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471" r:id="rId2"/>
    <p:sldId id="682" r:id="rId3"/>
    <p:sldId id="659" r:id="rId4"/>
    <p:sldId id="703" r:id="rId5"/>
    <p:sldId id="691" r:id="rId6"/>
    <p:sldId id="692" r:id="rId7"/>
    <p:sldId id="693" r:id="rId8"/>
    <p:sldId id="656" r:id="rId9"/>
    <p:sldId id="704" r:id="rId10"/>
    <p:sldId id="731" r:id="rId11"/>
    <p:sldId id="732" r:id="rId12"/>
    <p:sldId id="733" r:id="rId13"/>
    <p:sldId id="735" r:id="rId14"/>
    <p:sldId id="604" r:id="rId15"/>
    <p:sldId id="706" r:id="rId16"/>
    <p:sldId id="734" r:id="rId17"/>
    <p:sldId id="736" r:id="rId18"/>
    <p:sldId id="737" r:id="rId19"/>
    <p:sldId id="738" r:id="rId20"/>
    <p:sldId id="739" r:id="rId21"/>
    <p:sldId id="740" r:id="rId22"/>
    <p:sldId id="741" r:id="rId23"/>
    <p:sldId id="710" r:id="rId24"/>
    <p:sldId id="661" r:id="rId25"/>
    <p:sldId id="671" r:id="rId26"/>
    <p:sldId id="673" r:id="rId27"/>
    <p:sldId id="675" r:id="rId28"/>
    <p:sldId id="677" r:id="rId29"/>
    <p:sldId id="680" r:id="rId30"/>
    <p:sldId id="666" r:id="rId31"/>
    <p:sldId id="679" r:id="rId32"/>
    <p:sldId id="683" r:id="rId33"/>
    <p:sldId id="681" r:id="rId34"/>
    <p:sldId id="663" r:id="rId35"/>
    <p:sldId id="664" r:id="rId36"/>
    <p:sldId id="705" r:id="rId37"/>
    <p:sldId id="695" r:id="rId38"/>
    <p:sldId id="607" r:id="rId39"/>
    <p:sldId id="609" r:id="rId40"/>
    <p:sldId id="616" r:id="rId41"/>
    <p:sldId id="698" r:id="rId42"/>
    <p:sldId id="699" r:id="rId43"/>
    <p:sldId id="700" r:id="rId44"/>
    <p:sldId id="694" r:id="rId45"/>
    <p:sldId id="701" r:id="rId46"/>
    <p:sldId id="716" r:id="rId47"/>
    <p:sldId id="723" r:id="rId48"/>
    <p:sldId id="724" r:id="rId49"/>
    <p:sldId id="726" r:id="rId50"/>
    <p:sldId id="725" r:id="rId51"/>
    <p:sldId id="717" r:id="rId52"/>
    <p:sldId id="727" r:id="rId53"/>
    <p:sldId id="718" r:id="rId54"/>
    <p:sldId id="719" r:id="rId55"/>
    <p:sldId id="720" r:id="rId56"/>
    <p:sldId id="721" r:id="rId57"/>
    <p:sldId id="660" r:id="rId58"/>
    <p:sldId id="749" r:id="rId59"/>
    <p:sldId id="750" r:id="rId60"/>
    <p:sldId id="751" r:id="rId61"/>
    <p:sldId id="752" r:id="rId62"/>
    <p:sldId id="742" r:id="rId63"/>
    <p:sldId id="743" r:id="rId64"/>
    <p:sldId id="744" r:id="rId65"/>
    <p:sldId id="745" r:id="rId66"/>
    <p:sldId id="746" r:id="rId67"/>
    <p:sldId id="747" r:id="rId68"/>
    <p:sldId id="748" r:id="rId69"/>
  </p:sldIdLst>
  <p:sldSz cx="9144000" cy="6858000" type="screen4x3"/>
  <p:notesSz cx="6797675" cy="9926638"/>
  <p:defaultTextStyle>
    <a:defPPr>
      <a:defRPr lang="en-GB"/>
    </a:defPPr>
    <a:lvl1pPr algn="ctr" rtl="0" eaLnBrk="0" fontAlgn="base" hangingPunct="0">
      <a:spcBef>
        <a:spcPct val="0"/>
      </a:spcBef>
      <a:spcAft>
        <a:spcPct val="0"/>
      </a:spcAft>
      <a:defRPr sz="2000" kern="1200">
        <a:solidFill>
          <a:schemeClr val="tx1"/>
        </a:solidFill>
        <a:latin typeface="Helvetica" pitchFamily="34" charset="0"/>
        <a:ea typeface="Osaka" charset="-128"/>
        <a:cs typeface="+mn-cs"/>
      </a:defRPr>
    </a:lvl1pPr>
    <a:lvl2pPr marL="457200" algn="ctr" rtl="0" eaLnBrk="0" fontAlgn="base" hangingPunct="0">
      <a:spcBef>
        <a:spcPct val="0"/>
      </a:spcBef>
      <a:spcAft>
        <a:spcPct val="0"/>
      </a:spcAft>
      <a:defRPr sz="2000" kern="1200">
        <a:solidFill>
          <a:schemeClr val="tx1"/>
        </a:solidFill>
        <a:latin typeface="Helvetica" pitchFamily="34" charset="0"/>
        <a:ea typeface="Osaka" charset="-128"/>
        <a:cs typeface="+mn-cs"/>
      </a:defRPr>
    </a:lvl2pPr>
    <a:lvl3pPr marL="914400" algn="ctr" rtl="0" eaLnBrk="0" fontAlgn="base" hangingPunct="0">
      <a:spcBef>
        <a:spcPct val="0"/>
      </a:spcBef>
      <a:spcAft>
        <a:spcPct val="0"/>
      </a:spcAft>
      <a:defRPr sz="2000" kern="1200">
        <a:solidFill>
          <a:schemeClr val="tx1"/>
        </a:solidFill>
        <a:latin typeface="Helvetica" pitchFamily="34" charset="0"/>
        <a:ea typeface="Osaka" charset="-128"/>
        <a:cs typeface="+mn-cs"/>
      </a:defRPr>
    </a:lvl3pPr>
    <a:lvl4pPr marL="1371600" algn="ctr" rtl="0" eaLnBrk="0" fontAlgn="base" hangingPunct="0">
      <a:spcBef>
        <a:spcPct val="0"/>
      </a:spcBef>
      <a:spcAft>
        <a:spcPct val="0"/>
      </a:spcAft>
      <a:defRPr sz="2000" kern="1200">
        <a:solidFill>
          <a:schemeClr val="tx1"/>
        </a:solidFill>
        <a:latin typeface="Helvetica" pitchFamily="34" charset="0"/>
        <a:ea typeface="Osaka" charset="-128"/>
        <a:cs typeface="+mn-cs"/>
      </a:defRPr>
    </a:lvl4pPr>
    <a:lvl5pPr marL="1828800" algn="ctr" rtl="0" eaLnBrk="0" fontAlgn="base" hangingPunct="0">
      <a:spcBef>
        <a:spcPct val="0"/>
      </a:spcBef>
      <a:spcAft>
        <a:spcPct val="0"/>
      </a:spcAft>
      <a:defRPr sz="2000" kern="1200">
        <a:solidFill>
          <a:schemeClr val="tx1"/>
        </a:solidFill>
        <a:latin typeface="Helvetica" pitchFamily="34" charset="0"/>
        <a:ea typeface="Osaka" charset="-128"/>
        <a:cs typeface="+mn-cs"/>
      </a:defRPr>
    </a:lvl5pPr>
    <a:lvl6pPr marL="2286000" algn="l" defTabSz="914400" rtl="0" eaLnBrk="1" latinLnBrk="0" hangingPunct="1">
      <a:defRPr sz="2000" kern="1200">
        <a:solidFill>
          <a:schemeClr val="tx1"/>
        </a:solidFill>
        <a:latin typeface="Helvetica" pitchFamily="34" charset="0"/>
        <a:ea typeface="Osaka" charset="-128"/>
        <a:cs typeface="+mn-cs"/>
      </a:defRPr>
    </a:lvl6pPr>
    <a:lvl7pPr marL="2743200" algn="l" defTabSz="914400" rtl="0" eaLnBrk="1" latinLnBrk="0" hangingPunct="1">
      <a:defRPr sz="2000" kern="1200">
        <a:solidFill>
          <a:schemeClr val="tx1"/>
        </a:solidFill>
        <a:latin typeface="Helvetica" pitchFamily="34" charset="0"/>
        <a:ea typeface="Osaka" charset="-128"/>
        <a:cs typeface="+mn-cs"/>
      </a:defRPr>
    </a:lvl7pPr>
    <a:lvl8pPr marL="3200400" algn="l" defTabSz="914400" rtl="0" eaLnBrk="1" latinLnBrk="0" hangingPunct="1">
      <a:defRPr sz="2000" kern="1200">
        <a:solidFill>
          <a:schemeClr val="tx1"/>
        </a:solidFill>
        <a:latin typeface="Helvetica" pitchFamily="34" charset="0"/>
        <a:ea typeface="Osaka" charset="-128"/>
        <a:cs typeface="+mn-cs"/>
      </a:defRPr>
    </a:lvl8pPr>
    <a:lvl9pPr marL="3657600" algn="l" defTabSz="914400" rtl="0" eaLnBrk="1" latinLnBrk="0" hangingPunct="1">
      <a:defRPr sz="2000" kern="1200">
        <a:solidFill>
          <a:schemeClr val="tx1"/>
        </a:solidFill>
        <a:latin typeface="Helvetica" pitchFamily="34" charset="0"/>
        <a:ea typeface="Osak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B00"/>
    <a:srgbClr val="2DCA0E"/>
    <a:srgbClr val="FFCC99"/>
    <a:srgbClr val="FF0000"/>
    <a:srgbClr val="000000"/>
    <a:srgbClr val="FFCCFF"/>
    <a:srgbClr val="9966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2" autoAdjust="0"/>
    <p:restoredTop sz="95826" autoAdjust="0"/>
  </p:normalViewPr>
  <p:slideViewPr>
    <p:cSldViewPr snapToGrid="0">
      <p:cViewPr>
        <p:scale>
          <a:sx n="50" d="100"/>
          <a:sy n="50" d="100"/>
        </p:scale>
        <p:origin x="-588"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kuse.IC\AppData\Local\Microsoft\Windows\Temporary%20Internet%20Files\Content.Outlook\KL93G1Q4\Campenot_chamber_stimulation_new_28-06%20for%20Kenji.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kuse.IC\AppData\Local\Microsoft\Windows\Temporary%20Internet%20Files\Content.Outlook\KL93G1Q4\Campenot_chamber_stimulation_new_28-06%20for%20Kenj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3778373814151"/>
          <c:y val="7.4532420960495893E-2"/>
          <c:w val="0.84224127862913689"/>
          <c:h val="0.80267558528428162"/>
        </c:manualLayout>
      </c:layout>
      <c:barChart>
        <c:barDir val="col"/>
        <c:grouping val="clustered"/>
        <c:varyColors val="0"/>
        <c:ser>
          <c:idx val="0"/>
          <c:order val="0"/>
          <c:spPr>
            <a:solidFill>
              <a:srgbClr val="9999FF"/>
            </a:solidFill>
            <a:ln w="12700">
              <a:solidFill>
                <a:srgbClr val="000000"/>
              </a:solidFill>
              <a:prstDash val="solid"/>
            </a:ln>
          </c:spPr>
          <c:invertIfNegative val="0"/>
          <c:dPt>
            <c:idx val="0"/>
            <c:invertIfNegative val="0"/>
            <c:bubble3D val="0"/>
            <c:spPr>
              <a:solidFill>
                <a:srgbClr val="808080"/>
              </a:solidFill>
              <a:ln w="12700">
                <a:solidFill>
                  <a:srgbClr val="000000"/>
                </a:solidFill>
                <a:prstDash val="solid"/>
              </a:ln>
            </c:spPr>
          </c:dPt>
          <c:dPt>
            <c:idx val="1"/>
            <c:invertIfNegative val="0"/>
            <c:bubble3D val="0"/>
            <c:spPr>
              <a:solidFill>
                <a:srgbClr val="3366FF"/>
              </a:solidFill>
              <a:ln w="12700">
                <a:solidFill>
                  <a:srgbClr val="000000"/>
                </a:solidFill>
                <a:prstDash val="solid"/>
              </a:ln>
            </c:spPr>
          </c:dPt>
          <c:errBars>
            <c:errBarType val="plus"/>
            <c:errValType val="cust"/>
            <c:noEndCap val="0"/>
            <c:plus>
              <c:numRef>
                <c:f>'TTX 250 nM'!$I$14:$J$14</c:f>
                <c:numCache>
                  <c:formatCode>General</c:formatCode>
                  <c:ptCount val="2"/>
                  <c:pt idx="0">
                    <c:v>0</c:v>
                  </c:pt>
                  <c:pt idx="1">
                    <c:v>12.079119769095588</c:v>
                  </c:pt>
                </c:numCache>
              </c:numRef>
            </c:plus>
            <c:spPr>
              <a:ln w="12700">
                <a:solidFill>
                  <a:srgbClr val="000000"/>
                </a:solidFill>
                <a:prstDash val="solid"/>
              </a:ln>
            </c:spPr>
          </c:errBars>
          <c:cat>
            <c:strRef>
              <c:f>'TTX 250 nM'!$N$4:$O$4</c:f>
              <c:strCache>
                <c:ptCount val="2"/>
                <c:pt idx="0">
                  <c:v>CTR</c:v>
                </c:pt>
                <c:pt idx="1">
                  <c:v>TTX 250 nM</c:v>
                </c:pt>
              </c:strCache>
            </c:strRef>
          </c:cat>
          <c:val>
            <c:numRef>
              <c:f>('TTX 250 nM'!$J$6,'TTX 250 nM'!$J$12)</c:f>
              <c:numCache>
                <c:formatCode>General</c:formatCode>
                <c:ptCount val="2"/>
                <c:pt idx="0">
                  <c:v>100</c:v>
                </c:pt>
                <c:pt idx="1">
                  <c:v>89.075520231658743</c:v>
                </c:pt>
              </c:numCache>
            </c:numRef>
          </c:val>
        </c:ser>
        <c:dLbls>
          <c:showLegendKey val="0"/>
          <c:showVal val="0"/>
          <c:showCatName val="0"/>
          <c:showSerName val="0"/>
          <c:showPercent val="0"/>
          <c:showBubbleSize val="0"/>
        </c:dLbls>
        <c:gapWidth val="150"/>
        <c:axId val="203106944"/>
        <c:axId val="203149696"/>
      </c:barChart>
      <c:catAx>
        <c:axId val="2031069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lang="en-GB" sz="1400" b="0" i="0" u="none" strike="noStrike" baseline="0">
                <a:solidFill>
                  <a:srgbClr val="000000"/>
                </a:solidFill>
                <a:latin typeface="Arial"/>
                <a:ea typeface="Arial"/>
                <a:cs typeface="Arial"/>
              </a:defRPr>
            </a:pPr>
            <a:endParaRPr lang="en-US"/>
          </a:p>
        </c:txPr>
        <c:crossAx val="203149696"/>
        <c:crosses val="autoZero"/>
        <c:auto val="1"/>
        <c:lblAlgn val="ctr"/>
        <c:lblOffset val="100"/>
        <c:tickLblSkip val="1"/>
        <c:tickMarkSkip val="1"/>
        <c:noMultiLvlLbl val="0"/>
      </c:catAx>
      <c:valAx>
        <c:axId val="203149696"/>
        <c:scaling>
          <c:orientation val="minMax"/>
          <c:max val="120"/>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lang="en-GB" sz="1200" b="0" i="0" u="none" strike="noStrike" baseline="0">
                <a:solidFill>
                  <a:srgbClr val="000000"/>
                </a:solidFill>
                <a:latin typeface="Arial"/>
                <a:ea typeface="Arial"/>
                <a:cs typeface="Arial"/>
              </a:defRPr>
            </a:pPr>
            <a:endParaRPr lang="en-US"/>
          </a:p>
        </c:txPr>
        <c:crossAx val="203106944"/>
        <c:crosses val="autoZero"/>
        <c:crossBetween val="between"/>
      </c:valAx>
      <c:spPr>
        <a:noFill/>
        <a:ln w="25400">
          <a:noFill/>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46017891735431"/>
          <c:y val="7.4475442880685985E-2"/>
          <c:w val="0.7614222634218647"/>
          <c:h val="0.80267558528428162"/>
        </c:manualLayout>
      </c:layout>
      <c:barChart>
        <c:barDir val="col"/>
        <c:grouping val="percentStacked"/>
        <c:varyColors val="0"/>
        <c:ser>
          <c:idx val="0"/>
          <c:order val="0"/>
          <c:spPr>
            <a:solidFill>
              <a:srgbClr val="808080"/>
            </a:solidFill>
            <a:ln w="12700">
              <a:solidFill>
                <a:srgbClr val="000000"/>
              </a:solidFill>
              <a:prstDash val="solid"/>
            </a:ln>
          </c:spPr>
          <c:invertIfNegative val="0"/>
          <c:cat>
            <c:strRef>
              <c:f>('TTX 250 nM'!$N$4,'TTX 250 nM'!$O$5)</c:f>
              <c:strCache>
                <c:ptCount val="2"/>
                <c:pt idx="0">
                  <c:v>CTR</c:v>
                </c:pt>
                <c:pt idx="1">
                  <c:v>Na free</c:v>
                </c:pt>
              </c:strCache>
            </c:strRef>
          </c:cat>
          <c:val>
            <c:numRef>
              <c:f>('Na free '!$L$8,'Na free '!$L$10)</c:f>
              <c:numCache>
                <c:formatCode>General</c:formatCode>
                <c:ptCount val="2"/>
                <c:pt idx="0">
                  <c:v>100</c:v>
                </c:pt>
                <c:pt idx="1">
                  <c:v>0</c:v>
                </c:pt>
              </c:numCache>
            </c:numRef>
          </c:val>
        </c:ser>
        <c:dLbls>
          <c:showLegendKey val="0"/>
          <c:showVal val="0"/>
          <c:showCatName val="0"/>
          <c:showSerName val="0"/>
          <c:showPercent val="0"/>
          <c:showBubbleSize val="0"/>
        </c:dLbls>
        <c:gapWidth val="150"/>
        <c:overlap val="100"/>
        <c:axId val="203206016"/>
        <c:axId val="203207808"/>
      </c:barChart>
      <c:catAx>
        <c:axId val="2032060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lang="en-GB" sz="1400" b="0" i="0" u="none" strike="noStrike" baseline="0">
                <a:solidFill>
                  <a:srgbClr val="000000"/>
                </a:solidFill>
                <a:latin typeface="Arial"/>
                <a:ea typeface="Arial"/>
                <a:cs typeface="Arial"/>
              </a:defRPr>
            </a:pPr>
            <a:endParaRPr lang="en-US"/>
          </a:p>
        </c:txPr>
        <c:crossAx val="203207808"/>
        <c:crosses val="autoZero"/>
        <c:auto val="1"/>
        <c:lblAlgn val="ctr"/>
        <c:lblOffset val="100"/>
        <c:tickLblSkip val="1"/>
        <c:tickMarkSkip val="1"/>
        <c:noMultiLvlLbl val="0"/>
      </c:catAx>
      <c:valAx>
        <c:axId val="203207808"/>
        <c:scaling>
          <c:orientation val="minMax"/>
          <c:max val="1.2"/>
        </c:scaling>
        <c:delete val="0"/>
        <c:axPos val="l"/>
        <c:majorGridlines>
          <c:spPr>
            <a:ln w="3175">
              <a:solidFill>
                <a:srgbClr val="FFFFFF"/>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lang="en-GB" sz="1200" b="0" i="0" u="none" strike="noStrike" baseline="0">
                <a:solidFill>
                  <a:srgbClr val="000000"/>
                </a:solidFill>
                <a:latin typeface="Arial"/>
                <a:ea typeface="Arial"/>
                <a:cs typeface="Arial"/>
              </a:defRPr>
            </a:pPr>
            <a:endParaRPr lang="en-US"/>
          </a:p>
        </c:txPr>
        <c:crossAx val="203206016"/>
        <c:crosses val="autoZero"/>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4" Type="http://schemas.openxmlformats.org/officeDocument/2006/relationships/image" Target="../media/image4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45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14875"/>
            <a:ext cx="4984750" cy="4467225"/>
          </a:xfrm>
          <a:prstGeom prst="rect">
            <a:avLst/>
          </a:prstGeom>
          <a:noFill/>
          <a:ln w="12700">
            <a:noFill/>
            <a:miter lim="800000"/>
            <a:headEnd/>
            <a:tailEnd/>
          </a:ln>
          <a:effectLst/>
        </p:spPr>
        <p:txBody>
          <a:bodyPr vert="horz" wrap="square" lIns="92152" tIns="45268" rIns="92152" bIns="45268" numCol="1" anchor="t" anchorCtr="0" compatLnSpc="1">
            <a:prstTxWarp prst="textNoShape">
              <a:avLst/>
            </a:prstTxWarp>
          </a:bodyPr>
          <a:lstStyle/>
          <a:p>
            <a:pPr lvl="0"/>
            <a:r>
              <a:rPr lang="en-GB" altLang="ja-JP" noProof="0" smtClean="0"/>
              <a:t>Click to edit Master notes styles</a:t>
            </a:r>
          </a:p>
          <a:p>
            <a:pPr lvl="1"/>
            <a:r>
              <a:rPr lang="en-GB" altLang="ja-JP" noProof="0" smtClean="0"/>
              <a:t>Second Level</a:t>
            </a:r>
          </a:p>
          <a:p>
            <a:pPr lvl="2"/>
            <a:r>
              <a:rPr lang="en-GB" altLang="ja-JP" noProof="0" smtClean="0"/>
              <a:t>Third Level</a:t>
            </a:r>
          </a:p>
          <a:p>
            <a:pPr lvl="3"/>
            <a:r>
              <a:rPr lang="en-GB" altLang="ja-JP" noProof="0" smtClean="0"/>
              <a:t>Fourth Level</a:t>
            </a:r>
          </a:p>
          <a:p>
            <a:pPr lvl="4"/>
            <a:r>
              <a:rPr lang="en-GB" altLang="ja-JP" noProof="0" smtClean="0"/>
              <a:t>Fifth Level</a:t>
            </a:r>
          </a:p>
        </p:txBody>
      </p:sp>
      <p:sp>
        <p:nvSpPr>
          <p:cNvPr id="60419" name="Rectangle 3"/>
          <p:cNvSpPr>
            <a:spLocks noGrp="1" noRot="1" noChangeAspect="1" noChangeArrowheads="1" noTextEdit="1"/>
          </p:cNvSpPr>
          <p:nvPr>
            <p:ph type="sldImg" idx="2"/>
          </p:nvPr>
        </p:nvSpPr>
        <p:spPr bwMode="auto">
          <a:xfrm>
            <a:off x="1077913" y="865188"/>
            <a:ext cx="4641850" cy="34813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410333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Osaka" charset="-128"/>
        <a:cs typeface="Osaka"/>
      </a:defRPr>
    </a:lvl1pPr>
    <a:lvl2pPr marL="457200" algn="l" rtl="0" eaLnBrk="0" fontAlgn="base" hangingPunct="0">
      <a:spcBef>
        <a:spcPct val="30000"/>
      </a:spcBef>
      <a:spcAft>
        <a:spcPct val="0"/>
      </a:spcAft>
      <a:defRPr sz="1200" kern="1200">
        <a:solidFill>
          <a:schemeClr val="tx1"/>
        </a:solidFill>
        <a:latin typeface="Helvetica" pitchFamily="34" charset="0"/>
        <a:ea typeface="Osaka" charset="-128"/>
        <a:cs typeface="Osaka"/>
      </a:defRPr>
    </a:lvl2pPr>
    <a:lvl3pPr marL="914400" algn="l" rtl="0" eaLnBrk="0" fontAlgn="base" hangingPunct="0">
      <a:spcBef>
        <a:spcPct val="30000"/>
      </a:spcBef>
      <a:spcAft>
        <a:spcPct val="0"/>
      </a:spcAft>
      <a:defRPr sz="1200" kern="1200">
        <a:solidFill>
          <a:schemeClr val="tx1"/>
        </a:solidFill>
        <a:latin typeface="Helvetica" pitchFamily="34" charset="0"/>
        <a:ea typeface="Osaka" charset="-128"/>
        <a:cs typeface="Osaka"/>
      </a:defRPr>
    </a:lvl3pPr>
    <a:lvl4pPr marL="1371600" algn="l" rtl="0" eaLnBrk="0" fontAlgn="base" hangingPunct="0">
      <a:spcBef>
        <a:spcPct val="30000"/>
      </a:spcBef>
      <a:spcAft>
        <a:spcPct val="0"/>
      </a:spcAft>
      <a:defRPr sz="1200" kern="1200">
        <a:solidFill>
          <a:schemeClr val="tx1"/>
        </a:solidFill>
        <a:latin typeface="Helvetica" pitchFamily="34" charset="0"/>
        <a:ea typeface="Osaka" charset="-128"/>
        <a:cs typeface="Osaka"/>
      </a:defRPr>
    </a:lvl4pPr>
    <a:lvl5pPr marL="1828800" algn="l" rtl="0" eaLnBrk="0" fontAlgn="base" hangingPunct="0">
      <a:spcBef>
        <a:spcPct val="30000"/>
      </a:spcBef>
      <a:spcAft>
        <a:spcPct val="0"/>
      </a:spcAft>
      <a:defRPr sz="1200" kern="1200">
        <a:solidFill>
          <a:schemeClr val="tx1"/>
        </a:solidFill>
        <a:latin typeface="Helvetica" pitchFamily="34"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r>
              <a:rPr lang="en-GB" altLang="ja-JP" smtClean="0"/>
              <a:t>Today, I</a:t>
            </a:r>
            <a:r>
              <a:rPr lang="en-GB" altLang="ja-JP" smtClean="0">
                <a:latin typeface="Times" pitchFamily="18" charset="0"/>
              </a:rPr>
              <a:t>’</a:t>
            </a:r>
            <a:r>
              <a:rPr lang="en-GB" altLang="ja-JP" smtClean="0"/>
              <a:t>m going to talk about identification of a novel regulatory factor that facilitates the expression of Na</a:t>
            </a:r>
            <a:r>
              <a:rPr lang="en-GB" altLang="ja-JP" baseline="-25000" smtClean="0"/>
              <a:t>V</a:t>
            </a:r>
            <a:r>
              <a:rPr lang="en-GB" altLang="ja-JP" smtClean="0"/>
              <a:t>1.8</a:t>
            </a:r>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r>
              <a:rPr lang="en-GB" altLang="ja-JP" smtClean="0">
                <a:ea typeface="ＭＳ Ｐゴシック" charset="-128"/>
              </a:rPr>
              <a:t>G</a:t>
            </a:r>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r>
              <a:rPr lang="en-GB" altLang="ja-JP" smtClean="0"/>
              <a:t>Voltage-gated sodium channels initiate and propagate action potentials in excitable cells.</a:t>
            </a:r>
          </a:p>
          <a:p>
            <a:r>
              <a:rPr lang="en-GB" altLang="ja-JP" smtClean="0"/>
              <a:t>These sodium channels comprise a large membrane spanning pore-forming alpha-subunits and small accessory beta-subunits.</a:t>
            </a:r>
          </a:p>
          <a:p>
            <a:r>
              <a:rPr lang="en-GB" altLang="ja-JP" smtClean="0"/>
              <a:t>So far 3 beta-subunits have been discovered, and all of them share common structure which is one transmembrane domain and extracellular Ig loops.</a:t>
            </a:r>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r>
              <a:rPr lang="en-GB" altLang="ja-JP" smtClean="0"/>
              <a:t>Voltage-gated sodium channels initiate and propagate action potentials in excitable cells.</a:t>
            </a:r>
          </a:p>
          <a:p>
            <a:r>
              <a:rPr lang="en-GB" altLang="ja-JP" smtClean="0"/>
              <a:t>These sodium channels comprise a large membrane spanning pore-forming alpha-subunits and small accessory beta-subunits.</a:t>
            </a:r>
          </a:p>
          <a:p>
            <a:r>
              <a:rPr lang="en-GB" altLang="ja-JP" smtClean="0"/>
              <a:t>So far 3 beta-subunits have been discovered, and all of them share common structure which is one transmembrane domain and extracellular Ig loops.</a:t>
            </a:r>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p:spPr>
        <p:txBody>
          <a:bodyPr/>
          <a:lstStyle/>
          <a:p>
            <a:r>
              <a:rPr lang="en-GB" altLang="ja-JP" smtClean="0"/>
              <a:t>Voltage-gated sodium channels initiate and propagate action potentials in excitable cells.</a:t>
            </a:r>
          </a:p>
          <a:p>
            <a:r>
              <a:rPr lang="en-GB" altLang="ja-JP" smtClean="0"/>
              <a:t>These sodium channels comprise a large membrane spanning pore-forming alpha-subunits and small accessory beta-subunits.</a:t>
            </a:r>
          </a:p>
          <a:p>
            <a:r>
              <a:rPr lang="en-GB" altLang="ja-JP" smtClean="0"/>
              <a:t>So far 3 beta-subunits have been discovered, and all of them share common structure which is one transmembrane domain and extracellular Ig loops.</a:t>
            </a:r>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8925F1C6-0820-4CA7-A914-543BBC9BB247}" type="slidenum">
              <a:rPr kumimoji="0" lang="ja-JP" altLang="en-GB" sz="1200">
                <a:cs typeface="Arial" pitchFamily="34" charset="0"/>
              </a:rPr>
              <a:pPr algn="r"/>
              <a:t>52</a:t>
            </a:fld>
            <a:endParaRPr kumimoji="0" lang="en-GB" altLang="ja-JP" sz="1200">
              <a:cs typeface="Arial" pitchFamily="34" charset="0"/>
            </a:endParaRPr>
          </a:p>
        </p:txBody>
      </p:sp>
      <p:sp>
        <p:nvSpPr>
          <p:cNvPr id="47107" name="Rectangle 2"/>
          <p:cNvSpPr>
            <a:spLocks noGrp="1" noRot="1" noChangeAspect="1" noTextEdit="1"/>
          </p:cNvSpPr>
          <p:nvPr>
            <p:ph type="sldImg"/>
          </p:nvPr>
        </p:nvSpPr>
        <p:spPr>
          <a:ln/>
        </p:spPr>
      </p:sp>
      <p:sp>
        <p:nvSpPr>
          <p:cNvPr id="47108" name="Rectangle 3"/>
          <p:cNvSpPr>
            <a:spLocks noGrp="1"/>
          </p:cNvSpPr>
          <p:nvPr>
            <p:ph type="body" idx="1"/>
          </p:nvPr>
        </p:nvSpPr>
        <p:spPr>
          <a:noFill/>
          <a:ln/>
        </p:spPr>
        <p:txBody>
          <a:bodyPr/>
          <a:lstStyle/>
          <a:p>
            <a:pPr eaLnBrk="1" hangingPunct="1">
              <a:lnSpc>
                <a:spcPct val="80000"/>
              </a:lnSpc>
            </a:pPr>
            <a:endParaRPr lang="en-US" altLang="ja-JP" sz="800" smtClean="0">
              <a:latin typeface="Arial" pitchFamily="34" charset="0"/>
              <a:ea typeface="ＭＳ Ｐ明朝"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this action potential propagation was completely abolished when sodium ions are omitted in the middle chamber, but 250nM TTX did not affect the conduction.</a:t>
            </a:r>
          </a:p>
          <a:p>
            <a:r>
              <a:rPr lang="en-US" baseline="0" dirty="0" smtClean="0"/>
              <a:t>This means TTX-resistant sodium current is essential for the action potential propagation in the axons of sensory neurons, which suggests the involvement of Nav1.8.</a:t>
            </a:r>
            <a:endParaRPr lang="en-GB" dirty="0"/>
          </a:p>
        </p:txBody>
      </p:sp>
      <p:sp>
        <p:nvSpPr>
          <p:cNvPr id="4" name="Slide Number Placeholder 3"/>
          <p:cNvSpPr>
            <a:spLocks noGrp="1"/>
          </p:cNvSpPr>
          <p:nvPr>
            <p:ph type="sldNum" sz="quarter" idx="10"/>
          </p:nvPr>
        </p:nvSpPr>
        <p:spPr>
          <a:xfrm>
            <a:off x="3850444" y="9428583"/>
            <a:ext cx="2945659" cy="496332"/>
          </a:xfrm>
          <a:prstGeom prst="rect">
            <a:avLst/>
          </a:prstGeom>
        </p:spPr>
        <p:txBody>
          <a:bodyPr lIns="93122" tIns="46561" rIns="93122" bIns="46561"/>
          <a:lstStyle/>
          <a:p>
            <a:fld id="{56F4025C-6628-45FE-A450-C27DDDF8F650}" type="slidenum">
              <a:rPr lang="en-US" altLang="ja-JP" smtClean="0"/>
              <a:pPr/>
              <a:t>56</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r>
              <a:rPr lang="en-GB" altLang="ja-JP" smtClean="0"/>
              <a:t>Voltage-gated sodium channels initiate and propagate action potentials in excitable cells.</a:t>
            </a:r>
          </a:p>
          <a:p>
            <a:r>
              <a:rPr lang="en-GB" altLang="ja-JP" smtClean="0"/>
              <a:t>These sodium channels comprise a large membrane spanning pore-forming alpha-subunits and small accessory beta-subunits.</a:t>
            </a:r>
          </a:p>
          <a:p>
            <a:r>
              <a:rPr lang="en-GB" altLang="ja-JP" smtClean="0"/>
              <a:t>So far 3 beta-subunits have been discovered, and all of them share common structure which is one transmembrane domain and extracellular Ig loops.</a:t>
            </a:r>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r>
              <a:rPr lang="en-GB" altLang="ja-JP" smtClean="0"/>
              <a:t>So far, 10 distinct alpha-subunits have been identified.</a:t>
            </a:r>
          </a:p>
          <a:p>
            <a:r>
              <a:rPr lang="en-GB" altLang="ja-JP" smtClean="0"/>
              <a:t>Among them, the expression of the tetrodotoxin-resistant sodium channel Na</a:t>
            </a:r>
            <a:r>
              <a:rPr lang="en-GB" altLang="ja-JP" baseline="-25000" smtClean="0"/>
              <a:t>V</a:t>
            </a:r>
            <a:r>
              <a:rPr lang="en-GB" altLang="ja-JP" smtClean="0"/>
              <a:t>1.8 (also known as SNS or PN3) is restricted to damage sencing small diameter C-fiber associated sensory neurons.</a:t>
            </a:r>
          </a:p>
          <a:p>
            <a:r>
              <a:rPr lang="en-GB" altLang="ja-JP" smtClean="0"/>
              <a:t>Behavioral studies on Na</a:t>
            </a:r>
            <a:r>
              <a:rPr lang="en-GB" altLang="ja-JP" baseline="-25000" smtClean="0"/>
              <a:t>V</a:t>
            </a:r>
            <a:r>
              <a:rPr lang="en-GB" altLang="ja-JP" smtClean="0"/>
              <a:t>1.8 knock-out mice have demonstrated a role for Na</a:t>
            </a:r>
            <a:r>
              <a:rPr lang="en-GB" altLang="ja-JP" baseline="-25000" smtClean="0"/>
              <a:t>V</a:t>
            </a:r>
            <a:r>
              <a:rPr lang="en-GB" altLang="ja-JP" smtClean="0"/>
              <a:t>1.8 in the detection of noxious thermal, mechanical and inframmatory stimuli.</a:t>
            </a:r>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r>
              <a:rPr lang="en-GB" altLang="ja-JP" smtClean="0"/>
              <a:t>So far, 10 distinct alpha-subunits have been identified.</a:t>
            </a:r>
          </a:p>
          <a:p>
            <a:r>
              <a:rPr lang="en-GB" altLang="ja-JP" smtClean="0"/>
              <a:t>Among them, the expression of the tetrodotoxin-resistant sodium channel Na</a:t>
            </a:r>
            <a:r>
              <a:rPr lang="en-GB" altLang="ja-JP" baseline="-25000" smtClean="0"/>
              <a:t>V</a:t>
            </a:r>
            <a:r>
              <a:rPr lang="en-GB" altLang="ja-JP" smtClean="0"/>
              <a:t>1.8 (also known as SNS or PN3) is restricted to damage sencing small diameter C-fiber associated sensory neurons.</a:t>
            </a:r>
          </a:p>
          <a:p>
            <a:r>
              <a:rPr lang="en-GB" altLang="ja-JP" smtClean="0"/>
              <a:t>Behavioral studies on Na</a:t>
            </a:r>
            <a:r>
              <a:rPr lang="en-GB" altLang="ja-JP" baseline="-25000" smtClean="0"/>
              <a:t>V</a:t>
            </a:r>
            <a:r>
              <a:rPr lang="en-GB" altLang="ja-JP" smtClean="0"/>
              <a:t>1.8 knock-out mice have demonstrated a role for Na</a:t>
            </a:r>
            <a:r>
              <a:rPr lang="en-GB" altLang="ja-JP" baseline="-25000" smtClean="0"/>
              <a:t>V</a:t>
            </a:r>
            <a:r>
              <a:rPr lang="en-GB" altLang="ja-JP" smtClean="0"/>
              <a:t>1.8 in the detection of noxious thermal, mechanical and inframmatory stimuli.</a:t>
            </a:r>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r>
              <a:rPr lang="en-GB" altLang="ja-JP" smtClean="0"/>
              <a:t>So far, 10 distinct alpha-subunits have been identified.</a:t>
            </a:r>
          </a:p>
          <a:p>
            <a:r>
              <a:rPr lang="en-GB" altLang="ja-JP" smtClean="0"/>
              <a:t>Among them, the expression of the tetrodotoxin-resistant sodium channel Na</a:t>
            </a:r>
            <a:r>
              <a:rPr lang="en-GB" altLang="ja-JP" baseline="-25000" smtClean="0"/>
              <a:t>V</a:t>
            </a:r>
            <a:r>
              <a:rPr lang="en-GB" altLang="ja-JP" smtClean="0"/>
              <a:t>1.8 (also known as SNS or PN3) is restricted to damage sencing small diameter C-fiber associated sensory neurons.</a:t>
            </a:r>
          </a:p>
          <a:p>
            <a:r>
              <a:rPr lang="en-GB" altLang="ja-JP" smtClean="0"/>
              <a:t>Behavioral studies on Na</a:t>
            </a:r>
            <a:r>
              <a:rPr lang="en-GB" altLang="ja-JP" baseline="-25000" smtClean="0"/>
              <a:t>V</a:t>
            </a:r>
            <a:r>
              <a:rPr lang="en-GB" altLang="ja-JP" smtClean="0"/>
              <a:t>1.8 knock-out mice have demonstrated a role for Na</a:t>
            </a:r>
            <a:r>
              <a:rPr lang="en-GB" altLang="ja-JP" baseline="-25000" smtClean="0"/>
              <a:t>V</a:t>
            </a:r>
            <a:r>
              <a:rPr lang="en-GB" altLang="ja-JP" smtClean="0"/>
              <a:t>1.8 in the detection of noxious thermal, mechanical and inframmatory stimuli.</a:t>
            </a:r>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r>
              <a:rPr lang="en-GB" altLang="ja-JP" smtClean="0"/>
              <a:t>Voltage-gated sodium channels initiate and propagate action potentials in excitable cells.</a:t>
            </a:r>
          </a:p>
          <a:p>
            <a:r>
              <a:rPr lang="en-GB" altLang="ja-JP" smtClean="0"/>
              <a:t>These sodium channels comprise a large membrane spanning pore-forming alpha-subunits and small accessory beta-subunits.</a:t>
            </a:r>
          </a:p>
          <a:p>
            <a:r>
              <a:rPr lang="en-GB" altLang="ja-JP" smtClean="0"/>
              <a:t>So far 3 beta-subunits have been discovered, and all of them share common structure which is one transmembrane domain and extracellular Ig loops.</a:t>
            </a:r>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r>
              <a:rPr lang="en-GB" altLang="ja-JP" smtClean="0"/>
              <a:t>Voltage-gated sodium channels initiate and propagate action potentials in excitable cells.</a:t>
            </a:r>
          </a:p>
          <a:p>
            <a:r>
              <a:rPr lang="en-GB" altLang="ja-JP" smtClean="0"/>
              <a:t>These sodium channels comprise a large membrane spanning pore-forming alpha-subunits and small accessory beta-subunits.</a:t>
            </a:r>
          </a:p>
          <a:p>
            <a:r>
              <a:rPr lang="en-GB" altLang="ja-JP" smtClean="0"/>
              <a:t>So far 3 beta-subunits have been discovered, and all of them share common structure which is one transmembrane domain and extracellular Ig loops.</a:t>
            </a:r>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r>
              <a:rPr lang="en-GB" altLang="ja-JP" smtClean="0"/>
              <a:t>Voltage-gated sodium channels initiate and propagate action potentials in excitable cells.</a:t>
            </a:r>
          </a:p>
          <a:p>
            <a:r>
              <a:rPr lang="en-GB" altLang="ja-JP" smtClean="0"/>
              <a:t>These sodium channels comprise a large membrane spanning pore-forming alpha-subunits and small accessory beta-subunits.</a:t>
            </a:r>
          </a:p>
          <a:p>
            <a:r>
              <a:rPr lang="en-GB" altLang="ja-JP" smtClean="0"/>
              <a:t>So far 3 beta-subunits have been discovered, and all of them share common structure which is one transmembrane domain and extracellular Ig loops.</a:t>
            </a:r>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r>
              <a:rPr lang="en-GB" altLang="ja-JP" smtClean="0"/>
              <a:t>So far, 10 distinct alpha-subunits have been identified.</a:t>
            </a:r>
          </a:p>
          <a:p>
            <a:r>
              <a:rPr lang="en-GB" altLang="ja-JP" smtClean="0"/>
              <a:t>Among them, the expression of the tetrodotoxin-resistant sodium channel Na</a:t>
            </a:r>
            <a:r>
              <a:rPr lang="en-GB" altLang="ja-JP" baseline="-25000" smtClean="0"/>
              <a:t>V</a:t>
            </a:r>
            <a:r>
              <a:rPr lang="en-GB" altLang="ja-JP" smtClean="0"/>
              <a:t>1.8 (also known as SNS or PN3) is restricted to damage sencing small diameter C-fiber associated sensory neurons.</a:t>
            </a:r>
          </a:p>
          <a:p>
            <a:r>
              <a:rPr lang="en-GB" altLang="ja-JP" smtClean="0"/>
              <a:t>Behavioral studies on Na</a:t>
            </a:r>
            <a:r>
              <a:rPr lang="en-GB" altLang="ja-JP" baseline="-25000" smtClean="0"/>
              <a:t>V</a:t>
            </a:r>
            <a:r>
              <a:rPr lang="en-GB" altLang="ja-JP" smtClean="0"/>
              <a:t>1.8 knock-out mice have demonstrated a role for Na</a:t>
            </a:r>
            <a:r>
              <a:rPr lang="en-GB" altLang="ja-JP" baseline="-25000" smtClean="0"/>
              <a:t>V</a:t>
            </a:r>
            <a:r>
              <a:rPr lang="en-GB" altLang="ja-JP" smtClean="0"/>
              <a:t>1.8 in the detection of noxious thermal, mechanical and inframmatory stimuli.</a:t>
            </a:r>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ja-JP" smtClean="0"/>
              <a:t>Click to edit Master subtitle style</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7848600" cy="5867400"/>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147"/>
            </a:gs>
            <a:gs pos="100000">
              <a:srgbClr val="3A20FE"/>
            </a:gs>
          </a:gsLst>
          <a:lin ang="5400000" scaled="1"/>
        </a:gradFill>
        <a:effectLst/>
      </p:bgPr>
    </p:bg>
    <p:spTree>
      <p:nvGrpSpPr>
        <p:cNvPr id="1" name=""/>
        <p:cNvGrpSpPr/>
        <p:nvPr/>
      </p:nvGrpSpPr>
      <p:grpSpPr>
        <a:xfrm>
          <a:off x="0" y="0"/>
          <a:ext cx="0" cy="0"/>
          <a:chOff x="0" y="0"/>
          <a:chExt cx="0" cy="0"/>
        </a:xfrm>
      </p:grpSpPr>
      <p:grpSp>
        <p:nvGrpSpPr>
          <p:cNvPr id="5122" name="Group 4"/>
          <p:cNvGrpSpPr>
            <a:grpSpLocks/>
          </p:cNvGrpSpPr>
          <p:nvPr/>
        </p:nvGrpSpPr>
        <p:grpSpPr bwMode="auto">
          <a:xfrm>
            <a:off x="0" y="1428750"/>
            <a:ext cx="9132888" cy="152400"/>
            <a:chOff x="0" y="900"/>
            <a:chExt cx="5753" cy="96"/>
          </a:xfrm>
        </p:grpSpPr>
        <p:sp>
          <p:nvSpPr>
            <p:cNvPr id="1026" name="Rectangle 2"/>
            <p:cNvSpPr>
              <a:spLocks noChangeArrowheads="1"/>
            </p:cNvSpPr>
            <p:nvPr/>
          </p:nvSpPr>
          <p:spPr bwMode="auto">
            <a:xfrm>
              <a:off x="0" y="900"/>
              <a:ext cx="5753" cy="47"/>
            </a:xfrm>
            <a:prstGeom prst="rect">
              <a:avLst/>
            </a:prstGeom>
            <a:gradFill rotWithShape="0">
              <a:gsLst>
                <a:gs pos="0">
                  <a:srgbClr val="FAFD00">
                    <a:gamma/>
                    <a:shade val="49804"/>
                    <a:invGamma/>
                  </a:srgbClr>
                </a:gs>
                <a:gs pos="50000">
                  <a:srgbClr val="FAFD00"/>
                </a:gs>
                <a:gs pos="100000">
                  <a:srgbClr val="FAFD00">
                    <a:gamma/>
                    <a:shade val="49804"/>
                    <a:invGamma/>
                  </a:srgbClr>
                </a:gs>
              </a:gsLst>
              <a:lin ang="0" scaled="1"/>
            </a:gradFill>
            <a:ln w="12700">
              <a:noFill/>
              <a:miter lim="800000"/>
              <a:headEnd/>
              <a:tailEnd/>
            </a:ln>
            <a:effectLst/>
          </p:spPr>
          <p:txBody>
            <a:bodyPr wrap="none" anchor="ctr"/>
            <a:lstStyle/>
            <a:p>
              <a:pPr>
                <a:defRPr/>
              </a:pPr>
              <a:endParaRPr lang="ja-JP" altLang="en-US"/>
            </a:p>
          </p:txBody>
        </p:sp>
        <p:sp>
          <p:nvSpPr>
            <p:cNvPr id="1027" name="Rectangle 3"/>
            <p:cNvSpPr>
              <a:spLocks noChangeArrowheads="1"/>
            </p:cNvSpPr>
            <p:nvPr/>
          </p:nvSpPr>
          <p:spPr bwMode="auto">
            <a:xfrm>
              <a:off x="0" y="972"/>
              <a:ext cx="5753" cy="24"/>
            </a:xfrm>
            <a:prstGeom prst="rect">
              <a:avLst/>
            </a:prstGeom>
            <a:gradFill rotWithShape="0">
              <a:gsLst>
                <a:gs pos="0">
                  <a:srgbClr val="D989B8">
                    <a:gamma/>
                    <a:shade val="69804"/>
                    <a:invGamma/>
                  </a:srgbClr>
                </a:gs>
                <a:gs pos="50000">
                  <a:srgbClr val="D989B8"/>
                </a:gs>
                <a:gs pos="100000">
                  <a:srgbClr val="D989B8">
                    <a:gamma/>
                    <a:shade val="69804"/>
                    <a:invGamma/>
                  </a:srgbClr>
                </a:gs>
              </a:gsLst>
              <a:lin ang="0" scaled="1"/>
            </a:gradFill>
            <a:ln w="12700">
              <a:noFill/>
              <a:miter lim="800000"/>
              <a:headEnd/>
              <a:tailEnd/>
            </a:ln>
            <a:effectLst/>
          </p:spPr>
          <p:txBody>
            <a:bodyPr wrap="none" anchor="ctr"/>
            <a:lstStyle/>
            <a:p>
              <a:pPr>
                <a:defRPr/>
              </a:pPr>
              <a:endParaRPr lang="ja-JP" altLang="en-US"/>
            </a:p>
          </p:txBody>
        </p:sp>
      </p:grpSp>
      <p:sp>
        <p:nvSpPr>
          <p:cNvPr id="5123" name="Rectangle 5"/>
          <p:cNvSpPr>
            <a:spLocks noGrp="1" noChangeArrowheads="1"/>
          </p:cNvSpPr>
          <p:nvPr>
            <p:ph type="title"/>
          </p:nvPr>
        </p:nvSpPr>
        <p:spPr bwMode="auto">
          <a:xfrm>
            <a:off x="609600" y="228600"/>
            <a:ext cx="7848600" cy="1143000"/>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lvl="0"/>
            <a:r>
              <a:rPr lang="en-GB" altLang="ja-JP" smtClean="0"/>
              <a:t>Click to edit Master title style</a:t>
            </a:r>
          </a:p>
        </p:txBody>
      </p:sp>
      <p:sp>
        <p:nvSpPr>
          <p:cNvPr id="5124" name="Rectangle 6"/>
          <p:cNvSpPr>
            <a:spLocks noGrp="1" noChangeArrowheads="1"/>
          </p:cNvSpPr>
          <p:nvPr>
            <p:ph type="body" idx="1"/>
          </p:nvPr>
        </p:nvSpPr>
        <p:spPr bwMode="auto">
          <a:xfrm>
            <a:off x="609600" y="1981200"/>
            <a:ext cx="78486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Osaka"/>
        </a:defRPr>
      </a:lvl1pPr>
      <a:lvl2pPr algn="ctr" rtl="0" eaLnBrk="0" fontAlgn="base" hangingPunct="0">
        <a:spcBef>
          <a:spcPct val="0"/>
        </a:spcBef>
        <a:spcAft>
          <a:spcPct val="0"/>
        </a:spcAft>
        <a:defRPr sz="4400">
          <a:solidFill>
            <a:schemeClr val="tx2"/>
          </a:solidFill>
          <a:latin typeface="Book Antiqua" pitchFamily="18" charset="0"/>
          <a:ea typeface="Osaka" charset="-128"/>
          <a:cs typeface="Osaka"/>
        </a:defRPr>
      </a:lvl2pPr>
      <a:lvl3pPr algn="ctr" rtl="0" eaLnBrk="0" fontAlgn="base" hangingPunct="0">
        <a:spcBef>
          <a:spcPct val="0"/>
        </a:spcBef>
        <a:spcAft>
          <a:spcPct val="0"/>
        </a:spcAft>
        <a:defRPr sz="4400">
          <a:solidFill>
            <a:schemeClr val="tx2"/>
          </a:solidFill>
          <a:latin typeface="Book Antiqua" pitchFamily="18" charset="0"/>
          <a:ea typeface="Osaka" charset="-128"/>
          <a:cs typeface="Osaka"/>
        </a:defRPr>
      </a:lvl3pPr>
      <a:lvl4pPr algn="ctr" rtl="0" eaLnBrk="0" fontAlgn="base" hangingPunct="0">
        <a:spcBef>
          <a:spcPct val="0"/>
        </a:spcBef>
        <a:spcAft>
          <a:spcPct val="0"/>
        </a:spcAft>
        <a:defRPr sz="4400">
          <a:solidFill>
            <a:schemeClr val="tx2"/>
          </a:solidFill>
          <a:latin typeface="Book Antiqua" pitchFamily="18" charset="0"/>
          <a:ea typeface="Osaka" charset="-128"/>
          <a:cs typeface="Osaka"/>
        </a:defRPr>
      </a:lvl4pPr>
      <a:lvl5pPr algn="ctr" rtl="0" eaLnBrk="0" fontAlgn="base" hangingPunct="0">
        <a:spcBef>
          <a:spcPct val="0"/>
        </a:spcBef>
        <a:spcAft>
          <a:spcPct val="0"/>
        </a:spcAft>
        <a:defRPr sz="4400">
          <a:solidFill>
            <a:schemeClr val="tx2"/>
          </a:solidFill>
          <a:latin typeface="Book Antiqua" pitchFamily="18" charset="0"/>
          <a:ea typeface="Osaka" charset="-128"/>
          <a:cs typeface="Osaka"/>
        </a:defRPr>
      </a:lvl5pPr>
      <a:lvl6pPr marL="457200" algn="ctr" rtl="0" eaLnBrk="0" fontAlgn="base" hangingPunct="0">
        <a:spcBef>
          <a:spcPct val="0"/>
        </a:spcBef>
        <a:spcAft>
          <a:spcPct val="0"/>
        </a:spcAft>
        <a:defRPr sz="4400">
          <a:solidFill>
            <a:schemeClr val="tx2"/>
          </a:solidFill>
          <a:latin typeface="Book Antiqua" pitchFamily="18" charset="0"/>
          <a:ea typeface="Osaka" charset="-128"/>
        </a:defRPr>
      </a:lvl6pPr>
      <a:lvl7pPr marL="914400" algn="ctr" rtl="0" eaLnBrk="0" fontAlgn="base" hangingPunct="0">
        <a:spcBef>
          <a:spcPct val="0"/>
        </a:spcBef>
        <a:spcAft>
          <a:spcPct val="0"/>
        </a:spcAft>
        <a:defRPr sz="4400">
          <a:solidFill>
            <a:schemeClr val="tx2"/>
          </a:solidFill>
          <a:latin typeface="Book Antiqua" pitchFamily="18" charset="0"/>
          <a:ea typeface="Osaka" charset="-128"/>
        </a:defRPr>
      </a:lvl7pPr>
      <a:lvl8pPr marL="1371600" algn="ctr" rtl="0" eaLnBrk="0" fontAlgn="base" hangingPunct="0">
        <a:spcBef>
          <a:spcPct val="0"/>
        </a:spcBef>
        <a:spcAft>
          <a:spcPct val="0"/>
        </a:spcAft>
        <a:defRPr sz="4400">
          <a:solidFill>
            <a:schemeClr val="tx2"/>
          </a:solidFill>
          <a:latin typeface="Book Antiqua" pitchFamily="18" charset="0"/>
          <a:ea typeface="Osaka" charset="-128"/>
        </a:defRPr>
      </a:lvl8pPr>
      <a:lvl9pPr marL="1828800" algn="ctr" rtl="0" eaLnBrk="0" fontAlgn="base" hangingPunct="0">
        <a:spcBef>
          <a:spcPct val="0"/>
        </a:spcBef>
        <a:spcAft>
          <a:spcPct val="0"/>
        </a:spcAft>
        <a:defRPr sz="4400">
          <a:solidFill>
            <a:schemeClr val="tx2"/>
          </a:solidFill>
          <a:latin typeface="Book Antiqua" pitchFamily="18" charset="0"/>
          <a:ea typeface="Osaka"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latin typeface="+mn-lt"/>
          <a:ea typeface="+mn-ea"/>
          <a:cs typeface="Osaka"/>
        </a:defRPr>
      </a:lvl1pPr>
      <a:lvl2pPr marL="742950" indent="-285750" algn="l" rtl="0" eaLnBrk="0" fontAlgn="base" hangingPunct="0">
        <a:spcBef>
          <a:spcPct val="20000"/>
        </a:spcBef>
        <a:spcAft>
          <a:spcPct val="0"/>
        </a:spcAft>
        <a:buClr>
          <a:schemeClr val="folHlink"/>
        </a:buClr>
        <a:buSzPct val="100000"/>
        <a:buChar char="»"/>
        <a:defRPr sz="2800">
          <a:solidFill>
            <a:schemeClr val="tx1"/>
          </a:solidFill>
          <a:latin typeface="+mn-lt"/>
          <a:ea typeface="+mn-ea"/>
          <a:cs typeface="Osak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cs typeface="Osaka"/>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cs typeface="Osaka"/>
        </a:defRPr>
      </a:lvl5pPr>
      <a:lvl6pPr marL="25146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mperial.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6.xml"/><Relationship Id="rId5" Type="http://schemas.openxmlformats.org/officeDocument/2006/relationships/image" Target="../media/image22.wmf"/><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oleObject" Target="../embeddings/oleObject2.bin"/><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oleObject" Target="../embeddings/oleObject4.bin"/><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6.wmf"/><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3.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45.png"/></Relationships>
</file>

<file path=ppt/slides/_rels/slide5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1.jpeg"/><Relationship Id="rId11" Type="http://schemas.openxmlformats.org/officeDocument/2006/relationships/image" Target="../media/image47.png"/><Relationship Id="rId5" Type="http://schemas.openxmlformats.org/officeDocument/2006/relationships/image" Target="../media/image50.jpeg"/><Relationship Id="rId10" Type="http://schemas.openxmlformats.org/officeDocument/2006/relationships/oleObject" Target="../embeddings/oleObject11.bin"/><Relationship Id="rId4" Type="http://schemas.openxmlformats.org/officeDocument/2006/relationships/image" Target="../media/image49.jpeg"/><Relationship Id="rId9"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gi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gif"/><Relationship Id="rId4" Type="http://schemas.openxmlformats.org/officeDocument/2006/relationships/image" Target="../media/image58.gif"/></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chart" Target="../charts/char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46"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endParaRPr lang="ja-JP" altLang="en-US"/>
          </a:p>
        </p:txBody>
      </p:sp>
      <p:sp>
        <p:nvSpPr>
          <p:cNvPr id="6147" name="Rectangle 3"/>
          <p:cNvSpPr>
            <a:spLocks noChangeArrowheads="1"/>
          </p:cNvSpPr>
          <p:nvPr/>
        </p:nvSpPr>
        <p:spPr bwMode="auto">
          <a:xfrm>
            <a:off x="0" y="1695450"/>
            <a:ext cx="9144000" cy="989013"/>
          </a:xfrm>
          <a:prstGeom prst="rect">
            <a:avLst/>
          </a:prstGeom>
          <a:noFill/>
          <a:ln w="12700">
            <a:noFill/>
            <a:miter lim="800000"/>
            <a:headEnd/>
            <a:tailEnd/>
          </a:ln>
        </p:spPr>
        <p:txBody>
          <a:bodyPr lIns="90487" tIns="44450" rIns="90487" bIns="44450" anchor="b"/>
          <a:lstStyle/>
          <a:p>
            <a:r>
              <a:rPr lang="en-GB" altLang="ja-JP" sz="6000" dirty="0">
                <a:solidFill>
                  <a:schemeClr val="tx2"/>
                </a:solidFill>
                <a:latin typeface="Arial" pitchFamily="34" charset="0"/>
                <a:cs typeface="Arial" pitchFamily="34" charset="0"/>
              </a:rPr>
              <a:t>Pain II</a:t>
            </a:r>
            <a:r>
              <a:rPr lang="en-GB" altLang="ja-JP" sz="6000" dirty="0">
                <a:solidFill>
                  <a:schemeClr val="accent1"/>
                </a:solidFill>
                <a:latin typeface="Arial" pitchFamily="34" charset="0"/>
                <a:cs typeface="Arial" pitchFamily="34" charset="0"/>
              </a:rPr>
              <a:t> </a:t>
            </a:r>
          </a:p>
        </p:txBody>
      </p:sp>
      <p:sp>
        <p:nvSpPr>
          <p:cNvPr id="6148" name="Rectangle 4"/>
          <p:cNvSpPr>
            <a:spLocks noChangeArrowheads="1"/>
          </p:cNvSpPr>
          <p:nvPr/>
        </p:nvSpPr>
        <p:spPr bwMode="auto">
          <a:xfrm>
            <a:off x="654050" y="3162301"/>
            <a:ext cx="7924800" cy="2025650"/>
          </a:xfrm>
          <a:prstGeom prst="rect">
            <a:avLst/>
          </a:prstGeom>
          <a:noFill/>
          <a:ln w="12700">
            <a:noFill/>
            <a:miter lim="800000"/>
            <a:headEnd/>
            <a:tailEnd/>
          </a:ln>
        </p:spPr>
        <p:txBody>
          <a:bodyPr lIns="90487" tIns="44450" rIns="90487" bIns="44450" anchor="b"/>
          <a:lstStyle/>
          <a:p>
            <a:r>
              <a:rPr lang="en-GB" altLang="ja-JP" sz="3200" dirty="0" smtClean="0">
                <a:solidFill>
                  <a:schemeClr val="accent1"/>
                </a:solidFill>
              </a:rPr>
              <a:t>Neuroscience and Mental Health</a:t>
            </a:r>
          </a:p>
          <a:p>
            <a:r>
              <a:rPr lang="en-GB" altLang="ja-JP" sz="2800" dirty="0" smtClean="0">
                <a:solidFill>
                  <a:schemeClr val="accent1"/>
                </a:solidFill>
                <a:latin typeface="Arial" pitchFamily="34" charset="0"/>
                <a:cs typeface="Arial" pitchFamily="34" charset="0"/>
              </a:rPr>
              <a:t>Module 1: Cellular &amp; Developmental Neuroscience </a:t>
            </a:r>
            <a:r>
              <a:rPr lang="en-GB" altLang="ja-JP" sz="3200" dirty="0">
                <a:solidFill>
                  <a:schemeClr val="accent1"/>
                </a:solidFill>
                <a:latin typeface="Arial" pitchFamily="34" charset="0"/>
                <a:cs typeface="Arial" pitchFamily="34" charset="0"/>
              </a:rPr>
              <a:t/>
            </a:r>
            <a:br>
              <a:rPr lang="en-GB" altLang="ja-JP" sz="3200" dirty="0">
                <a:solidFill>
                  <a:schemeClr val="accent1"/>
                </a:solidFill>
                <a:latin typeface="Arial" pitchFamily="34" charset="0"/>
                <a:cs typeface="Arial" pitchFamily="34" charset="0"/>
              </a:rPr>
            </a:br>
            <a:r>
              <a:rPr lang="en-GB" altLang="ja-JP" sz="3200" dirty="0">
                <a:solidFill>
                  <a:schemeClr val="accent1"/>
                </a:solidFill>
                <a:latin typeface="Arial" pitchFamily="34" charset="0"/>
                <a:cs typeface="Arial" pitchFamily="34" charset="0"/>
              </a:rPr>
              <a:t> </a:t>
            </a:r>
            <a:r>
              <a:rPr lang="en-GB" altLang="ja-JP" dirty="0">
                <a:solidFill>
                  <a:schemeClr val="accent1"/>
                </a:solidFill>
                <a:latin typeface="Arial" pitchFamily="34" charset="0"/>
                <a:cs typeface="Arial" pitchFamily="34" charset="0"/>
              </a:rPr>
              <a:t>Kenji OKUSE</a:t>
            </a:r>
          </a:p>
        </p:txBody>
      </p:sp>
      <p:sp>
        <p:nvSpPr>
          <p:cNvPr id="6150" name="Rectangle 10"/>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1</a:t>
            </a:r>
          </a:p>
        </p:txBody>
      </p:sp>
      <p:pic>
        <p:nvPicPr>
          <p:cNvPr id="6151" name="Picture 11" descr="Imperial College Hompage">
            <a:hlinkClick r:id="rId3"/>
          </p:cNvPr>
          <p:cNvPicPr>
            <a:picLocks noChangeAspect="1" noChangeArrowheads="1"/>
          </p:cNvPicPr>
          <p:nvPr/>
        </p:nvPicPr>
        <p:blipFill>
          <a:blip r:embed="rId4" cstate="screen"/>
          <a:srcRect/>
          <a:stretch>
            <a:fillRect/>
          </a:stretch>
        </p:blipFill>
        <p:spPr bwMode="auto">
          <a:xfrm>
            <a:off x="0" y="0"/>
            <a:ext cx="1466850" cy="523875"/>
          </a:xfrm>
          <a:prstGeom prst="rect">
            <a:avLst/>
          </a:prstGeom>
          <a:noFill/>
          <a:ln w="9525">
            <a:noFill/>
            <a:miter lim="800000"/>
            <a:headEnd/>
            <a:tailEnd/>
          </a:ln>
        </p:spPr>
      </p:pic>
      <p:sp>
        <p:nvSpPr>
          <p:cNvPr id="10" name="Rectangle 9"/>
          <p:cNvSpPr>
            <a:spLocks noChangeArrowheads="1"/>
          </p:cNvSpPr>
          <p:nvPr/>
        </p:nvSpPr>
        <p:spPr bwMode="auto">
          <a:xfrm>
            <a:off x="6183377" y="6521450"/>
            <a:ext cx="1713931"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pitchFamily="34" charset="0"/>
                <a:cs typeface="Arial" pitchFamily="34" charset="0"/>
              </a:rPr>
              <a:t>22 </a:t>
            </a:r>
            <a:r>
              <a:rPr lang="en-GB" altLang="ja-JP" sz="1600" dirty="0" smtClean="0">
                <a:solidFill>
                  <a:schemeClr val="accent1"/>
                </a:solidFill>
                <a:latin typeface="Arial" pitchFamily="34" charset="0"/>
                <a:cs typeface="Arial" pitchFamily="34" charset="0"/>
              </a:rPr>
              <a:t>October 2012</a:t>
            </a:r>
            <a:endParaRPr lang="en-GB" altLang="ja-JP" sz="1600"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p:cNvSpPr>
            <a:spLocks noGrp="1" noChangeArrowheads="1"/>
          </p:cNvSpPr>
          <p:nvPr>
            <p:ph type="title"/>
          </p:nvPr>
        </p:nvSpPr>
        <p:spPr>
          <a:xfrm>
            <a:off x="0" y="142875"/>
            <a:ext cx="9144000" cy="958850"/>
          </a:xfrm>
          <a:noFill/>
        </p:spPr>
        <p:txBody>
          <a:bodyPr/>
          <a:lstStyle/>
          <a:p>
            <a:r>
              <a:rPr lang="en-GB" altLang="ja-JP" sz="2800" dirty="0" smtClean="0">
                <a:latin typeface="Arial Unicode MS" pitchFamily="50" charset="-128"/>
                <a:ea typeface="Arial Unicode MS" pitchFamily="50" charset="-128"/>
                <a:cs typeface="Arial Unicode MS" pitchFamily="50" charset="-128"/>
              </a:rPr>
              <a:t>Multiple Na</a:t>
            </a:r>
            <a:r>
              <a:rPr lang="en-GB" altLang="ja-JP" sz="2800" baseline="30000" dirty="0" smtClean="0">
                <a:latin typeface="Arial Unicode MS" pitchFamily="50" charset="-128"/>
                <a:ea typeface="Arial Unicode MS" pitchFamily="50" charset="-128"/>
                <a:cs typeface="Arial Unicode MS" pitchFamily="50" charset="-128"/>
              </a:rPr>
              <a:t>+</a:t>
            </a:r>
            <a:r>
              <a:rPr lang="en-GB" altLang="ja-JP" sz="2800" dirty="0" smtClean="0">
                <a:latin typeface="Arial Unicode MS" pitchFamily="50" charset="-128"/>
                <a:ea typeface="Arial Unicode MS" pitchFamily="50" charset="-128"/>
                <a:cs typeface="Arial Unicode MS" pitchFamily="50" charset="-128"/>
              </a:rPr>
              <a:t> currents in small neurons in DRG</a:t>
            </a:r>
          </a:p>
        </p:txBody>
      </p:sp>
      <p:pic>
        <p:nvPicPr>
          <p:cNvPr id="21509" name="Picture 11"/>
          <p:cNvPicPr>
            <a:picLocks noChangeAspect="1" noChangeArrowheads="1"/>
          </p:cNvPicPr>
          <p:nvPr/>
        </p:nvPicPr>
        <p:blipFill>
          <a:blip r:embed="rId2" cstate="screen"/>
          <a:srcRect/>
          <a:stretch>
            <a:fillRect/>
          </a:stretch>
        </p:blipFill>
        <p:spPr bwMode="auto">
          <a:xfrm>
            <a:off x="611560" y="2276872"/>
            <a:ext cx="8213265" cy="2376264"/>
          </a:xfrm>
          <a:prstGeom prst="rect">
            <a:avLst/>
          </a:prstGeom>
          <a:noFill/>
          <a:ln w="9525">
            <a:noFill/>
            <a:miter lim="800000"/>
            <a:headEnd/>
            <a:tailEnd/>
          </a:ln>
        </p:spPr>
      </p:pic>
      <p:sp>
        <p:nvSpPr>
          <p:cNvPr id="21508" name="Rectangle 22"/>
          <p:cNvSpPr>
            <a:spLocks noChangeArrowheads="1"/>
          </p:cNvSpPr>
          <p:nvPr/>
        </p:nvSpPr>
        <p:spPr bwMode="auto">
          <a:xfrm>
            <a:off x="3086100" y="6553200"/>
            <a:ext cx="5715000" cy="304800"/>
          </a:xfrm>
          <a:prstGeom prst="rect">
            <a:avLst/>
          </a:prstGeom>
          <a:noFill/>
          <a:ln w="12700">
            <a:noFill/>
            <a:miter lim="800000"/>
            <a:headEnd/>
            <a:tailEnd/>
          </a:ln>
        </p:spPr>
        <p:txBody>
          <a:bodyPr lIns="90488" tIns="44450" rIns="90488" bIns="44450">
            <a:spAutoFit/>
          </a:bodyPr>
          <a:lstStyle/>
          <a:p>
            <a:pPr algn="r"/>
            <a:r>
              <a:rPr lang="en-GB" altLang="ja-JP" sz="1400" dirty="0" err="1">
                <a:solidFill>
                  <a:schemeClr val="tx2"/>
                </a:solidFill>
                <a:latin typeface="Arial Unicode MS" pitchFamily="50" charset="-128"/>
                <a:ea typeface="Arial Unicode MS" pitchFamily="50" charset="-128"/>
                <a:cs typeface="Arial Unicode MS" pitchFamily="50" charset="-128"/>
              </a:rPr>
              <a:t>Dibb</a:t>
            </a:r>
            <a:r>
              <a:rPr lang="en-GB" altLang="ja-JP" sz="1400" dirty="0">
                <a:solidFill>
                  <a:schemeClr val="tx2"/>
                </a:solidFill>
                <a:latin typeface="Arial Unicode MS" pitchFamily="50" charset="-128"/>
                <a:ea typeface="Arial Unicode MS" pitchFamily="50" charset="-128"/>
                <a:cs typeface="Arial Unicode MS" pitchFamily="50" charset="-128"/>
              </a:rPr>
              <a:t>-Hajj et al. (2002) </a:t>
            </a:r>
            <a:r>
              <a:rPr lang="en-GB" sz="1400" i="1" dirty="0"/>
              <a:t>TRENDS in Neurosciences, </a:t>
            </a:r>
            <a:r>
              <a:rPr lang="en-GB" sz="1400" dirty="0"/>
              <a:t>25(5) 253-259 </a:t>
            </a:r>
            <a:endParaRPr lang="en-GB" altLang="ja-JP" sz="1400" dirty="0">
              <a:solidFill>
                <a:schemeClr val="tx2"/>
              </a:solidFill>
              <a:latin typeface="Arial Unicode MS" pitchFamily="50" charset="-128"/>
              <a:ea typeface="Arial Unicode MS" pitchFamily="50" charset="-128"/>
              <a:cs typeface="Arial Unicode MS" pitchFamily="50" charset="-128"/>
            </a:endParaRPr>
          </a:p>
        </p:txBody>
      </p:sp>
      <p:sp>
        <p:nvSpPr>
          <p:cNvPr id="7" name="Rectangle 60"/>
          <p:cNvSpPr>
            <a:spLocks noChangeArrowheads="1"/>
          </p:cNvSpPr>
          <p:nvPr/>
        </p:nvSpPr>
        <p:spPr bwMode="auto">
          <a:xfrm>
            <a:off x="971600" y="4636120"/>
            <a:ext cx="884238" cy="360362"/>
          </a:xfrm>
          <a:prstGeom prst="rect">
            <a:avLst/>
          </a:prstGeom>
          <a:noFill/>
          <a:ln w="12700">
            <a:noFill/>
            <a:miter lim="800000"/>
            <a:headEnd/>
            <a:tailEnd/>
          </a:ln>
        </p:spPr>
        <p:txBody>
          <a:bodyPr wrap="none" lIns="82550" tIns="41275" rIns="82550" bIns="41275">
            <a:spAutoFit/>
          </a:bodyPr>
          <a:lstStyle/>
          <a:p>
            <a:pPr defTabSz="739775"/>
            <a:r>
              <a:rPr lang="en-GB" altLang="ja-JP" b="1" dirty="0">
                <a:solidFill>
                  <a:schemeClr val="tx1">
                    <a:lumMod val="95000"/>
                    <a:lumOff val="5000"/>
                  </a:schemeClr>
                </a:solidFill>
                <a:latin typeface="Arial Unicode MS" pitchFamily="50" charset="-128"/>
                <a:ea typeface="Arial Unicode MS" pitchFamily="50" charset="-128"/>
                <a:cs typeface="Arial Unicode MS" pitchFamily="50" charset="-128"/>
              </a:rPr>
              <a:t>Na</a:t>
            </a:r>
            <a:r>
              <a:rPr lang="en-GB" altLang="ja-JP" b="1" baseline="-25000" dirty="0">
                <a:solidFill>
                  <a:schemeClr val="tx1">
                    <a:lumMod val="95000"/>
                    <a:lumOff val="5000"/>
                  </a:schemeClr>
                </a:solidFill>
                <a:latin typeface="Arial Unicode MS" pitchFamily="50" charset="-128"/>
                <a:ea typeface="Arial Unicode MS" pitchFamily="50" charset="-128"/>
                <a:cs typeface="Arial Unicode MS" pitchFamily="50" charset="-128"/>
              </a:rPr>
              <a:t>V</a:t>
            </a:r>
            <a:r>
              <a:rPr lang="en-GB" altLang="ja-JP" b="1" dirty="0">
                <a:solidFill>
                  <a:schemeClr val="tx1">
                    <a:lumMod val="95000"/>
                    <a:lumOff val="5000"/>
                  </a:schemeClr>
                </a:solidFill>
                <a:latin typeface="Arial Unicode MS" pitchFamily="50" charset="-128"/>
                <a:ea typeface="Arial Unicode MS" pitchFamily="50" charset="-128"/>
                <a:cs typeface="Arial Unicode MS" pitchFamily="50" charset="-128"/>
              </a:rPr>
              <a:t>1.7</a:t>
            </a:r>
          </a:p>
        </p:txBody>
      </p:sp>
      <p:sp>
        <p:nvSpPr>
          <p:cNvPr id="8" name="Rectangle 60"/>
          <p:cNvSpPr>
            <a:spLocks noChangeArrowheads="1"/>
          </p:cNvSpPr>
          <p:nvPr/>
        </p:nvSpPr>
        <p:spPr bwMode="auto">
          <a:xfrm>
            <a:off x="3419872" y="4636120"/>
            <a:ext cx="884858" cy="360355"/>
          </a:xfrm>
          <a:prstGeom prst="rect">
            <a:avLst/>
          </a:prstGeom>
          <a:noFill/>
          <a:ln w="12700">
            <a:noFill/>
            <a:miter lim="800000"/>
            <a:headEnd/>
            <a:tailEnd/>
          </a:ln>
        </p:spPr>
        <p:txBody>
          <a:bodyPr wrap="none" lIns="82550" tIns="41275" rIns="82550" bIns="41275">
            <a:spAutoFit/>
          </a:bodyPr>
          <a:lstStyle/>
          <a:p>
            <a:pPr defTabSz="739775"/>
            <a:r>
              <a:rPr lang="en-GB" altLang="ja-JP" b="1" dirty="0" smtClean="0">
                <a:solidFill>
                  <a:schemeClr val="tx1">
                    <a:lumMod val="95000"/>
                    <a:lumOff val="5000"/>
                  </a:schemeClr>
                </a:solidFill>
                <a:latin typeface="Arial Unicode MS" pitchFamily="50" charset="-128"/>
                <a:ea typeface="Arial Unicode MS" pitchFamily="50" charset="-128"/>
                <a:cs typeface="Arial Unicode MS" pitchFamily="50" charset="-128"/>
              </a:rPr>
              <a:t>Na</a:t>
            </a:r>
            <a:r>
              <a:rPr lang="en-GB" altLang="ja-JP" b="1" baseline="-25000" dirty="0" smtClean="0">
                <a:solidFill>
                  <a:schemeClr val="tx1">
                    <a:lumMod val="95000"/>
                    <a:lumOff val="5000"/>
                  </a:schemeClr>
                </a:solidFill>
                <a:latin typeface="Arial Unicode MS" pitchFamily="50" charset="-128"/>
                <a:ea typeface="Arial Unicode MS" pitchFamily="50" charset="-128"/>
                <a:cs typeface="Arial Unicode MS" pitchFamily="50" charset="-128"/>
              </a:rPr>
              <a:t>V</a:t>
            </a:r>
            <a:r>
              <a:rPr lang="en-GB" altLang="ja-JP" b="1" dirty="0" smtClean="0">
                <a:solidFill>
                  <a:schemeClr val="tx1">
                    <a:lumMod val="95000"/>
                    <a:lumOff val="5000"/>
                  </a:schemeClr>
                </a:solidFill>
                <a:latin typeface="Arial Unicode MS" pitchFamily="50" charset="-128"/>
                <a:ea typeface="Arial Unicode MS" pitchFamily="50" charset="-128"/>
                <a:cs typeface="Arial Unicode MS" pitchFamily="50" charset="-128"/>
              </a:rPr>
              <a:t>1.8</a:t>
            </a:r>
            <a:endParaRPr lang="en-GB" altLang="ja-JP" b="1" dirty="0">
              <a:solidFill>
                <a:schemeClr val="tx1">
                  <a:lumMod val="95000"/>
                  <a:lumOff val="5000"/>
                </a:schemeClr>
              </a:solidFill>
              <a:latin typeface="Arial Unicode MS" pitchFamily="50" charset="-128"/>
              <a:ea typeface="Arial Unicode MS" pitchFamily="50" charset="-128"/>
              <a:cs typeface="Arial Unicode MS" pitchFamily="50" charset="-128"/>
            </a:endParaRPr>
          </a:p>
        </p:txBody>
      </p:sp>
      <p:sp>
        <p:nvSpPr>
          <p:cNvPr id="9" name="Rectangle 60"/>
          <p:cNvSpPr>
            <a:spLocks noChangeArrowheads="1"/>
          </p:cNvSpPr>
          <p:nvPr/>
        </p:nvSpPr>
        <p:spPr bwMode="auto">
          <a:xfrm>
            <a:off x="6372200" y="4636120"/>
            <a:ext cx="884858" cy="360355"/>
          </a:xfrm>
          <a:prstGeom prst="rect">
            <a:avLst/>
          </a:prstGeom>
          <a:noFill/>
          <a:ln w="12700">
            <a:noFill/>
            <a:miter lim="800000"/>
            <a:headEnd/>
            <a:tailEnd/>
          </a:ln>
        </p:spPr>
        <p:txBody>
          <a:bodyPr wrap="none" lIns="82550" tIns="41275" rIns="82550" bIns="41275">
            <a:spAutoFit/>
          </a:bodyPr>
          <a:lstStyle/>
          <a:p>
            <a:pPr defTabSz="739775"/>
            <a:r>
              <a:rPr lang="en-GB" altLang="ja-JP" b="1" dirty="0" smtClean="0">
                <a:solidFill>
                  <a:schemeClr val="tx1">
                    <a:lumMod val="95000"/>
                    <a:lumOff val="5000"/>
                  </a:schemeClr>
                </a:solidFill>
                <a:latin typeface="Arial Unicode MS" pitchFamily="50" charset="-128"/>
                <a:ea typeface="Arial Unicode MS" pitchFamily="50" charset="-128"/>
                <a:cs typeface="Arial Unicode MS" pitchFamily="50" charset="-128"/>
              </a:rPr>
              <a:t>Na</a:t>
            </a:r>
            <a:r>
              <a:rPr lang="en-GB" altLang="ja-JP" b="1" baseline="-25000" dirty="0" smtClean="0">
                <a:solidFill>
                  <a:schemeClr val="tx1">
                    <a:lumMod val="95000"/>
                    <a:lumOff val="5000"/>
                  </a:schemeClr>
                </a:solidFill>
                <a:latin typeface="Arial Unicode MS" pitchFamily="50" charset="-128"/>
                <a:ea typeface="Arial Unicode MS" pitchFamily="50" charset="-128"/>
                <a:cs typeface="Arial Unicode MS" pitchFamily="50" charset="-128"/>
              </a:rPr>
              <a:t>V</a:t>
            </a:r>
            <a:r>
              <a:rPr lang="en-GB" altLang="ja-JP" b="1" dirty="0" smtClean="0">
                <a:solidFill>
                  <a:schemeClr val="tx1">
                    <a:lumMod val="95000"/>
                    <a:lumOff val="5000"/>
                  </a:schemeClr>
                </a:solidFill>
                <a:latin typeface="Arial Unicode MS" pitchFamily="50" charset="-128"/>
                <a:ea typeface="Arial Unicode MS" pitchFamily="50" charset="-128"/>
                <a:cs typeface="Arial Unicode MS" pitchFamily="50" charset="-128"/>
              </a:rPr>
              <a:t>1.9</a:t>
            </a:r>
            <a:endParaRPr lang="en-GB" altLang="ja-JP" b="1" dirty="0">
              <a:solidFill>
                <a:schemeClr val="tx1">
                  <a:lumMod val="95000"/>
                  <a:lumOff val="5000"/>
                </a:schemeClr>
              </a:solidFill>
              <a:latin typeface="Arial Unicode MS" pitchFamily="50" charset="-128"/>
              <a:ea typeface="Arial Unicode MS" pitchFamily="50" charset="-128"/>
              <a:cs typeface="Arial Unicode MS" pitchFamily="50" charset="-128"/>
            </a:endParaRPr>
          </a:p>
        </p:txBody>
      </p:sp>
      <p:sp>
        <p:nvSpPr>
          <p:cNvPr id="11" name="Rectangle 10"/>
          <p:cNvSpPr/>
          <p:nvPr/>
        </p:nvSpPr>
        <p:spPr bwMode="auto">
          <a:xfrm>
            <a:off x="5588000" y="2527300"/>
            <a:ext cx="3035300" cy="2006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pitchFamily="34" charset="0"/>
              <a:ea typeface="Osaka" charset="-128"/>
            </a:endParaRPr>
          </a:p>
        </p:txBody>
      </p:sp>
      <p:grpSp>
        <p:nvGrpSpPr>
          <p:cNvPr id="13" name="Group 12"/>
          <p:cNvGrpSpPr/>
          <p:nvPr/>
        </p:nvGrpSpPr>
        <p:grpSpPr>
          <a:xfrm>
            <a:off x="5384800" y="2590800"/>
            <a:ext cx="3440025" cy="2006600"/>
            <a:chOff x="5384800" y="2590800"/>
            <a:chExt cx="3440025" cy="2006600"/>
          </a:xfrm>
        </p:grpSpPr>
        <p:sp>
          <p:nvSpPr>
            <p:cNvPr id="12" name="Rectangle 11"/>
            <p:cNvSpPr/>
            <p:nvPr/>
          </p:nvSpPr>
          <p:spPr bwMode="auto">
            <a:xfrm>
              <a:off x="5384800" y="2590800"/>
              <a:ext cx="3403600" cy="2006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pitchFamily="34" charset="0"/>
                <a:ea typeface="Osaka" charset="-128"/>
              </a:endParaRPr>
            </a:p>
          </p:txBody>
        </p:sp>
        <p:pic>
          <p:nvPicPr>
            <p:cNvPr id="10" name="Picture 11"/>
            <p:cNvPicPr>
              <a:picLocks noChangeAspect="1" noChangeArrowheads="1"/>
            </p:cNvPicPr>
            <p:nvPr/>
          </p:nvPicPr>
          <p:blipFill>
            <a:blip r:embed="rId3" cstate="screen"/>
            <a:srcRect/>
            <a:stretch>
              <a:fillRect/>
            </a:stretch>
          </p:blipFill>
          <p:spPr bwMode="auto">
            <a:xfrm>
              <a:off x="5486400" y="2667000"/>
              <a:ext cx="3338425" cy="647700"/>
            </a:xfrm>
            <a:prstGeom prst="rect">
              <a:avLst/>
            </a:prstGeom>
            <a:noFill/>
            <a:ln w="9525">
              <a:noFill/>
              <a:miter lim="800000"/>
              <a:headEnd/>
              <a:tailEnd/>
            </a:ln>
          </p:spPr>
        </p:pic>
      </p:grpSp>
      <p:sp>
        <p:nvSpPr>
          <p:cNvPr id="14" name="Rectangle 83"/>
          <p:cNvSpPr>
            <a:spLocks noChangeArrowheads="1"/>
          </p:cNvSpPr>
          <p:nvPr/>
        </p:nvSpPr>
        <p:spPr bwMode="auto">
          <a:xfrm>
            <a:off x="8732273"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10</a:t>
            </a:r>
            <a:endParaRPr lang="en-GB" altLang="ja-JP" sz="16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title"/>
          </p:nvPr>
        </p:nvSpPr>
        <p:spPr>
          <a:xfrm>
            <a:off x="0" y="269875"/>
            <a:ext cx="9144000" cy="958850"/>
          </a:xfrm>
          <a:noFill/>
        </p:spPr>
        <p:txBody>
          <a:bodyPr/>
          <a:lstStyle/>
          <a:p>
            <a:r>
              <a:rPr lang="en-GB" sz="2400" dirty="0" smtClean="0">
                <a:latin typeface="Arial" pitchFamily="34" charset="0"/>
                <a:cs typeface="Arial" pitchFamily="34" charset="0"/>
              </a:rPr>
              <a:t>Na</a:t>
            </a:r>
            <a:r>
              <a:rPr lang="en-GB" sz="2400" baseline="-25000" dirty="0" smtClean="0">
                <a:latin typeface="Arial" pitchFamily="34" charset="0"/>
                <a:cs typeface="Arial" pitchFamily="34" charset="0"/>
              </a:rPr>
              <a:t>V</a:t>
            </a:r>
            <a:r>
              <a:rPr lang="en-GB" sz="2400" dirty="0" smtClean="0">
                <a:latin typeface="Arial" pitchFamily="34" charset="0"/>
                <a:cs typeface="Arial" pitchFamily="34" charset="0"/>
              </a:rPr>
              <a:t>1.9 activates at around -70mV and produces </a:t>
            </a:r>
            <a:br>
              <a:rPr lang="en-GB" sz="2400" dirty="0" smtClean="0">
                <a:latin typeface="Arial" pitchFamily="34" charset="0"/>
                <a:cs typeface="Arial" pitchFamily="34" charset="0"/>
              </a:rPr>
            </a:br>
            <a:r>
              <a:rPr lang="en-GB" sz="2400" dirty="0" smtClean="0">
                <a:latin typeface="Arial" pitchFamily="34" charset="0"/>
                <a:cs typeface="Arial" pitchFamily="34" charset="0"/>
              </a:rPr>
              <a:t>a persistent current that is likely to play a role </a:t>
            </a:r>
            <a:br>
              <a:rPr lang="en-GB" sz="2400" dirty="0" smtClean="0">
                <a:latin typeface="Arial" pitchFamily="34" charset="0"/>
                <a:cs typeface="Arial" pitchFamily="34" charset="0"/>
              </a:rPr>
            </a:br>
            <a:r>
              <a:rPr lang="en-GB" sz="2400" dirty="0" smtClean="0">
                <a:latin typeface="Arial" pitchFamily="34" charset="0"/>
                <a:cs typeface="Arial" pitchFamily="34" charset="0"/>
              </a:rPr>
              <a:t>in setting resting membrane potential</a:t>
            </a:r>
          </a:p>
        </p:txBody>
      </p:sp>
      <p:sp>
        <p:nvSpPr>
          <p:cNvPr id="28675" name="Rectangle 5"/>
          <p:cNvSpPr>
            <a:spLocks noChangeArrowheads="1"/>
          </p:cNvSpPr>
          <p:nvPr/>
        </p:nvSpPr>
        <p:spPr bwMode="auto">
          <a:xfrm>
            <a:off x="3068638" y="6550025"/>
            <a:ext cx="5643562" cy="307975"/>
          </a:xfrm>
          <a:prstGeom prst="rect">
            <a:avLst/>
          </a:prstGeom>
          <a:noFill/>
          <a:ln w="9525">
            <a:noFill/>
            <a:miter lim="800000"/>
            <a:headEnd/>
            <a:tailEnd/>
          </a:ln>
        </p:spPr>
        <p:txBody>
          <a:bodyPr>
            <a:spAutoFit/>
          </a:bodyPr>
          <a:lstStyle/>
          <a:p>
            <a:pPr algn="r"/>
            <a:r>
              <a:rPr lang="en-GB" altLang="ja-JP" sz="1400" dirty="0" err="1"/>
              <a:t>Momin</a:t>
            </a:r>
            <a:r>
              <a:rPr lang="en-GB" altLang="ja-JP" sz="1400" dirty="0"/>
              <a:t> &amp; Wood (2008) </a:t>
            </a:r>
            <a:r>
              <a:rPr lang="en-GB" altLang="ja-JP" sz="1400" i="1" dirty="0" err="1"/>
              <a:t>Curr</a:t>
            </a:r>
            <a:r>
              <a:rPr lang="en-GB" altLang="ja-JP" sz="1400" i="1" dirty="0"/>
              <a:t> </a:t>
            </a:r>
            <a:r>
              <a:rPr lang="en-GB" altLang="ja-JP" sz="1400" i="1" dirty="0" err="1"/>
              <a:t>Opin</a:t>
            </a:r>
            <a:r>
              <a:rPr lang="en-GB" altLang="ja-JP" sz="1400" i="1" dirty="0"/>
              <a:t> </a:t>
            </a:r>
            <a:r>
              <a:rPr lang="en-GB" altLang="ja-JP" sz="1400" i="1" dirty="0" err="1"/>
              <a:t>Neurobiol</a:t>
            </a:r>
            <a:r>
              <a:rPr lang="en-GB" altLang="ja-JP" sz="1400" i="1" dirty="0"/>
              <a:t>., </a:t>
            </a:r>
            <a:r>
              <a:rPr lang="en-GB" altLang="ja-JP" sz="1400" dirty="0"/>
              <a:t>18(4) 383-388.</a:t>
            </a:r>
            <a:endParaRPr lang="en-GB" sz="1400" dirty="0"/>
          </a:p>
        </p:txBody>
      </p:sp>
      <p:pic>
        <p:nvPicPr>
          <p:cNvPr id="28678" name="Picture 2"/>
          <p:cNvPicPr>
            <a:picLocks noChangeAspect="1" noChangeArrowheads="1"/>
          </p:cNvPicPr>
          <p:nvPr/>
        </p:nvPicPr>
        <p:blipFill>
          <a:blip r:embed="rId2" cstate="screen"/>
          <a:srcRect/>
          <a:stretch>
            <a:fillRect/>
          </a:stretch>
        </p:blipFill>
        <p:spPr bwMode="auto">
          <a:xfrm>
            <a:off x="642938" y="1500187"/>
            <a:ext cx="7777132" cy="4919369"/>
          </a:xfrm>
          <a:prstGeom prst="rect">
            <a:avLst/>
          </a:prstGeom>
          <a:noFill/>
          <a:ln w="9525">
            <a:noFill/>
            <a:miter lim="800000"/>
            <a:headEnd/>
            <a:tailEnd/>
          </a:ln>
        </p:spPr>
      </p:pic>
      <p:sp>
        <p:nvSpPr>
          <p:cNvPr id="11" name="Rectangle 10"/>
          <p:cNvSpPr/>
          <p:nvPr/>
        </p:nvSpPr>
        <p:spPr>
          <a:xfrm>
            <a:off x="6286500" y="2143125"/>
            <a:ext cx="1571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4644008" y="2060848"/>
            <a:ext cx="129614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3"/>
          <p:cNvSpPr>
            <a:spLocks noChangeArrowheads="1"/>
          </p:cNvSpPr>
          <p:nvPr/>
        </p:nvSpPr>
        <p:spPr bwMode="auto">
          <a:xfrm>
            <a:off x="8739903" y="6521450"/>
            <a:ext cx="397032"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11</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title"/>
          </p:nvPr>
        </p:nvSpPr>
        <p:spPr>
          <a:xfrm>
            <a:off x="0" y="142875"/>
            <a:ext cx="9144000" cy="958850"/>
          </a:xfrm>
          <a:noFill/>
        </p:spPr>
        <p:txBody>
          <a:bodyPr/>
          <a:lstStyle/>
          <a:p>
            <a:r>
              <a:rPr lang="en-GB" sz="2400" dirty="0" smtClean="0">
                <a:latin typeface="Arial" pitchFamily="34" charset="0"/>
                <a:cs typeface="Arial" pitchFamily="34" charset="0"/>
              </a:rPr>
              <a:t>Na</a:t>
            </a:r>
            <a:r>
              <a:rPr lang="en-GB" sz="2400" baseline="-25000" dirty="0" smtClean="0">
                <a:latin typeface="Arial" pitchFamily="34" charset="0"/>
                <a:cs typeface="Arial" pitchFamily="34" charset="0"/>
              </a:rPr>
              <a:t>V</a:t>
            </a:r>
            <a:r>
              <a:rPr lang="en-GB" sz="2400" dirty="0" smtClean="0">
                <a:latin typeface="Arial" pitchFamily="34" charset="0"/>
                <a:cs typeface="Arial" pitchFamily="34" charset="0"/>
              </a:rPr>
              <a:t>1.7 inactivates slowly at negative membrane potentials and sets the threshold for generation of action potentials </a:t>
            </a:r>
          </a:p>
        </p:txBody>
      </p:sp>
      <p:sp>
        <p:nvSpPr>
          <p:cNvPr id="28675" name="Rectangle 5"/>
          <p:cNvSpPr>
            <a:spLocks noChangeArrowheads="1"/>
          </p:cNvSpPr>
          <p:nvPr/>
        </p:nvSpPr>
        <p:spPr bwMode="auto">
          <a:xfrm>
            <a:off x="3195638" y="6550025"/>
            <a:ext cx="5643562" cy="307975"/>
          </a:xfrm>
          <a:prstGeom prst="rect">
            <a:avLst/>
          </a:prstGeom>
          <a:noFill/>
          <a:ln w="9525">
            <a:noFill/>
            <a:miter lim="800000"/>
            <a:headEnd/>
            <a:tailEnd/>
          </a:ln>
        </p:spPr>
        <p:txBody>
          <a:bodyPr>
            <a:spAutoFit/>
          </a:bodyPr>
          <a:lstStyle/>
          <a:p>
            <a:pPr algn="r"/>
            <a:r>
              <a:rPr lang="en-GB" altLang="ja-JP" sz="1400" dirty="0" err="1"/>
              <a:t>Momin</a:t>
            </a:r>
            <a:r>
              <a:rPr lang="en-GB" altLang="ja-JP" sz="1400" dirty="0"/>
              <a:t> &amp; Wood (2008) </a:t>
            </a:r>
            <a:r>
              <a:rPr lang="en-GB" altLang="ja-JP" sz="1400" i="1" dirty="0" err="1"/>
              <a:t>Curr</a:t>
            </a:r>
            <a:r>
              <a:rPr lang="en-GB" altLang="ja-JP" sz="1400" i="1" dirty="0"/>
              <a:t> </a:t>
            </a:r>
            <a:r>
              <a:rPr lang="en-GB" altLang="ja-JP" sz="1400" i="1" dirty="0" err="1"/>
              <a:t>Opin</a:t>
            </a:r>
            <a:r>
              <a:rPr lang="en-GB" altLang="ja-JP" sz="1400" i="1" dirty="0"/>
              <a:t> </a:t>
            </a:r>
            <a:r>
              <a:rPr lang="en-GB" altLang="ja-JP" sz="1400" i="1" dirty="0" err="1"/>
              <a:t>Neurobiol</a:t>
            </a:r>
            <a:r>
              <a:rPr lang="en-GB" altLang="ja-JP" sz="1400" i="1" dirty="0"/>
              <a:t>., </a:t>
            </a:r>
            <a:r>
              <a:rPr lang="en-GB" altLang="ja-JP" sz="1400" dirty="0"/>
              <a:t>18(4) 383-388.</a:t>
            </a:r>
            <a:endParaRPr lang="en-GB" sz="1400" dirty="0"/>
          </a:p>
        </p:txBody>
      </p:sp>
      <p:pic>
        <p:nvPicPr>
          <p:cNvPr id="28678" name="Picture 2"/>
          <p:cNvPicPr>
            <a:picLocks noChangeAspect="1" noChangeArrowheads="1"/>
          </p:cNvPicPr>
          <p:nvPr/>
        </p:nvPicPr>
        <p:blipFill>
          <a:blip r:embed="rId2" cstate="screen"/>
          <a:srcRect/>
          <a:stretch>
            <a:fillRect/>
          </a:stretch>
        </p:blipFill>
        <p:spPr bwMode="auto">
          <a:xfrm>
            <a:off x="642938" y="1500188"/>
            <a:ext cx="7777132" cy="4919370"/>
          </a:xfrm>
          <a:prstGeom prst="rect">
            <a:avLst/>
          </a:prstGeom>
          <a:noFill/>
          <a:ln w="9525">
            <a:noFill/>
            <a:miter lim="800000"/>
            <a:headEnd/>
            <a:tailEnd/>
          </a:ln>
        </p:spPr>
      </p:pic>
      <p:sp>
        <p:nvSpPr>
          <p:cNvPr id="11" name="Rectangle 10"/>
          <p:cNvSpPr/>
          <p:nvPr/>
        </p:nvSpPr>
        <p:spPr>
          <a:xfrm>
            <a:off x="6286500" y="2143125"/>
            <a:ext cx="1571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83"/>
          <p:cNvSpPr>
            <a:spLocks noChangeArrowheads="1"/>
          </p:cNvSpPr>
          <p:nvPr/>
        </p:nvSpPr>
        <p:spPr bwMode="auto">
          <a:xfrm>
            <a:off x="8732273"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12</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ChangeArrowheads="1"/>
          </p:cNvSpPr>
          <p:nvPr/>
        </p:nvSpPr>
        <p:spPr bwMode="auto">
          <a:xfrm>
            <a:off x="3005138" y="6550025"/>
            <a:ext cx="5643562" cy="307975"/>
          </a:xfrm>
          <a:prstGeom prst="rect">
            <a:avLst/>
          </a:prstGeom>
          <a:noFill/>
          <a:ln w="9525">
            <a:noFill/>
            <a:miter lim="800000"/>
            <a:headEnd/>
            <a:tailEnd/>
          </a:ln>
        </p:spPr>
        <p:txBody>
          <a:bodyPr>
            <a:spAutoFit/>
          </a:bodyPr>
          <a:lstStyle/>
          <a:p>
            <a:pPr algn="r"/>
            <a:r>
              <a:rPr lang="en-GB" altLang="ja-JP" sz="1400" dirty="0" err="1"/>
              <a:t>Momin</a:t>
            </a:r>
            <a:r>
              <a:rPr lang="en-GB" altLang="ja-JP" sz="1400" dirty="0"/>
              <a:t> &amp; Wood (2008</a:t>
            </a:r>
            <a:r>
              <a:rPr lang="en-GB" altLang="ja-JP" sz="1400" i="1" dirty="0"/>
              <a:t>) </a:t>
            </a:r>
            <a:r>
              <a:rPr lang="en-GB" altLang="ja-JP" sz="1400" i="1" dirty="0" err="1"/>
              <a:t>Curr</a:t>
            </a:r>
            <a:r>
              <a:rPr lang="en-GB" altLang="ja-JP" sz="1400" i="1" dirty="0"/>
              <a:t> </a:t>
            </a:r>
            <a:r>
              <a:rPr lang="en-GB" altLang="ja-JP" sz="1400" i="1" dirty="0" err="1"/>
              <a:t>Opin</a:t>
            </a:r>
            <a:r>
              <a:rPr lang="en-GB" altLang="ja-JP" sz="1400" i="1" dirty="0"/>
              <a:t> </a:t>
            </a:r>
            <a:r>
              <a:rPr lang="en-GB" altLang="ja-JP" sz="1400" i="1" dirty="0" err="1"/>
              <a:t>Neurobiol</a:t>
            </a:r>
            <a:r>
              <a:rPr lang="en-GB" altLang="ja-JP" sz="1400" dirty="0"/>
              <a:t>., 18(4) 383-388.</a:t>
            </a:r>
            <a:endParaRPr lang="en-GB" sz="1400" dirty="0"/>
          </a:p>
        </p:txBody>
      </p:sp>
      <p:pic>
        <p:nvPicPr>
          <p:cNvPr id="48133" name="Picture 2"/>
          <p:cNvPicPr>
            <a:picLocks noChangeAspect="1" noChangeArrowheads="1"/>
          </p:cNvPicPr>
          <p:nvPr/>
        </p:nvPicPr>
        <p:blipFill>
          <a:blip r:embed="rId2" cstate="screen"/>
          <a:srcRect/>
          <a:stretch>
            <a:fillRect/>
          </a:stretch>
        </p:blipFill>
        <p:spPr bwMode="auto">
          <a:xfrm>
            <a:off x="642938" y="1500188"/>
            <a:ext cx="7777132" cy="4919370"/>
          </a:xfrm>
          <a:prstGeom prst="rect">
            <a:avLst/>
          </a:prstGeom>
          <a:noFill/>
          <a:ln w="9525">
            <a:noFill/>
            <a:miter lim="800000"/>
            <a:headEnd/>
            <a:tailEnd/>
          </a:ln>
        </p:spPr>
      </p:pic>
      <p:sp>
        <p:nvSpPr>
          <p:cNvPr id="48132" name="Rectangle 7"/>
          <p:cNvSpPr>
            <a:spLocks noGrp="1" noChangeArrowheads="1"/>
          </p:cNvSpPr>
          <p:nvPr>
            <p:ph type="title"/>
          </p:nvPr>
        </p:nvSpPr>
        <p:spPr>
          <a:xfrm>
            <a:off x="0" y="142875"/>
            <a:ext cx="9144000" cy="1038225"/>
          </a:xfrm>
          <a:noFill/>
        </p:spPr>
        <p:txBody>
          <a:bodyPr/>
          <a:lstStyle/>
          <a:p>
            <a:r>
              <a:rPr lang="en-GB" sz="2400" dirty="0" smtClean="0">
                <a:latin typeface="Arial" pitchFamily="34" charset="0"/>
                <a:cs typeface="Arial" pitchFamily="34" charset="0"/>
              </a:rPr>
              <a:t>Na</a:t>
            </a:r>
            <a:r>
              <a:rPr lang="en-GB" sz="2400" baseline="-25000" dirty="0" smtClean="0">
                <a:latin typeface="Arial" pitchFamily="34" charset="0"/>
                <a:cs typeface="Arial" pitchFamily="34" charset="0"/>
              </a:rPr>
              <a:t>V</a:t>
            </a:r>
            <a:r>
              <a:rPr lang="en-GB" sz="2400" dirty="0" smtClean="0">
                <a:latin typeface="Arial" pitchFamily="34" charset="0"/>
                <a:cs typeface="Arial" pitchFamily="34" charset="0"/>
              </a:rPr>
              <a:t>1.8 re-primes rapidly and contribute to continuous firing activity during sustained depolarisations</a:t>
            </a:r>
          </a:p>
        </p:txBody>
      </p:sp>
      <p:sp>
        <p:nvSpPr>
          <p:cNvPr id="8" name="Rectangle 83"/>
          <p:cNvSpPr>
            <a:spLocks noChangeArrowheads="1"/>
          </p:cNvSpPr>
          <p:nvPr/>
        </p:nvSpPr>
        <p:spPr bwMode="auto">
          <a:xfrm>
            <a:off x="8732273"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13</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14</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
        <p:nvSpPr>
          <p:cNvPr id="15363" name="Rectangle 14"/>
          <p:cNvSpPr>
            <a:spLocks noGrp="1" noChangeArrowheads="1"/>
          </p:cNvSpPr>
          <p:nvPr>
            <p:ph type="title"/>
          </p:nvPr>
        </p:nvSpPr>
        <p:spPr>
          <a:xfrm>
            <a:off x="0" y="274638"/>
            <a:ext cx="9144000" cy="958850"/>
          </a:xfrm>
          <a:noFill/>
        </p:spPr>
        <p:txBody>
          <a:bodyPr/>
          <a:lstStyle/>
          <a:p>
            <a:r>
              <a:rPr lang="en-GB" altLang="ja-JP" sz="3200" smtClean="0">
                <a:latin typeface="Arial Unicode MS" pitchFamily="50" charset="-128"/>
                <a:ea typeface="Arial Unicode MS" pitchFamily="50" charset="-128"/>
                <a:cs typeface="Arial Unicode MS" pitchFamily="50" charset="-128"/>
              </a:rPr>
              <a:t>Na</a:t>
            </a:r>
            <a:r>
              <a:rPr lang="en-GB" altLang="ja-JP" sz="3200" baseline="-25000" smtClean="0">
                <a:latin typeface="Arial Unicode MS" pitchFamily="50" charset="-128"/>
                <a:ea typeface="Arial Unicode MS" pitchFamily="50" charset="-128"/>
                <a:cs typeface="Arial Unicode MS" pitchFamily="50" charset="-128"/>
              </a:rPr>
              <a:t>V</a:t>
            </a:r>
            <a:r>
              <a:rPr lang="en-GB" altLang="ja-JP" sz="3200" smtClean="0">
                <a:latin typeface="Arial Unicode MS" pitchFamily="50" charset="-128"/>
                <a:ea typeface="Arial Unicode MS" pitchFamily="50" charset="-128"/>
                <a:cs typeface="Arial Unicode MS" pitchFamily="50" charset="-128"/>
              </a:rPr>
              <a:t>1.9 KO mice show normal responsiveness to mechanical and thermal stimuli</a:t>
            </a:r>
          </a:p>
        </p:txBody>
      </p:sp>
      <p:pic>
        <p:nvPicPr>
          <p:cNvPr id="15364" name="Picture 15"/>
          <p:cNvPicPr>
            <a:picLocks noChangeAspect="1" noChangeArrowheads="1"/>
          </p:cNvPicPr>
          <p:nvPr/>
        </p:nvPicPr>
        <p:blipFill>
          <a:blip r:embed="rId2" cstate="screen"/>
          <a:srcRect/>
          <a:stretch>
            <a:fillRect/>
          </a:stretch>
        </p:blipFill>
        <p:spPr bwMode="auto">
          <a:xfrm>
            <a:off x="2625725" y="2168525"/>
            <a:ext cx="5307013" cy="4076700"/>
          </a:xfrm>
          <a:prstGeom prst="rect">
            <a:avLst/>
          </a:prstGeom>
          <a:noFill/>
          <a:ln w="9525" algn="ctr">
            <a:noFill/>
            <a:miter lim="800000"/>
            <a:headEnd/>
            <a:tailEnd/>
          </a:ln>
        </p:spPr>
      </p:pic>
      <p:sp>
        <p:nvSpPr>
          <p:cNvPr id="15365" name="Rectangle 18"/>
          <p:cNvSpPr>
            <a:spLocks noChangeArrowheads="1"/>
          </p:cNvSpPr>
          <p:nvPr/>
        </p:nvSpPr>
        <p:spPr bwMode="auto">
          <a:xfrm>
            <a:off x="2663825" y="1722438"/>
            <a:ext cx="2505075" cy="396875"/>
          </a:xfrm>
          <a:prstGeom prst="rect">
            <a:avLst/>
          </a:prstGeom>
          <a:noFill/>
          <a:ln w="9525" algn="ctr">
            <a:noFill/>
            <a:miter lim="800000"/>
            <a:headEnd/>
            <a:tailEnd/>
          </a:ln>
        </p:spPr>
        <p:txBody>
          <a:bodyPr anchor="ctr">
            <a:spAutoFit/>
          </a:bodyPr>
          <a:lstStyle/>
          <a:p>
            <a:pPr algn="l"/>
            <a:r>
              <a:rPr lang="en-GB" altLang="ja-JP">
                <a:solidFill>
                  <a:schemeClr val="tx2"/>
                </a:solidFill>
                <a:latin typeface="Arial Unicode MS" pitchFamily="50" charset="-128"/>
                <a:ea typeface="Arial Unicode MS" pitchFamily="50" charset="-128"/>
                <a:cs typeface="Arial Unicode MS" pitchFamily="50" charset="-128"/>
              </a:rPr>
              <a:t>mechanical stimuli</a:t>
            </a:r>
          </a:p>
        </p:txBody>
      </p:sp>
      <p:sp>
        <p:nvSpPr>
          <p:cNvPr id="15366" name="Rectangle 19"/>
          <p:cNvSpPr>
            <a:spLocks noChangeArrowheads="1"/>
          </p:cNvSpPr>
          <p:nvPr/>
        </p:nvSpPr>
        <p:spPr bwMode="auto">
          <a:xfrm>
            <a:off x="5816600" y="1722438"/>
            <a:ext cx="2016125" cy="396875"/>
          </a:xfrm>
          <a:prstGeom prst="rect">
            <a:avLst/>
          </a:prstGeom>
          <a:noFill/>
          <a:ln w="9525" algn="ctr">
            <a:noFill/>
            <a:miter lim="800000"/>
            <a:headEnd/>
            <a:tailEnd/>
          </a:ln>
        </p:spPr>
        <p:txBody>
          <a:bodyPr anchor="ctr">
            <a:spAutoFit/>
          </a:bodyPr>
          <a:lstStyle/>
          <a:p>
            <a:pPr algn="l"/>
            <a:r>
              <a:rPr lang="en-GB" altLang="ja-JP">
                <a:solidFill>
                  <a:schemeClr val="tx2"/>
                </a:solidFill>
                <a:latin typeface="Arial Unicode MS" pitchFamily="50" charset="-128"/>
                <a:ea typeface="Arial Unicode MS" pitchFamily="50" charset="-128"/>
                <a:cs typeface="Arial Unicode MS" pitchFamily="50" charset="-128"/>
              </a:rPr>
              <a:t>thermal stimuli</a:t>
            </a:r>
          </a:p>
        </p:txBody>
      </p:sp>
      <p:sp>
        <p:nvSpPr>
          <p:cNvPr id="15367" name="Rectangle 22"/>
          <p:cNvSpPr>
            <a:spLocks noChangeArrowheads="1"/>
          </p:cNvSpPr>
          <p:nvPr/>
        </p:nvSpPr>
        <p:spPr bwMode="auto">
          <a:xfrm>
            <a:off x="4600575" y="6556375"/>
            <a:ext cx="3963988" cy="304800"/>
          </a:xfrm>
          <a:prstGeom prst="rect">
            <a:avLst/>
          </a:prstGeom>
          <a:noFill/>
          <a:ln w="12700">
            <a:noFill/>
            <a:miter lim="800000"/>
            <a:headEnd/>
            <a:tailEnd/>
          </a:ln>
        </p:spPr>
        <p:txBody>
          <a:bodyPr lIns="90488" tIns="44450" rIns="90488" bIns="44450">
            <a:spAutoFit/>
          </a:bodyPr>
          <a:lstStyle/>
          <a:p>
            <a:pPr algn="r"/>
            <a:r>
              <a:rPr lang="en-GB" altLang="ja-JP" sz="1400">
                <a:solidFill>
                  <a:schemeClr val="tx2"/>
                </a:solidFill>
                <a:latin typeface="Arial Unicode MS" pitchFamily="50" charset="-128"/>
                <a:ea typeface="Arial Unicode MS" pitchFamily="50" charset="-128"/>
                <a:cs typeface="Arial Unicode MS" pitchFamily="50" charset="-128"/>
              </a:rPr>
              <a:t>Priest </a:t>
            </a:r>
            <a:r>
              <a:rPr lang="en-GB" altLang="ja-JP" sz="1400" i="1">
                <a:solidFill>
                  <a:schemeClr val="tx2"/>
                </a:solidFill>
                <a:latin typeface="Arial Unicode MS" pitchFamily="50" charset="-128"/>
                <a:ea typeface="Arial Unicode MS" pitchFamily="50" charset="-128"/>
                <a:cs typeface="Arial Unicode MS" pitchFamily="50" charset="-128"/>
              </a:rPr>
              <a:t>et al.</a:t>
            </a:r>
            <a:r>
              <a:rPr lang="en-GB" altLang="ja-JP" sz="1400">
                <a:solidFill>
                  <a:schemeClr val="tx2"/>
                </a:solidFill>
                <a:latin typeface="Arial Unicode MS" pitchFamily="50" charset="-128"/>
                <a:ea typeface="Arial Unicode MS" pitchFamily="50" charset="-128"/>
                <a:cs typeface="Arial Unicode MS" pitchFamily="50" charset="-128"/>
              </a:rPr>
              <a:t> (2005) PNAS, 102(26): 9382–9387</a:t>
            </a:r>
            <a:endParaRPr lang="en-GB" altLang="ja-JP" sz="1400" i="1">
              <a:solidFill>
                <a:schemeClr val="tx2"/>
              </a:solidFill>
              <a:latin typeface="Arial Unicode MS" pitchFamily="50" charset="-128"/>
              <a:ea typeface="Arial Unicode MS" pitchFamily="50" charset="-128"/>
              <a:cs typeface="Arial Unicode MS" pitchFamily="50" charset="-128"/>
            </a:endParaRPr>
          </a:p>
        </p:txBody>
      </p:sp>
      <p:sp>
        <p:nvSpPr>
          <p:cNvPr id="15368" name="Rectangle 23"/>
          <p:cNvSpPr>
            <a:spLocks noChangeArrowheads="1"/>
          </p:cNvSpPr>
          <p:nvPr/>
        </p:nvSpPr>
        <p:spPr bwMode="auto">
          <a:xfrm>
            <a:off x="127000" y="2611438"/>
            <a:ext cx="2505075" cy="701675"/>
          </a:xfrm>
          <a:prstGeom prst="rect">
            <a:avLst/>
          </a:prstGeom>
          <a:noFill/>
          <a:ln w="9525" algn="ctr">
            <a:noFill/>
            <a:miter lim="800000"/>
            <a:headEnd/>
            <a:tailEnd/>
          </a:ln>
        </p:spPr>
        <p:txBody>
          <a:bodyPr anchor="ctr">
            <a:spAutoFit/>
          </a:bodyPr>
          <a:lstStyle/>
          <a:p>
            <a:r>
              <a:rPr lang="en-US" altLang="ja-JP">
                <a:solidFill>
                  <a:schemeClr val="tx2"/>
                </a:solidFill>
                <a:latin typeface="Arial Unicode MS" pitchFamily="50" charset="-128"/>
                <a:ea typeface="Arial Unicode MS" pitchFamily="50" charset="-128"/>
                <a:cs typeface="Arial Unicode MS" pitchFamily="50" charset="-128"/>
              </a:rPr>
              <a:t>Electrophysiological thresholds</a:t>
            </a:r>
            <a:endParaRPr lang="en-GB" altLang="ja-JP">
              <a:solidFill>
                <a:schemeClr val="tx2"/>
              </a:solidFill>
              <a:latin typeface="Arial Unicode MS" pitchFamily="50" charset="-128"/>
              <a:ea typeface="Arial Unicode MS" pitchFamily="50" charset="-128"/>
              <a:cs typeface="Arial Unicode MS" pitchFamily="50" charset="-128"/>
            </a:endParaRPr>
          </a:p>
        </p:txBody>
      </p:sp>
      <p:sp>
        <p:nvSpPr>
          <p:cNvPr id="15369" name="Rectangle 24"/>
          <p:cNvSpPr>
            <a:spLocks noChangeArrowheads="1"/>
          </p:cNvSpPr>
          <p:nvPr/>
        </p:nvSpPr>
        <p:spPr bwMode="auto">
          <a:xfrm>
            <a:off x="127000" y="4865688"/>
            <a:ext cx="2505075" cy="701675"/>
          </a:xfrm>
          <a:prstGeom prst="rect">
            <a:avLst/>
          </a:prstGeom>
          <a:noFill/>
          <a:ln w="9525" algn="ctr">
            <a:noFill/>
            <a:miter lim="800000"/>
            <a:headEnd/>
            <a:tailEnd/>
          </a:ln>
        </p:spPr>
        <p:txBody>
          <a:bodyPr anchor="ctr">
            <a:spAutoFit/>
          </a:bodyPr>
          <a:lstStyle/>
          <a:p>
            <a:r>
              <a:rPr lang="en-US" altLang="ja-JP">
                <a:solidFill>
                  <a:schemeClr val="tx2"/>
                </a:solidFill>
                <a:latin typeface="Arial Unicode MS" pitchFamily="50" charset="-128"/>
                <a:ea typeface="Arial Unicode MS" pitchFamily="50" charset="-128"/>
                <a:cs typeface="Arial Unicode MS" pitchFamily="50" charset="-128"/>
              </a:rPr>
              <a:t>Behavioral response thresholds</a:t>
            </a:r>
            <a:endParaRPr lang="en-GB" altLang="ja-JP">
              <a:solidFill>
                <a:schemeClr val="tx2"/>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15</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
        <p:nvSpPr>
          <p:cNvPr id="16387" name="Rectangle 7"/>
          <p:cNvSpPr>
            <a:spLocks noGrp="1" noChangeArrowheads="1"/>
          </p:cNvSpPr>
          <p:nvPr>
            <p:ph type="title"/>
          </p:nvPr>
        </p:nvSpPr>
        <p:spPr>
          <a:xfrm>
            <a:off x="0" y="274638"/>
            <a:ext cx="9144000" cy="958850"/>
          </a:xfrm>
          <a:noFill/>
        </p:spPr>
        <p:txBody>
          <a:bodyPr/>
          <a:lstStyle/>
          <a:p>
            <a:r>
              <a:rPr lang="en-GB" altLang="ja-JP" sz="3200" smtClean="0">
                <a:latin typeface="Arial Unicode MS" pitchFamily="50" charset="-128"/>
                <a:ea typeface="Arial Unicode MS" pitchFamily="50" charset="-128"/>
                <a:cs typeface="Arial Unicode MS" pitchFamily="50" charset="-128"/>
              </a:rPr>
              <a:t>Na</a:t>
            </a:r>
            <a:r>
              <a:rPr lang="en-GB" altLang="ja-JP" sz="3200" baseline="-25000" smtClean="0">
                <a:latin typeface="Arial Unicode MS" pitchFamily="50" charset="-128"/>
                <a:ea typeface="Arial Unicode MS" pitchFamily="50" charset="-128"/>
                <a:cs typeface="Arial Unicode MS" pitchFamily="50" charset="-128"/>
              </a:rPr>
              <a:t>V</a:t>
            </a:r>
            <a:r>
              <a:rPr lang="en-GB" altLang="ja-JP" sz="3200" smtClean="0">
                <a:latin typeface="Arial Unicode MS" pitchFamily="50" charset="-128"/>
                <a:ea typeface="Arial Unicode MS" pitchFamily="50" charset="-128"/>
                <a:cs typeface="Arial Unicode MS" pitchFamily="50" charset="-128"/>
              </a:rPr>
              <a:t>1.9 KO mice do not exhibit </a:t>
            </a:r>
            <a:br>
              <a:rPr lang="en-GB" altLang="ja-JP" sz="3200" smtClean="0">
                <a:latin typeface="Arial Unicode MS" pitchFamily="50" charset="-128"/>
                <a:ea typeface="Arial Unicode MS" pitchFamily="50" charset="-128"/>
                <a:cs typeface="Arial Unicode MS" pitchFamily="50" charset="-128"/>
              </a:rPr>
            </a:br>
            <a:r>
              <a:rPr lang="en-GB" altLang="ja-JP" sz="3200" smtClean="0">
                <a:latin typeface="Arial Unicode MS" pitchFamily="50" charset="-128"/>
                <a:ea typeface="Arial Unicode MS" pitchFamily="50" charset="-128"/>
                <a:cs typeface="Arial Unicode MS" pitchFamily="50" charset="-128"/>
              </a:rPr>
              <a:t>Inflammatory hyperalgesia</a:t>
            </a:r>
          </a:p>
        </p:txBody>
      </p:sp>
      <p:sp>
        <p:nvSpPr>
          <p:cNvPr id="16388" name="Rectangle 9"/>
          <p:cNvSpPr>
            <a:spLocks noChangeArrowheads="1"/>
          </p:cNvSpPr>
          <p:nvPr/>
        </p:nvSpPr>
        <p:spPr bwMode="auto">
          <a:xfrm>
            <a:off x="4600575" y="6556375"/>
            <a:ext cx="3963988" cy="304800"/>
          </a:xfrm>
          <a:prstGeom prst="rect">
            <a:avLst/>
          </a:prstGeom>
          <a:noFill/>
          <a:ln w="12700">
            <a:noFill/>
            <a:miter lim="800000"/>
            <a:headEnd/>
            <a:tailEnd/>
          </a:ln>
        </p:spPr>
        <p:txBody>
          <a:bodyPr lIns="90488" tIns="44450" rIns="90488" bIns="44450">
            <a:spAutoFit/>
          </a:bodyPr>
          <a:lstStyle/>
          <a:p>
            <a:pPr algn="r"/>
            <a:r>
              <a:rPr lang="en-GB" altLang="ja-JP" sz="1400">
                <a:solidFill>
                  <a:schemeClr val="tx2"/>
                </a:solidFill>
                <a:latin typeface="Arial Unicode MS" pitchFamily="50" charset="-128"/>
                <a:ea typeface="Arial Unicode MS" pitchFamily="50" charset="-128"/>
                <a:cs typeface="Arial Unicode MS" pitchFamily="50" charset="-128"/>
              </a:rPr>
              <a:t>Priest </a:t>
            </a:r>
            <a:r>
              <a:rPr lang="en-GB" altLang="ja-JP" sz="1400" i="1">
                <a:solidFill>
                  <a:schemeClr val="tx2"/>
                </a:solidFill>
                <a:latin typeface="Arial Unicode MS" pitchFamily="50" charset="-128"/>
                <a:ea typeface="Arial Unicode MS" pitchFamily="50" charset="-128"/>
                <a:cs typeface="Arial Unicode MS" pitchFamily="50" charset="-128"/>
              </a:rPr>
              <a:t>et al.</a:t>
            </a:r>
            <a:r>
              <a:rPr lang="en-GB" altLang="ja-JP" sz="1400">
                <a:solidFill>
                  <a:schemeClr val="tx2"/>
                </a:solidFill>
                <a:latin typeface="Arial Unicode MS" pitchFamily="50" charset="-128"/>
                <a:ea typeface="Arial Unicode MS" pitchFamily="50" charset="-128"/>
                <a:cs typeface="Arial Unicode MS" pitchFamily="50" charset="-128"/>
              </a:rPr>
              <a:t> (2005) PNAS, 102(26): 9382–9387</a:t>
            </a:r>
            <a:endParaRPr lang="en-GB" altLang="ja-JP" sz="1400" i="1">
              <a:solidFill>
                <a:schemeClr val="tx2"/>
              </a:solidFill>
              <a:latin typeface="Arial Unicode MS" pitchFamily="50" charset="-128"/>
              <a:ea typeface="Arial Unicode MS" pitchFamily="50" charset="-128"/>
              <a:cs typeface="Arial Unicode MS" pitchFamily="50" charset="-128"/>
            </a:endParaRPr>
          </a:p>
        </p:txBody>
      </p:sp>
      <p:sp>
        <p:nvSpPr>
          <p:cNvPr id="16389" name="Rectangle 10"/>
          <p:cNvSpPr>
            <a:spLocks noChangeArrowheads="1"/>
          </p:cNvSpPr>
          <p:nvPr/>
        </p:nvSpPr>
        <p:spPr bwMode="auto">
          <a:xfrm>
            <a:off x="0" y="2209800"/>
            <a:ext cx="2255838" cy="1069975"/>
          </a:xfrm>
          <a:prstGeom prst="rect">
            <a:avLst/>
          </a:prstGeom>
          <a:noFill/>
          <a:ln w="9525" algn="ctr">
            <a:noFill/>
            <a:miter lim="800000"/>
            <a:headEnd/>
            <a:tailEnd/>
          </a:ln>
        </p:spPr>
        <p:txBody>
          <a:bodyPr>
            <a:spAutoFit/>
          </a:bodyPr>
          <a:lstStyle/>
          <a:p>
            <a:pPr algn="l"/>
            <a:r>
              <a:rPr lang="en-GB" altLang="ja-JP" sz="1600">
                <a:latin typeface="Arial Unicode MS" pitchFamily="50" charset="-128"/>
                <a:ea typeface="Arial Unicode MS" pitchFamily="50" charset="-128"/>
                <a:cs typeface="Arial Unicode MS" pitchFamily="50" charset="-128"/>
              </a:rPr>
              <a:t>The time spent licking or lifting the injected paw during 2-min</a:t>
            </a:r>
          </a:p>
          <a:p>
            <a:pPr algn="l"/>
            <a:r>
              <a:rPr lang="en-GB" altLang="ja-JP" sz="1600">
                <a:latin typeface="Arial Unicode MS" pitchFamily="50" charset="-128"/>
                <a:ea typeface="Arial Unicode MS" pitchFamily="50" charset="-128"/>
                <a:cs typeface="Arial Unicode MS" pitchFamily="50" charset="-128"/>
              </a:rPr>
              <a:t>intervals</a:t>
            </a:r>
          </a:p>
        </p:txBody>
      </p:sp>
      <p:grpSp>
        <p:nvGrpSpPr>
          <p:cNvPr id="16390" name="Group 24"/>
          <p:cNvGrpSpPr>
            <a:grpSpLocks/>
          </p:cNvGrpSpPr>
          <p:nvPr/>
        </p:nvGrpSpPr>
        <p:grpSpPr bwMode="auto">
          <a:xfrm>
            <a:off x="2027238" y="2108200"/>
            <a:ext cx="4454525" cy="3441700"/>
            <a:chOff x="1232" y="1351"/>
            <a:chExt cx="3548" cy="2761"/>
          </a:xfrm>
        </p:grpSpPr>
        <p:pic>
          <p:nvPicPr>
            <p:cNvPr id="16392" name="Picture 8"/>
            <p:cNvPicPr>
              <a:picLocks noChangeAspect="1" noChangeArrowheads="1"/>
            </p:cNvPicPr>
            <p:nvPr/>
          </p:nvPicPr>
          <p:blipFill>
            <a:blip r:embed="rId2" cstate="screen"/>
            <a:srcRect/>
            <a:stretch>
              <a:fillRect/>
            </a:stretch>
          </p:blipFill>
          <p:spPr bwMode="auto">
            <a:xfrm>
              <a:off x="1454" y="1410"/>
              <a:ext cx="3113" cy="2668"/>
            </a:xfrm>
            <a:prstGeom prst="rect">
              <a:avLst/>
            </a:prstGeom>
            <a:noFill/>
            <a:ln w="9525" algn="ctr">
              <a:noFill/>
              <a:miter lim="800000"/>
              <a:headEnd/>
              <a:tailEnd/>
            </a:ln>
          </p:spPr>
        </p:pic>
        <p:sp>
          <p:nvSpPr>
            <p:cNvPr id="16393" name="Rectangle 11"/>
            <p:cNvSpPr>
              <a:spLocks noChangeArrowheads="1"/>
            </p:cNvSpPr>
            <p:nvPr/>
          </p:nvSpPr>
          <p:spPr bwMode="auto">
            <a:xfrm>
              <a:off x="1420" y="1369"/>
              <a:ext cx="1603" cy="1346"/>
            </a:xfrm>
            <a:prstGeom prst="rect">
              <a:avLst/>
            </a:prstGeom>
            <a:noFill/>
            <a:ln w="28575" algn="ctr">
              <a:solidFill>
                <a:schemeClr val="accent2"/>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6394" name="Line 12"/>
            <p:cNvSpPr>
              <a:spLocks noChangeShapeType="1"/>
            </p:cNvSpPr>
            <p:nvPr/>
          </p:nvSpPr>
          <p:spPr bwMode="auto">
            <a:xfrm flipH="1">
              <a:off x="1232" y="1745"/>
              <a:ext cx="188" cy="0"/>
            </a:xfrm>
            <a:prstGeom prst="line">
              <a:avLst/>
            </a:prstGeom>
            <a:noFill/>
            <a:ln w="28575">
              <a:solidFill>
                <a:schemeClr val="accent2"/>
              </a:solidFill>
              <a:round/>
              <a:headEnd/>
              <a:tailEnd type="triangle" w="med" len="med"/>
            </a:ln>
          </p:spPr>
          <p:txBody>
            <a:bodyPr/>
            <a:lstStyle/>
            <a:p>
              <a:endParaRPr lang="ja-JP" altLang="en-US"/>
            </a:p>
          </p:txBody>
        </p:sp>
        <p:sp>
          <p:nvSpPr>
            <p:cNvPr id="16395" name="Line 13"/>
            <p:cNvSpPr>
              <a:spLocks noChangeShapeType="1"/>
            </p:cNvSpPr>
            <p:nvPr/>
          </p:nvSpPr>
          <p:spPr bwMode="auto">
            <a:xfrm>
              <a:off x="1420" y="2755"/>
              <a:ext cx="0" cy="1357"/>
            </a:xfrm>
            <a:prstGeom prst="line">
              <a:avLst/>
            </a:prstGeom>
            <a:noFill/>
            <a:ln w="28575">
              <a:solidFill>
                <a:srgbClr val="FF0000"/>
              </a:solidFill>
              <a:round/>
              <a:headEnd/>
              <a:tailEnd/>
            </a:ln>
          </p:spPr>
          <p:txBody>
            <a:bodyPr/>
            <a:lstStyle/>
            <a:p>
              <a:endParaRPr lang="ja-JP" altLang="en-US"/>
            </a:p>
          </p:txBody>
        </p:sp>
        <p:sp>
          <p:nvSpPr>
            <p:cNvPr id="16396" name="Line 14"/>
            <p:cNvSpPr>
              <a:spLocks noChangeShapeType="1"/>
            </p:cNvSpPr>
            <p:nvPr/>
          </p:nvSpPr>
          <p:spPr bwMode="auto">
            <a:xfrm>
              <a:off x="3056" y="1358"/>
              <a:ext cx="0" cy="1392"/>
            </a:xfrm>
            <a:prstGeom prst="line">
              <a:avLst/>
            </a:prstGeom>
            <a:noFill/>
            <a:ln w="28575">
              <a:solidFill>
                <a:srgbClr val="FF0000"/>
              </a:solidFill>
              <a:round/>
              <a:headEnd/>
              <a:tailEnd/>
            </a:ln>
          </p:spPr>
          <p:txBody>
            <a:bodyPr/>
            <a:lstStyle/>
            <a:p>
              <a:endParaRPr lang="ja-JP" altLang="en-US"/>
            </a:p>
          </p:txBody>
        </p:sp>
        <p:sp>
          <p:nvSpPr>
            <p:cNvPr id="16397" name="Line 16"/>
            <p:cNvSpPr>
              <a:spLocks noChangeShapeType="1"/>
            </p:cNvSpPr>
            <p:nvPr/>
          </p:nvSpPr>
          <p:spPr bwMode="auto">
            <a:xfrm rot="5400000">
              <a:off x="3009" y="2518"/>
              <a:ext cx="0" cy="3171"/>
            </a:xfrm>
            <a:prstGeom prst="line">
              <a:avLst/>
            </a:prstGeom>
            <a:noFill/>
            <a:ln w="28575">
              <a:solidFill>
                <a:srgbClr val="FF0000"/>
              </a:solidFill>
              <a:round/>
              <a:headEnd/>
              <a:tailEnd/>
            </a:ln>
          </p:spPr>
          <p:txBody>
            <a:bodyPr/>
            <a:lstStyle/>
            <a:p>
              <a:endParaRPr lang="ja-JP" altLang="en-US"/>
            </a:p>
          </p:txBody>
        </p:sp>
        <p:sp>
          <p:nvSpPr>
            <p:cNvPr id="16398" name="Line 17"/>
            <p:cNvSpPr>
              <a:spLocks noChangeShapeType="1"/>
            </p:cNvSpPr>
            <p:nvPr/>
          </p:nvSpPr>
          <p:spPr bwMode="auto">
            <a:xfrm rot="5400000">
              <a:off x="2239" y="1922"/>
              <a:ext cx="0" cy="1657"/>
            </a:xfrm>
            <a:prstGeom prst="line">
              <a:avLst/>
            </a:prstGeom>
            <a:noFill/>
            <a:ln w="28575">
              <a:solidFill>
                <a:srgbClr val="FF0000"/>
              </a:solidFill>
              <a:round/>
              <a:headEnd/>
              <a:tailEnd/>
            </a:ln>
          </p:spPr>
          <p:txBody>
            <a:bodyPr/>
            <a:lstStyle/>
            <a:p>
              <a:endParaRPr lang="ja-JP" altLang="en-US"/>
            </a:p>
          </p:txBody>
        </p:sp>
        <p:sp>
          <p:nvSpPr>
            <p:cNvPr id="16399" name="Line 18"/>
            <p:cNvSpPr>
              <a:spLocks noChangeShapeType="1"/>
            </p:cNvSpPr>
            <p:nvPr/>
          </p:nvSpPr>
          <p:spPr bwMode="auto">
            <a:xfrm rot="5400000">
              <a:off x="3823" y="585"/>
              <a:ext cx="0" cy="1551"/>
            </a:xfrm>
            <a:prstGeom prst="line">
              <a:avLst/>
            </a:prstGeom>
            <a:noFill/>
            <a:ln w="28575">
              <a:solidFill>
                <a:srgbClr val="FF0000"/>
              </a:solidFill>
              <a:round/>
              <a:headEnd/>
              <a:tailEnd/>
            </a:ln>
          </p:spPr>
          <p:txBody>
            <a:bodyPr/>
            <a:lstStyle/>
            <a:p>
              <a:endParaRPr lang="ja-JP" altLang="en-US"/>
            </a:p>
          </p:txBody>
        </p:sp>
        <p:sp>
          <p:nvSpPr>
            <p:cNvPr id="16400" name="Line 20"/>
            <p:cNvSpPr>
              <a:spLocks noChangeShapeType="1"/>
            </p:cNvSpPr>
            <p:nvPr/>
          </p:nvSpPr>
          <p:spPr bwMode="auto">
            <a:xfrm>
              <a:off x="4594" y="1351"/>
              <a:ext cx="0" cy="2758"/>
            </a:xfrm>
            <a:prstGeom prst="line">
              <a:avLst/>
            </a:prstGeom>
            <a:noFill/>
            <a:ln w="28575">
              <a:solidFill>
                <a:srgbClr val="FF0000"/>
              </a:solidFill>
              <a:round/>
              <a:headEnd/>
              <a:tailEnd/>
            </a:ln>
          </p:spPr>
          <p:txBody>
            <a:bodyPr/>
            <a:lstStyle/>
            <a:p>
              <a:endParaRPr lang="ja-JP" altLang="en-US"/>
            </a:p>
          </p:txBody>
        </p:sp>
        <p:sp>
          <p:nvSpPr>
            <p:cNvPr id="16401" name="Line 22"/>
            <p:cNvSpPr>
              <a:spLocks noChangeShapeType="1"/>
            </p:cNvSpPr>
            <p:nvPr/>
          </p:nvSpPr>
          <p:spPr bwMode="auto">
            <a:xfrm>
              <a:off x="4592" y="1746"/>
              <a:ext cx="188" cy="0"/>
            </a:xfrm>
            <a:prstGeom prst="line">
              <a:avLst/>
            </a:prstGeom>
            <a:noFill/>
            <a:ln w="28575">
              <a:solidFill>
                <a:srgbClr val="FF0000"/>
              </a:solidFill>
              <a:round/>
              <a:headEnd/>
              <a:tailEnd type="triangle" w="med" len="med"/>
            </a:ln>
          </p:spPr>
          <p:txBody>
            <a:bodyPr/>
            <a:lstStyle/>
            <a:p>
              <a:endParaRPr lang="ja-JP" altLang="en-US"/>
            </a:p>
          </p:txBody>
        </p:sp>
      </p:grpSp>
      <p:sp>
        <p:nvSpPr>
          <p:cNvPr id="16391" name="Rectangle 23"/>
          <p:cNvSpPr>
            <a:spLocks noChangeArrowheads="1"/>
          </p:cNvSpPr>
          <p:nvPr/>
        </p:nvSpPr>
        <p:spPr bwMode="auto">
          <a:xfrm>
            <a:off x="6427788" y="2200275"/>
            <a:ext cx="2716212" cy="1069975"/>
          </a:xfrm>
          <a:prstGeom prst="rect">
            <a:avLst/>
          </a:prstGeom>
          <a:noFill/>
          <a:ln w="9525" algn="ctr">
            <a:noFill/>
            <a:miter lim="800000"/>
            <a:headEnd/>
            <a:tailEnd/>
          </a:ln>
        </p:spPr>
        <p:txBody>
          <a:bodyPr>
            <a:spAutoFit/>
          </a:bodyPr>
          <a:lstStyle/>
          <a:p>
            <a:pPr algn="l"/>
            <a:r>
              <a:rPr lang="en-GB" altLang="ja-JP" sz="1600">
                <a:latin typeface="Arial Unicode MS" pitchFamily="50" charset="-128"/>
                <a:ea typeface="Arial Unicode MS" pitchFamily="50" charset="-128"/>
                <a:cs typeface="Arial Unicode MS" pitchFamily="50" charset="-128"/>
              </a:rPr>
              <a:t>Withdrawal latencies in response to radiant heating of the paw after injection with inflammatory mediators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a:xfrm>
            <a:off x="0" y="274638"/>
            <a:ext cx="9144000" cy="958850"/>
          </a:xfrm>
          <a:noFill/>
        </p:spPr>
        <p:txBody>
          <a:bodyPr/>
          <a:lstStyle/>
          <a:p>
            <a:r>
              <a:rPr lang="en-GB" altLang="ja-JP" sz="2400" dirty="0" smtClean="0">
                <a:latin typeface="Arial Unicode MS" pitchFamily="50" charset="-128"/>
                <a:ea typeface="Arial Unicode MS" pitchFamily="50" charset="-128"/>
                <a:cs typeface="Arial Unicode MS" pitchFamily="50" charset="-128"/>
              </a:rPr>
              <a:t>Na</a:t>
            </a:r>
            <a:r>
              <a:rPr lang="en-GB" altLang="ja-JP" sz="2400" baseline="-25000" dirty="0" smtClean="0">
                <a:latin typeface="Arial Unicode MS" pitchFamily="50" charset="-128"/>
                <a:ea typeface="Arial Unicode MS" pitchFamily="50" charset="-128"/>
                <a:cs typeface="Arial Unicode MS" pitchFamily="50" charset="-128"/>
              </a:rPr>
              <a:t>V</a:t>
            </a:r>
            <a:r>
              <a:rPr lang="en-GB" altLang="ja-JP" sz="2400" dirty="0" smtClean="0">
                <a:latin typeface="Arial Unicode MS" pitchFamily="50" charset="-128"/>
                <a:ea typeface="Arial Unicode MS" pitchFamily="50" charset="-128"/>
                <a:cs typeface="Arial Unicode MS" pitchFamily="50" charset="-128"/>
              </a:rPr>
              <a:t>1.7 is localised at growth cones processes of DRG neurons</a:t>
            </a:r>
          </a:p>
        </p:txBody>
      </p:sp>
      <p:sp>
        <p:nvSpPr>
          <p:cNvPr id="27651" name="Rectangle 5"/>
          <p:cNvSpPr>
            <a:spLocks noChangeArrowheads="1"/>
          </p:cNvSpPr>
          <p:nvPr/>
        </p:nvSpPr>
        <p:spPr bwMode="auto">
          <a:xfrm>
            <a:off x="2941638" y="6550025"/>
            <a:ext cx="5643562" cy="307975"/>
          </a:xfrm>
          <a:prstGeom prst="rect">
            <a:avLst/>
          </a:prstGeom>
          <a:noFill/>
          <a:ln w="9525">
            <a:noFill/>
            <a:miter lim="800000"/>
            <a:headEnd/>
            <a:tailEnd/>
          </a:ln>
        </p:spPr>
        <p:txBody>
          <a:bodyPr>
            <a:spAutoFit/>
          </a:bodyPr>
          <a:lstStyle/>
          <a:p>
            <a:pPr algn="r"/>
            <a:r>
              <a:rPr lang="en-GB" sz="1400" dirty="0"/>
              <a:t>Toledo-Aral et al. (1997) Proc </a:t>
            </a:r>
            <a:r>
              <a:rPr lang="en-GB" sz="1400" dirty="0" err="1"/>
              <a:t>Natl</a:t>
            </a:r>
            <a:r>
              <a:rPr lang="en-GB" sz="1400" dirty="0"/>
              <a:t> </a:t>
            </a:r>
            <a:r>
              <a:rPr lang="en-GB" sz="1400" dirty="0" err="1"/>
              <a:t>Acad</a:t>
            </a:r>
            <a:r>
              <a:rPr lang="en-GB" sz="1400" dirty="0"/>
              <a:t> </a:t>
            </a:r>
            <a:r>
              <a:rPr lang="en-GB" sz="1400" dirty="0" err="1"/>
              <a:t>Sci</a:t>
            </a:r>
            <a:r>
              <a:rPr lang="en-GB" sz="1400" dirty="0"/>
              <a:t> U S A. 94(4):1527-1532.</a:t>
            </a:r>
          </a:p>
        </p:txBody>
      </p:sp>
      <p:pic>
        <p:nvPicPr>
          <p:cNvPr id="27652" name="Picture 2"/>
          <p:cNvPicPr>
            <a:picLocks noChangeAspect="1" noChangeArrowheads="1"/>
          </p:cNvPicPr>
          <p:nvPr/>
        </p:nvPicPr>
        <p:blipFill>
          <a:blip r:embed="rId2" cstate="screen"/>
          <a:srcRect/>
          <a:stretch>
            <a:fillRect/>
          </a:stretch>
        </p:blipFill>
        <p:spPr bwMode="auto">
          <a:xfrm>
            <a:off x="2214563" y="1643063"/>
            <a:ext cx="4951412" cy="3633787"/>
          </a:xfrm>
          <a:prstGeom prst="rect">
            <a:avLst/>
          </a:prstGeom>
          <a:noFill/>
          <a:ln w="9525">
            <a:noFill/>
            <a:miter lim="800000"/>
            <a:headEnd/>
            <a:tailEnd/>
          </a:ln>
        </p:spPr>
      </p:pic>
      <p:sp>
        <p:nvSpPr>
          <p:cNvPr id="5" name="Rectangle 83"/>
          <p:cNvSpPr>
            <a:spLocks noChangeArrowheads="1"/>
          </p:cNvSpPr>
          <p:nvPr/>
        </p:nvSpPr>
        <p:spPr bwMode="auto">
          <a:xfrm>
            <a:off x="8732273"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16</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17</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pic>
        <p:nvPicPr>
          <p:cNvPr id="40963" name="Picture 3"/>
          <p:cNvPicPr>
            <a:picLocks noChangeAspect="1" noChangeArrowheads="1"/>
          </p:cNvPicPr>
          <p:nvPr/>
        </p:nvPicPr>
        <p:blipFill>
          <a:blip r:embed="rId2" cstate="screen"/>
          <a:srcRect/>
          <a:stretch>
            <a:fillRect/>
          </a:stretch>
        </p:blipFill>
        <p:spPr bwMode="auto">
          <a:xfrm>
            <a:off x="2867025" y="2195513"/>
            <a:ext cx="1944688" cy="2051050"/>
          </a:xfrm>
          <a:prstGeom prst="rect">
            <a:avLst/>
          </a:prstGeom>
          <a:noFill/>
          <a:ln w="9525" algn="ctr">
            <a:noFill/>
            <a:miter lim="800000"/>
            <a:headEnd/>
            <a:tailEnd/>
          </a:ln>
        </p:spPr>
      </p:pic>
      <p:pic>
        <p:nvPicPr>
          <p:cNvPr id="40964" name="Picture 4"/>
          <p:cNvPicPr>
            <a:picLocks noChangeAspect="1" noChangeArrowheads="1"/>
          </p:cNvPicPr>
          <p:nvPr/>
        </p:nvPicPr>
        <p:blipFill>
          <a:blip r:embed="rId3" cstate="screen"/>
          <a:srcRect/>
          <a:stretch>
            <a:fillRect/>
          </a:stretch>
        </p:blipFill>
        <p:spPr bwMode="auto">
          <a:xfrm>
            <a:off x="3208338" y="4383088"/>
            <a:ext cx="1308100" cy="1992312"/>
          </a:xfrm>
          <a:prstGeom prst="rect">
            <a:avLst/>
          </a:prstGeom>
          <a:noFill/>
          <a:ln w="9525" algn="ctr">
            <a:noFill/>
            <a:miter lim="800000"/>
            <a:headEnd/>
            <a:tailEnd/>
          </a:ln>
        </p:spPr>
      </p:pic>
      <p:sp>
        <p:nvSpPr>
          <p:cNvPr id="40965" name="Rectangle 12"/>
          <p:cNvSpPr>
            <a:spLocks noGrp="1" noChangeArrowheads="1"/>
          </p:cNvSpPr>
          <p:nvPr>
            <p:ph type="title"/>
          </p:nvPr>
        </p:nvSpPr>
        <p:spPr>
          <a:xfrm>
            <a:off x="0" y="274638"/>
            <a:ext cx="9144000" cy="958850"/>
          </a:xfrm>
          <a:noFill/>
        </p:spPr>
        <p:txBody>
          <a:bodyPr/>
          <a:lstStyle/>
          <a:p>
            <a:r>
              <a:rPr lang="en-GB" altLang="ja-JP" sz="3200" smtClean="0">
                <a:latin typeface="Arial Unicode MS" pitchFamily="50" charset="-128"/>
                <a:ea typeface="Arial Unicode MS" pitchFamily="50" charset="-128"/>
                <a:cs typeface="Arial Unicode MS" pitchFamily="50" charset="-128"/>
              </a:rPr>
              <a:t>Na</a:t>
            </a:r>
            <a:r>
              <a:rPr lang="en-GB" altLang="ja-JP" sz="3200" baseline="-25000" smtClean="0">
                <a:latin typeface="Arial Unicode MS" pitchFamily="50" charset="-128"/>
                <a:ea typeface="Arial Unicode MS" pitchFamily="50" charset="-128"/>
                <a:cs typeface="Arial Unicode MS" pitchFamily="50" charset="-128"/>
              </a:rPr>
              <a:t>V</a:t>
            </a:r>
            <a:r>
              <a:rPr lang="en-GB" altLang="ja-JP" sz="3200" smtClean="0">
                <a:latin typeface="Arial Unicode MS" pitchFamily="50" charset="-128"/>
                <a:ea typeface="Arial Unicode MS" pitchFamily="50" charset="-128"/>
                <a:cs typeface="Arial Unicode MS" pitchFamily="50" charset="-128"/>
              </a:rPr>
              <a:t>1.7 KO mice show reduced responses </a:t>
            </a:r>
            <a:br>
              <a:rPr lang="en-GB" altLang="ja-JP" sz="3200" smtClean="0">
                <a:latin typeface="Arial Unicode MS" pitchFamily="50" charset="-128"/>
                <a:ea typeface="Arial Unicode MS" pitchFamily="50" charset="-128"/>
                <a:cs typeface="Arial Unicode MS" pitchFamily="50" charset="-128"/>
              </a:rPr>
            </a:br>
            <a:r>
              <a:rPr lang="en-GB" altLang="ja-JP" sz="3200" smtClean="0">
                <a:latin typeface="Arial Unicode MS" pitchFamily="50" charset="-128"/>
                <a:ea typeface="Arial Unicode MS" pitchFamily="50" charset="-128"/>
                <a:cs typeface="Arial Unicode MS" pitchFamily="50" charset="-128"/>
              </a:rPr>
              <a:t>to mechanical stimuli, but not to thermal stimuli</a:t>
            </a:r>
          </a:p>
        </p:txBody>
      </p:sp>
      <p:pic>
        <p:nvPicPr>
          <p:cNvPr id="40966" name="Picture 13"/>
          <p:cNvPicPr>
            <a:picLocks noChangeAspect="1" noChangeArrowheads="1"/>
          </p:cNvPicPr>
          <p:nvPr/>
        </p:nvPicPr>
        <p:blipFill>
          <a:blip r:embed="rId4" cstate="screen"/>
          <a:srcRect/>
          <a:stretch>
            <a:fillRect/>
          </a:stretch>
        </p:blipFill>
        <p:spPr bwMode="auto">
          <a:xfrm>
            <a:off x="5694363" y="2205038"/>
            <a:ext cx="2028825" cy="2006600"/>
          </a:xfrm>
          <a:prstGeom prst="rect">
            <a:avLst/>
          </a:prstGeom>
          <a:noFill/>
          <a:ln w="9525" algn="ctr">
            <a:noFill/>
            <a:miter lim="800000"/>
            <a:headEnd/>
            <a:tailEnd/>
          </a:ln>
        </p:spPr>
      </p:pic>
      <p:pic>
        <p:nvPicPr>
          <p:cNvPr id="40967" name="Picture 14"/>
          <p:cNvPicPr>
            <a:picLocks noChangeAspect="1" noChangeArrowheads="1"/>
          </p:cNvPicPr>
          <p:nvPr/>
        </p:nvPicPr>
        <p:blipFill>
          <a:blip r:embed="rId5" cstate="screen"/>
          <a:srcRect/>
          <a:stretch>
            <a:fillRect/>
          </a:stretch>
        </p:blipFill>
        <p:spPr bwMode="auto">
          <a:xfrm>
            <a:off x="5772150" y="4387850"/>
            <a:ext cx="1885950" cy="1954213"/>
          </a:xfrm>
          <a:prstGeom prst="rect">
            <a:avLst/>
          </a:prstGeom>
          <a:noFill/>
          <a:ln w="9525" algn="ctr">
            <a:noFill/>
            <a:miter lim="800000"/>
            <a:headEnd/>
            <a:tailEnd/>
          </a:ln>
        </p:spPr>
      </p:pic>
      <p:sp>
        <p:nvSpPr>
          <p:cNvPr id="40968" name="Rectangle 15"/>
          <p:cNvSpPr>
            <a:spLocks noChangeArrowheads="1"/>
          </p:cNvSpPr>
          <p:nvPr/>
        </p:nvSpPr>
        <p:spPr bwMode="auto">
          <a:xfrm>
            <a:off x="2663825" y="1722438"/>
            <a:ext cx="2505075" cy="396875"/>
          </a:xfrm>
          <a:prstGeom prst="rect">
            <a:avLst/>
          </a:prstGeom>
          <a:noFill/>
          <a:ln w="9525" algn="ctr">
            <a:noFill/>
            <a:miter lim="800000"/>
            <a:headEnd/>
            <a:tailEnd/>
          </a:ln>
        </p:spPr>
        <p:txBody>
          <a:bodyPr anchor="ctr">
            <a:spAutoFit/>
          </a:bodyPr>
          <a:lstStyle/>
          <a:p>
            <a:pPr algn="l"/>
            <a:r>
              <a:rPr lang="en-GB" altLang="ja-JP">
                <a:solidFill>
                  <a:schemeClr val="tx2"/>
                </a:solidFill>
                <a:latin typeface="Arial Unicode MS" pitchFamily="50" charset="-128"/>
                <a:ea typeface="Arial Unicode MS" pitchFamily="50" charset="-128"/>
                <a:cs typeface="Arial Unicode MS" pitchFamily="50" charset="-128"/>
              </a:rPr>
              <a:t>mechanical stimuli</a:t>
            </a:r>
          </a:p>
        </p:txBody>
      </p:sp>
      <p:sp>
        <p:nvSpPr>
          <p:cNvPr id="40969" name="Rectangle 16"/>
          <p:cNvSpPr>
            <a:spLocks noChangeArrowheads="1"/>
          </p:cNvSpPr>
          <p:nvPr/>
        </p:nvSpPr>
        <p:spPr bwMode="auto">
          <a:xfrm>
            <a:off x="5816600" y="1722438"/>
            <a:ext cx="2016125" cy="396875"/>
          </a:xfrm>
          <a:prstGeom prst="rect">
            <a:avLst/>
          </a:prstGeom>
          <a:noFill/>
          <a:ln w="9525" algn="ctr">
            <a:noFill/>
            <a:miter lim="800000"/>
            <a:headEnd/>
            <a:tailEnd/>
          </a:ln>
        </p:spPr>
        <p:txBody>
          <a:bodyPr anchor="ctr">
            <a:spAutoFit/>
          </a:bodyPr>
          <a:lstStyle/>
          <a:p>
            <a:pPr algn="l"/>
            <a:r>
              <a:rPr lang="en-GB" altLang="ja-JP">
                <a:solidFill>
                  <a:schemeClr val="tx2"/>
                </a:solidFill>
                <a:latin typeface="Arial Unicode MS" pitchFamily="50" charset="-128"/>
                <a:ea typeface="Arial Unicode MS" pitchFamily="50" charset="-128"/>
                <a:cs typeface="Arial Unicode MS" pitchFamily="50" charset="-128"/>
              </a:rPr>
              <a:t>thermal stimuli</a:t>
            </a:r>
          </a:p>
        </p:txBody>
      </p:sp>
      <p:sp>
        <p:nvSpPr>
          <p:cNvPr id="40970" name="Rectangle 17"/>
          <p:cNvSpPr>
            <a:spLocks noChangeArrowheads="1"/>
          </p:cNvSpPr>
          <p:nvPr/>
        </p:nvSpPr>
        <p:spPr bwMode="auto">
          <a:xfrm>
            <a:off x="127000" y="2611438"/>
            <a:ext cx="2505075" cy="701675"/>
          </a:xfrm>
          <a:prstGeom prst="rect">
            <a:avLst/>
          </a:prstGeom>
          <a:noFill/>
          <a:ln w="9525" algn="ctr">
            <a:noFill/>
            <a:miter lim="800000"/>
            <a:headEnd/>
            <a:tailEnd/>
          </a:ln>
        </p:spPr>
        <p:txBody>
          <a:bodyPr anchor="ctr">
            <a:spAutoFit/>
          </a:bodyPr>
          <a:lstStyle/>
          <a:p>
            <a:r>
              <a:rPr lang="en-US" altLang="ja-JP">
                <a:solidFill>
                  <a:schemeClr val="tx2"/>
                </a:solidFill>
                <a:latin typeface="Arial Unicode MS" pitchFamily="50" charset="-128"/>
                <a:ea typeface="Arial Unicode MS" pitchFamily="50" charset="-128"/>
                <a:cs typeface="Arial Unicode MS" pitchFamily="50" charset="-128"/>
              </a:rPr>
              <a:t>Electrophysiological responses</a:t>
            </a:r>
            <a:endParaRPr lang="en-GB" altLang="ja-JP">
              <a:solidFill>
                <a:schemeClr val="tx2"/>
              </a:solidFill>
              <a:latin typeface="Arial Unicode MS" pitchFamily="50" charset="-128"/>
              <a:ea typeface="Arial Unicode MS" pitchFamily="50" charset="-128"/>
              <a:cs typeface="Arial Unicode MS" pitchFamily="50" charset="-128"/>
            </a:endParaRPr>
          </a:p>
        </p:txBody>
      </p:sp>
      <p:sp>
        <p:nvSpPr>
          <p:cNvPr id="40971" name="Rectangle 18"/>
          <p:cNvSpPr>
            <a:spLocks noChangeArrowheads="1"/>
          </p:cNvSpPr>
          <p:nvPr/>
        </p:nvSpPr>
        <p:spPr bwMode="auto">
          <a:xfrm>
            <a:off x="127000" y="4865688"/>
            <a:ext cx="2505075" cy="701675"/>
          </a:xfrm>
          <a:prstGeom prst="rect">
            <a:avLst/>
          </a:prstGeom>
          <a:noFill/>
          <a:ln w="9525" algn="ctr">
            <a:noFill/>
            <a:miter lim="800000"/>
            <a:headEnd/>
            <a:tailEnd/>
          </a:ln>
        </p:spPr>
        <p:txBody>
          <a:bodyPr anchor="ctr">
            <a:spAutoFit/>
          </a:bodyPr>
          <a:lstStyle/>
          <a:p>
            <a:r>
              <a:rPr lang="en-US" altLang="ja-JP">
                <a:solidFill>
                  <a:schemeClr val="tx2"/>
                </a:solidFill>
                <a:latin typeface="Arial Unicode MS" pitchFamily="50" charset="-128"/>
                <a:ea typeface="Arial Unicode MS" pitchFamily="50" charset="-128"/>
                <a:cs typeface="Arial Unicode MS" pitchFamily="50" charset="-128"/>
              </a:rPr>
              <a:t>Behavioral responses</a:t>
            </a:r>
            <a:endParaRPr lang="en-GB" altLang="ja-JP">
              <a:solidFill>
                <a:schemeClr val="tx2"/>
              </a:solidFill>
              <a:latin typeface="Arial Unicode MS" pitchFamily="50" charset="-128"/>
              <a:ea typeface="Arial Unicode MS" pitchFamily="50" charset="-128"/>
              <a:cs typeface="Arial Unicode MS" pitchFamily="50" charset="-128"/>
            </a:endParaRPr>
          </a:p>
        </p:txBody>
      </p:sp>
      <p:sp>
        <p:nvSpPr>
          <p:cNvPr id="40972" name="Rectangle 19"/>
          <p:cNvSpPr>
            <a:spLocks noChangeArrowheads="1"/>
          </p:cNvSpPr>
          <p:nvPr/>
        </p:nvSpPr>
        <p:spPr bwMode="auto">
          <a:xfrm>
            <a:off x="3711575" y="6524625"/>
            <a:ext cx="4745038" cy="336550"/>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Nassar </a:t>
            </a:r>
            <a:r>
              <a:rPr lang="en-US" altLang="ja-JP" sz="1600" i="1">
                <a:solidFill>
                  <a:schemeClr val="accent1"/>
                </a:solidFill>
                <a:latin typeface="Arial Unicode MS" pitchFamily="50" charset="-128"/>
                <a:ea typeface="Arial Unicode MS" pitchFamily="50" charset="-128"/>
                <a:cs typeface="Arial Unicode MS" pitchFamily="50" charset="-128"/>
              </a:rPr>
              <a:t>et al. </a:t>
            </a:r>
            <a:r>
              <a:rPr lang="pl-PL" altLang="ja-JP" sz="1600">
                <a:solidFill>
                  <a:schemeClr val="accent1"/>
                </a:solidFill>
                <a:latin typeface="Arial Unicode MS" pitchFamily="50" charset="-128"/>
                <a:ea typeface="Arial Unicode MS" pitchFamily="50" charset="-128"/>
                <a:cs typeface="Arial Unicode MS" pitchFamily="50" charset="-128"/>
              </a:rPr>
              <a:t>P</a:t>
            </a:r>
            <a:r>
              <a:rPr lang="en-US" altLang="ja-JP" sz="1600">
                <a:solidFill>
                  <a:schemeClr val="accent1"/>
                </a:solidFill>
                <a:latin typeface="Arial Unicode MS" pitchFamily="50" charset="-128"/>
                <a:ea typeface="Arial Unicode MS" pitchFamily="50" charset="-128"/>
                <a:cs typeface="Arial Unicode MS" pitchFamily="50" charset="-128"/>
              </a:rPr>
              <a:t>NAS</a:t>
            </a:r>
            <a:r>
              <a:rPr lang="pl-PL" altLang="ja-JP" sz="1600">
                <a:solidFill>
                  <a:schemeClr val="accent1"/>
                </a:solidFill>
                <a:latin typeface="Arial Unicode MS" pitchFamily="50" charset="-128"/>
                <a:ea typeface="Arial Unicode MS" pitchFamily="50" charset="-128"/>
                <a:cs typeface="Arial Unicode MS" pitchFamily="50" charset="-128"/>
              </a:rPr>
              <a:t> </a:t>
            </a:r>
            <a:r>
              <a:rPr lang="en-US" altLang="ja-JP" sz="1600">
                <a:solidFill>
                  <a:schemeClr val="accent1"/>
                </a:solidFill>
                <a:latin typeface="Arial Unicode MS" pitchFamily="50" charset="-128"/>
                <a:ea typeface="Arial Unicode MS" pitchFamily="50" charset="-128"/>
                <a:cs typeface="Arial Unicode MS" pitchFamily="50" charset="-128"/>
              </a:rPr>
              <a:t>(</a:t>
            </a:r>
            <a:r>
              <a:rPr lang="pl-PL" altLang="ja-JP" sz="1600">
                <a:solidFill>
                  <a:schemeClr val="accent1"/>
                </a:solidFill>
                <a:latin typeface="Arial Unicode MS" pitchFamily="50" charset="-128"/>
                <a:ea typeface="Arial Unicode MS" pitchFamily="50" charset="-128"/>
                <a:cs typeface="Arial Unicode MS" pitchFamily="50" charset="-128"/>
              </a:rPr>
              <a:t>2004</a:t>
            </a:r>
            <a:r>
              <a:rPr lang="en-US" altLang="ja-JP" sz="1600">
                <a:solidFill>
                  <a:schemeClr val="accent1"/>
                </a:solidFill>
                <a:latin typeface="Arial Unicode MS" pitchFamily="50" charset="-128"/>
                <a:ea typeface="Arial Unicode MS" pitchFamily="50" charset="-128"/>
                <a:cs typeface="Arial Unicode MS" pitchFamily="50" charset="-128"/>
              </a:rPr>
              <a:t>)</a:t>
            </a:r>
            <a:r>
              <a:rPr lang="pl-PL" altLang="ja-JP" sz="1600">
                <a:solidFill>
                  <a:schemeClr val="accent1"/>
                </a:solidFill>
                <a:latin typeface="Arial Unicode MS" pitchFamily="50" charset="-128"/>
                <a:ea typeface="Arial Unicode MS" pitchFamily="50" charset="-128"/>
                <a:cs typeface="Arial Unicode MS" pitchFamily="50" charset="-128"/>
              </a:rPr>
              <a:t> </a:t>
            </a:r>
            <a:r>
              <a:rPr lang="pl-PL" altLang="ja-JP" sz="1600" b="1">
                <a:solidFill>
                  <a:schemeClr val="accent1"/>
                </a:solidFill>
                <a:latin typeface="Arial Unicode MS" pitchFamily="50" charset="-128"/>
                <a:ea typeface="Arial Unicode MS" pitchFamily="50" charset="-128"/>
                <a:cs typeface="Arial Unicode MS" pitchFamily="50" charset="-128"/>
              </a:rPr>
              <a:t>101</a:t>
            </a:r>
            <a:r>
              <a:rPr lang="pl-PL" altLang="ja-JP" sz="1600">
                <a:solidFill>
                  <a:schemeClr val="accent1"/>
                </a:solidFill>
                <a:latin typeface="Arial Unicode MS" pitchFamily="50" charset="-128"/>
                <a:ea typeface="Arial Unicode MS" pitchFamily="50" charset="-128"/>
                <a:cs typeface="Arial Unicode MS" pitchFamily="50" charset="-128"/>
              </a:rPr>
              <a:t>(34):</a:t>
            </a:r>
            <a:r>
              <a:rPr lang="en-US" altLang="ja-JP" sz="1600">
                <a:solidFill>
                  <a:schemeClr val="accent1"/>
                </a:solidFill>
                <a:latin typeface="Arial Unicode MS" pitchFamily="50" charset="-128"/>
                <a:ea typeface="Arial Unicode MS" pitchFamily="50" charset="-128"/>
                <a:cs typeface="Arial Unicode MS" pitchFamily="50" charset="-128"/>
              </a:rPr>
              <a:t> </a:t>
            </a:r>
            <a:r>
              <a:rPr lang="pl-PL" altLang="ja-JP" sz="1600">
                <a:solidFill>
                  <a:schemeClr val="accent1"/>
                </a:solidFill>
                <a:latin typeface="Arial Unicode MS" pitchFamily="50" charset="-128"/>
                <a:ea typeface="Arial Unicode MS" pitchFamily="50" charset="-128"/>
                <a:cs typeface="Arial Unicode MS" pitchFamily="50" charset="-128"/>
              </a:rPr>
              <a:t>12706-</a:t>
            </a:r>
            <a:r>
              <a:rPr lang="en-US" altLang="ja-JP" sz="1600">
                <a:solidFill>
                  <a:schemeClr val="accent1"/>
                </a:solidFill>
                <a:latin typeface="Arial Unicode MS" pitchFamily="50" charset="-128"/>
                <a:ea typeface="Arial Unicode MS" pitchFamily="50" charset="-128"/>
                <a:cs typeface="Arial Unicode MS" pitchFamily="50" charset="-128"/>
              </a:rPr>
              <a:t>127</a:t>
            </a:r>
            <a:r>
              <a:rPr lang="pl-PL" altLang="ja-JP" sz="1600">
                <a:solidFill>
                  <a:schemeClr val="accent1"/>
                </a:solidFill>
                <a:latin typeface="Arial Unicode MS" pitchFamily="50" charset="-128"/>
                <a:ea typeface="Arial Unicode MS" pitchFamily="50" charset="-128"/>
                <a:cs typeface="Arial Unicode MS" pitchFamily="50" charset="-128"/>
              </a:rPr>
              <a:t>11 </a:t>
            </a:r>
          </a:p>
        </p:txBody>
      </p:sp>
      <p:sp>
        <p:nvSpPr>
          <p:cNvPr id="40973" name="Rectangle 20"/>
          <p:cNvSpPr>
            <a:spLocks noChangeArrowheads="1"/>
          </p:cNvSpPr>
          <p:nvPr/>
        </p:nvSpPr>
        <p:spPr bwMode="auto">
          <a:xfrm>
            <a:off x="3238500" y="4394200"/>
            <a:ext cx="231775" cy="223838"/>
          </a:xfrm>
          <a:prstGeom prst="rect">
            <a:avLst/>
          </a:prstGeom>
          <a:solidFill>
            <a:schemeClr val="tx1"/>
          </a:solidFill>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0974" name="Rectangle 21"/>
          <p:cNvSpPr>
            <a:spLocks noChangeArrowheads="1"/>
          </p:cNvSpPr>
          <p:nvPr/>
        </p:nvSpPr>
        <p:spPr bwMode="auto">
          <a:xfrm>
            <a:off x="3159125" y="2224088"/>
            <a:ext cx="231775" cy="223837"/>
          </a:xfrm>
          <a:prstGeom prst="rect">
            <a:avLst/>
          </a:prstGeom>
          <a:solidFill>
            <a:schemeClr val="tx1"/>
          </a:solidFill>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0975" name="Rectangle 22"/>
          <p:cNvSpPr>
            <a:spLocks noChangeArrowheads="1"/>
          </p:cNvSpPr>
          <p:nvPr/>
        </p:nvSpPr>
        <p:spPr bwMode="auto">
          <a:xfrm>
            <a:off x="6029325" y="2200275"/>
            <a:ext cx="231775" cy="223838"/>
          </a:xfrm>
          <a:prstGeom prst="rect">
            <a:avLst/>
          </a:prstGeom>
          <a:solidFill>
            <a:schemeClr val="tx1"/>
          </a:solidFill>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0976" name="Rectangle 23"/>
          <p:cNvSpPr>
            <a:spLocks noChangeArrowheads="1"/>
          </p:cNvSpPr>
          <p:nvPr/>
        </p:nvSpPr>
        <p:spPr bwMode="auto">
          <a:xfrm>
            <a:off x="3841750" y="3194050"/>
            <a:ext cx="1312863" cy="366713"/>
          </a:xfrm>
          <a:prstGeom prst="rect">
            <a:avLst/>
          </a:prstGeom>
          <a:noFill/>
          <a:ln w="9525" algn="ctr">
            <a:noFill/>
            <a:miter lim="800000"/>
            <a:headEnd/>
            <a:tailEnd/>
          </a:ln>
        </p:spPr>
        <p:txBody>
          <a:bodyPr anchor="ctr">
            <a:spAutoFit/>
          </a:bodyPr>
          <a:lstStyle/>
          <a:p>
            <a:pPr algn="l"/>
            <a:r>
              <a:rPr lang="en-GB" altLang="ja-JP" sz="1800" b="1">
                <a:solidFill>
                  <a:srgbClr val="FF0000"/>
                </a:solidFill>
                <a:latin typeface="Arial Unicode MS" pitchFamily="50" charset="-128"/>
                <a:ea typeface="Arial Unicode MS" pitchFamily="50" charset="-128"/>
                <a:cs typeface="Arial Unicode MS" pitchFamily="50" charset="-128"/>
              </a:rPr>
              <a:t>Na</a:t>
            </a:r>
            <a:r>
              <a:rPr lang="en-GB" altLang="ja-JP" sz="1800" b="1" baseline="-25000">
                <a:solidFill>
                  <a:srgbClr val="FF0000"/>
                </a:solidFill>
                <a:latin typeface="Arial Unicode MS" pitchFamily="50" charset="-128"/>
                <a:ea typeface="Arial Unicode MS" pitchFamily="50" charset="-128"/>
                <a:cs typeface="Arial Unicode MS" pitchFamily="50" charset="-128"/>
              </a:rPr>
              <a:t>V</a:t>
            </a:r>
            <a:r>
              <a:rPr lang="en-GB" altLang="ja-JP" sz="1800" b="1">
                <a:solidFill>
                  <a:srgbClr val="FF0000"/>
                </a:solidFill>
                <a:latin typeface="Arial Unicode MS" pitchFamily="50" charset="-128"/>
                <a:ea typeface="Arial Unicode MS" pitchFamily="50" charset="-128"/>
                <a:cs typeface="Arial Unicode MS" pitchFamily="50" charset="-128"/>
              </a:rPr>
              <a:t>1.7 KO</a:t>
            </a:r>
          </a:p>
        </p:txBody>
      </p:sp>
      <p:sp>
        <p:nvSpPr>
          <p:cNvPr id="40977" name="Line 24"/>
          <p:cNvSpPr>
            <a:spLocks noChangeShapeType="1"/>
          </p:cNvSpPr>
          <p:nvPr/>
        </p:nvSpPr>
        <p:spPr bwMode="auto">
          <a:xfrm flipH="1">
            <a:off x="4264025" y="4730750"/>
            <a:ext cx="481013" cy="319088"/>
          </a:xfrm>
          <a:prstGeom prst="line">
            <a:avLst/>
          </a:prstGeom>
          <a:noFill/>
          <a:ln w="9525">
            <a:solidFill>
              <a:srgbClr val="FF0000"/>
            </a:solidFill>
            <a:round/>
            <a:headEnd/>
            <a:tailEnd type="triangle" w="med" len="med"/>
          </a:ln>
        </p:spPr>
        <p:txBody>
          <a:bodyPr/>
          <a:lstStyle/>
          <a:p>
            <a:endParaRPr lang="ja-JP" altLang="en-US"/>
          </a:p>
        </p:txBody>
      </p:sp>
      <p:sp>
        <p:nvSpPr>
          <p:cNvPr id="40978" name="Rectangle 25"/>
          <p:cNvSpPr>
            <a:spLocks noChangeArrowheads="1"/>
          </p:cNvSpPr>
          <p:nvPr/>
        </p:nvSpPr>
        <p:spPr bwMode="auto">
          <a:xfrm>
            <a:off x="7154863" y="2974975"/>
            <a:ext cx="1312862" cy="366713"/>
          </a:xfrm>
          <a:prstGeom prst="rect">
            <a:avLst/>
          </a:prstGeom>
          <a:noFill/>
          <a:ln w="9525" algn="ctr">
            <a:noFill/>
            <a:miter lim="800000"/>
            <a:headEnd/>
            <a:tailEnd/>
          </a:ln>
        </p:spPr>
        <p:txBody>
          <a:bodyPr anchor="ctr">
            <a:spAutoFit/>
          </a:bodyPr>
          <a:lstStyle/>
          <a:p>
            <a:pPr algn="l"/>
            <a:r>
              <a:rPr lang="en-GB" altLang="ja-JP" sz="1800" b="1">
                <a:solidFill>
                  <a:srgbClr val="FF0000"/>
                </a:solidFill>
                <a:latin typeface="Arial Unicode MS" pitchFamily="50" charset="-128"/>
                <a:ea typeface="Arial Unicode MS" pitchFamily="50" charset="-128"/>
                <a:cs typeface="Arial Unicode MS" pitchFamily="50" charset="-128"/>
              </a:rPr>
              <a:t>Na</a:t>
            </a:r>
            <a:r>
              <a:rPr lang="en-GB" altLang="ja-JP" sz="1800" b="1" baseline="-25000">
                <a:solidFill>
                  <a:srgbClr val="FF0000"/>
                </a:solidFill>
                <a:latin typeface="Arial Unicode MS" pitchFamily="50" charset="-128"/>
                <a:ea typeface="Arial Unicode MS" pitchFamily="50" charset="-128"/>
                <a:cs typeface="Arial Unicode MS" pitchFamily="50" charset="-128"/>
              </a:rPr>
              <a:t>V</a:t>
            </a:r>
            <a:r>
              <a:rPr lang="en-GB" altLang="ja-JP" sz="1800" b="1">
                <a:solidFill>
                  <a:srgbClr val="FF0000"/>
                </a:solidFill>
                <a:latin typeface="Arial Unicode MS" pitchFamily="50" charset="-128"/>
                <a:ea typeface="Arial Unicode MS" pitchFamily="50" charset="-128"/>
                <a:cs typeface="Arial Unicode MS" pitchFamily="50" charset="-128"/>
              </a:rPr>
              <a:t>1.7 KO</a:t>
            </a:r>
          </a:p>
        </p:txBody>
      </p:sp>
      <p:sp>
        <p:nvSpPr>
          <p:cNvPr id="40979" name="Rectangle 26"/>
          <p:cNvSpPr>
            <a:spLocks noChangeArrowheads="1"/>
          </p:cNvSpPr>
          <p:nvPr/>
        </p:nvSpPr>
        <p:spPr bwMode="auto">
          <a:xfrm>
            <a:off x="4294188" y="4333875"/>
            <a:ext cx="1312862" cy="366713"/>
          </a:xfrm>
          <a:prstGeom prst="rect">
            <a:avLst/>
          </a:prstGeom>
          <a:noFill/>
          <a:ln w="9525" algn="ctr">
            <a:noFill/>
            <a:miter lim="800000"/>
            <a:headEnd/>
            <a:tailEnd/>
          </a:ln>
        </p:spPr>
        <p:txBody>
          <a:bodyPr anchor="ctr">
            <a:spAutoFit/>
          </a:bodyPr>
          <a:lstStyle/>
          <a:p>
            <a:pPr algn="l"/>
            <a:r>
              <a:rPr lang="en-GB" altLang="ja-JP" sz="1800" b="1">
                <a:solidFill>
                  <a:srgbClr val="FF0000"/>
                </a:solidFill>
                <a:latin typeface="Arial Unicode MS" pitchFamily="50" charset="-128"/>
                <a:ea typeface="Arial Unicode MS" pitchFamily="50" charset="-128"/>
                <a:cs typeface="Arial Unicode MS" pitchFamily="50" charset="-128"/>
              </a:rPr>
              <a:t>Na</a:t>
            </a:r>
            <a:r>
              <a:rPr lang="en-GB" altLang="ja-JP" sz="1800" b="1" baseline="-25000">
                <a:solidFill>
                  <a:srgbClr val="FF0000"/>
                </a:solidFill>
                <a:latin typeface="Arial Unicode MS" pitchFamily="50" charset="-128"/>
                <a:ea typeface="Arial Unicode MS" pitchFamily="50" charset="-128"/>
                <a:cs typeface="Arial Unicode MS" pitchFamily="50" charset="-128"/>
              </a:rPr>
              <a:t>V</a:t>
            </a:r>
            <a:r>
              <a:rPr lang="en-GB" altLang="ja-JP" sz="1800" b="1">
                <a:solidFill>
                  <a:srgbClr val="FF0000"/>
                </a:solidFill>
                <a:latin typeface="Arial Unicode MS" pitchFamily="50" charset="-128"/>
                <a:ea typeface="Arial Unicode MS" pitchFamily="50" charset="-128"/>
                <a:cs typeface="Arial Unicode MS" pitchFamily="50" charset="-128"/>
              </a:rPr>
              <a:t>1.7 KO</a:t>
            </a:r>
          </a:p>
        </p:txBody>
      </p:sp>
      <p:sp>
        <p:nvSpPr>
          <p:cNvPr id="40980" name="Line 27"/>
          <p:cNvSpPr>
            <a:spLocks noChangeShapeType="1"/>
          </p:cNvSpPr>
          <p:nvPr/>
        </p:nvSpPr>
        <p:spPr bwMode="auto">
          <a:xfrm>
            <a:off x="5538788" y="4540250"/>
            <a:ext cx="887412" cy="292100"/>
          </a:xfrm>
          <a:prstGeom prst="line">
            <a:avLst/>
          </a:prstGeom>
          <a:noFill/>
          <a:ln w="9525">
            <a:solidFill>
              <a:srgbClr val="FF0000"/>
            </a:solidFill>
            <a:round/>
            <a:headEnd/>
            <a:tailEnd type="triangle" w="med" len="med"/>
          </a:ln>
        </p:spPr>
        <p:txBody>
          <a:bodyPr/>
          <a:lstStyle/>
          <a:p>
            <a:endParaRPr lang="ja-JP" altLang="en-US"/>
          </a:p>
        </p:txBody>
      </p:sp>
      <p:sp>
        <p:nvSpPr>
          <p:cNvPr id="40981" name="Rectangle 28"/>
          <p:cNvSpPr>
            <a:spLocks noChangeArrowheads="1"/>
          </p:cNvSpPr>
          <p:nvPr/>
        </p:nvSpPr>
        <p:spPr bwMode="auto">
          <a:xfrm>
            <a:off x="4900613" y="5373688"/>
            <a:ext cx="569912" cy="366712"/>
          </a:xfrm>
          <a:prstGeom prst="rect">
            <a:avLst/>
          </a:prstGeom>
          <a:noFill/>
          <a:ln w="9525" algn="ctr">
            <a:noFill/>
            <a:miter lim="800000"/>
            <a:headEnd/>
            <a:tailEnd/>
          </a:ln>
        </p:spPr>
        <p:txBody>
          <a:bodyPr anchor="ctr">
            <a:spAutoFit/>
          </a:bodyPr>
          <a:lstStyle/>
          <a:p>
            <a:pPr algn="l"/>
            <a:r>
              <a:rPr lang="en-GB" altLang="ja-JP" sz="1800" b="1">
                <a:solidFill>
                  <a:srgbClr val="FF0000"/>
                </a:solidFill>
                <a:latin typeface="Arial Unicode MS" pitchFamily="50" charset="-128"/>
                <a:ea typeface="Arial Unicode MS" pitchFamily="50" charset="-128"/>
                <a:cs typeface="Arial Unicode MS" pitchFamily="50" charset="-128"/>
              </a:rPr>
              <a:t>WT</a:t>
            </a:r>
          </a:p>
        </p:txBody>
      </p:sp>
      <p:sp>
        <p:nvSpPr>
          <p:cNvPr id="40982" name="Line 29"/>
          <p:cNvSpPr>
            <a:spLocks noChangeShapeType="1"/>
          </p:cNvSpPr>
          <p:nvPr/>
        </p:nvSpPr>
        <p:spPr bwMode="auto">
          <a:xfrm flipH="1">
            <a:off x="3983038" y="5554663"/>
            <a:ext cx="915987" cy="236537"/>
          </a:xfrm>
          <a:prstGeom prst="line">
            <a:avLst/>
          </a:prstGeom>
          <a:noFill/>
          <a:ln w="9525">
            <a:solidFill>
              <a:srgbClr val="FF0000"/>
            </a:solidFill>
            <a:round/>
            <a:headEnd/>
            <a:tailEnd type="triangle" w="med" len="med"/>
          </a:ln>
        </p:spPr>
        <p:txBody>
          <a:bodyPr/>
          <a:lstStyle/>
          <a:p>
            <a:endParaRPr lang="ja-JP" altLang="en-US"/>
          </a:p>
        </p:txBody>
      </p:sp>
      <p:sp>
        <p:nvSpPr>
          <p:cNvPr id="40983" name="Line 30"/>
          <p:cNvSpPr>
            <a:spLocks noChangeShapeType="1"/>
          </p:cNvSpPr>
          <p:nvPr/>
        </p:nvSpPr>
        <p:spPr bwMode="auto">
          <a:xfrm flipV="1">
            <a:off x="5375275" y="5484813"/>
            <a:ext cx="904875" cy="69850"/>
          </a:xfrm>
          <a:prstGeom prst="line">
            <a:avLst/>
          </a:prstGeom>
          <a:noFill/>
          <a:ln w="9525">
            <a:solidFill>
              <a:srgbClr val="FF0000"/>
            </a:solidFill>
            <a:round/>
            <a:headEnd/>
            <a:tailEnd type="triangle" w="med" len="me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18</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
        <p:nvSpPr>
          <p:cNvPr id="41987" name="Rectangle 5"/>
          <p:cNvSpPr>
            <a:spLocks noGrp="1" noChangeArrowheads="1"/>
          </p:cNvSpPr>
          <p:nvPr>
            <p:ph type="title"/>
          </p:nvPr>
        </p:nvSpPr>
        <p:spPr>
          <a:xfrm>
            <a:off x="0" y="274638"/>
            <a:ext cx="9144000" cy="958850"/>
          </a:xfrm>
          <a:noFill/>
        </p:spPr>
        <p:txBody>
          <a:bodyPr/>
          <a:lstStyle/>
          <a:p>
            <a:r>
              <a:rPr lang="en-GB" altLang="ja-JP" sz="2800" smtClean="0">
                <a:latin typeface="Arial Unicode MS" pitchFamily="50" charset="-128"/>
                <a:ea typeface="Arial Unicode MS" pitchFamily="50" charset="-128"/>
                <a:cs typeface="Arial Unicode MS" pitchFamily="50" charset="-128"/>
              </a:rPr>
              <a:t>Na</a:t>
            </a:r>
            <a:r>
              <a:rPr lang="en-GB" altLang="ja-JP" sz="2800" baseline="-25000" smtClean="0">
                <a:latin typeface="Arial Unicode MS" pitchFamily="50" charset="-128"/>
                <a:ea typeface="Arial Unicode MS" pitchFamily="50" charset="-128"/>
                <a:cs typeface="Arial Unicode MS" pitchFamily="50" charset="-128"/>
              </a:rPr>
              <a:t>V</a:t>
            </a:r>
            <a:r>
              <a:rPr lang="en-GB" altLang="ja-JP" sz="2800" smtClean="0">
                <a:latin typeface="Arial Unicode MS" pitchFamily="50" charset="-128"/>
                <a:ea typeface="Arial Unicode MS" pitchFamily="50" charset="-128"/>
                <a:cs typeface="Arial Unicode MS" pitchFamily="50" charset="-128"/>
              </a:rPr>
              <a:t>1.7 KO mice do not show thermal hyperalgesia </a:t>
            </a:r>
            <a:br>
              <a:rPr lang="en-GB" altLang="ja-JP" sz="2800" smtClean="0">
                <a:latin typeface="Arial Unicode MS" pitchFamily="50" charset="-128"/>
                <a:ea typeface="Arial Unicode MS" pitchFamily="50" charset="-128"/>
                <a:cs typeface="Arial Unicode MS" pitchFamily="50" charset="-128"/>
              </a:rPr>
            </a:br>
            <a:r>
              <a:rPr lang="en-GB" altLang="ja-JP" sz="2800" smtClean="0">
                <a:latin typeface="Arial Unicode MS" pitchFamily="50" charset="-128"/>
                <a:ea typeface="Arial Unicode MS" pitchFamily="50" charset="-128"/>
                <a:cs typeface="Arial Unicode MS" pitchFamily="50" charset="-128"/>
              </a:rPr>
              <a:t>after intraplantar injection of carrageenan</a:t>
            </a:r>
          </a:p>
        </p:txBody>
      </p:sp>
      <p:sp>
        <p:nvSpPr>
          <p:cNvPr id="41988" name="Rectangle 12"/>
          <p:cNvSpPr>
            <a:spLocks noChangeArrowheads="1"/>
          </p:cNvSpPr>
          <p:nvPr/>
        </p:nvSpPr>
        <p:spPr bwMode="auto">
          <a:xfrm>
            <a:off x="3711575" y="6524625"/>
            <a:ext cx="4745038" cy="336550"/>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Nassar </a:t>
            </a:r>
            <a:r>
              <a:rPr lang="en-US" altLang="ja-JP" sz="1600" i="1">
                <a:solidFill>
                  <a:schemeClr val="accent1"/>
                </a:solidFill>
                <a:latin typeface="Arial Unicode MS" pitchFamily="50" charset="-128"/>
                <a:ea typeface="Arial Unicode MS" pitchFamily="50" charset="-128"/>
                <a:cs typeface="Arial Unicode MS" pitchFamily="50" charset="-128"/>
              </a:rPr>
              <a:t>et al. </a:t>
            </a:r>
            <a:r>
              <a:rPr lang="pl-PL" altLang="ja-JP" sz="1600">
                <a:solidFill>
                  <a:schemeClr val="accent1"/>
                </a:solidFill>
                <a:latin typeface="Arial Unicode MS" pitchFamily="50" charset="-128"/>
                <a:ea typeface="Arial Unicode MS" pitchFamily="50" charset="-128"/>
                <a:cs typeface="Arial Unicode MS" pitchFamily="50" charset="-128"/>
              </a:rPr>
              <a:t>P</a:t>
            </a:r>
            <a:r>
              <a:rPr lang="en-US" altLang="ja-JP" sz="1600">
                <a:solidFill>
                  <a:schemeClr val="accent1"/>
                </a:solidFill>
                <a:latin typeface="Arial Unicode MS" pitchFamily="50" charset="-128"/>
                <a:ea typeface="Arial Unicode MS" pitchFamily="50" charset="-128"/>
                <a:cs typeface="Arial Unicode MS" pitchFamily="50" charset="-128"/>
              </a:rPr>
              <a:t>NAS</a:t>
            </a:r>
            <a:r>
              <a:rPr lang="pl-PL" altLang="ja-JP" sz="1600">
                <a:solidFill>
                  <a:schemeClr val="accent1"/>
                </a:solidFill>
                <a:latin typeface="Arial Unicode MS" pitchFamily="50" charset="-128"/>
                <a:ea typeface="Arial Unicode MS" pitchFamily="50" charset="-128"/>
                <a:cs typeface="Arial Unicode MS" pitchFamily="50" charset="-128"/>
              </a:rPr>
              <a:t> </a:t>
            </a:r>
            <a:r>
              <a:rPr lang="en-US" altLang="ja-JP" sz="1600">
                <a:solidFill>
                  <a:schemeClr val="accent1"/>
                </a:solidFill>
                <a:latin typeface="Arial Unicode MS" pitchFamily="50" charset="-128"/>
                <a:ea typeface="Arial Unicode MS" pitchFamily="50" charset="-128"/>
                <a:cs typeface="Arial Unicode MS" pitchFamily="50" charset="-128"/>
              </a:rPr>
              <a:t>(</a:t>
            </a:r>
            <a:r>
              <a:rPr lang="pl-PL" altLang="ja-JP" sz="1600">
                <a:solidFill>
                  <a:schemeClr val="accent1"/>
                </a:solidFill>
                <a:latin typeface="Arial Unicode MS" pitchFamily="50" charset="-128"/>
                <a:ea typeface="Arial Unicode MS" pitchFamily="50" charset="-128"/>
                <a:cs typeface="Arial Unicode MS" pitchFamily="50" charset="-128"/>
              </a:rPr>
              <a:t>2004</a:t>
            </a:r>
            <a:r>
              <a:rPr lang="en-US" altLang="ja-JP" sz="1600">
                <a:solidFill>
                  <a:schemeClr val="accent1"/>
                </a:solidFill>
                <a:latin typeface="Arial Unicode MS" pitchFamily="50" charset="-128"/>
                <a:ea typeface="Arial Unicode MS" pitchFamily="50" charset="-128"/>
                <a:cs typeface="Arial Unicode MS" pitchFamily="50" charset="-128"/>
              </a:rPr>
              <a:t>)</a:t>
            </a:r>
            <a:r>
              <a:rPr lang="pl-PL" altLang="ja-JP" sz="1600">
                <a:solidFill>
                  <a:schemeClr val="accent1"/>
                </a:solidFill>
                <a:latin typeface="Arial Unicode MS" pitchFamily="50" charset="-128"/>
                <a:ea typeface="Arial Unicode MS" pitchFamily="50" charset="-128"/>
                <a:cs typeface="Arial Unicode MS" pitchFamily="50" charset="-128"/>
              </a:rPr>
              <a:t> </a:t>
            </a:r>
            <a:r>
              <a:rPr lang="pl-PL" altLang="ja-JP" sz="1600" b="1">
                <a:solidFill>
                  <a:schemeClr val="accent1"/>
                </a:solidFill>
                <a:latin typeface="Arial Unicode MS" pitchFamily="50" charset="-128"/>
                <a:ea typeface="Arial Unicode MS" pitchFamily="50" charset="-128"/>
                <a:cs typeface="Arial Unicode MS" pitchFamily="50" charset="-128"/>
              </a:rPr>
              <a:t>101</a:t>
            </a:r>
            <a:r>
              <a:rPr lang="pl-PL" altLang="ja-JP" sz="1600">
                <a:solidFill>
                  <a:schemeClr val="accent1"/>
                </a:solidFill>
                <a:latin typeface="Arial Unicode MS" pitchFamily="50" charset="-128"/>
                <a:ea typeface="Arial Unicode MS" pitchFamily="50" charset="-128"/>
                <a:cs typeface="Arial Unicode MS" pitchFamily="50" charset="-128"/>
              </a:rPr>
              <a:t>(34):</a:t>
            </a:r>
            <a:r>
              <a:rPr lang="en-US" altLang="ja-JP" sz="1600">
                <a:solidFill>
                  <a:schemeClr val="accent1"/>
                </a:solidFill>
                <a:latin typeface="Arial Unicode MS" pitchFamily="50" charset="-128"/>
                <a:ea typeface="Arial Unicode MS" pitchFamily="50" charset="-128"/>
                <a:cs typeface="Arial Unicode MS" pitchFamily="50" charset="-128"/>
              </a:rPr>
              <a:t> </a:t>
            </a:r>
            <a:r>
              <a:rPr lang="pl-PL" altLang="ja-JP" sz="1600">
                <a:solidFill>
                  <a:schemeClr val="accent1"/>
                </a:solidFill>
                <a:latin typeface="Arial Unicode MS" pitchFamily="50" charset="-128"/>
                <a:ea typeface="Arial Unicode MS" pitchFamily="50" charset="-128"/>
                <a:cs typeface="Arial Unicode MS" pitchFamily="50" charset="-128"/>
              </a:rPr>
              <a:t>12706-</a:t>
            </a:r>
            <a:r>
              <a:rPr lang="en-US" altLang="ja-JP" sz="1600">
                <a:solidFill>
                  <a:schemeClr val="accent1"/>
                </a:solidFill>
                <a:latin typeface="Arial Unicode MS" pitchFamily="50" charset="-128"/>
                <a:ea typeface="Arial Unicode MS" pitchFamily="50" charset="-128"/>
                <a:cs typeface="Arial Unicode MS" pitchFamily="50" charset="-128"/>
              </a:rPr>
              <a:t>127</a:t>
            </a:r>
            <a:r>
              <a:rPr lang="pl-PL" altLang="ja-JP" sz="1600">
                <a:solidFill>
                  <a:schemeClr val="accent1"/>
                </a:solidFill>
                <a:latin typeface="Arial Unicode MS" pitchFamily="50" charset="-128"/>
                <a:ea typeface="Arial Unicode MS" pitchFamily="50" charset="-128"/>
                <a:cs typeface="Arial Unicode MS" pitchFamily="50" charset="-128"/>
              </a:rPr>
              <a:t>11 </a:t>
            </a:r>
          </a:p>
        </p:txBody>
      </p:sp>
      <p:sp>
        <p:nvSpPr>
          <p:cNvPr id="41989" name="Rectangle 18"/>
          <p:cNvSpPr>
            <a:spLocks noChangeArrowheads="1"/>
          </p:cNvSpPr>
          <p:nvPr/>
        </p:nvSpPr>
        <p:spPr bwMode="auto">
          <a:xfrm>
            <a:off x="5099050" y="2586038"/>
            <a:ext cx="1312863" cy="366712"/>
          </a:xfrm>
          <a:prstGeom prst="rect">
            <a:avLst/>
          </a:prstGeom>
          <a:noFill/>
          <a:ln w="9525" algn="ctr">
            <a:noFill/>
            <a:miter lim="800000"/>
            <a:headEnd/>
            <a:tailEnd/>
          </a:ln>
        </p:spPr>
        <p:txBody>
          <a:bodyPr anchor="ctr">
            <a:spAutoFit/>
          </a:bodyPr>
          <a:lstStyle/>
          <a:p>
            <a:pPr algn="l"/>
            <a:r>
              <a:rPr lang="en-GB" altLang="ja-JP" sz="1800" b="1">
                <a:solidFill>
                  <a:srgbClr val="FF0000"/>
                </a:solidFill>
                <a:latin typeface="Arial Unicode MS" pitchFamily="50" charset="-128"/>
                <a:ea typeface="Arial Unicode MS" pitchFamily="50" charset="-128"/>
                <a:cs typeface="Arial Unicode MS" pitchFamily="50" charset="-128"/>
              </a:rPr>
              <a:t>Na</a:t>
            </a:r>
            <a:r>
              <a:rPr lang="en-GB" altLang="ja-JP" sz="1800" b="1" baseline="-25000">
                <a:solidFill>
                  <a:srgbClr val="FF0000"/>
                </a:solidFill>
                <a:latin typeface="Arial Unicode MS" pitchFamily="50" charset="-128"/>
                <a:ea typeface="Arial Unicode MS" pitchFamily="50" charset="-128"/>
                <a:cs typeface="Arial Unicode MS" pitchFamily="50" charset="-128"/>
              </a:rPr>
              <a:t>V</a:t>
            </a:r>
            <a:r>
              <a:rPr lang="en-GB" altLang="ja-JP" sz="1800" b="1">
                <a:solidFill>
                  <a:srgbClr val="FF0000"/>
                </a:solidFill>
                <a:latin typeface="Arial Unicode MS" pitchFamily="50" charset="-128"/>
                <a:ea typeface="Arial Unicode MS" pitchFamily="50" charset="-128"/>
                <a:cs typeface="Arial Unicode MS" pitchFamily="50" charset="-128"/>
              </a:rPr>
              <a:t>1.7 KO</a:t>
            </a:r>
          </a:p>
        </p:txBody>
      </p:sp>
      <p:sp>
        <p:nvSpPr>
          <p:cNvPr id="41990" name="Line 27"/>
          <p:cNvSpPr>
            <a:spLocks noChangeShapeType="1"/>
          </p:cNvSpPr>
          <p:nvPr/>
        </p:nvSpPr>
        <p:spPr bwMode="auto">
          <a:xfrm rot="16200000" flipV="1">
            <a:off x="1844676" y="3838575"/>
            <a:ext cx="2951162" cy="1587"/>
          </a:xfrm>
          <a:prstGeom prst="line">
            <a:avLst/>
          </a:prstGeom>
          <a:noFill/>
          <a:ln w="28575">
            <a:solidFill>
              <a:schemeClr val="tx1"/>
            </a:solidFill>
            <a:round/>
            <a:headEnd/>
            <a:tailEnd/>
          </a:ln>
        </p:spPr>
        <p:txBody>
          <a:bodyPr/>
          <a:lstStyle/>
          <a:p>
            <a:endParaRPr lang="ja-JP" altLang="en-US"/>
          </a:p>
        </p:txBody>
      </p:sp>
      <p:sp>
        <p:nvSpPr>
          <p:cNvPr id="41991" name="Oval 35"/>
          <p:cNvSpPr>
            <a:spLocks noChangeArrowheads="1"/>
          </p:cNvSpPr>
          <p:nvPr/>
        </p:nvSpPr>
        <p:spPr bwMode="auto">
          <a:xfrm>
            <a:off x="4906963" y="4354513"/>
            <a:ext cx="161925" cy="153987"/>
          </a:xfrm>
          <a:prstGeom prst="ellipse">
            <a:avLst/>
          </a:prstGeom>
          <a:solidFill>
            <a:schemeClr val="tx1"/>
          </a:solidFill>
          <a:ln w="9525" algn="ctr">
            <a:solidFill>
              <a:schemeClr val="tx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1992" name="Oval 36"/>
          <p:cNvSpPr>
            <a:spLocks noChangeArrowheads="1"/>
          </p:cNvSpPr>
          <p:nvPr/>
        </p:nvSpPr>
        <p:spPr bwMode="auto">
          <a:xfrm>
            <a:off x="5694363" y="4533900"/>
            <a:ext cx="161925" cy="153988"/>
          </a:xfrm>
          <a:prstGeom prst="ellipse">
            <a:avLst/>
          </a:prstGeom>
          <a:solidFill>
            <a:schemeClr val="tx1"/>
          </a:solidFill>
          <a:ln w="9525" algn="ctr">
            <a:solidFill>
              <a:schemeClr val="tx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1993" name="Oval 37"/>
          <p:cNvSpPr>
            <a:spLocks noChangeArrowheads="1"/>
          </p:cNvSpPr>
          <p:nvPr/>
        </p:nvSpPr>
        <p:spPr bwMode="auto">
          <a:xfrm>
            <a:off x="4075113" y="4010025"/>
            <a:ext cx="161925" cy="153988"/>
          </a:xfrm>
          <a:prstGeom prst="ellipse">
            <a:avLst/>
          </a:prstGeom>
          <a:solidFill>
            <a:schemeClr val="tx1"/>
          </a:solidFill>
          <a:ln w="9525" algn="ctr">
            <a:solidFill>
              <a:schemeClr val="tx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1994" name="Oval 39"/>
          <p:cNvSpPr>
            <a:spLocks noChangeArrowheads="1"/>
          </p:cNvSpPr>
          <p:nvPr/>
        </p:nvSpPr>
        <p:spPr bwMode="auto">
          <a:xfrm>
            <a:off x="6535738" y="4516438"/>
            <a:ext cx="161925" cy="153987"/>
          </a:xfrm>
          <a:prstGeom prst="ellipse">
            <a:avLst/>
          </a:prstGeom>
          <a:solidFill>
            <a:schemeClr val="tx1"/>
          </a:solidFill>
          <a:ln w="9525" algn="ctr">
            <a:solidFill>
              <a:schemeClr val="tx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nvGrpSpPr>
          <p:cNvPr id="2" name="Group 56"/>
          <p:cNvGrpSpPr>
            <a:grpSpLocks/>
          </p:cNvGrpSpPr>
          <p:nvPr/>
        </p:nvGrpSpPr>
        <p:grpSpPr bwMode="auto">
          <a:xfrm>
            <a:off x="6554788" y="4481513"/>
            <a:ext cx="144462" cy="144462"/>
            <a:chOff x="1785" y="1785"/>
            <a:chExt cx="91" cy="91"/>
          </a:xfrm>
        </p:grpSpPr>
        <p:sp>
          <p:nvSpPr>
            <p:cNvPr id="42077" name="Line 40"/>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78" name="Line 42"/>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3" name="Group 57"/>
          <p:cNvGrpSpPr>
            <a:grpSpLocks/>
          </p:cNvGrpSpPr>
          <p:nvPr/>
        </p:nvGrpSpPr>
        <p:grpSpPr bwMode="auto">
          <a:xfrm>
            <a:off x="5694363" y="4489450"/>
            <a:ext cx="144462" cy="144463"/>
            <a:chOff x="1785" y="1785"/>
            <a:chExt cx="91" cy="91"/>
          </a:xfrm>
        </p:grpSpPr>
        <p:sp>
          <p:nvSpPr>
            <p:cNvPr id="42075" name="Line 58"/>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76" name="Line 59"/>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4" name="Group 60"/>
          <p:cNvGrpSpPr>
            <a:grpSpLocks/>
          </p:cNvGrpSpPr>
          <p:nvPr/>
        </p:nvGrpSpPr>
        <p:grpSpPr bwMode="auto">
          <a:xfrm>
            <a:off x="4075113" y="2833688"/>
            <a:ext cx="144462" cy="144462"/>
            <a:chOff x="1785" y="1785"/>
            <a:chExt cx="91" cy="91"/>
          </a:xfrm>
        </p:grpSpPr>
        <p:sp>
          <p:nvSpPr>
            <p:cNvPr id="42073" name="Line 61"/>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74" name="Line 62"/>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5" name="Group 63"/>
          <p:cNvGrpSpPr>
            <a:grpSpLocks/>
          </p:cNvGrpSpPr>
          <p:nvPr/>
        </p:nvGrpSpPr>
        <p:grpSpPr bwMode="auto">
          <a:xfrm>
            <a:off x="3257550" y="3267075"/>
            <a:ext cx="144463" cy="144463"/>
            <a:chOff x="1785" y="1785"/>
            <a:chExt cx="91" cy="91"/>
          </a:xfrm>
        </p:grpSpPr>
        <p:sp>
          <p:nvSpPr>
            <p:cNvPr id="42071" name="Line 64"/>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72" name="Line 65"/>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6" name="Group 66"/>
          <p:cNvGrpSpPr>
            <a:grpSpLocks/>
          </p:cNvGrpSpPr>
          <p:nvPr/>
        </p:nvGrpSpPr>
        <p:grpSpPr bwMode="auto">
          <a:xfrm>
            <a:off x="4895850" y="3159125"/>
            <a:ext cx="144463" cy="144463"/>
            <a:chOff x="1785" y="1785"/>
            <a:chExt cx="91" cy="91"/>
          </a:xfrm>
        </p:grpSpPr>
        <p:sp>
          <p:nvSpPr>
            <p:cNvPr id="42069" name="Line 67"/>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70" name="Line 68"/>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7" name="Group 69"/>
          <p:cNvGrpSpPr>
            <a:grpSpLocks/>
          </p:cNvGrpSpPr>
          <p:nvPr/>
        </p:nvGrpSpPr>
        <p:grpSpPr bwMode="auto">
          <a:xfrm flipV="1">
            <a:off x="5700713" y="3629025"/>
            <a:ext cx="144462" cy="144463"/>
            <a:chOff x="1785" y="1785"/>
            <a:chExt cx="91" cy="91"/>
          </a:xfrm>
        </p:grpSpPr>
        <p:sp>
          <p:nvSpPr>
            <p:cNvPr id="42067" name="Line 70"/>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68" name="Line 71"/>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8" name="Group 72"/>
          <p:cNvGrpSpPr>
            <a:grpSpLocks/>
          </p:cNvGrpSpPr>
          <p:nvPr/>
        </p:nvGrpSpPr>
        <p:grpSpPr bwMode="auto">
          <a:xfrm>
            <a:off x="5700713" y="3392488"/>
            <a:ext cx="144462" cy="144462"/>
            <a:chOff x="1785" y="1785"/>
            <a:chExt cx="91" cy="91"/>
          </a:xfrm>
        </p:grpSpPr>
        <p:sp>
          <p:nvSpPr>
            <p:cNvPr id="42065" name="Line 73"/>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66" name="Line 74"/>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9" name="Group 75"/>
          <p:cNvGrpSpPr>
            <a:grpSpLocks/>
          </p:cNvGrpSpPr>
          <p:nvPr/>
        </p:nvGrpSpPr>
        <p:grpSpPr bwMode="auto">
          <a:xfrm>
            <a:off x="6519863" y="2974975"/>
            <a:ext cx="144462" cy="171450"/>
            <a:chOff x="1785" y="1785"/>
            <a:chExt cx="91" cy="91"/>
          </a:xfrm>
        </p:grpSpPr>
        <p:sp>
          <p:nvSpPr>
            <p:cNvPr id="42063" name="Line 76"/>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64" name="Line 77"/>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0" name="Group 78"/>
          <p:cNvGrpSpPr>
            <a:grpSpLocks/>
          </p:cNvGrpSpPr>
          <p:nvPr/>
        </p:nvGrpSpPr>
        <p:grpSpPr bwMode="auto">
          <a:xfrm flipV="1">
            <a:off x="4071938" y="4051300"/>
            <a:ext cx="144462" cy="171450"/>
            <a:chOff x="1785" y="1785"/>
            <a:chExt cx="91" cy="91"/>
          </a:xfrm>
        </p:grpSpPr>
        <p:sp>
          <p:nvSpPr>
            <p:cNvPr id="42061" name="Line 79"/>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62" name="Line 80"/>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1" name="Group 81"/>
          <p:cNvGrpSpPr>
            <a:grpSpLocks/>
          </p:cNvGrpSpPr>
          <p:nvPr/>
        </p:nvGrpSpPr>
        <p:grpSpPr bwMode="auto">
          <a:xfrm flipV="1">
            <a:off x="6521450" y="3292475"/>
            <a:ext cx="144463" cy="171450"/>
            <a:chOff x="1785" y="1785"/>
            <a:chExt cx="91" cy="91"/>
          </a:xfrm>
        </p:grpSpPr>
        <p:sp>
          <p:nvSpPr>
            <p:cNvPr id="42059" name="Line 82"/>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60" name="Line 83"/>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2" name="Group 84"/>
          <p:cNvGrpSpPr>
            <a:grpSpLocks/>
          </p:cNvGrpSpPr>
          <p:nvPr/>
        </p:nvGrpSpPr>
        <p:grpSpPr bwMode="auto">
          <a:xfrm flipV="1">
            <a:off x="4894263" y="3392488"/>
            <a:ext cx="144462" cy="144462"/>
            <a:chOff x="1785" y="1785"/>
            <a:chExt cx="91" cy="91"/>
          </a:xfrm>
        </p:grpSpPr>
        <p:sp>
          <p:nvSpPr>
            <p:cNvPr id="42057" name="Line 85"/>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58" name="Line 86"/>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3" name="Group 87"/>
          <p:cNvGrpSpPr>
            <a:grpSpLocks/>
          </p:cNvGrpSpPr>
          <p:nvPr/>
        </p:nvGrpSpPr>
        <p:grpSpPr bwMode="auto">
          <a:xfrm flipV="1">
            <a:off x="4076700" y="3111500"/>
            <a:ext cx="144463" cy="144463"/>
            <a:chOff x="1785" y="1785"/>
            <a:chExt cx="91" cy="91"/>
          </a:xfrm>
        </p:grpSpPr>
        <p:sp>
          <p:nvSpPr>
            <p:cNvPr id="42055" name="Line 88"/>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56" name="Line 89"/>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4" name="Group 90"/>
          <p:cNvGrpSpPr>
            <a:grpSpLocks/>
          </p:cNvGrpSpPr>
          <p:nvPr/>
        </p:nvGrpSpPr>
        <p:grpSpPr bwMode="auto">
          <a:xfrm flipV="1">
            <a:off x="4914900" y="4414838"/>
            <a:ext cx="144463" cy="144462"/>
            <a:chOff x="1785" y="1785"/>
            <a:chExt cx="91" cy="91"/>
          </a:xfrm>
        </p:grpSpPr>
        <p:sp>
          <p:nvSpPr>
            <p:cNvPr id="42053" name="Line 91"/>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54" name="Line 92"/>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5" name="Group 93"/>
          <p:cNvGrpSpPr>
            <a:grpSpLocks/>
          </p:cNvGrpSpPr>
          <p:nvPr/>
        </p:nvGrpSpPr>
        <p:grpSpPr bwMode="auto">
          <a:xfrm flipV="1">
            <a:off x="6554788" y="4559300"/>
            <a:ext cx="144462" cy="144463"/>
            <a:chOff x="1785" y="1785"/>
            <a:chExt cx="91" cy="91"/>
          </a:xfrm>
        </p:grpSpPr>
        <p:sp>
          <p:nvSpPr>
            <p:cNvPr id="42051" name="Line 94"/>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52" name="Line 95"/>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6" name="Group 96"/>
          <p:cNvGrpSpPr>
            <a:grpSpLocks/>
          </p:cNvGrpSpPr>
          <p:nvPr/>
        </p:nvGrpSpPr>
        <p:grpSpPr bwMode="auto">
          <a:xfrm flipV="1">
            <a:off x="5694363" y="4576763"/>
            <a:ext cx="144462" cy="144462"/>
            <a:chOff x="1785" y="1785"/>
            <a:chExt cx="91" cy="91"/>
          </a:xfrm>
        </p:grpSpPr>
        <p:sp>
          <p:nvSpPr>
            <p:cNvPr id="42049" name="Line 97"/>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50" name="Line 98"/>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7" name="Group 99"/>
          <p:cNvGrpSpPr>
            <a:grpSpLocks/>
          </p:cNvGrpSpPr>
          <p:nvPr/>
        </p:nvGrpSpPr>
        <p:grpSpPr bwMode="auto">
          <a:xfrm>
            <a:off x="4914900" y="4281488"/>
            <a:ext cx="144463" cy="144462"/>
            <a:chOff x="1785" y="1785"/>
            <a:chExt cx="91" cy="91"/>
          </a:xfrm>
        </p:grpSpPr>
        <p:sp>
          <p:nvSpPr>
            <p:cNvPr id="42047" name="Line 100"/>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48" name="Line 101"/>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8" name="Group 102"/>
          <p:cNvGrpSpPr>
            <a:grpSpLocks/>
          </p:cNvGrpSpPr>
          <p:nvPr/>
        </p:nvGrpSpPr>
        <p:grpSpPr bwMode="auto">
          <a:xfrm>
            <a:off x="4071938" y="3973513"/>
            <a:ext cx="144462" cy="144462"/>
            <a:chOff x="1785" y="1785"/>
            <a:chExt cx="91" cy="91"/>
          </a:xfrm>
        </p:grpSpPr>
        <p:sp>
          <p:nvSpPr>
            <p:cNvPr id="42045" name="Line 103"/>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46" name="Line 104"/>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grpSp>
        <p:nvGrpSpPr>
          <p:cNvPr id="19" name="Group 105"/>
          <p:cNvGrpSpPr>
            <a:grpSpLocks/>
          </p:cNvGrpSpPr>
          <p:nvPr/>
        </p:nvGrpSpPr>
        <p:grpSpPr bwMode="auto">
          <a:xfrm flipV="1">
            <a:off x="3257550" y="3408363"/>
            <a:ext cx="144463" cy="144462"/>
            <a:chOff x="1785" y="1785"/>
            <a:chExt cx="91" cy="91"/>
          </a:xfrm>
        </p:grpSpPr>
        <p:sp>
          <p:nvSpPr>
            <p:cNvPr id="42043" name="Line 106"/>
            <p:cNvSpPr>
              <a:spLocks noChangeShapeType="1"/>
            </p:cNvSpPr>
            <p:nvPr/>
          </p:nvSpPr>
          <p:spPr bwMode="auto">
            <a:xfrm>
              <a:off x="1785" y="1791"/>
              <a:ext cx="91" cy="0"/>
            </a:xfrm>
            <a:prstGeom prst="line">
              <a:avLst/>
            </a:prstGeom>
            <a:noFill/>
            <a:ln w="28575">
              <a:solidFill>
                <a:schemeClr val="tx1"/>
              </a:solidFill>
              <a:round/>
              <a:headEnd/>
              <a:tailEnd/>
            </a:ln>
          </p:spPr>
          <p:txBody>
            <a:bodyPr/>
            <a:lstStyle/>
            <a:p>
              <a:endParaRPr lang="ja-JP" altLang="en-US"/>
            </a:p>
          </p:txBody>
        </p:sp>
        <p:sp>
          <p:nvSpPr>
            <p:cNvPr id="42044" name="Line 107"/>
            <p:cNvSpPr>
              <a:spLocks noChangeShapeType="1"/>
            </p:cNvSpPr>
            <p:nvPr/>
          </p:nvSpPr>
          <p:spPr bwMode="auto">
            <a:xfrm rot="-5400000">
              <a:off x="1785" y="1831"/>
              <a:ext cx="91" cy="0"/>
            </a:xfrm>
            <a:prstGeom prst="line">
              <a:avLst/>
            </a:prstGeom>
            <a:noFill/>
            <a:ln w="28575">
              <a:solidFill>
                <a:schemeClr val="tx1"/>
              </a:solidFill>
              <a:round/>
              <a:headEnd/>
              <a:tailEnd/>
            </a:ln>
          </p:spPr>
          <p:txBody>
            <a:bodyPr/>
            <a:lstStyle/>
            <a:p>
              <a:endParaRPr lang="ja-JP" altLang="en-US"/>
            </a:p>
          </p:txBody>
        </p:sp>
      </p:grpSp>
      <p:sp>
        <p:nvSpPr>
          <p:cNvPr id="42013" name="Line 108"/>
          <p:cNvSpPr>
            <a:spLocks noChangeShapeType="1"/>
          </p:cNvSpPr>
          <p:nvPr/>
        </p:nvSpPr>
        <p:spPr bwMode="auto">
          <a:xfrm>
            <a:off x="3332163" y="3430588"/>
            <a:ext cx="796925" cy="652462"/>
          </a:xfrm>
          <a:prstGeom prst="line">
            <a:avLst/>
          </a:prstGeom>
          <a:noFill/>
          <a:ln w="28575">
            <a:solidFill>
              <a:schemeClr val="tx1"/>
            </a:solidFill>
            <a:round/>
            <a:headEnd/>
            <a:tailEnd/>
          </a:ln>
        </p:spPr>
        <p:txBody>
          <a:bodyPr/>
          <a:lstStyle/>
          <a:p>
            <a:endParaRPr lang="ja-JP" altLang="en-US"/>
          </a:p>
        </p:txBody>
      </p:sp>
      <p:sp>
        <p:nvSpPr>
          <p:cNvPr id="42014" name="Line 109"/>
          <p:cNvSpPr>
            <a:spLocks noChangeShapeType="1"/>
          </p:cNvSpPr>
          <p:nvPr/>
        </p:nvSpPr>
        <p:spPr bwMode="auto">
          <a:xfrm>
            <a:off x="4156075" y="4100513"/>
            <a:ext cx="833438" cy="344487"/>
          </a:xfrm>
          <a:prstGeom prst="line">
            <a:avLst/>
          </a:prstGeom>
          <a:noFill/>
          <a:ln w="28575">
            <a:solidFill>
              <a:schemeClr val="tx1"/>
            </a:solidFill>
            <a:round/>
            <a:headEnd/>
            <a:tailEnd/>
          </a:ln>
        </p:spPr>
        <p:txBody>
          <a:bodyPr/>
          <a:lstStyle/>
          <a:p>
            <a:endParaRPr lang="ja-JP" altLang="en-US"/>
          </a:p>
        </p:txBody>
      </p:sp>
      <p:sp>
        <p:nvSpPr>
          <p:cNvPr id="42015" name="Line 110"/>
          <p:cNvSpPr>
            <a:spLocks noChangeShapeType="1"/>
          </p:cNvSpPr>
          <p:nvPr/>
        </p:nvSpPr>
        <p:spPr bwMode="auto">
          <a:xfrm>
            <a:off x="4999038" y="4445000"/>
            <a:ext cx="777875" cy="163513"/>
          </a:xfrm>
          <a:prstGeom prst="line">
            <a:avLst/>
          </a:prstGeom>
          <a:noFill/>
          <a:ln w="28575">
            <a:solidFill>
              <a:schemeClr val="tx1"/>
            </a:solidFill>
            <a:round/>
            <a:headEnd/>
            <a:tailEnd/>
          </a:ln>
        </p:spPr>
        <p:txBody>
          <a:bodyPr/>
          <a:lstStyle/>
          <a:p>
            <a:endParaRPr lang="ja-JP" altLang="en-US"/>
          </a:p>
        </p:txBody>
      </p:sp>
      <p:sp>
        <p:nvSpPr>
          <p:cNvPr id="42016" name="Line 111"/>
          <p:cNvSpPr>
            <a:spLocks noChangeShapeType="1"/>
          </p:cNvSpPr>
          <p:nvPr/>
        </p:nvSpPr>
        <p:spPr bwMode="auto">
          <a:xfrm flipV="1">
            <a:off x="5788025" y="4591050"/>
            <a:ext cx="833438" cy="17463"/>
          </a:xfrm>
          <a:prstGeom prst="line">
            <a:avLst/>
          </a:prstGeom>
          <a:noFill/>
          <a:ln w="28575">
            <a:solidFill>
              <a:schemeClr val="tx1"/>
            </a:solidFill>
            <a:round/>
            <a:headEnd/>
            <a:tailEnd/>
          </a:ln>
        </p:spPr>
        <p:txBody>
          <a:bodyPr/>
          <a:lstStyle/>
          <a:p>
            <a:endParaRPr lang="ja-JP" altLang="en-US"/>
          </a:p>
        </p:txBody>
      </p:sp>
      <p:sp>
        <p:nvSpPr>
          <p:cNvPr id="42017" name="Line 112"/>
          <p:cNvSpPr>
            <a:spLocks noChangeShapeType="1"/>
          </p:cNvSpPr>
          <p:nvPr/>
        </p:nvSpPr>
        <p:spPr bwMode="auto">
          <a:xfrm flipV="1">
            <a:off x="3344863" y="3052763"/>
            <a:ext cx="798512" cy="379412"/>
          </a:xfrm>
          <a:prstGeom prst="line">
            <a:avLst/>
          </a:prstGeom>
          <a:noFill/>
          <a:ln w="28575">
            <a:solidFill>
              <a:schemeClr val="tx1"/>
            </a:solidFill>
            <a:round/>
            <a:headEnd/>
            <a:tailEnd/>
          </a:ln>
        </p:spPr>
        <p:txBody>
          <a:bodyPr/>
          <a:lstStyle/>
          <a:p>
            <a:endParaRPr lang="ja-JP" altLang="en-US"/>
          </a:p>
        </p:txBody>
      </p:sp>
      <p:sp>
        <p:nvSpPr>
          <p:cNvPr id="42018" name="Line 113"/>
          <p:cNvSpPr>
            <a:spLocks noChangeShapeType="1"/>
          </p:cNvSpPr>
          <p:nvPr/>
        </p:nvSpPr>
        <p:spPr bwMode="auto">
          <a:xfrm>
            <a:off x="4170363" y="3052763"/>
            <a:ext cx="815975" cy="319087"/>
          </a:xfrm>
          <a:prstGeom prst="line">
            <a:avLst/>
          </a:prstGeom>
          <a:noFill/>
          <a:ln w="28575">
            <a:solidFill>
              <a:schemeClr val="tx1"/>
            </a:solidFill>
            <a:round/>
            <a:headEnd/>
            <a:tailEnd/>
          </a:ln>
        </p:spPr>
        <p:txBody>
          <a:bodyPr/>
          <a:lstStyle/>
          <a:p>
            <a:endParaRPr lang="ja-JP" altLang="en-US"/>
          </a:p>
        </p:txBody>
      </p:sp>
      <p:sp>
        <p:nvSpPr>
          <p:cNvPr id="42019" name="Line 114"/>
          <p:cNvSpPr>
            <a:spLocks noChangeShapeType="1"/>
          </p:cNvSpPr>
          <p:nvPr/>
        </p:nvSpPr>
        <p:spPr bwMode="auto">
          <a:xfrm>
            <a:off x="4978400" y="3351213"/>
            <a:ext cx="788988" cy="236537"/>
          </a:xfrm>
          <a:prstGeom prst="line">
            <a:avLst/>
          </a:prstGeom>
          <a:noFill/>
          <a:ln w="28575">
            <a:solidFill>
              <a:schemeClr val="tx1"/>
            </a:solidFill>
            <a:round/>
            <a:headEnd/>
            <a:tailEnd/>
          </a:ln>
        </p:spPr>
        <p:txBody>
          <a:bodyPr/>
          <a:lstStyle/>
          <a:p>
            <a:endParaRPr lang="ja-JP" altLang="en-US"/>
          </a:p>
        </p:txBody>
      </p:sp>
      <p:sp>
        <p:nvSpPr>
          <p:cNvPr id="42020" name="Line 115"/>
          <p:cNvSpPr>
            <a:spLocks noChangeShapeType="1"/>
          </p:cNvSpPr>
          <p:nvPr/>
        </p:nvSpPr>
        <p:spPr bwMode="auto">
          <a:xfrm flipV="1">
            <a:off x="5786438" y="3216275"/>
            <a:ext cx="842962" cy="361950"/>
          </a:xfrm>
          <a:prstGeom prst="line">
            <a:avLst/>
          </a:prstGeom>
          <a:noFill/>
          <a:ln w="28575">
            <a:solidFill>
              <a:schemeClr val="tx1"/>
            </a:solidFill>
            <a:round/>
            <a:headEnd/>
            <a:tailEnd/>
          </a:ln>
        </p:spPr>
        <p:txBody>
          <a:bodyPr/>
          <a:lstStyle/>
          <a:p>
            <a:endParaRPr lang="ja-JP" altLang="en-US"/>
          </a:p>
        </p:txBody>
      </p:sp>
      <p:sp>
        <p:nvSpPr>
          <p:cNvPr id="42021" name="Line 119"/>
          <p:cNvSpPr>
            <a:spLocks noChangeShapeType="1"/>
          </p:cNvSpPr>
          <p:nvPr/>
        </p:nvSpPr>
        <p:spPr bwMode="auto">
          <a:xfrm rot="5400000" flipV="1">
            <a:off x="6574631" y="5334794"/>
            <a:ext cx="90488" cy="0"/>
          </a:xfrm>
          <a:prstGeom prst="line">
            <a:avLst/>
          </a:prstGeom>
          <a:noFill/>
          <a:ln w="28575">
            <a:solidFill>
              <a:schemeClr val="tx1"/>
            </a:solidFill>
            <a:round/>
            <a:headEnd/>
            <a:tailEnd/>
          </a:ln>
        </p:spPr>
        <p:txBody>
          <a:bodyPr/>
          <a:lstStyle/>
          <a:p>
            <a:endParaRPr lang="ja-JP" altLang="en-US"/>
          </a:p>
        </p:txBody>
      </p:sp>
      <p:sp>
        <p:nvSpPr>
          <p:cNvPr id="42022" name="Line 120"/>
          <p:cNvSpPr>
            <a:spLocks noChangeShapeType="1"/>
          </p:cNvSpPr>
          <p:nvPr/>
        </p:nvSpPr>
        <p:spPr bwMode="auto">
          <a:xfrm rot="5400000" flipV="1">
            <a:off x="5745956" y="5334794"/>
            <a:ext cx="90488" cy="0"/>
          </a:xfrm>
          <a:prstGeom prst="line">
            <a:avLst/>
          </a:prstGeom>
          <a:noFill/>
          <a:ln w="28575">
            <a:solidFill>
              <a:schemeClr val="tx1"/>
            </a:solidFill>
            <a:round/>
            <a:headEnd/>
            <a:tailEnd/>
          </a:ln>
        </p:spPr>
        <p:txBody>
          <a:bodyPr/>
          <a:lstStyle/>
          <a:p>
            <a:endParaRPr lang="ja-JP" altLang="en-US"/>
          </a:p>
        </p:txBody>
      </p:sp>
      <p:sp>
        <p:nvSpPr>
          <p:cNvPr id="42023" name="Line 121"/>
          <p:cNvSpPr>
            <a:spLocks noChangeShapeType="1"/>
          </p:cNvSpPr>
          <p:nvPr/>
        </p:nvSpPr>
        <p:spPr bwMode="auto">
          <a:xfrm rot="5400000" flipV="1">
            <a:off x="4918869" y="5334794"/>
            <a:ext cx="90488" cy="0"/>
          </a:xfrm>
          <a:prstGeom prst="line">
            <a:avLst/>
          </a:prstGeom>
          <a:noFill/>
          <a:ln w="28575">
            <a:solidFill>
              <a:schemeClr val="tx1"/>
            </a:solidFill>
            <a:round/>
            <a:headEnd/>
            <a:tailEnd/>
          </a:ln>
        </p:spPr>
        <p:txBody>
          <a:bodyPr/>
          <a:lstStyle/>
          <a:p>
            <a:endParaRPr lang="ja-JP" altLang="en-US"/>
          </a:p>
        </p:txBody>
      </p:sp>
      <p:sp>
        <p:nvSpPr>
          <p:cNvPr id="42024" name="Line 122"/>
          <p:cNvSpPr>
            <a:spLocks noChangeShapeType="1"/>
          </p:cNvSpPr>
          <p:nvPr/>
        </p:nvSpPr>
        <p:spPr bwMode="auto">
          <a:xfrm rot="5400000" flipV="1">
            <a:off x="4091781" y="5334794"/>
            <a:ext cx="90488" cy="0"/>
          </a:xfrm>
          <a:prstGeom prst="line">
            <a:avLst/>
          </a:prstGeom>
          <a:noFill/>
          <a:ln w="28575">
            <a:solidFill>
              <a:schemeClr val="tx1"/>
            </a:solidFill>
            <a:round/>
            <a:headEnd/>
            <a:tailEnd/>
          </a:ln>
        </p:spPr>
        <p:txBody>
          <a:bodyPr/>
          <a:lstStyle/>
          <a:p>
            <a:endParaRPr lang="ja-JP" altLang="en-US"/>
          </a:p>
        </p:txBody>
      </p:sp>
      <p:sp>
        <p:nvSpPr>
          <p:cNvPr id="42025" name="Line 125"/>
          <p:cNvSpPr>
            <a:spLocks noChangeShapeType="1"/>
          </p:cNvSpPr>
          <p:nvPr/>
        </p:nvSpPr>
        <p:spPr bwMode="auto">
          <a:xfrm flipV="1">
            <a:off x="3238500" y="2492375"/>
            <a:ext cx="90488" cy="0"/>
          </a:xfrm>
          <a:prstGeom prst="line">
            <a:avLst/>
          </a:prstGeom>
          <a:noFill/>
          <a:ln w="28575">
            <a:solidFill>
              <a:schemeClr val="tx1"/>
            </a:solidFill>
            <a:round/>
            <a:headEnd/>
            <a:tailEnd/>
          </a:ln>
        </p:spPr>
        <p:txBody>
          <a:bodyPr/>
          <a:lstStyle/>
          <a:p>
            <a:endParaRPr lang="ja-JP" altLang="en-US"/>
          </a:p>
        </p:txBody>
      </p:sp>
      <p:sp>
        <p:nvSpPr>
          <p:cNvPr id="42026" name="Line 126"/>
          <p:cNvSpPr>
            <a:spLocks noChangeShapeType="1"/>
          </p:cNvSpPr>
          <p:nvPr/>
        </p:nvSpPr>
        <p:spPr bwMode="auto">
          <a:xfrm flipV="1">
            <a:off x="3236913" y="4376738"/>
            <a:ext cx="90487" cy="0"/>
          </a:xfrm>
          <a:prstGeom prst="line">
            <a:avLst/>
          </a:prstGeom>
          <a:noFill/>
          <a:ln w="28575">
            <a:solidFill>
              <a:schemeClr val="tx1"/>
            </a:solidFill>
            <a:round/>
            <a:headEnd/>
            <a:tailEnd/>
          </a:ln>
        </p:spPr>
        <p:txBody>
          <a:bodyPr/>
          <a:lstStyle/>
          <a:p>
            <a:endParaRPr lang="ja-JP" altLang="en-US"/>
          </a:p>
        </p:txBody>
      </p:sp>
      <p:sp>
        <p:nvSpPr>
          <p:cNvPr id="42027" name="Rectangle 127"/>
          <p:cNvSpPr>
            <a:spLocks noChangeArrowheads="1"/>
          </p:cNvSpPr>
          <p:nvPr/>
        </p:nvSpPr>
        <p:spPr bwMode="auto">
          <a:xfrm>
            <a:off x="3986213" y="5322888"/>
            <a:ext cx="334962" cy="366712"/>
          </a:xfrm>
          <a:prstGeom prst="rect">
            <a:avLst/>
          </a:prstGeom>
          <a:noFill/>
          <a:ln w="9525" algn="ctr">
            <a:noFill/>
            <a:miter lim="800000"/>
            <a:headEnd/>
            <a:tailEnd/>
          </a:ln>
        </p:spPr>
        <p:txBody>
          <a:bodyPr anchor="ctr">
            <a:spAutoFit/>
          </a:bodyPr>
          <a:lstStyle/>
          <a:p>
            <a:pPr algn="l"/>
            <a:r>
              <a:rPr lang="en-GB" altLang="ja-JP" sz="1800" b="1">
                <a:latin typeface="Arial Unicode MS" pitchFamily="50" charset="-128"/>
                <a:ea typeface="Arial Unicode MS" pitchFamily="50" charset="-128"/>
                <a:cs typeface="Arial Unicode MS" pitchFamily="50" charset="-128"/>
              </a:rPr>
              <a:t>1</a:t>
            </a:r>
          </a:p>
        </p:txBody>
      </p:sp>
      <p:sp>
        <p:nvSpPr>
          <p:cNvPr id="42028" name="Rectangle 128"/>
          <p:cNvSpPr>
            <a:spLocks noChangeArrowheads="1"/>
          </p:cNvSpPr>
          <p:nvPr/>
        </p:nvSpPr>
        <p:spPr bwMode="auto">
          <a:xfrm>
            <a:off x="4808538" y="5322888"/>
            <a:ext cx="334962" cy="366712"/>
          </a:xfrm>
          <a:prstGeom prst="rect">
            <a:avLst/>
          </a:prstGeom>
          <a:noFill/>
          <a:ln w="9525" algn="ctr">
            <a:noFill/>
            <a:miter lim="800000"/>
            <a:headEnd/>
            <a:tailEnd/>
          </a:ln>
        </p:spPr>
        <p:txBody>
          <a:bodyPr anchor="ctr">
            <a:spAutoFit/>
          </a:bodyPr>
          <a:lstStyle/>
          <a:p>
            <a:pPr algn="l"/>
            <a:r>
              <a:rPr lang="en-GB" altLang="ja-JP" sz="1800" b="1">
                <a:latin typeface="Arial Unicode MS" pitchFamily="50" charset="-128"/>
                <a:ea typeface="Arial Unicode MS" pitchFamily="50" charset="-128"/>
                <a:cs typeface="Arial Unicode MS" pitchFamily="50" charset="-128"/>
              </a:rPr>
              <a:t>2</a:t>
            </a:r>
          </a:p>
        </p:txBody>
      </p:sp>
      <p:sp>
        <p:nvSpPr>
          <p:cNvPr id="42029" name="Rectangle 129"/>
          <p:cNvSpPr>
            <a:spLocks noChangeArrowheads="1"/>
          </p:cNvSpPr>
          <p:nvPr/>
        </p:nvSpPr>
        <p:spPr bwMode="auto">
          <a:xfrm>
            <a:off x="5605463" y="5322888"/>
            <a:ext cx="334962" cy="366712"/>
          </a:xfrm>
          <a:prstGeom prst="rect">
            <a:avLst/>
          </a:prstGeom>
          <a:noFill/>
          <a:ln w="9525" algn="ctr">
            <a:noFill/>
            <a:miter lim="800000"/>
            <a:headEnd/>
            <a:tailEnd/>
          </a:ln>
        </p:spPr>
        <p:txBody>
          <a:bodyPr anchor="ctr">
            <a:spAutoFit/>
          </a:bodyPr>
          <a:lstStyle/>
          <a:p>
            <a:pPr algn="l"/>
            <a:r>
              <a:rPr lang="en-GB" altLang="ja-JP" sz="1800" b="1">
                <a:latin typeface="Arial Unicode MS" pitchFamily="50" charset="-128"/>
                <a:ea typeface="Arial Unicode MS" pitchFamily="50" charset="-128"/>
                <a:cs typeface="Arial Unicode MS" pitchFamily="50" charset="-128"/>
              </a:rPr>
              <a:t>3</a:t>
            </a:r>
          </a:p>
        </p:txBody>
      </p:sp>
      <p:sp>
        <p:nvSpPr>
          <p:cNvPr id="42030" name="Rectangle 130"/>
          <p:cNvSpPr>
            <a:spLocks noChangeArrowheads="1"/>
          </p:cNvSpPr>
          <p:nvPr/>
        </p:nvSpPr>
        <p:spPr bwMode="auto">
          <a:xfrm>
            <a:off x="6454775" y="5322888"/>
            <a:ext cx="334963" cy="366712"/>
          </a:xfrm>
          <a:prstGeom prst="rect">
            <a:avLst/>
          </a:prstGeom>
          <a:noFill/>
          <a:ln w="9525" algn="ctr">
            <a:noFill/>
            <a:miter lim="800000"/>
            <a:headEnd/>
            <a:tailEnd/>
          </a:ln>
        </p:spPr>
        <p:txBody>
          <a:bodyPr anchor="ctr">
            <a:spAutoFit/>
          </a:bodyPr>
          <a:lstStyle/>
          <a:p>
            <a:pPr algn="l"/>
            <a:r>
              <a:rPr lang="en-GB" altLang="ja-JP" sz="1800" b="1">
                <a:latin typeface="Arial Unicode MS" pitchFamily="50" charset="-128"/>
                <a:ea typeface="Arial Unicode MS" pitchFamily="50" charset="-128"/>
                <a:cs typeface="Arial Unicode MS" pitchFamily="50" charset="-128"/>
              </a:rPr>
              <a:t>4</a:t>
            </a:r>
          </a:p>
        </p:txBody>
      </p:sp>
      <p:sp>
        <p:nvSpPr>
          <p:cNvPr id="42031" name="Rectangle 131"/>
          <p:cNvSpPr>
            <a:spLocks noChangeArrowheads="1"/>
          </p:cNvSpPr>
          <p:nvPr/>
        </p:nvSpPr>
        <p:spPr bwMode="auto">
          <a:xfrm>
            <a:off x="2876550" y="3257550"/>
            <a:ext cx="334963" cy="366713"/>
          </a:xfrm>
          <a:prstGeom prst="rect">
            <a:avLst/>
          </a:prstGeom>
          <a:noFill/>
          <a:ln w="9525" algn="ctr">
            <a:noFill/>
            <a:miter lim="800000"/>
            <a:headEnd/>
            <a:tailEnd/>
          </a:ln>
        </p:spPr>
        <p:txBody>
          <a:bodyPr anchor="ctr">
            <a:spAutoFit/>
          </a:bodyPr>
          <a:lstStyle/>
          <a:p>
            <a:pPr algn="l"/>
            <a:r>
              <a:rPr lang="en-GB" altLang="ja-JP" sz="1800" b="1">
                <a:latin typeface="Arial Unicode MS" pitchFamily="50" charset="-128"/>
                <a:ea typeface="Arial Unicode MS" pitchFamily="50" charset="-128"/>
                <a:cs typeface="Arial Unicode MS" pitchFamily="50" charset="-128"/>
              </a:rPr>
              <a:t>1</a:t>
            </a:r>
          </a:p>
        </p:txBody>
      </p:sp>
      <p:sp>
        <p:nvSpPr>
          <p:cNvPr id="42032" name="Rectangle 135"/>
          <p:cNvSpPr>
            <a:spLocks noChangeArrowheads="1"/>
          </p:cNvSpPr>
          <p:nvPr/>
        </p:nvSpPr>
        <p:spPr bwMode="auto">
          <a:xfrm>
            <a:off x="2771775" y="4171950"/>
            <a:ext cx="544513" cy="366713"/>
          </a:xfrm>
          <a:prstGeom prst="rect">
            <a:avLst/>
          </a:prstGeom>
          <a:noFill/>
          <a:ln w="9525" algn="ctr">
            <a:noFill/>
            <a:miter lim="800000"/>
            <a:headEnd/>
            <a:tailEnd/>
          </a:ln>
        </p:spPr>
        <p:txBody>
          <a:bodyPr anchor="ctr">
            <a:spAutoFit/>
          </a:bodyPr>
          <a:lstStyle/>
          <a:p>
            <a:pPr algn="l"/>
            <a:r>
              <a:rPr lang="en-GB" altLang="ja-JP" sz="1800" b="1">
                <a:latin typeface="Arial Unicode MS" pitchFamily="50" charset="-128"/>
                <a:ea typeface="Arial Unicode MS" pitchFamily="50" charset="-128"/>
                <a:cs typeface="Arial Unicode MS" pitchFamily="50" charset="-128"/>
              </a:rPr>
              <a:t>0.5</a:t>
            </a:r>
          </a:p>
        </p:txBody>
      </p:sp>
      <p:sp>
        <p:nvSpPr>
          <p:cNvPr id="42033" name="Rectangle 136"/>
          <p:cNvSpPr>
            <a:spLocks noChangeArrowheads="1"/>
          </p:cNvSpPr>
          <p:nvPr/>
        </p:nvSpPr>
        <p:spPr bwMode="auto">
          <a:xfrm>
            <a:off x="2771775" y="2306638"/>
            <a:ext cx="544513" cy="366712"/>
          </a:xfrm>
          <a:prstGeom prst="rect">
            <a:avLst/>
          </a:prstGeom>
          <a:noFill/>
          <a:ln w="9525" algn="ctr">
            <a:noFill/>
            <a:miter lim="800000"/>
            <a:headEnd/>
            <a:tailEnd/>
          </a:ln>
        </p:spPr>
        <p:txBody>
          <a:bodyPr anchor="ctr">
            <a:spAutoFit/>
          </a:bodyPr>
          <a:lstStyle/>
          <a:p>
            <a:pPr algn="l"/>
            <a:r>
              <a:rPr lang="en-GB" altLang="ja-JP" sz="1800" b="1">
                <a:latin typeface="Arial Unicode MS" pitchFamily="50" charset="-128"/>
                <a:ea typeface="Arial Unicode MS" pitchFamily="50" charset="-128"/>
                <a:cs typeface="Arial Unicode MS" pitchFamily="50" charset="-128"/>
              </a:rPr>
              <a:t>1.5</a:t>
            </a:r>
          </a:p>
        </p:txBody>
      </p:sp>
      <p:sp>
        <p:nvSpPr>
          <p:cNvPr id="42034" name="Rectangle 137"/>
          <p:cNvSpPr>
            <a:spLocks noChangeArrowheads="1"/>
          </p:cNvSpPr>
          <p:nvPr/>
        </p:nvSpPr>
        <p:spPr bwMode="auto">
          <a:xfrm rot="-5400000">
            <a:off x="1593057" y="3501231"/>
            <a:ext cx="1919288" cy="396875"/>
          </a:xfrm>
          <a:prstGeom prst="rect">
            <a:avLst/>
          </a:prstGeom>
          <a:noFill/>
          <a:ln w="9525" algn="ctr">
            <a:noFill/>
            <a:miter lim="800000"/>
            <a:headEnd/>
            <a:tailEnd/>
          </a:ln>
        </p:spPr>
        <p:txBody>
          <a:bodyPr anchor="ctr">
            <a:spAutoFit/>
          </a:bodyPr>
          <a:lstStyle/>
          <a:p>
            <a:pPr algn="l"/>
            <a:r>
              <a:rPr lang="en-US" altLang="ja-JP" b="1">
                <a:latin typeface="Arial Unicode MS" pitchFamily="50" charset="-128"/>
                <a:ea typeface="Arial Unicode MS" pitchFamily="50" charset="-128"/>
                <a:cs typeface="Arial Unicode MS" pitchFamily="50" charset="-128"/>
              </a:rPr>
              <a:t>Test/baseline</a:t>
            </a:r>
            <a:endParaRPr lang="en-GB" altLang="ja-JP" b="1">
              <a:latin typeface="Arial Unicode MS" pitchFamily="50" charset="-128"/>
              <a:ea typeface="Arial Unicode MS" pitchFamily="50" charset="-128"/>
              <a:cs typeface="Arial Unicode MS" pitchFamily="50" charset="-128"/>
            </a:endParaRPr>
          </a:p>
        </p:txBody>
      </p:sp>
      <p:sp>
        <p:nvSpPr>
          <p:cNvPr id="42035" name="Rectangle 138"/>
          <p:cNvSpPr>
            <a:spLocks noChangeArrowheads="1"/>
          </p:cNvSpPr>
          <p:nvPr/>
        </p:nvSpPr>
        <p:spPr bwMode="auto">
          <a:xfrm>
            <a:off x="4543425" y="5610225"/>
            <a:ext cx="1068388" cy="396875"/>
          </a:xfrm>
          <a:prstGeom prst="rect">
            <a:avLst/>
          </a:prstGeom>
          <a:noFill/>
          <a:ln w="9525" algn="ctr">
            <a:noFill/>
            <a:miter lim="800000"/>
            <a:headEnd/>
            <a:tailEnd/>
          </a:ln>
        </p:spPr>
        <p:txBody>
          <a:bodyPr anchor="ctr">
            <a:spAutoFit/>
          </a:bodyPr>
          <a:lstStyle/>
          <a:p>
            <a:pPr algn="l"/>
            <a:r>
              <a:rPr lang="en-US" altLang="ja-JP" b="1">
                <a:latin typeface="Arial Unicode MS" pitchFamily="50" charset="-128"/>
                <a:ea typeface="Arial Unicode MS" pitchFamily="50" charset="-128"/>
                <a:cs typeface="Arial Unicode MS" pitchFamily="50" charset="-128"/>
              </a:rPr>
              <a:t>Hours</a:t>
            </a:r>
            <a:endParaRPr lang="en-GB" altLang="ja-JP" b="1">
              <a:latin typeface="Arial Unicode MS" pitchFamily="50" charset="-128"/>
              <a:ea typeface="Arial Unicode MS" pitchFamily="50" charset="-128"/>
              <a:cs typeface="Arial Unicode MS" pitchFamily="50" charset="-128"/>
            </a:endParaRPr>
          </a:p>
        </p:txBody>
      </p:sp>
      <p:sp>
        <p:nvSpPr>
          <p:cNvPr id="42036" name="Rectangle 139"/>
          <p:cNvSpPr>
            <a:spLocks noChangeArrowheads="1"/>
          </p:cNvSpPr>
          <p:nvPr/>
        </p:nvSpPr>
        <p:spPr bwMode="auto">
          <a:xfrm>
            <a:off x="5894388" y="4106863"/>
            <a:ext cx="1312862" cy="366712"/>
          </a:xfrm>
          <a:prstGeom prst="rect">
            <a:avLst/>
          </a:prstGeom>
          <a:noFill/>
          <a:ln w="9525" algn="ctr">
            <a:noFill/>
            <a:miter lim="800000"/>
            <a:headEnd/>
            <a:tailEnd/>
          </a:ln>
        </p:spPr>
        <p:txBody>
          <a:bodyPr anchor="ctr">
            <a:spAutoFit/>
          </a:bodyPr>
          <a:lstStyle/>
          <a:p>
            <a:pPr algn="l"/>
            <a:r>
              <a:rPr lang="en-GB" altLang="ja-JP" sz="1800" b="1">
                <a:latin typeface="Arial Unicode MS" pitchFamily="50" charset="-128"/>
                <a:ea typeface="Arial Unicode MS" pitchFamily="50" charset="-128"/>
                <a:cs typeface="Arial Unicode MS" pitchFamily="50" charset="-128"/>
              </a:rPr>
              <a:t>WT</a:t>
            </a:r>
          </a:p>
        </p:txBody>
      </p:sp>
      <p:sp>
        <p:nvSpPr>
          <p:cNvPr id="42037" name="Rectangle 29"/>
          <p:cNvSpPr>
            <a:spLocks noChangeArrowheads="1"/>
          </p:cNvSpPr>
          <p:nvPr/>
        </p:nvSpPr>
        <p:spPr bwMode="auto">
          <a:xfrm>
            <a:off x="3251200" y="3349625"/>
            <a:ext cx="152400" cy="163513"/>
          </a:xfrm>
          <a:prstGeom prst="rect">
            <a:avLst/>
          </a:prstGeom>
          <a:solidFill>
            <a:srgbClr val="000000"/>
          </a:solidFill>
          <a:ln w="9525" algn="ctr">
            <a:solidFill>
              <a:schemeClr val="tx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2038" name="Rectangle 31"/>
          <p:cNvSpPr>
            <a:spLocks noChangeArrowheads="1"/>
          </p:cNvSpPr>
          <p:nvPr/>
        </p:nvSpPr>
        <p:spPr bwMode="auto">
          <a:xfrm>
            <a:off x="4075113" y="2978150"/>
            <a:ext cx="152400" cy="163513"/>
          </a:xfrm>
          <a:prstGeom prst="rect">
            <a:avLst/>
          </a:prstGeom>
          <a:solidFill>
            <a:srgbClr val="000000"/>
          </a:solidFill>
          <a:ln w="9525" algn="ctr">
            <a:solidFill>
              <a:schemeClr val="tx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2039" name="Rectangle 32"/>
          <p:cNvSpPr>
            <a:spLocks noChangeArrowheads="1"/>
          </p:cNvSpPr>
          <p:nvPr/>
        </p:nvSpPr>
        <p:spPr bwMode="auto">
          <a:xfrm>
            <a:off x="4899025" y="3276600"/>
            <a:ext cx="152400" cy="163513"/>
          </a:xfrm>
          <a:prstGeom prst="rect">
            <a:avLst/>
          </a:prstGeom>
          <a:solidFill>
            <a:srgbClr val="000000"/>
          </a:solidFill>
          <a:ln w="9525" algn="ctr">
            <a:solidFill>
              <a:schemeClr val="tx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2040" name="Rectangle 33"/>
          <p:cNvSpPr>
            <a:spLocks noChangeArrowheads="1"/>
          </p:cNvSpPr>
          <p:nvPr/>
        </p:nvSpPr>
        <p:spPr bwMode="auto">
          <a:xfrm>
            <a:off x="5703888" y="3484563"/>
            <a:ext cx="152400" cy="163512"/>
          </a:xfrm>
          <a:prstGeom prst="rect">
            <a:avLst/>
          </a:prstGeom>
          <a:solidFill>
            <a:srgbClr val="000000"/>
          </a:solidFill>
          <a:ln w="9525" algn="ctr">
            <a:solidFill>
              <a:schemeClr val="tx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2041" name="Rectangle 34"/>
          <p:cNvSpPr>
            <a:spLocks noChangeArrowheads="1"/>
          </p:cNvSpPr>
          <p:nvPr/>
        </p:nvSpPr>
        <p:spPr bwMode="auto">
          <a:xfrm>
            <a:off x="6527800" y="3140075"/>
            <a:ext cx="152400" cy="163513"/>
          </a:xfrm>
          <a:prstGeom prst="rect">
            <a:avLst/>
          </a:prstGeom>
          <a:solidFill>
            <a:srgbClr val="000000"/>
          </a:solidFill>
          <a:ln w="9525" algn="ctr">
            <a:solidFill>
              <a:schemeClr val="tx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2042" name="Line 140"/>
          <p:cNvSpPr>
            <a:spLocks noChangeShapeType="1"/>
          </p:cNvSpPr>
          <p:nvPr/>
        </p:nvSpPr>
        <p:spPr bwMode="auto">
          <a:xfrm flipV="1">
            <a:off x="3306763" y="5299075"/>
            <a:ext cx="3422650" cy="1588"/>
          </a:xfrm>
          <a:prstGeom prst="line">
            <a:avLst/>
          </a:prstGeom>
          <a:noFill/>
          <a:ln w="28575">
            <a:solidFill>
              <a:schemeClr val="tx1"/>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19</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pic>
        <p:nvPicPr>
          <p:cNvPr id="43011" name="Picture 11"/>
          <p:cNvPicPr>
            <a:picLocks noChangeAspect="1" noChangeArrowheads="1"/>
          </p:cNvPicPr>
          <p:nvPr/>
        </p:nvPicPr>
        <p:blipFill>
          <a:blip r:embed="rId2" cstate="screen"/>
          <a:srcRect/>
          <a:stretch>
            <a:fillRect/>
          </a:stretch>
        </p:blipFill>
        <p:spPr bwMode="auto">
          <a:xfrm>
            <a:off x="231775" y="1631950"/>
            <a:ext cx="2936875" cy="5035550"/>
          </a:xfrm>
          <a:prstGeom prst="rect">
            <a:avLst/>
          </a:prstGeom>
          <a:noFill/>
          <a:ln w="9525" algn="ctr">
            <a:noFill/>
            <a:miter lim="800000"/>
            <a:headEnd/>
            <a:tailEnd/>
          </a:ln>
        </p:spPr>
      </p:pic>
      <p:sp>
        <p:nvSpPr>
          <p:cNvPr id="43012" name="Rectangle 14"/>
          <p:cNvSpPr>
            <a:spLocks noChangeArrowheads="1"/>
          </p:cNvSpPr>
          <p:nvPr/>
        </p:nvSpPr>
        <p:spPr bwMode="auto">
          <a:xfrm>
            <a:off x="3330575" y="1685925"/>
            <a:ext cx="6884988" cy="4400550"/>
          </a:xfrm>
          <a:prstGeom prst="rect">
            <a:avLst/>
          </a:prstGeom>
          <a:noFill/>
          <a:ln w="9525" algn="ctr">
            <a:noFill/>
            <a:miter lim="800000"/>
            <a:headEnd/>
            <a:tailEnd/>
          </a:ln>
        </p:spPr>
        <p:txBody>
          <a:bodyPr>
            <a:spAutoFit/>
          </a:bodyPr>
          <a:lstStyle/>
          <a:p>
            <a:pPr marL="457200" indent="-457200" algn="l"/>
            <a:r>
              <a:rPr lang="en-GB" altLang="ja-JP" sz="1400">
                <a:latin typeface="Arial Unicode MS" pitchFamily="50" charset="-128"/>
                <a:ea typeface="Arial Unicode MS" pitchFamily="50" charset="-128"/>
                <a:cs typeface="Arial Unicode MS" pitchFamily="50" charset="-128"/>
              </a:rPr>
              <a:t>(A) Mutations of the skeletal muscle sodium channel, Na</a:t>
            </a:r>
            <a:r>
              <a:rPr lang="en-GB" altLang="ja-JP" sz="1400" baseline="-25000">
                <a:latin typeface="Arial Unicode MS" pitchFamily="50" charset="-128"/>
                <a:ea typeface="Arial Unicode MS" pitchFamily="50" charset="-128"/>
                <a:cs typeface="Arial Unicode MS" pitchFamily="50" charset="-128"/>
              </a:rPr>
              <a:t>V</a:t>
            </a:r>
            <a:r>
              <a:rPr lang="en-GB" altLang="ja-JP" sz="1400">
                <a:latin typeface="Arial Unicode MS" pitchFamily="50" charset="-128"/>
                <a:ea typeface="Arial Unicode MS" pitchFamily="50" charset="-128"/>
                <a:cs typeface="Arial Unicode MS" pitchFamily="50" charset="-128"/>
              </a:rPr>
              <a:t>1.4.</a:t>
            </a:r>
          </a:p>
          <a:p>
            <a:pPr marL="457200" indent="-457200" algn="l"/>
            <a:r>
              <a:rPr lang="en-GB" altLang="ja-JP" sz="1400">
                <a:latin typeface="Arial Unicode MS" pitchFamily="50" charset="-128"/>
                <a:ea typeface="Arial Unicode MS" pitchFamily="50" charset="-128"/>
                <a:cs typeface="Arial Unicode MS" pitchFamily="50" charset="-128"/>
              </a:rPr>
              <a:t>	- Red circles: : mutations linked to paramyotonia congenita, </a:t>
            </a:r>
          </a:p>
          <a:p>
            <a:pPr marL="457200" indent="-457200" algn="l"/>
            <a:r>
              <a:rPr lang="en-GB" altLang="ja-JP" sz="1400">
                <a:latin typeface="Arial Unicode MS" pitchFamily="50" charset="-128"/>
                <a:ea typeface="Arial Unicode MS" pitchFamily="50" charset="-128"/>
                <a:cs typeface="Arial Unicode MS" pitchFamily="50" charset="-128"/>
              </a:rPr>
              <a:t>	myotonia congenital,and myotonia fluctuans</a:t>
            </a:r>
          </a:p>
          <a:p>
            <a:pPr marL="457200" indent="-457200" algn="l"/>
            <a:r>
              <a:rPr lang="en-GB" altLang="ja-JP" sz="1400">
                <a:latin typeface="Arial Unicode MS" pitchFamily="50" charset="-128"/>
                <a:ea typeface="Arial Unicode MS" pitchFamily="50" charset="-128"/>
                <a:cs typeface="Arial Unicode MS" pitchFamily="50" charset="-128"/>
              </a:rPr>
              <a:t>	- Yellow stars: hyperkalemic periodic paralysis</a:t>
            </a:r>
          </a:p>
          <a:p>
            <a:pPr marL="457200" indent="-457200" algn="l"/>
            <a:r>
              <a:rPr lang="en-GB" altLang="ja-JP" sz="1400">
                <a:latin typeface="Arial Unicode MS" pitchFamily="50" charset="-128"/>
                <a:ea typeface="Arial Unicode MS" pitchFamily="50" charset="-128"/>
                <a:cs typeface="Arial Unicode MS" pitchFamily="50" charset="-128"/>
              </a:rPr>
              <a:t>	- Blue squares: normo- and hypokalemic periodic paralysis</a:t>
            </a:r>
          </a:p>
          <a:p>
            <a:pPr marL="457200" indent="-457200" algn="l"/>
            <a:r>
              <a:rPr lang="en-GB" altLang="ja-JP" sz="1400">
                <a:latin typeface="Arial Unicode MS" pitchFamily="50" charset="-128"/>
                <a:ea typeface="Arial Unicode MS" pitchFamily="50" charset="-128"/>
                <a:cs typeface="Arial Unicode MS" pitchFamily="50" charset="-128"/>
              </a:rPr>
              <a:t>	- Green triangle: myasthenic syndrome</a:t>
            </a:r>
          </a:p>
          <a:p>
            <a:pPr marL="457200" indent="-457200" algn="l"/>
            <a:endParaRPr lang="en-GB" altLang="ja-JP" sz="1400">
              <a:latin typeface="Arial Unicode MS" pitchFamily="50" charset="-128"/>
              <a:ea typeface="Arial Unicode MS" pitchFamily="50" charset="-128"/>
              <a:cs typeface="Arial Unicode MS" pitchFamily="50" charset="-128"/>
            </a:endParaRPr>
          </a:p>
          <a:p>
            <a:pPr marL="457200" indent="-457200" algn="l"/>
            <a:r>
              <a:rPr lang="en-GB" altLang="ja-JP" sz="1400">
                <a:latin typeface="Arial Unicode MS" pitchFamily="50" charset="-128"/>
                <a:ea typeface="Arial Unicode MS" pitchFamily="50" charset="-128"/>
                <a:cs typeface="Arial Unicode MS" pitchFamily="50" charset="-128"/>
              </a:rPr>
              <a:t>(B) Mutations of cardiac sodium channel, Na</a:t>
            </a:r>
            <a:r>
              <a:rPr lang="en-GB" altLang="ja-JP" sz="1400" baseline="-25000">
                <a:latin typeface="Arial Unicode MS" pitchFamily="50" charset="-128"/>
                <a:ea typeface="Arial Unicode MS" pitchFamily="50" charset="-128"/>
                <a:cs typeface="Arial Unicode MS" pitchFamily="50" charset="-128"/>
              </a:rPr>
              <a:t>V</a:t>
            </a:r>
            <a:r>
              <a:rPr lang="en-GB" altLang="ja-JP" sz="1400">
                <a:latin typeface="Arial Unicode MS" pitchFamily="50" charset="-128"/>
                <a:ea typeface="Arial Unicode MS" pitchFamily="50" charset="-128"/>
                <a:cs typeface="Arial Unicode MS" pitchFamily="50" charset="-128"/>
              </a:rPr>
              <a:t>1.5</a:t>
            </a:r>
          </a:p>
          <a:p>
            <a:pPr marL="457200" indent="-457200" algn="l"/>
            <a:r>
              <a:rPr lang="en-GB" altLang="ja-JP" sz="1400">
                <a:latin typeface="Arial Unicode MS" pitchFamily="50" charset="-128"/>
                <a:ea typeface="Arial Unicode MS" pitchFamily="50" charset="-128"/>
                <a:cs typeface="Arial Unicode MS" pitchFamily="50" charset="-128"/>
              </a:rPr>
              <a:t>	- Red circles: long-QT syndrome 3</a:t>
            </a:r>
          </a:p>
          <a:p>
            <a:pPr marL="457200" indent="-457200" algn="l"/>
            <a:r>
              <a:rPr lang="en-GB" altLang="ja-JP" sz="1400">
                <a:latin typeface="Arial Unicode MS" pitchFamily="50" charset="-128"/>
                <a:ea typeface="Arial Unicode MS" pitchFamily="50" charset="-128"/>
                <a:cs typeface="Arial Unicode MS" pitchFamily="50" charset="-128"/>
              </a:rPr>
              <a:t>	- Blue squares: Brugada syndrome</a:t>
            </a:r>
          </a:p>
          <a:p>
            <a:pPr marL="457200" indent="-457200" algn="l"/>
            <a:r>
              <a:rPr lang="en-GB" altLang="ja-JP" sz="1400">
                <a:latin typeface="Arial Unicode MS" pitchFamily="50" charset="-128"/>
                <a:ea typeface="Arial Unicode MS" pitchFamily="50" charset="-128"/>
                <a:cs typeface="Arial Unicode MS" pitchFamily="50" charset="-128"/>
              </a:rPr>
              <a:t>	- Yellow triangles: sick sinus syndrome, progressive familial heart</a:t>
            </a:r>
          </a:p>
          <a:p>
            <a:pPr marL="457200" indent="-457200" algn="l"/>
            <a:r>
              <a:rPr lang="en-GB" altLang="ja-JP" sz="1400">
                <a:latin typeface="Arial Unicode MS" pitchFamily="50" charset="-128"/>
                <a:ea typeface="Arial Unicode MS" pitchFamily="50" charset="-128"/>
                <a:cs typeface="Arial Unicode MS" pitchFamily="50" charset="-128"/>
              </a:rPr>
              <a:t>	block, ventricular fibrillation, or cardiac conduction effect</a:t>
            </a:r>
          </a:p>
          <a:p>
            <a:pPr marL="457200" indent="-457200" algn="l"/>
            <a:endParaRPr lang="en-GB" altLang="ja-JP" sz="1400">
              <a:latin typeface="Arial Unicode MS" pitchFamily="50" charset="-128"/>
              <a:ea typeface="Arial Unicode MS" pitchFamily="50" charset="-128"/>
              <a:cs typeface="Arial Unicode MS" pitchFamily="50" charset="-128"/>
            </a:endParaRPr>
          </a:p>
          <a:p>
            <a:pPr marL="457200" indent="-457200" algn="l"/>
            <a:r>
              <a:rPr lang="en-GB" altLang="ja-JP" sz="1400">
                <a:latin typeface="Arial Unicode MS" pitchFamily="50" charset="-128"/>
                <a:ea typeface="Arial Unicode MS" pitchFamily="50" charset="-128"/>
                <a:cs typeface="Arial Unicode MS" pitchFamily="50" charset="-128"/>
              </a:rPr>
              <a:t>(C) Mutations of brain sodium channels, Na</a:t>
            </a:r>
            <a:r>
              <a:rPr lang="en-GB" altLang="ja-JP" sz="1400" baseline="-25000">
                <a:latin typeface="Arial Unicode MS" pitchFamily="50" charset="-128"/>
                <a:ea typeface="Arial Unicode MS" pitchFamily="50" charset="-128"/>
                <a:cs typeface="Arial Unicode MS" pitchFamily="50" charset="-128"/>
              </a:rPr>
              <a:t>V</a:t>
            </a:r>
            <a:r>
              <a:rPr lang="en-GB" altLang="ja-JP" sz="1400">
                <a:latin typeface="Arial Unicode MS" pitchFamily="50" charset="-128"/>
                <a:ea typeface="Arial Unicode MS" pitchFamily="50" charset="-128"/>
                <a:cs typeface="Arial Unicode MS" pitchFamily="50" charset="-128"/>
              </a:rPr>
              <a:t>1.1 and Na</a:t>
            </a:r>
            <a:r>
              <a:rPr lang="en-GB" altLang="ja-JP" sz="1400" baseline="-25000">
                <a:latin typeface="Arial Unicode MS" pitchFamily="50" charset="-128"/>
                <a:ea typeface="Arial Unicode MS" pitchFamily="50" charset="-128"/>
                <a:cs typeface="Arial Unicode MS" pitchFamily="50" charset="-128"/>
              </a:rPr>
              <a:t>V</a:t>
            </a:r>
            <a:r>
              <a:rPr lang="en-GB" altLang="ja-JP" sz="1400">
                <a:latin typeface="Arial Unicode MS" pitchFamily="50" charset="-128"/>
                <a:ea typeface="Arial Unicode MS" pitchFamily="50" charset="-128"/>
                <a:cs typeface="Arial Unicode MS" pitchFamily="50" charset="-128"/>
              </a:rPr>
              <a:t>1.2</a:t>
            </a:r>
          </a:p>
          <a:p>
            <a:pPr marL="457200" indent="-457200" algn="l"/>
            <a:r>
              <a:rPr lang="en-GB" altLang="ja-JP" sz="1400">
                <a:latin typeface="Arial Unicode MS" pitchFamily="50" charset="-128"/>
                <a:ea typeface="Arial Unicode MS" pitchFamily="50" charset="-128"/>
                <a:cs typeface="Arial Unicode MS" pitchFamily="50" charset="-128"/>
              </a:rPr>
              <a:t>	- Red circles: generalized epilepsy with febrile seizures plus, </a:t>
            </a:r>
          </a:p>
          <a:p>
            <a:pPr marL="457200" indent="-457200" algn="l"/>
            <a:r>
              <a:rPr lang="en-GB" altLang="ja-JP" sz="1400">
                <a:latin typeface="Arial Unicode MS" pitchFamily="50" charset="-128"/>
                <a:ea typeface="Arial Unicode MS" pitchFamily="50" charset="-128"/>
                <a:cs typeface="Arial Unicode MS" pitchFamily="50" charset="-128"/>
              </a:rPr>
              <a:t>	severe myoclonic epilepsy in infancy, intractable childhood </a:t>
            </a:r>
          </a:p>
          <a:p>
            <a:pPr marL="457200" indent="-457200" algn="l"/>
            <a:r>
              <a:rPr lang="en-GB" altLang="ja-JP" sz="1400">
                <a:latin typeface="Arial Unicode MS" pitchFamily="50" charset="-128"/>
                <a:ea typeface="Arial Unicode MS" pitchFamily="50" charset="-128"/>
                <a:cs typeface="Arial Unicode MS" pitchFamily="50" charset="-128"/>
              </a:rPr>
              <a:t>	epilepsy with generalized tonic-clonic seizures, familial hemiplegic </a:t>
            </a:r>
          </a:p>
          <a:p>
            <a:pPr marL="457200" indent="-457200" algn="l"/>
            <a:r>
              <a:rPr lang="en-GB" altLang="ja-JP" sz="1400">
                <a:latin typeface="Arial Unicode MS" pitchFamily="50" charset="-128"/>
                <a:ea typeface="Arial Unicode MS" pitchFamily="50" charset="-128"/>
                <a:cs typeface="Arial Unicode MS" pitchFamily="50" charset="-128"/>
              </a:rPr>
              <a:t>	migraine, and familial febrile convulsions (Na</a:t>
            </a:r>
            <a:r>
              <a:rPr lang="en-GB" altLang="ja-JP" sz="1400" baseline="-25000">
                <a:latin typeface="Arial Unicode MS" pitchFamily="50" charset="-128"/>
                <a:ea typeface="Arial Unicode MS" pitchFamily="50" charset="-128"/>
                <a:cs typeface="Arial Unicode MS" pitchFamily="50" charset="-128"/>
              </a:rPr>
              <a:t>V</a:t>
            </a:r>
            <a:r>
              <a:rPr lang="en-GB" altLang="ja-JP" sz="1400">
                <a:latin typeface="Arial Unicode MS" pitchFamily="50" charset="-128"/>
                <a:ea typeface="Arial Unicode MS" pitchFamily="50" charset="-128"/>
                <a:cs typeface="Arial Unicode MS" pitchFamily="50" charset="-128"/>
              </a:rPr>
              <a:t>1.1)</a:t>
            </a:r>
          </a:p>
          <a:p>
            <a:pPr marL="457200" indent="-457200" algn="l"/>
            <a:r>
              <a:rPr lang="en-GB" altLang="ja-JP" sz="1400">
                <a:latin typeface="Arial Unicode MS" pitchFamily="50" charset="-128"/>
                <a:ea typeface="Arial Unicode MS" pitchFamily="50" charset="-128"/>
                <a:cs typeface="Arial Unicode MS" pitchFamily="50" charset="-128"/>
              </a:rPr>
              <a:t>	- Blue squares: benign familial neonatal-infantile seizures and </a:t>
            </a:r>
          </a:p>
          <a:p>
            <a:pPr marL="457200" indent="-457200" algn="l"/>
            <a:r>
              <a:rPr lang="en-GB" altLang="ja-JP" sz="1400">
                <a:latin typeface="Arial Unicode MS" pitchFamily="50" charset="-128"/>
                <a:ea typeface="Arial Unicode MS" pitchFamily="50" charset="-128"/>
                <a:cs typeface="Arial Unicode MS" pitchFamily="50" charset="-128"/>
              </a:rPr>
              <a:t>	febrile seizures associated with afebrile seizures (Na</a:t>
            </a:r>
            <a:r>
              <a:rPr lang="en-GB" altLang="ja-JP" sz="1400" baseline="-25000">
                <a:latin typeface="Arial Unicode MS" pitchFamily="50" charset="-128"/>
                <a:ea typeface="Arial Unicode MS" pitchFamily="50" charset="-128"/>
                <a:cs typeface="Arial Unicode MS" pitchFamily="50" charset="-128"/>
              </a:rPr>
              <a:t>V</a:t>
            </a:r>
            <a:r>
              <a:rPr lang="en-GB" altLang="ja-JP" sz="1400">
                <a:latin typeface="Arial Unicode MS" pitchFamily="50" charset="-128"/>
                <a:ea typeface="Arial Unicode MS" pitchFamily="50" charset="-128"/>
                <a:cs typeface="Arial Unicode MS" pitchFamily="50" charset="-128"/>
              </a:rPr>
              <a:t>1.2)</a:t>
            </a:r>
          </a:p>
        </p:txBody>
      </p:sp>
      <p:sp>
        <p:nvSpPr>
          <p:cNvPr id="43013" name="Rectangle 15"/>
          <p:cNvSpPr>
            <a:spLocks noChangeArrowheads="1"/>
          </p:cNvSpPr>
          <p:nvPr/>
        </p:nvSpPr>
        <p:spPr bwMode="auto">
          <a:xfrm>
            <a:off x="0" y="254000"/>
            <a:ext cx="9144000" cy="1066800"/>
          </a:xfrm>
          <a:prstGeom prst="rect">
            <a:avLst/>
          </a:prstGeom>
          <a:noFill/>
          <a:ln w="9525" algn="ctr">
            <a:noFill/>
            <a:miter lim="800000"/>
            <a:headEnd/>
            <a:tailEnd/>
          </a:ln>
        </p:spPr>
        <p:txBody>
          <a:bodyPr>
            <a:spAutoFit/>
          </a:bodyPr>
          <a:lstStyle/>
          <a:p>
            <a:r>
              <a:rPr lang="en-GB" altLang="ja-JP" sz="3200">
                <a:solidFill>
                  <a:schemeClr val="tx2"/>
                </a:solidFill>
                <a:latin typeface="Arial Unicode MS" pitchFamily="50" charset="-128"/>
                <a:ea typeface="Arial Unicode MS" pitchFamily="50" charset="-128"/>
                <a:cs typeface="Arial Unicode MS" pitchFamily="50" charset="-128"/>
              </a:rPr>
              <a:t>Inherited Human Disease Mutations of </a:t>
            </a:r>
          </a:p>
          <a:p>
            <a:r>
              <a:rPr lang="en-GB" altLang="ja-JP" sz="3200">
                <a:solidFill>
                  <a:schemeClr val="tx2"/>
                </a:solidFill>
                <a:latin typeface="Arial Unicode MS" pitchFamily="50" charset="-128"/>
                <a:ea typeface="Arial Unicode MS" pitchFamily="50" charset="-128"/>
                <a:cs typeface="Arial Unicode MS" pitchFamily="50" charset="-128"/>
              </a:rPr>
              <a:t>Voltage-Gated Sodium Channels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7170"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sz="2400"/>
          </a:p>
        </p:txBody>
      </p:sp>
      <p:sp>
        <p:nvSpPr>
          <p:cNvPr id="7171" name="Rectangle 3"/>
          <p:cNvSpPr>
            <a:spLocks noChangeArrowheads="1"/>
          </p:cNvSpPr>
          <p:nvPr/>
        </p:nvSpPr>
        <p:spPr bwMode="auto">
          <a:xfrm>
            <a:off x="757238" y="1753285"/>
            <a:ext cx="7702550" cy="3108543"/>
          </a:xfrm>
          <a:prstGeom prst="rect">
            <a:avLst/>
          </a:prstGeom>
          <a:noFill/>
          <a:ln w="9525" algn="ctr">
            <a:noFill/>
            <a:miter lim="800000"/>
            <a:headEnd/>
            <a:tailEnd/>
          </a:ln>
        </p:spPr>
        <p:txBody>
          <a:bodyPr anchor="ctr">
            <a:spAutoFit/>
          </a:bodyPr>
          <a:lstStyle/>
          <a:p>
            <a:pPr algn="l" fontAlgn="t"/>
            <a:r>
              <a:rPr lang="en-GB" altLang="ja-JP" sz="2800" dirty="0">
                <a:solidFill>
                  <a:srgbClr val="FFFF66"/>
                </a:solidFill>
              </a:rPr>
              <a:t>Key References</a:t>
            </a:r>
          </a:p>
          <a:p>
            <a:pPr algn="l" fontAlgn="t"/>
            <a:endParaRPr lang="en-GB" altLang="ja-JP" sz="2400" dirty="0"/>
          </a:p>
          <a:p>
            <a:pPr algn="l"/>
            <a:r>
              <a:rPr lang="en-GB" altLang="ja-JP" sz="2400" i="1" dirty="0"/>
              <a:t>J. Physiol. </a:t>
            </a:r>
            <a:r>
              <a:rPr lang="en-GB" altLang="ja-JP" sz="2400" dirty="0"/>
              <a:t>(1999) </a:t>
            </a:r>
            <a:r>
              <a:rPr lang="en-GB" altLang="ja-JP" sz="2400" b="1" dirty="0"/>
              <a:t>516</a:t>
            </a:r>
            <a:r>
              <a:rPr lang="en-GB" altLang="ja-JP" sz="2400" dirty="0"/>
              <a:t>(2): 433-446</a:t>
            </a:r>
          </a:p>
          <a:p>
            <a:pPr algn="l"/>
            <a:r>
              <a:rPr lang="en-GB" altLang="ja-JP" sz="2400" i="1" dirty="0"/>
              <a:t>Nature </a:t>
            </a:r>
            <a:r>
              <a:rPr lang="en-GB" altLang="ja-JP" sz="2400" dirty="0"/>
              <a:t>(2002) </a:t>
            </a:r>
            <a:r>
              <a:rPr lang="en-GB" altLang="ja-JP" sz="2400" b="1" dirty="0"/>
              <a:t>417</a:t>
            </a:r>
            <a:r>
              <a:rPr lang="en-GB" altLang="ja-JP" sz="2400" dirty="0"/>
              <a:t>: 653-656</a:t>
            </a:r>
          </a:p>
          <a:p>
            <a:pPr algn="l"/>
            <a:r>
              <a:rPr lang="en-GB" altLang="ja-JP" sz="2400" i="1" dirty="0"/>
              <a:t>J. </a:t>
            </a:r>
            <a:r>
              <a:rPr lang="en-GB" altLang="ja-JP" sz="2400" i="1" dirty="0" err="1"/>
              <a:t>Neurosci</a:t>
            </a:r>
            <a:r>
              <a:rPr lang="en-GB" altLang="ja-JP" sz="2400" i="1" dirty="0"/>
              <a:t>.</a:t>
            </a:r>
            <a:r>
              <a:rPr lang="en-GB" altLang="ja-JP" sz="2400" dirty="0"/>
              <a:t> (2006) </a:t>
            </a:r>
            <a:r>
              <a:rPr lang="en-GB" altLang="ja-JP" sz="2400" b="1" dirty="0"/>
              <a:t>26</a:t>
            </a:r>
            <a:r>
              <a:rPr lang="en-GB" altLang="ja-JP" sz="2400" dirty="0"/>
              <a:t>(41): 10499-10507</a:t>
            </a:r>
          </a:p>
          <a:p>
            <a:pPr algn="l"/>
            <a:r>
              <a:rPr lang="nl-NL" altLang="ja-JP" sz="2400" i="1" dirty="0"/>
              <a:t>Nature </a:t>
            </a:r>
            <a:r>
              <a:rPr lang="nl-NL" altLang="ja-JP" sz="2400" dirty="0"/>
              <a:t>(2006)</a:t>
            </a:r>
            <a:r>
              <a:rPr lang="nl-NL" altLang="ja-JP" sz="2400" i="1" dirty="0"/>
              <a:t> </a:t>
            </a:r>
            <a:r>
              <a:rPr lang="nl-NL" altLang="ja-JP" sz="2400" b="1" dirty="0"/>
              <a:t>444</a:t>
            </a:r>
            <a:r>
              <a:rPr lang="nl-NL" altLang="ja-JP" sz="2400" dirty="0"/>
              <a:t>: 894-898</a:t>
            </a:r>
          </a:p>
          <a:p>
            <a:pPr algn="l"/>
            <a:r>
              <a:rPr lang="nl-NL" altLang="ja-JP" sz="2400" i="1" dirty="0"/>
              <a:t>Neuron</a:t>
            </a:r>
            <a:r>
              <a:rPr lang="nl-NL" altLang="ja-JP" sz="2400" dirty="0"/>
              <a:t> (2006) </a:t>
            </a:r>
            <a:r>
              <a:rPr lang="en-GB" altLang="ja-JP" sz="2400" b="1" dirty="0"/>
              <a:t>52</a:t>
            </a:r>
            <a:r>
              <a:rPr lang="en-GB" altLang="ja-JP" sz="2400" dirty="0"/>
              <a:t>: </a:t>
            </a:r>
            <a:r>
              <a:rPr lang="en-GB" altLang="ja-JP" sz="2400" dirty="0" smtClean="0"/>
              <a:t>767</a:t>
            </a:r>
            <a:r>
              <a:rPr lang="en-GB" altLang="ja-JP" sz="2400" dirty="0" smtClean="0">
                <a:latin typeface="Times" pitchFamily="18" charset="0"/>
              </a:rPr>
              <a:t>–</a:t>
            </a:r>
            <a:r>
              <a:rPr lang="en-GB" altLang="ja-JP" sz="2400" dirty="0" smtClean="0"/>
              <a:t>774</a:t>
            </a:r>
          </a:p>
          <a:p>
            <a:pPr algn="l"/>
            <a:r>
              <a:rPr lang="en-GB" sz="2400" i="1" dirty="0" err="1" smtClean="0"/>
              <a:t>PLoS</a:t>
            </a:r>
            <a:r>
              <a:rPr lang="en-GB" sz="2400" i="1" dirty="0" smtClean="0"/>
              <a:t> One</a:t>
            </a:r>
            <a:r>
              <a:rPr lang="en-GB" sz="2400" dirty="0" smtClean="0"/>
              <a:t> (2012) </a:t>
            </a:r>
            <a:r>
              <a:rPr lang="en-GB" sz="2400" b="1" dirty="0" smtClean="0"/>
              <a:t>7</a:t>
            </a:r>
            <a:r>
              <a:rPr lang="en-GB" sz="2400" dirty="0" smtClean="0"/>
              <a:t>(8): e40079</a:t>
            </a:r>
            <a:endParaRPr lang="en-GB" altLang="ja-JP" sz="2400" dirty="0"/>
          </a:p>
        </p:txBody>
      </p:sp>
      <p:sp>
        <p:nvSpPr>
          <p:cNvPr id="7172" name="Rectangle 4"/>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a:solidFill>
                  <a:schemeClr val="accent1"/>
                </a:solidFill>
              </a:rPr>
              <a:t>2</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20</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pic>
        <p:nvPicPr>
          <p:cNvPr id="44035" name="Picture 3"/>
          <p:cNvPicPr>
            <a:picLocks noChangeAspect="1" noChangeArrowheads="1"/>
          </p:cNvPicPr>
          <p:nvPr/>
        </p:nvPicPr>
        <p:blipFill>
          <a:blip r:embed="rId2" cstate="screen"/>
          <a:srcRect/>
          <a:stretch>
            <a:fillRect/>
          </a:stretch>
        </p:blipFill>
        <p:spPr bwMode="auto">
          <a:xfrm>
            <a:off x="1890713" y="3163888"/>
            <a:ext cx="6127750" cy="2281237"/>
          </a:xfrm>
          <a:prstGeom prst="rect">
            <a:avLst/>
          </a:prstGeom>
          <a:noFill/>
          <a:ln w="9525" algn="ctr">
            <a:noFill/>
            <a:miter lim="800000"/>
            <a:headEnd/>
            <a:tailEnd/>
          </a:ln>
        </p:spPr>
      </p:pic>
      <p:sp>
        <p:nvSpPr>
          <p:cNvPr id="44036" name="Rectangle 9"/>
          <p:cNvSpPr>
            <a:spLocks noChangeArrowheads="1"/>
          </p:cNvSpPr>
          <p:nvPr/>
        </p:nvSpPr>
        <p:spPr bwMode="auto">
          <a:xfrm>
            <a:off x="0" y="193675"/>
            <a:ext cx="9144000" cy="1250950"/>
          </a:xfrm>
          <a:prstGeom prst="rect">
            <a:avLst/>
          </a:prstGeom>
          <a:noFill/>
          <a:ln w="9525" algn="ctr">
            <a:noFill/>
            <a:miter lim="800000"/>
            <a:headEnd/>
            <a:tailEnd/>
          </a:ln>
        </p:spPr>
        <p:txBody>
          <a:bodyPr>
            <a:spAutoFit/>
          </a:bodyPr>
          <a:lstStyle/>
          <a:p>
            <a:r>
              <a:rPr lang="en-GB" altLang="ja-JP" sz="2800">
                <a:solidFill>
                  <a:schemeClr val="tx2"/>
                </a:solidFill>
                <a:latin typeface="Arial Unicode MS" pitchFamily="50" charset="-128"/>
                <a:ea typeface="Arial Unicode MS" pitchFamily="50" charset="-128"/>
                <a:cs typeface="Arial Unicode MS" pitchFamily="50" charset="-128"/>
              </a:rPr>
              <a:t>The locations of the identified human mutations in Na</a:t>
            </a:r>
            <a:r>
              <a:rPr lang="en-GB" altLang="ja-JP" sz="2800" baseline="-25000">
                <a:solidFill>
                  <a:schemeClr val="tx2"/>
                </a:solidFill>
                <a:latin typeface="Arial Unicode MS" pitchFamily="50" charset="-128"/>
                <a:ea typeface="Arial Unicode MS" pitchFamily="50" charset="-128"/>
                <a:cs typeface="Arial Unicode MS" pitchFamily="50" charset="-128"/>
              </a:rPr>
              <a:t>V</a:t>
            </a:r>
            <a:r>
              <a:rPr lang="en-GB" altLang="ja-JP" sz="2800">
                <a:solidFill>
                  <a:schemeClr val="tx2"/>
                </a:solidFill>
                <a:latin typeface="Arial Unicode MS" pitchFamily="50" charset="-128"/>
                <a:ea typeface="Arial Unicode MS" pitchFamily="50" charset="-128"/>
                <a:cs typeface="Arial Unicode MS" pitchFamily="50" charset="-128"/>
              </a:rPr>
              <a:t>1.7 which cause the </a:t>
            </a:r>
            <a:r>
              <a:rPr lang="en-GB" altLang="ja-JP" sz="2800">
                <a:solidFill>
                  <a:srgbClr val="FF0000"/>
                </a:solidFill>
                <a:latin typeface="Arial Unicode MS" pitchFamily="50" charset="-128"/>
                <a:ea typeface="Arial Unicode MS" pitchFamily="50" charset="-128"/>
                <a:cs typeface="Arial Unicode MS" pitchFamily="50" charset="-128"/>
              </a:rPr>
              <a:t>complete inability to sense pain</a:t>
            </a:r>
          </a:p>
          <a:p>
            <a:r>
              <a:rPr lang="en-US" altLang="ja-JP">
                <a:solidFill>
                  <a:schemeClr val="tx2"/>
                </a:solidFill>
                <a:latin typeface="Arial Unicode MS" pitchFamily="50" charset="-128"/>
                <a:ea typeface="Arial Unicode MS" pitchFamily="50" charset="-128"/>
                <a:cs typeface="Arial Unicode MS" pitchFamily="50" charset="-128"/>
              </a:rPr>
              <a:t>(loss of function mutation)</a:t>
            </a:r>
            <a:endParaRPr lang="en-GB" altLang="ja-JP">
              <a:solidFill>
                <a:schemeClr val="tx2"/>
              </a:solidFill>
              <a:latin typeface="Arial Unicode MS" pitchFamily="50" charset="-128"/>
              <a:ea typeface="Arial Unicode MS" pitchFamily="50" charset="-128"/>
              <a:cs typeface="Arial Unicode MS" pitchFamily="50" charset="-128"/>
            </a:endParaRPr>
          </a:p>
        </p:txBody>
      </p:sp>
      <p:sp>
        <p:nvSpPr>
          <p:cNvPr id="44037" name="Text Box 12"/>
          <p:cNvSpPr txBox="1">
            <a:spLocks noChangeArrowheads="1"/>
          </p:cNvSpPr>
          <p:nvPr/>
        </p:nvSpPr>
        <p:spPr bwMode="auto">
          <a:xfrm>
            <a:off x="1752600" y="1627188"/>
            <a:ext cx="1935163" cy="396875"/>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2298 T deletion</a:t>
            </a:r>
            <a:endParaRPr lang="en-GB" altLang="ja-JP">
              <a:latin typeface="Arial Unicode MS" pitchFamily="50" charset="-128"/>
              <a:ea typeface="Arial Unicode MS" pitchFamily="50" charset="-128"/>
              <a:cs typeface="Arial Unicode MS" pitchFamily="50" charset="-128"/>
            </a:endParaRPr>
          </a:p>
        </p:txBody>
      </p:sp>
      <p:grpSp>
        <p:nvGrpSpPr>
          <p:cNvPr id="2" name="Group 25"/>
          <p:cNvGrpSpPr>
            <a:grpSpLocks/>
          </p:cNvGrpSpPr>
          <p:nvPr/>
        </p:nvGrpSpPr>
        <p:grpSpPr bwMode="auto">
          <a:xfrm>
            <a:off x="3284538" y="5708650"/>
            <a:ext cx="1677987" cy="977900"/>
            <a:chOff x="1015" y="2912"/>
            <a:chExt cx="1057" cy="616"/>
          </a:xfrm>
        </p:grpSpPr>
        <p:grpSp>
          <p:nvGrpSpPr>
            <p:cNvPr id="3" name="Group 16"/>
            <p:cNvGrpSpPr>
              <a:grpSpLocks/>
            </p:cNvGrpSpPr>
            <p:nvPr/>
          </p:nvGrpSpPr>
          <p:grpSpPr bwMode="auto">
            <a:xfrm>
              <a:off x="1032" y="2912"/>
              <a:ext cx="976" cy="250"/>
              <a:chOff x="969" y="2906"/>
              <a:chExt cx="976" cy="250"/>
            </a:xfrm>
          </p:grpSpPr>
          <p:sp>
            <p:nvSpPr>
              <p:cNvPr id="44064" name="Text Box 14"/>
              <p:cNvSpPr txBox="1">
                <a:spLocks noChangeArrowheads="1"/>
              </p:cNvSpPr>
              <p:nvPr/>
            </p:nvSpPr>
            <p:spPr bwMode="auto">
              <a:xfrm>
                <a:off x="969" y="2906"/>
                <a:ext cx="976" cy="2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1376 C     G</a:t>
                </a:r>
                <a:endParaRPr lang="en-GB" altLang="ja-JP">
                  <a:latin typeface="Arial Unicode MS" pitchFamily="50" charset="-128"/>
                  <a:ea typeface="Arial Unicode MS" pitchFamily="50" charset="-128"/>
                  <a:cs typeface="Arial Unicode MS" pitchFamily="50" charset="-128"/>
                </a:endParaRPr>
              </a:p>
            </p:txBody>
          </p:sp>
          <p:sp>
            <p:nvSpPr>
              <p:cNvPr id="44065" name="Line 15"/>
              <p:cNvSpPr>
                <a:spLocks noChangeShapeType="1"/>
              </p:cNvSpPr>
              <p:nvPr/>
            </p:nvSpPr>
            <p:spPr bwMode="auto">
              <a:xfrm>
                <a:off x="1584" y="3015"/>
                <a:ext cx="171" cy="0"/>
              </a:xfrm>
              <a:prstGeom prst="line">
                <a:avLst/>
              </a:prstGeom>
              <a:noFill/>
              <a:ln w="9525">
                <a:solidFill>
                  <a:schemeClr val="tx1"/>
                </a:solidFill>
                <a:round/>
                <a:headEnd/>
                <a:tailEnd type="triangle" w="med" len="med"/>
              </a:ln>
            </p:spPr>
            <p:txBody>
              <a:bodyPr/>
              <a:lstStyle/>
              <a:p>
                <a:endParaRPr lang="ja-JP" altLang="en-US"/>
              </a:p>
            </p:txBody>
          </p:sp>
        </p:grpSp>
        <p:grpSp>
          <p:nvGrpSpPr>
            <p:cNvPr id="4" name="Group 23"/>
            <p:cNvGrpSpPr>
              <a:grpSpLocks/>
            </p:cNvGrpSpPr>
            <p:nvPr/>
          </p:nvGrpSpPr>
          <p:grpSpPr bwMode="auto">
            <a:xfrm>
              <a:off x="1015" y="3106"/>
              <a:ext cx="1057" cy="422"/>
              <a:chOff x="1061" y="3152"/>
              <a:chExt cx="1057" cy="422"/>
            </a:xfrm>
          </p:grpSpPr>
          <p:sp>
            <p:nvSpPr>
              <p:cNvPr id="44061" name="Text Box 18"/>
              <p:cNvSpPr txBox="1">
                <a:spLocks noChangeArrowheads="1"/>
              </p:cNvSpPr>
              <p:nvPr/>
            </p:nvSpPr>
            <p:spPr bwMode="auto">
              <a:xfrm>
                <a:off x="1061" y="3152"/>
                <a:ext cx="986" cy="2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T</a:t>
                </a:r>
                <a:r>
                  <a:rPr lang="en-US" altLang="ja-JP">
                    <a:solidFill>
                      <a:schemeClr val="accent2"/>
                    </a:solidFill>
                    <a:latin typeface="Arial Unicode MS" pitchFamily="50" charset="-128"/>
                    <a:ea typeface="Arial Unicode MS" pitchFamily="50" charset="-128"/>
                    <a:cs typeface="Arial Unicode MS" pitchFamily="50" charset="-128"/>
                  </a:rPr>
                  <a:t>C</a:t>
                </a:r>
                <a:r>
                  <a:rPr lang="en-US" altLang="ja-JP">
                    <a:latin typeface="Arial Unicode MS" pitchFamily="50" charset="-128"/>
                    <a:ea typeface="Arial Unicode MS" pitchFamily="50" charset="-128"/>
                    <a:cs typeface="Arial Unicode MS" pitchFamily="50" charset="-128"/>
                  </a:rPr>
                  <a:t>A     T</a:t>
                </a:r>
                <a:r>
                  <a:rPr lang="en-US" altLang="ja-JP">
                    <a:solidFill>
                      <a:srgbClr val="FF0000"/>
                    </a:solidFill>
                    <a:latin typeface="Arial Unicode MS" pitchFamily="50" charset="-128"/>
                    <a:ea typeface="Arial Unicode MS" pitchFamily="50" charset="-128"/>
                    <a:cs typeface="Arial Unicode MS" pitchFamily="50" charset="-128"/>
                  </a:rPr>
                  <a:t>G</a:t>
                </a:r>
                <a:r>
                  <a:rPr lang="en-US" altLang="ja-JP">
                    <a:latin typeface="Arial Unicode MS" pitchFamily="50" charset="-128"/>
                    <a:ea typeface="Arial Unicode MS" pitchFamily="50" charset="-128"/>
                    <a:cs typeface="Arial Unicode MS" pitchFamily="50" charset="-128"/>
                  </a:rPr>
                  <a:t>A</a:t>
                </a:r>
                <a:endParaRPr lang="en-GB" altLang="ja-JP">
                  <a:latin typeface="Arial Unicode MS" pitchFamily="50" charset="-128"/>
                  <a:ea typeface="Arial Unicode MS" pitchFamily="50" charset="-128"/>
                  <a:cs typeface="Arial Unicode MS" pitchFamily="50" charset="-128"/>
                </a:endParaRPr>
              </a:p>
            </p:txBody>
          </p:sp>
          <p:sp>
            <p:nvSpPr>
              <p:cNvPr id="44062" name="Line 21"/>
              <p:cNvSpPr>
                <a:spLocks noChangeShapeType="1"/>
              </p:cNvSpPr>
              <p:nvPr/>
            </p:nvSpPr>
            <p:spPr bwMode="auto">
              <a:xfrm>
                <a:off x="1470" y="3254"/>
                <a:ext cx="171" cy="0"/>
              </a:xfrm>
              <a:prstGeom prst="line">
                <a:avLst/>
              </a:prstGeom>
              <a:noFill/>
              <a:ln w="9525">
                <a:solidFill>
                  <a:schemeClr val="tx1"/>
                </a:solidFill>
                <a:round/>
                <a:headEnd/>
                <a:tailEnd type="triangle" w="med" len="med"/>
              </a:ln>
            </p:spPr>
            <p:txBody>
              <a:bodyPr/>
              <a:lstStyle/>
              <a:p>
                <a:endParaRPr lang="ja-JP" altLang="en-US"/>
              </a:p>
            </p:txBody>
          </p:sp>
          <p:sp>
            <p:nvSpPr>
              <p:cNvPr id="44063" name="Text Box 22"/>
              <p:cNvSpPr txBox="1">
                <a:spLocks noChangeArrowheads="1"/>
              </p:cNvSpPr>
              <p:nvPr/>
            </p:nvSpPr>
            <p:spPr bwMode="auto">
              <a:xfrm>
                <a:off x="1097" y="3324"/>
                <a:ext cx="1021" cy="2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Ser     </a:t>
                </a:r>
                <a:r>
                  <a:rPr lang="en-US" altLang="ja-JP">
                    <a:solidFill>
                      <a:srgbClr val="FF0000"/>
                    </a:solidFill>
                    <a:latin typeface="Arial Unicode MS" pitchFamily="50" charset="-128"/>
                    <a:ea typeface="Arial Unicode MS" pitchFamily="50" charset="-128"/>
                    <a:cs typeface="Arial Unicode MS" pitchFamily="50" charset="-128"/>
                  </a:rPr>
                  <a:t>STOP</a:t>
                </a:r>
                <a:endParaRPr lang="en-GB" altLang="ja-JP">
                  <a:solidFill>
                    <a:srgbClr val="FF0000"/>
                  </a:solidFill>
                  <a:latin typeface="Arial Unicode MS" pitchFamily="50" charset="-128"/>
                  <a:ea typeface="Arial Unicode MS" pitchFamily="50" charset="-128"/>
                  <a:cs typeface="Arial Unicode MS" pitchFamily="50" charset="-128"/>
                </a:endParaRPr>
              </a:p>
            </p:txBody>
          </p:sp>
        </p:grpSp>
        <p:sp>
          <p:nvSpPr>
            <p:cNvPr id="44060" name="Rectangle 24"/>
            <p:cNvSpPr>
              <a:spLocks noChangeArrowheads="1"/>
            </p:cNvSpPr>
            <p:nvPr/>
          </p:nvSpPr>
          <p:spPr bwMode="auto">
            <a:xfrm>
              <a:off x="1049" y="3125"/>
              <a:ext cx="993" cy="360"/>
            </a:xfrm>
            <a:prstGeom prst="rect">
              <a:avLst/>
            </a:prstGeom>
            <a:noFill/>
            <a:ln w="9525" algn="ctr">
              <a:solidFill>
                <a:schemeClr val="tx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grpSp>
        <p:nvGrpSpPr>
          <p:cNvPr id="5" name="Group 26"/>
          <p:cNvGrpSpPr>
            <a:grpSpLocks/>
          </p:cNvGrpSpPr>
          <p:nvPr/>
        </p:nvGrpSpPr>
        <p:grpSpPr bwMode="auto">
          <a:xfrm>
            <a:off x="5672138" y="2103438"/>
            <a:ext cx="1657350" cy="977900"/>
            <a:chOff x="1002" y="2912"/>
            <a:chExt cx="1044" cy="616"/>
          </a:xfrm>
        </p:grpSpPr>
        <p:grpSp>
          <p:nvGrpSpPr>
            <p:cNvPr id="6" name="Group 27"/>
            <p:cNvGrpSpPr>
              <a:grpSpLocks/>
            </p:cNvGrpSpPr>
            <p:nvPr/>
          </p:nvGrpSpPr>
          <p:grpSpPr bwMode="auto">
            <a:xfrm>
              <a:off x="1037" y="2912"/>
              <a:ext cx="967" cy="250"/>
              <a:chOff x="974" y="2906"/>
              <a:chExt cx="967" cy="250"/>
            </a:xfrm>
          </p:grpSpPr>
          <p:sp>
            <p:nvSpPr>
              <p:cNvPr id="44056" name="Text Box 28"/>
              <p:cNvSpPr txBox="1">
                <a:spLocks noChangeArrowheads="1"/>
              </p:cNvSpPr>
              <p:nvPr/>
            </p:nvSpPr>
            <p:spPr bwMode="auto">
              <a:xfrm>
                <a:off x="974" y="2906"/>
                <a:ext cx="967" cy="2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2691 G     A</a:t>
                </a:r>
                <a:endParaRPr lang="en-GB" altLang="ja-JP">
                  <a:latin typeface="Arial Unicode MS" pitchFamily="50" charset="-128"/>
                  <a:ea typeface="Arial Unicode MS" pitchFamily="50" charset="-128"/>
                  <a:cs typeface="Arial Unicode MS" pitchFamily="50" charset="-128"/>
                </a:endParaRPr>
              </a:p>
            </p:txBody>
          </p:sp>
          <p:sp>
            <p:nvSpPr>
              <p:cNvPr id="44057" name="Line 29"/>
              <p:cNvSpPr>
                <a:spLocks noChangeShapeType="1"/>
              </p:cNvSpPr>
              <p:nvPr/>
            </p:nvSpPr>
            <p:spPr bwMode="auto">
              <a:xfrm>
                <a:off x="1584" y="3015"/>
                <a:ext cx="171" cy="0"/>
              </a:xfrm>
              <a:prstGeom prst="line">
                <a:avLst/>
              </a:prstGeom>
              <a:noFill/>
              <a:ln w="9525">
                <a:solidFill>
                  <a:schemeClr val="tx1"/>
                </a:solidFill>
                <a:round/>
                <a:headEnd/>
                <a:tailEnd type="triangle" w="med" len="med"/>
              </a:ln>
            </p:spPr>
            <p:txBody>
              <a:bodyPr/>
              <a:lstStyle/>
              <a:p>
                <a:endParaRPr lang="ja-JP" altLang="en-US"/>
              </a:p>
            </p:txBody>
          </p:sp>
        </p:grpSp>
        <p:grpSp>
          <p:nvGrpSpPr>
            <p:cNvPr id="7" name="Group 30"/>
            <p:cNvGrpSpPr>
              <a:grpSpLocks/>
            </p:cNvGrpSpPr>
            <p:nvPr/>
          </p:nvGrpSpPr>
          <p:grpSpPr bwMode="auto">
            <a:xfrm>
              <a:off x="1002" y="3106"/>
              <a:ext cx="1044" cy="422"/>
              <a:chOff x="1048" y="3152"/>
              <a:chExt cx="1044" cy="422"/>
            </a:xfrm>
          </p:grpSpPr>
          <p:sp>
            <p:nvSpPr>
              <p:cNvPr id="44053" name="Text Box 31"/>
              <p:cNvSpPr txBox="1">
                <a:spLocks noChangeArrowheads="1"/>
              </p:cNvSpPr>
              <p:nvPr/>
            </p:nvSpPr>
            <p:spPr bwMode="auto">
              <a:xfrm>
                <a:off x="1048" y="3152"/>
                <a:ext cx="1011" cy="2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TG</a:t>
                </a:r>
                <a:r>
                  <a:rPr lang="en-US" altLang="ja-JP">
                    <a:solidFill>
                      <a:schemeClr val="accent2"/>
                    </a:solidFill>
                    <a:latin typeface="Arial Unicode MS" pitchFamily="50" charset="-128"/>
                    <a:ea typeface="Arial Unicode MS" pitchFamily="50" charset="-128"/>
                    <a:cs typeface="Arial Unicode MS" pitchFamily="50" charset="-128"/>
                  </a:rPr>
                  <a:t>G</a:t>
                </a:r>
                <a:r>
                  <a:rPr lang="en-US" altLang="ja-JP">
                    <a:latin typeface="Arial Unicode MS" pitchFamily="50" charset="-128"/>
                    <a:ea typeface="Arial Unicode MS" pitchFamily="50" charset="-128"/>
                    <a:cs typeface="Arial Unicode MS" pitchFamily="50" charset="-128"/>
                  </a:rPr>
                  <a:t>     TG</a:t>
                </a:r>
                <a:r>
                  <a:rPr lang="en-US" altLang="ja-JP">
                    <a:solidFill>
                      <a:srgbClr val="FF0000"/>
                    </a:solidFill>
                    <a:latin typeface="Arial Unicode MS" pitchFamily="50" charset="-128"/>
                    <a:ea typeface="Arial Unicode MS" pitchFamily="50" charset="-128"/>
                    <a:cs typeface="Arial Unicode MS" pitchFamily="50" charset="-128"/>
                  </a:rPr>
                  <a:t>A</a:t>
                </a:r>
                <a:endParaRPr lang="en-GB" altLang="ja-JP">
                  <a:solidFill>
                    <a:srgbClr val="FF0000"/>
                  </a:solidFill>
                  <a:latin typeface="Arial Unicode MS" pitchFamily="50" charset="-128"/>
                  <a:ea typeface="Arial Unicode MS" pitchFamily="50" charset="-128"/>
                  <a:cs typeface="Arial Unicode MS" pitchFamily="50" charset="-128"/>
                </a:endParaRPr>
              </a:p>
            </p:txBody>
          </p:sp>
          <p:sp>
            <p:nvSpPr>
              <p:cNvPr id="44054" name="Line 32"/>
              <p:cNvSpPr>
                <a:spLocks noChangeShapeType="1"/>
              </p:cNvSpPr>
              <p:nvPr/>
            </p:nvSpPr>
            <p:spPr bwMode="auto">
              <a:xfrm>
                <a:off x="1470" y="3254"/>
                <a:ext cx="171" cy="0"/>
              </a:xfrm>
              <a:prstGeom prst="line">
                <a:avLst/>
              </a:prstGeom>
              <a:noFill/>
              <a:ln w="9525">
                <a:solidFill>
                  <a:schemeClr val="tx1"/>
                </a:solidFill>
                <a:round/>
                <a:headEnd/>
                <a:tailEnd type="triangle" w="med" len="med"/>
              </a:ln>
            </p:spPr>
            <p:txBody>
              <a:bodyPr/>
              <a:lstStyle/>
              <a:p>
                <a:endParaRPr lang="ja-JP" altLang="en-US"/>
              </a:p>
            </p:txBody>
          </p:sp>
          <p:sp>
            <p:nvSpPr>
              <p:cNvPr id="44055" name="Text Box 33"/>
              <p:cNvSpPr txBox="1">
                <a:spLocks noChangeArrowheads="1"/>
              </p:cNvSpPr>
              <p:nvPr/>
            </p:nvSpPr>
            <p:spPr bwMode="auto">
              <a:xfrm>
                <a:off x="1124" y="3324"/>
                <a:ext cx="968" cy="2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Trp    </a:t>
                </a:r>
                <a:r>
                  <a:rPr lang="en-US" altLang="ja-JP">
                    <a:solidFill>
                      <a:srgbClr val="FF0000"/>
                    </a:solidFill>
                    <a:latin typeface="Arial Unicode MS" pitchFamily="50" charset="-128"/>
                    <a:ea typeface="Arial Unicode MS" pitchFamily="50" charset="-128"/>
                    <a:cs typeface="Arial Unicode MS" pitchFamily="50" charset="-128"/>
                  </a:rPr>
                  <a:t>STOP</a:t>
                </a:r>
                <a:endParaRPr lang="en-GB" altLang="ja-JP">
                  <a:solidFill>
                    <a:srgbClr val="FF0000"/>
                  </a:solidFill>
                  <a:latin typeface="Arial Unicode MS" pitchFamily="50" charset="-128"/>
                  <a:ea typeface="Arial Unicode MS" pitchFamily="50" charset="-128"/>
                  <a:cs typeface="Arial Unicode MS" pitchFamily="50" charset="-128"/>
                </a:endParaRPr>
              </a:p>
            </p:txBody>
          </p:sp>
        </p:grpSp>
        <p:sp>
          <p:nvSpPr>
            <p:cNvPr id="44052" name="Rectangle 34"/>
            <p:cNvSpPr>
              <a:spLocks noChangeArrowheads="1"/>
            </p:cNvSpPr>
            <p:nvPr/>
          </p:nvSpPr>
          <p:spPr bwMode="auto">
            <a:xfrm>
              <a:off x="1049" y="3125"/>
              <a:ext cx="993" cy="360"/>
            </a:xfrm>
            <a:prstGeom prst="rect">
              <a:avLst/>
            </a:prstGeom>
            <a:noFill/>
            <a:ln w="9525" algn="ctr">
              <a:solidFill>
                <a:schemeClr val="tx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grpSp>
        <p:nvGrpSpPr>
          <p:cNvPr id="8" name="Group 39"/>
          <p:cNvGrpSpPr>
            <a:grpSpLocks/>
          </p:cNvGrpSpPr>
          <p:nvPr/>
        </p:nvGrpSpPr>
        <p:grpSpPr bwMode="auto">
          <a:xfrm>
            <a:off x="714375" y="1981200"/>
            <a:ext cx="4406900" cy="790575"/>
            <a:chOff x="1086" y="3547"/>
            <a:chExt cx="2776" cy="498"/>
          </a:xfrm>
        </p:grpSpPr>
        <p:sp>
          <p:nvSpPr>
            <p:cNvPr id="44045" name="Text Box 20"/>
            <p:cNvSpPr txBox="1">
              <a:spLocks noChangeArrowheads="1"/>
            </p:cNvSpPr>
            <p:nvPr/>
          </p:nvSpPr>
          <p:spPr bwMode="auto">
            <a:xfrm>
              <a:off x="1086" y="3550"/>
              <a:ext cx="2776" cy="2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GC</a:t>
              </a:r>
              <a:r>
                <a:rPr lang="en-US" altLang="ja-JP">
                  <a:solidFill>
                    <a:schemeClr val="accent2"/>
                  </a:solidFill>
                  <a:latin typeface="Arial Unicode MS" pitchFamily="50" charset="-128"/>
                  <a:ea typeface="Arial Unicode MS" pitchFamily="50" charset="-128"/>
                  <a:cs typeface="Arial Unicode MS" pitchFamily="50" charset="-128"/>
                </a:rPr>
                <a:t>T</a:t>
              </a:r>
              <a:r>
                <a:rPr lang="en-US" altLang="ja-JP">
                  <a:latin typeface="Arial Unicode MS" pitchFamily="50" charset="-128"/>
                  <a:ea typeface="Arial Unicode MS" pitchFamily="50" charset="-128"/>
                  <a:cs typeface="Arial Unicode MS" pitchFamily="50" charset="-128"/>
                </a:rPr>
                <a:t>  ATA  GGA      GC     ATA  GGA</a:t>
              </a:r>
              <a:endParaRPr lang="en-GB" altLang="ja-JP">
                <a:latin typeface="Arial Unicode MS" pitchFamily="50" charset="-128"/>
                <a:ea typeface="Arial Unicode MS" pitchFamily="50" charset="-128"/>
                <a:cs typeface="Arial Unicode MS" pitchFamily="50" charset="-128"/>
              </a:endParaRPr>
            </a:p>
          </p:txBody>
        </p:sp>
        <p:sp>
          <p:nvSpPr>
            <p:cNvPr id="44046" name="Text Box 35"/>
            <p:cNvSpPr txBox="1">
              <a:spLocks noChangeArrowheads="1"/>
            </p:cNvSpPr>
            <p:nvPr/>
          </p:nvSpPr>
          <p:spPr bwMode="auto">
            <a:xfrm>
              <a:off x="1127" y="3795"/>
              <a:ext cx="2569" cy="2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Ala     Ile     Gly          Ala     </a:t>
              </a:r>
              <a:r>
                <a:rPr lang="en-US" altLang="ja-JP">
                  <a:solidFill>
                    <a:srgbClr val="FF0000"/>
                  </a:solidFill>
                  <a:latin typeface="Arial Unicode MS" pitchFamily="50" charset="-128"/>
                  <a:ea typeface="Arial Unicode MS" pitchFamily="50" charset="-128"/>
                  <a:cs typeface="Arial Unicode MS" pitchFamily="50" charset="-128"/>
                </a:rPr>
                <a:t>STOP</a:t>
              </a:r>
              <a:r>
                <a:rPr lang="en-US" altLang="ja-JP">
                  <a:latin typeface="Arial Unicode MS" pitchFamily="50" charset="-128"/>
                  <a:ea typeface="Arial Unicode MS" pitchFamily="50" charset="-128"/>
                  <a:cs typeface="Arial Unicode MS" pitchFamily="50" charset="-128"/>
                </a:rPr>
                <a:t> </a:t>
              </a:r>
              <a:endParaRPr lang="en-GB" altLang="ja-JP">
                <a:latin typeface="Arial Unicode MS" pitchFamily="50" charset="-128"/>
                <a:ea typeface="Arial Unicode MS" pitchFamily="50" charset="-128"/>
                <a:cs typeface="Arial Unicode MS" pitchFamily="50" charset="-128"/>
              </a:endParaRPr>
            </a:p>
          </p:txBody>
        </p:sp>
        <p:sp>
          <p:nvSpPr>
            <p:cNvPr id="44047" name="AutoShape 36"/>
            <p:cNvSpPr>
              <a:spLocks/>
            </p:cNvSpPr>
            <p:nvPr/>
          </p:nvSpPr>
          <p:spPr bwMode="auto">
            <a:xfrm rot="5400000" flipH="1">
              <a:off x="2845" y="3479"/>
              <a:ext cx="56" cy="570"/>
            </a:xfrm>
            <a:prstGeom prst="leftBracket">
              <a:avLst>
                <a:gd name="adj" fmla="val 84821"/>
              </a:avLst>
            </a:prstGeom>
            <a:noFill/>
            <a:ln w="9525">
              <a:solidFill>
                <a:schemeClr val="tx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4048" name="AutoShape 37"/>
            <p:cNvSpPr>
              <a:spLocks/>
            </p:cNvSpPr>
            <p:nvPr/>
          </p:nvSpPr>
          <p:spPr bwMode="auto">
            <a:xfrm rot="5400000" flipH="1">
              <a:off x="3344" y="3573"/>
              <a:ext cx="56" cy="393"/>
            </a:xfrm>
            <a:prstGeom prst="leftBracket">
              <a:avLst>
                <a:gd name="adj" fmla="val 58482"/>
              </a:avLst>
            </a:prstGeom>
            <a:noFill/>
            <a:ln w="9525">
              <a:solidFill>
                <a:schemeClr val="tx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4049" name="Rectangle 38"/>
            <p:cNvSpPr>
              <a:spLocks noChangeArrowheads="1"/>
            </p:cNvSpPr>
            <p:nvPr/>
          </p:nvSpPr>
          <p:spPr bwMode="auto">
            <a:xfrm>
              <a:off x="1123" y="3547"/>
              <a:ext cx="2721" cy="462"/>
            </a:xfrm>
            <a:prstGeom prst="rect">
              <a:avLst/>
            </a:prstGeom>
            <a:noFill/>
            <a:ln w="9525" algn="ctr">
              <a:solidFill>
                <a:schemeClr val="tx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sp>
        <p:nvSpPr>
          <p:cNvPr id="44041" name="Line 40"/>
          <p:cNvSpPr>
            <a:spLocks noChangeShapeType="1"/>
          </p:cNvSpPr>
          <p:nvPr/>
        </p:nvSpPr>
        <p:spPr bwMode="auto">
          <a:xfrm flipV="1">
            <a:off x="5051425" y="2932113"/>
            <a:ext cx="606425" cy="334962"/>
          </a:xfrm>
          <a:prstGeom prst="line">
            <a:avLst/>
          </a:prstGeom>
          <a:noFill/>
          <a:ln w="57150">
            <a:solidFill>
              <a:srgbClr val="FF0000"/>
            </a:solidFill>
            <a:round/>
            <a:headEnd/>
            <a:tailEnd type="triangle" w="med" len="med"/>
          </a:ln>
        </p:spPr>
        <p:txBody>
          <a:bodyPr/>
          <a:lstStyle/>
          <a:p>
            <a:endParaRPr lang="ja-JP" altLang="en-US"/>
          </a:p>
        </p:txBody>
      </p:sp>
      <p:sp>
        <p:nvSpPr>
          <p:cNvPr id="44042" name="Line 41"/>
          <p:cNvSpPr>
            <a:spLocks noChangeShapeType="1"/>
          </p:cNvSpPr>
          <p:nvPr/>
        </p:nvSpPr>
        <p:spPr bwMode="auto">
          <a:xfrm flipH="1" flipV="1">
            <a:off x="3159125" y="2768600"/>
            <a:ext cx="334963" cy="479425"/>
          </a:xfrm>
          <a:prstGeom prst="line">
            <a:avLst/>
          </a:prstGeom>
          <a:noFill/>
          <a:ln w="57150">
            <a:solidFill>
              <a:srgbClr val="FF0000"/>
            </a:solidFill>
            <a:round/>
            <a:headEnd/>
            <a:tailEnd type="triangle" w="med" len="med"/>
          </a:ln>
        </p:spPr>
        <p:txBody>
          <a:bodyPr/>
          <a:lstStyle/>
          <a:p>
            <a:endParaRPr lang="ja-JP" altLang="en-US"/>
          </a:p>
        </p:txBody>
      </p:sp>
      <p:sp>
        <p:nvSpPr>
          <p:cNvPr id="44043" name="Line 42"/>
          <p:cNvSpPr>
            <a:spLocks noChangeShapeType="1"/>
          </p:cNvSpPr>
          <p:nvPr/>
        </p:nvSpPr>
        <p:spPr bwMode="auto">
          <a:xfrm>
            <a:off x="3240088" y="5221288"/>
            <a:ext cx="344487" cy="487362"/>
          </a:xfrm>
          <a:prstGeom prst="line">
            <a:avLst/>
          </a:prstGeom>
          <a:noFill/>
          <a:ln w="57150">
            <a:solidFill>
              <a:srgbClr val="FF0000"/>
            </a:solidFill>
            <a:round/>
            <a:headEnd/>
            <a:tailEnd type="triangle" w="med" len="med"/>
          </a:ln>
        </p:spPr>
        <p:txBody>
          <a:bodyPr/>
          <a:lstStyle/>
          <a:p>
            <a:endParaRPr lang="ja-JP" altLang="en-US"/>
          </a:p>
        </p:txBody>
      </p:sp>
      <p:sp>
        <p:nvSpPr>
          <p:cNvPr id="44044" name="Line 46"/>
          <p:cNvSpPr>
            <a:spLocks noChangeShapeType="1"/>
          </p:cNvSpPr>
          <p:nvPr/>
        </p:nvSpPr>
        <p:spPr bwMode="auto">
          <a:xfrm>
            <a:off x="2752725" y="2157413"/>
            <a:ext cx="271463" cy="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21</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pic>
        <p:nvPicPr>
          <p:cNvPr id="45059" name="Picture 9"/>
          <p:cNvPicPr>
            <a:picLocks noChangeAspect="1" noChangeArrowheads="1"/>
          </p:cNvPicPr>
          <p:nvPr/>
        </p:nvPicPr>
        <p:blipFill>
          <a:blip r:embed="rId2" cstate="screen"/>
          <a:srcRect l="3496" b="60663"/>
          <a:stretch>
            <a:fillRect/>
          </a:stretch>
        </p:blipFill>
        <p:spPr bwMode="auto">
          <a:xfrm>
            <a:off x="1082675" y="1935163"/>
            <a:ext cx="6796088" cy="2101850"/>
          </a:xfrm>
          <a:prstGeom prst="rect">
            <a:avLst/>
          </a:prstGeom>
          <a:noFill/>
          <a:ln w="9525" algn="ctr">
            <a:noFill/>
            <a:miter lim="800000"/>
            <a:headEnd/>
            <a:tailEnd/>
          </a:ln>
        </p:spPr>
      </p:pic>
      <p:sp>
        <p:nvSpPr>
          <p:cNvPr id="45060" name="Rectangle 13"/>
          <p:cNvSpPr>
            <a:spLocks noChangeArrowheads="1"/>
          </p:cNvSpPr>
          <p:nvPr/>
        </p:nvSpPr>
        <p:spPr bwMode="auto">
          <a:xfrm>
            <a:off x="495300" y="4332288"/>
            <a:ext cx="8302625" cy="1465262"/>
          </a:xfrm>
          <a:prstGeom prst="rect">
            <a:avLst/>
          </a:prstGeom>
          <a:noFill/>
          <a:ln w="9525" algn="ctr">
            <a:noFill/>
            <a:miter lim="800000"/>
            <a:headEnd/>
            <a:tailEnd/>
          </a:ln>
        </p:spPr>
        <p:txBody>
          <a:bodyPr>
            <a:spAutoFit/>
          </a:bodyPr>
          <a:lstStyle/>
          <a:p>
            <a:pPr algn="l"/>
            <a:r>
              <a:rPr lang="en-GB" altLang="ja-JP" sz="1800">
                <a:latin typeface="Arial Unicode MS" pitchFamily="50" charset="-128"/>
                <a:ea typeface="Arial Unicode MS" pitchFamily="50" charset="-128"/>
                <a:cs typeface="Arial Unicode MS" pitchFamily="50" charset="-128"/>
              </a:rPr>
              <a:t>Paroxysmal extreme pain disorder, previously known as familial rectal pain, is an autosomal dominant paroxysmal disorder of pain and autonomic dysfunction. The distinctive features of this disorder are paroxysmal episodes of burning pain in the rectal, ocular, and mandibular areas accompanied by autonomic manifestations such as skin flushing.</a:t>
            </a:r>
          </a:p>
        </p:txBody>
      </p:sp>
      <p:sp>
        <p:nvSpPr>
          <p:cNvPr id="45061" name="Rectangle 14"/>
          <p:cNvSpPr>
            <a:spLocks noChangeArrowheads="1"/>
          </p:cNvSpPr>
          <p:nvPr/>
        </p:nvSpPr>
        <p:spPr bwMode="auto">
          <a:xfrm>
            <a:off x="0" y="165100"/>
            <a:ext cx="9144000" cy="1250950"/>
          </a:xfrm>
          <a:prstGeom prst="rect">
            <a:avLst/>
          </a:prstGeom>
          <a:noFill/>
          <a:ln w="9525" algn="ctr">
            <a:noFill/>
            <a:miter lim="800000"/>
            <a:headEnd/>
            <a:tailEnd/>
          </a:ln>
        </p:spPr>
        <p:txBody>
          <a:bodyPr>
            <a:spAutoFit/>
          </a:bodyPr>
          <a:lstStyle/>
          <a:p>
            <a:r>
              <a:rPr lang="en-GB" altLang="ja-JP" sz="2800">
                <a:solidFill>
                  <a:schemeClr val="tx2"/>
                </a:solidFill>
                <a:latin typeface="Arial Unicode MS" pitchFamily="50" charset="-128"/>
                <a:ea typeface="Arial Unicode MS" pitchFamily="50" charset="-128"/>
                <a:cs typeface="Arial Unicode MS" pitchFamily="50" charset="-128"/>
              </a:rPr>
              <a:t>The locations of the identified human mutations in Na</a:t>
            </a:r>
            <a:r>
              <a:rPr lang="en-GB" altLang="ja-JP" sz="2800" baseline="-25000">
                <a:solidFill>
                  <a:schemeClr val="tx2"/>
                </a:solidFill>
                <a:latin typeface="Arial Unicode MS" pitchFamily="50" charset="-128"/>
                <a:ea typeface="Arial Unicode MS" pitchFamily="50" charset="-128"/>
                <a:cs typeface="Arial Unicode MS" pitchFamily="50" charset="-128"/>
              </a:rPr>
              <a:t>V</a:t>
            </a:r>
            <a:r>
              <a:rPr lang="en-GB" altLang="ja-JP" sz="2800">
                <a:solidFill>
                  <a:schemeClr val="tx2"/>
                </a:solidFill>
                <a:latin typeface="Arial Unicode MS" pitchFamily="50" charset="-128"/>
                <a:ea typeface="Arial Unicode MS" pitchFamily="50" charset="-128"/>
                <a:cs typeface="Arial Unicode MS" pitchFamily="50" charset="-128"/>
              </a:rPr>
              <a:t>1.7 which cause paroxysmal </a:t>
            </a:r>
            <a:r>
              <a:rPr lang="en-GB" altLang="ja-JP" sz="2800">
                <a:solidFill>
                  <a:srgbClr val="FF0000"/>
                </a:solidFill>
                <a:latin typeface="Arial Unicode MS" pitchFamily="50" charset="-128"/>
                <a:ea typeface="Arial Unicode MS" pitchFamily="50" charset="-128"/>
                <a:cs typeface="Arial Unicode MS" pitchFamily="50" charset="-128"/>
              </a:rPr>
              <a:t>extreme pain disorder</a:t>
            </a:r>
          </a:p>
          <a:p>
            <a:r>
              <a:rPr lang="en-US" altLang="ja-JP">
                <a:solidFill>
                  <a:schemeClr val="tx2"/>
                </a:solidFill>
                <a:latin typeface="Arial Unicode MS" pitchFamily="50" charset="-128"/>
                <a:ea typeface="Arial Unicode MS" pitchFamily="50" charset="-128"/>
                <a:cs typeface="Arial Unicode MS" pitchFamily="50" charset="-128"/>
              </a:rPr>
              <a:t>(gain of function mutation)</a:t>
            </a:r>
            <a:r>
              <a:rPr lang="en-GB" altLang="ja-JP">
                <a:solidFill>
                  <a:schemeClr val="tx2"/>
                </a:solidFill>
                <a:latin typeface="Arial Unicode MS" pitchFamily="50" charset="-128"/>
                <a:ea typeface="Arial Unicode MS" pitchFamily="50" charset="-128"/>
                <a:cs typeface="Arial Unicode MS" pitchFamily="50" charset="-128"/>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22</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pic>
        <p:nvPicPr>
          <p:cNvPr id="46083" name="Picture 3"/>
          <p:cNvPicPr>
            <a:picLocks noChangeAspect="1" noChangeArrowheads="1"/>
          </p:cNvPicPr>
          <p:nvPr/>
        </p:nvPicPr>
        <p:blipFill>
          <a:blip r:embed="rId2" cstate="screen"/>
          <a:srcRect l="3496" b="60663"/>
          <a:stretch>
            <a:fillRect/>
          </a:stretch>
        </p:blipFill>
        <p:spPr bwMode="auto">
          <a:xfrm>
            <a:off x="1082675" y="1935163"/>
            <a:ext cx="6796088" cy="2101850"/>
          </a:xfrm>
          <a:prstGeom prst="rect">
            <a:avLst/>
          </a:prstGeom>
          <a:noFill/>
          <a:ln w="9525" algn="ctr">
            <a:noFill/>
            <a:miter lim="800000"/>
            <a:headEnd/>
            <a:tailEnd/>
          </a:ln>
        </p:spPr>
      </p:pic>
      <p:sp>
        <p:nvSpPr>
          <p:cNvPr id="46084" name="Rectangle 5"/>
          <p:cNvSpPr>
            <a:spLocks noChangeArrowheads="1"/>
          </p:cNvSpPr>
          <p:nvPr/>
        </p:nvSpPr>
        <p:spPr bwMode="auto">
          <a:xfrm>
            <a:off x="0" y="165100"/>
            <a:ext cx="9144000" cy="1250950"/>
          </a:xfrm>
          <a:prstGeom prst="rect">
            <a:avLst/>
          </a:prstGeom>
          <a:noFill/>
          <a:ln w="9525" algn="ctr">
            <a:noFill/>
            <a:miter lim="800000"/>
            <a:headEnd/>
            <a:tailEnd/>
          </a:ln>
        </p:spPr>
        <p:txBody>
          <a:bodyPr>
            <a:spAutoFit/>
          </a:bodyPr>
          <a:lstStyle/>
          <a:p>
            <a:r>
              <a:rPr lang="en-GB" altLang="ja-JP" sz="2800">
                <a:solidFill>
                  <a:schemeClr val="tx2"/>
                </a:solidFill>
                <a:latin typeface="Arial Unicode MS" pitchFamily="50" charset="-128"/>
                <a:ea typeface="Arial Unicode MS" pitchFamily="50" charset="-128"/>
                <a:cs typeface="Arial Unicode MS" pitchFamily="50" charset="-128"/>
              </a:rPr>
              <a:t>The locations of the identified human mutations in Na</a:t>
            </a:r>
            <a:r>
              <a:rPr lang="en-GB" altLang="ja-JP" sz="2800" baseline="-25000">
                <a:solidFill>
                  <a:schemeClr val="tx2"/>
                </a:solidFill>
                <a:latin typeface="Arial Unicode MS" pitchFamily="50" charset="-128"/>
                <a:ea typeface="Arial Unicode MS" pitchFamily="50" charset="-128"/>
                <a:cs typeface="Arial Unicode MS" pitchFamily="50" charset="-128"/>
              </a:rPr>
              <a:t>V</a:t>
            </a:r>
            <a:r>
              <a:rPr lang="en-GB" altLang="ja-JP" sz="2800">
                <a:solidFill>
                  <a:schemeClr val="tx2"/>
                </a:solidFill>
                <a:latin typeface="Arial Unicode MS" pitchFamily="50" charset="-128"/>
                <a:ea typeface="Arial Unicode MS" pitchFamily="50" charset="-128"/>
                <a:cs typeface="Arial Unicode MS" pitchFamily="50" charset="-128"/>
              </a:rPr>
              <a:t>1.7 which cause paroxysmal extreme pain disorder</a:t>
            </a:r>
          </a:p>
          <a:p>
            <a:r>
              <a:rPr lang="en-US" altLang="ja-JP">
                <a:solidFill>
                  <a:schemeClr val="tx2"/>
                </a:solidFill>
                <a:latin typeface="Arial Unicode MS" pitchFamily="50" charset="-128"/>
                <a:ea typeface="Arial Unicode MS" pitchFamily="50" charset="-128"/>
                <a:cs typeface="Arial Unicode MS" pitchFamily="50" charset="-128"/>
              </a:rPr>
              <a:t>(gain of function mutation)</a:t>
            </a:r>
            <a:r>
              <a:rPr lang="en-GB" altLang="ja-JP">
                <a:solidFill>
                  <a:schemeClr val="tx2"/>
                </a:solidFill>
                <a:latin typeface="Arial Unicode MS" pitchFamily="50" charset="-128"/>
                <a:ea typeface="Arial Unicode MS" pitchFamily="50" charset="-128"/>
                <a:cs typeface="Arial Unicode MS" pitchFamily="50" charset="-128"/>
              </a:rPr>
              <a:t> </a:t>
            </a:r>
          </a:p>
        </p:txBody>
      </p:sp>
      <p:pic>
        <p:nvPicPr>
          <p:cNvPr id="46085" name="Picture 6"/>
          <p:cNvPicPr>
            <a:picLocks noChangeAspect="1" noChangeArrowheads="1"/>
          </p:cNvPicPr>
          <p:nvPr/>
        </p:nvPicPr>
        <p:blipFill>
          <a:blip r:embed="rId3" cstate="screen"/>
          <a:srcRect/>
          <a:stretch>
            <a:fillRect/>
          </a:stretch>
        </p:blipFill>
        <p:spPr bwMode="auto">
          <a:xfrm>
            <a:off x="760413" y="4518025"/>
            <a:ext cx="1824037" cy="1620838"/>
          </a:xfrm>
          <a:prstGeom prst="rect">
            <a:avLst/>
          </a:prstGeom>
          <a:noFill/>
          <a:ln w="9525" algn="ctr">
            <a:noFill/>
            <a:miter lim="800000"/>
            <a:headEnd/>
            <a:tailEnd/>
          </a:ln>
        </p:spPr>
      </p:pic>
      <p:pic>
        <p:nvPicPr>
          <p:cNvPr id="46086" name="Picture 7"/>
          <p:cNvPicPr>
            <a:picLocks noChangeAspect="1" noChangeArrowheads="1"/>
          </p:cNvPicPr>
          <p:nvPr/>
        </p:nvPicPr>
        <p:blipFill>
          <a:blip r:embed="rId4" cstate="screen"/>
          <a:srcRect/>
          <a:stretch>
            <a:fillRect/>
          </a:stretch>
        </p:blipFill>
        <p:spPr bwMode="auto">
          <a:xfrm>
            <a:off x="2857500" y="4510088"/>
            <a:ext cx="5980113" cy="1636712"/>
          </a:xfrm>
          <a:prstGeom prst="rect">
            <a:avLst/>
          </a:prstGeom>
          <a:noFill/>
          <a:ln w="9525" algn="ctr">
            <a:noFill/>
            <a:miter lim="800000"/>
            <a:headEnd/>
            <a:tailEnd/>
          </a:ln>
        </p:spPr>
      </p:pic>
      <p:sp>
        <p:nvSpPr>
          <p:cNvPr id="46087" name="Rectangle 8"/>
          <p:cNvSpPr>
            <a:spLocks noChangeArrowheads="1"/>
          </p:cNvSpPr>
          <p:nvPr/>
        </p:nvSpPr>
        <p:spPr bwMode="auto">
          <a:xfrm>
            <a:off x="2887663" y="4510088"/>
            <a:ext cx="225425" cy="171450"/>
          </a:xfrm>
          <a:prstGeom prst="rect">
            <a:avLst/>
          </a:prstGeom>
          <a:solidFill>
            <a:schemeClr val="tx1"/>
          </a:solidFill>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6088" name="Rectangle 9"/>
          <p:cNvSpPr>
            <a:spLocks noChangeArrowheads="1"/>
          </p:cNvSpPr>
          <p:nvPr/>
        </p:nvSpPr>
        <p:spPr bwMode="auto">
          <a:xfrm>
            <a:off x="5078413" y="4762500"/>
            <a:ext cx="225425" cy="171450"/>
          </a:xfrm>
          <a:prstGeom prst="rect">
            <a:avLst/>
          </a:prstGeom>
          <a:solidFill>
            <a:schemeClr val="tx1"/>
          </a:solidFill>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6089" name="Rectangle 10"/>
          <p:cNvSpPr>
            <a:spLocks noChangeArrowheads="1"/>
          </p:cNvSpPr>
          <p:nvPr/>
        </p:nvSpPr>
        <p:spPr bwMode="auto">
          <a:xfrm>
            <a:off x="7251700" y="4751388"/>
            <a:ext cx="225425" cy="171450"/>
          </a:xfrm>
          <a:prstGeom prst="rect">
            <a:avLst/>
          </a:prstGeom>
          <a:solidFill>
            <a:schemeClr val="tx1"/>
          </a:solidFill>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46090" name="Line 11"/>
          <p:cNvSpPr>
            <a:spLocks noChangeShapeType="1"/>
          </p:cNvSpPr>
          <p:nvPr/>
        </p:nvSpPr>
        <p:spPr bwMode="auto">
          <a:xfrm flipH="1">
            <a:off x="4400550" y="3403600"/>
            <a:ext cx="1501775" cy="1730375"/>
          </a:xfrm>
          <a:prstGeom prst="line">
            <a:avLst/>
          </a:prstGeom>
          <a:noFill/>
          <a:ln w="9525">
            <a:solidFill>
              <a:srgbClr val="FF0000"/>
            </a:solidFill>
            <a:round/>
            <a:headEnd/>
            <a:tailEnd type="triangle" w="med" len="med"/>
          </a:ln>
        </p:spPr>
        <p:txBody>
          <a:bodyPr/>
          <a:lstStyle/>
          <a:p>
            <a:endParaRPr lang="ja-JP" altLang="en-US"/>
          </a:p>
        </p:txBody>
      </p:sp>
      <p:sp>
        <p:nvSpPr>
          <p:cNvPr id="46091" name="Line 12"/>
          <p:cNvSpPr>
            <a:spLocks noChangeShapeType="1"/>
          </p:cNvSpPr>
          <p:nvPr/>
        </p:nvSpPr>
        <p:spPr bwMode="auto">
          <a:xfrm>
            <a:off x="6092825" y="3765550"/>
            <a:ext cx="0" cy="1403350"/>
          </a:xfrm>
          <a:prstGeom prst="line">
            <a:avLst/>
          </a:prstGeom>
          <a:noFill/>
          <a:ln w="9525">
            <a:solidFill>
              <a:schemeClr val="bg1"/>
            </a:solidFill>
            <a:round/>
            <a:headEnd/>
            <a:tailEnd type="triangle" w="med" len="med"/>
          </a:ln>
        </p:spPr>
        <p:txBody>
          <a:bodyPr/>
          <a:lstStyle/>
          <a:p>
            <a:endParaRPr lang="ja-JP" altLang="en-US"/>
          </a:p>
        </p:txBody>
      </p:sp>
      <p:sp>
        <p:nvSpPr>
          <p:cNvPr id="46092" name="Line 13"/>
          <p:cNvSpPr>
            <a:spLocks noChangeShapeType="1"/>
          </p:cNvSpPr>
          <p:nvPr/>
        </p:nvSpPr>
        <p:spPr bwMode="auto">
          <a:xfrm>
            <a:off x="7080250" y="3322638"/>
            <a:ext cx="677863" cy="1765300"/>
          </a:xfrm>
          <a:prstGeom prst="line">
            <a:avLst/>
          </a:prstGeom>
          <a:noFill/>
          <a:ln w="9525">
            <a:solidFill>
              <a:srgbClr val="2DCA0E"/>
            </a:solidFill>
            <a:round/>
            <a:headEnd/>
            <a:tailEnd type="triangle" w="med" len="med"/>
          </a:ln>
        </p:spPr>
        <p:txBody>
          <a:bodyPr/>
          <a:lstStyle/>
          <a:p>
            <a:endParaRPr lang="ja-JP" altLang="en-US"/>
          </a:p>
        </p:txBody>
      </p:sp>
      <p:sp>
        <p:nvSpPr>
          <p:cNvPr id="46093" name="Text Box 14"/>
          <p:cNvSpPr txBox="1">
            <a:spLocks noChangeArrowheads="1"/>
          </p:cNvSpPr>
          <p:nvPr/>
        </p:nvSpPr>
        <p:spPr bwMode="auto">
          <a:xfrm>
            <a:off x="889000" y="4171950"/>
            <a:ext cx="1452563" cy="4000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WT Na</a:t>
            </a:r>
            <a:r>
              <a:rPr lang="en-US" altLang="ja-JP" baseline="-25000">
                <a:latin typeface="Arial Unicode MS" pitchFamily="50" charset="-128"/>
                <a:ea typeface="Arial Unicode MS" pitchFamily="50" charset="-128"/>
                <a:cs typeface="Arial Unicode MS" pitchFamily="50" charset="-128"/>
              </a:rPr>
              <a:t>V</a:t>
            </a:r>
            <a:r>
              <a:rPr lang="en-US" altLang="ja-JP">
                <a:latin typeface="Arial Unicode MS" pitchFamily="50" charset="-128"/>
                <a:ea typeface="Arial Unicode MS" pitchFamily="50" charset="-128"/>
                <a:cs typeface="Arial Unicode MS" pitchFamily="50" charset="-128"/>
              </a:rPr>
              <a:t>1.7</a:t>
            </a:r>
            <a:endParaRPr lang="en-GB" altLang="ja-JP">
              <a:latin typeface="Arial Unicode MS" pitchFamily="50" charset="-128"/>
              <a:ea typeface="Arial Unicode MS" pitchFamily="50" charset="-128"/>
              <a:cs typeface="Arial Unicode MS" pitchFamily="50" charset="-128"/>
            </a:endParaRPr>
          </a:p>
        </p:txBody>
      </p:sp>
      <p:sp>
        <p:nvSpPr>
          <p:cNvPr id="46094" name="Text Box 15"/>
          <p:cNvSpPr txBox="1">
            <a:spLocks noChangeArrowheads="1"/>
          </p:cNvSpPr>
          <p:nvPr/>
        </p:nvSpPr>
        <p:spPr bwMode="auto">
          <a:xfrm>
            <a:off x="2827338" y="4171950"/>
            <a:ext cx="1835150" cy="400050"/>
          </a:xfrm>
          <a:prstGeom prst="rect">
            <a:avLst/>
          </a:prstGeom>
          <a:noFill/>
          <a:ln w="9525" algn="ctr">
            <a:noFill/>
            <a:miter lim="800000"/>
            <a:headEnd/>
            <a:tailEnd/>
          </a:ln>
        </p:spPr>
        <p:txBody>
          <a:bodyPr wrap="none">
            <a:spAutoFit/>
          </a:bodyPr>
          <a:lstStyle/>
          <a:p>
            <a:r>
              <a:rPr lang="en-US" altLang="ja-JP">
                <a:latin typeface="Arial Unicode MS" pitchFamily="50" charset="-128"/>
                <a:ea typeface="Arial Unicode MS" pitchFamily="50" charset="-128"/>
                <a:cs typeface="Arial Unicode MS" pitchFamily="50" charset="-128"/>
              </a:rPr>
              <a:t>mutant Na</a:t>
            </a:r>
            <a:r>
              <a:rPr lang="en-US" altLang="ja-JP" baseline="-25000">
                <a:latin typeface="Arial Unicode MS" pitchFamily="50" charset="-128"/>
                <a:ea typeface="Arial Unicode MS" pitchFamily="50" charset="-128"/>
                <a:cs typeface="Arial Unicode MS" pitchFamily="50" charset="-128"/>
              </a:rPr>
              <a:t>V</a:t>
            </a:r>
            <a:r>
              <a:rPr lang="en-US" altLang="ja-JP">
                <a:latin typeface="Arial Unicode MS" pitchFamily="50" charset="-128"/>
                <a:ea typeface="Arial Unicode MS" pitchFamily="50" charset="-128"/>
                <a:cs typeface="Arial Unicode MS" pitchFamily="50" charset="-128"/>
              </a:rPr>
              <a:t>1.7</a:t>
            </a:r>
            <a:endParaRPr lang="en-GB" altLang="ja-JP">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V="1">
            <a:off x="758825" y="2513013"/>
            <a:ext cx="7637463" cy="1587"/>
          </a:xfrm>
          <a:prstGeom prst="line">
            <a:avLst/>
          </a:prstGeom>
          <a:noFill/>
          <a:ln w="12700">
            <a:solidFill>
              <a:schemeClr val="accent1"/>
            </a:solidFill>
            <a:round/>
            <a:headEnd/>
            <a:tailEnd/>
          </a:ln>
        </p:spPr>
        <p:txBody>
          <a:bodyPr wrap="none" anchor="ctr"/>
          <a:lstStyle/>
          <a:p>
            <a:endParaRPr lang="ja-JP" altLang="en-US"/>
          </a:p>
        </p:txBody>
      </p:sp>
      <p:grpSp>
        <p:nvGrpSpPr>
          <p:cNvPr id="17411" name="Group 3"/>
          <p:cNvGrpSpPr>
            <a:grpSpLocks/>
          </p:cNvGrpSpPr>
          <p:nvPr/>
        </p:nvGrpSpPr>
        <p:grpSpPr bwMode="auto">
          <a:xfrm>
            <a:off x="7188200" y="1882775"/>
            <a:ext cx="1155700" cy="646113"/>
            <a:chOff x="4847" y="1250"/>
            <a:chExt cx="728" cy="407"/>
          </a:xfrm>
        </p:grpSpPr>
        <p:sp>
          <p:nvSpPr>
            <p:cNvPr id="17489" name="Rectangle 4"/>
            <p:cNvSpPr>
              <a:spLocks noChangeArrowheads="1"/>
            </p:cNvSpPr>
            <p:nvPr/>
          </p:nvSpPr>
          <p:spPr bwMode="auto">
            <a:xfrm>
              <a:off x="4999" y="1250"/>
              <a:ext cx="3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TTX</a:t>
              </a:r>
            </a:p>
          </p:txBody>
        </p:sp>
        <p:sp>
          <p:nvSpPr>
            <p:cNvPr id="17490" name="Rectangle 5"/>
            <p:cNvSpPr>
              <a:spLocks noChangeArrowheads="1"/>
            </p:cNvSpPr>
            <p:nvPr/>
          </p:nvSpPr>
          <p:spPr bwMode="auto">
            <a:xfrm>
              <a:off x="4847" y="1432"/>
              <a:ext cx="7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sensitivity</a:t>
              </a:r>
            </a:p>
          </p:txBody>
        </p:sp>
      </p:grpSp>
      <p:grpSp>
        <p:nvGrpSpPr>
          <p:cNvPr id="17412" name="Group 6"/>
          <p:cNvGrpSpPr>
            <a:grpSpLocks/>
          </p:cNvGrpSpPr>
          <p:nvPr/>
        </p:nvGrpSpPr>
        <p:grpSpPr bwMode="auto">
          <a:xfrm>
            <a:off x="6072188" y="1900238"/>
            <a:ext cx="976312" cy="646112"/>
            <a:chOff x="3485" y="1261"/>
            <a:chExt cx="615" cy="407"/>
          </a:xfrm>
        </p:grpSpPr>
        <p:sp>
          <p:nvSpPr>
            <p:cNvPr id="17487" name="Rectangle 7"/>
            <p:cNvSpPr>
              <a:spLocks noChangeArrowheads="1"/>
            </p:cNvSpPr>
            <p:nvPr/>
          </p:nvSpPr>
          <p:spPr bwMode="auto">
            <a:xfrm>
              <a:off x="3485" y="1261"/>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Present</a:t>
              </a:r>
            </a:p>
          </p:txBody>
        </p:sp>
        <p:sp>
          <p:nvSpPr>
            <p:cNvPr id="17488" name="Rectangle 8"/>
            <p:cNvSpPr>
              <a:spLocks noChangeArrowheads="1"/>
            </p:cNvSpPr>
            <p:nvPr/>
          </p:nvSpPr>
          <p:spPr bwMode="auto">
            <a:xfrm>
              <a:off x="3524" y="1443"/>
              <a:ext cx="5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in DRG</a:t>
              </a:r>
            </a:p>
          </p:txBody>
        </p:sp>
      </p:grpSp>
      <p:sp>
        <p:nvSpPr>
          <p:cNvPr id="17413" name="Rectangle 9"/>
          <p:cNvSpPr>
            <a:spLocks noChangeArrowheads="1"/>
          </p:cNvSpPr>
          <p:nvPr/>
        </p:nvSpPr>
        <p:spPr bwMode="auto">
          <a:xfrm>
            <a:off x="6342063" y="2436813"/>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14" name="Rectangle 10"/>
          <p:cNvSpPr>
            <a:spLocks noChangeArrowheads="1"/>
          </p:cNvSpPr>
          <p:nvPr/>
        </p:nvSpPr>
        <p:spPr bwMode="auto">
          <a:xfrm>
            <a:off x="6342063" y="2760663"/>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15" name="Rectangle 11"/>
          <p:cNvSpPr>
            <a:spLocks noChangeArrowheads="1"/>
          </p:cNvSpPr>
          <p:nvPr/>
        </p:nvSpPr>
        <p:spPr bwMode="auto">
          <a:xfrm>
            <a:off x="6345238" y="3417888"/>
            <a:ext cx="406400" cy="569912"/>
          </a:xfrm>
          <a:prstGeom prst="rect">
            <a:avLst/>
          </a:prstGeom>
          <a:noFill/>
          <a:ln w="12700">
            <a:noFill/>
            <a:miter lim="800000"/>
            <a:headEnd/>
            <a:tailEnd/>
          </a:ln>
        </p:spPr>
        <p:txBody>
          <a:bodyPr lIns="82550" tIns="41275" rIns="82550" bIns="41275">
            <a:spAutoFit/>
          </a:bodyPr>
          <a:lstStyle/>
          <a:p>
            <a:pPr defTabSz="739775"/>
            <a:r>
              <a:rPr lang="en-GB" altLang="ja-JP" sz="3200">
                <a:solidFill>
                  <a:srgbClr val="808080"/>
                </a:solidFill>
              </a:rPr>
              <a:t>-</a:t>
            </a:r>
          </a:p>
        </p:txBody>
      </p:sp>
      <p:sp>
        <p:nvSpPr>
          <p:cNvPr id="17416" name="Rectangle 12"/>
          <p:cNvSpPr>
            <a:spLocks noChangeArrowheads="1"/>
          </p:cNvSpPr>
          <p:nvPr/>
        </p:nvSpPr>
        <p:spPr bwMode="auto">
          <a:xfrm>
            <a:off x="6345238" y="3738563"/>
            <a:ext cx="406400" cy="569912"/>
          </a:xfrm>
          <a:prstGeom prst="rect">
            <a:avLst/>
          </a:prstGeom>
          <a:noFill/>
          <a:ln w="12700">
            <a:noFill/>
            <a:miter lim="800000"/>
            <a:headEnd/>
            <a:tailEnd/>
          </a:ln>
        </p:spPr>
        <p:txBody>
          <a:bodyPr lIns="82550" tIns="41275" rIns="82550" bIns="41275">
            <a:spAutoFit/>
          </a:bodyPr>
          <a:lstStyle/>
          <a:p>
            <a:pPr defTabSz="739775"/>
            <a:r>
              <a:rPr lang="en-GB" altLang="ja-JP" sz="3200">
                <a:solidFill>
                  <a:srgbClr val="808080"/>
                </a:solidFill>
              </a:rPr>
              <a:t>-</a:t>
            </a:r>
          </a:p>
        </p:txBody>
      </p:sp>
      <p:sp>
        <p:nvSpPr>
          <p:cNvPr id="17417" name="Rectangle 13"/>
          <p:cNvSpPr>
            <a:spLocks noChangeArrowheads="1"/>
          </p:cNvSpPr>
          <p:nvPr/>
        </p:nvSpPr>
        <p:spPr bwMode="auto">
          <a:xfrm>
            <a:off x="6342063" y="408940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18" name="Rectangle 14"/>
          <p:cNvSpPr>
            <a:spLocks noChangeArrowheads="1"/>
          </p:cNvSpPr>
          <p:nvPr/>
        </p:nvSpPr>
        <p:spPr bwMode="auto">
          <a:xfrm>
            <a:off x="6342063" y="4402138"/>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9966FF"/>
                </a:solidFill>
              </a:rPr>
              <a:t>+</a:t>
            </a:r>
          </a:p>
        </p:txBody>
      </p:sp>
      <p:sp>
        <p:nvSpPr>
          <p:cNvPr id="17419" name="Rectangle 15"/>
          <p:cNvSpPr>
            <a:spLocks noChangeArrowheads="1"/>
          </p:cNvSpPr>
          <p:nvPr/>
        </p:nvSpPr>
        <p:spPr bwMode="auto">
          <a:xfrm>
            <a:off x="7548563" y="241935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20" name="Rectangle 16"/>
          <p:cNvSpPr>
            <a:spLocks noChangeArrowheads="1"/>
          </p:cNvSpPr>
          <p:nvPr/>
        </p:nvSpPr>
        <p:spPr bwMode="auto">
          <a:xfrm>
            <a:off x="7548563" y="274320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21" name="Rectangle 17"/>
          <p:cNvSpPr>
            <a:spLocks noChangeArrowheads="1"/>
          </p:cNvSpPr>
          <p:nvPr/>
        </p:nvSpPr>
        <p:spPr bwMode="auto">
          <a:xfrm>
            <a:off x="7593013" y="370522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22" name="Rectangle 18"/>
          <p:cNvSpPr>
            <a:spLocks noChangeArrowheads="1"/>
          </p:cNvSpPr>
          <p:nvPr/>
        </p:nvSpPr>
        <p:spPr bwMode="auto">
          <a:xfrm>
            <a:off x="7548563" y="4071938"/>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23" name="Rectangle 19"/>
          <p:cNvSpPr>
            <a:spLocks noChangeArrowheads="1"/>
          </p:cNvSpPr>
          <p:nvPr/>
        </p:nvSpPr>
        <p:spPr bwMode="auto">
          <a:xfrm>
            <a:off x="7548563" y="438467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9966FF"/>
                </a:solidFill>
              </a:rPr>
              <a:t>+</a:t>
            </a:r>
          </a:p>
        </p:txBody>
      </p:sp>
      <p:sp>
        <p:nvSpPr>
          <p:cNvPr id="17424" name="Rectangle 20"/>
          <p:cNvSpPr>
            <a:spLocks noChangeArrowheads="1"/>
          </p:cNvSpPr>
          <p:nvPr/>
        </p:nvSpPr>
        <p:spPr bwMode="auto">
          <a:xfrm>
            <a:off x="3041650" y="2586038"/>
            <a:ext cx="7239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type I</a:t>
            </a:r>
          </a:p>
        </p:txBody>
      </p:sp>
      <p:sp>
        <p:nvSpPr>
          <p:cNvPr id="17425" name="Rectangle 21"/>
          <p:cNvSpPr>
            <a:spLocks noChangeArrowheads="1"/>
          </p:cNvSpPr>
          <p:nvPr/>
        </p:nvSpPr>
        <p:spPr bwMode="auto">
          <a:xfrm>
            <a:off x="3014663" y="2909888"/>
            <a:ext cx="7874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type II</a:t>
            </a:r>
          </a:p>
        </p:txBody>
      </p:sp>
      <p:sp>
        <p:nvSpPr>
          <p:cNvPr id="17426" name="Rectangle 22"/>
          <p:cNvSpPr>
            <a:spLocks noChangeArrowheads="1"/>
          </p:cNvSpPr>
          <p:nvPr/>
        </p:nvSpPr>
        <p:spPr bwMode="auto">
          <a:xfrm>
            <a:off x="2820988" y="3551238"/>
            <a:ext cx="1223962"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SkM1 (</a:t>
            </a:r>
            <a:r>
              <a:rPr lang="en-GB" altLang="ja-JP" sz="1800">
                <a:solidFill>
                  <a:srgbClr val="808080"/>
                </a:solidFill>
                <a:latin typeface="Symbol" pitchFamily="18" charset="2"/>
              </a:rPr>
              <a:t></a:t>
            </a:r>
            <a:r>
              <a:rPr lang="en-GB" altLang="ja-JP" sz="1800">
                <a:solidFill>
                  <a:srgbClr val="808080"/>
                </a:solidFill>
              </a:rPr>
              <a:t>1)</a:t>
            </a:r>
          </a:p>
        </p:txBody>
      </p:sp>
      <p:sp>
        <p:nvSpPr>
          <p:cNvPr id="17427" name="Rectangle 23"/>
          <p:cNvSpPr>
            <a:spLocks noChangeArrowheads="1"/>
          </p:cNvSpPr>
          <p:nvPr/>
        </p:nvSpPr>
        <p:spPr bwMode="auto">
          <a:xfrm>
            <a:off x="2974975" y="4238625"/>
            <a:ext cx="8763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NaCh6</a:t>
            </a:r>
          </a:p>
        </p:txBody>
      </p:sp>
      <p:sp>
        <p:nvSpPr>
          <p:cNvPr id="17428" name="Rectangle 24"/>
          <p:cNvSpPr>
            <a:spLocks noChangeArrowheads="1"/>
          </p:cNvSpPr>
          <p:nvPr/>
        </p:nvSpPr>
        <p:spPr bwMode="auto">
          <a:xfrm>
            <a:off x="3092450" y="4551363"/>
            <a:ext cx="6096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PN1</a:t>
            </a:r>
          </a:p>
        </p:txBody>
      </p:sp>
      <p:sp>
        <p:nvSpPr>
          <p:cNvPr id="17429" name="Rectangle 25"/>
          <p:cNvSpPr>
            <a:spLocks noChangeArrowheads="1"/>
          </p:cNvSpPr>
          <p:nvPr/>
        </p:nvSpPr>
        <p:spPr bwMode="auto">
          <a:xfrm>
            <a:off x="3019425" y="2173288"/>
            <a:ext cx="774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Name</a:t>
            </a:r>
          </a:p>
        </p:txBody>
      </p:sp>
      <p:sp>
        <p:nvSpPr>
          <p:cNvPr id="17430" name="Rectangle 26"/>
          <p:cNvSpPr>
            <a:spLocks noChangeArrowheads="1"/>
          </p:cNvSpPr>
          <p:nvPr/>
        </p:nvSpPr>
        <p:spPr bwMode="auto">
          <a:xfrm>
            <a:off x="2805113" y="3871913"/>
            <a:ext cx="1257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SkM2 (</a:t>
            </a:r>
            <a:r>
              <a:rPr lang="en-GB" altLang="ja-JP" sz="1800">
                <a:solidFill>
                  <a:srgbClr val="808080"/>
                </a:solidFill>
                <a:latin typeface="Symbol" pitchFamily="18" charset="2"/>
              </a:rPr>
              <a:t></a:t>
            </a:r>
            <a:r>
              <a:rPr lang="en-GB" altLang="ja-JP" sz="1800">
                <a:solidFill>
                  <a:srgbClr val="808080"/>
                </a:solidFill>
              </a:rPr>
              <a:t>1)</a:t>
            </a:r>
          </a:p>
        </p:txBody>
      </p:sp>
      <p:sp>
        <p:nvSpPr>
          <p:cNvPr id="17431" name="Rectangle 27"/>
          <p:cNvSpPr>
            <a:spLocks noChangeArrowheads="1"/>
          </p:cNvSpPr>
          <p:nvPr/>
        </p:nvSpPr>
        <p:spPr bwMode="auto">
          <a:xfrm>
            <a:off x="4425950" y="2568575"/>
            <a:ext cx="12954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CNS, heart</a:t>
            </a:r>
          </a:p>
        </p:txBody>
      </p:sp>
      <p:grpSp>
        <p:nvGrpSpPr>
          <p:cNvPr id="17432" name="Group 28"/>
          <p:cNvGrpSpPr>
            <a:grpSpLocks/>
          </p:cNvGrpSpPr>
          <p:nvPr/>
        </p:nvGrpSpPr>
        <p:grpSpPr bwMode="auto">
          <a:xfrm>
            <a:off x="4578350" y="1881188"/>
            <a:ext cx="952500" cy="646112"/>
            <a:chOff x="2687" y="1249"/>
            <a:chExt cx="600" cy="407"/>
          </a:xfrm>
        </p:grpSpPr>
        <p:sp>
          <p:nvSpPr>
            <p:cNvPr id="17485" name="Rectangle 29"/>
            <p:cNvSpPr>
              <a:spLocks noChangeArrowheads="1"/>
            </p:cNvSpPr>
            <p:nvPr/>
          </p:nvSpPr>
          <p:spPr bwMode="auto">
            <a:xfrm>
              <a:off x="2687" y="1249"/>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Primary</a:t>
              </a:r>
            </a:p>
          </p:txBody>
        </p:sp>
        <p:sp>
          <p:nvSpPr>
            <p:cNvPr id="17486" name="Rectangle 30"/>
            <p:cNvSpPr>
              <a:spLocks noChangeArrowheads="1"/>
            </p:cNvSpPr>
            <p:nvPr/>
          </p:nvSpPr>
          <p:spPr bwMode="auto">
            <a:xfrm>
              <a:off x="2726" y="1431"/>
              <a:ext cx="5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Tissue</a:t>
              </a:r>
            </a:p>
          </p:txBody>
        </p:sp>
      </p:grpSp>
      <p:sp>
        <p:nvSpPr>
          <p:cNvPr id="17433" name="Rectangle 31"/>
          <p:cNvSpPr>
            <a:spLocks noChangeArrowheads="1"/>
          </p:cNvSpPr>
          <p:nvPr/>
        </p:nvSpPr>
        <p:spPr bwMode="auto">
          <a:xfrm>
            <a:off x="4713288" y="2892425"/>
            <a:ext cx="647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CNS</a:t>
            </a:r>
          </a:p>
        </p:txBody>
      </p:sp>
      <p:sp>
        <p:nvSpPr>
          <p:cNvPr id="17434" name="Rectangle 32"/>
          <p:cNvSpPr>
            <a:spLocks noChangeArrowheads="1"/>
          </p:cNvSpPr>
          <p:nvPr/>
        </p:nvSpPr>
        <p:spPr bwMode="auto">
          <a:xfrm>
            <a:off x="4233863" y="3533775"/>
            <a:ext cx="17272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skeletal muscle</a:t>
            </a:r>
          </a:p>
        </p:txBody>
      </p:sp>
      <p:sp>
        <p:nvSpPr>
          <p:cNvPr id="17435" name="Rectangle 33"/>
          <p:cNvSpPr>
            <a:spLocks noChangeArrowheads="1"/>
          </p:cNvSpPr>
          <p:nvPr/>
        </p:nvSpPr>
        <p:spPr bwMode="auto">
          <a:xfrm>
            <a:off x="4695825" y="3854450"/>
            <a:ext cx="6858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heart</a:t>
            </a:r>
          </a:p>
        </p:txBody>
      </p:sp>
      <p:sp>
        <p:nvSpPr>
          <p:cNvPr id="17436" name="Rectangle 34"/>
          <p:cNvSpPr>
            <a:spLocks noChangeArrowheads="1"/>
          </p:cNvSpPr>
          <p:nvPr/>
        </p:nvSpPr>
        <p:spPr bwMode="auto">
          <a:xfrm>
            <a:off x="4243388" y="4221163"/>
            <a:ext cx="17018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CNS, glial cells</a:t>
            </a:r>
          </a:p>
        </p:txBody>
      </p:sp>
      <p:sp>
        <p:nvSpPr>
          <p:cNvPr id="17437" name="Rectangle 35"/>
          <p:cNvSpPr>
            <a:spLocks noChangeArrowheads="1"/>
          </p:cNvSpPr>
          <p:nvPr/>
        </p:nvSpPr>
        <p:spPr bwMode="auto">
          <a:xfrm>
            <a:off x="4435475" y="4533900"/>
            <a:ext cx="12700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SCG, CNS</a:t>
            </a:r>
          </a:p>
        </p:txBody>
      </p:sp>
      <p:sp>
        <p:nvSpPr>
          <p:cNvPr id="17438" name="Rectangle 36"/>
          <p:cNvSpPr>
            <a:spLocks noChangeArrowheads="1"/>
          </p:cNvSpPr>
          <p:nvPr/>
        </p:nvSpPr>
        <p:spPr bwMode="auto">
          <a:xfrm>
            <a:off x="7548563" y="336867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grpSp>
        <p:nvGrpSpPr>
          <p:cNvPr id="17439" name="Group 37"/>
          <p:cNvGrpSpPr>
            <a:grpSpLocks/>
          </p:cNvGrpSpPr>
          <p:nvPr/>
        </p:nvGrpSpPr>
        <p:grpSpPr bwMode="auto">
          <a:xfrm>
            <a:off x="1790700" y="1882775"/>
            <a:ext cx="927100" cy="646113"/>
            <a:chOff x="955" y="1250"/>
            <a:chExt cx="584" cy="407"/>
          </a:xfrm>
        </p:grpSpPr>
        <p:sp>
          <p:nvSpPr>
            <p:cNvPr id="17483" name="Rectangle 38"/>
            <p:cNvSpPr>
              <a:spLocks noChangeArrowheads="1"/>
            </p:cNvSpPr>
            <p:nvPr/>
          </p:nvSpPr>
          <p:spPr bwMode="auto">
            <a:xfrm>
              <a:off x="1002" y="1250"/>
              <a:ext cx="4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Gene</a:t>
              </a:r>
            </a:p>
          </p:txBody>
        </p:sp>
        <p:sp>
          <p:nvSpPr>
            <p:cNvPr id="17484" name="Rectangle 39"/>
            <p:cNvSpPr>
              <a:spLocks noChangeArrowheads="1"/>
            </p:cNvSpPr>
            <p:nvPr/>
          </p:nvSpPr>
          <p:spPr bwMode="auto">
            <a:xfrm>
              <a:off x="955" y="1432"/>
              <a:ext cx="58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Symbol</a:t>
              </a:r>
            </a:p>
          </p:txBody>
        </p:sp>
      </p:grpSp>
      <p:sp>
        <p:nvSpPr>
          <p:cNvPr id="17440" name="Rectangle 40"/>
          <p:cNvSpPr>
            <a:spLocks noChangeArrowheads="1"/>
          </p:cNvSpPr>
          <p:nvPr/>
        </p:nvSpPr>
        <p:spPr bwMode="auto">
          <a:xfrm>
            <a:off x="1801813" y="257016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SCN1a</a:t>
            </a:r>
          </a:p>
        </p:txBody>
      </p:sp>
      <p:sp>
        <p:nvSpPr>
          <p:cNvPr id="17441" name="Rectangle 41"/>
          <p:cNvSpPr>
            <a:spLocks noChangeArrowheads="1"/>
          </p:cNvSpPr>
          <p:nvPr/>
        </p:nvSpPr>
        <p:spPr bwMode="auto">
          <a:xfrm>
            <a:off x="1801813" y="289401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SCN2a</a:t>
            </a:r>
          </a:p>
        </p:txBody>
      </p:sp>
      <p:sp>
        <p:nvSpPr>
          <p:cNvPr id="17442" name="Rectangle 42"/>
          <p:cNvSpPr>
            <a:spLocks noChangeArrowheads="1"/>
          </p:cNvSpPr>
          <p:nvPr/>
        </p:nvSpPr>
        <p:spPr bwMode="auto">
          <a:xfrm>
            <a:off x="1801813" y="353536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SCN4a</a:t>
            </a:r>
          </a:p>
        </p:txBody>
      </p:sp>
      <p:sp>
        <p:nvSpPr>
          <p:cNvPr id="17443" name="Rectangle 43"/>
          <p:cNvSpPr>
            <a:spLocks noChangeArrowheads="1"/>
          </p:cNvSpPr>
          <p:nvPr/>
        </p:nvSpPr>
        <p:spPr bwMode="auto">
          <a:xfrm>
            <a:off x="1800225" y="4222750"/>
            <a:ext cx="901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SCN8a</a:t>
            </a:r>
          </a:p>
        </p:txBody>
      </p:sp>
      <p:sp>
        <p:nvSpPr>
          <p:cNvPr id="17444" name="Rectangle 44"/>
          <p:cNvSpPr>
            <a:spLocks noChangeArrowheads="1"/>
          </p:cNvSpPr>
          <p:nvPr/>
        </p:nvSpPr>
        <p:spPr bwMode="auto">
          <a:xfrm>
            <a:off x="1800225" y="4535488"/>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SCN9a</a:t>
            </a:r>
          </a:p>
        </p:txBody>
      </p:sp>
      <p:sp>
        <p:nvSpPr>
          <p:cNvPr id="17445" name="Rectangle 45"/>
          <p:cNvSpPr>
            <a:spLocks noChangeArrowheads="1"/>
          </p:cNvSpPr>
          <p:nvPr/>
        </p:nvSpPr>
        <p:spPr bwMode="auto">
          <a:xfrm>
            <a:off x="1801813" y="3856038"/>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SCN5a</a:t>
            </a:r>
          </a:p>
        </p:txBody>
      </p:sp>
      <p:sp>
        <p:nvSpPr>
          <p:cNvPr id="17446" name="Rectangle 46"/>
          <p:cNvSpPr>
            <a:spLocks noChangeArrowheads="1"/>
          </p:cNvSpPr>
          <p:nvPr/>
        </p:nvSpPr>
        <p:spPr bwMode="auto">
          <a:xfrm>
            <a:off x="911225" y="2171700"/>
            <a:ext cx="6731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a:t>
            </a:r>
          </a:p>
        </p:txBody>
      </p:sp>
      <p:sp>
        <p:nvSpPr>
          <p:cNvPr id="17447" name="Rectangle 47"/>
          <p:cNvSpPr>
            <a:spLocks noChangeArrowheads="1"/>
          </p:cNvSpPr>
          <p:nvPr/>
        </p:nvSpPr>
        <p:spPr bwMode="auto">
          <a:xfrm>
            <a:off x="809625" y="257016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1.1</a:t>
            </a:r>
          </a:p>
        </p:txBody>
      </p:sp>
      <p:sp>
        <p:nvSpPr>
          <p:cNvPr id="17448" name="Rectangle 48"/>
          <p:cNvSpPr>
            <a:spLocks noChangeArrowheads="1"/>
          </p:cNvSpPr>
          <p:nvPr/>
        </p:nvSpPr>
        <p:spPr bwMode="auto">
          <a:xfrm>
            <a:off x="809625" y="289401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1.2</a:t>
            </a:r>
          </a:p>
        </p:txBody>
      </p:sp>
      <p:grpSp>
        <p:nvGrpSpPr>
          <p:cNvPr id="17449" name="Group 49"/>
          <p:cNvGrpSpPr>
            <a:grpSpLocks/>
          </p:cNvGrpSpPr>
          <p:nvPr/>
        </p:nvGrpSpPr>
        <p:grpSpPr bwMode="auto">
          <a:xfrm>
            <a:off x="809625" y="3065463"/>
            <a:ext cx="7145338" cy="587375"/>
            <a:chOff x="510" y="1931"/>
            <a:chExt cx="4501" cy="370"/>
          </a:xfrm>
        </p:grpSpPr>
        <p:sp>
          <p:nvSpPr>
            <p:cNvPr id="17477" name="Rectangle 50"/>
            <p:cNvSpPr>
              <a:spLocks noChangeArrowheads="1"/>
            </p:cNvSpPr>
            <p:nvPr/>
          </p:nvSpPr>
          <p:spPr bwMode="auto">
            <a:xfrm>
              <a:off x="3995" y="194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78" name="Rectangle 51"/>
            <p:cNvSpPr>
              <a:spLocks noChangeArrowheads="1"/>
            </p:cNvSpPr>
            <p:nvPr/>
          </p:nvSpPr>
          <p:spPr bwMode="auto">
            <a:xfrm>
              <a:off x="4755" y="1931"/>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79" name="Rectangle 52"/>
            <p:cNvSpPr>
              <a:spLocks noChangeArrowheads="1"/>
            </p:cNvSpPr>
            <p:nvPr/>
          </p:nvSpPr>
          <p:spPr bwMode="auto">
            <a:xfrm>
              <a:off x="1881" y="2036"/>
              <a:ext cx="5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type III</a:t>
              </a:r>
            </a:p>
          </p:txBody>
        </p:sp>
        <p:sp>
          <p:nvSpPr>
            <p:cNvPr id="17480" name="Rectangle 53"/>
            <p:cNvSpPr>
              <a:spLocks noChangeArrowheads="1"/>
            </p:cNvSpPr>
            <p:nvPr/>
          </p:nvSpPr>
          <p:spPr bwMode="auto">
            <a:xfrm>
              <a:off x="2823" y="2025"/>
              <a:ext cx="7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fetal brain</a:t>
              </a:r>
            </a:p>
          </p:txBody>
        </p:sp>
        <p:sp>
          <p:nvSpPr>
            <p:cNvPr id="17481" name="Rectangle 54"/>
            <p:cNvSpPr>
              <a:spLocks noChangeArrowheads="1"/>
            </p:cNvSpPr>
            <p:nvPr/>
          </p:nvSpPr>
          <p:spPr bwMode="auto">
            <a:xfrm>
              <a:off x="1135" y="2026"/>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SCN3a</a:t>
              </a:r>
            </a:p>
          </p:txBody>
        </p:sp>
        <p:sp>
          <p:nvSpPr>
            <p:cNvPr id="17482" name="Rectangle 55"/>
            <p:cNvSpPr>
              <a:spLocks noChangeArrowheads="1"/>
            </p:cNvSpPr>
            <p:nvPr/>
          </p:nvSpPr>
          <p:spPr bwMode="auto">
            <a:xfrm>
              <a:off x="510" y="2026"/>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1.3</a:t>
              </a:r>
            </a:p>
          </p:txBody>
        </p:sp>
      </p:grpSp>
      <p:sp>
        <p:nvSpPr>
          <p:cNvPr id="17450" name="Rectangle 56"/>
          <p:cNvSpPr>
            <a:spLocks noChangeArrowheads="1"/>
          </p:cNvSpPr>
          <p:nvPr/>
        </p:nvSpPr>
        <p:spPr bwMode="auto">
          <a:xfrm>
            <a:off x="809625" y="353536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1.4</a:t>
            </a:r>
          </a:p>
        </p:txBody>
      </p:sp>
      <p:sp>
        <p:nvSpPr>
          <p:cNvPr id="17451" name="Rectangle 57"/>
          <p:cNvSpPr>
            <a:spLocks noChangeArrowheads="1"/>
          </p:cNvSpPr>
          <p:nvPr/>
        </p:nvSpPr>
        <p:spPr bwMode="auto">
          <a:xfrm>
            <a:off x="809625" y="4222750"/>
            <a:ext cx="8763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1.6</a:t>
            </a:r>
          </a:p>
        </p:txBody>
      </p:sp>
      <p:sp>
        <p:nvSpPr>
          <p:cNvPr id="17452" name="Rectangle 58"/>
          <p:cNvSpPr>
            <a:spLocks noChangeArrowheads="1"/>
          </p:cNvSpPr>
          <p:nvPr/>
        </p:nvSpPr>
        <p:spPr bwMode="auto">
          <a:xfrm>
            <a:off x="809625" y="4535488"/>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Na</a:t>
            </a:r>
            <a:r>
              <a:rPr lang="en-GB" altLang="ja-JP" sz="1800" baseline="-25000">
                <a:solidFill>
                  <a:srgbClr val="9966FF"/>
                </a:solidFill>
              </a:rPr>
              <a:t>V</a:t>
            </a:r>
            <a:r>
              <a:rPr lang="en-GB" altLang="ja-JP" sz="1800">
                <a:solidFill>
                  <a:srgbClr val="9966FF"/>
                </a:solidFill>
              </a:rPr>
              <a:t>1.7</a:t>
            </a:r>
          </a:p>
        </p:txBody>
      </p:sp>
      <p:sp>
        <p:nvSpPr>
          <p:cNvPr id="17453" name="Rectangle 59"/>
          <p:cNvSpPr>
            <a:spLocks noChangeArrowheads="1"/>
          </p:cNvSpPr>
          <p:nvPr/>
        </p:nvSpPr>
        <p:spPr bwMode="auto">
          <a:xfrm>
            <a:off x="809625" y="3856038"/>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1.5</a:t>
            </a:r>
          </a:p>
        </p:txBody>
      </p:sp>
      <p:grpSp>
        <p:nvGrpSpPr>
          <p:cNvPr id="17454" name="Group 60"/>
          <p:cNvGrpSpPr>
            <a:grpSpLocks/>
          </p:cNvGrpSpPr>
          <p:nvPr/>
        </p:nvGrpSpPr>
        <p:grpSpPr bwMode="auto">
          <a:xfrm>
            <a:off x="809625" y="4727575"/>
            <a:ext cx="7189788" cy="588963"/>
            <a:chOff x="574" y="2978"/>
            <a:chExt cx="5095" cy="372"/>
          </a:xfrm>
        </p:grpSpPr>
        <p:sp>
          <p:nvSpPr>
            <p:cNvPr id="17471" name="Rectangle 61"/>
            <p:cNvSpPr>
              <a:spLocks noChangeArrowheads="1"/>
            </p:cNvSpPr>
            <p:nvPr/>
          </p:nvSpPr>
          <p:spPr bwMode="auto">
            <a:xfrm>
              <a:off x="1976" y="3095"/>
              <a:ext cx="918"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SNS (PN3)</a:t>
              </a:r>
            </a:p>
          </p:txBody>
        </p:sp>
        <p:sp>
          <p:nvSpPr>
            <p:cNvPr id="17472" name="Rectangle 62"/>
            <p:cNvSpPr>
              <a:spLocks noChangeArrowheads="1"/>
            </p:cNvSpPr>
            <p:nvPr/>
          </p:nvSpPr>
          <p:spPr bwMode="auto">
            <a:xfrm>
              <a:off x="4494" y="2990"/>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F0000"/>
                  </a:solidFill>
                </a:rPr>
                <a:t>+</a:t>
              </a:r>
            </a:p>
          </p:txBody>
        </p:sp>
        <p:sp>
          <p:nvSpPr>
            <p:cNvPr id="17473" name="Rectangle 63"/>
            <p:cNvSpPr>
              <a:spLocks noChangeArrowheads="1"/>
            </p:cNvSpPr>
            <p:nvPr/>
          </p:nvSpPr>
          <p:spPr bwMode="auto">
            <a:xfrm>
              <a:off x="3332" y="3084"/>
              <a:ext cx="477"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DRG</a:t>
              </a:r>
            </a:p>
          </p:txBody>
        </p:sp>
        <p:sp>
          <p:nvSpPr>
            <p:cNvPr id="17474" name="Rectangle 64"/>
            <p:cNvSpPr>
              <a:spLocks noChangeArrowheads="1"/>
            </p:cNvSpPr>
            <p:nvPr/>
          </p:nvSpPr>
          <p:spPr bwMode="auto">
            <a:xfrm>
              <a:off x="1235" y="3085"/>
              <a:ext cx="729"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SCN10a</a:t>
              </a:r>
            </a:p>
          </p:txBody>
        </p:sp>
        <p:sp>
          <p:nvSpPr>
            <p:cNvPr id="17475" name="Rectangle 65"/>
            <p:cNvSpPr>
              <a:spLocks noChangeArrowheads="1"/>
            </p:cNvSpPr>
            <p:nvPr/>
          </p:nvSpPr>
          <p:spPr bwMode="auto">
            <a:xfrm>
              <a:off x="574" y="3085"/>
              <a:ext cx="621"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Na</a:t>
              </a:r>
              <a:r>
                <a:rPr lang="en-GB" altLang="ja-JP" sz="1800" baseline="-25000">
                  <a:solidFill>
                    <a:srgbClr val="FF0000"/>
                  </a:solidFill>
                </a:rPr>
                <a:t>V</a:t>
              </a:r>
              <a:r>
                <a:rPr lang="en-GB" altLang="ja-JP" sz="1800">
                  <a:solidFill>
                    <a:srgbClr val="FF0000"/>
                  </a:solidFill>
                </a:rPr>
                <a:t>1.8</a:t>
              </a:r>
            </a:p>
          </p:txBody>
        </p:sp>
        <p:sp>
          <p:nvSpPr>
            <p:cNvPr id="17476" name="Rectangle 66"/>
            <p:cNvSpPr>
              <a:spLocks noChangeArrowheads="1"/>
            </p:cNvSpPr>
            <p:nvPr/>
          </p:nvSpPr>
          <p:spPr bwMode="auto">
            <a:xfrm>
              <a:off x="5381" y="2978"/>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F0000"/>
                  </a:solidFill>
                </a:rPr>
                <a:t>-</a:t>
              </a:r>
            </a:p>
          </p:txBody>
        </p:sp>
      </p:grpSp>
      <p:grpSp>
        <p:nvGrpSpPr>
          <p:cNvPr id="17455" name="Group 67"/>
          <p:cNvGrpSpPr>
            <a:grpSpLocks/>
          </p:cNvGrpSpPr>
          <p:nvPr/>
        </p:nvGrpSpPr>
        <p:grpSpPr bwMode="auto">
          <a:xfrm>
            <a:off x="809625" y="5086350"/>
            <a:ext cx="7189788" cy="573088"/>
            <a:chOff x="510" y="3204"/>
            <a:chExt cx="4529" cy="361"/>
          </a:xfrm>
        </p:grpSpPr>
        <p:sp>
          <p:nvSpPr>
            <p:cNvPr id="17465" name="Rectangle 68"/>
            <p:cNvSpPr>
              <a:spLocks noChangeArrowheads="1"/>
            </p:cNvSpPr>
            <p:nvPr/>
          </p:nvSpPr>
          <p:spPr bwMode="auto">
            <a:xfrm>
              <a:off x="3995" y="3206"/>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9966FF"/>
                  </a:solidFill>
                </a:rPr>
                <a:t>+</a:t>
              </a:r>
            </a:p>
          </p:txBody>
        </p:sp>
        <p:sp>
          <p:nvSpPr>
            <p:cNvPr id="17466" name="Rectangle 69"/>
            <p:cNvSpPr>
              <a:spLocks noChangeArrowheads="1"/>
            </p:cNvSpPr>
            <p:nvPr/>
          </p:nvSpPr>
          <p:spPr bwMode="auto">
            <a:xfrm>
              <a:off x="1717" y="3300"/>
              <a:ext cx="90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NaN (SNS2)</a:t>
              </a:r>
            </a:p>
          </p:txBody>
        </p:sp>
        <p:sp>
          <p:nvSpPr>
            <p:cNvPr id="17467" name="Rectangle 70"/>
            <p:cNvSpPr>
              <a:spLocks noChangeArrowheads="1"/>
            </p:cNvSpPr>
            <p:nvPr/>
          </p:nvSpPr>
          <p:spPr bwMode="auto">
            <a:xfrm>
              <a:off x="2962" y="3289"/>
              <a:ext cx="42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DRG</a:t>
              </a:r>
            </a:p>
          </p:txBody>
        </p:sp>
        <p:sp>
          <p:nvSpPr>
            <p:cNvPr id="17468" name="Rectangle 71"/>
            <p:cNvSpPr>
              <a:spLocks noChangeArrowheads="1"/>
            </p:cNvSpPr>
            <p:nvPr/>
          </p:nvSpPr>
          <p:spPr bwMode="auto">
            <a:xfrm>
              <a:off x="4783" y="3204"/>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9966FF"/>
                  </a:solidFill>
                </a:rPr>
                <a:t>-</a:t>
              </a:r>
            </a:p>
          </p:txBody>
        </p:sp>
        <p:sp>
          <p:nvSpPr>
            <p:cNvPr id="17469" name="Rectangle 72"/>
            <p:cNvSpPr>
              <a:spLocks noChangeArrowheads="1"/>
            </p:cNvSpPr>
            <p:nvPr/>
          </p:nvSpPr>
          <p:spPr bwMode="auto">
            <a:xfrm>
              <a:off x="1099" y="3290"/>
              <a:ext cx="64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SCN11a</a:t>
              </a:r>
            </a:p>
          </p:txBody>
        </p:sp>
        <p:sp>
          <p:nvSpPr>
            <p:cNvPr id="17470" name="Rectangle 73"/>
            <p:cNvSpPr>
              <a:spLocks noChangeArrowheads="1"/>
            </p:cNvSpPr>
            <p:nvPr/>
          </p:nvSpPr>
          <p:spPr bwMode="auto">
            <a:xfrm>
              <a:off x="510" y="329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Na</a:t>
              </a:r>
              <a:r>
                <a:rPr lang="en-GB" altLang="ja-JP" sz="1800" baseline="-25000">
                  <a:solidFill>
                    <a:srgbClr val="9966FF"/>
                  </a:solidFill>
                </a:rPr>
                <a:t>V</a:t>
              </a:r>
              <a:r>
                <a:rPr lang="en-GB" altLang="ja-JP" sz="1800">
                  <a:solidFill>
                    <a:srgbClr val="9966FF"/>
                  </a:solidFill>
                </a:rPr>
                <a:t>1.9</a:t>
              </a:r>
            </a:p>
          </p:txBody>
        </p:sp>
      </p:grpSp>
      <p:sp>
        <p:nvSpPr>
          <p:cNvPr id="17456" name="Rectangle 74"/>
          <p:cNvSpPr>
            <a:spLocks noChangeArrowheads="1"/>
          </p:cNvSpPr>
          <p:nvPr/>
        </p:nvSpPr>
        <p:spPr bwMode="auto">
          <a:xfrm>
            <a:off x="6342063" y="542925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57" name="Rectangle 75"/>
          <p:cNvSpPr>
            <a:spLocks noChangeArrowheads="1"/>
          </p:cNvSpPr>
          <p:nvPr/>
        </p:nvSpPr>
        <p:spPr bwMode="auto">
          <a:xfrm>
            <a:off x="3089275" y="5578475"/>
            <a:ext cx="6350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NaG</a:t>
            </a:r>
          </a:p>
        </p:txBody>
      </p:sp>
      <p:sp>
        <p:nvSpPr>
          <p:cNvPr id="17458" name="Rectangle 76"/>
          <p:cNvSpPr>
            <a:spLocks noChangeArrowheads="1"/>
          </p:cNvSpPr>
          <p:nvPr/>
        </p:nvSpPr>
        <p:spPr bwMode="auto">
          <a:xfrm>
            <a:off x="4159250" y="5561013"/>
            <a:ext cx="19939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sciatic nerve, lung</a:t>
            </a:r>
          </a:p>
        </p:txBody>
      </p:sp>
      <p:sp>
        <p:nvSpPr>
          <p:cNvPr id="17459" name="Rectangle 77"/>
          <p:cNvSpPr>
            <a:spLocks noChangeArrowheads="1"/>
          </p:cNvSpPr>
          <p:nvPr/>
        </p:nvSpPr>
        <p:spPr bwMode="auto">
          <a:xfrm>
            <a:off x="7548563" y="546417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7460" name="Rectangle 78"/>
          <p:cNvSpPr>
            <a:spLocks noChangeArrowheads="1"/>
          </p:cNvSpPr>
          <p:nvPr/>
        </p:nvSpPr>
        <p:spPr bwMode="auto">
          <a:xfrm>
            <a:off x="1806575" y="5562600"/>
            <a:ext cx="901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SCN7a</a:t>
            </a:r>
          </a:p>
        </p:txBody>
      </p:sp>
      <p:sp>
        <p:nvSpPr>
          <p:cNvPr id="17461" name="Rectangle 79"/>
          <p:cNvSpPr>
            <a:spLocks noChangeArrowheads="1"/>
          </p:cNvSpPr>
          <p:nvPr/>
        </p:nvSpPr>
        <p:spPr bwMode="auto">
          <a:xfrm>
            <a:off x="811213" y="5562600"/>
            <a:ext cx="5588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X</a:t>
            </a:r>
            <a:endParaRPr lang="en-GB" altLang="ja-JP" sz="1800">
              <a:solidFill>
                <a:srgbClr val="808080"/>
              </a:solidFill>
            </a:endParaRPr>
          </a:p>
        </p:txBody>
      </p:sp>
      <p:sp>
        <p:nvSpPr>
          <p:cNvPr id="17462" name="Rectangle 80"/>
          <p:cNvSpPr>
            <a:spLocks noChangeArrowheads="1"/>
          </p:cNvSpPr>
          <p:nvPr/>
        </p:nvSpPr>
        <p:spPr bwMode="auto">
          <a:xfrm>
            <a:off x="7810500" y="5562600"/>
            <a:ext cx="4445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a:t>
            </a:r>
          </a:p>
        </p:txBody>
      </p:sp>
      <p:sp>
        <p:nvSpPr>
          <p:cNvPr id="17463" name="Rectangle 81"/>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23</a:t>
            </a:r>
            <a:endParaRPr lang="en-GB" altLang="ja-JP" sz="1600" dirty="0">
              <a:solidFill>
                <a:schemeClr val="accent1"/>
              </a:solidFill>
            </a:endParaRPr>
          </a:p>
        </p:txBody>
      </p:sp>
      <p:sp>
        <p:nvSpPr>
          <p:cNvPr id="17464" name="Rectangle 82"/>
          <p:cNvSpPr>
            <a:spLocks noGrp="1" noChangeArrowheads="1"/>
          </p:cNvSpPr>
          <p:nvPr>
            <p:ph type="title"/>
          </p:nvPr>
        </p:nvSpPr>
        <p:spPr>
          <a:xfrm>
            <a:off x="0" y="503238"/>
            <a:ext cx="9144000" cy="823912"/>
          </a:xfrm>
          <a:noFill/>
        </p:spPr>
        <p:txBody>
          <a:bodyPr/>
          <a:lstStyle/>
          <a:p>
            <a:r>
              <a:rPr lang="en-GB" altLang="ja-JP" sz="3200" smtClean="0">
                <a:latin typeface="Arial" charset="0"/>
              </a:rPr>
              <a:t>Mammalian voltage-gated sodium channel</a:t>
            </a:r>
            <a:br>
              <a:rPr lang="en-GB" altLang="ja-JP" sz="3200" smtClean="0">
                <a:latin typeface="Arial" charset="0"/>
              </a:rPr>
            </a:br>
            <a:r>
              <a:rPr lang="en-GB" altLang="ja-JP" sz="3200" smtClean="0">
                <a:latin typeface="Symbol" pitchFamily="18" charset="2"/>
              </a:rPr>
              <a:t></a:t>
            </a:r>
            <a:r>
              <a:rPr lang="en-GB" altLang="ja-JP" sz="3200" smtClean="0">
                <a:latin typeface="Arial" charset="0"/>
              </a:rPr>
              <a:t> subunits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5738" y="195263"/>
            <a:ext cx="8518525" cy="1141412"/>
          </a:xfrm>
          <a:noFill/>
        </p:spPr>
        <p:txBody>
          <a:bodyPr/>
          <a:lstStyle/>
          <a:p>
            <a:r>
              <a:rPr lang="en-GB" altLang="ja-JP" sz="3200" smtClean="0">
                <a:latin typeface="Arial Unicode MS" pitchFamily="50" charset="-128"/>
                <a:ea typeface="Arial Unicode MS" pitchFamily="50" charset="-128"/>
                <a:cs typeface="Arial Unicode MS" pitchFamily="50" charset="-128"/>
              </a:rPr>
              <a:t>Na</a:t>
            </a:r>
            <a:r>
              <a:rPr lang="en-GB" altLang="ja-JP" sz="3200" baseline="-25000" smtClean="0">
                <a:latin typeface="Arial Unicode MS" pitchFamily="50" charset="-128"/>
                <a:ea typeface="Arial Unicode MS" pitchFamily="50" charset="-128"/>
                <a:cs typeface="Arial Unicode MS" pitchFamily="50" charset="-128"/>
              </a:rPr>
              <a:t>V</a:t>
            </a:r>
            <a:r>
              <a:rPr lang="en-GB" altLang="ja-JP" sz="3200" smtClean="0">
                <a:latin typeface="Arial Unicode MS" pitchFamily="50" charset="-128"/>
                <a:ea typeface="Arial Unicode MS" pitchFamily="50" charset="-128"/>
                <a:cs typeface="Arial Unicode MS" pitchFamily="50" charset="-128"/>
              </a:rPr>
              <a:t>1.8 is a key molecule in pain pathway because …..</a:t>
            </a:r>
          </a:p>
        </p:txBody>
      </p:sp>
      <p:sp>
        <p:nvSpPr>
          <p:cNvPr id="18435" name="Rectangle 3"/>
          <p:cNvSpPr>
            <a:spLocks noChangeArrowheads="1"/>
          </p:cNvSpPr>
          <p:nvPr/>
        </p:nvSpPr>
        <p:spPr bwMode="auto">
          <a:xfrm>
            <a:off x="809625" y="2038350"/>
            <a:ext cx="7907338" cy="3630613"/>
          </a:xfrm>
          <a:prstGeom prst="rect">
            <a:avLst/>
          </a:prstGeom>
          <a:noFill/>
          <a:ln w="12700">
            <a:noFill/>
            <a:miter lim="800000"/>
            <a:headEnd/>
            <a:tailEnd/>
          </a:ln>
        </p:spPr>
        <p:txBody>
          <a:bodyPr lIns="90487" tIns="44450" rIns="90487" bIns="44450"/>
          <a:lstStyle/>
          <a:p>
            <a:pPr algn="l"/>
            <a:r>
              <a:rPr lang="en-US" altLang="ja-JP">
                <a:solidFill>
                  <a:schemeClr val="accent1"/>
                </a:solidFill>
                <a:latin typeface="Arial Unicode MS" pitchFamily="50" charset="-128"/>
                <a:ea typeface="Arial Unicode MS" pitchFamily="50" charset="-128"/>
                <a:cs typeface="Arial Unicode MS" pitchFamily="50" charset="-128"/>
              </a:rPr>
              <a:t>• </a:t>
            </a:r>
            <a:r>
              <a:rPr lang="en-US" altLang="ja-JP" i="1">
                <a:solidFill>
                  <a:schemeClr val="accent1"/>
                </a:solidFill>
                <a:latin typeface="Arial Unicode MS" pitchFamily="50" charset="-128"/>
                <a:ea typeface="Arial Unicode MS" pitchFamily="50" charset="-128"/>
                <a:cs typeface="Arial Unicode MS" pitchFamily="50" charset="-128"/>
              </a:rPr>
              <a:t>In vitro</a:t>
            </a:r>
            <a:r>
              <a:rPr lang="en-US" altLang="ja-JP">
                <a:solidFill>
                  <a:schemeClr val="accent1"/>
                </a:solidFill>
                <a:latin typeface="Arial Unicode MS" pitchFamily="50" charset="-128"/>
                <a:ea typeface="Arial Unicode MS" pitchFamily="50" charset="-128"/>
                <a:cs typeface="Arial Unicode MS" pitchFamily="50" charset="-128"/>
              </a:rPr>
              <a:t>, </a:t>
            </a:r>
            <a:r>
              <a:rPr lang="en-GB" altLang="ja-JP">
                <a:solidFill>
                  <a:schemeClr val="accent1"/>
                </a:solidFill>
                <a:latin typeface="Arial Unicode MS" pitchFamily="50" charset="-128"/>
                <a:ea typeface="Arial Unicode MS" pitchFamily="50" charset="-128"/>
                <a:cs typeface="Arial Unicode MS" pitchFamily="50" charset="-128"/>
              </a:rPr>
              <a:t>t</a:t>
            </a:r>
            <a:r>
              <a:rPr lang="en-US" altLang="ja-JP">
                <a:solidFill>
                  <a:schemeClr val="accent1"/>
                </a:solidFill>
                <a:latin typeface="Arial Unicode MS" pitchFamily="50" charset="-128"/>
                <a:ea typeface="Arial Unicode MS" pitchFamily="50" charset="-128"/>
                <a:cs typeface="Arial Unicode MS" pitchFamily="50" charset="-128"/>
              </a:rPr>
              <a:t>etrodotoxin (TTX)-res</a:t>
            </a:r>
            <a:r>
              <a:rPr lang="en-GB" altLang="ja-JP">
                <a:solidFill>
                  <a:schemeClr val="accent1"/>
                </a:solidFill>
                <a:latin typeface="Arial Unicode MS" pitchFamily="50" charset="-128"/>
                <a:ea typeface="Arial Unicode MS" pitchFamily="50" charset="-128"/>
                <a:cs typeface="Arial Unicode MS" pitchFamily="50" charset="-128"/>
              </a:rPr>
              <a:t>istant Na</a:t>
            </a:r>
            <a:r>
              <a:rPr lang="en-GB" altLang="ja-JP" baseline="30000">
                <a:solidFill>
                  <a:schemeClr val="accent1"/>
                </a:solidFill>
                <a:latin typeface="Arial Unicode MS" pitchFamily="50" charset="-128"/>
                <a:ea typeface="Arial Unicode MS" pitchFamily="50" charset="-128"/>
                <a:cs typeface="Arial Unicode MS" pitchFamily="50" charset="-128"/>
              </a:rPr>
              <a:t>+</a:t>
            </a:r>
            <a:r>
              <a:rPr lang="en-GB" altLang="ja-JP">
                <a:solidFill>
                  <a:schemeClr val="accent1"/>
                </a:solidFill>
                <a:latin typeface="Arial Unicode MS" pitchFamily="50" charset="-128"/>
                <a:ea typeface="Arial Unicode MS" pitchFamily="50" charset="-128"/>
                <a:cs typeface="Arial Unicode MS" pitchFamily="50" charset="-128"/>
              </a:rPr>
              <a:t> current are enhanced by inflammation mediators such as PGE</a:t>
            </a:r>
            <a:r>
              <a:rPr lang="en-GB" altLang="ja-JP" baseline="-25000">
                <a:solidFill>
                  <a:schemeClr val="accent1"/>
                </a:solidFill>
                <a:latin typeface="Arial Unicode MS" pitchFamily="50" charset="-128"/>
                <a:ea typeface="Arial Unicode MS" pitchFamily="50" charset="-128"/>
                <a:cs typeface="Arial Unicode MS" pitchFamily="50" charset="-128"/>
              </a:rPr>
              <a:t>2</a:t>
            </a:r>
            <a:r>
              <a:rPr lang="en-US" altLang="ja-JP">
                <a:solidFill>
                  <a:schemeClr val="accent1"/>
                </a:solidFill>
                <a:latin typeface="Arial Unicode MS" pitchFamily="50" charset="-128"/>
                <a:ea typeface="Arial Unicode MS" pitchFamily="50" charset="-128"/>
                <a:cs typeface="Arial Unicode MS" pitchFamily="50" charset="-128"/>
              </a:rPr>
              <a:t/>
            </a:r>
            <a:br>
              <a:rPr lang="en-US" altLang="ja-JP">
                <a:solidFill>
                  <a:schemeClr val="accent1"/>
                </a:solidFill>
                <a:latin typeface="Arial Unicode MS" pitchFamily="50" charset="-128"/>
                <a:ea typeface="Arial Unicode MS" pitchFamily="50" charset="-128"/>
                <a:cs typeface="Arial Unicode MS" pitchFamily="50" charset="-128"/>
              </a:rPr>
            </a:br>
            <a:r>
              <a:rPr lang="en-US" altLang="ja-JP">
                <a:solidFill>
                  <a:srgbClr val="666699"/>
                </a:solidFill>
                <a:latin typeface="Arial Unicode MS" pitchFamily="50" charset="-128"/>
                <a:ea typeface="Arial Unicode MS" pitchFamily="50" charset="-128"/>
                <a:cs typeface="Arial Unicode MS" pitchFamily="50" charset="-128"/>
              </a:rPr>
              <a:t/>
            </a:r>
            <a:br>
              <a:rPr lang="en-US" altLang="ja-JP">
                <a:solidFill>
                  <a:srgbClr val="666699"/>
                </a:solidFill>
                <a:latin typeface="Arial Unicode MS" pitchFamily="50" charset="-128"/>
                <a:ea typeface="Arial Unicode MS" pitchFamily="50" charset="-128"/>
                <a:cs typeface="Arial Unicode MS" pitchFamily="50" charset="-128"/>
              </a:rPr>
            </a:br>
            <a:r>
              <a:rPr lang="en-US" altLang="ja-JP">
                <a:solidFill>
                  <a:srgbClr val="666699"/>
                </a:solidFill>
                <a:latin typeface="Arial Unicode MS" pitchFamily="50" charset="-128"/>
                <a:ea typeface="Arial Unicode MS" pitchFamily="50" charset="-128"/>
                <a:cs typeface="Arial Unicode MS" pitchFamily="50" charset="-128"/>
              </a:rPr>
              <a:t>• </a:t>
            </a:r>
            <a:r>
              <a:rPr lang="en-US" altLang="ja-JP" i="1">
                <a:solidFill>
                  <a:srgbClr val="666699"/>
                </a:solidFill>
                <a:latin typeface="Arial Unicode MS" pitchFamily="50" charset="-128"/>
                <a:ea typeface="Arial Unicode MS" pitchFamily="50" charset="-128"/>
                <a:cs typeface="Arial Unicode MS" pitchFamily="50" charset="-128"/>
              </a:rPr>
              <a:t>In vivo</a:t>
            </a:r>
            <a:r>
              <a:rPr lang="en-US" altLang="ja-JP">
                <a:solidFill>
                  <a:srgbClr val="666699"/>
                </a:solidFill>
                <a:latin typeface="Arial Unicode MS" pitchFamily="50" charset="-128"/>
                <a:ea typeface="Arial Unicode MS" pitchFamily="50" charset="-128"/>
                <a:cs typeface="Arial Unicode MS" pitchFamily="50" charset="-128"/>
              </a:rPr>
              <a:t>, there is an enhancement of TTX-res</a:t>
            </a:r>
            <a:r>
              <a:rPr lang="en-GB" altLang="ja-JP">
                <a:solidFill>
                  <a:srgbClr val="666699"/>
                </a:solidFill>
                <a:latin typeface="Arial Unicode MS" pitchFamily="50" charset="-128"/>
                <a:ea typeface="Arial Unicode MS" pitchFamily="50" charset="-128"/>
                <a:cs typeface="Arial Unicode MS" pitchFamily="50" charset="-128"/>
              </a:rPr>
              <a:t>istant Na</a:t>
            </a:r>
            <a:r>
              <a:rPr lang="en-GB" altLang="ja-JP" baseline="30000">
                <a:solidFill>
                  <a:srgbClr val="666699"/>
                </a:solidFill>
                <a:latin typeface="Arial Unicode MS" pitchFamily="50" charset="-128"/>
                <a:ea typeface="Arial Unicode MS" pitchFamily="50" charset="-128"/>
                <a:cs typeface="Arial Unicode MS" pitchFamily="50" charset="-128"/>
              </a:rPr>
              <a:t>+</a:t>
            </a:r>
            <a:r>
              <a:rPr lang="en-GB" altLang="ja-JP">
                <a:solidFill>
                  <a:srgbClr val="666699"/>
                </a:solidFill>
                <a:latin typeface="Arial Unicode MS" pitchFamily="50" charset="-128"/>
                <a:ea typeface="Arial Unicode MS" pitchFamily="50" charset="-128"/>
                <a:cs typeface="Arial Unicode MS" pitchFamily="50" charset="-128"/>
              </a:rPr>
              <a:t> current density after peripheral inflammation </a:t>
            </a:r>
            <a:br>
              <a:rPr lang="en-GB" altLang="ja-JP">
                <a:solidFill>
                  <a:srgbClr val="666699"/>
                </a:solidFill>
                <a:latin typeface="Arial Unicode MS" pitchFamily="50" charset="-128"/>
                <a:ea typeface="Arial Unicode MS" pitchFamily="50" charset="-128"/>
                <a:cs typeface="Arial Unicode MS" pitchFamily="50" charset="-128"/>
              </a:rPr>
            </a:br>
            <a:r>
              <a:rPr lang="en-US" altLang="ja-JP">
                <a:solidFill>
                  <a:srgbClr val="666699"/>
                </a:solidFill>
                <a:latin typeface="Arial Unicode MS" pitchFamily="50" charset="-128"/>
                <a:ea typeface="Arial Unicode MS" pitchFamily="50" charset="-128"/>
                <a:cs typeface="Arial Unicode MS" pitchFamily="50" charset="-128"/>
              </a:rPr>
              <a:t/>
            </a:r>
            <a:br>
              <a:rPr lang="en-US" altLang="ja-JP">
                <a:solidFill>
                  <a:srgbClr val="666699"/>
                </a:solidFill>
                <a:latin typeface="Arial Unicode MS" pitchFamily="50" charset="-128"/>
                <a:ea typeface="Arial Unicode MS" pitchFamily="50" charset="-128"/>
                <a:cs typeface="Arial Unicode MS" pitchFamily="50" charset="-128"/>
              </a:rPr>
            </a:br>
            <a:r>
              <a:rPr lang="en-US" altLang="ja-JP">
                <a:solidFill>
                  <a:srgbClr val="666699"/>
                </a:solidFill>
                <a:latin typeface="Arial Unicode MS" pitchFamily="50" charset="-128"/>
                <a:ea typeface="Arial Unicode MS" pitchFamily="50" charset="-128"/>
                <a:cs typeface="Arial Unicode MS" pitchFamily="50" charset="-128"/>
              </a:rPr>
              <a:t>• Na</a:t>
            </a:r>
            <a:r>
              <a:rPr lang="en-US" altLang="ja-JP" baseline="-25000">
                <a:solidFill>
                  <a:srgbClr val="666699"/>
                </a:solidFill>
                <a:latin typeface="Arial Unicode MS" pitchFamily="50" charset="-128"/>
                <a:ea typeface="Arial Unicode MS" pitchFamily="50" charset="-128"/>
                <a:cs typeface="Arial Unicode MS" pitchFamily="50" charset="-128"/>
              </a:rPr>
              <a:t>V</a:t>
            </a:r>
            <a:r>
              <a:rPr lang="en-US" altLang="ja-JP">
                <a:solidFill>
                  <a:srgbClr val="666699"/>
                </a:solidFill>
                <a:latin typeface="Arial Unicode MS" pitchFamily="50" charset="-128"/>
                <a:ea typeface="Arial Unicode MS" pitchFamily="50" charset="-128"/>
                <a:cs typeface="Arial Unicode MS" pitchFamily="50" charset="-128"/>
              </a:rPr>
              <a:t>1.8 is expressed exclusively in nociceptive small diameter C fibre sensory neurons, and TTX-resistant</a:t>
            </a:r>
            <a:br>
              <a:rPr lang="en-US" altLang="ja-JP">
                <a:solidFill>
                  <a:srgbClr val="666699"/>
                </a:solidFill>
                <a:latin typeface="Arial Unicode MS" pitchFamily="50" charset="-128"/>
                <a:ea typeface="Arial Unicode MS" pitchFamily="50" charset="-128"/>
                <a:cs typeface="Arial Unicode MS" pitchFamily="50" charset="-128"/>
              </a:rPr>
            </a:br>
            <a:r>
              <a:rPr lang="en-US" altLang="ja-JP">
                <a:solidFill>
                  <a:srgbClr val="666699"/>
                </a:solidFill>
                <a:latin typeface="Arial Unicode MS" pitchFamily="50" charset="-128"/>
                <a:ea typeface="Arial Unicode MS" pitchFamily="50" charset="-128"/>
                <a:cs typeface="Arial Unicode MS" pitchFamily="50" charset="-128"/>
              </a:rPr>
              <a:t/>
            </a:r>
            <a:br>
              <a:rPr lang="en-US" altLang="ja-JP">
                <a:solidFill>
                  <a:srgbClr val="666699"/>
                </a:solidFill>
                <a:latin typeface="Arial Unicode MS" pitchFamily="50" charset="-128"/>
                <a:ea typeface="Arial Unicode MS" pitchFamily="50" charset="-128"/>
                <a:cs typeface="Arial Unicode MS" pitchFamily="50" charset="-128"/>
              </a:rPr>
            </a:br>
            <a:r>
              <a:rPr lang="en-US" altLang="ja-JP">
                <a:solidFill>
                  <a:srgbClr val="666699"/>
                </a:solidFill>
                <a:latin typeface="Arial Unicode MS" pitchFamily="50" charset="-128"/>
                <a:ea typeface="Arial Unicode MS" pitchFamily="50" charset="-128"/>
                <a:cs typeface="Arial Unicode MS" pitchFamily="50" charset="-128"/>
              </a:rPr>
              <a:t>• </a:t>
            </a:r>
            <a:r>
              <a:rPr lang="en-GB" altLang="ja-JP">
                <a:solidFill>
                  <a:srgbClr val="666699"/>
                </a:solidFill>
                <a:latin typeface="Arial Unicode MS" pitchFamily="50" charset="-128"/>
                <a:ea typeface="Arial Unicode MS" pitchFamily="50" charset="-128"/>
                <a:cs typeface="Arial Unicode MS" pitchFamily="50" charset="-128"/>
              </a:rPr>
              <a:t>Na</a:t>
            </a:r>
            <a:r>
              <a:rPr lang="en-GB" altLang="ja-JP" baseline="-25000">
                <a:solidFill>
                  <a:srgbClr val="666699"/>
                </a:solidFill>
                <a:latin typeface="Arial Unicode MS" pitchFamily="50" charset="-128"/>
                <a:ea typeface="Arial Unicode MS" pitchFamily="50" charset="-128"/>
                <a:cs typeface="Arial Unicode MS" pitchFamily="50" charset="-128"/>
              </a:rPr>
              <a:t>V</a:t>
            </a:r>
            <a:r>
              <a:rPr lang="en-GB" altLang="ja-JP">
                <a:solidFill>
                  <a:srgbClr val="666699"/>
                </a:solidFill>
                <a:latin typeface="Arial Unicode MS" pitchFamily="50" charset="-128"/>
                <a:ea typeface="Arial Unicode MS" pitchFamily="50" charset="-128"/>
                <a:cs typeface="Arial Unicode MS" pitchFamily="50" charset="-128"/>
              </a:rPr>
              <a:t>1.8 knock-out mice have diminished mechanosensation and delayed inflammatory pain thresholds</a:t>
            </a:r>
          </a:p>
        </p:txBody>
      </p:sp>
      <p:sp>
        <p:nvSpPr>
          <p:cNvPr id="18436" name="Rectangle 4"/>
          <p:cNvSpPr>
            <a:spLocks noChangeArrowheads="1"/>
          </p:cNvSpPr>
          <p:nvPr/>
        </p:nvSpPr>
        <p:spPr bwMode="auto">
          <a:xfrm>
            <a:off x="879021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24</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98438"/>
            <a:ext cx="9144000" cy="1038225"/>
          </a:xfrm>
          <a:prstGeom prst="rect">
            <a:avLst/>
          </a:prstGeom>
          <a:noFill/>
          <a:ln w="12700">
            <a:noFill/>
            <a:miter lim="800000"/>
            <a:headEnd/>
            <a:tailEnd/>
          </a:ln>
        </p:spPr>
        <p:txBody>
          <a:bodyPr lIns="90488" tIns="44450" rIns="90488" bIns="44450" anchor="b"/>
          <a:lstStyle/>
          <a:p>
            <a:r>
              <a:rPr lang="en-US" altLang="ja-JP" sz="2800">
                <a:solidFill>
                  <a:schemeClr val="tx2"/>
                </a:solidFill>
                <a:latin typeface="Arial Unicode MS" pitchFamily="50" charset="-128"/>
                <a:ea typeface="Arial Unicode MS" pitchFamily="50" charset="-128"/>
                <a:cs typeface="Arial Unicode MS" pitchFamily="50" charset="-128"/>
              </a:rPr>
              <a:t>PGE</a:t>
            </a:r>
            <a:r>
              <a:rPr lang="en-US" altLang="ja-JP" sz="2800" baseline="-10000">
                <a:solidFill>
                  <a:schemeClr val="tx2"/>
                </a:solidFill>
                <a:latin typeface="Arial Unicode MS" pitchFamily="50" charset="-128"/>
                <a:ea typeface="Arial Unicode MS" pitchFamily="50" charset="-128"/>
                <a:cs typeface="Arial Unicode MS" pitchFamily="50" charset="-128"/>
              </a:rPr>
              <a:t>2</a:t>
            </a:r>
            <a:r>
              <a:rPr lang="en-US" altLang="ja-JP" sz="2800">
                <a:solidFill>
                  <a:schemeClr val="tx2"/>
                </a:solidFill>
                <a:latin typeface="Arial Unicode MS" pitchFamily="50" charset="-128"/>
                <a:ea typeface="Arial Unicode MS" pitchFamily="50" charset="-128"/>
                <a:cs typeface="Arial Unicode MS" pitchFamily="50" charset="-128"/>
              </a:rPr>
              <a:t> increases TTX-resistant  Na</a:t>
            </a:r>
            <a:r>
              <a:rPr lang="en-US" altLang="ja-JP" sz="2800" baseline="50000">
                <a:solidFill>
                  <a:schemeClr val="tx2"/>
                </a:solidFill>
                <a:latin typeface="Arial Unicode MS" pitchFamily="50" charset="-128"/>
                <a:ea typeface="Arial Unicode MS" pitchFamily="50" charset="-128"/>
                <a:cs typeface="Arial Unicode MS" pitchFamily="50" charset="-128"/>
              </a:rPr>
              <a:t>+</a:t>
            </a:r>
            <a:r>
              <a:rPr lang="en-US" altLang="ja-JP" sz="2800">
                <a:solidFill>
                  <a:schemeClr val="tx2"/>
                </a:solidFill>
                <a:latin typeface="Arial Unicode MS" pitchFamily="50" charset="-128"/>
                <a:ea typeface="Arial Unicode MS" pitchFamily="50" charset="-128"/>
                <a:cs typeface="Arial Unicode MS" pitchFamily="50" charset="-128"/>
              </a:rPr>
              <a:t> current and causes a hyperpolarizing shift of its activation curve</a:t>
            </a:r>
          </a:p>
        </p:txBody>
      </p:sp>
      <p:sp>
        <p:nvSpPr>
          <p:cNvPr id="19459" name="Line 3"/>
          <p:cNvSpPr>
            <a:spLocks noChangeShapeType="1"/>
          </p:cNvSpPr>
          <p:nvPr/>
        </p:nvSpPr>
        <p:spPr bwMode="auto">
          <a:xfrm>
            <a:off x="1606550" y="3121025"/>
            <a:ext cx="3781425" cy="0"/>
          </a:xfrm>
          <a:prstGeom prst="line">
            <a:avLst/>
          </a:prstGeom>
          <a:noFill/>
          <a:ln w="25400">
            <a:solidFill>
              <a:schemeClr val="accent1"/>
            </a:solidFill>
            <a:round/>
            <a:headEnd/>
            <a:tailEnd/>
          </a:ln>
        </p:spPr>
        <p:txBody>
          <a:bodyPr/>
          <a:lstStyle/>
          <a:p>
            <a:endParaRPr lang="ja-JP" altLang="en-US"/>
          </a:p>
        </p:txBody>
      </p:sp>
      <p:sp>
        <p:nvSpPr>
          <p:cNvPr id="19460" name="Line 4"/>
          <p:cNvSpPr>
            <a:spLocks noChangeShapeType="1"/>
          </p:cNvSpPr>
          <p:nvPr/>
        </p:nvSpPr>
        <p:spPr bwMode="auto">
          <a:xfrm>
            <a:off x="4029075" y="2384425"/>
            <a:ext cx="0" cy="3125788"/>
          </a:xfrm>
          <a:prstGeom prst="line">
            <a:avLst/>
          </a:prstGeom>
          <a:noFill/>
          <a:ln w="25400">
            <a:solidFill>
              <a:schemeClr val="accent1"/>
            </a:solidFill>
            <a:round/>
            <a:headEnd/>
            <a:tailEnd/>
          </a:ln>
        </p:spPr>
        <p:txBody>
          <a:bodyPr/>
          <a:lstStyle/>
          <a:p>
            <a:endParaRPr lang="ja-JP" altLang="en-US"/>
          </a:p>
        </p:txBody>
      </p:sp>
      <p:sp>
        <p:nvSpPr>
          <p:cNvPr id="19461" name="Oval 5"/>
          <p:cNvSpPr>
            <a:spLocks noChangeArrowheads="1"/>
          </p:cNvSpPr>
          <p:nvPr/>
        </p:nvSpPr>
        <p:spPr bwMode="auto">
          <a:xfrm>
            <a:off x="3697288" y="3951288"/>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62" name="Oval 6"/>
          <p:cNvSpPr>
            <a:spLocks noChangeArrowheads="1"/>
          </p:cNvSpPr>
          <p:nvPr/>
        </p:nvSpPr>
        <p:spPr bwMode="auto">
          <a:xfrm>
            <a:off x="3973513" y="4705350"/>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63" name="Oval 7"/>
          <p:cNvSpPr>
            <a:spLocks noChangeArrowheads="1"/>
          </p:cNvSpPr>
          <p:nvPr/>
        </p:nvSpPr>
        <p:spPr bwMode="auto">
          <a:xfrm>
            <a:off x="4232275" y="4538663"/>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64" name="Oval 8"/>
          <p:cNvSpPr>
            <a:spLocks noChangeArrowheads="1"/>
          </p:cNvSpPr>
          <p:nvPr/>
        </p:nvSpPr>
        <p:spPr bwMode="auto">
          <a:xfrm>
            <a:off x="4510088" y="39973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65" name="Oval 9"/>
          <p:cNvSpPr>
            <a:spLocks noChangeArrowheads="1"/>
          </p:cNvSpPr>
          <p:nvPr/>
        </p:nvSpPr>
        <p:spPr bwMode="auto">
          <a:xfrm>
            <a:off x="5030788" y="2625725"/>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66" name="Oval 10"/>
          <p:cNvSpPr>
            <a:spLocks noChangeArrowheads="1"/>
          </p:cNvSpPr>
          <p:nvPr/>
        </p:nvSpPr>
        <p:spPr bwMode="auto">
          <a:xfrm>
            <a:off x="3554413" y="3440113"/>
            <a:ext cx="122237" cy="138112"/>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67" name="Oval 11"/>
          <p:cNvSpPr>
            <a:spLocks noChangeArrowheads="1"/>
          </p:cNvSpPr>
          <p:nvPr/>
        </p:nvSpPr>
        <p:spPr bwMode="auto">
          <a:xfrm>
            <a:off x="3425825" y="3189288"/>
            <a:ext cx="122238"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68" name="Oval 12"/>
          <p:cNvSpPr>
            <a:spLocks noChangeArrowheads="1"/>
          </p:cNvSpPr>
          <p:nvPr/>
        </p:nvSpPr>
        <p:spPr bwMode="auto">
          <a:xfrm>
            <a:off x="3295650" y="3090863"/>
            <a:ext cx="123825"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69" name="Oval 13"/>
          <p:cNvSpPr>
            <a:spLocks noChangeArrowheads="1"/>
          </p:cNvSpPr>
          <p:nvPr/>
        </p:nvSpPr>
        <p:spPr bwMode="auto">
          <a:xfrm>
            <a:off x="3155950" y="3052763"/>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70" name="Oval 14"/>
          <p:cNvSpPr>
            <a:spLocks noChangeArrowheads="1"/>
          </p:cNvSpPr>
          <p:nvPr/>
        </p:nvSpPr>
        <p:spPr bwMode="auto">
          <a:xfrm>
            <a:off x="3013075" y="30448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71" name="Oval 15"/>
          <p:cNvSpPr>
            <a:spLocks noChangeArrowheads="1"/>
          </p:cNvSpPr>
          <p:nvPr/>
        </p:nvSpPr>
        <p:spPr bwMode="auto">
          <a:xfrm>
            <a:off x="2884488" y="30448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72" name="Oval 16"/>
          <p:cNvSpPr>
            <a:spLocks noChangeArrowheads="1"/>
          </p:cNvSpPr>
          <p:nvPr/>
        </p:nvSpPr>
        <p:spPr bwMode="auto">
          <a:xfrm>
            <a:off x="2741613" y="3044825"/>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73" name="Oval 17"/>
          <p:cNvSpPr>
            <a:spLocks noChangeArrowheads="1"/>
          </p:cNvSpPr>
          <p:nvPr/>
        </p:nvSpPr>
        <p:spPr bwMode="auto">
          <a:xfrm>
            <a:off x="2606675" y="30448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74" name="Oval 18"/>
          <p:cNvSpPr>
            <a:spLocks noChangeArrowheads="1"/>
          </p:cNvSpPr>
          <p:nvPr/>
        </p:nvSpPr>
        <p:spPr bwMode="auto">
          <a:xfrm>
            <a:off x="2355850" y="3052763"/>
            <a:ext cx="122238"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75" name="Oval 19"/>
          <p:cNvSpPr>
            <a:spLocks noChangeArrowheads="1"/>
          </p:cNvSpPr>
          <p:nvPr/>
        </p:nvSpPr>
        <p:spPr bwMode="auto">
          <a:xfrm>
            <a:off x="2090738" y="3052763"/>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76" name="Oval 20"/>
          <p:cNvSpPr>
            <a:spLocks noChangeArrowheads="1"/>
          </p:cNvSpPr>
          <p:nvPr/>
        </p:nvSpPr>
        <p:spPr bwMode="auto">
          <a:xfrm>
            <a:off x="1827213" y="3052763"/>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477" name="Line 21"/>
          <p:cNvSpPr>
            <a:spLocks noChangeShapeType="1"/>
          </p:cNvSpPr>
          <p:nvPr/>
        </p:nvSpPr>
        <p:spPr bwMode="auto">
          <a:xfrm>
            <a:off x="3949700" y="2641600"/>
            <a:ext cx="77788" cy="0"/>
          </a:xfrm>
          <a:prstGeom prst="line">
            <a:avLst/>
          </a:prstGeom>
          <a:noFill/>
          <a:ln w="12700">
            <a:solidFill>
              <a:schemeClr val="accent1"/>
            </a:solidFill>
            <a:round/>
            <a:headEnd/>
            <a:tailEnd/>
          </a:ln>
        </p:spPr>
        <p:txBody>
          <a:bodyPr/>
          <a:lstStyle/>
          <a:p>
            <a:endParaRPr lang="ja-JP" altLang="en-US"/>
          </a:p>
        </p:txBody>
      </p:sp>
      <p:sp>
        <p:nvSpPr>
          <p:cNvPr id="19478" name="Line 22"/>
          <p:cNvSpPr>
            <a:spLocks noChangeShapeType="1"/>
          </p:cNvSpPr>
          <p:nvPr/>
        </p:nvSpPr>
        <p:spPr bwMode="auto">
          <a:xfrm>
            <a:off x="3949700" y="3122613"/>
            <a:ext cx="77788" cy="0"/>
          </a:xfrm>
          <a:prstGeom prst="line">
            <a:avLst/>
          </a:prstGeom>
          <a:noFill/>
          <a:ln w="12700">
            <a:solidFill>
              <a:schemeClr val="accent1"/>
            </a:solidFill>
            <a:round/>
            <a:headEnd/>
            <a:tailEnd/>
          </a:ln>
        </p:spPr>
        <p:txBody>
          <a:bodyPr/>
          <a:lstStyle/>
          <a:p>
            <a:endParaRPr lang="ja-JP" altLang="en-US"/>
          </a:p>
        </p:txBody>
      </p:sp>
      <p:sp>
        <p:nvSpPr>
          <p:cNvPr id="19479" name="Line 23"/>
          <p:cNvSpPr>
            <a:spLocks noChangeShapeType="1"/>
          </p:cNvSpPr>
          <p:nvPr/>
        </p:nvSpPr>
        <p:spPr bwMode="auto">
          <a:xfrm>
            <a:off x="3949700" y="3598863"/>
            <a:ext cx="77788" cy="0"/>
          </a:xfrm>
          <a:prstGeom prst="line">
            <a:avLst/>
          </a:prstGeom>
          <a:noFill/>
          <a:ln w="12700">
            <a:solidFill>
              <a:schemeClr val="accent1"/>
            </a:solidFill>
            <a:round/>
            <a:headEnd/>
            <a:tailEnd/>
          </a:ln>
        </p:spPr>
        <p:txBody>
          <a:bodyPr/>
          <a:lstStyle/>
          <a:p>
            <a:endParaRPr lang="ja-JP" altLang="en-US"/>
          </a:p>
        </p:txBody>
      </p:sp>
      <p:sp>
        <p:nvSpPr>
          <p:cNvPr id="19480" name="Line 24"/>
          <p:cNvSpPr>
            <a:spLocks noChangeShapeType="1"/>
          </p:cNvSpPr>
          <p:nvPr/>
        </p:nvSpPr>
        <p:spPr bwMode="auto">
          <a:xfrm>
            <a:off x="3949700" y="4078288"/>
            <a:ext cx="77788" cy="0"/>
          </a:xfrm>
          <a:prstGeom prst="line">
            <a:avLst/>
          </a:prstGeom>
          <a:noFill/>
          <a:ln w="12700">
            <a:solidFill>
              <a:schemeClr val="accent1"/>
            </a:solidFill>
            <a:round/>
            <a:headEnd/>
            <a:tailEnd/>
          </a:ln>
        </p:spPr>
        <p:txBody>
          <a:bodyPr/>
          <a:lstStyle/>
          <a:p>
            <a:endParaRPr lang="ja-JP" altLang="en-US"/>
          </a:p>
        </p:txBody>
      </p:sp>
      <p:sp>
        <p:nvSpPr>
          <p:cNvPr id="19481" name="Line 25"/>
          <p:cNvSpPr>
            <a:spLocks noChangeShapeType="1"/>
          </p:cNvSpPr>
          <p:nvPr/>
        </p:nvSpPr>
        <p:spPr bwMode="auto">
          <a:xfrm>
            <a:off x="3949700" y="4557713"/>
            <a:ext cx="77788" cy="0"/>
          </a:xfrm>
          <a:prstGeom prst="line">
            <a:avLst/>
          </a:prstGeom>
          <a:noFill/>
          <a:ln w="12700">
            <a:solidFill>
              <a:schemeClr val="accent1"/>
            </a:solidFill>
            <a:round/>
            <a:headEnd/>
            <a:tailEnd/>
          </a:ln>
        </p:spPr>
        <p:txBody>
          <a:bodyPr/>
          <a:lstStyle/>
          <a:p>
            <a:endParaRPr lang="ja-JP" altLang="en-US"/>
          </a:p>
        </p:txBody>
      </p:sp>
      <p:sp>
        <p:nvSpPr>
          <p:cNvPr id="19482" name="Line 26"/>
          <p:cNvSpPr>
            <a:spLocks noChangeShapeType="1"/>
          </p:cNvSpPr>
          <p:nvPr/>
        </p:nvSpPr>
        <p:spPr bwMode="auto">
          <a:xfrm>
            <a:off x="3949700" y="5033963"/>
            <a:ext cx="77788" cy="0"/>
          </a:xfrm>
          <a:prstGeom prst="line">
            <a:avLst/>
          </a:prstGeom>
          <a:noFill/>
          <a:ln w="12700">
            <a:solidFill>
              <a:schemeClr val="accent1"/>
            </a:solidFill>
            <a:round/>
            <a:headEnd/>
            <a:tailEnd/>
          </a:ln>
        </p:spPr>
        <p:txBody>
          <a:bodyPr/>
          <a:lstStyle/>
          <a:p>
            <a:endParaRPr lang="ja-JP" altLang="en-US"/>
          </a:p>
        </p:txBody>
      </p:sp>
      <p:sp>
        <p:nvSpPr>
          <p:cNvPr id="19483" name="Line 27"/>
          <p:cNvSpPr>
            <a:spLocks noChangeShapeType="1"/>
          </p:cNvSpPr>
          <p:nvPr/>
        </p:nvSpPr>
        <p:spPr bwMode="auto">
          <a:xfrm>
            <a:off x="3949700" y="5514975"/>
            <a:ext cx="77788" cy="0"/>
          </a:xfrm>
          <a:prstGeom prst="line">
            <a:avLst/>
          </a:prstGeom>
          <a:noFill/>
          <a:ln w="12700">
            <a:solidFill>
              <a:schemeClr val="accent1"/>
            </a:solidFill>
            <a:round/>
            <a:headEnd/>
            <a:tailEnd/>
          </a:ln>
        </p:spPr>
        <p:txBody>
          <a:bodyPr/>
          <a:lstStyle/>
          <a:p>
            <a:endParaRPr lang="ja-JP" altLang="en-US"/>
          </a:p>
        </p:txBody>
      </p:sp>
      <p:sp>
        <p:nvSpPr>
          <p:cNvPr id="19484" name="Line 28"/>
          <p:cNvSpPr>
            <a:spLocks noChangeShapeType="1"/>
          </p:cNvSpPr>
          <p:nvPr/>
        </p:nvSpPr>
        <p:spPr bwMode="auto">
          <a:xfrm>
            <a:off x="5102225" y="3127375"/>
            <a:ext cx="0" cy="87313"/>
          </a:xfrm>
          <a:prstGeom prst="line">
            <a:avLst/>
          </a:prstGeom>
          <a:noFill/>
          <a:ln w="12700">
            <a:solidFill>
              <a:schemeClr val="accent1"/>
            </a:solidFill>
            <a:round/>
            <a:headEnd/>
            <a:tailEnd/>
          </a:ln>
        </p:spPr>
        <p:txBody>
          <a:bodyPr/>
          <a:lstStyle/>
          <a:p>
            <a:endParaRPr lang="ja-JP" altLang="en-US"/>
          </a:p>
        </p:txBody>
      </p:sp>
      <p:sp>
        <p:nvSpPr>
          <p:cNvPr id="19485" name="Line 29"/>
          <p:cNvSpPr>
            <a:spLocks noChangeShapeType="1"/>
          </p:cNvSpPr>
          <p:nvPr/>
        </p:nvSpPr>
        <p:spPr bwMode="auto">
          <a:xfrm>
            <a:off x="4567238" y="3127375"/>
            <a:ext cx="0" cy="87313"/>
          </a:xfrm>
          <a:prstGeom prst="line">
            <a:avLst/>
          </a:prstGeom>
          <a:noFill/>
          <a:ln w="12700">
            <a:solidFill>
              <a:schemeClr val="accent1"/>
            </a:solidFill>
            <a:round/>
            <a:headEnd/>
            <a:tailEnd/>
          </a:ln>
        </p:spPr>
        <p:txBody>
          <a:bodyPr/>
          <a:lstStyle/>
          <a:p>
            <a:endParaRPr lang="ja-JP" altLang="en-US"/>
          </a:p>
        </p:txBody>
      </p:sp>
      <p:sp>
        <p:nvSpPr>
          <p:cNvPr id="19486" name="Line 30"/>
          <p:cNvSpPr>
            <a:spLocks noChangeShapeType="1"/>
          </p:cNvSpPr>
          <p:nvPr/>
        </p:nvSpPr>
        <p:spPr bwMode="auto">
          <a:xfrm>
            <a:off x="4030663" y="3127375"/>
            <a:ext cx="0" cy="87313"/>
          </a:xfrm>
          <a:prstGeom prst="line">
            <a:avLst/>
          </a:prstGeom>
          <a:noFill/>
          <a:ln w="12700">
            <a:solidFill>
              <a:schemeClr val="accent1"/>
            </a:solidFill>
            <a:round/>
            <a:headEnd/>
            <a:tailEnd/>
          </a:ln>
        </p:spPr>
        <p:txBody>
          <a:bodyPr/>
          <a:lstStyle/>
          <a:p>
            <a:endParaRPr lang="ja-JP" altLang="en-US"/>
          </a:p>
        </p:txBody>
      </p:sp>
      <p:sp>
        <p:nvSpPr>
          <p:cNvPr id="19487" name="Line 31"/>
          <p:cNvSpPr>
            <a:spLocks noChangeShapeType="1"/>
          </p:cNvSpPr>
          <p:nvPr/>
        </p:nvSpPr>
        <p:spPr bwMode="auto">
          <a:xfrm>
            <a:off x="3494088" y="3127375"/>
            <a:ext cx="0" cy="87313"/>
          </a:xfrm>
          <a:prstGeom prst="line">
            <a:avLst/>
          </a:prstGeom>
          <a:noFill/>
          <a:ln w="12700">
            <a:solidFill>
              <a:schemeClr val="accent1"/>
            </a:solidFill>
            <a:round/>
            <a:headEnd/>
            <a:tailEnd/>
          </a:ln>
        </p:spPr>
        <p:txBody>
          <a:bodyPr/>
          <a:lstStyle/>
          <a:p>
            <a:endParaRPr lang="ja-JP" altLang="en-US"/>
          </a:p>
        </p:txBody>
      </p:sp>
      <p:sp>
        <p:nvSpPr>
          <p:cNvPr id="19488" name="Line 32"/>
          <p:cNvSpPr>
            <a:spLocks noChangeShapeType="1"/>
          </p:cNvSpPr>
          <p:nvPr/>
        </p:nvSpPr>
        <p:spPr bwMode="auto">
          <a:xfrm>
            <a:off x="2959100" y="3127375"/>
            <a:ext cx="0" cy="87313"/>
          </a:xfrm>
          <a:prstGeom prst="line">
            <a:avLst/>
          </a:prstGeom>
          <a:noFill/>
          <a:ln w="12700">
            <a:solidFill>
              <a:schemeClr val="accent1"/>
            </a:solidFill>
            <a:round/>
            <a:headEnd/>
            <a:tailEnd/>
          </a:ln>
        </p:spPr>
        <p:txBody>
          <a:bodyPr/>
          <a:lstStyle/>
          <a:p>
            <a:endParaRPr lang="ja-JP" altLang="en-US"/>
          </a:p>
        </p:txBody>
      </p:sp>
      <p:sp>
        <p:nvSpPr>
          <p:cNvPr id="19489" name="Line 33"/>
          <p:cNvSpPr>
            <a:spLocks noChangeShapeType="1"/>
          </p:cNvSpPr>
          <p:nvPr/>
        </p:nvSpPr>
        <p:spPr bwMode="auto">
          <a:xfrm>
            <a:off x="1885950" y="3127375"/>
            <a:ext cx="0" cy="87313"/>
          </a:xfrm>
          <a:prstGeom prst="line">
            <a:avLst/>
          </a:prstGeom>
          <a:noFill/>
          <a:ln w="12700">
            <a:solidFill>
              <a:schemeClr val="accent1"/>
            </a:solidFill>
            <a:round/>
            <a:headEnd/>
            <a:tailEnd/>
          </a:ln>
        </p:spPr>
        <p:txBody>
          <a:bodyPr/>
          <a:lstStyle/>
          <a:p>
            <a:endParaRPr lang="ja-JP" altLang="en-US"/>
          </a:p>
        </p:txBody>
      </p:sp>
      <p:sp>
        <p:nvSpPr>
          <p:cNvPr id="19490" name="Line 34"/>
          <p:cNvSpPr>
            <a:spLocks noChangeShapeType="1"/>
          </p:cNvSpPr>
          <p:nvPr/>
        </p:nvSpPr>
        <p:spPr bwMode="auto">
          <a:xfrm>
            <a:off x="2420938" y="3127375"/>
            <a:ext cx="0" cy="87313"/>
          </a:xfrm>
          <a:prstGeom prst="line">
            <a:avLst/>
          </a:prstGeom>
          <a:noFill/>
          <a:ln w="12700">
            <a:solidFill>
              <a:schemeClr val="accent1"/>
            </a:solidFill>
            <a:round/>
            <a:headEnd/>
            <a:tailEnd/>
          </a:ln>
        </p:spPr>
        <p:txBody>
          <a:bodyPr/>
          <a:lstStyle/>
          <a:p>
            <a:endParaRPr lang="ja-JP" altLang="en-US"/>
          </a:p>
        </p:txBody>
      </p:sp>
      <p:sp>
        <p:nvSpPr>
          <p:cNvPr id="19491" name="Line 35"/>
          <p:cNvSpPr>
            <a:spLocks noChangeShapeType="1"/>
          </p:cNvSpPr>
          <p:nvPr/>
        </p:nvSpPr>
        <p:spPr bwMode="auto">
          <a:xfrm>
            <a:off x="4032250" y="3119438"/>
            <a:ext cx="0" cy="87312"/>
          </a:xfrm>
          <a:prstGeom prst="line">
            <a:avLst/>
          </a:prstGeom>
          <a:noFill/>
          <a:ln w="12700">
            <a:solidFill>
              <a:schemeClr val="accent1"/>
            </a:solidFill>
            <a:round/>
            <a:headEnd/>
            <a:tailEnd/>
          </a:ln>
        </p:spPr>
        <p:txBody>
          <a:bodyPr/>
          <a:lstStyle/>
          <a:p>
            <a:endParaRPr lang="ja-JP" altLang="en-US"/>
          </a:p>
        </p:txBody>
      </p:sp>
      <p:sp>
        <p:nvSpPr>
          <p:cNvPr id="19492" name="Rectangle 36"/>
          <p:cNvSpPr>
            <a:spLocks noChangeArrowheads="1"/>
          </p:cNvSpPr>
          <p:nvPr/>
        </p:nvSpPr>
        <p:spPr bwMode="auto">
          <a:xfrm>
            <a:off x="3729038" y="2465388"/>
            <a:ext cx="304800" cy="350837"/>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2</a:t>
            </a:r>
          </a:p>
        </p:txBody>
      </p:sp>
      <p:sp>
        <p:nvSpPr>
          <p:cNvPr id="19493" name="Rectangle 37"/>
          <p:cNvSpPr>
            <a:spLocks noChangeArrowheads="1"/>
          </p:cNvSpPr>
          <p:nvPr/>
        </p:nvSpPr>
        <p:spPr bwMode="auto">
          <a:xfrm>
            <a:off x="3662363" y="3422650"/>
            <a:ext cx="376237"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-2</a:t>
            </a:r>
          </a:p>
        </p:txBody>
      </p:sp>
      <p:sp>
        <p:nvSpPr>
          <p:cNvPr id="19494" name="Rectangle 38"/>
          <p:cNvSpPr>
            <a:spLocks noChangeArrowheads="1"/>
          </p:cNvSpPr>
          <p:nvPr/>
        </p:nvSpPr>
        <p:spPr bwMode="auto">
          <a:xfrm>
            <a:off x="3662363" y="3897313"/>
            <a:ext cx="376237" cy="350837"/>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-4</a:t>
            </a:r>
          </a:p>
        </p:txBody>
      </p:sp>
      <p:sp>
        <p:nvSpPr>
          <p:cNvPr id="19495" name="Rectangle 39"/>
          <p:cNvSpPr>
            <a:spLocks noChangeArrowheads="1"/>
          </p:cNvSpPr>
          <p:nvPr/>
        </p:nvSpPr>
        <p:spPr bwMode="auto">
          <a:xfrm>
            <a:off x="3662363" y="4373563"/>
            <a:ext cx="376237" cy="350837"/>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-6</a:t>
            </a:r>
          </a:p>
        </p:txBody>
      </p:sp>
      <p:sp>
        <p:nvSpPr>
          <p:cNvPr id="19496" name="Rectangle 40"/>
          <p:cNvSpPr>
            <a:spLocks noChangeArrowheads="1"/>
          </p:cNvSpPr>
          <p:nvPr/>
        </p:nvSpPr>
        <p:spPr bwMode="auto">
          <a:xfrm>
            <a:off x="3662363" y="4854575"/>
            <a:ext cx="376237"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-8</a:t>
            </a:r>
          </a:p>
        </p:txBody>
      </p:sp>
      <p:sp>
        <p:nvSpPr>
          <p:cNvPr id="19497" name="Rectangle 41"/>
          <p:cNvSpPr>
            <a:spLocks noChangeArrowheads="1"/>
          </p:cNvSpPr>
          <p:nvPr/>
        </p:nvSpPr>
        <p:spPr bwMode="auto">
          <a:xfrm>
            <a:off x="3552825" y="5330825"/>
            <a:ext cx="498475"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-10</a:t>
            </a:r>
          </a:p>
        </p:txBody>
      </p:sp>
      <p:sp>
        <p:nvSpPr>
          <p:cNvPr id="19498" name="Rectangle 42"/>
          <p:cNvSpPr>
            <a:spLocks noChangeArrowheads="1"/>
          </p:cNvSpPr>
          <p:nvPr/>
        </p:nvSpPr>
        <p:spPr bwMode="auto">
          <a:xfrm>
            <a:off x="3729038" y="2941638"/>
            <a:ext cx="304800" cy="350837"/>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0</a:t>
            </a:r>
          </a:p>
        </p:txBody>
      </p:sp>
      <p:sp>
        <p:nvSpPr>
          <p:cNvPr id="19499" name="Rectangle 43"/>
          <p:cNvSpPr>
            <a:spLocks noChangeArrowheads="1"/>
          </p:cNvSpPr>
          <p:nvPr/>
        </p:nvSpPr>
        <p:spPr bwMode="auto">
          <a:xfrm>
            <a:off x="4373563" y="3159125"/>
            <a:ext cx="427037"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20</a:t>
            </a:r>
          </a:p>
        </p:txBody>
      </p:sp>
      <p:sp>
        <p:nvSpPr>
          <p:cNvPr id="19500" name="Rectangle 44"/>
          <p:cNvSpPr>
            <a:spLocks noChangeArrowheads="1"/>
          </p:cNvSpPr>
          <p:nvPr/>
        </p:nvSpPr>
        <p:spPr bwMode="auto">
          <a:xfrm>
            <a:off x="4914900" y="3159125"/>
            <a:ext cx="427038"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40</a:t>
            </a:r>
          </a:p>
        </p:txBody>
      </p:sp>
      <p:sp>
        <p:nvSpPr>
          <p:cNvPr id="19501" name="Rectangle 45"/>
          <p:cNvSpPr>
            <a:spLocks noChangeArrowheads="1"/>
          </p:cNvSpPr>
          <p:nvPr/>
        </p:nvSpPr>
        <p:spPr bwMode="auto">
          <a:xfrm>
            <a:off x="3884613" y="3159125"/>
            <a:ext cx="304800"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0</a:t>
            </a:r>
          </a:p>
        </p:txBody>
      </p:sp>
      <p:sp>
        <p:nvSpPr>
          <p:cNvPr id="19502" name="Rectangle 46"/>
          <p:cNvSpPr>
            <a:spLocks noChangeArrowheads="1"/>
          </p:cNvSpPr>
          <p:nvPr/>
        </p:nvSpPr>
        <p:spPr bwMode="auto">
          <a:xfrm>
            <a:off x="3255963" y="3159125"/>
            <a:ext cx="498475"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-20</a:t>
            </a:r>
          </a:p>
        </p:txBody>
      </p:sp>
      <p:sp>
        <p:nvSpPr>
          <p:cNvPr id="19503" name="Rectangle 47"/>
          <p:cNvSpPr>
            <a:spLocks noChangeArrowheads="1"/>
          </p:cNvSpPr>
          <p:nvPr/>
        </p:nvSpPr>
        <p:spPr bwMode="auto">
          <a:xfrm>
            <a:off x="2713038" y="3159125"/>
            <a:ext cx="498475"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-40</a:t>
            </a:r>
          </a:p>
        </p:txBody>
      </p:sp>
      <p:sp>
        <p:nvSpPr>
          <p:cNvPr id="19504" name="Rectangle 48"/>
          <p:cNvSpPr>
            <a:spLocks noChangeArrowheads="1"/>
          </p:cNvSpPr>
          <p:nvPr/>
        </p:nvSpPr>
        <p:spPr bwMode="auto">
          <a:xfrm>
            <a:off x="2171700" y="3159125"/>
            <a:ext cx="498475"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-60</a:t>
            </a:r>
          </a:p>
        </p:txBody>
      </p:sp>
      <p:sp>
        <p:nvSpPr>
          <p:cNvPr id="19505" name="Rectangle 49"/>
          <p:cNvSpPr>
            <a:spLocks noChangeArrowheads="1"/>
          </p:cNvSpPr>
          <p:nvPr/>
        </p:nvSpPr>
        <p:spPr bwMode="auto">
          <a:xfrm>
            <a:off x="1630363" y="3159125"/>
            <a:ext cx="498475" cy="350838"/>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Unicode MS" pitchFamily="50" charset="-128"/>
                <a:ea typeface="Arial Unicode MS" pitchFamily="50" charset="-128"/>
                <a:cs typeface="Arial Unicode MS" pitchFamily="50" charset="-128"/>
              </a:rPr>
              <a:t>-80</a:t>
            </a:r>
          </a:p>
        </p:txBody>
      </p:sp>
      <p:sp>
        <p:nvSpPr>
          <p:cNvPr id="19506" name="Oval 50"/>
          <p:cNvSpPr>
            <a:spLocks noChangeArrowheads="1"/>
          </p:cNvSpPr>
          <p:nvPr/>
        </p:nvSpPr>
        <p:spPr bwMode="auto">
          <a:xfrm>
            <a:off x="3697288" y="5048250"/>
            <a:ext cx="120650" cy="136525"/>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07" name="Oval 51"/>
          <p:cNvSpPr>
            <a:spLocks noChangeArrowheads="1"/>
          </p:cNvSpPr>
          <p:nvPr/>
        </p:nvSpPr>
        <p:spPr bwMode="auto">
          <a:xfrm>
            <a:off x="3567113" y="4956175"/>
            <a:ext cx="122237" cy="138113"/>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08" name="Oval 52"/>
          <p:cNvSpPr>
            <a:spLocks noChangeArrowheads="1"/>
          </p:cNvSpPr>
          <p:nvPr/>
        </p:nvSpPr>
        <p:spPr bwMode="auto">
          <a:xfrm>
            <a:off x="3425825" y="4294188"/>
            <a:ext cx="122238" cy="136525"/>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09" name="Oval 53"/>
          <p:cNvSpPr>
            <a:spLocks noChangeArrowheads="1"/>
          </p:cNvSpPr>
          <p:nvPr/>
        </p:nvSpPr>
        <p:spPr bwMode="auto">
          <a:xfrm>
            <a:off x="3290888" y="3425825"/>
            <a:ext cx="120650" cy="136525"/>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10" name="Oval 54"/>
          <p:cNvSpPr>
            <a:spLocks noChangeArrowheads="1"/>
          </p:cNvSpPr>
          <p:nvPr/>
        </p:nvSpPr>
        <p:spPr bwMode="auto">
          <a:xfrm>
            <a:off x="3155950" y="3151188"/>
            <a:ext cx="120650" cy="136525"/>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11" name="Oval 55"/>
          <p:cNvSpPr>
            <a:spLocks noChangeArrowheads="1"/>
          </p:cNvSpPr>
          <p:nvPr/>
        </p:nvSpPr>
        <p:spPr bwMode="auto">
          <a:xfrm>
            <a:off x="3019425" y="3090863"/>
            <a:ext cx="122238" cy="136525"/>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12" name="Oval 56"/>
          <p:cNvSpPr>
            <a:spLocks noChangeArrowheads="1"/>
          </p:cNvSpPr>
          <p:nvPr/>
        </p:nvSpPr>
        <p:spPr bwMode="auto">
          <a:xfrm>
            <a:off x="2884488" y="3074988"/>
            <a:ext cx="120650" cy="136525"/>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13" name="Oval 57"/>
          <p:cNvSpPr>
            <a:spLocks noChangeArrowheads="1"/>
          </p:cNvSpPr>
          <p:nvPr/>
        </p:nvSpPr>
        <p:spPr bwMode="auto">
          <a:xfrm>
            <a:off x="4238625" y="4310063"/>
            <a:ext cx="122238" cy="136525"/>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14" name="Oval 58"/>
          <p:cNvSpPr>
            <a:spLocks noChangeArrowheads="1"/>
          </p:cNvSpPr>
          <p:nvPr/>
        </p:nvSpPr>
        <p:spPr bwMode="auto">
          <a:xfrm>
            <a:off x="4502150" y="3790950"/>
            <a:ext cx="122238" cy="138113"/>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15" name="Line 59"/>
          <p:cNvSpPr>
            <a:spLocks noChangeShapeType="1"/>
          </p:cNvSpPr>
          <p:nvPr/>
        </p:nvSpPr>
        <p:spPr bwMode="auto">
          <a:xfrm>
            <a:off x="3630613" y="5027613"/>
            <a:ext cx="149225" cy="115887"/>
          </a:xfrm>
          <a:prstGeom prst="line">
            <a:avLst/>
          </a:prstGeom>
          <a:noFill/>
          <a:ln w="12700">
            <a:solidFill>
              <a:srgbClr val="00FF00"/>
            </a:solidFill>
            <a:round/>
            <a:headEnd/>
            <a:tailEnd/>
          </a:ln>
        </p:spPr>
        <p:txBody>
          <a:bodyPr/>
          <a:lstStyle/>
          <a:p>
            <a:endParaRPr lang="ja-JP" altLang="en-US"/>
          </a:p>
        </p:txBody>
      </p:sp>
      <p:sp>
        <p:nvSpPr>
          <p:cNvPr id="19516" name="Line 60"/>
          <p:cNvSpPr>
            <a:spLocks noChangeShapeType="1"/>
          </p:cNvSpPr>
          <p:nvPr/>
        </p:nvSpPr>
        <p:spPr bwMode="auto">
          <a:xfrm>
            <a:off x="3211513" y="3222625"/>
            <a:ext cx="149225" cy="296863"/>
          </a:xfrm>
          <a:prstGeom prst="line">
            <a:avLst/>
          </a:prstGeom>
          <a:noFill/>
          <a:ln w="12700">
            <a:solidFill>
              <a:srgbClr val="00FF00"/>
            </a:solidFill>
            <a:round/>
            <a:headEnd/>
            <a:tailEnd/>
          </a:ln>
        </p:spPr>
        <p:txBody>
          <a:bodyPr/>
          <a:lstStyle/>
          <a:p>
            <a:endParaRPr lang="ja-JP" altLang="en-US"/>
          </a:p>
        </p:txBody>
      </p:sp>
      <p:sp>
        <p:nvSpPr>
          <p:cNvPr id="19517" name="Line 61"/>
          <p:cNvSpPr>
            <a:spLocks noChangeShapeType="1"/>
          </p:cNvSpPr>
          <p:nvPr/>
        </p:nvSpPr>
        <p:spPr bwMode="auto">
          <a:xfrm>
            <a:off x="3352800" y="3489325"/>
            <a:ext cx="141288" cy="879475"/>
          </a:xfrm>
          <a:prstGeom prst="line">
            <a:avLst/>
          </a:prstGeom>
          <a:noFill/>
          <a:ln w="12700">
            <a:solidFill>
              <a:srgbClr val="00FF00"/>
            </a:solidFill>
            <a:round/>
            <a:headEnd/>
            <a:tailEnd/>
          </a:ln>
        </p:spPr>
        <p:txBody>
          <a:bodyPr/>
          <a:lstStyle/>
          <a:p>
            <a:endParaRPr lang="ja-JP" altLang="en-US"/>
          </a:p>
        </p:txBody>
      </p:sp>
      <p:sp>
        <p:nvSpPr>
          <p:cNvPr id="19518" name="Line 62"/>
          <p:cNvSpPr>
            <a:spLocks noChangeShapeType="1"/>
          </p:cNvSpPr>
          <p:nvPr/>
        </p:nvSpPr>
        <p:spPr bwMode="auto">
          <a:xfrm>
            <a:off x="3494088" y="4357688"/>
            <a:ext cx="142875" cy="688975"/>
          </a:xfrm>
          <a:prstGeom prst="line">
            <a:avLst/>
          </a:prstGeom>
          <a:noFill/>
          <a:ln w="12700">
            <a:solidFill>
              <a:srgbClr val="00FF00"/>
            </a:solidFill>
            <a:round/>
            <a:headEnd/>
            <a:tailEnd/>
          </a:ln>
        </p:spPr>
        <p:txBody>
          <a:bodyPr/>
          <a:lstStyle/>
          <a:p>
            <a:endParaRPr lang="ja-JP" altLang="en-US"/>
          </a:p>
        </p:txBody>
      </p:sp>
      <p:sp>
        <p:nvSpPr>
          <p:cNvPr id="19519" name="Line 63"/>
          <p:cNvSpPr>
            <a:spLocks noChangeShapeType="1"/>
          </p:cNvSpPr>
          <p:nvPr/>
        </p:nvSpPr>
        <p:spPr bwMode="auto">
          <a:xfrm flipV="1">
            <a:off x="3759200" y="4814888"/>
            <a:ext cx="298450" cy="320675"/>
          </a:xfrm>
          <a:prstGeom prst="line">
            <a:avLst/>
          </a:prstGeom>
          <a:noFill/>
          <a:ln w="12700">
            <a:solidFill>
              <a:srgbClr val="00FF00"/>
            </a:solidFill>
            <a:round/>
            <a:headEnd/>
            <a:tailEnd/>
          </a:ln>
        </p:spPr>
        <p:txBody>
          <a:bodyPr/>
          <a:lstStyle/>
          <a:p>
            <a:endParaRPr lang="ja-JP" altLang="en-US"/>
          </a:p>
        </p:txBody>
      </p:sp>
      <p:sp>
        <p:nvSpPr>
          <p:cNvPr id="19520" name="Line 64"/>
          <p:cNvSpPr>
            <a:spLocks noChangeShapeType="1"/>
          </p:cNvSpPr>
          <p:nvPr/>
        </p:nvSpPr>
        <p:spPr bwMode="auto">
          <a:xfrm flipV="1">
            <a:off x="4030663" y="4373563"/>
            <a:ext cx="284162" cy="457200"/>
          </a:xfrm>
          <a:prstGeom prst="line">
            <a:avLst/>
          </a:prstGeom>
          <a:noFill/>
          <a:ln w="12700">
            <a:solidFill>
              <a:srgbClr val="00FF00"/>
            </a:solidFill>
            <a:round/>
            <a:headEnd/>
            <a:tailEnd/>
          </a:ln>
        </p:spPr>
        <p:txBody>
          <a:bodyPr/>
          <a:lstStyle/>
          <a:p>
            <a:endParaRPr lang="ja-JP" altLang="en-US"/>
          </a:p>
        </p:txBody>
      </p:sp>
      <p:sp>
        <p:nvSpPr>
          <p:cNvPr id="19521" name="Line 65"/>
          <p:cNvSpPr>
            <a:spLocks noChangeShapeType="1"/>
          </p:cNvSpPr>
          <p:nvPr/>
        </p:nvSpPr>
        <p:spPr bwMode="auto">
          <a:xfrm flipV="1">
            <a:off x="4295775" y="3854450"/>
            <a:ext cx="284163" cy="541338"/>
          </a:xfrm>
          <a:prstGeom prst="line">
            <a:avLst/>
          </a:prstGeom>
          <a:noFill/>
          <a:ln w="12700">
            <a:solidFill>
              <a:srgbClr val="00FF00"/>
            </a:solidFill>
            <a:round/>
            <a:headEnd/>
            <a:tailEnd/>
          </a:ln>
        </p:spPr>
        <p:txBody>
          <a:bodyPr/>
          <a:lstStyle/>
          <a:p>
            <a:endParaRPr lang="ja-JP" altLang="en-US"/>
          </a:p>
        </p:txBody>
      </p:sp>
      <p:sp>
        <p:nvSpPr>
          <p:cNvPr id="19522" name="Line 66"/>
          <p:cNvSpPr>
            <a:spLocks noChangeShapeType="1"/>
          </p:cNvSpPr>
          <p:nvPr/>
        </p:nvSpPr>
        <p:spPr bwMode="auto">
          <a:xfrm flipV="1">
            <a:off x="4559300" y="2719388"/>
            <a:ext cx="555625" cy="1150937"/>
          </a:xfrm>
          <a:prstGeom prst="line">
            <a:avLst/>
          </a:prstGeom>
          <a:noFill/>
          <a:ln w="12700">
            <a:solidFill>
              <a:srgbClr val="00FF00"/>
            </a:solidFill>
            <a:round/>
            <a:headEnd/>
            <a:tailEnd/>
          </a:ln>
        </p:spPr>
        <p:txBody>
          <a:bodyPr/>
          <a:lstStyle/>
          <a:p>
            <a:endParaRPr lang="ja-JP" altLang="en-US"/>
          </a:p>
        </p:txBody>
      </p:sp>
      <p:sp>
        <p:nvSpPr>
          <p:cNvPr id="19523" name="Line 67"/>
          <p:cNvSpPr>
            <a:spLocks noChangeShapeType="1"/>
          </p:cNvSpPr>
          <p:nvPr/>
        </p:nvSpPr>
        <p:spPr bwMode="auto">
          <a:xfrm>
            <a:off x="3352800" y="3146425"/>
            <a:ext cx="149225" cy="130175"/>
          </a:xfrm>
          <a:prstGeom prst="line">
            <a:avLst/>
          </a:prstGeom>
          <a:noFill/>
          <a:ln w="12700">
            <a:solidFill>
              <a:schemeClr val="accent1"/>
            </a:solidFill>
            <a:round/>
            <a:headEnd/>
            <a:tailEnd/>
          </a:ln>
        </p:spPr>
        <p:txBody>
          <a:bodyPr/>
          <a:lstStyle/>
          <a:p>
            <a:endParaRPr lang="ja-JP" altLang="en-US"/>
          </a:p>
        </p:txBody>
      </p:sp>
      <p:sp>
        <p:nvSpPr>
          <p:cNvPr id="19524" name="Line 68"/>
          <p:cNvSpPr>
            <a:spLocks noChangeShapeType="1"/>
          </p:cNvSpPr>
          <p:nvPr/>
        </p:nvSpPr>
        <p:spPr bwMode="auto">
          <a:xfrm>
            <a:off x="3482975" y="3252788"/>
            <a:ext cx="149225" cy="274637"/>
          </a:xfrm>
          <a:prstGeom prst="line">
            <a:avLst/>
          </a:prstGeom>
          <a:noFill/>
          <a:ln w="12700">
            <a:solidFill>
              <a:schemeClr val="accent1"/>
            </a:solidFill>
            <a:round/>
            <a:headEnd/>
            <a:tailEnd/>
          </a:ln>
        </p:spPr>
        <p:txBody>
          <a:bodyPr/>
          <a:lstStyle/>
          <a:p>
            <a:endParaRPr lang="ja-JP" altLang="en-US"/>
          </a:p>
        </p:txBody>
      </p:sp>
      <p:sp>
        <p:nvSpPr>
          <p:cNvPr id="19525" name="Line 69"/>
          <p:cNvSpPr>
            <a:spLocks noChangeShapeType="1"/>
          </p:cNvSpPr>
          <p:nvPr/>
        </p:nvSpPr>
        <p:spPr bwMode="auto">
          <a:xfrm>
            <a:off x="3616325" y="3503613"/>
            <a:ext cx="142875" cy="522287"/>
          </a:xfrm>
          <a:prstGeom prst="line">
            <a:avLst/>
          </a:prstGeom>
          <a:noFill/>
          <a:ln w="12700">
            <a:solidFill>
              <a:schemeClr val="accent1"/>
            </a:solidFill>
            <a:round/>
            <a:headEnd/>
            <a:tailEnd/>
          </a:ln>
        </p:spPr>
        <p:txBody>
          <a:bodyPr/>
          <a:lstStyle/>
          <a:p>
            <a:endParaRPr lang="ja-JP" altLang="en-US"/>
          </a:p>
        </p:txBody>
      </p:sp>
      <p:sp>
        <p:nvSpPr>
          <p:cNvPr id="19526" name="Line 70"/>
          <p:cNvSpPr>
            <a:spLocks noChangeShapeType="1"/>
          </p:cNvSpPr>
          <p:nvPr/>
        </p:nvSpPr>
        <p:spPr bwMode="auto">
          <a:xfrm>
            <a:off x="3759200" y="4014788"/>
            <a:ext cx="284163" cy="773112"/>
          </a:xfrm>
          <a:prstGeom prst="line">
            <a:avLst/>
          </a:prstGeom>
          <a:noFill/>
          <a:ln w="12700">
            <a:solidFill>
              <a:schemeClr val="accent1"/>
            </a:solidFill>
            <a:round/>
            <a:headEnd/>
            <a:tailEnd/>
          </a:ln>
        </p:spPr>
        <p:txBody>
          <a:bodyPr/>
          <a:lstStyle/>
          <a:p>
            <a:endParaRPr lang="ja-JP" altLang="en-US"/>
          </a:p>
        </p:txBody>
      </p:sp>
      <p:sp>
        <p:nvSpPr>
          <p:cNvPr id="19527" name="Freeform 71"/>
          <p:cNvSpPr>
            <a:spLocks/>
          </p:cNvSpPr>
          <p:nvPr/>
        </p:nvSpPr>
        <p:spPr bwMode="auto">
          <a:xfrm>
            <a:off x="4030663" y="2673350"/>
            <a:ext cx="1071562" cy="2112963"/>
          </a:xfrm>
          <a:custGeom>
            <a:avLst/>
            <a:gdLst>
              <a:gd name="T0" fmla="*/ 0 w 760"/>
              <a:gd name="T1" fmla="*/ 2147483647 h 1331"/>
              <a:gd name="T2" fmla="*/ 363796680 w 760"/>
              <a:gd name="T3" fmla="*/ 2147483647 h 1331"/>
              <a:gd name="T4" fmla="*/ 763376646 w 760"/>
              <a:gd name="T5" fmla="*/ 2147483647 h 1331"/>
              <a:gd name="T6" fmla="*/ 1508861033 w 760"/>
              <a:gd name="T7" fmla="*/ 0 h 1331"/>
              <a:gd name="T8" fmla="*/ 0 60000 65536"/>
              <a:gd name="T9" fmla="*/ 0 60000 65536"/>
              <a:gd name="T10" fmla="*/ 0 60000 65536"/>
              <a:gd name="T11" fmla="*/ 0 60000 65536"/>
              <a:gd name="T12" fmla="*/ 0 w 760"/>
              <a:gd name="T13" fmla="*/ 0 h 1331"/>
              <a:gd name="T14" fmla="*/ 760 w 760"/>
              <a:gd name="T15" fmla="*/ 1331 h 1331"/>
            </a:gdLst>
            <a:ahLst/>
            <a:cxnLst>
              <a:cxn ang="T8">
                <a:pos x="T0" y="T1"/>
              </a:cxn>
              <a:cxn ang="T9">
                <a:pos x="T2" y="T3"/>
              </a:cxn>
              <a:cxn ang="T10">
                <a:pos x="T4" y="T5"/>
              </a:cxn>
              <a:cxn ang="T11">
                <a:pos x="T6" y="T7"/>
              </a:cxn>
            </a:cxnLst>
            <a:rect l="T12" t="T13" r="T14" b="T15"/>
            <a:pathLst>
              <a:path w="760" h="1331">
                <a:moveTo>
                  <a:pt x="0" y="1330"/>
                </a:moveTo>
                <a:lnTo>
                  <a:pt x="183" y="1219"/>
                </a:lnTo>
                <a:lnTo>
                  <a:pt x="384" y="874"/>
                </a:lnTo>
                <a:lnTo>
                  <a:pt x="759" y="0"/>
                </a:lnTo>
              </a:path>
            </a:pathLst>
          </a:custGeom>
          <a:noFill/>
          <a:ln w="12700" cap="rnd">
            <a:solidFill>
              <a:schemeClr val="accent1"/>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19528" name="Rectangle 72"/>
          <p:cNvSpPr>
            <a:spLocks noChangeArrowheads="1"/>
          </p:cNvSpPr>
          <p:nvPr/>
        </p:nvSpPr>
        <p:spPr bwMode="auto">
          <a:xfrm>
            <a:off x="1401763" y="2697163"/>
            <a:ext cx="2171700" cy="304800"/>
          </a:xfrm>
          <a:prstGeom prst="rect">
            <a:avLst/>
          </a:prstGeom>
          <a:noFill/>
          <a:ln w="12700">
            <a:noFill/>
            <a:miter lim="800000"/>
            <a:headEnd/>
            <a:tailEnd/>
          </a:ln>
        </p:spPr>
        <p:txBody>
          <a:bodyPr wrap="none" lIns="90488" tIns="44450" rIns="90488" bIns="44450">
            <a:spAutoFit/>
          </a:bodyPr>
          <a:lstStyle/>
          <a:p>
            <a:pPr algn="l"/>
            <a:r>
              <a:rPr lang="en-US" altLang="ja-JP" sz="1400">
                <a:solidFill>
                  <a:schemeClr val="accent1"/>
                </a:solidFill>
                <a:latin typeface="Arial Unicode MS" pitchFamily="50" charset="-128"/>
                <a:ea typeface="Arial Unicode MS" pitchFamily="50" charset="-128"/>
                <a:cs typeface="Arial Unicode MS" pitchFamily="50" charset="-128"/>
              </a:rPr>
              <a:t>Command potential (mV)</a:t>
            </a:r>
          </a:p>
        </p:txBody>
      </p:sp>
      <p:sp>
        <p:nvSpPr>
          <p:cNvPr id="19529" name="Rectangle 73"/>
          <p:cNvSpPr>
            <a:spLocks noChangeArrowheads="1"/>
          </p:cNvSpPr>
          <p:nvPr/>
        </p:nvSpPr>
        <p:spPr bwMode="auto">
          <a:xfrm>
            <a:off x="4064000" y="5110163"/>
            <a:ext cx="1268413" cy="520700"/>
          </a:xfrm>
          <a:prstGeom prst="rect">
            <a:avLst/>
          </a:prstGeom>
          <a:noFill/>
          <a:ln w="12700">
            <a:noFill/>
            <a:miter lim="800000"/>
            <a:headEnd/>
            <a:tailEnd/>
          </a:ln>
        </p:spPr>
        <p:txBody>
          <a:bodyPr wrap="none" lIns="90488" tIns="44450" rIns="90488" bIns="44450">
            <a:spAutoFit/>
          </a:bodyPr>
          <a:lstStyle/>
          <a:p>
            <a:pPr algn="l"/>
            <a:r>
              <a:rPr lang="en-US" altLang="ja-JP" sz="1400">
                <a:solidFill>
                  <a:schemeClr val="accent1"/>
                </a:solidFill>
                <a:latin typeface="Arial Unicode MS" pitchFamily="50" charset="-128"/>
                <a:ea typeface="Arial Unicode MS" pitchFamily="50" charset="-128"/>
                <a:cs typeface="Arial Unicode MS" pitchFamily="50" charset="-128"/>
              </a:rPr>
              <a:t>Peak sodium </a:t>
            </a:r>
          </a:p>
          <a:p>
            <a:pPr algn="l"/>
            <a:r>
              <a:rPr lang="en-US" altLang="ja-JP" sz="1400">
                <a:solidFill>
                  <a:schemeClr val="accent1"/>
                </a:solidFill>
                <a:latin typeface="Arial Unicode MS" pitchFamily="50" charset="-128"/>
                <a:ea typeface="Arial Unicode MS" pitchFamily="50" charset="-128"/>
                <a:cs typeface="Arial Unicode MS" pitchFamily="50" charset="-128"/>
              </a:rPr>
              <a:t>current (nA)</a:t>
            </a:r>
          </a:p>
        </p:txBody>
      </p:sp>
      <p:sp>
        <p:nvSpPr>
          <p:cNvPr id="19530" name="Oval 74"/>
          <p:cNvSpPr>
            <a:spLocks noChangeArrowheads="1"/>
          </p:cNvSpPr>
          <p:nvPr/>
        </p:nvSpPr>
        <p:spPr bwMode="auto">
          <a:xfrm>
            <a:off x="5845175" y="34766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31" name="Oval 75"/>
          <p:cNvSpPr>
            <a:spLocks noChangeArrowheads="1"/>
          </p:cNvSpPr>
          <p:nvPr/>
        </p:nvSpPr>
        <p:spPr bwMode="auto">
          <a:xfrm>
            <a:off x="5845175" y="3863975"/>
            <a:ext cx="120650" cy="136525"/>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32" name="Rectangle 76"/>
          <p:cNvSpPr>
            <a:spLocks noChangeArrowheads="1"/>
          </p:cNvSpPr>
          <p:nvPr/>
        </p:nvSpPr>
        <p:spPr bwMode="auto">
          <a:xfrm>
            <a:off x="6127750" y="3330575"/>
            <a:ext cx="1108075" cy="458788"/>
          </a:xfrm>
          <a:prstGeom prst="rect">
            <a:avLst/>
          </a:prstGeom>
          <a:noFill/>
          <a:ln w="12700">
            <a:noFill/>
            <a:miter lim="800000"/>
            <a:headEnd/>
            <a:tailEnd/>
          </a:ln>
        </p:spPr>
        <p:txBody>
          <a:bodyPr wrap="none" lIns="90488" tIns="44450" rIns="90488" bIns="44450">
            <a:spAutoFit/>
          </a:bodyPr>
          <a:lstStyle/>
          <a:p>
            <a:pPr algn="l"/>
            <a:r>
              <a:rPr lang="en-US" altLang="ja-JP" sz="2400">
                <a:solidFill>
                  <a:schemeClr val="accent1"/>
                </a:solidFill>
                <a:latin typeface="Arial Unicode MS" pitchFamily="50" charset="-128"/>
                <a:ea typeface="Arial Unicode MS" pitchFamily="50" charset="-128"/>
                <a:cs typeface="Arial Unicode MS" pitchFamily="50" charset="-128"/>
              </a:rPr>
              <a:t>control</a:t>
            </a:r>
          </a:p>
        </p:txBody>
      </p:sp>
      <p:sp>
        <p:nvSpPr>
          <p:cNvPr id="19533" name="Rectangle 77"/>
          <p:cNvSpPr>
            <a:spLocks noChangeArrowheads="1"/>
          </p:cNvSpPr>
          <p:nvPr/>
        </p:nvSpPr>
        <p:spPr bwMode="auto">
          <a:xfrm>
            <a:off x="6156325" y="3733800"/>
            <a:ext cx="1800225" cy="458788"/>
          </a:xfrm>
          <a:prstGeom prst="rect">
            <a:avLst/>
          </a:prstGeom>
          <a:noFill/>
          <a:ln w="12700">
            <a:noFill/>
            <a:miter lim="800000"/>
            <a:headEnd/>
            <a:tailEnd/>
          </a:ln>
        </p:spPr>
        <p:txBody>
          <a:bodyPr wrap="none" lIns="90488" tIns="44450" rIns="90488" bIns="44450">
            <a:spAutoFit/>
          </a:bodyPr>
          <a:lstStyle/>
          <a:p>
            <a:pPr algn="l"/>
            <a:r>
              <a:rPr lang="en-US" altLang="ja-JP" sz="2400">
                <a:solidFill>
                  <a:srgbClr val="00FF00"/>
                </a:solidFill>
                <a:latin typeface="Arial Unicode MS" pitchFamily="50" charset="-128"/>
                <a:ea typeface="Arial Unicode MS" pitchFamily="50" charset="-128"/>
                <a:cs typeface="Arial Unicode MS" pitchFamily="50" charset="-128"/>
              </a:rPr>
              <a:t>1 mM PGE</a:t>
            </a:r>
            <a:r>
              <a:rPr lang="en-US" altLang="ja-JP" sz="2400" baseline="-25000">
                <a:solidFill>
                  <a:srgbClr val="00FF00"/>
                </a:solidFill>
                <a:latin typeface="Arial Unicode MS" pitchFamily="50" charset="-128"/>
                <a:ea typeface="Arial Unicode MS" pitchFamily="50" charset="-128"/>
                <a:cs typeface="Arial Unicode MS" pitchFamily="50" charset="-128"/>
              </a:rPr>
              <a:t>2</a:t>
            </a:r>
          </a:p>
        </p:txBody>
      </p:sp>
      <p:sp>
        <p:nvSpPr>
          <p:cNvPr id="19534" name="Oval 78"/>
          <p:cNvSpPr>
            <a:spLocks noChangeArrowheads="1"/>
          </p:cNvSpPr>
          <p:nvPr/>
        </p:nvSpPr>
        <p:spPr bwMode="auto">
          <a:xfrm>
            <a:off x="3973513" y="4751388"/>
            <a:ext cx="122237" cy="136525"/>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35" name="Oval 79"/>
          <p:cNvSpPr>
            <a:spLocks noChangeArrowheads="1"/>
          </p:cNvSpPr>
          <p:nvPr/>
        </p:nvSpPr>
        <p:spPr bwMode="auto">
          <a:xfrm>
            <a:off x="5037138" y="2655888"/>
            <a:ext cx="122237" cy="138112"/>
          </a:xfrm>
          <a:prstGeom prst="ellipse">
            <a:avLst/>
          </a:prstGeom>
          <a:solidFill>
            <a:srgbClr val="00FF00"/>
          </a:solidFill>
          <a:ln w="25400">
            <a:solidFill>
              <a:srgbClr val="00FF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9536" name="Rectangle 80"/>
          <p:cNvSpPr>
            <a:spLocks noChangeArrowheads="1"/>
          </p:cNvSpPr>
          <p:nvPr/>
        </p:nvSpPr>
        <p:spPr bwMode="auto">
          <a:xfrm>
            <a:off x="3711575" y="6524625"/>
            <a:ext cx="4791075" cy="336550"/>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England </a:t>
            </a:r>
            <a:r>
              <a:rPr lang="en-US" altLang="ja-JP" sz="1600" i="1">
                <a:solidFill>
                  <a:schemeClr val="accent1"/>
                </a:solidFill>
                <a:latin typeface="Arial Unicode MS" pitchFamily="50" charset="-128"/>
                <a:ea typeface="Arial Unicode MS" pitchFamily="50" charset="-128"/>
                <a:cs typeface="Arial Unicode MS" pitchFamily="50" charset="-128"/>
              </a:rPr>
              <a:t>et al. </a:t>
            </a:r>
            <a:r>
              <a:rPr lang="en-US" altLang="ja-JP" sz="1600">
                <a:solidFill>
                  <a:schemeClr val="accent1"/>
                </a:solidFill>
                <a:latin typeface="Arial Unicode MS" pitchFamily="50" charset="-128"/>
                <a:ea typeface="Arial Unicode MS" pitchFamily="50" charset="-128"/>
                <a:cs typeface="Arial Unicode MS" pitchFamily="50" charset="-128"/>
              </a:rPr>
              <a:t>(1996) </a:t>
            </a:r>
            <a:r>
              <a:rPr lang="en-US" altLang="ja-JP" sz="1600" i="1">
                <a:solidFill>
                  <a:schemeClr val="accent1"/>
                </a:solidFill>
                <a:latin typeface="Arial Unicode MS" pitchFamily="50" charset="-128"/>
                <a:ea typeface="Arial Unicode MS" pitchFamily="50" charset="-128"/>
                <a:cs typeface="Arial Unicode MS" pitchFamily="50" charset="-128"/>
              </a:rPr>
              <a:t>J. Physiol. </a:t>
            </a:r>
            <a:r>
              <a:rPr lang="en-US" altLang="ja-JP" sz="1600" b="1">
                <a:solidFill>
                  <a:schemeClr val="accent1"/>
                </a:solidFill>
                <a:latin typeface="Arial Unicode MS" pitchFamily="50" charset="-128"/>
                <a:ea typeface="Arial Unicode MS" pitchFamily="50" charset="-128"/>
                <a:cs typeface="Arial Unicode MS" pitchFamily="50" charset="-128"/>
              </a:rPr>
              <a:t>495</a:t>
            </a:r>
            <a:r>
              <a:rPr lang="en-US" altLang="ja-JP" sz="1600">
                <a:solidFill>
                  <a:schemeClr val="accent1"/>
                </a:solidFill>
                <a:latin typeface="Arial Unicode MS" pitchFamily="50" charset="-128"/>
                <a:ea typeface="Arial Unicode MS" pitchFamily="50" charset="-128"/>
                <a:cs typeface="Arial Unicode MS" pitchFamily="50" charset="-128"/>
              </a:rPr>
              <a:t>(Pt2): 429-440</a:t>
            </a:r>
          </a:p>
        </p:txBody>
      </p:sp>
      <p:sp>
        <p:nvSpPr>
          <p:cNvPr id="19537" name="Rectangle 81"/>
          <p:cNvSpPr>
            <a:spLocks noChangeArrowheads="1"/>
          </p:cNvSpPr>
          <p:nvPr/>
        </p:nvSpPr>
        <p:spPr bwMode="auto">
          <a:xfrm>
            <a:off x="879021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25</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244475"/>
            <a:ext cx="9144000" cy="1066800"/>
          </a:xfrm>
          <a:prstGeom prst="rect">
            <a:avLst/>
          </a:prstGeom>
          <a:noFill/>
          <a:ln w="12700">
            <a:noFill/>
            <a:miter lim="800000"/>
            <a:headEnd/>
            <a:tailEnd/>
          </a:ln>
        </p:spPr>
        <p:txBody>
          <a:bodyPr lIns="90488" tIns="44450" rIns="90488" bIns="44450" anchor="b"/>
          <a:lstStyle/>
          <a:p>
            <a:r>
              <a:rPr lang="en-US" altLang="ja-JP" sz="3200">
                <a:solidFill>
                  <a:schemeClr val="tx2"/>
                </a:solidFill>
                <a:latin typeface="Arial Unicode MS" pitchFamily="50" charset="-128"/>
                <a:ea typeface="Arial Unicode MS" pitchFamily="50" charset="-128"/>
                <a:cs typeface="Arial Unicode MS" pitchFamily="50" charset="-128"/>
              </a:rPr>
              <a:t> PGE</a:t>
            </a:r>
            <a:r>
              <a:rPr lang="en-US" altLang="ja-JP" sz="3200" baseline="-10000">
                <a:solidFill>
                  <a:schemeClr val="tx2"/>
                </a:solidFill>
                <a:latin typeface="Arial Unicode MS" pitchFamily="50" charset="-128"/>
                <a:ea typeface="Arial Unicode MS" pitchFamily="50" charset="-128"/>
                <a:cs typeface="Arial Unicode MS" pitchFamily="50" charset="-128"/>
              </a:rPr>
              <a:t>2</a:t>
            </a:r>
            <a:r>
              <a:rPr lang="en-US" altLang="ja-JP" sz="3200">
                <a:solidFill>
                  <a:schemeClr val="tx2"/>
                </a:solidFill>
                <a:latin typeface="Arial Unicode MS" pitchFamily="50" charset="-128"/>
                <a:ea typeface="Arial Unicode MS" pitchFamily="50" charset="-128"/>
                <a:cs typeface="Arial Unicode MS" pitchFamily="50" charset="-128"/>
              </a:rPr>
              <a:t> modulates TTX-resistant Na</a:t>
            </a:r>
            <a:r>
              <a:rPr lang="en-US" altLang="ja-JP" sz="3200" baseline="50000">
                <a:solidFill>
                  <a:schemeClr val="tx2"/>
                </a:solidFill>
                <a:latin typeface="Arial Unicode MS" pitchFamily="50" charset="-128"/>
                <a:ea typeface="Arial Unicode MS" pitchFamily="50" charset="-128"/>
                <a:cs typeface="Arial Unicode MS" pitchFamily="50" charset="-128"/>
              </a:rPr>
              <a:t>+</a:t>
            </a:r>
            <a:r>
              <a:rPr lang="en-US" altLang="ja-JP" sz="3200">
                <a:solidFill>
                  <a:schemeClr val="tx2"/>
                </a:solidFill>
                <a:latin typeface="Arial Unicode MS" pitchFamily="50" charset="-128"/>
                <a:ea typeface="Arial Unicode MS" pitchFamily="50" charset="-128"/>
                <a:cs typeface="Arial Unicode MS" pitchFamily="50" charset="-128"/>
              </a:rPr>
              <a:t> current in sensory neurons via protein kinase A cascade</a:t>
            </a:r>
          </a:p>
        </p:txBody>
      </p:sp>
      <p:sp>
        <p:nvSpPr>
          <p:cNvPr id="21507" name="Rectangle 3"/>
          <p:cNvSpPr>
            <a:spLocks noChangeArrowheads="1"/>
          </p:cNvSpPr>
          <p:nvPr/>
        </p:nvSpPr>
        <p:spPr bwMode="auto">
          <a:xfrm>
            <a:off x="2628900" y="1673225"/>
            <a:ext cx="185738" cy="104775"/>
          </a:xfrm>
          <a:prstGeom prst="rect">
            <a:avLst/>
          </a:prstGeom>
          <a:noFill/>
          <a:ln w="12700">
            <a:noFill/>
            <a:miter lim="800000"/>
            <a:headEnd/>
            <a:tailEnd/>
          </a:ln>
        </p:spPr>
        <p:txBody>
          <a:bodyPr wrap="none" lIns="90488" tIns="44450" rIns="90488" bIns="44450">
            <a:spAutoFit/>
          </a:bodyPr>
          <a:lstStyle/>
          <a:p>
            <a:pPr algn="l"/>
            <a:r>
              <a:rPr lang="en-US" altLang="ja-JP" sz="100">
                <a:solidFill>
                  <a:srgbClr val="000000"/>
                </a:solidFill>
                <a:latin typeface="Arial Unicode MS" pitchFamily="50" charset="-128"/>
                <a:ea typeface="Arial Unicode MS" pitchFamily="50" charset="-128"/>
                <a:cs typeface="Arial Unicode MS" pitchFamily="50" charset="-128"/>
              </a:rPr>
              <a:t>.</a:t>
            </a:r>
          </a:p>
        </p:txBody>
      </p:sp>
      <p:sp>
        <p:nvSpPr>
          <p:cNvPr id="21508" name="Line 4"/>
          <p:cNvSpPr>
            <a:spLocks noChangeShapeType="1"/>
          </p:cNvSpPr>
          <p:nvPr/>
        </p:nvSpPr>
        <p:spPr bwMode="auto">
          <a:xfrm flipV="1">
            <a:off x="3729038" y="2371725"/>
            <a:ext cx="0" cy="3170238"/>
          </a:xfrm>
          <a:prstGeom prst="line">
            <a:avLst/>
          </a:prstGeom>
          <a:noFill/>
          <a:ln w="25400">
            <a:solidFill>
              <a:schemeClr val="accent1"/>
            </a:solidFill>
            <a:round/>
            <a:headEnd/>
            <a:tailEnd/>
          </a:ln>
        </p:spPr>
        <p:txBody>
          <a:bodyPr/>
          <a:lstStyle/>
          <a:p>
            <a:endParaRPr lang="ja-JP" altLang="en-US"/>
          </a:p>
        </p:txBody>
      </p:sp>
      <p:sp>
        <p:nvSpPr>
          <p:cNvPr id="21509" name="Line 5"/>
          <p:cNvSpPr>
            <a:spLocks noChangeShapeType="1"/>
          </p:cNvSpPr>
          <p:nvPr/>
        </p:nvSpPr>
        <p:spPr bwMode="auto">
          <a:xfrm>
            <a:off x="3622675" y="4748213"/>
            <a:ext cx="112713" cy="0"/>
          </a:xfrm>
          <a:prstGeom prst="line">
            <a:avLst/>
          </a:prstGeom>
          <a:noFill/>
          <a:ln w="12700">
            <a:solidFill>
              <a:schemeClr val="accent1"/>
            </a:solidFill>
            <a:round/>
            <a:headEnd/>
            <a:tailEnd/>
          </a:ln>
        </p:spPr>
        <p:txBody>
          <a:bodyPr/>
          <a:lstStyle/>
          <a:p>
            <a:endParaRPr lang="ja-JP" altLang="en-US"/>
          </a:p>
        </p:txBody>
      </p:sp>
      <p:sp>
        <p:nvSpPr>
          <p:cNvPr id="21510" name="Line 6"/>
          <p:cNvSpPr>
            <a:spLocks noChangeShapeType="1"/>
          </p:cNvSpPr>
          <p:nvPr/>
        </p:nvSpPr>
        <p:spPr bwMode="auto">
          <a:xfrm>
            <a:off x="3622675" y="3952875"/>
            <a:ext cx="112713" cy="0"/>
          </a:xfrm>
          <a:prstGeom prst="line">
            <a:avLst/>
          </a:prstGeom>
          <a:noFill/>
          <a:ln w="12700">
            <a:solidFill>
              <a:schemeClr val="accent1"/>
            </a:solidFill>
            <a:round/>
            <a:headEnd/>
            <a:tailEnd/>
          </a:ln>
        </p:spPr>
        <p:txBody>
          <a:bodyPr/>
          <a:lstStyle/>
          <a:p>
            <a:endParaRPr lang="ja-JP" altLang="en-US"/>
          </a:p>
        </p:txBody>
      </p:sp>
      <p:sp>
        <p:nvSpPr>
          <p:cNvPr id="21511" name="Line 7"/>
          <p:cNvSpPr>
            <a:spLocks noChangeShapeType="1"/>
          </p:cNvSpPr>
          <p:nvPr/>
        </p:nvSpPr>
        <p:spPr bwMode="auto">
          <a:xfrm>
            <a:off x="3622675" y="3160713"/>
            <a:ext cx="112713" cy="0"/>
          </a:xfrm>
          <a:prstGeom prst="line">
            <a:avLst/>
          </a:prstGeom>
          <a:noFill/>
          <a:ln w="12700">
            <a:solidFill>
              <a:schemeClr val="accent1"/>
            </a:solidFill>
            <a:round/>
            <a:headEnd/>
            <a:tailEnd/>
          </a:ln>
        </p:spPr>
        <p:txBody>
          <a:bodyPr/>
          <a:lstStyle/>
          <a:p>
            <a:endParaRPr lang="ja-JP" altLang="en-US"/>
          </a:p>
        </p:txBody>
      </p:sp>
      <p:sp>
        <p:nvSpPr>
          <p:cNvPr id="21512" name="Line 8"/>
          <p:cNvSpPr>
            <a:spLocks noChangeShapeType="1"/>
          </p:cNvSpPr>
          <p:nvPr/>
        </p:nvSpPr>
        <p:spPr bwMode="auto">
          <a:xfrm>
            <a:off x="3622675" y="2365375"/>
            <a:ext cx="112713" cy="0"/>
          </a:xfrm>
          <a:prstGeom prst="line">
            <a:avLst/>
          </a:prstGeom>
          <a:noFill/>
          <a:ln w="12700">
            <a:solidFill>
              <a:schemeClr val="accent1"/>
            </a:solidFill>
            <a:round/>
            <a:headEnd/>
            <a:tailEnd/>
          </a:ln>
        </p:spPr>
        <p:txBody>
          <a:bodyPr/>
          <a:lstStyle/>
          <a:p>
            <a:endParaRPr lang="ja-JP" altLang="en-US"/>
          </a:p>
        </p:txBody>
      </p:sp>
      <p:sp>
        <p:nvSpPr>
          <p:cNvPr id="21513" name="Rectangle 9"/>
          <p:cNvSpPr>
            <a:spLocks noChangeArrowheads="1"/>
          </p:cNvSpPr>
          <p:nvPr/>
        </p:nvSpPr>
        <p:spPr bwMode="auto">
          <a:xfrm>
            <a:off x="4305300" y="2998788"/>
            <a:ext cx="592138" cy="2536825"/>
          </a:xfrm>
          <a:prstGeom prst="rect">
            <a:avLst/>
          </a:prstGeom>
          <a:solidFill>
            <a:schemeClr val="accent1"/>
          </a:solidFill>
          <a:ln w="254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1514" name="Line 10"/>
          <p:cNvSpPr>
            <a:spLocks noChangeShapeType="1"/>
          </p:cNvSpPr>
          <p:nvPr/>
        </p:nvSpPr>
        <p:spPr bwMode="auto">
          <a:xfrm>
            <a:off x="4464050" y="2320925"/>
            <a:ext cx="276225" cy="0"/>
          </a:xfrm>
          <a:prstGeom prst="line">
            <a:avLst/>
          </a:prstGeom>
          <a:noFill/>
          <a:ln w="25400">
            <a:solidFill>
              <a:schemeClr val="accent1"/>
            </a:solidFill>
            <a:round/>
            <a:headEnd/>
            <a:tailEnd/>
          </a:ln>
        </p:spPr>
        <p:txBody>
          <a:bodyPr/>
          <a:lstStyle/>
          <a:p>
            <a:endParaRPr lang="ja-JP" altLang="en-US"/>
          </a:p>
        </p:txBody>
      </p:sp>
      <p:sp>
        <p:nvSpPr>
          <p:cNvPr id="21515" name="Line 11"/>
          <p:cNvSpPr>
            <a:spLocks noChangeShapeType="1"/>
          </p:cNvSpPr>
          <p:nvPr/>
        </p:nvSpPr>
        <p:spPr bwMode="auto">
          <a:xfrm>
            <a:off x="4602163" y="2311400"/>
            <a:ext cx="1587" cy="738188"/>
          </a:xfrm>
          <a:prstGeom prst="line">
            <a:avLst/>
          </a:prstGeom>
          <a:noFill/>
          <a:ln w="25400">
            <a:solidFill>
              <a:schemeClr val="accent1"/>
            </a:solidFill>
            <a:round/>
            <a:headEnd/>
            <a:tailEnd/>
          </a:ln>
        </p:spPr>
        <p:txBody>
          <a:bodyPr/>
          <a:lstStyle/>
          <a:p>
            <a:endParaRPr lang="ja-JP" altLang="en-US"/>
          </a:p>
        </p:txBody>
      </p:sp>
      <p:sp>
        <p:nvSpPr>
          <p:cNvPr id="21516" name="Rectangle 12"/>
          <p:cNvSpPr>
            <a:spLocks noChangeArrowheads="1"/>
          </p:cNvSpPr>
          <p:nvPr/>
        </p:nvSpPr>
        <p:spPr bwMode="auto">
          <a:xfrm rot="-5400000">
            <a:off x="1185069" y="3550444"/>
            <a:ext cx="3208338" cy="704850"/>
          </a:xfrm>
          <a:prstGeom prst="rect">
            <a:avLst/>
          </a:prstGeom>
          <a:noFill/>
          <a:ln w="12700">
            <a:noFill/>
            <a:miter lim="800000"/>
            <a:headEnd/>
            <a:tailEnd/>
          </a:ln>
        </p:spPr>
        <p:txBody>
          <a:bodyPr wrap="none" lIns="90488" tIns="44450" rIns="90488" bIns="44450">
            <a:spAutoFit/>
          </a:bodyPr>
          <a:lstStyle/>
          <a:p>
            <a:r>
              <a:rPr lang="en-US" altLang="ja-JP">
                <a:solidFill>
                  <a:schemeClr val="accent1"/>
                </a:solidFill>
                <a:latin typeface="Arial Unicode MS" pitchFamily="50" charset="-128"/>
                <a:ea typeface="Arial Unicode MS" pitchFamily="50" charset="-128"/>
                <a:cs typeface="Arial Unicode MS" pitchFamily="50" charset="-128"/>
              </a:rPr>
              <a:t>% increase in Na</a:t>
            </a:r>
            <a:r>
              <a:rPr lang="en-US" altLang="ja-JP" baseline="30000">
                <a:solidFill>
                  <a:schemeClr val="accent1"/>
                </a:solidFill>
                <a:latin typeface="Arial Unicode MS" pitchFamily="50" charset="-128"/>
                <a:ea typeface="Arial Unicode MS" pitchFamily="50" charset="-128"/>
                <a:cs typeface="Arial Unicode MS" pitchFamily="50" charset="-128"/>
              </a:rPr>
              <a:t>+</a:t>
            </a:r>
            <a:r>
              <a:rPr lang="en-US" altLang="ja-JP">
                <a:solidFill>
                  <a:schemeClr val="accent1"/>
                </a:solidFill>
                <a:latin typeface="Arial Unicode MS" pitchFamily="50" charset="-128"/>
                <a:ea typeface="Arial Unicode MS" pitchFamily="50" charset="-128"/>
                <a:cs typeface="Arial Unicode MS" pitchFamily="50" charset="-128"/>
              </a:rPr>
              <a:t> current </a:t>
            </a:r>
          </a:p>
          <a:p>
            <a:r>
              <a:rPr lang="en-US" altLang="ja-JP">
                <a:solidFill>
                  <a:schemeClr val="accent1"/>
                </a:solidFill>
                <a:latin typeface="Arial Unicode MS" pitchFamily="50" charset="-128"/>
                <a:ea typeface="Arial Unicode MS" pitchFamily="50" charset="-128"/>
                <a:cs typeface="Arial Unicode MS" pitchFamily="50" charset="-128"/>
              </a:rPr>
              <a:t>in response to 1 mM PGE</a:t>
            </a:r>
            <a:r>
              <a:rPr lang="en-US" altLang="ja-JP" baseline="-25000">
                <a:solidFill>
                  <a:schemeClr val="accent1"/>
                </a:solidFill>
                <a:latin typeface="Arial Unicode MS" pitchFamily="50" charset="-128"/>
                <a:ea typeface="Arial Unicode MS" pitchFamily="50" charset="-128"/>
                <a:cs typeface="Arial Unicode MS" pitchFamily="50" charset="-128"/>
              </a:rPr>
              <a:t>2</a:t>
            </a:r>
          </a:p>
        </p:txBody>
      </p:sp>
      <p:sp>
        <p:nvSpPr>
          <p:cNvPr id="21517" name="Rectangle 13"/>
          <p:cNvSpPr>
            <a:spLocks noChangeArrowheads="1"/>
          </p:cNvSpPr>
          <p:nvPr/>
        </p:nvSpPr>
        <p:spPr bwMode="auto">
          <a:xfrm>
            <a:off x="3171825" y="2189163"/>
            <a:ext cx="566738" cy="366712"/>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100</a:t>
            </a:r>
          </a:p>
        </p:txBody>
      </p:sp>
      <p:sp>
        <p:nvSpPr>
          <p:cNvPr id="21518" name="Rectangle 14"/>
          <p:cNvSpPr>
            <a:spLocks noChangeArrowheads="1"/>
          </p:cNvSpPr>
          <p:nvPr/>
        </p:nvSpPr>
        <p:spPr bwMode="auto">
          <a:xfrm>
            <a:off x="3284538" y="2981325"/>
            <a:ext cx="439737"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75</a:t>
            </a:r>
          </a:p>
        </p:txBody>
      </p:sp>
      <p:sp>
        <p:nvSpPr>
          <p:cNvPr id="21519" name="Rectangle 15"/>
          <p:cNvSpPr>
            <a:spLocks noChangeArrowheads="1"/>
          </p:cNvSpPr>
          <p:nvPr/>
        </p:nvSpPr>
        <p:spPr bwMode="auto">
          <a:xfrm>
            <a:off x="3284538" y="3771900"/>
            <a:ext cx="439737"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50</a:t>
            </a:r>
          </a:p>
        </p:txBody>
      </p:sp>
      <p:sp>
        <p:nvSpPr>
          <p:cNvPr id="21520" name="Rectangle 16"/>
          <p:cNvSpPr>
            <a:spLocks noChangeArrowheads="1"/>
          </p:cNvSpPr>
          <p:nvPr/>
        </p:nvSpPr>
        <p:spPr bwMode="auto">
          <a:xfrm>
            <a:off x="3284538" y="4564063"/>
            <a:ext cx="439737" cy="366712"/>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25</a:t>
            </a:r>
          </a:p>
        </p:txBody>
      </p:sp>
      <p:sp>
        <p:nvSpPr>
          <p:cNvPr id="21521" name="Rectangle 17"/>
          <p:cNvSpPr>
            <a:spLocks noChangeArrowheads="1"/>
          </p:cNvSpPr>
          <p:nvPr/>
        </p:nvSpPr>
        <p:spPr bwMode="auto">
          <a:xfrm>
            <a:off x="3397250" y="5353050"/>
            <a:ext cx="311150"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0</a:t>
            </a:r>
          </a:p>
        </p:txBody>
      </p:sp>
      <p:sp>
        <p:nvSpPr>
          <p:cNvPr id="21522" name="Rectangle 18"/>
          <p:cNvSpPr>
            <a:spLocks noChangeArrowheads="1"/>
          </p:cNvSpPr>
          <p:nvPr/>
        </p:nvSpPr>
        <p:spPr bwMode="auto">
          <a:xfrm>
            <a:off x="5557838" y="5395913"/>
            <a:ext cx="593725" cy="139700"/>
          </a:xfrm>
          <a:prstGeom prst="rect">
            <a:avLst/>
          </a:prstGeom>
          <a:solidFill>
            <a:srgbClr val="FC0128"/>
          </a:solidFill>
          <a:ln w="25400">
            <a:solidFill>
              <a:srgbClr val="FC0128"/>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1523" name="Line 19"/>
          <p:cNvSpPr>
            <a:spLocks noChangeShapeType="1"/>
          </p:cNvSpPr>
          <p:nvPr/>
        </p:nvSpPr>
        <p:spPr bwMode="auto">
          <a:xfrm>
            <a:off x="5716588" y="5205413"/>
            <a:ext cx="276225" cy="0"/>
          </a:xfrm>
          <a:prstGeom prst="line">
            <a:avLst/>
          </a:prstGeom>
          <a:noFill/>
          <a:ln w="25400">
            <a:solidFill>
              <a:srgbClr val="FC0128"/>
            </a:solidFill>
            <a:round/>
            <a:headEnd/>
            <a:tailEnd/>
          </a:ln>
        </p:spPr>
        <p:txBody>
          <a:bodyPr/>
          <a:lstStyle/>
          <a:p>
            <a:endParaRPr lang="ja-JP" altLang="en-US"/>
          </a:p>
        </p:txBody>
      </p:sp>
      <p:sp>
        <p:nvSpPr>
          <p:cNvPr id="21524" name="Line 20"/>
          <p:cNvSpPr>
            <a:spLocks noChangeShapeType="1"/>
          </p:cNvSpPr>
          <p:nvPr/>
        </p:nvSpPr>
        <p:spPr bwMode="auto">
          <a:xfrm>
            <a:off x="5861050" y="5189538"/>
            <a:ext cx="0" cy="311150"/>
          </a:xfrm>
          <a:prstGeom prst="line">
            <a:avLst/>
          </a:prstGeom>
          <a:noFill/>
          <a:ln w="25400">
            <a:solidFill>
              <a:srgbClr val="FC0128"/>
            </a:solidFill>
            <a:round/>
            <a:headEnd/>
            <a:tailEnd/>
          </a:ln>
        </p:spPr>
        <p:txBody>
          <a:bodyPr/>
          <a:lstStyle/>
          <a:p>
            <a:endParaRPr lang="ja-JP" altLang="en-US"/>
          </a:p>
        </p:txBody>
      </p:sp>
      <p:sp>
        <p:nvSpPr>
          <p:cNvPr id="21525" name="Rectangle 21"/>
          <p:cNvSpPr>
            <a:spLocks noChangeArrowheads="1"/>
          </p:cNvSpPr>
          <p:nvPr/>
        </p:nvSpPr>
        <p:spPr bwMode="auto">
          <a:xfrm>
            <a:off x="5000625" y="5613400"/>
            <a:ext cx="1811338" cy="644525"/>
          </a:xfrm>
          <a:prstGeom prst="rect">
            <a:avLst/>
          </a:prstGeom>
          <a:noFill/>
          <a:ln w="12700">
            <a:noFill/>
            <a:miter lim="800000"/>
            <a:headEnd/>
            <a:tailEnd/>
          </a:ln>
        </p:spPr>
        <p:txBody>
          <a:bodyPr wrap="none" lIns="90488" tIns="44450" rIns="90488" bIns="44450">
            <a:spAutoFit/>
          </a:bodyPr>
          <a:lstStyle/>
          <a:p>
            <a:r>
              <a:rPr lang="en-US" altLang="ja-JP" sz="1800">
                <a:solidFill>
                  <a:srgbClr val="FC0128"/>
                </a:solidFill>
                <a:latin typeface="Arial Unicode MS" pitchFamily="50" charset="-128"/>
                <a:ea typeface="Arial Unicode MS" pitchFamily="50" charset="-128"/>
                <a:cs typeface="Arial Unicode MS" pitchFamily="50" charset="-128"/>
              </a:rPr>
              <a:t>peptide inhibitor</a:t>
            </a:r>
          </a:p>
          <a:p>
            <a:r>
              <a:rPr lang="en-US" altLang="ja-JP" sz="1800">
                <a:solidFill>
                  <a:srgbClr val="FC0128"/>
                </a:solidFill>
                <a:latin typeface="Arial Unicode MS" pitchFamily="50" charset="-128"/>
                <a:ea typeface="Arial Unicode MS" pitchFamily="50" charset="-128"/>
                <a:cs typeface="Arial Unicode MS" pitchFamily="50" charset="-128"/>
              </a:rPr>
              <a:t> for PKA</a:t>
            </a:r>
          </a:p>
        </p:txBody>
      </p:sp>
      <p:sp>
        <p:nvSpPr>
          <p:cNvPr id="21526" name="Rectangle 22"/>
          <p:cNvSpPr>
            <a:spLocks noChangeArrowheads="1"/>
          </p:cNvSpPr>
          <p:nvPr/>
        </p:nvSpPr>
        <p:spPr bwMode="auto">
          <a:xfrm>
            <a:off x="4202113" y="5607050"/>
            <a:ext cx="874712"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control</a:t>
            </a:r>
          </a:p>
        </p:txBody>
      </p:sp>
      <p:sp>
        <p:nvSpPr>
          <p:cNvPr id="21527" name="Line 23"/>
          <p:cNvSpPr>
            <a:spLocks noChangeShapeType="1"/>
          </p:cNvSpPr>
          <p:nvPr/>
        </p:nvSpPr>
        <p:spPr bwMode="auto">
          <a:xfrm>
            <a:off x="3729038" y="5548313"/>
            <a:ext cx="2946400" cy="0"/>
          </a:xfrm>
          <a:prstGeom prst="line">
            <a:avLst/>
          </a:prstGeom>
          <a:noFill/>
          <a:ln w="25400">
            <a:solidFill>
              <a:schemeClr val="accent1"/>
            </a:solidFill>
            <a:round/>
            <a:headEnd/>
            <a:tailEnd/>
          </a:ln>
        </p:spPr>
        <p:txBody>
          <a:bodyPr/>
          <a:lstStyle/>
          <a:p>
            <a:endParaRPr lang="ja-JP" altLang="en-US"/>
          </a:p>
        </p:txBody>
      </p:sp>
      <p:sp>
        <p:nvSpPr>
          <p:cNvPr id="21528" name="Rectangle 25"/>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26</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
        <p:nvSpPr>
          <p:cNvPr id="21529" name="Rectangle 26"/>
          <p:cNvSpPr>
            <a:spLocks noChangeArrowheads="1"/>
          </p:cNvSpPr>
          <p:nvPr/>
        </p:nvSpPr>
        <p:spPr bwMode="auto">
          <a:xfrm>
            <a:off x="3711575" y="6524625"/>
            <a:ext cx="4791075" cy="336550"/>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England </a:t>
            </a:r>
            <a:r>
              <a:rPr lang="en-US" altLang="ja-JP" sz="1600" i="1">
                <a:solidFill>
                  <a:schemeClr val="accent1"/>
                </a:solidFill>
                <a:latin typeface="Arial Unicode MS" pitchFamily="50" charset="-128"/>
                <a:ea typeface="Arial Unicode MS" pitchFamily="50" charset="-128"/>
                <a:cs typeface="Arial Unicode MS" pitchFamily="50" charset="-128"/>
              </a:rPr>
              <a:t>et al. </a:t>
            </a:r>
            <a:r>
              <a:rPr lang="en-US" altLang="ja-JP" sz="1600">
                <a:solidFill>
                  <a:schemeClr val="accent1"/>
                </a:solidFill>
                <a:latin typeface="Arial Unicode MS" pitchFamily="50" charset="-128"/>
                <a:ea typeface="Arial Unicode MS" pitchFamily="50" charset="-128"/>
                <a:cs typeface="Arial Unicode MS" pitchFamily="50" charset="-128"/>
              </a:rPr>
              <a:t>(1996) </a:t>
            </a:r>
            <a:r>
              <a:rPr lang="en-US" altLang="ja-JP" sz="1600" i="1">
                <a:solidFill>
                  <a:schemeClr val="accent1"/>
                </a:solidFill>
                <a:latin typeface="Arial Unicode MS" pitchFamily="50" charset="-128"/>
                <a:ea typeface="Arial Unicode MS" pitchFamily="50" charset="-128"/>
                <a:cs typeface="Arial Unicode MS" pitchFamily="50" charset="-128"/>
              </a:rPr>
              <a:t>J. Physiol. </a:t>
            </a:r>
            <a:r>
              <a:rPr lang="en-US" altLang="ja-JP" sz="1600" b="1">
                <a:solidFill>
                  <a:schemeClr val="accent1"/>
                </a:solidFill>
                <a:latin typeface="Arial Unicode MS" pitchFamily="50" charset="-128"/>
                <a:ea typeface="Arial Unicode MS" pitchFamily="50" charset="-128"/>
                <a:cs typeface="Arial Unicode MS" pitchFamily="50" charset="-128"/>
              </a:rPr>
              <a:t>495</a:t>
            </a:r>
            <a:r>
              <a:rPr lang="en-US" altLang="ja-JP" sz="1600">
                <a:solidFill>
                  <a:schemeClr val="accent1"/>
                </a:solidFill>
                <a:latin typeface="Arial Unicode MS" pitchFamily="50" charset="-128"/>
                <a:ea typeface="Arial Unicode MS" pitchFamily="50" charset="-128"/>
                <a:cs typeface="Arial Unicode MS" pitchFamily="50" charset="-128"/>
              </a:rPr>
              <a:t>(Pt2): 429-440</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82588"/>
            <a:ext cx="9144000" cy="874712"/>
          </a:xfrm>
          <a:noFill/>
        </p:spPr>
        <p:txBody>
          <a:bodyPr/>
          <a:lstStyle/>
          <a:p>
            <a:r>
              <a:rPr lang="en-GB" altLang="ja-JP" sz="3200" smtClean="0">
                <a:latin typeface="Helvetica" pitchFamily="34" charset="0"/>
              </a:rPr>
              <a:t>Protein kinase A consensus phosphorylation sites in Na</a:t>
            </a:r>
            <a:r>
              <a:rPr lang="en-GB" altLang="ja-JP" sz="3200" baseline="-25000" smtClean="0">
                <a:latin typeface="Helvetica" pitchFamily="34" charset="0"/>
              </a:rPr>
              <a:t>V</a:t>
            </a:r>
            <a:r>
              <a:rPr lang="en-GB" altLang="ja-JP" sz="3200" smtClean="0">
                <a:latin typeface="Helvetica" pitchFamily="34" charset="0"/>
              </a:rPr>
              <a:t>1.8</a:t>
            </a:r>
          </a:p>
        </p:txBody>
      </p:sp>
      <p:grpSp>
        <p:nvGrpSpPr>
          <p:cNvPr id="23555" name="Group 3"/>
          <p:cNvGrpSpPr>
            <a:grpSpLocks/>
          </p:cNvGrpSpPr>
          <p:nvPr/>
        </p:nvGrpSpPr>
        <p:grpSpPr bwMode="auto">
          <a:xfrm>
            <a:off x="946150" y="2216150"/>
            <a:ext cx="7323138" cy="3651250"/>
            <a:chOff x="695" y="1396"/>
            <a:chExt cx="5069" cy="2300"/>
          </a:xfrm>
        </p:grpSpPr>
        <p:sp>
          <p:nvSpPr>
            <p:cNvPr id="23557" name="Rectangle 4"/>
            <p:cNvSpPr>
              <a:spLocks noChangeArrowheads="1"/>
            </p:cNvSpPr>
            <p:nvPr/>
          </p:nvSpPr>
          <p:spPr bwMode="auto">
            <a:xfrm>
              <a:off x="5213" y="1745"/>
              <a:ext cx="31" cy="49"/>
            </a:xfrm>
            <a:prstGeom prst="rect">
              <a:avLst/>
            </a:prstGeom>
            <a:solidFill>
              <a:srgbClr val="FFFFFF"/>
            </a:solidFill>
            <a:ln w="12700">
              <a:noFill/>
              <a:miter lim="800000"/>
              <a:headEnd/>
              <a:tailEnd/>
            </a:ln>
          </p:spPr>
          <p:txBody>
            <a:bodyPr wrap="none" anchor="ctr"/>
            <a:lstStyle/>
            <a:p>
              <a:endParaRPr lang="ja-JP" altLang="en-US"/>
            </a:p>
          </p:txBody>
        </p:sp>
        <p:sp useBgFill="1">
          <p:nvSpPr>
            <p:cNvPr id="23558" name="Oval 5"/>
            <p:cNvSpPr>
              <a:spLocks noChangeArrowheads="1"/>
            </p:cNvSpPr>
            <p:nvPr/>
          </p:nvSpPr>
          <p:spPr bwMode="auto">
            <a:xfrm>
              <a:off x="5235" y="1684"/>
              <a:ext cx="66" cy="278"/>
            </a:xfrm>
            <a:prstGeom prst="ellipse">
              <a:avLst/>
            </a:prstGeom>
            <a:ln w="12700">
              <a:solidFill>
                <a:srgbClr val="FAFD00"/>
              </a:solidFill>
              <a:round/>
              <a:headEnd/>
              <a:tailEnd/>
            </a:ln>
          </p:spPr>
          <p:txBody>
            <a:bodyPr wrap="none" anchor="ctr"/>
            <a:lstStyle/>
            <a:p>
              <a:endParaRPr lang="ja-JP" altLang="en-US"/>
            </a:p>
          </p:txBody>
        </p:sp>
        <p:sp useBgFill="1">
          <p:nvSpPr>
            <p:cNvPr id="23559" name="Rectangle 6"/>
            <p:cNvSpPr>
              <a:spLocks noChangeArrowheads="1"/>
            </p:cNvSpPr>
            <p:nvPr/>
          </p:nvSpPr>
          <p:spPr bwMode="auto">
            <a:xfrm>
              <a:off x="5193" y="1813"/>
              <a:ext cx="84" cy="227"/>
            </a:xfrm>
            <a:prstGeom prst="rect">
              <a:avLst/>
            </a:prstGeom>
            <a:ln w="12700">
              <a:noFill/>
              <a:miter lim="800000"/>
              <a:headEnd/>
              <a:tailEnd/>
            </a:ln>
          </p:spPr>
          <p:txBody>
            <a:bodyPr wrap="none" anchor="ctr"/>
            <a:lstStyle/>
            <a:p>
              <a:endParaRPr lang="ja-JP" altLang="en-US"/>
            </a:p>
          </p:txBody>
        </p:sp>
        <p:sp useBgFill="1">
          <p:nvSpPr>
            <p:cNvPr id="23560" name="Oval 7"/>
            <p:cNvSpPr>
              <a:spLocks noChangeArrowheads="1"/>
            </p:cNvSpPr>
            <p:nvPr/>
          </p:nvSpPr>
          <p:spPr bwMode="auto">
            <a:xfrm>
              <a:off x="5061" y="1503"/>
              <a:ext cx="73" cy="524"/>
            </a:xfrm>
            <a:prstGeom prst="ellipse">
              <a:avLst/>
            </a:prstGeom>
            <a:ln w="12700">
              <a:solidFill>
                <a:srgbClr val="FAFD00"/>
              </a:solidFill>
              <a:round/>
              <a:headEnd/>
              <a:tailEnd/>
            </a:ln>
          </p:spPr>
          <p:txBody>
            <a:bodyPr wrap="none" anchor="ctr"/>
            <a:lstStyle/>
            <a:p>
              <a:endParaRPr lang="ja-JP" altLang="en-US"/>
            </a:p>
          </p:txBody>
        </p:sp>
        <p:sp useBgFill="1">
          <p:nvSpPr>
            <p:cNvPr id="23561" name="Rectangle 8"/>
            <p:cNvSpPr>
              <a:spLocks noChangeArrowheads="1"/>
            </p:cNvSpPr>
            <p:nvPr/>
          </p:nvSpPr>
          <p:spPr bwMode="auto">
            <a:xfrm>
              <a:off x="5083" y="1807"/>
              <a:ext cx="84" cy="226"/>
            </a:xfrm>
            <a:prstGeom prst="rect">
              <a:avLst/>
            </a:prstGeom>
            <a:ln w="12700">
              <a:noFill/>
              <a:miter lim="800000"/>
              <a:headEnd/>
              <a:tailEnd/>
            </a:ln>
          </p:spPr>
          <p:txBody>
            <a:bodyPr wrap="none" anchor="ctr"/>
            <a:lstStyle/>
            <a:p>
              <a:endParaRPr lang="ja-JP" altLang="en-US"/>
            </a:p>
          </p:txBody>
        </p:sp>
        <p:sp>
          <p:nvSpPr>
            <p:cNvPr id="23562" name="Oval 9"/>
            <p:cNvSpPr>
              <a:spLocks noChangeArrowheads="1"/>
            </p:cNvSpPr>
            <p:nvPr/>
          </p:nvSpPr>
          <p:spPr bwMode="auto">
            <a:xfrm>
              <a:off x="5197" y="1713"/>
              <a:ext cx="25" cy="65"/>
            </a:xfrm>
            <a:prstGeom prst="ellipse">
              <a:avLst/>
            </a:prstGeom>
            <a:solidFill>
              <a:srgbClr val="FFFFFF"/>
            </a:solidFill>
            <a:ln w="12700">
              <a:noFill/>
              <a:round/>
              <a:headEnd/>
              <a:tailEnd/>
            </a:ln>
          </p:spPr>
          <p:txBody>
            <a:bodyPr wrap="none" anchor="ctr"/>
            <a:lstStyle/>
            <a:p>
              <a:endParaRPr lang="ja-JP" altLang="en-US"/>
            </a:p>
          </p:txBody>
        </p:sp>
        <p:sp>
          <p:nvSpPr>
            <p:cNvPr id="23563" name="Oval 10"/>
            <p:cNvSpPr>
              <a:spLocks noChangeArrowheads="1"/>
            </p:cNvSpPr>
            <p:nvPr/>
          </p:nvSpPr>
          <p:spPr bwMode="auto">
            <a:xfrm>
              <a:off x="5191" y="1736"/>
              <a:ext cx="24" cy="64"/>
            </a:xfrm>
            <a:prstGeom prst="ellipse">
              <a:avLst/>
            </a:prstGeom>
            <a:solidFill>
              <a:srgbClr val="FFFFFF"/>
            </a:solidFill>
            <a:ln w="12700">
              <a:noFill/>
              <a:round/>
              <a:headEnd/>
              <a:tailEnd/>
            </a:ln>
          </p:spPr>
          <p:txBody>
            <a:bodyPr wrap="none" anchor="ctr"/>
            <a:lstStyle/>
            <a:p>
              <a:endParaRPr lang="ja-JP" altLang="en-US"/>
            </a:p>
          </p:txBody>
        </p:sp>
        <p:sp useBgFill="1">
          <p:nvSpPr>
            <p:cNvPr id="23564" name="Oval 11"/>
            <p:cNvSpPr>
              <a:spLocks noChangeArrowheads="1"/>
            </p:cNvSpPr>
            <p:nvPr/>
          </p:nvSpPr>
          <p:spPr bwMode="auto">
            <a:xfrm>
              <a:off x="5136" y="1677"/>
              <a:ext cx="100" cy="259"/>
            </a:xfrm>
            <a:prstGeom prst="ellipse">
              <a:avLst/>
            </a:prstGeom>
            <a:ln w="12700">
              <a:solidFill>
                <a:srgbClr val="FAFD00"/>
              </a:solidFill>
              <a:round/>
              <a:headEnd/>
              <a:tailEnd/>
            </a:ln>
          </p:spPr>
          <p:txBody>
            <a:bodyPr wrap="none" anchor="ctr"/>
            <a:lstStyle/>
            <a:p>
              <a:endParaRPr lang="ja-JP" altLang="en-US"/>
            </a:p>
          </p:txBody>
        </p:sp>
        <p:sp useBgFill="1">
          <p:nvSpPr>
            <p:cNvPr id="23565" name="Rectangle 12"/>
            <p:cNvSpPr>
              <a:spLocks noChangeArrowheads="1"/>
            </p:cNvSpPr>
            <p:nvPr/>
          </p:nvSpPr>
          <p:spPr bwMode="auto">
            <a:xfrm>
              <a:off x="5149" y="1616"/>
              <a:ext cx="70" cy="165"/>
            </a:xfrm>
            <a:prstGeom prst="rect">
              <a:avLst/>
            </a:prstGeom>
            <a:ln w="12700">
              <a:noFill/>
              <a:miter lim="800000"/>
              <a:headEnd/>
              <a:tailEnd/>
            </a:ln>
          </p:spPr>
          <p:txBody>
            <a:bodyPr wrap="none" anchor="ctr"/>
            <a:lstStyle/>
            <a:p>
              <a:endParaRPr lang="ja-JP" altLang="en-US"/>
            </a:p>
          </p:txBody>
        </p:sp>
        <p:sp useBgFill="1">
          <p:nvSpPr>
            <p:cNvPr id="23566" name="Oval 13"/>
            <p:cNvSpPr>
              <a:spLocks noChangeArrowheads="1"/>
            </p:cNvSpPr>
            <p:nvPr/>
          </p:nvSpPr>
          <p:spPr bwMode="auto">
            <a:xfrm>
              <a:off x="5142" y="1707"/>
              <a:ext cx="14" cy="64"/>
            </a:xfrm>
            <a:prstGeom prst="ellipse">
              <a:avLst/>
            </a:prstGeom>
            <a:ln w="12700">
              <a:noFill/>
              <a:round/>
              <a:headEnd/>
              <a:tailEnd/>
            </a:ln>
          </p:spPr>
          <p:txBody>
            <a:bodyPr wrap="none" anchor="ctr"/>
            <a:lstStyle/>
            <a:p>
              <a:endParaRPr lang="ja-JP" altLang="en-US"/>
            </a:p>
          </p:txBody>
        </p:sp>
        <p:sp>
          <p:nvSpPr>
            <p:cNvPr id="23567" name="Rectangle 14"/>
            <p:cNvSpPr>
              <a:spLocks noChangeArrowheads="1"/>
            </p:cNvSpPr>
            <p:nvPr/>
          </p:nvSpPr>
          <p:spPr bwMode="auto">
            <a:xfrm>
              <a:off x="4094" y="1752"/>
              <a:ext cx="30" cy="48"/>
            </a:xfrm>
            <a:prstGeom prst="rect">
              <a:avLst/>
            </a:prstGeom>
            <a:solidFill>
              <a:srgbClr val="FFFFFF"/>
            </a:solidFill>
            <a:ln w="12700">
              <a:noFill/>
              <a:miter lim="800000"/>
              <a:headEnd/>
              <a:tailEnd/>
            </a:ln>
          </p:spPr>
          <p:txBody>
            <a:bodyPr wrap="none" anchor="ctr"/>
            <a:lstStyle/>
            <a:p>
              <a:endParaRPr lang="ja-JP" altLang="en-US"/>
            </a:p>
          </p:txBody>
        </p:sp>
        <p:sp useBgFill="1">
          <p:nvSpPr>
            <p:cNvPr id="23568" name="Oval 15"/>
            <p:cNvSpPr>
              <a:spLocks noChangeArrowheads="1"/>
            </p:cNvSpPr>
            <p:nvPr/>
          </p:nvSpPr>
          <p:spPr bwMode="auto">
            <a:xfrm>
              <a:off x="4116" y="1690"/>
              <a:ext cx="66" cy="279"/>
            </a:xfrm>
            <a:prstGeom prst="ellipse">
              <a:avLst/>
            </a:prstGeom>
            <a:ln w="12700">
              <a:solidFill>
                <a:srgbClr val="FAFD00"/>
              </a:solidFill>
              <a:round/>
              <a:headEnd/>
              <a:tailEnd/>
            </a:ln>
          </p:spPr>
          <p:txBody>
            <a:bodyPr wrap="none" anchor="ctr"/>
            <a:lstStyle/>
            <a:p>
              <a:endParaRPr lang="ja-JP" altLang="en-US"/>
            </a:p>
          </p:txBody>
        </p:sp>
        <p:sp useBgFill="1">
          <p:nvSpPr>
            <p:cNvPr id="23569" name="Rectangle 16"/>
            <p:cNvSpPr>
              <a:spLocks noChangeArrowheads="1"/>
            </p:cNvSpPr>
            <p:nvPr/>
          </p:nvSpPr>
          <p:spPr bwMode="auto">
            <a:xfrm>
              <a:off x="4076" y="1820"/>
              <a:ext cx="81" cy="226"/>
            </a:xfrm>
            <a:prstGeom prst="rect">
              <a:avLst/>
            </a:prstGeom>
            <a:ln w="12700">
              <a:noFill/>
              <a:miter lim="800000"/>
              <a:headEnd/>
              <a:tailEnd/>
            </a:ln>
          </p:spPr>
          <p:txBody>
            <a:bodyPr wrap="none" anchor="ctr"/>
            <a:lstStyle/>
            <a:p>
              <a:endParaRPr lang="ja-JP" altLang="en-US"/>
            </a:p>
          </p:txBody>
        </p:sp>
        <p:sp useBgFill="1">
          <p:nvSpPr>
            <p:cNvPr id="23570" name="Oval 17"/>
            <p:cNvSpPr>
              <a:spLocks noChangeArrowheads="1"/>
            </p:cNvSpPr>
            <p:nvPr/>
          </p:nvSpPr>
          <p:spPr bwMode="auto">
            <a:xfrm>
              <a:off x="3945" y="1509"/>
              <a:ext cx="71" cy="524"/>
            </a:xfrm>
            <a:prstGeom prst="ellipse">
              <a:avLst/>
            </a:prstGeom>
            <a:ln w="12700">
              <a:solidFill>
                <a:srgbClr val="FAFD00"/>
              </a:solidFill>
              <a:round/>
              <a:headEnd/>
              <a:tailEnd/>
            </a:ln>
          </p:spPr>
          <p:txBody>
            <a:bodyPr wrap="none" anchor="ctr"/>
            <a:lstStyle/>
            <a:p>
              <a:endParaRPr lang="ja-JP" altLang="en-US"/>
            </a:p>
          </p:txBody>
        </p:sp>
        <p:sp useBgFill="1">
          <p:nvSpPr>
            <p:cNvPr id="23571" name="Rectangle 18"/>
            <p:cNvSpPr>
              <a:spLocks noChangeArrowheads="1"/>
            </p:cNvSpPr>
            <p:nvPr/>
          </p:nvSpPr>
          <p:spPr bwMode="auto">
            <a:xfrm>
              <a:off x="3967" y="1813"/>
              <a:ext cx="80" cy="227"/>
            </a:xfrm>
            <a:prstGeom prst="rect">
              <a:avLst/>
            </a:prstGeom>
            <a:ln w="12700">
              <a:noFill/>
              <a:miter lim="800000"/>
              <a:headEnd/>
              <a:tailEnd/>
            </a:ln>
          </p:spPr>
          <p:txBody>
            <a:bodyPr wrap="none" anchor="ctr"/>
            <a:lstStyle/>
            <a:p>
              <a:endParaRPr lang="ja-JP" altLang="en-US"/>
            </a:p>
          </p:txBody>
        </p:sp>
        <p:sp>
          <p:nvSpPr>
            <p:cNvPr id="23572" name="Oval 19"/>
            <p:cNvSpPr>
              <a:spLocks noChangeArrowheads="1"/>
            </p:cNvSpPr>
            <p:nvPr/>
          </p:nvSpPr>
          <p:spPr bwMode="auto">
            <a:xfrm>
              <a:off x="4078" y="1719"/>
              <a:ext cx="24" cy="65"/>
            </a:xfrm>
            <a:prstGeom prst="ellipse">
              <a:avLst/>
            </a:prstGeom>
            <a:solidFill>
              <a:srgbClr val="FFFFFF"/>
            </a:solidFill>
            <a:ln w="12700">
              <a:noFill/>
              <a:round/>
              <a:headEnd/>
              <a:tailEnd/>
            </a:ln>
          </p:spPr>
          <p:txBody>
            <a:bodyPr wrap="none" anchor="ctr"/>
            <a:lstStyle/>
            <a:p>
              <a:endParaRPr lang="ja-JP" altLang="en-US"/>
            </a:p>
          </p:txBody>
        </p:sp>
        <p:sp>
          <p:nvSpPr>
            <p:cNvPr id="23573" name="Oval 20"/>
            <p:cNvSpPr>
              <a:spLocks noChangeArrowheads="1"/>
            </p:cNvSpPr>
            <p:nvPr/>
          </p:nvSpPr>
          <p:spPr bwMode="auto">
            <a:xfrm>
              <a:off x="4072" y="1742"/>
              <a:ext cx="26" cy="65"/>
            </a:xfrm>
            <a:prstGeom prst="ellipse">
              <a:avLst/>
            </a:prstGeom>
            <a:solidFill>
              <a:srgbClr val="FFFFFF"/>
            </a:solidFill>
            <a:ln w="12700">
              <a:noFill/>
              <a:round/>
              <a:headEnd/>
              <a:tailEnd/>
            </a:ln>
          </p:spPr>
          <p:txBody>
            <a:bodyPr wrap="none" anchor="ctr"/>
            <a:lstStyle/>
            <a:p>
              <a:endParaRPr lang="ja-JP" altLang="en-US"/>
            </a:p>
          </p:txBody>
        </p:sp>
        <p:sp useBgFill="1">
          <p:nvSpPr>
            <p:cNvPr id="23574" name="Oval 21"/>
            <p:cNvSpPr>
              <a:spLocks noChangeArrowheads="1"/>
            </p:cNvSpPr>
            <p:nvPr/>
          </p:nvSpPr>
          <p:spPr bwMode="auto">
            <a:xfrm>
              <a:off x="4022" y="1687"/>
              <a:ext cx="93" cy="259"/>
            </a:xfrm>
            <a:prstGeom prst="ellipse">
              <a:avLst/>
            </a:prstGeom>
            <a:ln w="12700">
              <a:solidFill>
                <a:srgbClr val="FAFD00"/>
              </a:solidFill>
              <a:round/>
              <a:headEnd/>
              <a:tailEnd/>
            </a:ln>
          </p:spPr>
          <p:txBody>
            <a:bodyPr wrap="none" anchor="ctr"/>
            <a:lstStyle/>
            <a:p>
              <a:endParaRPr lang="ja-JP" altLang="en-US"/>
            </a:p>
          </p:txBody>
        </p:sp>
        <p:sp useBgFill="1">
          <p:nvSpPr>
            <p:cNvPr id="23575" name="Rectangle 22"/>
            <p:cNvSpPr>
              <a:spLocks noChangeArrowheads="1"/>
            </p:cNvSpPr>
            <p:nvPr/>
          </p:nvSpPr>
          <p:spPr bwMode="auto">
            <a:xfrm>
              <a:off x="4030" y="1626"/>
              <a:ext cx="68" cy="165"/>
            </a:xfrm>
            <a:prstGeom prst="rect">
              <a:avLst/>
            </a:prstGeom>
            <a:ln w="12700">
              <a:noFill/>
              <a:miter lim="800000"/>
              <a:headEnd/>
              <a:tailEnd/>
            </a:ln>
          </p:spPr>
          <p:txBody>
            <a:bodyPr wrap="none" anchor="ctr"/>
            <a:lstStyle/>
            <a:p>
              <a:endParaRPr lang="ja-JP" altLang="en-US"/>
            </a:p>
          </p:txBody>
        </p:sp>
        <p:sp useBgFill="1">
          <p:nvSpPr>
            <p:cNvPr id="23576" name="Oval 23"/>
            <p:cNvSpPr>
              <a:spLocks noChangeArrowheads="1"/>
            </p:cNvSpPr>
            <p:nvPr/>
          </p:nvSpPr>
          <p:spPr bwMode="auto">
            <a:xfrm>
              <a:off x="4089" y="1716"/>
              <a:ext cx="13" cy="65"/>
            </a:xfrm>
            <a:prstGeom prst="ellipse">
              <a:avLst/>
            </a:prstGeom>
            <a:ln w="12700">
              <a:noFill/>
              <a:round/>
              <a:headEnd/>
              <a:tailEnd/>
            </a:ln>
          </p:spPr>
          <p:txBody>
            <a:bodyPr wrap="none" anchor="ctr"/>
            <a:lstStyle/>
            <a:p>
              <a:endParaRPr lang="ja-JP" altLang="en-US"/>
            </a:p>
          </p:txBody>
        </p:sp>
        <p:sp>
          <p:nvSpPr>
            <p:cNvPr id="23577" name="Rectangle 24"/>
            <p:cNvSpPr>
              <a:spLocks noChangeArrowheads="1"/>
            </p:cNvSpPr>
            <p:nvPr/>
          </p:nvSpPr>
          <p:spPr bwMode="auto">
            <a:xfrm>
              <a:off x="2955" y="1745"/>
              <a:ext cx="31" cy="49"/>
            </a:xfrm>
            <a:prstGeom prst="rect">
              <a:avLst/>
            </a:prstGeom>
            <a:solidFill>
              <a:srgbClr val="FFFFFF"/>
            </a:solidFill>
            <a:ln w="12700">
              <a:noFill/>
              <a:miter lim="800000"/>
              <a:headEnd/>
              <a:tailEnd/>
            </a:ln>
          </p:spPr>
          <p:txBody>
            <a:bodyPr wrap="none" anchor="ctr"/>
            <a:lstStyle/>
            <a:p>
              <a:endParaRPr lang="ja-JP" altLang="en-US"/>
            </a:p>
          </p:txBody>
        </p:sp>
        <p:sp useBgFill="1">
          <p:nvSpPr>
            <p:cNvPr id="23578" name="Oval 25"/>
            <p:cNvSpPr>
              <a:spLocks noChangeArrowheads="1"/>
            </p:cNvSpPr>
            <p:nvPr/>
          </p:nvSpPr>
          <p:spPr bwMode="auto">
            <a:xfrm>
              <a:off x="2977" y="1684"/>
              <a:ext cx="66" cy="278"/>
            </a:xfrm>
            <a:prstGeom prst="ellipse">
              <a:avLst/>
            </a:prstGeom>
            <a:ln w="12700">
              <a:solidFill>
                <a:srgbClr val="FAFD00"/>
              </a:solidFill>
              <a:round/>
              <a:headEnd/>
              <a:tailEnd/>
            </a:ln>
          </p:spPr>
          <p:txBody>
            <a:bodyPr wrap="none" anchor="ctr"/>
            <a:lstStyle/>
            <a:p>
              <a:endParaRPr lang="ja-JP" altLang="en-US"/>
            </a:p>
          </p:txBody>
        </p:sp>
        <p:sp useBgFill="1">
          <p:nvSpPr>
            <p:cNvPr id="23579" name="Rectangle 26"/>
            <p:cNvSpPr>
              <a:spLocks noChangeArrowheads="1"/>
            </p:cNvSpPr>
            <p:nvPr/>
          </p:nvSpPr>
          <p:spPr bwMode="auto">
            <a:xfrm>
              <a:off x="2936" y="1813"/>
              <a:ext cx="83" cy="227"/>
            </a:xfrm>
            <a:prstGeom prst="rect">
              <a:avLst/>
            </a:prstGeom>
            <a:ln w="12700">
              <a:noFill/>
              <a:miter lim="800000"/>
              <a:headEnd/>
              <a:tailEnd/>
            </a:ln>
          </p:spPr>
          <p:txBody>
            <a:bodyPr wrap="none" anchor="ctr"/>
            <a:lstStyle/>
            <a:p>
              <a:endParaRPr lang="ja-JP" altLang="en-US"/>
            </a:p>
          </p:txBody>
        </p:sp>
        <p:sp useBgFill="1">
          <p:nvSpPr>
            <p:cNvPr id="23580" name="Oval 27"/>
            <p:cNvSpPr>
              <a:spLocks noChangeArrowheads="1"/>
            </p:cNvSpPr>
            <p:nvPr/>
          </p:nvSpPr>
          <p:spPr bwMode="auto">
            <a:xfrm>
              <a:off x="2804" y="1503"/>
              <a:ext cx="72" cy="524"/>
            </a:xfrm>
            <a:prstGeom prst="ellipse">
              <a:avLst/>
            </a:prstGeom>
            <a:ln w="12700">
              <a:solidFill>
                <a:srgbClr val="FAFD00"/>
              </a:solidFill>
              <a:round/>
              <a:headEnd/>
              <a:tailEnd/>
            </a:ln>
          </p:spPr>
          <p:txBody>
            <a:bodyPr wrap="none" anchor="ctr"/>
            <a:lstStyle/>
            <a:p>
              <a:endParaRPr lang="ja-JP" altLang="en-US"/>
            </a:p>
          </p:txBody>
        </p:sp>
        <p:sp useBgFill="1">
          <p:nvSpPr>
            <p:cNvPr id="23581" name="Rectangle 28"/>
            <p:cNvSpPr>
              <a:spLocks noChangeArrowheads="1"/>
            </p:cNvSpPr>
            <p:nvPr/>
          </p:nvSpPr>
          <p:spPr bwMode="auto">
            <a:xfrm>
              <a:off x="2826" y="1807"/>
              <a:ext cx="83" cy="226"/>
            </a:xfrm>
            <a:prstGeom prst="rect">
              <a:avLst/>
            </a:prstGeom>
            <a:ln w="12700">
              <a:noFill/>
              <a:miter lim="800000"/>
              <a:headEnd/>
              <a:tailEnd/>
            </a:ln>
          </p:spPr>
          <p:txBody>
            <a:bodyPr wrap="none" anchor="ctr"/>
            <a:lstStyle/>
            <a:p>
              <a:endParaRPr lang="ja-JP" altLang="en-US"/>
            </a:p>
          </p:txBody>
        </p:sp>
        <p:sp>
          <p:nvSpPr>
            <p:cNvPr id="23582" name="Oval 29"/>
            <p:cNvSpPr>
              <a:spLocks noChangeArrowheads="1"/>
            </p:cNvSpPr>
            <p:nvPr/>
          </p:nvSpPr>
          <p:spPr bwMode="auto">
            <a:xfrm>
              <a:off x="2938" y="1713"/>
              <a:ext cx="26" cy="65"/>
            </a:xfrm>
            <a:prstGeom prst="ellipse">
              <a:avLst/>
            </a:prstGeom>
            <a:solidFill>
              <a:srgbClr val="FFFFFF"/>
            </a:solidFill>
            <a:ln w="12700">
              <a:noFill/>
              <a:round/>
              <a:headEnd/>
              <a:tailEnd/>
            </a:ln>
          </p:spPr>
          <p:txBody>
            <a:bodyPr wrap="none" anchor="ctr"/>
            <a:lstStyle/>
            <a:p>
              <a:endParaRPr lang="ja-JP" altLang="en-US"/>
            </a:p>
          </p:txBody>
        </p:sp>
        <p:sp>
          <p:nvSpPr>
            <p:cNvPr id="23583" name="Oval 30"/>
            <p:cNvSpPr>
              <a:spLocks noChangeArrowheads="1"/>
            </p:cNvSpPr>
            <p:nvPr/>
          </p:nvSpPr>
          <p:spPr bwMode="auto">
            <a:xfrm>
              <a:off x="2933" y="1736"/>
              <a:ext cx="25" cy="64"/>
            </a:xfrm>
            <a:prstGeom prst="ellipse">
              <a:avLst/>
            </a:prstGeom>
            <a:solidFill>
              <a:srgbClr val="FFFFFF"/>
            </a:solidFill>
            <a:ln w="12700">
              <a:noFill/>
              <a:round/>
              <a:headEnd/>
              <a:tailEnd/>
            </a:ln>
          </p:spPr>
          <p:txBody>
            <a:bodyPr wrap="none" anchor="ctr"/>
            <a:lstStyle/>
            <a:p>
              <a:endParaRPr lang="ja-JP" altLang="en-US"/>
            </a:p>
          </p:txBody>
        </p:sp>
        <p:sp useBgFill="1">
          <p:nvSpPr>
            <p:cNvPr id="23584" name="Oval 31"/>
            <p:cNvSpPr>
              <a:spLocks noChangeArrowheads="1"/>
            </p:cNvSpPr>
            <p:nvPr/>
          </p:nvSpPr>
          <p:spPr bwMode="auto">
            <a:xfrm>
              <a:off x="2878" y="1677"/>
              <a:ext cx="97" cy="259"/>
            </a:xfrm>
            <a:prstGeom prst="ellipse">
              <a:avLst/>
            </a:prstGeom>
            <a:ln w="12700">
              <a:solidFill>
                <a:srgbClr val="FAFD00"/>
              </a:solidFill>
              <a:round/>
              <a:headEnd/>
              <a:tailEnd/>
            </a:ln>
          </p:spPr>
          <p:txBody>
            <a:bodyPr wrap="none" anchor="ctr"/>
            <a:lstStyle/>
            <a:p>
              <a:endParaRPr lang="ja-JP" altLang="en-US"/>
            </a:p>
          </p:txBody>
        </p:sp>
        <p:sp useBgFill="1">
          <p:nvSpPr>
            <p:cNvPr id="23585" name="Rectangle 32"/>
            <p:cNvSpPr>
              <a:spLocks noChangeArrowheads="1"/>
            </p:cNvSpPr>
            <p:nvPr/>
          </p:nvSpPr>
          <p:spPr bwMode="auto">
            <a:xfrm>
              <a:off x="2892" y="1616"/>
              <a:ext cx="68" cy="165"/>
            </a:xfrm>
            <a:prstGeom prst="rect">
              <a:avLst/>
            </a:prstGeom>
            <a:ln w="12700">
              <a:noFill/>
              <a:miter lim="800000"/>
              <a:headEnd/>
              <a:tailEnd/>
            </a:ln>
          </p:spPr>
          <p:txBody>
            <a:bodyPr wrap="none" anchor="ctr"/>
            <a:lstStyle/>
            <a:p>
              <a:endParaRPr lang="ja-JP" altLang="en-US"/>
            </a:p>
          </p:txBody>
        </p:sp>
        <p:sp useBgFill="1">
          <p:nvSpPr>
            <p:cNvPr id="23586" name="Oval 33"/>
            <p:cNvSpPr>
              <a:spLocks noChangeArrowheads="1"/>
            </p:cNvSpPr>
            <p:nvPr/>
          </p:nvSpPr>
          <p:spPr bwMode="auto">
            <a:xfrm>
              <a:off x="2949" y="1710"/>
              <a:ext cx="15" cy="64"/>
            </a:xfrm>
            <a:prstGeom prst="ellipse">
              <a:avLst/>
            </a:prstGeom>
            <a:ln w="12700">
              <a:noFill/>
              <a:round/>
              <a:headEnd/>
              <a:tailEnd/>
            </a:ln>
          </p:spPr>
          <p:txBody>
            <a:bodyPr wrap="none" anchor="ctr"/>
            <a:lstStyle/>
            <a:p>
              <a:endParaRPr lang="ja-JP" altLang="en-US"/>
            </a:p>
          </p:txBody>
        </p:sp>
        <p:sp useBgFill="1">
          <p:nvSpPr>
            <p:cNvPr id="23587" name="Rectangle 34"/>
            <p:cNvSpPr>
              <a:spLocks noChangeArrowheads="1"/>
            </p:cNvSpPr>
            <p:nvPr/>
          </p:nvSpPr>
          <p:spPr bwMode="auto">
            <a:xfrm>
              <a:off x="1763" y="1736"/>
              <a:ext cx="30" cy="48"/>
            </a:xfrm>
            <a:prstGeom prst="rect">
              <a:avLst/>
            </a:prstGeom>
            <a:ln w="12700">
              <a:noFill/>
              <a:miter lim="800000"/>
              <a:headEnd/>
              <a:tailEnd/>
            </a:ln>
          </p:spPr>
          <p:txBody>
            <a:bodyPr wrap="none" anchor="ctr"/>
            <a:lstStyle/>
            <a:p>
              <a:endParaRPr lang="ja-JP" altLang="en-US"/>
            </a:p>
          </p:txBody>
        </p:sp>
        <p:sp useBgFill="1">
          <p:nvSpPr>
            <p:cNvPr id="23588" name="Oval 35"/>
            <p:cNvSpPr>
              <a:spLocks noChangeArrowheads="1"/>
            </p:cNvSpPr>
            <p:nvPr/>
          </p:nvSpPr>
          <p:spPr bwMode="auto">
            <a:xfrm>
              <a:off x="1785" y="1674"/>
              <a:ext cx="66" cy="278"/>
            </a:xfrm>
            <a:prstGeom prst="ellipse">
              <a:avLst/>
            </a:prstGeom>
            <a:ln w="12700">
              <a:solidFill>
                <a:srgbClr val="FAFD00"/>
              </a:solidFill>
              <a:round/>
              <a:headEnd/>
              <a:tailEnd/>
            </a:ln>
          </p:spPr>
          <p:txBody>
            <a:bodyPr wrap="none" anchor="ctr"/>
            <a:lstStyle/>
            <a:p>
              <a:endParaRPr lang="ja-JP" altLang="en-US"/>
            </a:p>
          </p:txBody>
        </p:sp>
        <p:sp useBgFill="1">
          <p:nvSpPr>
            <p:cNvPr id="23589" name="Rectangle 36"/>
            <p:cNvSpPr>
              <a:spLocks noChangeArrowheads="1"/>
            </p:cNvSpPr>
            <p:nvPr/>
          </p:nvSpPr>
          <p:spPr bwMode="auto">
            <a:xfrm>
              <a:off x="1744" y="1804"/>
              <a:ext cx="82" cy="226"/>
            </a:xfrm>
            <a:prstGeom prst="rect">
              <a:avLst/>
            </a:prstGeom>
            <a:ln w="12700">
              <a:noFill/>
              <a:miter lim="800000"/>
              <a:headEnd/>
              <a:tailEnd/>
            </a:ln>
          </p:spPr>
          <p:txBody>
            <a:bodyPr wrap="none" anchor="ctr"/>
            <a:lstStyle/>
            <a:p>
              <a:endParaRPr lang="ja-JP" altLang="en-US"/>
            </a:p>
          </p:txBody>
        </p:sp>
        <p:sp useBgFill="1">
          <p:nvSpPr>
            <p:cNvPr id="23590" name="Oval 37"/>
            <p:cNvSpPr>
              <a:spLocks noChangeArrowheads="1"/>
            </p:cNvSpPr>
            <p:nvPr/>
          </p:nvSpPr>
          <p:spPr bwMode="auto">
            <a:xfrm>
              <a:off x="1613" y="1493"/>
              <a:ext cx="70" cy="524"/>
            </a:xfrm>
            <a:prstGeom prst="ellipse">
              <a:avLst/>
            </a:prstGeom>
            <a:ln w="12700">
              <a:solidFill>
                <a:srgbClr val="FAFD00"/>
              </a:solidFill>
              <a:round/>
              <a:headEnd/>
              <a:tailEnd/>
            </a:ln>
          </p:spPr>
          <p:txBody>
            <a:bodyPr wrap="none" anchor="ctr"/>
            <a:lstStyle/>
            <a:p>
              <a:endParaRPr lang="ja-JP" altLang="en-US"/>
            </a:p>
          </p:txBody>
        </p:sp>
        <p:sp useBgFill="1">
          <p:nvSpPr>
            <p:cNvPr id="23591" name="Rectangle 38"/>
            <p:cNvSpPr>
              <a:spLocks noChangeArrowheads="1"/>
            </p:cNvSpPr>
            <p:nvPr/>
          </p:nvSpPr>
          <p:spPr bwMode="auto">
            <a:xfrm>
              <a:off x="1635" y="1797"/>
              <a:ext cx="81" cy="227"/>
            </a:xfrm>
            <a:prstGeom prst="rect">
              <a:avLst/>
            </a:prstGeom>
            <a:ln w="12700">
              <a:noFill/>
              <a:miter lim="800000"/>
              <a:headEnd/>
              <a:tailEnd/>
            </a:ln>
          </p:spPr>
          <p:txBody>
            <a:bodyPr wrap="none" anchor="ctr"/>
            <a:lstStyle/>
            <a:p>
              <a:endParaRPr lang="ja-JP" altLang="en-US"/>
            </a:p>
          </p:txBody>
        </p:sp>
        <p:sp useBgFill="1">
          <p:nvSpPr>
            <p:cNvPr id="23592" name="Oval 39"/>
            <p:cNvSpPr>
              <a:spLocks noChangeArrowheads="1"/>
            </p:cNvSpPr>
            <p:nvPr/>
          </p:nvSpPr>
          <p:spPr bwMode="auto">
            <a:xfrm>
              <a:off x="1492" y="2368"/>
              <a:ext cx="125" cy="201"/>
            </a:xfrm>
            <a:prstGeom prst="ellipse">
              <a:avLst/>
            </a:prstGeom>
            <a:ln w="12700">
              <a:solidFill>
                <a:srgbClr val="FAFD00"/>
              </a:solidFill>
              <a:round/>
              <a:headEnd/>
              <a:tailEnd/>
            </a:ln>
          </p:spPr>
          <p:txBody>
            <a:bodyPr wrap="none" anchor="ctr"/>
            <a:lstStyle/>
            <a:p>
              <a:endParaRPr lang="ja-JP" altLang="en-US"/>
            </a:p>
          </p:txBody>
        </p:sp>
        <p:sp useBgFill="1">
          <p:nvSpPr>
            <p:cNvPr id="23593" name="Rectangle 40"/>
            <p:cNvSpPr>
              <a:spLocks noChangeArrowheads="1"/>
            </p:cNvSpPr>
            <p:nvPr/>
          </p:nvSpPr>
          <p:spPr bwMode="auto">
            <a:xfrm>
              <a:off x="1485" y="2355"/>
              <a:ext cx="139" cy="71"/>
            </a:xfrm>
            <a:prstGeom prst="rect">
              <a:avLst/>
            </a:prstGeom>
            <a:ln w="12700">
              <a:noFill/>
              <a:miter lim="800000"/>
              <a:headEnd/>
              <a:tailEnd/>
            </a:ln>
          </p:spPr>
          <p:txBody>
            <a:bodyPr wrap="none" anchor="ctr"/>
            <a:lstStyle/>
            <a:p>
              <a:endParaRPr lang="ja-JP" altLang="en-US"/>
            </a:p>
          </p:txBody>
        </p:sp>
        <p:sp useBgFill="1">
          <p:nvSpPr>
            <p:cNvPr id="23594" name="Oval 41"/>
            <p:cNvSpPr>
              <a:spLocks noChangeArrowheads="1"/>
            </p:cNvSpPr>
            <p:nvPr/>
          </p:nvSpPr>
          <p:spPr bwMode="auto">
            <a:xfrm>
              <a:off x="2680" y="2365"/>
              <a:ext cx="126" cy="200"/>
            </a:xfrm>
            <a:prstGeom prst="ellipse">
              <a:avLst/>
            </a:prstGeom>
            <a:ln w="12700">
              <a:solidFill>
                <a:srgbClr val="FAFD00"/>
              </a:solidFill>
              <a:round/>
              <a:headEnd/>
              <a:tailEnd/>
            </a:ln>
          </p:spPr>
          <p:txBody>
            <a:bodyPr wrap="none" anchor="ctr"/>
            <a:lstStyle/>
            <a:p>
              <a:endParaRPr lang="ja-JP" altLang="en-US"/>
            </a:p>
          </p:txBody>
        </p:sp>
        <p:sp useBgFill="1">
          <p:nvSpPr>
            <p:cNvPr id="23595" name="Rectangle 42"/>
            <p:cNvSpPr>
              <a:spLocks noChangeArrowheads="1"/>
            </p:cNvSpPr>
            <p:nvPr/>
          </p:nvSpPr>
          <p:spPr bwMode="auto">
            <a:xfrm>
              <a:off x="2672" y="2352"/>
              <a:ext cx="138" cy="71"/>
            </a:xfrm>
            <a:prstGeom prst="rect">
              <a:avLst/>
            </a:prstGeom>
            <a:ln w="12700">
              <a:noFill/>
              <a:miter lim="800000"/>
              <a:headEnd/>
              <a:tailEnd/>
            </a:ln>
          </p:spPr>
          <p:txBody>
            <a:bodyPr wrap="none" anchor="ctr"/>
            <a:lstStyle/>
            <a:p>
              <a:endParaRPr lang="ja-JP" altLang="en-US"/>
            </a:p>
          </p:txBody>
        </p:sp>
        <p:sp useBgFill="1">
          <p:nvSpPr>
            <p:cNvPr id="23596" name="Oval 43"/>
            <p:cNvSpPr>
              <a:spLocks noChangeArrowheads="1"/>
            </p:cNvSpPr>
            <p:nvPr/>
          </p:nvSpPr>
          <p:spPr bwMode="auto">
            <a:xfrm>
              <a:off x="3824" y="2368"/>
              <a:ext cx="126" cy="201"/>
            </a:xfrm>
            <a:prstGeom prst="ellipse">
              <a:avLst/>
            </a:prstGeom>
            <a:ln w="12700">
              <a:solidFill>
                <a:srgbClr val="FAFD00"/>
              </a:solidFill>
              <a:round/>
              <a:headEnd/>
              <a:tailEnd/>
            </a:ln>
          </p:spPr>
          <p:txBody>
            <a:bodyPr wrap="none" anchor="ctr"/>
            <a:lstStyle/>
            <a:p>
              <a:endParaRPr lang="ja-JP" altLang="en-US"/>
            </a:p>
          </p:txBody>
        </p:sp>
        <p:sp useBgFill="1">
          <p:nvSpPr>
            <p:cNvPr id="23597" name="Rectangle 44"/>
            <p:cNvSpPr>
              <a:spLocks noChangeArrowheads="1"/>
            </p:cNvSpPr>
            <p:nvPr/>
          </p:nvSpPr>
          <p:spPr bwMode="auto">
            <a:xfrm>
              <a:off x="3815" y="2355"/>
              <a:ext cx="138" cy="71"/>
            </a:xfrm>
            <a:prstGeom prst="rect">
              <a:avLst/>
            </a:prstGeom>
            <a:ln w="12700">
              <a:noFill/>
              <a:miter lim="800000"/>
              <a:headEnd/>
              <a:tailEnd/>
            </a:ln>
          </p:spPr>
          <p:txBody>
            <a:bodyPr wrap="none" anchor="ctr"/>
            <a:lstStyle/>
            <a:p>
              <a:endParaRPr lang="ja-JP" altLang="en-US"/>
            </a:p>
          </p:txBody>
        </p:sp>
        <p:sp useBgFill="1">
          <p:nvSpPr>
            <p:cNvPr id="23598" name="Oval 45"/>
            <p:cNvSpPr>
              <a:spLocks noChangeArrowheads="1"/>
            </p:cNvSpPr>
            <p:nvPr/>
          </p:nvSpPr>
          <p:spPr bwMode="auto">
            <a:xfrm>
              <a:off x="4944" y="2371"/>
              <a:ext cx="126" cy="201"/>
            </a:xfrm>
            <a:prstGeom prst="ellipse">
              <a:avLst/>
            </a:prstGeom>
            <a:ln w="12700">
              <a:solidFill>
                <a:srgbClr val="FAFD00"/>
              </a:solidFill>
              <a:round/>
              <a:headEnd/>
              <a:tailEnd/>
            </a:ln>
          </p:spPr>
          <p:txBody>
            <a:bodyPr wrap="none" anchor="ctr"/>
            <a:lstStyle/>
            <a:p>
              <a:endParaRPr lang="ja-JP" altLang="en-US"/>
            </a:p>
          </p:txBody>
        </p:sp>
        <p:sp useBgFill="1">
          <p:nvSpPr>
            <p:cNvPr id="23599" name="Rectangle 46"/>
            <p:cNvSpPr>
              <a:spLocks noChangeArrowheads="1"/>
            </p:cNvSpPr>
            <p:nvPr/>
          </p:nvSpPr>
          <p:spPr bwMode="auto">
            <a:xfrm>
              <a:off x="4936" y="2365"/>
              <a:ext cx="136" cy="71"/>
            </a:xfrm>
            <a:prstGeom prst="rect">
              <a:avLst/>
            </a:prstGeom>
            <a:ln w="12700">
              <a:noFill/>
              <a:miter lim="800000"/>
              <a:headEnd/>
              <a:tailEnd/>
            </a:ln>
          </p:spPr>
          <p:txBody>
            <a:bodyPr wrap="none" anchor="ctr"/>
            <a:lstStyle/>
            <a:p>
              <a:endParaRPr lang="ja-JP" altLang="en-US"/>
            </a:p>
          </p:txBody>
        </p:sp>
        <p:sp useBgFill="1">
          <p:nvSpPr>
            <p:cNvPr id="23600" name="Oval 47"/>
            <p:cNvSpPr>
              <a:spLocks noChangeArrowheads="1"/>
            </p:cNvSpPr>
            <p:nvPr/>
          </p:nvSpPr>
          <p:spPr bwMode="auto">
            <a:xfrm>
              <a:off x="1371" y="1791"/>
              <a:ext cx="125" cy="136"/>
            </a:xfrm>
            <a:prstGeom prst="ellipse">
              <a:avLst/>
            </a:prstGeom>
            <a:ln w="12700">
              <a:solidFill>
                <a:srgbClr val="FAFD00"/>
              </a:solidFill>
              <a:round/>
              <a:headEnd/>
              <a:tailEnd/>
            </a:ln>
          </p:spPr>
          <p:txBody>
            <a:bodyPr wrap="none" anchor="ctr"/>
            <a:lstStyle/>
            <a:p>
              <a:endParaRPr lang="ja-JP" altLang="en-US"/>
            </a:p>
          </p:txBody>
        </p:sp>
        <p:sp useBgFill="1">
          <p:nvSpPr>
            <p:cNvPr id="23601" name="Rectangle 48"/>
            <p:cNvSpPr>
              <a:spLocks noChangeArrowheads="1"/>
            </p:cNvSpPr>
            <p:nvPr/>
          </p:nvSpPr>
          <p:spPr bwMode="auto">
            <a:xfrm>
              <a:off x="1376" y="1875"/>
              <a:ext cx="127" cy="71"/>
            </a:xfrm>
            <a:prstGeom prst="rect">
              <a:avLst/>
            </a:prstGeom>
            <a:ln w="12700">
              <a:noFill/>
              <a:miter lim="800000"/>
              <a:headEnd/>
              <a:tailEnd/>
            </a:ln>
          </p:spPr>
          <p:txBody>
            <a:bodyPr wrap="none" anchor="ctr"/>
            <a:lstStyle/>
            <a:p>
              <a:endParaRPr lang="ja-JP" altLang="en-US"/>
            </a:p>
          </p:txBody>
        </p:sp>
        <p:sp useBgFill="1">
          <p:nvSpPr>
            <p:cNvPr id="23602" name="Oval 49"/>
            <p:cNvSpPr>
              <a:spLocks noChangeArrowheads="1"/>
            </p:cNvSpPr>
            <p:nvPr/>
          </p:nvSpPr>
          <p:spPr bwMode="auto">
            <a:xfrm>
              <a:off x="2557" y="1791"/>
              <a:ext cx="126" cy="136"/>
            </a:xfrm>
            <a:prstGeom prst="ellipse">
              <a:avLst/>
            </a:prstGeom>
            <a:ln w="12700">
              <a:solidFill>
                <a:srgbClr val="FAFD00"/>
              </a:solidFill>
              <a:round/>
              <a:headEnd/>
              <a:tailEnd/>
            </a:ln>
          </p:spPr>
          <p:txBody>
            <a:bodyPr wrap="none" anchor="ctr"/>
            <a:lstStyle/>
            <a:p>
              <a:endParaRPr lang="ja-JP" altLang="en-US"/>
            </a:p>
          </p:txBody>
        </p:sp>
        <p:sp useBgFill="1">
          <p:nvSpPr>
            <p:cNvPr id="23603" name="Rectangle 50"/>
            <p:cNvSpPr>
              <a:spLocks noChangeArrowheads="1"/>
            </p:cNvSpPr>
            <p:nvPr/>
          </p:nvSpPr>
          <p:spPr bwMode="auto">
            <a:xfrm>
              <a:off x="2562" y="1875"/>
              <a:ext cx="127" cy="71"/>
            </a:xfrm>
            <a:prstGeom prst="rect">
              <a:avLst/>
            </a:prstGeom>
            <a:ln w="12700">
              <a:noFill/>
              <a:miter lim="800000"/>
              <a:headEnd/>
              <a:tailEnd/>
            </a:ln>
          </p:spPr>
          <p:txBody>
            <a:bodyPr wrap="none" anchor="ctr"/>
            <a:lstStyle/>
            <a:p>
              <a:endParaRPr lang="ja-JP" altLang="en-US"/>
            </a:p>
          </p:txBody>
        </p:sp>
        <p:sp useBgFill="1">
          <p:nvSpPr>
            <p:cNvPr id="23604" name="Oval 51"/>
            <p:cNvSpPr>
              <a:spLocks noChangeArrowheads="1"/>
            </p:cNvSpPr>
            <p:nvPr/>
          </p:nvSpPr>
          <p:spPr bwMode="auto">
            <a:xfrm>
              <a:off x="3700" y="1791"/>
              <a:ext cx="126" cy="136"/>
            </a:xfrm>
            <a:prstGeom prst="ellipse">
              <a:avLst/>
            </a:prstGeom>
            <a:ln w="12700">
              <a:solidFill>
                <a:srgbClr val="FAFD00"/>
              </a:solidFill>
              <a:round/>
              <a:headEnd/>
              <a:tailEnd/>
            </a:ln>
          </p:spPr>
          <p:txBody>
            <a:bodyPr wrap="none" anchor="ctr"/>
            <a:lstStyle/>
            <a:p>
              <a:endParaRPr lang="ja-JP" altLang="en-US"/>
            </a:p>
          </p:txBody>
        </p:sp>
        <p:sp useBgFill="1">
          <p:nvSpPr>
            <p:cNvPr id="23605" name="Rectangle 52"/>
            <p:cNvSpPr>
              <a:spLocks noChangeArrowheads="1"/>
            </p:cNvSpPr>
            <p:nvPr/>
          </p:nvSpPr>
          <p:spPr bwMode="auto">
            <a:xfrm>
              <a:off x="3705" y="1875"/>
              <a:ext cx="127" cy="71"/>
            </a:xfrm>
            <a:prstGeom prst="rect">
              <a:avLst/>
            </a:prstGeom>
            <a:ln w="12700">
              <a:noFill/>
              <a:miter lim="800000"/>
              <a:headEnd/>
              <a:tailEnd/>
            </a:ln>
          </p:spPr>
          <p:txBody>
            <a:bodyPr wrap="none" anchor="ctr"/>
            <a:lstStyle/>
            <a:p>
              <a:endParaRPr lang="ja-JP" altLang="en-US"/>
            </a:p>
          </p:txBody>
        </p:sp>
        <p:sp useBgFill="1">
          <p:nvSpPr>
            <p:cNvPr id="23606" name="Oval 53"/>
            <p:cNvSpPr>
              <a:spLocks noChangeArrowheads="1"/>
            </p:cNvSpPr>
            <p:nvPr/>
          </p:nvSpPr>
          <p:spPr bwMode="auto">
            <a:xfrm>
              <a:off x="4820" y="1791"/>
              <a:ext cx="127" cy="136"/>
            </a:xfrm>
            <a:prstGeom prst="ellipse">
              <a:avLst/>
            </a:prstGeom>
            <a:ln w="12700">
              <a:solidFill>
                <a:srgbClr val="FAFD00"/>
              </a:solidFill>
              <a:round/>
              <a:headEnd/>
              <a:tailEnd/>
            </a:ln>
          </p:spPr>
          <p:txBody>
            <a:bodyPr wrap="none" anchor="ctr"/>
            <a:lstStyle/>
            <a:p>
              <a:endParaRPr lang="ja-JP" altLang="en-US"/>
            </a:p>
          </p:txBody>
        </p:sp>
        <p:sp useBgFill="1">
          <p:nvSpPr>
            <p:cNvPr id="23607" name="Rectangle 54"/>
            <p:cNvSpPr>
              <a:spLocks noChangeArrowheads="1"/>
            </p:cNvSpPr>
            <p:nvPr/>
          </p:nvSpPr>
          <p:spPr bwMode="auto">
            <a:xfrm>
              <a:off x="4826" y="1875"/>
              <a:ext cx="126" cy="71"/>
            </a:xfrm>
            <a:prstGeom prst="rect">
              <a:avLst/>
            </a:prstGeom>
            <a:ln w="12700">
              <a:noFill/>
              <a:miter lim="800000"/>
              <a:headEnd/>
              <a:tailEnd/>
            </a:ln>
          </p:spPr>
          <p:txBody>
            <a:bodyPr wrap="none" anchor="ctr"/>
            <a:lstStyle/>
            <a:p>
              <a:endParaRPr lang="ja-JP" altLang="en-US"/>
            </a:p>
          </p:txBody>
        </p:sp>
        <p:sp useBgFill="1">
          <p:nvSpPr>
            <p:cNvPr id="23608" name="Oval 55"/>
            <p:cNvSpPr>
              <a:spLocks noChangeArrowheads="1"/>
            </p:cNvSpPr>
            <p:nvPr/>
          </p:nvSpPr>
          <p:spPr bwMode="auto">
            <a:xfrm>
              <a:off x="788" y="1713"/>
              <a:ext cx="368" cy="1427"/>
            </a:xfrm>
            <a:prstGeom prst="ellipse">
              <a:avLst/>
            </a:prstGeom>
            <a:ln w="12700">
              <a:solidFill>
                <a:srgbClr val="FAFD00"/>
              </a:solidFill>
              <a:round/>
              <a:headEnd/>
              <a:tailEnd/>
            </a:ln>
          </p:spPr>
          <p:txBody>
            <a:bodyPr wrap="none" anchor="ctr"/>
            <a:lstStyle/>
            <a:p>
              <a:endParaRPr lang="ja-JP" altLang="en-US"/>
            </a:p>
          </p:txBody>
        </p:sp>
        <p:sp useBgFill="1">
          <p:nvSpPr>
            <p:cNvPr id="23609" name="Rectangle 56"/>
            <p:cNvSpPr>
              <a:spLocks noChangeArrowheads="1"/>
            </p:cNvSpPr>
            <p:nvPr/>
          </p:nvSpPr>
          <p:spPr bwMode="auto">
            <a:xfrm>
              <a:off x="695" y="2185"/>
              <a:ext cx="192" cy="639"/>
            </a:xfrm>
            <a:prstGeom prst="rect">
              <a:avLst/>
            </a:prstGeom>
            <a:ln w="12700">
              <a:noFill/>
              <a:miter lim="800000"/>
              <a:headEnd/>
              <a:tailEnd/>
            </a:ln>
          </p:spPr>
          <p:txBody>
            <a:bodyPr wrap="none" anchor="ctr"/>
            <a:lstStyle/>
            <a:p>
              <a:endParaRPr lang="ja-JP" altLang="en-US"/>
            </a:p>
          </p:txBody>
        </p:sp>
        <p:sp useBgFill="1">
          <p:nvSpPr>
            <p:cNvPr id="23610" name="Rectangle 57"/>
            <p:cNvSpPr>
              <a:spLocks noChangeArrowheads="1"/>
            </p:cNvSpPr>
            <p:nvPr/>
          </p:nvSpPr>
          <p:spPr bwMode="auto">
            <a:xfrm>
              <a:off x="695" y="1577"/>
              <a:ext cx="500" cy="511"/>
            </a:xfrm>
            <a:prstGeom prst="rect">
              <a:avLst/>
            </a:prstGeom>
            <a:ln w="12700">
              <a:noFill/>
              <a:miter lim="800000"/>
              <a:headEnd/>
              <a:tailEnd/>
            </a:ln>
          </p:spPr>
          <p:txBody>
            <a:bodyPr wrap="none" anchor="ctr"/>
            <a:lstStyle/>
            <a:p>
              <a:endParaRPr lang="ja-JP" altLang="en-US"/>
            </a:p>
          </p:txBody>
        </p:sp>
        <p:sp useBgFill="1">
          <p:nvSpPr>
            <p:cNvPr id="23611" name="Oval 58"/>
            <p:cNvSpPr>
              <a:spLocks noChangeArrowheads="1"/>
            </p:cNvSpPr>
            <p:nvPr/>
          </p:nvSpPr>
          <p:spPr bwMode="auto">
            <a:xfrm>
              <a:off x="3052" y="1532"/>
              <a:ext cx="433" cy="1841"/>
            </a:xfrm>
            <a:prstGeom prst="ellipse">
              <a:avLst/>
            </a:prstGeom>
            <a:ln w="12700">
              <a:solidFill>
                <a:srgbClr val="FAFD00"/>
              </a:solidFill>
              <a:round/>
              <a:headEnd/>
              <a:tailEnd/>
            </a:ln>
          </p:spPr>
          <p:txBody>
            <a:bodyPr wrap="none" anchor="ctr"/>
            <a:lstStyle/>
            <a:p>
              <a:endParaRPr lang="ja-JP" altLang="en-US"/>
            </a:p>
          </p:txBody>
        </p:sp>
        <p:sp useBgFill="1">
          <p:nvSpPr>
            <p:cNvPr id="23612" name="Rectangle 59"/>
            <p:cNvSpPr>
              <a:spLocks noChangeArrowheads="1"/>
            </p:cNvSpPr>
            <p:nvPr/>
          </p:nvSpPr>
          <p:spPr bwMode="auto">
            <a:xfrm>
              <a:off x="3068" y="1396"/>
              <a:ext cx="512" cy="770"/>
            </a:xfrm>
            <a:prstGeom prst="rect">
              <a:avLst/>
            </a:prstGeom>
            <a:ln w="12700">
              <a:noFill/>
              <a:miter lim="800000"/>
              <a:headEnd/>
              <a:tailEnd/>
            </a:ln>
          </p:spPr>
          <p:txBody>
            <a:bodyPr wrap="none" anchor="ctr"/>
            <a:lstStyle/>
            <a:p>
              <a:endParaRPr lang="ja-JP" altLang="en-US"/>
            </a:p>
          </p:txBody>
        </p:sp>
        <p:sp useBgFill="1">
          <p:nvSpPr>
            <p:cNvPr id="23613" name="Oval 60"/>
            <p:cNvSpPr>
              <a:spLocks noChangeArrowheads="1"/>
            </p:cNvSpPr>
            <p:nvPr/>
          </p:nvSpPr>
          <p:spPr bwMode="auto">
            <a:xfrm>
              <a:off x="1854" y="1739"/>
              <a:ext cx="489" cy="1853"/>
            </a:xfrm>
            <a:prstGeom prst="ellipse">
              <a:avLst/>
            </a:prstGeom>
            <a:ln w="12700">
              <a:solidFill>
                <a:srgbClr val="FAFD00"/>
              </a:solidFill>
              <a:round/>
              <a:headEnd/>
              <a:tailEnd/>
            </a:ln>
          </p:spPr>
          <p:txBody>
            <a:bodyPr wrap="none" anchor="ctr"/>
            <a:lstStyle/>
            <a:p>
              <a:endParaRPr lang="ja-JP" altLang="en-US"/>
            </a:p>
          </p:txBody>
        </p:sp>
        <p:sp useBgFill="1">
          <p:nvSpPr>
            <p:cNvPr id="23614" name="Rectangle 61"/>
            <p:cNvSpPr>
              <a:spLocks noChangeArrowheads="1"/>
            </p:cNvSpPr>
            <p:nvPr/>
          </p:nvSpPr>
          <p:spPr bwMode="auto">
            <a:xfrm>
              <a:off x="1870" y="1629"/>
              <a:ext cx="490" cy="511"/>
            </a:xfrm>
            <a:prstGeom prst="rect">
              <a:avLst/>
            </a:prstGeom>
            <a:ln w="12700">
              <a:noFill/>
              <a:miter lim="800000"/>
              <a:headEnd/>
              <a:tailEnd/>
            </a:ln>
          </p:spPr>
          <p:txBody>
            <a:bodyPr wrap="none" anchor="ctr"/>
            <a:lstStyle/>
            <a:p>
              <a:endParaRPr lang="ja-JP" altLang="en-US"/>
            </a:p>
          </p:txBody>
        </p:sp>
        <p:sp useBgFill="1">
          <p:nvSpPr>
            <p:cNvPr id="23615" name="Oval 62"/>
            <p:cNvSpPr>
              <a:spLocks noChangeArrowheads="1"/>
            </p:cNvSpPr>
            <p:nvPr/>
          </p:nvSpPr>
          <p:spPr bwMode="auto">
            <a:xfrm>
              <a:off x="1151" y="1791"/>
              <a:ext cx="126" cy="136"/>
            </a:xfrm>
            <a:prstGeom prst="ellipse">
              <a:avLst/>
            </a:prstGeom>
            <a:ln w="12700">
              <a:solidFill>
                <a:srgbClr val="FAFD00"/>
              </a:solidFill>
              <a:round/>
              <a:headEnd/>
              <a:tailEnd/>
            </a:ln>
          </p:spPr>
          <p:txBody>
            <a:bodyPr wrap="none" anchor="ctr"/>
            <a:lstStyle/>
            <a:p>
              <a:endParaRPr lang="ja-JP" altLang="en-US"/>
            </a:p>
          </p:txBody>
        </p:sp>
        <p:sp useBgFill="1">
          <p:nvSpPr>
            <p:cNvPr id="23616" name="Rectangle 63"/>
            <p:cNvSpPr>
              <a:spLocks noChangeArrowheads="1"/>
            </p:cNvSpPr>
            <p:nvPr/>
          </p:nvSpPr>
          <p:spPr bwMode="auto">
            <a:xfrm>
              <a:off x="1156" y="1875"/>
              <a:ext cx="127" cy="71"/>
            </a:xfrm>
            <a:prstGeom prst="rect">
              <a:avLst/>
            </a:prstGeom>
            <a:ln w="12700">
              <a:noFill/>
              <a:miter lim="800000"/>
              <a:headEnd/>
              <a:tailEnd/>
            </a:ln>
          </p:spPr>
          <p:txBody>
            <a:bodyPr wrap="none" anchor="ctr"/>
            <a:lstStyle/>
            <a:p>
              <a:endParaRPr lang="ja-JP" altLang="en-US"/>
            </a:p>
          </p:txBody>
        </p:sp>
        <p:sp useBgFill="1">
          <p:nvSpPr>
            <p:cNvPr id="23617" name="Oval 64"/>
            <p:cNvSpPr>
              <a:spLocks noChangeArrowheads="1"/>
            </p:cNvSpPr>
            <p:nvPr/>
          </p:nvSpPr>
          <p:spPr bwMode="auto">
            <a:xfrm>
              <a:off x="2338" y="1791"/>
              <a:ext cx="125" cy="136"/>
            </a:xfrm>
            <a:prstGeom prst="ellipse">
              <a:avLst/>
            </a:prstGeom>
            <a:ln w="12700">
              <a:solidFill>
                <a:srgbClr val="FAFD00"/>
              </a:solidFill>
              <a:round/>
              <a:headEnd/>
              <a:tailEnd/>
            </a:ln>
          </p:spPr>
          <p:txBody>
            <a:bodyPr wrap="none" anchor="ctr"/>
            <a:lstStyle/>
            <a:p>
              <a:endParaRPr lang="ja-JP" altLang="en-US"/>
            </a:p>
          </p:txBody>
        </p:sp>
        <p:sp useBgFill="1">
          <p:nvSpPr>
            <p:cNvPr id="23618" name="Rectangle 65"/>
            <p:cNvSpPr>
              <a:spLocks noChangeArrowheads="1"/>
            </p:cNvSpPr>
            <p:nvPr/>
          </p:nvSpPr>
          <p:spPr bwMode="auto">
            <a:xfrm>
              <a:off x="2343" y="1875"/>
              <a:ext cx="126" cy="71"/>
            </a:xfrm>
            <a:prstGeom prst="rect">
              <a:avLst/>
            </a:prstGeom>
            <a:ln w="12700">
              <a:noFill/>
              <a:miter lim="800000"/>
              <a:headEnd/>
              <a:tailEnd/>
            </a:ln>
          </p:spPr>
          <p:txBody>
            <a:bodyPr wrap="none" anchor="ctr"/>
            <a:lstStyle/>
            <a:p>
              <a:endParaRPr lang="ja-JP" altLang="en-US"/>
            </a:p>
          </p:txBody>
        </p:sp>
        <p:sp useBgFill="1">
          <p:nvSpPr>
            <p:cNvPr id="23619" name="Oval 66"/>
            <p:cNvSpPr>
              <a:spLocks noChangeArrowheads="1"/>
            </p:cNvSpPr>
            <p:nvPr/>
          </p:nvSpPr>
          <p:spPr bwMode="auto">
            <a:xfrm>
              <a:off x="3481" y="1791"/>
              <a:ext cx="125" cy="136"/>
            </a:xfrm>
            <a:prstGeom prst="ellipse">
              <a:avLst/>
            </a:prstGeom>
            <a:ln w="12700">
              <a:solidFill>
                <a:srgbClr val="FAFD00"/>
              </a:solidFill>
              <a:round/>
              <a:headEnd/>
              <a:tailEnd/>
            </a:ln>
          </p:spPr>
          <p:txBody>
            <a:bodyPr wrap="none" anchor="ctr"/>
            <a:lstStyle/>
            <a:p>
              <a:endParaRPr lang="ja-JP" altLang="en-US"/>
            </a:p>
          </p:txBody>
        </p:sp>
        <p:sp useBgFill="1">
          <p:nvSpPr>
            <p:cNvPr id="23620" name="Rectangle 67"/>
            <p:cNvSpPr>
              <a:spLocks noChangeArrowheads="1"/>
            </p:cNvSpPr>
            <p:nvPr/>
          </p:nvSpPr>
          <p:spPr bwMode="auto">
            <a:xfrm>
              <a:off x="3485" y="1875"/>
              <a:ext cx="128" cy="71"/>
            </a:xfrm>
            <a:prstGeom prst="rect">
              <a:avLst/>
            </a:prstGeom>
            <a:ln w="12700">
              <a:noFill/>
              <a:miter lim="800000"/>
              <a:headEnd/>
              <a:tailEnd/>
            </a:ln>
          </p:spPr>
          <p:txBody>
            <a:bodyPr wrap="none" anchor="ctr"/>
            <a:lstStyle/>
            <a:p>
              <a:endParaRPr lang="ja-JP" altLang="en-US"/>
            </a:p>
          </p:txBody>
        </p:sp>
        <p:sp useBgFill="1">
          <p:nvSpPr>
            <p:cNvPr id="23621" name="Oval 68"/>
            <p:cNvSpPr>
              <a:spLocks noChangeArrowheads="1"/>
            </p:cNvSpPr>
            <p:nvPr/>
          </p:nvSpPr>
          <p:spPr bwMode="auto">
            <a:xfrm>
              <a:off x="4600" y="1791"/>
              <a:ext cx="127" cy="136"/>
            </a:xfrm>
            <a:prstGeom prst="ellipse">
              <a:avLst/>
            </a:prstGeom>
            <a:ln w="12700">
              <a:solidFill>
                <a:srgbClr val="FAFD00"/>
              </a:solidFill>
              <a:round/>
              <a:headEnd/>
              <a:tailEnd/>
            </a:ln>
          </p:spPr>
          <p:txBody>
            <a:bodyPr wrap="none" anchor="ctr"/>
            <a:lstStyle/>
            <a:p>
              <a:endParaRPr lang="ja-JP" altLang="en-US"/>
            </a:p>
          </p:txBody>
        </p:sp>
        <p:sp useBgFill="1">
          <p:nvSpPr>
            <p:cNvPr id="23622" name="Rectangle 69"/>
            <p:cNvSpPr>
              <a:spLocks noChangeArrowheads="1"/>
            </p:cNvSpPr>
            <p:nvPr/>
          </p:nvSpPr>
          <p:spPr bwMode="auto">
            <a:xfrm>
              <a:off x="4606" y="1875"/>
              <a:ext cx="126" cy="71"/>
            </a:xfrm>
            <a:prstGeom prst="rect">
              <a:avLst/>
            </a:prstGeom>
            <a:ln w="12700">
              <a:noFill/>
              <a:miter lim="800000"/>
              <a:headEnd/>
              <a:tailEnd/>
            </a:ln>
          </p:spPr>
          <p:txBody>
            <a:bodyPr wrap="none" anchor="ctr"/>
            <a:lstStyle/>
            <a:p>
              <a:endParaRPr lang="ja-JP" altLang="en-US"/>
            </a:p>
          </p:txBody>
        </p:sp>
        <p:sp useBgFill="1">
          <p:nvSpPr>
            <p:cNvPr id="23623" name="Oval 70"/>
            <p:cNvSpPr>
              <a:spLocks noChangeArrowheads="1"/>
            </p:cNvSpPr>
            <p:nvPr/>
          </p:nvSpPr>
          <p:spPr bwMode="auto">
            <a:xfrm>
              <a:off x="1261" y="2371"/>
              <a:ext cx="126" cy="136"/>
            </a:xfrm>
            <a:prstGeom prst="ellipse">
              <a:avLst/>
            </a:prstGeom>
            <a:ln w="12700">
              <a:solidFill>
                <a:srgbClr val="FAFD00"/>
              </a:solidFill>
              <a:round/>
              <a:headEnd/>
              <a:tailEnd/>
            </a:ln>
          </p:spPr>
          <p:txBody>
            <a:bodyPr wrap="none" anchor="ctr"/>
            <a:lstStyle/>
            <a:p>
              <a:endParaRPr lang="ja-JP" altLang="en-US"/>
            </a:p>
          </p:txBody>
        </p:sp>
        <p:sp useBgFill="1">
          <p:nvSpPr>
            <p:cNvPr id="23624" name="Rectangle 71"/>
            <p:cNvSpPr>
              <a:spLocks noChangeArrowheads="1"/>
            </p:cNvSpPr>
            <p:nvPr/>
          </p:nvSpPr>
          <p:spPr bwMode="auto">
            <a:xfrm>
              <a:off x="1266" y="2352"/>
              <a:ext cx="127" cy="71"/>
            </a:xfrm>
            <a:prstGeom prst="rect">
              <a:avLst/>
            </a:prstGeom>
            <a:ln w="12700">
              <a:noFill/>
              <a:miter lim="800000"/>
              <a:headEnd/>
              <a:tailEnd/>
            </a:ln>
          </p:spPr>
          <p:txBody>
            <a:bodyPr wrap="none" anchor="ctr"/>
            <a:lstStyle/>
            <a:p>
              <a:endParaRPr lang="ja-JP" altLang="en-US"/>
            </a:p>
          </p:txBody>
        </p:sp>
        <p:sp useBgFill="1">
          <p:nvSpPr>
            <p:cNvPr id="23625" name="Oval 72"/>
            <p:cNvSpPr>
              <a:spLocks noChangeArrowheads="1"/>
            </p:cNvSpPr>
            <p:nvPr/>
          </p:nvSpPr>
          <p:spPr bwMode="auto">
            <a:xfrm>
              <a:off x="2447" y="2371"/>
              <a:ext cx="126" cy="136"/>
            </a:xfrm>
            <a:prstGeom prst="ellipse">
              <a:avLst/>
            </a:prstGeom>
            <a:ln w="12700">
              <a:solidFill>
                <a:srgbClr val="FAFD00"/>
              </a:solidFill>
              <a:round/>
              <a:headEnd/>
              <a:tailEnd/>
            </a:ln>
          </p:spPr>
          <p:txBody>
            <a:bodyPr wrap="none" anchor="ctr"/>
            <a:lstStyle/>
            <a:p>
              <a:endParaRPr lang="ja-JP" altLang="en-US"/>
            </a:p>
          </p:txBody>
        </p:sp>
        <p:sp useBgFill="1">
          <p:nvSpPr>
            <p:cNvPr id="23626" name="Rectangle 73"/>
            <p:cNvSpPr>
              <a:spLocks noChangeArrowheads="1"/>
            </p:cNvSpPr>
            <p:nvPr/>
          </p:nvSpPr>
          <p:spPr bwMode="auto">
            <a:xfrm>
              <a:off x="2452" y="2352"/>
              <a:ext cx="127" cy="71"/>
            </a:xfrm>
            <a:prstGeom prst="rect">
              <a:avLst/>
            </a:prstGeom>
            <a:ln w="12700">
              <a:noFill/>
              <a:miter lim="800000"/>
              <a:headEnd/>
              <a:tailEnd/>
            </a:ln>
          </p:spPr>
          <p:txBody>
            <a:bodyPr wrap="none" anchor="ctr"/>
            <a:lstStyle/>
            <a:p>
              <a:endParaRPr lang="ja-JP" altLang="en-US"/>
            </a:p>
          </p:txBody>
        </p:sp>
        <p:sp useBgFill="1">
          <p:nvSpPr>
            <p:cNvPr id="23627" name="Oval 74"/>
            <p:cNvSpPr>
              <a:spLocks noChangeArrowheads="1"/>
            </p:cNvSpPr>
            <p:nvPr/>
          </p:nvSpPr>
          <p:spPr bwMode="auto">
            <a:xfrm>
              <a:off x="3591" y="2371"/>
              <a:ext cx="125" cy="136"/>
            </a:xfrm>
            <a:prstGeom prst="ellipse">
              <a:avLst/>
            </a:prstGeom>
            <a:ln w="12700">
              <a:solidFill>
                <a:srgbClr val="FAFD00"/>
              </a:solidFill>
              <a:round/>
              <a:headEnd/>
              <a:tailEnd/>
            </a:ln>
          </p:spPr>
          <p:txBody>
            <a:bodyPr wrap="none" anchor="ctr"/>
            <a:lstStyle/>
            <a:p>
              <a:endParaRPr lang="ja-JP" altLang="en-US"/>
            </a:p>
          </p:txBody>
        </p:sp>
        <p:sp useBgFill="1">
          <p:nvSpPr>
            <p:cNvPr id="23628" name="Rectangle 75"/>
            <p:cNvSpPr>
              <a:spLocks noChangeArrowheads="1"/>
            </p:cNvSpPr>
            <p:nvPr/>
          </p:nvSpPr>
          <p:spPr bwMode="auto">
            <a:xfrm>
              <a:off x="3595" y="2352"/>
              <a:ext cx="127" cy="71"/>
            </a:xfrm>
            <a:prstGeom prst="rect">
              <a:avLst/>
            </a:prstGeom>
            <a:ln w="12700">
              <a:noFill/>
              <a:miter lim="800000"/>
              <a:headEnd/>
              <a:tailEnd/>
            </a:ln>
          </p:spPr>
          <p:txBody>
            <a:bodyPr wrap="none" anchor="ctr"/>
            <a:lstStyle/>
            <a:p>
              <a:endParaRPr lang="ja-JP" altLang="en-US"/>
            </a:p>
          </p:txBody>
        </p:sp>
        <p:sp useBgFill="1">
          <p:nvSpPr>
            <p:cNvPr id="23629" name="Oval 76"/>
            <p:cNvSpPr>
              <a:spLocks noChangeArrowheads="1"/>
            </p:cNvSpPr>
            <p:nvPr/>
          </p:nvSpPr>
          <p:spPr bwMode="auto">
            <a:xfrm>
              <a:off x="4710" y="2371"/>
              <a:ext cx="127" cy="136"/>
            </a:xfrm>
            <a:prstGeom prst="ellipse">
              <a:avLst/>
            </a:prstGeom>
            <a:ln w="12700">
              <a:solidFill>
                <a:srgbClr val="FAFD00"/>
              </a:solidFill>
              <a:round/>
              <a:headEnd/>
              <a:tailEnd/>
            </a:ln>
          </p:spPr>
          <p:txBody>
            <a:bodyPr wrap="none" anchor="ctr"/>
            <a:lstStyle/>
            <a:p>
              <a:endParaRPr lang="ja-JP" altLang="en-US"/>
            </a:p>
          </p:txBody>
        </p:sp>
        <p:sp useBgFill="1">
          <p:nvSpPr>
            <p:cNvPr id="23630" name="Rectangle 77"/>
            <p:cNvSpPr>
              <a:spLocks noChangeArrowheads="1"/>
            </p:cNvSpPr>
            <p:nvPr/>
          </p:nvSpPr>
          <p:spPr bwMode="auto">
            <a:xfrm>
              <a:off x="4716" y="2352"/>
              <a:ext cx="126" cy="71"/>
            </a:xfrm>
            <a:prstGeom prst="rect">
              <a:avLst/>
            </a:prstGeom>
            <a:ln w="12700">
              <a:noFill/>
              <a:miter lim="800000"/>
              <a:headEnd/>
              <a:tailEnd/>
            </a:ln>
          </p:spPr>
          <p:txBody>
            <a:bodyPr wrap="none" anchor="ctr"/>
            <a:lstStyle/>
            <a:p>
              <a:endParaRPr lang="ja-JP" altLang="en-US"/>
            </a:p>
          </p:txBody>
        </p:sp>
        <p:sp useBgFill="1">
          <p:nvSpPr>
            <p:cNvPr id="23631" name="Oval 78"/>
            <p:cNvSpPr>
              <a:spLocks noChangeArrowheads="1"/>
            </p:cNvSpPr>
            <p:nvPr/>
          </p:nvSpPr>
          <p:spPr bwMode="auto">
            <a:xfrm>
              <a:off x="4193" y="2192"/>
              <a:ext cx="402" cy="561"/>
            </a:xfrm>
            <a:prstGeom prst="ellipse">
              <a:avLst/>
            </a:prstGeom>
            <a:ln w="12700">
              <a:solidFill>
                <a:srgbClr val="FAFD00"/>
              </a:solidFill>
              <a:round/>
              <a:headEnd/>
              <a:tailEnd/>
            </a:ln>
          </p:spPr>
          <p:txBody>
            <a:bodyPr wrap="none" anchor="ctr"/>
            <a:lstStyle/>
            <a:p>
              <a:endParaRPr lang="ja-JP" altLang="en-US"/>
            </a:p>
          </p:txBody>
        </p:sp>
        <p:sp useBgFill="1">
          <p:nvSpPr>
            <p:cNvPr id="23632" name="Oval 79"/>
            <p:cNvSpPr>
              <a:spLocks noChangeArrowheads="1"/>
            </p:cNvSpPr>
            <p:nvPr/>
          </p:nvSpPr>
          <p:spPr bwMode="auto">
            <a:xfrm>
              <a:off x="5303" y="1855"/>
              <a:ext cx="368" cy="1427"/>
            </a:xfrm>
            <a:prstGeom prst="ellipse">
              <a:avLst/>
            </a:prstGeom>
            <a:ln w="12700">
              <a:solidFill>
                <a:srgbClr val="FAFD00"/>
              </a:solidFill>
              <a:round/>
              <a:headEnd/>
              <a:tailEnd/>
            </a:ln>
          </p:spPr>
          <p:txBody>
            <a:bodyPr wrap="none" anchor="ctr"/>
            <a:lstStyle/>
            <a:p>
              <a:endParaRPr lang="ja-JP" altLang="en-US"/>
            </a:p>
          </p:txBody>
        </p:sp>
        <p:sp useBgFill="1">
          <p:nvSpPr>
            <p:cNvPr id="23633" name="Rectangle 80"/>
            <p:cNvSpPr>
              <a:spLocks noChangeArrowheads="1"/>
            </p:cNvSpPr>
            <p:nvPr/>
          </p:nvSpPr>
          <p:spPr bwMode="auto">
            <a:xfrm>
              <a:off x="5573" y="2323"/>
              <a:ext cx="191" cy="640"/>
            </a:xfrm>
            <a:prstGeom prst="rect">
              <a:avLst/>
            </a:prstGeom>
            <a:ln w="12700">
              <a:noFill/>
              <a:miter lim="800000"/>
              <a:headEnd/>
              <a:tailEnd/>
            </a:ln>
          </p:spPr>
          <p:txBody>
            <a:bodyPr wrap="none" anchor="ctr"/>
            <a:lstStyle/>
            <a:p>
              <a:endParaRPr lang="ja-JP" altLang="en-US"/>
            </a:p>
          </p:txBody>
        </p:sp>
        <p:sp useBgFill="1">
          <p:nvSpPr>
            <p:cNvPr id="23634" name="Rectangle 81"/>
            <p:cNvSpPr>
              <a:spLocks noChangeArrowheads="1"/>
            </p:cNvSpPr>
            <p:nvPr/>
          </p:nvSpPr>
          <p:spPr bwMode="auto">
            <a:xfrm>
              <a:off x="5329" y="1723"/>
              <a:ext cx="435" cy="506"/>
            </a:xfrm>
            <a:prstGeom prst="rect">
              <a:avLst/>
            </a:prstGeom>
            <a:ln w="12700">
              <a:noFill/>
              <a:miter lim="800000"/>
              <a:headEnd/>
              <a:tailEnd/>
            </a:ln>
          </p:spPr>
          <p:txBody>
            <a:bodyPr wrap="none" anchor="ctr"/>
            <a:lstStyle/>
            <a:p>
              <a:endParaRPr lang="ja-JP" altLang="en-US"/>
            </a:p>
          </p:txBody>
        </p:sp>
        <p:sp>
          <p:nvSpPr>
            <p:cNvPr id="23635" name="Rectangle 82"/>
            <p:cNvSpPr>
              <a:spLocks noChangeArrowheads="1"/>
            </p:cNvSpPr>
            <p:nvPr/>
          </p:nvSpPr>
          <p:spPr bwMode="auto">
            <a:xfrm>
              <a:off x="778" y="1991"/>
              <a:ext cx="4903" cy="341"/>
            </a:xfrm>
            <a:prstGeom prst="rect">
              <a:avLst/>
            </a:prstGeom>
            <a:gradFill rotWithShape="0">
              <a:gsLst>
                <a:gs pos="0">
                  <a:srgbClr val="F95AB7"/>
                </a:gs>
                <a:gs pos="50000">
                  <a:srgbClr val="E051A4"/>
                </a:gs>
                <a:gs pos="100000">
                  <a:srgbClr val="F95AB7"/>
                </a:gs>
              </a:gsLst>
              <a:lin ang="5400000" scaled="1"/>
            </a:gradFill>
            <a:ln w="12700">
              <a:noFill/>
              <a:miter lim="800000"/>
              <a:headEnd/>
              <a:tailEnd/>
            </a:ln>
          </p:spPr>
          <p:txBody>
            <a:bodyPr wrap="none" anchor="ctr"/>
            <a:lstStyle/>
            <a:p>
              <a:endParaRPr lang="ja-JP" altLang="en-US"/>
            </a:p>
          </p:txBody>
        </p:sp>
        <p:sp useBgFill="1">
          <p:nvSpPr>
            <p:cNvPr id="23636" name="Oval 83"/>
            <p:cNvSpPr>
              <a:spLocks noChangeArrowheads="1"/>
            </p:cNvSpPr>
            <p:nvPr/>
          </p:nvSpPr>
          <p:spPr bwMode="auto">
            <a:xfrm>
              <a:off x="1747" y="1703"/>
              <a:ext cx="24" cy="65"/>
            </a:xfrm>
            <a:prstGeom prst="ellipse">
              <a:avLst/>
            </a:prstGeom>
            <a:ln w="12700">
              <a:noFill/>
              <a:round/>
              <a:headEnd/>
              <a:tailEnd/>
            </a:ln>
          </p:spPr>
          <p:txBody>
            <a:bodyPr wrap="none" anchor="ctr"/>
            <a:lstStyle/>
            <a:p>
              <a:endParaRPr lang="ja-JP" altLang="en-US"/>
            </a:p>
          </p:txBody>
        </p:sp>
        <p:sp useBgFill="1">
          <p:nvSpPr>
            <p:cNvPr id="23637" name="Oval 84"/>
            <p:cNvSpPr>
              <a:spLocks noChangeArrowheads="1"/>
            </p:cNvSpPr>
            <p:nvPr/>
          </p:nvSpPr>
          <p:spPr bwMode="auto">
            <a:xfrm>
              <a:off x="1741" y="1726"/>
              <a:ext cx="25" cy="65"/>
            </a:xfrm>
            <a:prstGeom prst="ellipse">
              <a:avLst/>
            </a:prstGeom>
            <a:ln w="12700">
              <a:noFill/>
              <a:round/>
              <a:headEnd/>
              <a:tailEnd/>
            </a:ln>
          </p:spPr>
          <p:txBody>
            <a:bodyPr wrap="none" anchor="ctr"/>
            <a:lstStyle/>
            <a:p>
              <a:endParaRPr lang="ja-JP" altLang="en-US"/>
            </a:p>
          </p:txBody>
        </p:sp>
        <p:sp useBgFill="1">
          <p:nvSpPr>
            <p:cNvPr id="23638" name="Oval 85"/>
            <p:cNvSpPr>
              <a:spLocks noChangeArrowheads="1"/>
            </p:cNvSpPr>
            <p:nvPr/>
          </p:nvSpPr>
          <p:spPr bwMode="auto">
            <a:xfrm>
              <a:off x="1694" y="1661"/>
              <a:ext cx="83" cy="272"/>
            </a:xfrm>
            <a:prstGeom prst="ellipse">
              <a:avLst/>
            </a:prstGeom>
            <a:ln w="12700">
              <a:noFill/>
              <a:round/>
              <a:headEnd/>
              <a:tailEnd/>
            </a:ln>
          </p:spPr>
          <p:txBody>
            <a:bodyPr wrap="none" anchor="ctr"/>
            <a:lstStyle/>
            <a:p>
              <a:endParaRPr lang="ja-JP" altLang="en-US"/>
            </a:p>
          </p:txBody>
        </p:sp>
        <p:sp useBgFill="1">
          <p:nvSpPr>
            <p:cNvPr id="23639" name="Rectangle 86"/>
            <p:cNvSpPr>
              <a:spLocks noChangeArrowheads="1"/>
            </p:cNvSpPr>
            <p:nvPr/>
          </p:nvSpPr>
          <p:spPr bwMode="auto">
            <a:xfrm>
              <a:off x="1700" y="1606"/>
              <a:ext cx="69" cy="165"/>
            </a:xfrm>
            <a:prstGeom prst="rect">
              <a:avLst/>
            </a:prstGeom>
            <a:ln w="12700">
              <a:noFill/>
              <a:miter lim="800000"/>
              <a:headEnd/>
              <a:tailEnd/>
            </a:ln>
          </p:spPr>
          <p:txBody>
            <a:bodyPr wrap="none" anchor="ctr"/>
            <a:lstStyle/>
            <a:p>
              <a:endParaRPr lang="ja-JP" altLang="en-US"/>
            </a:p>
          </p:txBody>
        </p:sp>
        <p:sp useBgFill="1">
          <p:nvSpPr>
            <p:cNvPr id="23640" name="Oval 87"/>
            <p:cNvSpPr>
              <a:spLocks noChangeArrowheads="1"/>
            </p:cNvSpPr>
            <p:nvPr/>
          </p:nvSpPr>
          <p:spPr bwMode="auto">
            <a:xfrm>
              <a:off x="1758" y="1700"/>
              <a:ext cx="13" cy="65"/>
            </a:xfrm>
            <a:prstGeom prst="ellipse">
              <a:avLst/>
            </a:prstGeom>
            <a:ln w="12700">
              <a:noFill/>
              <a:round/>
              <a:headEnd/>
              <a:tailEnd/>
            </a:ln>
          </p:spPr>
          <p:txBody>
            <a:bodyPr wrap="none" anchor="ctr"/>
            <a:lstStyle/>
            <a:p>
              <a:endParaRPr lang="ja-JP" altLang="en-US"/>
            </a:p>
          </p:txBody>
        </p:sp>
        <p:sp>
          <p:nvSpPr>
            <p:cNvPr id="23641" name="Oval 88"/>
            <p:cNvSpPr>
              <a:spLocks noChangeArrowheads="1"/>
            </p:cNvSpPr>
            <p:nvPr/>
          </p:nvSpPr>
          <p:spPr bwMode="auto">
            <a:xfrm>
              <a:off x="1793" y="2934"/>
              <a:ext cx="182" cy="212"/>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23642" name="Rectangle 89"/>
            <p:cNvSpPr>
              <a:spLocks noChangeArrowheads="1"/>
            </p:cNvSpPr>
            <p:nvPr/>
          </p:nvSpPr>
          <p:spPr bwMode="auto">
            <a:xfrm>
              <a:off x="1794" y="2958"/>
              <a:ext cx="195"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23643" name="Oval 90"/>
            <p:cNvSpPr>
              <a:spLocks noChangeArrowheads="1"/>
            </p:cNvSpPr>
            <p:nvPr/>
          </p:nvSpPr>
          <p:spPr bwMode="auto">
            <a:xfrm>
              <a:off x="1837" y="3224"/>
              <a:ext cx="182" cy="213"/>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23644" name="Rectangle 91"/>
            <p:cNvSpPr>
              <a:spLocks noChangeArrowheads="1"/>
            </p:cNvSpPr>
            <p:nvPr/>
          </p:nvSpPr>
          <p:spPr bwMode="auto">
            <a:xfrm>
              <a:off x="1838" y="3255"/>
              <a:ext cx="195"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23645" name="Oval 92"/>
            <p:cNvSpPr>
              <a:spLocks noChangeArrowheads="1"/>
            </p:cNvSpPr>
            <p:nvPr/>
          </p:nvSpPr>
          <p:spPr bwMode="auto">
            <a:xfrm>
              <a:off x="1964" y="3482"/>
              <a:ext cx="181" cy="214"/>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23646" name="Rectangle 93"/>
            <p:cNvSpPr>
              <a:spLocks noChangeArrowheads="1"/>
            </p:cNvSpPr>
            <p:nvPr/>
          </p:nvSpPr>
          <p:spPr bwMode="auto">
            <a:xfrm>
              <a:off x="1959" y="3513"/>
              <a:ext cx="195"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23647" name="Oval 94"/>
            <p:cNvSpPr>
              <a:spLocks noChangeArrowheads="1"/>
            </p:cNvSpPr>
            <p:nvPr/>
          </p:nvSpPr>
          <p:spPr bwMode="auto">
            <a:xfrm>
              <a:off x="2162" y="3295"/>
              <a:ext cx="181" cy="213"/>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23648" name="Rectangle 95"/>
            <p:cNvSpPr>
              <a:spLocks noChangeArrowheads="1"/>
            </p:cNvSpPr>
            <p:nvPr/>
          </p:nvSpPr>
          <p:spPr bwMode="auto">
            <a:xfrm>
              <a:off x="2156" y="3319"/>
              <a:ext cx="196"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23649" name="Oval 96"/>
            <p:cNvSpPr>
              <a:spLocks noChangeArrowheads="1"/>
            </p:cNvSpPr>
            <p:nvPr/>
          </p:nvSpPr>
          <p:spPr bwMode="auto">
            <a:xfrm>
              <a:off x="2244" y="2986"/>
              <a:ext cx="181" cy="212"/>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23650" name="Rectangle 97"/>
            <p:cNvSpPr>
              <a:spLocks noChangeArrowheads="1"/>
            </p:cNvSpPr>
            <p:nvPr/>
          </p:nvSpPr>
          <p:spPr bwMode="auto">
            <a:xfrm>
              <a:off x="2245" y="3010"/>
              <a:ext cx="196"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23651" name="Oval 98"/>
            <p:cNvSpPr>
              <a:spLocks noChangeArrowheads="1"/>
            </p:cNvSpPr>
            <p:nvPr/>
          </p:nvSpPr>
          <p:spPr bwMode="auto">
            <a:xfrm>
              <a:off x="1639" y="1771"/>
              <a:ext cx="182" cy="214"/>
            </a:xfrm>
            <a:prstGeom prst="ellipse">
              <a:avLst/>
            </a:prstGeom>
            <a:gradFill rotWithShape="0">
              <a:gsLst>
                <a:gs pos="0">
                  <a:srgbClr val="7B00E4"/>
                </a:gs>
                <a:gs pos="100000">
                  <a:srgbClr val="6E00CD"/>
                </a:gs>
              </a:gsLst>
              <a:path path="shape">
                <a:fillToRect l="50000" t="50000" r="50000" b="50000"/>
              </a:path>
            </a:gradFill>
            <a:ln w="12700">
              <a:noFill/>
              <a:round/>
              <a:headEnd/>
              <a:tailEnd/>
            </a:ln>
          </p:spPr>
          <p:txBody>
            <a:bodyPr wrap="none" anchor="ctr"/>
            <a:lstStyle/>
            <a:p>
              <a:endParaRPr lang="ja-JP" altLang="en-US"/>
            </a:p>
          </p:txBody>
        </p:sp>
        <p:sp>
          <p:nvSpPr>
            <p:cNvPr id="23652" name="Rectangle 99"/>
            <p:cNvSpPr>
              <a:spLocks noChangeArrowheads="1"/>
            </p:cNvSpPr>
            <p:nvPr/>
          </p:nvSpPr>
          <p:spPr bwMode="auto">
            <a:xfrm>
              <a:off x="1626" y="1807"/>
              <a:ext cx="224" cy="123"/>
            </a:xfrm>
            <a:prstGeom prst="rect">
              <a:avLst/>
            </a:prstGeom>
            <a:noFill/>
            <a:ln w="12700">
              <a:noFill/>
              <a:miter lim="800000"/>
              <a:headEnd/>
              <a:tailEnd/>
            </a:ln>
          </p:spPr>
          <p:txBody>
            <a:bodyPr wrap="none" lIns="90487" tIns="44450" rIns="90487" bIns="44450">
              <a:spAutoFit/>
            </a:bodyPr>
            <a:lstStyle/>
            <a:p>
              <a:pPr algn="l"/>
              <a:r>
                <a:rPr lang="en-GB" altLang="ja-JP" sz="700" b="1">
                  <a:solidFill>
                    <a:srgbClr val="FFFF00"/>
                  </a:solidFill>
                  <a:latin typeface="Geneva" charset="0"/>
                </a:rPr>
                <a:t>Ser</a:t>
              </a:r>
            </a:p>
          </p:txBody>
        </p:sp>
        <p:sp useBgFill="1">
          <p:nvSpPr>
            <p:cNvPr id="23653" name="Oval 100"/>
            <p:cNvSpPr>
              <a:spLocks noChangeArrowheads="1"/>
            </p:cNvSpPr>
            <p:nvPr/>
          </p:nvSpPr>
          <p:spPr bwMode="auto">
            <a:xfrm>
              <a:off x="2887" y="1684"/>
              <a:ext cx="13" cy="65"/>
            </a:xfrm>
            <a:prstGeom prst="ellipse">
              <a:avLst/>
            </a:prstGeom>
            <a:ln w="12700">
              <a:noFill/>
              <a:round/>
              <a:headEnd/>
              <a:tailEnd/>
            </a:ln>
          </p:spPr>
          <p:txBody>
            <a:bodyPr wrap="none" anchor="ctr"/>
            <a:lstStyle/>
            <a:p>
              <a:endParaRPr lang="ja-JP" altLang="en-US"/>
            </a:p>
          </p:txBody>
        </p:sp>
        <p:sp useBgFill="1">
          <p:nvSpPr>
            <p:cNvPr id="23654" name="Oval 101"/>
            <p:cNvSpPr>
              <a:spLocks noChangeArrowheads="1"/>
            </p:cNvSpPr>
            <p:nvPr/>
          </p:nvSpPr>
          <p:spPr bwMode="auto">
            <a:xfrm>
              <a:off x="2883" y="1707"/>
              <a:ext cx="15" cy="64"/>
            </a:xfrm>
            <a:prstGeom prst="ellipse">
              <a:avLst/>
            </a:prstGeom>
            <a:ln w="12700">
              <a:noFill/>
              <a:round/>
              <a:headEnd/>
              <a:tailEnd/>
            </a:ln>
          </p:spPr>
          <p:txBody>
            <a:bodyPr wrap="none" anchor="ctr"/>
            <a:lstStyle/>
            <a:p>
              <a:endParaRPr lang="ja-JP" altLang="en-US"/>
            </a:p>
          </p:txBody>
        </p:sp>
        <p:sp useBgFill="1">
          <p:nvSpPr>
            <p:cNvPr id="23655" name="Oval 102"/>
            <p:cNvSpPr>
              <a:spLocks noChangeArrowheads="1"/>
            </p:cNvSpPr>
            <p:nvPr/>
          </p:nvSpPr>
          <p:spPr bwMode="auto">
            <a:xfrm>
              <a:off x="2955" y="1703"/>
              <a:ext cx="14" cy="65"/>
            </a:xfrm>
            <a:prstGeom prst="ellipse">
              <a:avLst/>
            </a:prstGeom>
            <a:ln w="12700">
              <a:noFill/>
              <a:round/>
              <a:headEnd/>
              <a:tailEnd/>
            </a:ln>
          </p:spPr>
          <p:txBody>
            <a:bodyPr wrap="none" anchor="ctr"/>
            <a:lstStyle/>
            <a:p>
              <a:endParaRPr lang="ja-JP" altLang="en-US"/>
            </a:p>
          </p:txBody>
        </p:sp>
        <p:sp useBgFill="1">
          <p:nvSpPr>
            <p:cNvPr id="23656" name="Oval 103"/>
            <p:cNvSpPr>
              <a:spLocks noChangeArrowheads="1"/>
            </p:cNvSpPr>
            <p:nvPr/>
          </p:nvSpPr>
          <p:spPr bwMode="auto">
            <a:xfrm>
              <a:off x="2958" y="1719"/>
              <a:ext cx="13" cy="65"/>
            </a:xfrm>
            <a:prstGeom prst="ellipse">
              <a:avLst/>
            </a:prstGeom>
            <a:ln w="12700">
              <a:noFill/>
              <a:round/>
              <a:headEnd/>
              <a:tailEnd/>
            </a:ln>
          </p:spPr>
          <p:txBody>
            <a:bodyPr wrap="none" anchor="ctr"/>
            <a:lstStyle/>
            <a:p>
              <a:endParaRPr lang="ja-JP" altLang="en-US"/>
            </a:p>
          </p:txBody>
        </p:sp>
        <p:sp useBgFill="1">
          <p:nvSpPr>
            <p:cNvPr id="23657" name="Oval 104"/>
            <p:cNvSpPr>
              <a:spLocks noChangeArrowheads="1"/>
            </p:cNvSpPr>
            <p:nvPr/>
          </p:nvSpPr>
          <p:spPr bwMode="auto">
            <a:xfrm>
              <a:off x="2960" y="1700"/>
              <a:ext cx="15" cy="65"/>
            </a:xfrm>
            <a:prstGeom prst="ellipse">
              <a:avLst/>
            </a:prstGeom>
            <a:ln w="12700">
              <a:noFill/>
              <a:round/>
              <a:headEnd/>
              <a:tailEnd/>
            </a:ln>
          </p:spPr>
          <p:txBody>
            <a:bodyPr wrap="none" anchor="ctr"/>
            <a:lstStyle/>
            <a:p>
              <a:endParaRPr lang="ja-JP" altLang="en-US"/>
            </a:p>
          </p:txBody>
        </p:sp>
        <p:sp useBgFill="1">
          <p:nvSpPr>
            <p:cNvPr id="23658" name="Oval 105"/>
            <p:cNvSpPr>
              <a:spLocks noChangeArrowheads="1"/>
            </p:cNvSpPr>
            <p:nvPr/>
          </p:nvSpPr>
          <p:spPr bwMode="auto">
            <a:xfrm>
              <a:off x="4023" y="1745"/>
              <a:ext cx="13" cy="65"/>
            </a:xfrm>
            <a:prstGeom prst="ellipse">
              <a:avLst/>
            </a:prstGeom>
            <a:ln w="12700">
              <a:noFill/>
              <a:round/>
              <a:headEnd/>
              <a:tailEnd/>
            </a:ln>
          </p:spPr>
          <p:txBody>
            <a:bodyPr wrap="none" anchor="ctr"/>
            <a:lstStyle/>
            <a:p>
              <a:endParaRPr lang="ja-JP" altLang="en-US"/>
            </a:p>
          </p:txBody>
        </p:sp>
        <p:sp useBgFill="1">
          <p:nvSpPr>
            <p:cNvPr id="23659" name="Oval 106"/>
            <p:cNvSpPr>
              <a:spLocks noChangeArrowheads="1"/>
            </p:cNvSpPr>
            <p:nvPr/>
          </p:nvSpPr>
          <p:spPr bwMode="auto">
            <a:xfrm>
              <a:off x="4023" y="1703"/>
              <a:ext cx="13" cy="65"/>
            </a:xfrm>
            <a:prstGeom prst="ellipse">
              <a:avLst/>
            </a:prstGeom>
            <a:ln w="12700">
              <a:noFill/>
              <a:round/>
              <a:headEnd/>
              <a:tailEnd/>
            </a:ln>
          </p:spPr>
          <p:txBody>
            <a:bodyPr wrap="none" anchor="ctr"/>
            <a:lstStyle/>
            <a:p>
              <a:endParaRPr lang="ja-JP" altLang="en-US"/>
            </a:p>
          </p:txBody>
        </p:sp>
        <p:sp useBgFill="1">
          <p:nvSpPr>
            <p:cNvPr id="23660" name="Oval 107"/>
            <p:cNvSpPr>
              <a:spLocks noChangeArrowheads="1"/>
            </p:cNvSpPr>
            <p:nvPr/>
          </p:nvSpPr>
          <p:spPr bwMode="auto">
            <a:xfrm>
              <a:off x="4091" y="1697"/>
              <a:ext cx="14" cy="65"/>
            </a:xfrm>
            <a:prstGeom prst="ellipse">
              <a:avLst/>
            </a:prstGeom>
            <a:ln w="12700">
              <a:noFill/>
              <a:round/>
              <a:headEnd/>
              <a:tailEnd/>
            </a:ln>
          </p:spPr>
          <p:txBody>
            <a:bodyPr wrap="none" anchor="ctr"/>
            <a:lstStyle/>
            <a:p>
              <a:endParaRPr lang="ja-JP" altLang="en-US"/>
            </a:p>
          </p:txBody>
        </p:sp>
        <p:sp useBgFill="1">
          <p:nvSpPr>
            <p:cNvPr id="23661" name="Oval 108"/>
            <p:cNvSpPr>
              <a:spLocks noChangeArrowheads="1"/>
            </p:cNvSpPr>
            <p:nvPr/>
          </p:nvSpPr>
          <p:spPr bwMode="auto">
            <a:xfrm>
              <a:off x="4098" y="1729"/>
              <a:ext cx="13" cy="65"/>
            </a:xfrm>
            <a:prstGeom prst="ellipse">
              <a:avLst/>
            </a:prstGeom>
            <a:ln w="12700">
              <a:noFill/>
              <a:round/>
              <a:headEnd/>
              <a:tailEnd/>
            </a:ln>
          </p:spPr>
          <p:txBody>
            <a:bodyPr wrap="none" anchor="ctr"/>
            <a:lstStyle/>
            <a:p>
              <a:endParaRPr lang="ja-JP" altLang="en-US"/>
            </a:p>
          </p:txBody>
        </p:sp>
        <p:grpSp>
          <p:nvGrpSpPr>
            <p:cNvPr id="23662" name="Group 109"/>
            <p:cNvGrpSpPr>
              <a:grpSpLocks/>
            </p:cNvGrpSpPr>
            <p:nvPr/>
          </p:nvGrpSpPr>
          <p:grpSpPr bwMode="auto">
            <a:xfrm>
              <a:off x="2300" y="1821"/>
              <a:ext cx="798" cy="660"/>
              <a:chOff x="2308" y="2098"/>
              <a:chExt cx="580" cy="408"/>
            </a:xfrm>
          </p:grpSpPr>
          <p:sp>
            <p:nvSpPr>
              <p:cNvPr id="23749" name="AutoShape 110"/>
              <p:cNvSpPr>
                <a:spLocks noChangeArrowheads="1"/>
              </p:cNvSpPr>
              <p:nvPr/>
            </p:nvSpPr>
            <p:spPr bwMode="auto">
              <a:xfrm>
                <a:off x="2308"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50" name="AutoShape 111"/>
              <p:cNvSpPr>
                <a:spLocks noChangeArrowheads="1"/>
              </p:cNvSpPr>
              <p:nvPr/>
            </p:nvSpPr>
            <p:spPr bwMode="auto">
              <a:xfrm>
                <a:off x="2391"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51" name="AutoShape 112"/>
              <p:cNvSpPr>
                <a:spLocks noChangeArrowheads="1"/>
              </p:cNvSpPr>
              <p:nvPr/>
            </p:nvSpPr>
            <p:spPr bwMode="auto">
              <a:xfrm>
                <a:off x="2474"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52" name="AutoShape 113"/>
              <p:cNvSpPr>
                <a:spLocks noChangeArrowheads="1"/>
              </p:cNvSpPr>
              <p:nvPr/>
            </p:nvSpPr>
            <p:spPr bwMode="auto">
              <a:xfrm>
                <a:off x="2557" y="2098"/>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23753" name="AutoShape 114"/>
              <p:cNvSpPr>
                <a:spLocks noChangeArrowheads="1"/>
              </p:cNvSpPr>
              <p:nvPr/>
            </p:nvSpPr>
            <p:spPr bwMode="auto">
              <a:xfrm>
                <a:off x="2640"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54" name="AutoShape 115"/>
              <p:cNvSpPr>
                <a:spLocks noChangeArrowheads="1"/>
              </p:cNvSpPr>
              <p:nvPr/>
            </p:nvSpPr>
            <p:spPr bwMode="auto">
              <a:xfrm>
                <a:off x="2821"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sp useBgFill="1">
          <p:nvSpPr>
            <p:cNvPr id="23663" name="Oval 116"/>
            <p:cNvSpPr>
              <a:spLocks noChangeArrowheads="1"/>
            </p:cNvSpPr>
            <p:nvPr/>
          </p:nvSpPr>
          <p:spPr bwMode="auto">
            <a:xfrm>
              <a:off x="4100" y="1694"/>
              <a:ext cx="13" cy="64"/>
            </a:xfrm>
            <a:prstGeom prst="ellipse">
              <a:avLst/>
            </a:prstGeom>
            <a:ln w="12700">
              <a:noFill/>
              <a:round/>
              <a:headEnd/>
              <a:tailEnd/>
            </a:ln>
          </p:spPr>
          <p:txBody>
            <a:bodyPr wrap="none" anchor="ctr"/>
            <a:lstStyle/>
            <a:p>
              <a:endParaRPr lang="ja-JP" altLang="en-US"/>
            </a:p>
          </p:txBody>
        </p:sp>
        <p:sp useBgFill="1">
          <p:nvSpPr>
            <p:cNvPr id="23664" name="Oval 117"/>
            <p:cNvSpPr>
              <a:spLocks noChangeArrowheads="1"/>
            </p:cNvSpPr>
            <p:nvPr/>
          </p:nvSpPr>
          <p:spPr bwMode="auto">
            <a:xfrm>
              <a:off x="5215" y="1697"/>
              <a:ext cx="15" cy="65"/>
            </a:xfrm>
            <a:prstGeom prst="ellipse">
              <a:avLst/>
            </a:prstGeom>
            <a:ln w="12700">
              <a:noFill/>
              <a:round/>
              <a:headEnd/>
              <a:tailEnd/>
            </a:ln>
          </p:spPr>
          <p:txBody>
            <a:bodyPr wrap="none" anchor="ctr"/>
            <a:lstStyle/>
            <a:p>
              <a:endParaRPr lang="ja-JP" altLang="en-US"/>
            </a:p>
          </p:txBody>
        </p:sp>
        <p:sp useBgFill="1">
          <p:nvSpPr>
            <p:cNvPr id="23665" name="Oval 118"/>
            <p:cNvSpPr>
              <a:spLocks noChangeArrowheads="1"/>
            </p:cNvSpPr>
            <p:nvPr/>
          </p:nvSpPr>
          <p:spPr bwMode="auto">
            <a:xfrm>
              <a:off x="5219" y="1713"/>
              <a:ext cx="14" cy="65"/>
            </a:xfrm>
            <a:prstGeom prst="ellipse">
              <a:avLst/>
            </a:prstGeom>
            <a:ln w="12700">
              <a:noFill/>
              <a:round/>
              <a:headEnd/>
              <a:tailEnd/>
            </a:ln>
          </p:spPr>
          <p:txBody>
            <a:bodyPr wrap="none" anchor="ctr"/>
            <a:lstStyle/>
            <a:p>
              <a:endParaRPr lang="ja-JP" altLang="en-US"/>
            </a:p>
          </p:txBody>
        </p:sp>
        <p:grpSp>
          <p:nvGrpSpPr>
            <p:cNvPr id="23666" name="Group 119"/>
            <p:cNvGrpSpPr>
              <a:grpSpLocks/>
            </p:cNvGrpSpPr>
            <p:nvPr/>
          </p:nvGrpSpPr>
          <p:grpSpPr bwMode="auto">
            <a:xfrm>
              <a:off x="3802" y="1849"/>
              <a:ext cx="46" cy="584"/>
              <a:chOff x="3400" y="2115"/>
              <a:chExt cx="34" cy="361"/>
            </a:xfrm>
          </p:grpSpPr>
          <p:sp>
            <p:nvSpPr>
              <p:cNvPr id="23739" name="Line 120"/>
              <p:cNvSpPr>
                <a:spLocks noChangeShapeType="1"/>
              </p:cNvSpPr>
              <p:nvPr/>
            </p:nvSpPr>
            <p:spPr bwMode="auto">
              <a:xfrm>
                <a:off x="3421" y="2115"/>
                <a:ext cx="0" cy="40"/>
              </a:xfrm>
              <a:prstGeom prst="line">
                <a:avLst/>
              </a:prstGeom>
              <a:noFill/>
              <a:ln w="25400">
                <a:solidFill>
                  <a:srgbClr val="000000"/>
                </a:solidFill>
                <a:round/>
                <a:headEnd/>
                <a:tailEnd/>
              </a:ln>
            </p:spPr>
            <p:txBody>
              <a:bodyPr wrap="none" anchor="ctr"/>
              <a:lstStyle/>
              <a:p>
                <a:endParaRPr lang="ja-JP" altLang="en-US"/>
              </a:p>
            </p:txBody>
          </p:sp>
          <p:sp>
            <p:nvSpPr>
              <p:cNvPr id="23740" name="Line 121"/>
              <p:cNvSpPr>
                <a:spLocks noChangeShapeType="1"/>
              </p:cNvSpPr>
              <p:nvPr/>
            </p:nvSpPr>
            <p:spPr bwMode="auto">
              <a:xfrm>
                <a:off x="3421" y="2193"/>
                <a:ext cx="0" cy="40"/>
              </a:xfrm>
              <a:prstGeom prst="line">
                <a:avLst/>
              </a:prstGeom>
              <a:noFill/>
              <a:ln w="25400">
                <a:solidFill>
                  <a:srgbClr val="000000"/>
                </a:solidFill>
                <a:round/>
                <a:headEnd/>
                <a:tailEnd/>
              </a:ln>
            </p:spPr>
            <p:txBody>
              <a:bodyPr wrap="none" anchor="ctr"/>
              <a:lstStyle/>
              <a:p>
                <a:endParaRPr lang="ja-JP" altLang="en-US"/>
              </a:p>
            </p:txBody>
          </p:sp>
          <p:sp>
            <p:nvSpPr>
              <p:cNvPr id="23741" name="Line 122"/>
              <p:cNvSpPr>
                <a:spLocks noChangeShapeType="1"/>
              </p:cNvSpPr>
              <p:nvPr/>
            </p:nvSpPr>
            <p:spPr bwMode="auto">
              <a:xfrm>
                <a:off x="3421" y="2275"/>
                <a:ext cx="0" cy="40"/>
              </a:xfrm>
              <a:prstGeom prst="line">
                <a:avLst/>
              </a:prstGeom>
              <a:noFill/>
              <a:ln w="25400">
                <a:solidFill>
                  <a:srgbClr val="000000"/>
                </a:solidFill>
                <a:round/>
                <a:headEnd/>
                <a:tailEnd/>
              </a:ln>
            </p:spPr>
            <p:txBody>
              <a:bodyPr wrap="none" anchor="ctr"/>
              <a:lstStyle/>
              <a:p>
                <a:endParaRPr lang="ja-JP" altLang="en-US"/>
              </a:p>
            </p:txBody>
          </p:sp>
          <p:sp>
            <p:nvSpPr>
              <p:cNvPr id="23742" name="Line 123"/>
              <p:cNvSpPr>
                <a:spLocks noChangeShapeType="1"/>
              </p:cNvSpPr>
              <p:nvPr/>
            </p:nvSpPr>
            <p:spPr bwMode="auto">
              <a:xfrm>
                <a:off x="3421" y="2354"/>
                <a:ext cx="0" cy="40"/>
              </a:xfrm>
              <a:prstGeom prst="line">
                <a:avLst/>
              </a:prstGeom>
              <a:noFill/>
              <a:ln w="25400">
                <a:solidFill>
                  <a:srgbClr val="000000"/>
                </a:solidFill>
                <a:round/>
                <a:headEnd/>
                <a:tailEnd/>
              </a:ln>
            </p:spPr>
            <p:txBody>
              <a:bodyPr wrap="none" anchor="ctr"/>
              <a:lstStyle/>
              <a:p>
                <a:endParaRPr lang="ja-JP" altLang="en-US"/>
              </a:p>
            </p:txBody>
          </p:sp>
          <p:sp>
            <p:nvSpPr>
              <p:cNvPr id="23743" name="Line 124"/>
              <p:cNvSpPr>
                <a:spLocks noChangeShapeType="1"/>
              </p:cNvSpPr>
              <p:nvPr/>
            </p:nvSpPr>
            <p:spPr bwMode="auto">
              <a:xfrm>
                <a:off x="3421" y="2436"/>
                <a:ext cx="0" cy="40"/>
              </a:xfrm>
              <a:prstGeom prst="line">
                <a:avLst/>
              </a:prstGeom>
              <a:noFill/>
              <a:ln w="25400">
                <a:solidFill>
                  <a:srgbClr val="000000"/>
                </a:solidFill>
                <a:round/>
                <a:headEnd/>
                <a:tailEnd/>
              </a:ln>
            </p:spPr>
            <p:txBody>
              <a:bodyPr wrap="none" anchor="ctr"/>
              <a:lstStyle/>
              <a:p>
                <a:endParaRPr lang="ja-JP" altLang="en-US"/>
              </a:p>
            </p:txBody>
          </p:sp>
          <p:sp>
            <p:nvSpPr>
              <p:cNvPr id="23744" name="Line 125"/>
              <p:cNvSpPr>
                <a:spLocks noChangeShapeType="1"/>
              </p:cNvSpPr>
              <p:nvPr/>
            </p:nvSpPr>
            <p:spPr bwMode="auto">
              <a:xfrm>
                <a:off x="3400" y="2214"/>
                <a:ext cx="34" cy="0"/>
              </a:xfrm>
              <a:prstGeom prst="line">
                <a:avLst/>
              </a:prstGeom>
              <a:noFill/>
              <a:ln w="25400">
                <a:solidFill>
                  <a:srgbClr val="000000"/>
                </a:solidFill>
                <a:round/>
                <a:headEnd/>
                <a:tailEnd/>
              </a:ln>
            </p:spPr>
            <p:txBody>
              <a:bodyPr wrap="none" anchor="ctr"/>
              <a:lstStyle/>
              <a:p>
                <a:endParaRPr lang="ja-JP" altLang="en-US"/>
              </a:p>
            </p:txBody>
          </p:sp>
          <p:sp>
            <p:nvSpPr>
              <p:cNvPr id="23745" name="Line 126"/>
              <p:cNvSpPr>
                <a:spLocks noChangeShapeType="1"/>
              </p:cNvSpPr>
              <p:nvPr/>
            </p:nvSpPr>
            <p:spPr bwMode="auto">
              <a:xfrm>
                <a:off x="3400" y="2136"/>
                <a:ext cx="34" cy="0"/>
              </a:xfrm>
              <a:prstGeom prst="line">
                <a:avLst/>
              </a:prstGeom>
              <a:noFill/>
              <a:ln w="25400">
                <a:solidFill>
                  <a:srgbClr val="000000"/>
                </a:solidFill>
                <a:round/>
                <a:headEnd/>
                <a:tailEnd/>
              </a:ln>
            </p:spPr>
            <p:txBody>
              <a:bodyPr wrap="none" anchor="ctr"/>
              <a:lstStyle/>
              <a:p>
                <a:endParaRPr lang="ja-JP" altLang="en-US"/>
              </a:p>
            </p:txBody>
          </p:sp>
          <p:sp>
            <p:nvSpPr>
              <p:cNvPr id="23746" name="Line 127"/>
              <p:cNvSpPr>
                <a:spLocks noChangeShapeType="1"/>
              </p:cNvSpPr>
              <p:nvPr/>
            </p:nvSpPr>
            <p:spPr bwMode="auto">
              <a:xfrm>
                <a:off x="3400" y="2298"/>
                <a:ext cx="34" cy="0"/>
              </a:xfrm>
              <a:prstGeom prst="line">
                <a:avLst/>
              </a:prstGeom>
              <a:noFill/>
              <a:ln w="25400">
                <a:solidFill>
                  <a:srgbClr val="000000"/>
                </a:solidFill>
                <a:round/>
                <a:headEnd/>
                <a:tailEnd/>
              </a:ln>
            </p:spPr>
            <p:txBody>
              <a:bodyPr wrap="none" anchor="ctr"/>
              <a:lstStyle/>
              <a:p>
                <a:endParaRPr lang="ja-JP" altLang="en-US"/>
              </a:p>
            </p:txBody>
          </p:sp>
          <p:sp>
            <p:nvSpPr>
              <p:cNvPr id="23747" name="Line 128"/>
              <p:cNvSpPr>
                <a:spLocks noChangeShapeType="1"/>
              </p:cNvSpPr>
              <p:nvPr/>
            </p:nvSpPr>
            <p:spPr bwMode="auto">
              <a:xfrm>
                <a:off x="3400" y="2374"/>
                <a:ext cx="34" cy="0"/>
              </a:xfrm>
              <a:prstGeom prst="line">
                <a:avLst/>
              </a:prstGeom>
              <a:noFill/>
              <a:ln w="25400">
                <a:solidFill>
                  <a:srgbClr val="000000"/>
                </a:solidFill>
                <a:round/>
                <a:headEnd/>
                <a:tailEnd/>
              </a:ln>
            </p:spPr>
            <p:txBody>
              <a:bodyPr wrap="none" anchor="ctr"/>
              <a:lstStyle/>
              <a:p>
                <a:endParaRPr lang="ja-JP" altLang="en-US"/>
              </a:p>
            </p:txBody>
          </p:sp>
          <p:sp>
            <p:nvSpPr>
              <p:cNvPr id="23748" name="Line 129"/>
              <p:cNvSpPr>
                <a:spLocks noChangeShapeType="1"/>
              </p:cNvSpPr>
              <p:nvPr/>
            </p:nvSpPr>
            <p:spPr bwMode="auto">
              <a:xfrm>
                <a:off x="3400" y="2456"/>
                <a:ext cx="34" cy="0"/>
              </a:xfrm>
              <a:prstGeom prst="line">
                <a:avLst/>
              </a:prstGeom>
              <a:noFill/>
              <a:ln w="25400">
                <a:solidFill>
                  <a:srgbClr val="000000"/>
                </a:solidFill>
                <a:round/>
                <a:headEnd/>
                <a:tailEnd/>
              </a:ln>
            </p:spPr>
            <p:txBody>
              <a:bodyPr wrap="none" anchor="ctr"/>
              <a:lstStyle/>
              <a:p>
                <a:endParaRPr lang="ja-JP" altLang="en-US"/>
              </a:p>
            </p:txBody>
          </p:sp>
        </p:grpSp>
        <p:sp>
          <p:nvSpPr>
            <p:cNvPr id="23667" name="AutoShape 130"/>
            <p:cNvSpPr>
              <a:spLocks noChangeArrowheads="1"/>
            </p:cNvSpPr>
            <p:nvPr/>
          </p:nvSpPr>
          <p:spPr bwMode="auto">
            <a:xfrm>
              <a:off x="1110" y="1821"/>
              <a:ext cx="92"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668" name="AutoShape 131"/>
            <p:cNvSpPr>
              <a:spLocks noChangeArrowheads="1"/>
            </p:cNvSpPr>
            <p:nvPr/>
          </p:nvSpPr>
          <p:spPr bwMode="auto">
            <a:xfrm>
              <a:off x="1224" y="1821"/>
              <a:ext cx="93"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669" name="AutoShape 132"/>
            <p:cNvSpPr>
              <a:spLocks noChangeArrowheads="1"/>
            </p:cNvSpPr>
            <p:nvPr/>
          </p:nvSpPr>
          <p:spPr bwMode="auto">
            <a:xfrm>
              <a:off x="1339" y="1821"/>
              <a:ext cx="91"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670" name="AutoShape 133"/>
            <p:cNvSpPr>
              <a:spLocks noChangeArrowheads="1"/>
            </p:cNvSpPr>
            <p:nvPr/>
          </p:nvSpPr>
          <p:spPr bwMode="auto">
            <a:xfrm>
              <a:off x="1452" y="1821"/>
              <a:ext cx="93" cy="660"/>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23671" name="AutoShape 134"/>
            <p:cNvSpPr>
              <a:spLocks noChangeArrowheads="1"/>
            </p:cNvSpPr>
            <p:nvPr/>
          </p:nvSpPr>
          <p:spPr bwMode="auto">
            <a:xfrm>
              <a:off x="1567" y="1821"/>
              <a:ext cx="92"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672" name="AutoShape 135"/>
            <p:cNvSpPr>
              <a:spLocks noChangeArrowheads="1"/>
            </p:cNvSpPr>
            <p:nvPr/>
          </p:nvSpPr>
          <p:spPr bwMode="auto">
            <a:xfrm>
              <a:off x="1815" y="1821"/>
              <a:ext cx="93"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nvGrpSpPr>
            <p:cNvPr id="23673" name="Group 136"/>
            <p:cNvGrpSpPr>
              <a:grpSpLocks/>
            </p:cNvGrpSpPr>
            <p:nvPr/>
          </p:nvGrpSpPr>
          <p:grpSpPr bwMode="auto">
            <a:xfrm>
              <a:off x="4923" y="1855"/>
              <a:ext cx="47" cy="584"/>
              <a:chOff x="4216" y="2119"/>
              <a:chExt cx="34" cy="361"/>
            </a:xfrm>
          </p:grpSpPr>
          <p:sp>
            <p:nvSpPr>
              <p:cNvPr id="23729" name="Line 137"/>
              <p:cNvSpPr>
                <a:spLocks noChangeShapeType="1"/>
              </p:cNvSpPr>
              <p:nvPr/>
            </p:nvSpPr>
            <p:spPr bwMode="auto">
              <a:xfrm>
                <a:off x="4237" y="2119"/>
                <a:ext cx="0" cy="40"/>
              </a:xfrm>
              <a:prstGeom prst="line">
                <a:avLst/>
              </a:prstGeom>
              <a:noFill/>
              <a:ln w="25400">
                <a:solidFill>
                  <a:srgbClr val="000000"/>
                </a:solidFill>
                <a:round/>
                <a:headEnd/>
                <a:tailEnd/>
              </a:ln>
            </p:spPr>
            <p:txBody>
              <a:bodyPr wrap="none" anchor="ctr"/>
              <a:lstStyle/>
              <a:p>
                <a:endParaRPr lang="ja-JP" altLang="en-US"/>
              </a:p>
            </p:txBody>
          </p:sp>
          <p:sp>
            <p:nvSpPr>
              <p:cNvPr id="23730" name="Line 138"/>
              <p:cNvSpPr>
                <a:spLocks noChangeShapeType="1"/>
              </p:cNvSpPr>
              <p:nvPr/>
            </p:nvSpPr>
            <p:spPr bwMode="auto">
              <a:xfrm>
                <a:off x="4237" y="2197"/>
                <a:ext cx="0" cy="40"/>
              </a:xfrm>
              <a:prstGeom prst="line">
                <a:avLst/>
              </a:prstGeom>
              <a:noFill/>
              <a:ln w="25400">
                <a:solidFill>
                  <a:srgbClr val="000000"/>
                </a:solidFill>
                <a:round/>
                <a:headEnd/>
                <a:tailEnd/>
              </a:ln>
            </p:spPr>
            <p:txBody>
              <a:bodyPr wrap="none" anchor="ctr"/>
              <a:lstStyle/>
              <a:p>
                <a:endParaRPr lang="ja-JP" altLang="en-US"/>
              </a:p>
            </p:txBody>
          </p:sp>
          <p:sp>
            <p:nvSpPr>
              <p:cNvPr id="23731" name="Line 139"/>
              <p:cNvSpPr>
                <a:spLocks noChangeShapeType="1"/>
              </p:cNvSpPr>
              <p:nvPr/>
            </p:nvSpPr>
            <p:spPr bwMode="auto">
              <a:xfrm>
                <a:off x="4237" y="2279"/>
                <a:ext cx="0" cy="40"/>
              </a:xfrm>
              <a:prstGeom prst="line">
                <a:avLst/>
              </a:prstGeom>
              <a:noFill/>
              <a:ln w="25400">
                <a:solidFill>
                  <a:srgbClr val="000000"/>
                </a:solidFill>
                <a:round/>
                <a:headEnd/>
                <a:tailEnd/>
              </a:ln>
            </p:spPr>
            <p:txBody>
              <a:bodyPr wrap="none" anchor="ctr"/>
              <a:lstStyle/>
              <a:p>
                <a:endParaRPr lang="ja-JP" altLang="en-US"/>
              </a:p>
            </p:txBody>
          </p:sp>
          <p:sp>
            <p:nvSpPr>
              <p:cNvPr id="23732" name="Line 140"/>
              <p:cNvSpPr>
                <a:spLocks noChangeShapeType="1"/>
              </p:cNvSpPr>
              <p:nvPr/>
            </p:nvSpPr>
            <p:spPr bwMode="auto">
              <a:xfrm>
                <a:off x="4237" y="2358"/>
                <a:ext cx="0" cy="40"/>
              </a:xfrm>
              <a:prstGeom prst="line">
                <a:avLst/>
              </a:prstGeom>
              <a:noFill/>
              <a:ln w="25400">
                <a:solidFill>
                  <a:srgbClr val="000000"/>
                </a:solidFill>
                <a:round/>
                <a:headEnd/>
                <a:tailEnd/>
              </a:ln>
            </p:spPr>
            <p:txBody>
              <a:bodyPr wrap="none" anchor="ctr"/>
              <a:lstStyle/>
              <a:p>
                <a:endParaRPr lang="ja-JP" altLang="en-US"/>
              </a:p>
            </p:txBody>
          </p:sp>
          <p:sp>
            <p:nvSpPr>
              <p:cNvPr id="23733" name="Line 141"/>
              <p:cNvSpPr>
                <a:spLocks noChangeShapeType="1"/>
              </p:cNvSpPr>
              <p:nvPr/>
            </p:nvSpPr>
            <p:spPr bwMode="auto">
              <a:xfrm>
                <a:off x="4237" y="2440"/>
                <a:ext cx="0" cy="40"/>
              </a:xfrm>
              <a:prstGeom prst="line">
                <a:avLst/>
              </a:prstGeom>
              <a:noFill/>
              <a:ln w="25400">
                <a:solidFill>
                  <a:srgbClr val="000000"/>
                </a:solidFill>
                <a:round/>
                <a:headEnd/>
                <a:tailEnd/>
              </a:ln>
            </p:spPr>
            <p:txBody>
              <a:bodyPr wrap="none" anchor="ctr"/>
              <a:lstStyle/>
              <a:p>
                <a:endParaRPr lang="ja-JP" altLang="en-US"/>
              </a:p>
            </p:txBody>
          </p:sp>
          <p:sp>
            <p:nvSpPr>
              <p:cNvPr id="23734" name="Line 142"/>
              <p:cNvSpPr>
                <a:spLocks noChangeShapeType="1"/>
              </p:cNvSpPr>
              <p:nvPr/>
            </p:nvSpPr>
            <p:spPr bwMode="auto">
              <a:xfrm>
                <a:off x="4216" y="2218"/>
                <a:ext cx="34" cy="0"/>
              </a:xfrm>
              <a:prstGeom prst="line">
                <a:avLst/>
              </a:prstGeom>
              <a:noFill/>
              <a:ln w="25400">
                <a:solidFill>
                  <a:srgbClr val="000000"/>
                </a:solidFill>
                <a:round/>
                <a:headEnd/>
                <a:tailEnd/>
              </a:ln>
            </p:spPr>
            <p:txBody>
              <a:bodyPr wrap="none" anchor="ctr"/>
              <a:lstStyle/>
              <a:p>
                <a:endParaRPr lang="ja-JP" altLang="en-US"/>
              </a:p>
            </p:txBody>
          </p:sp>
          <p:sp>
            <p:nvSpPr>
              <p:cNvPr id="23735" name="Line 143"/>
              <p:cNvSpPr>
                <a:spLocks noChangeShapeType="1"/>
              </p:cNvSpPr>
              <p:nvPr/>
            </p:nvSpPr>
            <p:spPr bwMode="auto">
              <a:xfrm>
                <a:off x="4216" y="2140"/>
                <a:ext cx="34" cy="0"/>
              </a:xfrm>
              <a:prstGeom prst="line">
                <a:avLst/>
              </a:prstGeom>
              <a:noFill/>
              <a:ln w="25400">
                <a:solidFill>
                  <a:srgbClr val="000000"/>
                </a:solidFill>
                <a:round/>
                <a:headEnd/>
                <a:tailEnd/>
              </a:ln>
            </p:spPr>
            <p:txBody>
              <a:bodyPr wrap="none" anchor="ctr"/>
              <a:lstStyle/>
              <a:p>
                <a:endParaRPr lang="ja-JP" altLang="en-US"/>
              </a:p>
            </p:txBody>
          </p:sp>
          <p:sp>
            <p:nvSpPr>
              <p:cNvPr id="23736" name="Line 144"/>
              <p:cNvSpPr>
                <a:spLocks noChangeShapeType="1"/>
              </p:cNvSpPr>
              <p:nvPr/>
            </p:nvSpPr>
            <p:spPr bwMode="auto">
              <a:xfrm>
                <a:off x="4216" y="2302"/>
                <a:ext cx="34" cy="0"/>
              </a:xfrm>
              <a:prstGeom prst="line">
                <a:avLst/>
              </a:prstGeom>
              <a:noFill/>
              <a:ln w="25400">
                <a:solidFill>
                  <a:srgbClr val="000000"/>
                </a:solidFill>
                <a:round/>
                <a:headEnd/>
                <a:tailEnd/>
              </a:ln>
            </p:spPr>
            <p:txBody>
              <a:bodyPr wrap="none" anchor="ctr"/>
              <a:lstStyle/>
              <a:p>
                <a:endParaRPr lang="ja-JP" altLang="en-US"/>
              </a:p>
            </p:txBody>
          </p:sp>
          <p:sp>
            <p:nvSpPr>
              <p:cNvPr id="23737" name="Line 145"/>
              <p:cNvSpPr>
                <a:spLocks noChangeShapeType="1"/>
              </p:cNvSpPr>
              <p:nvPr/>
            </p:nvSpPr>
            <p:spPr bwMode="auto">
              <a:xfrm>
                <a:off x="4216" y="2378"/>
                <a:ext cx="34" cy="0"/>
              </a:xfrm>
              <a:prstGeom prst="line">
                <a:avLst/>
              </a:prstGeom>
              <a:noFill/>
              <a:ln w="25400">
                <a:solidFill>
                  <a:srgbClr val="000000"/>
                </a:solidFill>
                <a:round/>
                <a:headEnd/>
                <a:tailEnd/>
              </a:ln>
            </p:spPr>
            <p:txBody>
              <a:bodyPr wrap="none" anchor="ctr"/>
              <a:lstStyle/>
              <a:p>
                <a:endParaRPr lang="ja-JP" altLang="en-US"/>
              </a:p>
            </p:txBody>
          </p:sp>
          <p:sp>
            <p:nvSpPr>
              <p:cNvPr id="23738" name="Line 146"/>
              <p:cNvSpPr>
                <a:spLocks noChangeShapeType="1"/>
              </p:cNvSpPr>
              <p:nvPr/>
            </p:nvSpPr>
            <p:spPr bwMode="auto">
              <a:xfrm>
                <a:off x="4216" y="2460"/>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23674" name="Group 147"/>
            <p:cNvGrpSpPr>
              <a:grpSpLocks/>
            </p:cNvGrpSpPr>
            <p:nvPr/>
          </p:nvGrpSpPr>
          <p:grpSpPr bwMode="auto">
            <a:xfrm>
              <a:off x="3438" y="1813"/>
              <a:ext cx="796" cy="660"/>
              <a:chOff x="3135" y="2093"/>
              <a:chExt cx="580" cy="408"/>
            </a:xfrm>
          </p:grpSpPr>
          <p:sp>
            <p:nvSpPr>
              <p:cNvPr id="23723" name="AutoShape 148"/>
              <p:cNvSpPr>
                <a:spLocks noChangeArrowheads="1"/>
              </p:cNvSpPr>
              <p:nvPr/>
            </p:nvSpPr>
            <p:spPr bwMode="auto">
              <a:xfrm>
                <a:off x="3135"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24" name="AutoShape 149"/>
              <p:cNvSpPr>
                <a:spLocks noChangeArrowheads="1"/>
              </p:cNvSpPr>
              <p:nvPr/>
            </p:nvSpPr>
            <p:spPr bwMode="auto">
              <a:xfrm>
                <a:off x="3218"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25" name="AutoShape 150"/>
              <p:cNvSpPr>
                <a:spLocks noChangeArrowheads="1"/>
              </p:cNvSpPr>
              <p:nvPr/>
            </p:nvSpPr>
            <p:spPr bwMode="auto">
              <a:xfrm>
                <a:off x="3301"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26" name="AutoShape 151"/>
              <p:cNvSpPr>
                <a:spLocks noChangeArrowheads="1"/>
              </p:cNvSpPr>
              <p:nvPr/>
            </p:nvSpPr>
            <p:spPr bwMode="auto">
              <a:xfrm>
                <a:off x="3384" y="2093"/>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23727" name="AutoShape 152"/>
              <p:cNvSpPr>
                <a:spLocks noChangeArrowheads="1"/>
              </p:cNvSpPr>
              <p:nvPr/>
            </p:nvSpPr>
            <p:spPr bwMode="auto">
              <a:xfrm>
                <a:off x="3467"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28" name="AutoShape 153"/>
              <p:cNvSpPr>
                <a:spLocks noChangeArrowheads="1"/>
              </p:cNvSpPr>
              <p:nvPr/>
            </p:nvSpPr>
            <p:spPr bwMode="auto">
              <a:xfrm>
                <a:off x="3648"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grpSp>
          <p:nvGrpSpPr>
            <p:cNvPr id="23675" name="Group 154"/>
            <p:cNvGrpSpPr>
              <a:grpSpLocks/>
            </p:cNvGrpSpPr>
            <p:nvPr/>
          </p:nvGrpSpPr>
          <p:grpSpPr bwMode="auto">
            <a:xfrm>
              <a:off x="4559" y="1813"/>
              <a:ext cx="797" cy="660"/>
              <a:chOff x="3951" y="2093"/>
              <a:chExt cx="580" cy="408"/>
            </a:xfrm>
          </p:grpSpPr>
          <p:sp>
            <p:nvSpPr>
              <p:cNvPr id="23717" name="AutoShape 155"/>
              <p:cNvSpPr>
                <a:spLocks noChangeArrowheads="1"/>
              </p:cNvSpPr>
              <p:nvPr/>
            </p:nvSpPr>
            <p:spPr bwMode="auto">
              <a:xfrm>
                <a:off x="3951"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18" name="AutoShape 156"/>
              <p:cNvSpPr>
                <a:spLocks noChangeArrowheads="1"/>
              </p:cNvSpPr>
              <p:nvPr/>
            </p:nvSpPr>
            <p:spPr bwMode="auto">
              <a:xfrm>
                <a:off x="4034"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19" name="AutoShape 157"/>
              <p:cNvSpPr>
                <a:spLocks noChangeArrowheads="1"/>
              </p:cNvSpPr>
              <p:nvPr/>
            </p:nvSpPr>
            <p:spPr bwMode="auto">
              <a:xfrm>
                <a:off x="4117"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20" name="AutoShape 158"/>
              <p:cNvSpPr>
                <a:spLocks noChangeArrowheads="1"/>
              </p:cNvSpPr>
              <p:nvPr/>
            </p:nvSpPr>
            <p:spPr bwMode="auto">
              <a:xfrm>
                <a:off x="4200" y="2093"/>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23721" name="AutoShape 159"/>
              <p:cNvSpPr>
                <a:spLocks noChangeArrowheads="1"/>
              </p:cNvSpPr>
              <p:nvPr/>
            </p:nvSpPr>
            <p:spPr bwMode="auto">
              <a:xfrm>
                <a:off x="4283"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23722" name="AutoShape 160"/>
              <p:cNvSpPr>
                <a:spLocks noChangeArrowheads="1"/>
              </p:cNvSpPr>
              <p:nvPr/>
            </p:nvSpPr>
            <p:spPr bwMode="auto">
              <a:xfrm>
                <a:off x="4464"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sp>
          <p:nvSpPr>
            <p:cNvPr id="23676" name="Line 161"/>
            <p:cNvSpPr>
              <a:spLocks noChangeShapeType="1"/>
            </p:cNvSpPr>
            <p:nvPr/>
          </p:nvSpPr>
          <p:spPr bwMode="auto">
            <a:xfrm>
              <a:off x="1504" y="1993"/>
              <a:ext cx="0" cy="65"/>
            </a:xfrm>
            <a:prstGeom prst="line">
              <a:avLst/>
            </a:prstGeom>
            <a:noFill/>
            <a:ln w="25400">
              <a:solidFill>
                <a:srgbClr val="000000"/>
              </a:solidFill>
              <a:round/>
              <a:headEnd/>
              <a:tailEnd/>
            </a:ln>
          </p:spPr>
          <p:txBody>
            <a:bodyPr wrap="none" anchor="ctr"/>
            <a:lstStyle/>
            <a:p>
              <a:endParaRPr lang="ja-JP" altLang="en-US"/>
            </a:p>
          </p:txBody>
        </p:sp>
        <p:sp>
          <p:nvSpPr>
            <p:cNvPr id="23677" name="Line 162"/>
            <p:cNvSpPr>
              <a:spLocks noChangeShapeType="1"/>
            </p:cNvSpPr>
            <p:nvPr/>
          </p:nvSpPr>
          <p:spPr bwMode="auto">
            <a:xfrm>
              <a:off x="1504" y="2125"/>
              <a:ext cx="0" cy="65"/>
            </a:xfrm>
            <a:prstGeom prst="line">
              <a:avLst/>
            </a:prstGeom>
            <a:noFill/>
            <a:ln w="25400">
              <a:solidFill>
                <a:srgbClr val="000000"/>
              </a:solidFill>
              <a:round/>
              <a:headEnd/>
              <a:tailEnd/>
            </a:ln>
          </p:spPr>
          <p:txBody>
            <a:bodyPr wrap="none" anchor="ctr"/>
            <a:lstStyle/>
            <a:p>
              <a:endParaRPr lang="ja-JP" altLang="en-US"/>
            </a:p>
          </p:txBody>
        </p:sp>
        <p:sp>
          <p:nvSpPr>
            <p:cNvPr id="23678" name="Line 163"/>
            <p:cNvSpPr>
              <a:spLocks noChangeShapeType="1"/>
            </p:cNvSpPr>
            <p:nvPr/>
          </p:nvSpPr>
          <p:spPr bwMode="auto">
            <a:xfrm>
              <a:off x="1504" y="2253"/>
              <a:ext cx="0" cy="65"/>
            </a:xfrm>
            <a:prstGeom prst="line">
              <a:avLst/>
            </a:prstGeom>
            <a:noFill/>
            <a:ln w="25400">
              <a:solidFill>
                <a:srgbClr val="000000"/>
              </a:solidFill>
              <a:round/>
              <a:headEnd/>
              <a:tailEnd/>
            </a:ln>
          </p:spPr>
          <p:txBody>
            <a:bodyPr wrap="none" anchor="ctr"/>
            <a:lstStyle/>
            <a:p>
              <a:endParaRPr lang="ja-JP" altLang="en-US"/>
            </a:p>
          </p:txBody>
        </p:sp>
        <p:sp>
          <p:nvSpPr>
            <p:cNvPr id="23679" name="Line 164"/>
            <p:cNvSpPr>
              <a:spLocks noChangeShapeType="1"/>
            </p:cNvSpPr>
            <p:nvPr/>
          </p:nvSpPr>
          <p:spPr bwMode="auto">
            <a:xfrm>
              <a:off x="1504" y="2386"/>
              <a:ext cx="0" cy="65"/>
            </a:xfrm>
            <a:prstGeom prst="line">
              <a:avLst/>
            </a:prstGeom>
            <a:noFill/>
            <a:ln w="25400">
              <a:solidFill>
                <a:srgbClr val="000000"/>
              </a:solidFill>
              <a:round/>
              <a:headEnd/>
              <a:tailEnd/>
            </a:ln>
          </p:spPr>
          <p:txBody>
            <a:bodyPr wrap="none" anchor="ctr"/>
            <a:lstStyle/>
            <a:p>
              <a:endParaRPr lang="ja-JP" altLang="en-US"/>
            </a:p>
          </p:txBody>
        </p:sp>
        <p:sp>
          <p:nvSpPr>
            <p:cNvPr id="23680" name="Line 165"/>
            <p:cNvSpPr>
              <a:spLocks noChangeShapeType="1"/>
            </p:cNvSpPr>
            <p:nvPr/>
          </p:nvSpPr>
          <p:spPr bwMode="auto">
            <a:xfrm>
              <a:off x="1474" y="2027"/>
              <a:ext cx="47" cy="0"/>
            </a:xfrm>
            <a:prstGeom prst="line">
              <a:avLst/>
            </a:prstGeom>
            <a:noFill/>
            <a:ln w="25400">
              <a:solidFill>
                <a:srgbClr val="000000"/>
              </a:solidFill>
              <a:round/>
              <a:headEnd/>
              <a:tailEnd/>
            </a:ln>
          </p:spPr>
          <p:txBody>
            <a:bodyPr wrap="none" anchor="ctr"/>
            <a:lstStyle/>
            <a:p>
              <a:endParaRPr lang="ja-JP" altLang="en-US"/>
            </a:p>
          </p:txBody>
        </p:sp>
        <p:sp>
          <p:nvSpPr>
            <p:cNvPr id="23681" name="Line 166"/>
            <p:cNvSpPr>
              <a:spLocks noChangeShapeType="1"/>
            </p:cNvSpPr>
            <p:nvPr/>
          </p:nvSpPr>
          <p:spPr bwMode="auto">
            <a:xfrm>
              <a:off x="1474" y="2163"/>
              <a:ext cx="47" cy="0"/>
            </a:xfrm>
            <a:prstGeom prst="line">
              <a:avLst/>
            </a:prstGeom>
            <a:noFill/>
            <a:ln w="25400">
              <a:solidFill>
                <a:srgbClr val="000000"/>
              </a:solidFill>
              <a:round/>
              <a:headEnd/>
              <a:tailEnd/>
            </a:ln>
          </p:spPr>
          <p:txBody>
            <a:bodyPr wrap="none" anchor="ctr"/>
            <a:lstStyle/>
            <a:p>
              <a:endParaRPr lang="ja-JP" altLang="en-US"/>
            </a:p>
          </p:txBody>
        </p:sp>
        <p:sp>
          <p:nvSpPr>
            <p:cNvPr id="23682" name="Line 167"/>
            <p:cNvSpPr>
              <a:spLocks noChangeShapeType="1"/>
            </p:cNvSpPr>
            <p:nvPr/>
          </p:nvSpPr>
          <p:spPr bwMode="auto">
            <a:xfrm>
              <a:off x="1474" y="2286"/>
              <a:ext cx="47" cy="0"/>
            </a:xfrm>
            <a:prstGeom prst="line">
              <a:avLst/>
            </a:prstGeom>
            <a:noFill/>
            <a:ln w="25400">
              <a:solidFill>
                <a:srgbClr val="000000"/>
              </a:solidFill>
              <a:round/>
              <a:headEnd/>
              <a:tailEnd/>
            </a:ln>
          </p:spPr>
          <p:txBody>
            <a:bodyPr wrap="none" anchor="ctr"/>
            <a:lstStyle/>
            <a:p>
              <a:endParaRPr lang="ja-JP" altLang="en-US"/>
            </a:p>
          </p:txBody>
        </p:sp>
        <p:sp>
          <p:nvSpPr>
            <p:cNvPr id="23683" name="Line 168"/>
            <p:cNvSpPr>
              <a:spLocks noChangeShapeType="1"/>
            </p:cNvSpPr>
            <p:nvPr/>
          </p:nvSpPr>
          <p:spPr bwMode="auto">
            <a:xfrm>
              <a:off x="1474" y="2418"/>
              <a:ext cx="47" cy="0"/>
            </a:xfrm>
            <a:prstGeom prst="line">
              <a:avLst/>
            </a:prstGeom>
            <a:noFill/>
            <a:ln w="25400">
              <a:solidFill>
                <a:srgbClr val="000000"/>
              </a:solidFill>
              <a:round/>
              <a:headEnd/>
              <a:tailEnd/>
            </a:ln>
          </p:spPr>
          <p:txBody>
            <a:bodyPr wrap="none" anchor="ctr"/>
            <a:lstStyle/>
            <a:p>
              <a:endParaRPr lang="ja-JP" altLang="en-US"/>
            </a:p>
          </p:txBody>
        </p:sp>
        <p:grpSp>
          <p:nvGrpSpPr>
            <p:cNvPr id="23684" name="Group 169"/>
            <p:cNvGrpSpPr>
              <a:grpSpLocks/>
            </p:cNvGrpSpPr>
            <p:nvPr/>
          </p:nvGrpSpPr>
          <p:grpSpPr bwMode="auto">
            <a:xfrm>
              <a:off x="2662" y="1859"/>
              <a:ext cx="46" cy="583"/>
              <a:chOff x="2571" y="2121"/>
              <a:chExt cx="34" cy="361"/>
            </a:xfrm>
          </p:grpSpPr>
          <p:sp>
            <p:nvSpPr>
              <p:cNvPr id="23707" name="Line 170"/>
              <p:cNvSpPr>
                <a:spLocks noChangeShapeType="1"/>
              </p:cNvSpPr>
              <p:nvPr/>
            </p:nvSpPr>
            <p:spPr bwMode="auto">
              <a:xfrm>
                <a:off x="2592" y="2121"/>
                <a:ext cx="0" cy="40"/>
              </a:xfrm>
              <a:prstGeom prst="line">
                <a:avLst/>
              </a:prstGeom>
              <a:noFill/>
              <a:ln w="25400">
                <a:solidFill>
                  <a:srgbClr val="000000"/>
                </a:solidFill>
                <a:round/>
                <a:headEnd/>
                <a:tailEnd/>
              </a:ln>
            </p:spPr>
            <p:txBody>
              <a:bodyPr wrap="none" anchor="ctr"/>
              <a:lstStyle/>
              <a:p>
                <a:endParaRPr lang="ja-JP" altLang="en-US"/>
              </a:p>
            </p:txBody>
          </p:sp>
          <p:sp>
            <p:nvSpPr>
              <p:cNvPr id="23708" name="Line 171"/>
              <p:cNvSpPr>
                <a:spLocks noChangeShapeType="1"/>
              </p:cNvSpPr>
              <p:nvPr/>
            </p:nvSpPr>
            <p:spPr bwMode="auto">
              <a:xfrm>
                <a:off x="2592" y="2199"/>
                <a:ext cx="0" cy="40"/>
              </a:xfrm>
              <a:prstGeom prst="line">
                <a:avLst/>
              </a:prstGeom>
              <a:noFill/>
              <a:ln w="25400">
                <a:solidFill>
                  <a:srgbClr val="000000"/>
                </a:solidFill>
                <a:round/>
                <a:headEnd/>
                <a:tailEnd/>
              </a:ln>
            </p:spPr>
            <p:txBody>
              <a:bodyPr wrap="none" anchor="ctr"/>
              <a:lstStyle/>
              <a:p>
                <a:endParaRPr lang="ja-JP" altLang="en-US"/>
              </a:p>
            </p:txBody>
          </p:sp>
          <p:sp>
            <p:nvSpPr>
              <p:cNvPr id="23709" name="Line 172"/>
              <p:cNvSpPr>
                <a:spLocks noChangeShapeType="1"/>
              </p:cNvSpPr>
              <p:nvPr/>
            </p:nvSpPr>
            <p:spPr bwMode="auto">
              <a:xfrm>
                <a:off x="2592" y="2281"/>
                <a:ext cx="0" cy="40"/>
              </a:xfrm>
              <a:prstGeom prst="line">
                <a:avLst/>
              </a:prstGeom>
              <a:noFill/>
              <a:ln w="25400">
                <a:solidFill>
                  <a:srgbClr val="000000"/>
                </a:solidFill>
                <a:round/>
                <a:headEnd/>
                <a:tailEnd/>
              </a:ln>
            </p:spPr>
            <p:txBody>
              <a:bodyPr wrap="none" anchor="ctr"/>
              <a:lstStyle/>
              <a:p>
                <a:endParaRPr lang="ja-JP" altLang="en-US"/>
              </a:p>
            </p:txBody>
          </p:sp>
          <p:sp>
            <p:nvSpPr>
              <p:cNvPr id="23710" name="Line 173"/>
              <p:cNvSpPr>
                <a:spLocks noChangeShapeType="1"/>
              </p:cNvSpPr>
              <p:nvPr/>
            </p:nvSpPr>
            <p:spPr bwMode="auto">
              <a:xfrm>
                <a:off x="2592" y="2360"/>
                <a:ext cx="0" cy="40"/>
              </a:xfrm>
              <a:prstGeom prst="line">
                <a:avLst/>
              </a:prstGeom>
              <a:noFill/>
              <a:ln w="25400">
                <a:solidFill>
                  <a:srgbClr val="000000"/>
                </a:solidFill>
                <a:round/>
                <a:headEnd/>
                <a:tailEnd/>
              </a:ln>
            </p:spPr>
            <p:txBody>
              <a:bodyPr wrap="none" anchor="ctr"/>
              <a:lstStyle/>
              <a:p>
                <a:endParaRPr lang="ja-JP" altLang="en-US"/>
              </a:p>
            </p:txBody>
          </p:sp>
          <p:sp>
            <p:nvSpPr>
              <p:cNvPr id="23711" name="Line 174"/>
              <p:cNvSpPr>
                <a:spLocks noChangeShapeType="1"/>
              </p:cNvSpPr>
              <p:nvPr/>
            </p:nvSpPr>
            <p:spPr bwMode="auto">
              <a:xfrm>
                <a:off x="2592" y="2442"/>
                <a:ext cx="0" cy="40"/>
              </a:xfrm>
              <a:prstGeom prst="line">
                <a:avLst/>
              </a:prstGeom>
              <a:noFill/>
              <a:ln w="25400">
                <a:solidFill>
                  <a:srgbClr val="000000"/>
                </a:solidFill>
                <a:round/>
                <a:headEnd/>
                <a:tailEnd/>
              </a:ln>
            </p:spPr>
            <p:txBody>
              <a:bodyPr wrap="none" anchor="ctr"/>
              <a:lstStyle/>
              <a:p>
                <a:endParaRPr lang="ja-JP" altLang="en-US"/>
              </a:p>
            </p:txBody>
          </p:sp>
          <p:sp>
            <p:nvSpPr>
              <p:cNvPr id="23712" name="Line 175"/>
              <p:cNvSpPr>
                <a:spLocks noChangeShapeType="1"/>
              </p:cNvSpPr>
              <p:nvPr/>
            </p:nvSpPr>
            <p:spPr bwMode="auto">
              <a:xfrm>
                <a:off x="2571" y="2220"/>
                <a:ext cx="34" cy="0"/>
              </a:xfrm>
              <a:prstGeom prst="line">
                <a:avLst/>
              </a:prstGeom>
              <a:noFill/>
              <a:ln w="25400">
                <a:solidFill>
                  <a:srgbClr val="000000"/>
                </a:solidFill>
                <a:round/>
                <a:headEnd/>
                <a:tailEnd/>
              </a:ln>
            </p:spPr>
            <p:txBody>
              <a:bodyPr wrap="none" anchor="ctr"/>
              <a:lstStyle/>
              <a:p>
                <a:endParaRPr lang="ja-JP" altLang="en-US"/>
              </a:p>
            </p:txBody>
          </p:sp>
          <p:sp>
            <p:nvSpPr>
              <p:cNvPr id="23713" name="Line 176"/>
              <p:cNvSpPr>
                <a:spLocks noChangeShapeType="1"/>
              </p:cNvSpPr>
              <p:nvPr/>
            </p:nvSpPr>
            <p:spPr bwMode="auto">
              <a:xfrm>
                <a:off x="2571" y="2142"/>
                <a:ext cx="34" cy="0"/>
              </a:xfrm>
              <a:prstGeom prst="line">
                <a:avLst/>
              </a:prstGeom>
              <a:noFill/>
              <a:ln w="25400">
                <a:solidFill>
                  <a:srgbClr val="000000"/>
                </a:solidFill>
                <a:round/>
                <a:headEnd/>
                <a:tailEnd/>
              </a:ln>
            </p:spPr>
            <p:txBody>
              <a:bodyPr wrap="none" anchor="ctr"/>
              <a:lstStyle/>
              <a:p>
                <a:endParaRPr lang="ja-JP" altLang="en-US"/>
              </a:p>
            </p:txBody>
          </p:sp>
          <p:sp>
            <p:nvSpPr>
              <p:cNvPr id="23714" name="Line 177"/>
              <p:cNvSpPr>
                <a:spLocks noChangeShapeType="1"/>
              </p:cNvSpPr>
              <p:nvPr/>
            </p:nvSpPr>
            <p:spPr bwMode="auto">
              <a:xfrm>
                <a:off x="2571" y="2304"/>
                <a:ext cx="34" cy="0"/>
              </a:xfrm>
              <a:prstGeom prst="line">
                <a:avLst/>
              </a:prstGeom>
              <a:noFill/>
              <a:ln w="25400">
                <a:solidFill>
                  <a:srgbClr val="000000"/>
                </a:solidFill>
                <a:round/>
                <a:headEnd/>
                <a:tailEnd/>
              </a:ln>
            </p:spPr>
            <p:txBody>
              <a:bodyPr wrap="none" anchor="ctr"/>
              <a:lstStyle/>
              <a:p>
                <a:endParaRPr lang="ja-JP" altLang="en-US"/>
              </a:p>
            </p:txBody>
          </p:sp>
          <p:sp>
            <p:nvSpPr>
              <p:cNvPr id="23715" name="Line 178"/>
              <p:cNvSpPr>
                <a:spLocks noChangeShapeType="1"/>
              </p:cNvSpPr>
              <p:nvPr/>
            </p:nvSpPr>
            <p:spPr bwMode="auto">
              <a:xfrm>
                <a:off x="2571" y="2380"/>
                <a:ext cx="34" cy="0"/>
              </a:xfrm>
              <a:prstGeom prst="line">
                <a:avLst/>
              </a:prstGeom>
              <a:noFill/>
              <a:ln w="25400">
                <a:solidFill>
                  <a:srgbClr val="000000"/>
                </a:solidFill>
                <a:round/>
                <a:headEnd/>
                <a:tailEnd/>
              </a:ln>
            </p:spPr>
            <p:txBody>
              <a:bodyPr wrap="none" anchor="ctr"/>
              <a:lstStyle/>
              <a:p>
                <a:endParaRPr lang="ja-JP" altLang="en-US"/>
              </a:p>
            </p:txBody>
          </p:sp>
          <p:sp>
            <p:nvSpPr>
              <p:cNvPr id="23716" name="Line 179"/>
              <p:cNvSpPr>
                <a:spLocks noChangeShapeType="1"/>
              </p:cNvSpPr>
              <p:nvPr/>
            </p:nvSpPr>
            <p:spPr bwMode="auto">
              <a:xfrm>
                <a:off x="2571" y="2462"/>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23685" name="Group 180"/>
            <p:cNvGrpSpPr>
              <a:grpSpLocks/>
            </p:cNvGrpSpPr>
            <p:nvPr/>
          </p:nvGrpSpPr>
          <p:grpSpPr bwMode="auto">
            <a:xfrm>
              <a:off x="3799" y="1854"/>
              <a:ext cx="47" cy="584"/>
              <a:chOff x="3398" y="2118"/>
              <a:chExt cx="34" cy="361"/>
            </a:xfrm>
          </p:grpSpPr>
          <p:sp>
            <p:nvSpPr>
              <p:cNvPr id="23697" name="Line 181"/>
              <p:cNvSpPr>
                <a:spLocks noChangeShapeType="1"/>
              </p:cNvSpPr>
              <p:nvPr/>
            </p:nvSpPr>
            <p:spPr bwMode="auto">
              <a:xfrm>
                <a:off x="3419" y="2118"/>
                <a:ext cx="0" cy="40"/>
              </a:xfrm>
              <a:prstGeom prst="line">
                <a:avLst/>
              </a:prstGeom>
              <a:noFill/>
              <a:ln w="25400">
                <a:solidFill>
                  <a:srgbClr val="000000"/>
                </a:solidFill>
                <a:round/>
                <a:headEnd/>
                <a:tailEnd/>
              </a:ln>
            </p:spPr>
            <p:txBody>
              <a:bodyPr wrap="none" anchor="ctr"/>
              <a:lstStyle/>
              <a:p>
                <a:endParaRPr lang="ja-JP" altLang="en-US"/>
              </a:p>
            </p:txBody>
          </p:sp>
          <p:sp>
            <p:nvSpPr>
              <p:cNvPr id="23698" name="Line 182"/>
              <p:cNvSpPr>
                <a:spLocks noChangeShapeType="1"/>
              </p:cNvSpPr>
              <p:nvPr/>
            </p:nvSpPr>
            <p:spPr bwMode="auto">
              <a:xfrm>
                <a:off x="3419" y="2196"/>
                <a:ext cx="0" cy="40"/>
              </a:xfrm>
              <a:prstGeom prst="line">
                <a:avLst/>
              </a:prstGeom>
              <a:noFill/>
              <a:ln w="25400">
                <a:solidFill>
                  <a:srgbClr val="000000"/>
                </a:solidFill>
                <a:round/>
                <a:headEnd/>
                <a:tailEnd/>
              </a:ln>
            </p:spPr>
            <p:txBody>
              <a:bodyPr wrap="none" anchor="ctr"/>
              <a:lstStyle/>
              <a:p>
                <a:endParaRPr lang="ja-JP" altLang="en-US"/>
              </a:p>
            </p:txBody>
          </p:sp>
          <p:sp>
            <p:nvSpPr>
              <p:cNvPr id="23699" name="Line 183"/>
              <p:cNvSpPr>
                <a:spLocks noChangeShapeType="1"/>
              </p:cNvSpPr>
              <p:nvPr/>
            </p:nvSpPr>
            <p:spPr bwMode="auto">
              <a:xfrm>
                <a:off x="3419" y="2278"/>
                <a:ext cx="0" cy="40"/>
              </a:xfrm>
              <a:prstGeom prst="line">
                <a:avLst/>
              </a:prstGeom>
              <a:noFill/>
              <a:ln w="25400">
                <a:solidFill>
                  <a:srgbClr val="000000"/>
                </a:solidFill>
                <a:round/>
                <a:headEnd/>
                <a:tailEnd/>
              </a:ln>
            </p:spPr>
            <p:txBody>
              <a:bodyPr wrap="none" anchor="ctr"/>
              <a:lstStyle/>
              <a:p>
                <a:endParaRPr lang="ja-JP" altLang="en-US"/>
              </a:p>
            </p:txBody>
          </p:sp>
          <p:sp>
            <p:nvSpPr>
              <p:cNvPr id="23700" name="Line 184"/>
              <p:cNvSpPr>
                <a:spLocks noChangeShapeType="1"/>
              </p:cNvSpPr>
              <p:nvPr/>
            </p:nvSpPr>
            <p:spPr bwMode="auto">
              <a:xfrm>
                <a:off x="3419" y="2357"/>
                <a:ext cx="0" cy="40"/>
              </a:xfrm>
              <a:prstGeom prst="line">
                <a:avLst/>
              </a:prstGeom>
              <a:noFill/>
              <a:ln w="25400">
                <a:solidFill>
                  <a:srgbClr val="000000"/>
                </a:solidFill>
                <a:round/>
                <a:headEnd/>
                <a:tailEnd/>
              </a:ln>
            </p:spPr>
            <p:txBody>
              <a:bodyPr wrap="none" anchor="ctr"/>
              <a:lstStyle/>
              <a:p>
                <a:endParaRPr lang="ja-JP" altLang="en-US"/>
              </a:p>
            </p:txBody>
          </p:sp>
          <p:sp>
            <p:nvSpPr>
              <p:cNvPr id="23701" name="Line 185"/>
              <p:cNvSpPr>
                <a:spLocks noChangeShapeType="1"/>
              </p:cNvSpPr>
              <p:nvPr/>
            </p:nvSpPr>
            <p:spPr bwMode="auto">
              <a:xfrm>
                <a:off x="3419" y="2439"/>
                <a:ext cx="0" cy="40"/>
              </a:xfrm>
              <a:prstGeom prst="line">
                <a:avLst/>
              </a:prstGeom>
              <a:noFill/>
              <a:ln w="25400">
                <a:solidFill>
                  <a:srgbClr val="000000"/>
                </a:solidFill>
                <a:round/>
                <a:headEnd/>
                <a:tailEnd/>
              </a:ln>
            </p:spPr>
            <p:txBody>
              <a:bodyPr wrap="none" anchor="ctr"/>
              <a:lstStyle/>
              <a:p>
                <a:endParaRPr lang="ja-JP" altLang="en-US"/>
              </a:p>
            </p:txBody>
          </p:sp>
          <p:sp>
            <p:nvSpPr>
              <p:cNvPr id="23702" name="Line 186"/>
              <p:cNvSpPr>
                <a:spLocks noChangeShapeType="1"/>
              </p:cNvSpPr>
              <p:nvPr/>
            </p:nvSpPr>
            <p:spPr bwMode="auto">
              <a:xfrm>
                <a:off x="3398" y="2217"/>
                <a:ext cx="34" cy="0"/>
              </a:xfrm>
              <a:prstGeom prst="line">
                <a:avLst/>
              </a:prstGeom>
              <a:noFill/>
              <a:ln w="25400">
                <a:solidFill>
                  <a:srgbClr val="000000"/>
                </a:solidFill>
                <a:round/>
                <a:headEnd/>
                <a:tailEnd/>
              </a:ln>
            </p:spPr>
            <p:txBody>
              <a:bodyPr wrap="none" anchor="ctr"/>
              <a:lstStyle/>
              <a:p>
                <a:endParaRPr lang="ja-JP" altLang="en-US"/>
              </a:p>
            </p:txBody>
          </p:sp>
          <p:sp>
            <p:nvSpPr>
              <p:cNvPr id="23703" name="Line 187"/>
              <p:cNvSpPr>
                <a:spLocks noChangeShapeType="1"/>
              </p:cNvSpPr>
              <p:nvPr/>
            </p:nvSpPr>
            <p:spPr bwMode="auto">
              <a:xfrm>
                <a:off x="3398" y="2139"/>
                <a:ext cx="34" cy="0"/>
              </a:xfrm>
              <a:prstGeom prst="line">
                <a:avLst/>
              </a:prstGeom>
              <a:noFill/>
              <a:ln w="25400">
                <a:solidFill>
                  <a:srgbClr val="000000"/>
                </a:solidFill>
                <a:round/>
                <a:headEnd/>
                <a:tailEnd/>
              </a:ln>
            </p:spPr>
            <p:txBody>
              <a:bodyPr wrap="none" anchor="ctr"/>
              <a:lstStyle/>
              <a:p>
                <a:endParaRPr lang="ja-JP" altLang="en-US"/>
              </a:p>
            </p:txBody>
          </p:sp>
          <p:sp>
            <p:nvSpPr>
              <p:cNvPr id="23704" name="Line 188"/>
              <p:cNvSpPr>
                <a:spLocks noChangeShapeType="1"/>
              </p:cNvSpPr>
              <p:nvPr/>
            </p:nvSpPr>
            <p:spPr bwMode="auto">
              <a:xfrm>
                <a:off x="3398" y="2301"/>
                <a:ext cx="34" cy="0"/>
              </a:xfrm>
              <a:prstGeom prst="line">
                <a:avLst/>
              </a:prstGeom>
              <a:noFill/>
              <a:ln w="25400">
                <a:solidFill>
                  <a:srgbClr val="000000"/>
                </a:solidFill>
                <a:round/>
                <a:headEnd/>
                <a:tailEnd/>
              </a:ln>
            </p:spPr>
            <p:txBody>
              <a:bodyPr wrap="none" anchor="ctr"/>
              <a:lstStyle/>
              <a:p>
                <a:endParaRPr lang="ja-JP" altLang="en-US"/>
              </a:p>
            </p:txBody>
          </p:sp>
          <p:sp>
            <p:nvSpPr>
              <p:cNvPr id="23705" name="Line 189"/>
              <p:cNvSpPr>
                <a:spLocks noChangeShapeType="1"/>
              </p:cNvSpPr>
              <p:nvPr/>
            </p:nvSpPr>
            <p:spPr bwMode="auto">
              <a:xfrm>
                <a:off x="3398" y="2377"/>
                <a:ext cx="34" cy="0"/>
              </a:xfrm>
              <a:prstGeom prst="line">
                <a:avLst/>
              </a:prstGeom>
              <a:noFill/>
              <a:ln w="25400">
                <a:solidFill>
                  <a:srgbClr val="000000"/>
                </a:solidFill>
                <a:round/>
                <a:headEnd/>
                <a:tailEnd/>
              </a:ln>
            </p:spPr>
            <p:txBody>
              <a:bodyPr wrap="none" anchor="ctr"/>
              <a:lstStyle/>
              <a:p>
                <a:endParaRPr lang="ja-JP" altLang="en-US"/>
              </a:p>
            </p:txBody>
          </p:sp>
          <p:sp>
            <p:nvSpPr>
              <p:cNvPr id="23706" name="Line 190"/>
              <p:cNvSpPr>
                <a:spLocks noChangeShapeType="1"/>
              </p:cNvSpPr>
              <p:nvPr/>
            </p:nvSpPr>
            <p:spPr bwMode="auto">
              <a:xfrm>
                <a:off x="3398" y="2459"/>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23686" name="Group 191"/>
            <p:cNvGrpSpPr>
              <a:grpSpLocks/>
            </p:cNvGrpSpPr>
            <p:nvPr/>
          </p:nvGrpSpPr>
          <p:grpSpPr bwMode="auto">
            <a:xfrm>
              <a:off x="4921" y="1849"/>
              <a:ext cx="46" cy="584"/>
              <a:chOff x="4214" y="2115"/>
              <a:chExt cx="34" cy="361"/>
            </a:xfrm>
          </p:grpSpPr>
          <p:sp>
            <p:nvSpPr>
              <p:cNvPr id="23687" name="Line 192"/>
              <p:cNvSpPr>
                <a:spLocks noChangeShapeType="1"/>
              </p:cNvSpPr>
              <p:nvPr/>
            </p:nvSpPr>
            <p:spPr bwMode="auto">
              <a:xfrm>
                <a:off x="4235" y="2115"/>
                <a:ext cx="0" cy="40"/>
              </a:xfrm>
              <a:prstGeom prst="line">
                <a:avLst/>
              </a:prstGeom>
              <a:noFill/>
              <a:ln w="25400">
                <a:solidFill>
                  <a:srgbClr val="000000"/>
                </a:solidFill>
                <a:round/>
                <a:headEnd/>
                <a:tailEnd/>
              </a:ln>
            </p:spPr>
            <p:txBody>
              <a:bodyPr wrap="none" anchor="ctr"/>
              <a:lstStyle/>
              <a:p>
                <a:endParaRPr lang="ja-JP" altLang="en-US"/>
              </a:p>
            </p:txBody>
          </p:sp>
          <p:sp>
            <p:nvSpPr>
              <p:cNvPr id="23688" name="Line 193"/>
              <p:cNvSpPr>
                <a:spLocks noChangeShapeType="1"/>
              </p:cNvSpPr>
              <p:nvPr/>
            </p:nvSpPr>
            <p:spPr bwMode="auto">
              <a:xfrm>
                <a:off x="4235" y="2193"/>
                <a:ext cx="0" cy="40"/>
              </a:xfrm>
              <a:prstGeom prst="line">
                <a:avLst/>
              </a:prstGeom>
              <a:noFill/>
              <a:ln w="25400">
                <a:solidFill>
                  <a:srgbClr val="000000"/>
                </a:solidFill>
                <a:round/>
                <a:headEnd/>
                <a:tailEnd/>
              </a:ln>
            </p:spPr>
            <p:txBody>
              <a:bodyPr wrap="none" anchor="ctr"/>
              <a:lstStyle/>
              <a:p>
                <a:endParaRPr lang="ja-JP" altLang="en-US"/>
              </a:p>
            </p:txBody>
          </p:sp>
          <p:sp>
            <p:nvSpPr>
              <p:cNvPr id="23689" name="Line 194"/>
              <p:cNvSpPr>
                <a:spLocks noChangeShapeType="1"/>
              </p:cNvSpPr>
              <p:nvPr/>
            </p:nvSpPr>
            <p:spPr bwMode="auto">
              <a:xfrm>
                <a:off x="4235" y="2275"/>
                <a:ext cx="0" cy="40"/>
              </a:xfrm>
              <a:prstGeom prst="line">
                <a:avLst/>
              </a:prstGeom>
              <a:noFill/>
              <a:ln w="25400">
                <a:solidFill>
                  <a:srgbClr val="000000"/>
                </a:solidFill>
                <a:round/>
                <a:headEnd/>
                <a:tailEnd/>
              </a:ln>
            </p:spPr>
            <p:txBody>
              <a:bodyPr wrap="none" anchor="ctr"/>
              <a:lstStyle/>
              <a:p>
                <a:endParaRPr lang="ja-JP" altLang="en-US"/>
              </a:p>
            </p:txBody>
          </p:sp>
          <p:sp>
            <p:nvSpPr>
              <p:cNvPr id="23690" name="Line 195"/>
              <p:cNvSpPr>
                <a:spLocks noChangeShapeType="1"/>
              </p:cNvSpPr>
              <p:nvPr/>
            </p:nvSpPr>
            <p:spPr bwMode="auto">
              <a:xfrm>
                <a:off x="4235" y="2354"/>
                <a:ext cx="0" cy="40"/>
              </a:xfrm>
              <a:prstGeom prst="line">
                <a:avLst/>
              </a:prstGeom>
              <a:noFill/>
              <a:ln w="25400">
                <a:solidFill>
                  <a:srgbClr val="000000"/>
                </a:solidFill>
                <a:round/>
                <a:headEnd/>
                <a:tailEnd/>
              </a:ln>
            </p:spPr>
            <p:txBody>
              <a:bodyPr wrap="none" anchor="ctr"/>
              <a:lstStyle/>
              <a:p>
                <a:endParaRPr lang="ja-JP" altLang="en-US"/>
              </a:p>
            </p:txBody>
          </p:sp>
          <p:sp>
            <p:nvSpPr>
              <p:cNvPr id="23691" name="Line 196"/>
              <p:cNvSpPr>
                <a:spLocks noChangeShapeType="1"/>
              </p:cNvSpPr>
              <p:nvPr/>
            </p:nvSpPr>
            <p:spPr bwMode="auto">
              <a:xfrm>
                <a:off x="4235" y="2436"/>
                <a:ext cx="0" cy="40"/>
              </a:xfrm>
              <a:prstGeom prst="line">
                <a:avLst/>
              </a:prstGeom>
              <a:noFill/>
              <a:ln w="25400">
                <a:solidFill>
                  <a:srgbClr val="000000"/>
                </a:solidFill>
                <a:round/>
                <a:headEnd/>
                <a:tailEnd/>
              </a:ln>
            </p:spPr>
            <p:txBody>
              <a:bodyPr wrap="none" anchor="ctr"/>
              <a:lstStyle/>
              <a:p>
                <a:endParaRPr lang="ja-JP" altLang="en-US"/>
              </a:p>
            </p:txBody>
          </p:sp>
          <p:sp>
            <p:nvSpPr>
              <p:cNvPr id="23692" name="Line 197"/>
              <p:cNvSpPr>
                <a:spLocks noChangeShapeType="1"/>
              </p:cNvSpPr>
              <p:nvPr/>
            </p:nvSpPr>
            <p:spPr bwMode="auto">
              <a:xfrm>
                <a:off x="4214" y="2214"/>
                <a:ext cx="34" cy="0"/>
              </a:xfrm>
              <a:prstGeom prst="line">
                <a:avLst/>
              </a:prstGeom>
              <a:noFill/>
              <a:ln w="25400">
                <a:solidFill>
                  <a:srgbClr val="000000"/>
                </a:solidFill>
                <a:round/>
                <a:headEnd/>
                <a:tailEnd/>
              </a:ln>
            </p:spPr>
            <p:txBody>
              <a:bodyPr wrap="none" anchor="ctr"/>
              <a:lstStyle/>
              <a:p>
                <a:endParaRPr lang="ja-JP" altLang="en-US"/>
              </a:p>
            </p:txBody>
          </p:sp>
          <p:sp>
            <p:nvSpPr>
              <p:cNvPr id="23693" name="Line 198"/>
              <p:cNvSpPr>
                <a:spLocks noChangeShapeType="1"/>
              </p:cNvSpPr>
              <p:nvPr/>
            </p:nvSpPr>
            <p:spPr bwMode="auto">
              <a:xfrm>
                <a:off x="4214" y="2136"/>
                <a:ext cx="34" cy="0"/>
              </a:xfrm>
              <a:prstGeom prst="line">
                <a:avLst/>
              </a:prstGeom>
              <a:noFill/>
              <a:ln w="25400">
                <a:solidFill>
                  <a:srgbClr val="000000"/>
                </a:solidFill>
                <a:round/>
                <a:headEnd/>
                <a:tailEnd/>
              </a:ln>
            </p:spPr>
            <p:txBody>
              <a:bodyPr wrap="none" anchor="ctr"/>
              <a:lstStyle/>
              <a:p>
                <a:endParaRPr lang="ja-JP" altLang="en-US"/>
              </a:p>
            </p:txBody>
          </p:sp>
          <p:sp>
            <p:nvSpPr>
              <p:cNvPr id="23694" name="Line 199"/>
              <p:cNvSpPr>
                <a:spLocks noChangeShapeType="1"/>
              </p:cNvSpPr>
              <p:nvPr/>
            </p:nvSpPr>
            <p:spPr bwMode="auto">
              <a:xfrm>
                <a:off x="4214" y="2298"/>
                <a:ext cx="34" cy="0"/>
              </a:xfrm>
              <a:prstGeom prst="line">
                <a:avLst/>
              </a:prstGeom>
              <a:noFill/>
              <a:ln w="25400">
                <a:solidFill>
                  <a:srgbClr val="000000"/>
                </a:solidFill>
                <a:round/>
                <a:headEnd/>
                <a:tailEnd/>
              </a:ln>
            </p:spPr>
            <p:txBody>
              <a:bodyPr wrap="none" anchor="ctr"/>
              <a:lstStyle/>
              <a:p>
                <a:endParaRPr lang="ja-JP" altLang="en-US"/>
              </a:p>
            </p:txBody>
          </p:sp>
          <p:sp>
            <p:nvSpPr>
              <p:cNvPr id="23695" name="Line 200"/>
              <p:cNvSpPr>
                <a:spLocks noChangeShapeType="1"/>
              </p:cNvSpPr>
              <p:nvPr/>
            </p:nvSpPr>
            <p:spPr bwMode="auto">
              <a:xfrm>
                <a:off x="4214" y="2374"/>
                <a:ext cx="34" cy="0"/>
              </a:xfrm>
              <a:prstGeom prst="line">
                <a:avLst/>
              </a:prstGeom>
              <a:noFill/>
              <a:ln w="25400">
                <a:solidFill>
                  <a:srgbClr val="000000"/>
                </a:solidFill>
                <a:round/>
                <a:headEnd/>
                <a:tailEnd/>
              </a:ln>
            </p:spPr>
            <p:txBody>
              <a:bodyPr wrap="none" anchor="ctr"/>
              <a:lstStyle/>
              <a:p>
                <a:endParaRPr lang="ja-JP" altLang="en-US"/>
              </a:p>
            </p:txBody>
          </p:sp>
          <p:sp>
            <p:nvSpPr>
              <p:cNvPr id="23696" name="Line 201"/>
              <p:cNvSpPr>
                <a:spLocks noChangeShapeType="1"/>
              </p:cNvSpPr>
              <p:nvPr/>
            </p:nvSpPr>
            <p:spPr bwMode="auto">
              <a:xfrm>
                <a:off x="4214" y="2456"/>
                <a:ext cx="34" cy="0"/>
              </a:xfrm>
              <a:prstGeom prst="line">
                <a:avLst/>
              </a:prstGeom>
              <a:noFill/>
              <a:ln w="25400">
                <a:solidFill>
                  <a:srgbClr val="000000"/>
                </a:solidFill>
                <a:round/>
                <a:headEnd/>
                <a:tailEnd/>
              </a:ln>
            </p:spPr>
            <p:txBody>
              <a:bodyPr wrap="none" anchor="ctr"/>
              <a:lstStyle/>
              <a:p>
                <a:endParaRPr lang="ja-JP" altLang="en-US"/>
              </a:p>
            </p:txBody>
          </p:sp>
        </p:grpSp>
      </p:grpSp>
      <p:sp>
        <p:nvSpPr>
          <p:cNvPr id="23556" name="Rectangle 202"/>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27</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238125"/>
            <a:ext cx="9144000" cy="1066800"/>
          </a:xfrm>
          <a:prstGeom prst="rect">
            <a:avLst/>
          </a:prstGeom>
          <a:noFill/>
          <a:ln w="12700">
            <a:noFill/>
            <a:miter lim="800000"/>
            <a:headEnd/>
            <a:tailEnd/>
          </a:ln>
        </p:spPr>
        <p:txBody>
          <a:bodyPr lIns="90488" tIns="44450" rIns="90488" bIns="44450" anchor="b"/>
          <a:lstStyle/>
          <a:p>
            <a:r>
              <a:rPr lang="en-US" altLang="ja-JP" sz="3200">
                <a:solidFill>
                  <a:schemeClr val="tx2"/>
                </a:solidFill>
                <a:latin typeface="Arial Unicode MS" pitchFamily="50" charset="-128"/>
                <a:ea typeface="Arial Unicode MS" pitchFamily="50" charset="-128"/>
                <a:cs typeface="Arial Unicode MS" pitchFamily="50" charset="-128"/>
              </a:rPr>
              <a:t>Increase of intracellular cAMP level causes Na</a:t>
            </a:r>
            <a:r>
              <a:rPr lang="en-US" altLang="ja-JP" sz="3200" baseline="-25000">
                <a:solidFill>
                  <a:schemeClr val="tx2"/>
                </a:solidFill>
                <a:latin typeface="Arial Unicode MS" pitchFamily="50" charset="-128"/>
                <a:ea typeface="Arial Unicode MS" pitchFamily="50" charset="-128"/>
                <a:cs typeface="Arial Unicode MS" pitchFamily="50" charset="-128"/>
              </a:rPr>
              <a:t>V</a:t>
            </a:r>
            <a:r>
              <a:rPr lang="en-US" altLang="ja-JP" sz="3200">
                <a:solidFill>
                  <a:schemeClr val="tx2"/>
                </a:solidFill>
                <a:latin typeface="Arial Unicode MS" pitchFamily="50" charset="-128"/>
                <a:ea typeface="Arial Unicode MS" pitchFamily="50" charset="-128"/>
                <a:cs typeface="Arial Unicode MS" pitchFamily="50" charset="-128"/>
              </a:rPr>
              <a:t>1.8 current induction by PKA phosphorylation</a:t>
            </a:r>
          </a:p>
        </p:txBody>
      </p:sp>
      <p:sp>
        <p:nvSpPr>
          <p:cNvPr id="24579" name="Line 3"/>
          <p:cNvSpPr>
            <a:spLocks noChangeShapeType="1"/>
          </p:cNvSpPr>
          <p:nvPr/>
        </p:nvSpPr>
        <p:spPr bwMode="auto">
          <a:xfrm flipV="1">
            <a:off x="1187450" y="4953000"/>
            <a:ext cx="3876675" cy="6350"/>
          </a:xfrm>
          <a:prstGeom prst="line">
            <a:avLst/>
          </a:prstGeom>
          <a:noFill/>
          <a:ln w="25400">
            <a:solidFill>
              <a:schemeClr val="accent1"/>
            </a:solidFill>
            <a:round/>
            <a:headEnd/>
            <a:tailEnd/>
          </a:ln>
        </p:spPr>
        <p:txBody>
          <a:bodyPr/>
          <a:lstStyle/>
          <a:p>
            <a:endParaRPr lang="ja-JP" altLang="en-US"/>
          </a:p>
        </p:txBody>
      </p:sp>
      <p:sp>
        <p:nvSpPr>
          <p:cNvPr id="24580" name="Line 4"/>
          <p:cNvSpPr>
            <a:spLocks noChangeShapeType="1"/>
          </p:cNvSpPr>
          <p:nvPr/>
        </p:nvSpPr>
        <p:spPr bwMode="auto">
          <a:xfrm>
            <a:off x="1452563" y="5260975"/>
            <a:ext cx="247650" cy="0"/>
          </a:xfrm>
          <a:prstGeom prst="line">
            <a:avLst/>
          </a:prstGeom>
          <a:noFill/>
          <a:ln w="25400">
            <a:solidFill>
              <a:schemeClr val="accent1"/>
            </a:solidFill>
            <a:round/>
            <a:headEnd/>
            <a:tailEnd/>
          </a:ln>
        </p:spPr>
        <p:txBody>
          <a:bodyPr/>
          <a:lstStyle/>
          <a:p>
            <a:endParaRPr lang="ja-JP" altLang="en-US"/>
          </a:p>
        </p:txBody>
      </p:sp>
      <p:sp>
        <p:nvSpPr>
          <p:cNvPr id="24581" name="Line 5"/>
          <p:cNvSpPr>
            <a:spLocks noChangeShapeType="1"/>
          </p:cNvSpPr>
          <p:nvPr/>
        </p:nvSpPr>
        <p:spPr bwMode="auto">
          <a:xfrm>
            <a:off x="1239838" y="4229100"/>
            <a:ext cx="50800" cy="0"/>
          </a:xfrm>
          <a:prstGeom prst="line">
            <a:avLst/>
          </a:prstGeom>
          <a:noFill/>
          <a:ln w="25400">
            <a:solidFill>
              <a:schemeClr val="accent1"/>
            </a:solidFill>
            <a:round/>
            <a:headEnd/>
            <a:tailEnd/>
          </a:ln>
        </p:spPr>
        <p:txBody>
          <a:bodyPr/>
          <a:lstStyle/>
          <a:p>
            <a:endParaRPr lang="ja-JP" altLang="en-US"/>
          </a:p>
        </p:txBody>
      </p:sp>
      <p:sp>
        <p:nvSpPr>
          <p:cNvPr id="24582" name="Line 6"/>
          <p:cNvSpPr>
            <a:spLocks noChangeShapeType="1"/>
          </p:cNvSpPr>
          <p:nvPr/>
        </p:nvSpPr>
        <p:spPr bwMode="auto">
          <a:xfrm>
            <a:off x="1239838" y="2838450"/>
            <a:ext cx="50800" cy="0"/>
          </a:xfrm>
          <a:prstGeom prst="line">
            <a:avLst/>
          </a:prstGeom>
          <a:noFill/>
          <a:ln w="25400">
            <a:solidFill>
              <a:schemeClr val="accent1"/>
            </a:solidFill>
            <a:round/>
            <a:headEnd/>
            <a:tailEnd/>
          </a:ln>
        </p:spPr>
        <p:txBody>
          <a:bodyPr/>
          <a:lstStyle/>
          <a:p>
            <a:endParaRPr lang="ja-JP" altLang="en-US"/>
          </a:p>
        </p:txBody>
      </p:sp>
      <p:sp>
        <p:nvSpPr>
          <p:cNvPr id="24583" name="Line 7"/>
          <p:cNvSpPr>
            <a:spLocks noChangeShapeType="1"/>
          </p:cNvSpPr>
          <p:nvPr/>
        </p:nvSpPr>
        <p:spPr bwMode="auto">
          <a:xfrm flipH="1">
            <a:off x="1193800" y="2136775"/>
            <a:ext cx="96838" cy="0"/>
          </a:xfrm>
          <a:prstGeom prst="line">
            <a:avLst/>
          </a:prstGeom>
          <a:noFill/>
          <a:ln w="25400">
            <a:solidFill>
              <a:schemeClr val="accent1"/>
            </a:solidFill>
            <a:round/>
            <a:headEnd/>
            <a:tailEnd/>
          </a:ln>
        </p:spPr>
        <p:txBody>
          <a:bodyPr/>
          <a:lstStyle/>
          <a:p>
            <a:endParaRPr lang="ja-JP" altLang="en-US"/>
          </a:p>
        </p:txBody>
      </p:sp>
      <p:sp>
        <p:nvSpPr>
          <p:cNvPr id="24584" name="Line 8"/>
          <p:cNvSpPr>
            <a:spLocks noChangeShapeType="1"/>
          </p:cNvSpPr>
          <p:nvPr/>
        </p:nvSpPr>
        <p:spPr bwMode="auto">
          <a:xfrm flipH="1">
            <a:off x="1193800" y="3529013"/>
            <a:ext cx="96838" cy="0"/>
          </a:xfrm>
          <a:prstGeom prst="line">
            <a:avLst/>
          </a:prstGeom>
          <a:noFill/>
          <a:ln w="25400">
            <a:solidFill>
              <a:schemeClr val="accent1"/>
            </a:solidFill>
            <a:round/>
            <a:headEnd/>
            <a:tailEnd/>
          </a:ln>
        </p:spPr>
        <p:txBody>
          <a:bodyPr/>
          <a:lstStyle/>
          <a:p>
            <a:endParaRPr lang="ja-JP" altLang="en-US"/>
          </a:p>
        </p:txBody>
      </p:sp>
      <p:sp>
        <p:nvSpPr>
          <p:cNvPr id="24585" name="Line 9"/>
          <p:cNvSpPr>
            <a:spLocks noChangeShapeType="1"/>
          </p:cNvSpPr>
          <p:nvPr/>
        </p:nvSpPr>
        <p:spPr bwMode="auto">
          <a:xfrm>
            <a:off x="1301750" y="2130425"/>
            <a:ext cx="0" cy="3525838"/>
          </a:xfrm>
          <a:prstGeom prst="line">
            <a:avLst/>
          </a:prstGeom>
          <a:noFill/>
          <a:ln w="25400">
            <a:solidFill>
              <a:schemeClr val="accent1"/>
            </a:solidFill>
            <a:round/>
            <a:headEnd/>
            <a:tailEnd/>
          </a:ln>
        </p:spPr>
        <p:txBody>
          <a:bodyPr/>
          <a:lstStyle/>
          <a:p>
            <a:endParaRPr lang="ja-JP" altLang="en-US"/>
          </a:p>
        </p:txBody>
      </p:sp>
      <p:sp>
        <p:nvSpPr>
          <p:cNvPr id="24586" name="Line 10"/>
          <p:cNvSpPr>
            <a:spLocks noChangeShapeType="1"/>
          </p:cNvSpPr>
          <p:nvPr/>
        </p:nvSpPr>
        <p:spPr bwMode="auto">
          <a:xfrm>
            <a:off x="1239838" y="5659438"/>
            <a:ext cx="50800" cy="0"/>
          </a:xfrm>
          <a:prstGeom prst="line">
            <a:avLst/>
          </a:prstGeom>
          <a:noFill/>
          <a:ln w="25400">
            <a:solidFill>
              <a:schemeClr val="accent1"/>
            </a:solidFill>
            <a:round/>
            <a:headEnd/>
            <a:tailEnd/>
          </a:ln>
        </p:spPr>
        <p:txBody>
          <a:bodyPr/>
          <a:lstStyle/>
          <a:p>
            <a:endParaRPr lang="ja-JP" altLang="en-US"/>
          </a:p>
        </p:txBody>
      </p:sp>
      <p:sp>
        <p:nvSpPr>
          <p:cNvPr id="24587" name="Rectangle 11"/>
          <p:cNvSpPr>
            <a:spLocks noChangeArrowheads="1"/>
          </p:cNvSpPr>
          <p:nvPr/>
        </p:nvSpPr>
        <p:spPr bwMode="auto">
          <a:xfrm>
            <a:off x="1414463" y="4968875"/>
            <a:ext cx="325437" cy="77788"/>
          </a:xfrm>
          <a:prstGeom prst="rect">
            <a:avLst/>
          </a:prstGeom>
          <a:solidFill>
            <a:schemeClr val="tx2"/>
          </a:solidFill>
          <a:ln w="254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4588" name="Line 12"/>
          <p:cNvSpPr>
            <a:spLocks noChangeShapeType="1"/>
          </p:cNvSpPr>
          <p:nvPr/>
        </p:nvSpPr>
        <p:spPr bwMode="auto">
          <a:xfrm>
            <a:off x="1582738" y="5065713"/>
            <a:ext cx="0" cy="184150"/>
          </a:xfrm>
          <a:prstGeom prst="line">
            <a:avLst/>
          </a:prstGeom>
          <a:noFill/>
          <a:ln w="25400">
            <a:solidFill>
              <a:schemeClr val="accent1"/>
            </a:solidFill>
            <a:round/>
            <a:headEnd/>
            <a:tailEnd/>
          </a:ln>
        </p:spPr>
        <p:txBody>
          <a:bodyPr/>
          <a:lstStyle/>
          <a:p>
            <a:endParaRPr lang="ja-JP" altLang="en-US"/>
          </a:p>
        </p:txBody>
      </p:sp>
      <p:sp>
        <p:nvSpPr>
          <p:cNvPr id="24589" name="Line 13"/>
          <p:cNvSpPr>
            <a:spLocks noChangeShapeType="1"/>
          </p:cNvSpPr>
          <p:nvPr/>
        </p:nvSpPr>
        <p:spPr bwMode="auto">
          <a:xfrm flipH="1">
            <a:off x="1868488" y="4392613"/>
            <a:ext cx="246062" cy="0"/>
          </a:xfrm>
          <a:prstGeom prst="line">
            <a:avLst/>
          </a:prstGeom>
          <a:noFill/>
          <a:ln w="25400">
            <a:solidFill>
              <a:schemeClr val="accent1"/>
            </a:solidFill>
            <a:round/>
            <a:headEnd/>
            <a:tailEnd/>
          </a:ln>
        </p:spPr>
        <p:txBody>
          <a:bodyPr/>
          <a:lstStyle/>
          <a:p>
            <a:endParaRPr lang="ja-JP" altLang="en-US"/>
          </a:p>
        </p:txBody>
      </p:sp>
      <p:sp>
        <p:nvSpPr>
          <p:cNvPr id="24590" name="Line 14"/>
          <p:cNvSpPr>
            <a:spLocks noChangeShapeType="1"/>
          </p:cNvSpPr>
          <p:nvPr/>
        </p:nvSpPr>
        <p:spPr bwMode="auto">
          <a:xfrm flipV="1">
            <a:off x="1992313" y="4400550"/>
            <a:ext cx="0" cy="554038"/>
          </a:xfrm>
          <a:prstGeom prst="line">
            <a:avLst/>
          </a:prstGeom>
          <a:noFill/>
          <a:ln w="25400">
            <a:solidFill>
              <a:schemeClr val="accent1"/>
            </a:solidFill>
            <a:round/>
            <a:headEnd/>
            <a:tailEnd/>
          </a:ln>
        </p:spPr>
        <p:txBody>
          <a:bodyPr/>
          <a:lstStyle/>
          <a:p>
            <a:endParaRPr lang="ja-JP" altLang="en-US"/>
          </a:p>
        </p:txBody>
      </p:sp>
      <p:sp>
        <p:nvSpPr>
          <p:cNvPr id="24591" name="Rectangle 15"/>
          <p:cNvSpPr>
            <a:spLocks noChangeArrowheads="1"/>
          </p:cNvSpPr>
          <p:nvPr/>
        </p:nvSpPr>
        <p:spPr bwMode="auto">
          <a:xfrm>
            <a:off x="1833563" y="4740275"/>
            <a:ext cx="323850" cy="201613"/>
          </a:xfrm>
          <a:prstGeom prst="rect">
            <a:avLst/>
          </a:prstGeom>
          <a:solidFill>
            <a:srgbClr val="FFFFFF"/>
          </a:solidFill>
          <a:ln w="254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nvGrpSpPr>
          <p:cNvPr id="24592" name="Group 16"/>
          <p:cNvGrpSpPr>
            <a:grpSpLocks/>
          </p:cNvGrpSpPr>
          <p:nvPr/>
        </p:nvGrpSpPr>
        <p:grpSpPr bwMode="auto">
          <a:xfrm>
            <a:off x="2849563" y="2181225"/>
            <a:ext cx="247650" cy="2773363"/>
            <a:chOff x="2628" y="1389"/>
            <a:chExt cx="225" cy="1860"/>
          </a:xfrm>
        </p:grpSpPr>
        <p:sp>
          <p:nvSpPr>
            <p:cNvPr id="24632" name="Line 17"/>
            <p:cNvSpPr>
              <a:spLocks noChangeShapeType="1"/>
            </p:cNvSpPr>
            <p:nvPr/>
          </p:nvSpPr>
          <p:spPr bwMode="auto">
            <a:xfrm>
              <a:off x="2628" y="1389"/>
              <a:ext cx="225" cy="0"/>
            </a:xfrm>
            <a:prstGeom prst="line">
              <a:avLst/>
            </a:prstGeom>
            <a:noFill/>
            <a:ln w="25400">
              <a:solidFill>
                <a:schemeClr val="accent1"/>
              </a:solidFill>
              <a:round/>
              <a:headEnd/>
              <a:tailEnd/>
            </a:ln>
          </p:spPr>
          <p:txBody>
            <a:bodyPr/>
            <a:lstStyle/>
            <a:p>
              <a:endParaRPr lang="ja-JP" altLang="en-US"/>
            </a:p>
          </p:txBody>
        </p:sp>
        <p:sp>
          <p:nvSpPr>
            <p:cNvPr id="24633" name="Line 18"/>
            <p:cNvSpPr>
              <a:spLocks noChangeShapeType="1"/>
            </p:cNvSpPr>
            <p:nvPr/>
          </p:nvSpPr>
          <p:spPr bwMode="auto">
            <a:xfrm flipV="1">
              <a:off x="2735" y="1394"/>
              <a:ext cx="0" cy="1855"/>
            </a:xfrm>
            <a:prstGeom prst="line">
              <a:avLst/>
            </a:prstGeom>
            <a:noFill/>
            <a:ln w="25400">
              <a:solidFill>
                <a:schemeClr val="accent1"/>
              </a:solidFill>
              <a:round/>
              <a:headEnd/>
              <a:tailEnd/>
            </a:ln>
          </p:spPr>
          <p:txBody>
            <a:bodyPr/>
            <a:lstStyle/>
            <a:p>
              <a:endParaRPr lang="ja-JP" altLang="en-US"/>
            </a:p>
          </p:txBody>
        </p:sp>
      </p:grpSp>
      <p:sp>
        <p:nvSpPr>
          <p:cNvPr id="24593" name="Rectangle 19"/>
          <p:cNvSpPr>
            <a:spLocks noChangeArrowheads="1"/>
          </p:cNvSpPr>
          <p:nvPr/>
        </p:nvSpPr>
        <p:spPr bwMode="auto">
          <a:xfrm>
            <a:off x="2806700" y="2646363"/>
            <a:ext cx="325438" cy="2298700"/>
          </a:xfrm>
          <a:prstGeom prst="rect">
            <a:avLst/>
          </a:prstGeom>
          <a:solidFill>
            <a:schemeClr val="tx2"/>
          </a:solidFill>
          <a:ln w="254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4594" name="Line 20"/>
          <p:cNvSpPr>
            <a:spLocks noChangeShapeType="1"/>
          </p:cNvSpPr>
          <p:nvPr/>
        </p:nvSpPr>
        <p:spPr bwMode="auto">
          <a:xfrm flipH="1">
            <a:off x="3260725" y="4381500"/>
            <a:ext cx="247650" cy="0"/>
          </a:xfrm>
          <a:prstGeom prst="line">
            <a:avLst/>
          </a:prstGeom>
          <a:noFill/>
          <a:ln w="25400">
            <a:solidFill>
              <a:schemeClr val="accent1"/>
            </a:solidFill>
            <a:round/>
            <a:headEnd/>
            <a:tailEnd/>
          </a:ln>
        </p:spPr>
        <p:txBody>
          <a:bodyPr/>
          <a:lstStyle/>
          <a:p>
            <a:endParaRPr lang="ja-JP" altLang="en-US"/>
          </a:p>
        </p:txBody>
      </p:sp>
      <p:sp>
        <p:nvSpPr>
          <p:cNvPr id="24595" name="Line 21"/>
          <p:cNvSpPr>
            <a:spLocks noChangeShapeType="1"/>
          </p:cNvSpPr>
          <p:nvPr/>
        </p:nvSpPr>
        <p:spPr bwMode="auto">
          <a:xfrm flipV="1">
            <a:off x="3387725" y="4381500"/>
            <a:ext cx="0" cy="573088"/>
          </a:xfrm>
          <a:prstGeom prst="line">
            <a:avLst/>
          </a:prstGeom>
          <a:noFill/>
          <a:ln w="25400">
            <a:solidFill>
              <a:schemeClr val="accent1"/>
            </a:solidFill>
            <a:round/>
            <a:headEnd/>
            <a:tailEnd/>
          </a:ln>
        </p:spPr>
        <p:txBody>
          <a:bodyPr/>
          <a:lstStyle/>
          <a:p>
            <a:endParaRPr lang="ja-JP" altLang="en-US"/>
          </a:p>
        </p:txBody>
      </p:sp>
      <p:sp>
        <p:nvSpPr>
          <p:cNvPr id="24596" name="Rectangle 22"/>
          <p:cNvSpPr>
            <a:spLocks noChangeArrowheads="1"/>
          </p:cNvSpPr>
          <p:nvPr/>
        </p:nvSpPr>
        <p:spPr bwMode="auto">
          <a:xfrm>
            <a:off x="3228975" y="4883150"/>
            <a:ext cx="325438" cy="58738"/>
          </a:xfrm>
          <a:prstGeom prst="rect">
            <a:avLst/>
          </a:prstGeom>
          <a:solidFill>
            <a:srgbClr val="FFFFFF"/>
          </a:solidFill>
          <a:ln w="254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4597" name="Line 23"/>
          <p:cNvSpPr>
            <a:spLocks noChangeShapeType="1"/>
          </p:cNvSpPr>
          <p:nvPr/>
        </p:nvSpPr>
        <p:spPr bwMode="auto">
          <a:xfrm flipV="1">
            <a:off x="4321175" y="2619375"/>
            <a:ext cx="0" cy="2335213"/>
          </a:xfrm>
          <a:prstGeom prst="line">
            <a:avLst/>
          </a:prstGeom>
          <a:noFill/>
          <a:ln w="25400">
            <a:solidFill>
              <a:schemeClr val="accent1"/>
            </a:solidFill>
            <a:round/>
            <a:headEnd/>
            <a:tailEnd/>
          </a:ln>
        </p:spPr>
        <p:txBody>
          <a:bodyPr/>
          <a:lstStyle/>
          <a:p>
            <a:endParaRPr lang="ja-JP" altLang="en-US"/>
          </a:p>
        </p:txBody>
      </p:sp>
      <p:sp>
        <p:nvSpPr>
          <p:cNvPr id="24598" name="Rectangle 24"/>
          <p:cNvSpPr>
            <a:spLocks noChangeArrowheads="1"/>
          </p:cNvSpPr>
          <p:nvPr/>
        </p:nvSpPr>
        <p:spPr bwMode="auto">
          <a:xfrm>
            <a:off x="4160838" y="3060700"/>
            <a:ext cx="325437" cy="1884363"/>
          </a:xfrm>
          <a:prstGeom prst="rect">
            <a:avLst/>
          </a:prstGeom>
          <a:solidFill>
            <a:schemeClr val="tx2"/>
          </a:solidFill>
          <a:ln w="254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4599" name="Line 25"/>
          <p:cNvSpPr>
            <a:spLocks noChangeShapeType="1"/>
          </p:cNvSpPr>
          <p:nvPr/>
        </p:nvSpPr>
        <p:spPr bwMode="auto">
          <a:xfrm flipV="1">
            <a:off x="4743450" y="4400550"/>
            <a:ext cx="0" cy="554038"/>
          </a:xfrm>
          <a:prstGeom prst="line">
            <a:avLst/>
          </a:prstGeom>
          <a:noFill/>
          <a:ln w="25400">
            <a:solidFill>
              <a:schemeClr val="accent1"/>
            </a:solidFill>
            <a:round/>
            <a:headEnd/>
            <a:tailEnd/>
          </a:ln>
        </p:spPr>
        <p:txBody>
          <a:bodyPr/>
          <a:lstStyle/>
          <a:p>
            <a:endParaRPr lang="ja-JP" altLang="en-US"/>
          </a:p>
        </p:txBody>
      </p:sp>
      <p:sp>
        <p:nvSpPr>
          <p:cNvPr id="24600" name="Line 26"/>
          <p:cNvSpPr>
            <a:spLocks noChangeShapeType="1"/>
          </p:cNvSpPr>
          <p:nvPr/>
        </p:nvSpPr>
        <p:spPr bwMode="auto">
          <a:xfrm>
            <a:off x="4203700" y="2614613"/>
            <a:ext cx="247650" cy="0"/>
          </a:xfrm>
          <a:prstGeom prst="line">
            <a:avLst/>
          </a:prstGeom>
          <a:noFill/>
          <a:ln w="25400">
            <a:solidFill>
              <a:schemeClr val="accent1"/>
            </a:solidFill>
            <a:round/>
            <a:headEnd/>
            <a:tailEnd/>
          </a:ln>
        </p:spPr>
        <p:txBody>
          <a:bodyPr/>
          <a:lstStyle/>
          <a:p>
            <a:endParaRPr lang="ja-JP" altLang="en-US"/>
          </a:p>
        </p:txBody>
      </p:sp>
      <p:sp>
        <p:nvSpPr>
          <p:cNvPr id="24601" name="Line 27"/>
          <p:cNvSpPr>
            <a:spLocks noChangeShapeType="1"/>
          </p:cNvSpPr>
          <p:nvPr/>
        </p:nvSpPr>
        <p:spPr bwMode="auto">
          <a:xfrm flipH="1">
            <a:off x="4618038" y="4281488"/>
            <a:ext cx="247650" cy="0"/>
          </a:xfrm>
          <a:prstGeom prst="line">
            <a:avLst/>
          </a:prstGeom>
          <a:noFill/>
          <a:ln w="25400">
            <a:solidFill>
              <a:schemeClr val="accent1"/>
            </a:solidFill>
            <a:round/>
            <a:headEnd/>
            <a:tailEnd/>
          </a:ln>
        </p:spPr>
        <p:txBody>
          <a:bodyPr/>
          <a:lstStyle/>
          <a:p>
            <a:endParaRPr lang="ja-JP" altLang="en-US"/>
          </a:p>
        </p:txBody>
      </p:sp>
      <p:sp>
        <p:nvSpPr>
          <p:cNvPr id="24602" name="Line 28"/>
          <p:cNvSpPr>
            <a:spLocks noChangeShapeType="1"/>
          </p:cNvSpPr>
          <p:nvPr/>
        </p:nvSpPr>
        <p:spPr bwMode="auto">
          <a:xfrm flipV="1">
            <a:off x="4743450" y="4287838"/>
            <a:ext cx="0" cy="666750"/>
          </a:xfrm>
          <a:prstGeom prst="line">
            <a:avLst/>
          </a:prstGeom>
          <a:noFill/>
          <a:ln w="25400">
            <a:solidFill>
              <a:schemeClr val="accent1"/>
            </a:solidFill>
            <a:round/>
            <a:headEnd/>
            <a:tailEnd/>
          </a:ln>
        </p:spPr>
        <p:txBody>
          <a:bodyPr/>
          <a:lstStyle/>
          <a:p>
            <a:endParaRPr lang="ja-JP" altLang="en-US"/>
          </a:p>
        </p:txBody>
      </p:sp>
      <p:sp>
        <p:nvSpPr>
          <p:cNvPr id="24603" name="Rectangle 29"/>
          <p:cNvSpPr>
            <a:spLocks noChangeArrowheads="1"/>
          </p:cNvSpPr>
          <p:nvPr/>
        </p:nvSpPr>
        <p:spPr bwMode="auto">
          <a:xfrm>
            <a:off x="4583113" y="4578350"/>
            <a:ext cx="325437" cy="363538"/>
          </a:xfrm>
          <a:prstGeom prst="rect">
            <a:avLst/>
          </a:prstGeom>
          <a:solidFill>
            <a:srgbClr val="FFFFFF"/>
          </a:solidFill>
          <a:ln w="254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4604" name="Rectangle 30"/>
          <p:cNvSpPr>
            <a:spLocks noChangeArrowheads="1"/>
          </p:cNvSpPr>
          <p:nvPr/>
        </p:nvSpPr>
        <p:spPr bwMode="auto">
          <a:xfrm>
            <a:off x="4933950" y="2478088"/>
            <a:ext cx="247650" cy="168275"/>
          </a:xfrm>
          <a:prstGeom prst="rect">
            <a:avLst/>
          </a:prstGeom>
          <a:solidFill>
            <a:schemeClr val="accent1"/>
          </a:solidFill>
          <a:ln w="254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4605" name="Rectangle 31"/>
          <p:cNvSpPr>
            <a:spLocks noChangeArrowheads="1"/>
          </p:cNvSpPr>
          <p:nvPr/>
        </p:nvSpPr>
        <p:spPr bwMode="auto">
          <a:xfrm>
            <a:off x="1308100" y="5348288"/>
            <a:ext cx="1306513" cy="458787"/>
          </a:xfrm>
          <a:prstGeom prst="rect">
            <a:avLst/>
          </a:prstGeom>
          <a:noFill/>
          <a:ln w="12700">
            <a:noFill/>
            <a:miter lim="800000"/>
            <a:headEnd/>
            <a:tailEnd/>
          </a:ln>
        </p:spPr>
        <p:txBody>
          <a:bodyPr wrap="none" lIns="90488" tIns="44450" rIns="90488" bIns="44450">
            <a:spAutoFit/>
          </a:bodyPr>
          <a:lstStyle/>
          <a:p>
            <a:r>
              <a:rPr lang="en-US" altLang="ja-JP" sz="1200">
                <a:solidFill>
                  <a:schemeClr val="accent1"/>
                </a:solidFill>
                <a:latin typeface="Arial Unicode MS" pitchFamily="50" charset="-128"/>
                <a:ea typeface="Arial Unicode MS" pitchFamily="50" charset="-128"/>
                <a:cs typeface="Arial Unicode MS" pitchFamily="50" charset="-128"/>
              </a:rPr>
              <a:t>Dideoxyforskolin</a:t>
            </a:r>
          </a:p>
          <a:p>
            <a:r>
              <a:rPr lang="en-US" altLang="ja-JP" sz="1200">
                <a:solidFill>
                  <a:schemeClr val="accent1"/>
                </a:solidFill>
                <a:latin typeface="Arial Unicode MS" pitchFamily="50" charset="-128"/>
                <a:ea typeface="Arial Unicode MS" pitchFamily="50" charset="-128"/>
                <a:cs typeface="Arial Unicode MS" pitchFamily="50" charset="-128"/>
              </a:rPr>
              <a:t>(10 mM)</a:t>
            </a:r>
          </a:p>
        </p:txBody>
      </p:sp>
      <p:sp>
        <p:nvSpPr>
          <p:cNvPr id="24606" name="Rectangle 32"/>
          <p:cNvSpPr>
            <a:spLocks noChangeArrowheads="1"/>
          </p:cNvSpPr>
          <p:nvPr/>
        </p:nvSpPr>
        <p:spPr bwMode="auto">
          <a:xfrm>
            <a:off x="2771775" y="5348288"/>
            <a:ext cx="804863" cy="458787"/>
          </a:xfrm>
          <a:prstGeom prst="rect">
            <a:avLst/>
          </a:prstGeom>
          <a:noFill/>
          <a:ln w="12700">
            <a:noFill/>
            <a:miter lim="800000"/>
            <a:headEnd/>
            <a:tailEnd/>
          </a:ln>
        </p:spPr>
        <p:txBody>
          <a:bodyPr wrap="none" lIns="90488" tIns="44450" rIns="90488" bIns="44450">
            <a:spAutoFit/>
          </a:bodyPr>
          <a:lstStyle/>
          <a:p>
            <a:r>
              <a:rPr lang="en-US" altLang="ja-JP" sz="1200">
                <a:solidFill>
                  <a:schemeClr val="accent1"/>
                </a:solidFill>
                <a:latin typeface="Arial Unicode MS" pitchFamily="50" charset="-128"/>
                <a:ea typeface="Arial Unicode MS" pitchFamily="50" charset="-128"/>
                <a:cs typeface="Arial Unicode MS" pitchFamily="50" charset="-128"/>
              </a:rPr>
              <a:t>Forskolin</a:t>
            </a:r>
          </a:p>
          <a:p>
            <a:r>
              <a:rPr lang="en-US" altLang="ja-JP" sz="1200">
                <a:solidFill>
                  <a:schemeClr val="accent1"/>
                </a:solidFill>
                <a:latin typeface="Arial Unicode MS" pitchFamily="50" charset="-128"/>
                <a:ea typeface="Arial Unicode MS" pitchFamily="50" charset="-128"/>
                <a:cs typeface="Arial Unicode MS" pitchFamily="50" charset="-128"/>
              </a:rPr>
              <a:t>(10 mM)</a:t>
            </a:r>
          </a:p>
        </p:txBody>
      </p:sp>
      <p:sp>
        <p:nvSpPr>
          <p:cNvPr id="24607" name="Rectangle 33"/>
          <p:cNvSpPr>
            <a:spLocks noChangeArrowheads="1"/>
          </p:cNvSpPr>
          <p:nvPr/>
        </p:nvSpPr>
        <p:spPr bwMode="auto">
          <a:xfrm>
            <a:off x="3946525" y="5349875"/>
            <a:ext cx="1206500" cy="458788"/>
          </a:xfrm>
          <a:prstGeom prst="rect">
            <a:avLst/>
          </a:prstGeom>
          <a:noFill/>
          <a:ln w="12700">
            <a:noFill/>
            <a:miter lim="800000"/>
            <a:headEnd/>
            <a:tailEnd/>
          </a:ln>
        </p:spPr>
        <p:txBody>
          <a:bodyPr wrap="none" lIns="90488" tIns="44450" rIns="90488" bIns="44450">
            <a:spAutoFit/>
          </a:bodyPr>
          <a:lstStyle/>
          <a:p>
            <a:r>
              <a:rPr lang="en-US" altLang="ja-JP" sz="1200">
                <a:solidFill>
                  <a:schemeClr val="accent1"/>
                </a:solidFill>
                <a:latin typeface="Arial Unicode MS" pitchFamily="50" charset="-128"/>
                <a:ea typeface="Arial Unicode MS" pitchFamily="50" charset="-128"/>
                <a:cs typeface="Arial Unicode MS" pitchFamily="50" charset="-128"/>
              </a:rPr>
              <a:t>8-bromo cAMP</a:t>
            </a:r>
          </a:p>
          <a:p>
            <a:r>
              <a:rPr lang="en-US" altLang="ja-JP" sz="1200">
                <a:solidFill>
                  <a:schemeClr val="accent1"/>
                </a:solidFill>
                <a:latin typeface="Arial Unicode MS" pitchFamily="50" charset="-128"/>
                <a:ea typeface="Arial Unicode MS" pitchFamily="50" charset="-128"/>
                <a:cs typeface="Arial Unicode MS" pitchFamily="50" charset="-128"/>
              </a:rPr>
              <a:t>(100 mM)</a:t>
            </a:r>
          </a:p>
        </p:txBody>
      </p:sp>
      <p:sp>
        <p:nvSpPr>
          <p:cNvPr id="24608" name="Rectangle 34"/>
          <p:cNvSpPr>
            <a:spLocks noChangeArrowheads="1"/>
          </p:cNvSpPr>
          <p:nvPr/>
        </p:nvSpPr>
        <p:spPr bwMode="auto">
          <a:xfrm>
            <a:off x="760413" y="1997075"/>
            <a:ext cx="611187" cy="396875"/>
          </a:xfrm>
          <a:prstGeom prst="rect">
            <a:avLst/>
          </a:prstGeom>
          <a:noFill/>
          <a:ln w="12700">
            <a:noFill/>
            <a:miter lim="800000"/>
            <a:headEnd/>
            <a:tailEnd/>
          </a:ln>
        </p:spPr>
        <p:txBody>
          <a:bodyPr wrap="none" lIns="90488" tIns="44450" rIns="90488" bIns="44450">
            <a:spAutoFit/>
          </a:bodyPr>
          <a:lstStyle/>
          <a:p>
            <a:pPr algn="l"/>
            <a:r>
              <a:rPr lang="en-US" altLang="ja-JP">
                <a:solidFill>
                  <a:schemeClr val="accent1"/>
                </a:solidFill>
                <a:latin typeface="Arial Unicode MS" pitchFamily="50" charset="-128"/>
                <a:ea typeface="Arial Unicode MS" pitchFamily="50" charset="-128"/>
                <a:cs typeface="Arial Unicode MS" pitchFamily="50" charset="-128"/>
              </a:rPr>
              <a:t>100</a:t>
            </a:r>
          </a:p>
        </p:txBody>
      </p:sp>
      <p:sp>
        <p:nvSpPr>
          <p:cNvPr id="24609" name="Rectangle 35"/>
          <p:cNvSpPr>
            <a:spLocks noChangeArrowheads="1"/>
          </p:cNvSpPr>
          <p:nvPr/>
        </p:nvSpPr>
        <p:spPr bwMode="auto">
          <a:xfrm>
            <a:off x="760413" y="2674938"/>
            <a:ext cx="611187" cy="396875"/>
          </a:xfrm>
          <a:prstGeom prst="rect">
            <a:avLst/>
          </a:prstGeom>
          <a:noFill/>
          <a:ln w="12700">
            <a:noFill/>
            <a:miter lim="800000"/>
            <a:headEnd/>
            <a:tailEnd/>
          </a:ln>
        </p:spPr>
        <p:txBody>
          <a:bodyPr wrap="none" lIns="90488" tIns="44450" rIns="90488" bIns="44450">
            <a:spAutoFit/>
          </a:bodyPr>
          <a:lstStyle/>
          <a:p>
            <a:pPr algn="l"/>
            <a:r>
              <a:rPr lang="en-US" altLang="ja-JP">
                <a:solidFill>
                  <a:schemeClr val="accent1"/>
                </a:solidFill>
                <a:latin typeface="Arial Unicode MS" pitchFamily="50" charset="-128"/>
                <a:ea typeface="Arial Unicode MS" pitchFamily="50" charset="-128"/>
                <a:cs typeface="Arial Unicode MS" pitchFamily="50" charset="-128"/>
              </a:rPr>
              <a:t>750</a:t>
            </a:r>
          </a:p>
        </p:txBody>
      </p:sp>
      <p:sp>
        <p:nvSpPr>
          <p:cNvPr id="24610" name="Rectangle 36"/>
          <p:cNvSpPr>
            <a:spLocks noChangeArrowheads="1"/>
          </p:cNvSpPr>
          <p:nvPr/>
        </p:nvSpPr>
        <p:spPr bwMode="auto">
          <a:xfrm>
            <a:off x="857250" y="3363913"/>
            <a:ext cx="468313" cy="396875"/>
          </a:xfrm>
          <a:prstGeom prst="rect">
            <a:avLst/>
          </a:prstGeom>
          <a:noFill/>
          <a:ln w="12700">
            <a:noFill/>
            <a:miter lim="800000"/>
            <a:headEnd/>
            <a:tailEnd/>
          </a:ln>
        </p:spPr>
        <p:txBody>
          <a:bodyPr wrap="none" lIns="90488" tIns="44450" rIns="90488" bIns="44450">
            <a:spAutoFit/>
          </a:bodyPr>
          <a:lstStyle/>
          <a:p>
            <a:pPr algn="l"/>
            <a:r>
              <a:rPr lang="en-US" altLang="ja-JP">
                <a:solidFill>
                  <a:schemeClr val="accent1"/>
                </a:solidFill>
                <a:latin typeface="Arial Unicode MS" pitchFamily="50" charset="-128"/>
                <a:ea typeface="Arial Unicode MS" pitchFamily="50" charset="-128"/>
                <a:cs typeface="Arial Unicode MS" pitchFamily="50" charset="-128"/>
              </a:rPr>
              <a:t>50</a:t>
            </a:r>
          </a:p>
        </p:txBody>
      </p:sp>
      <p:sp>
        <p:nvSpPr>
          <p:cNvPr id="24611" name="Rectangle 37"/>
          <p:cNvSpPr>
            <a:spLocks noChangeArrowheads="1"/>
          </p:cNvSpPr>
          <p:nvPr/>
        </p:nvSpPr>
        <p:spPr bwMode="auto">
          <a:xfrm>
            <a:off x="857250" y="4057650"/>
            <a:ext cx="468313" cy="396875"/>
          </a:xfrm>
          <a:prstGeom prst="rect">
            <a:avLst/>
          </a:prstGeom>
          <a:noFill/>
          <a:ln w="12700">
            <a:noFill/>
            <a:miter lim="800000"/>
            <a:headEnd/>
            <a:tailEnd/>
          </a:ln>
        </p:spPr>
        <p:txBody>
          <a:bodyPr wrap="none" lIns="90488" tIns="44450" rIns="90488" bIns="44450">
            <a:spAutoFit/>
          </a:bodyPr>
          <a:lstStyle/>
          <a:p>
            <a:pPr algn="l"/>
            <a:r>
              <a:rPr lang="en-US" altLang="ja-JP">
                <a:solidFill>
                  <a:schemeClr val="accent1"/>
                </a:solidFill>
                <a:latin typeface="Arial Unicode MS" pitchFamily="50" charset="-128"/>
                <a:ea typeface="Arial Unicode MS" pitchFamily="50" charset="-128"/>
                <a:cs typeface="Arial Unicode MS" pitchFamily="50" charset="-128"/>
              </a:rPr>
              <a:t>25</a:t>
            </a:r>
          </a:p>
        </p:txBody>
      </p:sp>
      <p:sp>
        <p:nvSpPr>
          <p:cNvPr id="24612" name="Rectangle 38"/>
          <p:cNvSpPr>
            <a:spLocks noChangeArrowheads="1"/>
          </p:cNvSpPr>
          <p:nvPr/>
        </p:nvSpPr>
        <p:spPr bwMode="auto">
          <a:xfrm>
            <a:off x="957263" y="4781550"/>
            <a:ext cx="325437" cy="396875"/>
          </a:xfrm>
          <a:prstGeom prst="rect">
            <a:avLst/>
          </a:prstGeom>
          <a:noFill/>
          <a:ln w="12700">
            <a:noFill/>
            <a:miter lim="800000"/>
            <a:headEnd/>
            <a:tailEnd/>
          </a:ln>
        </p:spPr>
        <p:txBody>
          <a:bodyPr wrap="none" lIns="90488" tIns="44450" rIns="90488" bIns="44450">
            <a:spAutoFit/>
          </a:bodyPr>
          <a:lstStyle/>
          <a:p>
            <a:pPr algn="l"/>
            <a:r>
              <a:rPr lang="en-US" altLang="ja-JP">
                <a:solidFill>
                  <a:schemeClr val="accent1"/>
                </a:solidFill>
                <a:latin typeface="Arial Unicode MS" pitchFamily="50" charset="-128"/>
                <a:ea typeface="Arial Unicode MS" pitchFamily="50" charset="-128"/>
                <a:cs typeface="Arial Unicode MS" pitchFamily="50" charset="-128"/>
              </a:rPr>
              <a:t>0</a:t>
            </a:r>
          </a:p>
        </p:txBody>
      </p:sp>
      <p:sp>
        <p:nvSpPr>
          <p:cNvPr id="24613" name="Rectangle 39"/>
          <p:cNvSpPr>
            <a:spLocks noChangeArrowheads="1"/>
          </p:cNvSpPr>
          <p:nvPr/>
        </p:nvSpPr>
        <p:spPr bwMode="auto">
          <a:xfrm>
            <a:off x="800100" y="5475288"/>
            <a:ext cx="552450" cy="396875"/>
          </a:xfrm>
          <a:prstGeom prst="rect">
            <a:avLst/>
          </a:prstGeom>
          <a:noFill/>
          <a:ln w="12700">
            <a:noFill/>
            <a:miter lim="800000"/>
            <a:headEnd/>
            <a:tailEnd/>
          </a:ln>
        </p:spPr>
        <p:txBody>
          <a:bodyPr wrap="none" lIns="90488" tIns="44450" rIns="90488" bIns="44450">
            <a:spAutoFit/>
          </a:bodyPr>
          <a:lstStyle/>
          <a:p>
            <a:pPr algn="l"/>
            <a:r>
              <a:rPr lang="en-US" altLang="ja-JP">
                <a:solidFill>
                  <a:schemeClr val="accent1"/>
                </a:solidFill>
                <a:latin typeface="Arial Unicode MS" pitchFamily="50" charset="-128"/>
                <a:ea typeface="Arial Unicode MS" pitchFamily="50" charset="-128"/>
                <a:cs typeface="Arial Unicode MS" pitchFamily="50" charset="-128"/>
              </a:rPr>
              <a:t>-25</a:t>
            </a:r>
          </a:p>
        </p:txBody>
      </p:sp>
      <p:sp>
        <p:nvSpPr>
          <p:cNvPr id="24614" name="Rectangle 40"/>
          <p:cNvSpPr>
            <a:spLocks noChangeArrowheads="1"/>
          </p:cNvSpPr>
          <p:nvPr/>
        </p:nvSpPr>
        <p:spPr bwMode="auto">
          <a:xfrm>
            <a:off x="4933950" y="2859088"/>
            <a:ext cx="247650" cy="168275"/>
          </a:xfrm>
          <a:prstGeom prst="rect">
            <a:avLst/>
          </a:prstGeom>
          <a:solidFill>
            <a:schemeClr val="tx1"/>
          </a:solidFill>
          <a:ln w="254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4615" name="Rectangle 41"/>
          <p:cNvSpPr>
            <a:spLocks noChangeArrowheads="1"/>
          </p:cNvSpPr>
          <p:nvPr/>
        </p:nvSpPr>
        <p:spPr bwMode="auto">
          <a:xfrm rot="-5400000">
            <a:off x="-1015206" y="3480594"/>
            <a:ext cx="3298825"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 change in current amplitude</a:t>
            </a:r>
          </a:p>
        </p:txBody>
      </p:sp>
      <p:sp>
        <p:nvSpPr>
          <p:cNvPr id="24616" name="Text Box 42"/>
          <p:cNvSpPr txBox="1">
            <a:spLocks noChangeArrowheads="1"/>
          </p:cNvSpPr>
          <p:nvPr/>
        </p:nvSpPr>
        <p:spPr bwMode="auto">
          <a:xfrm>
            <a:off x="5243513" y="2747963"/>
            <a:ext cx="1736725" cy="457200"/>
          </a:xfrm>
          <a:prstGeom prst="rect">
            <a:avLst/>
          </a:prstGeom>
          <a:noFill/>
          <a:ln w="12700">
            <a:noFill/>
            <a:miter lim="800000"/>
            <a:headEnd type="none" w="sm" len="sm"/>
            <a:tailEnd type="none" w="sm" len="sm"/>
          </a:ln>
        </p:spPr>
        <p:txBody>
          <a:bodyPr>
            <a:spAutoFit/>
          </a:bodyPr>
          <a:lstStyle/>
          <a:p>
            <a:pPr algn="l"/>
            <a:r>
              <a:rPr lang="en-GB" altLang="ja-JP" sz="2400">
                <a:solidFill>
                  <a:schemeClr val="accent1"/>
                </a:solidFill>
                <a:latin typeface="Arial Unicode MS" pitchFamily="50" charset="-128"/>
                <a:ea typeface="Arial Unicode MS" pitchFamily="50" charset="-128"/>
                <a:cs typeface="Arial Unicode MS" pitchFamily="50" charset="-128"/>
              </a:rPr>
              <a:t>Ser→Ala</a:t>
            </a:r>
          </a:p>
        </p:txBody>
      </p:sp>
      <p:sp>
        <p:nvSpPr>
          <p:cNvPr id="24617" name="Text Box 44"/>
          <p:cNvSpPr txBox="1">
            <a:spLocks noChangeArrowheads="1"/>
          </p:cNvSpPr>
          <p:nvPr/>
        </p:nvSpPr>
        <p:spPr bwMode="auto">
          <a:xfrm>
            <a:off x="5221288" y="2336800"/>
            <a:ext cx="1225550" cy="457200"/>
          </a:xfrm>
          <a:prstGeom prst="rect">
            <a:avLst/>
          </a:prstGeom>
          <a:noFill/>
          <a:ln w="12700">
            <a:noFill/>
            <a:miter lim="800000"/>
            <a:headEnd type="none" w="sm" len="sm"/>
            <a:tailEnd type="none" w="sm" len="sm"/>
          </a:ln>
        </p:spPr>
        <p:txBody>
          <a:bodyPr>
            <a:spAutoFit/>
          </a:bodyPr>
          <a:lstStyle/>
          <a:p>
            <a:pPr algn="l"/>
            <a:r>
              <a:rPr lang="en-GB" altLang="ja-JP" sz="2400">
                <a:solidFill>
                  <a:schemeClr val="accent1"/>
                </a:solidFill>
                <a:latin typeface="Arial Unicode MS" pitchFamily="50" charset="-128"/>
                <a:ea typeface="Arial Unicode MS" pitchFamily="50" charset="-128"/>
                <a:cs typeface="Arial Unicode MS" pitchFamily="50" charset="-128"/>
              </a:rPr>
              <a:t>WT</a:t>
            </a:r>
          </a:p>
        </p:txBody>
      </p:sp>
      <p:sp>
        <p:nvSpPr>
          <p:cNvPr id="24618" name="Text Box 45"/>
          <p:cNvSpPr txBox="1">
            <a:spLocks noChangeArrowheads="1"/>
          </p:cNvSpPr>
          <p:nvPr/>
        </p:nvSpPr>
        <p:spPr bwMode="auto">
          <a:xfrm>
            <a:off x="6699250" y="3352800"/>
            <a:ext cx="1227138" cy="457200"/>
          </a:xfrm>
          <a:prstGeom prst="rect">
            <a:avLst/>
          </a:prstGeom>
          <a:noFill/>
          <a:ln w="12700">
            <a:noFill/>
            <a:miter lim="800000"/>
            <a:headEnd type="none" w="sm" len="sm"/>
            <a:tailEnd type="none" w="sm" len="sm"/>
          </a:ln>
        </p:spPr>
        <p:txBody>
          <a:bodyPr>
            <a:spAutoFit/>
          </a:bodyPr>
          <a:lstStyle/>
          <a:p>
            <a:pPr algn="l"/>
            <a:r>
              <a:rPr lang="en-GB" altLang="ja-JP" sz="2400">
                <a:solidFill>
                  <a:schemeClr val="accent2"/>
                </a:solidFill>
                <a:latin typeface="Arial Unicode MS" pitchFamily="50" charset="-128"/>
                <a:ea typeface="Arial Unicode MS" pitchFamily="50" charset="-128"/>
                <a:cs typeface="Arial Unicode MS" pitchFamily="50" charset="-128"/>
              </a:rPr>
              <a:t>PGE</a:t>
            </a:r>
            <a:r>
              <a:rPr lang="en-GB" altLang="ja-JP" sz="2400" baseline="-25000">
                <a:solidFill>
                  <a:schemeClr val="accent2"/>
                </a:solidFill>
                <a:latin typeface="Arial Unicode MS" pitchFamily="50" charset="-128"/>
                <a:ea typeface="Arial Unicode MS" pitchFamily="50" charset="-128"/>
                <a:cs typeface="Arial Unicode MS" pitchFamily="50" charset="-128"/>
              </a:rPr>
              <a:t>2</a:t>
            </a:r>
          </a:p>
        </p:txBody>
      </p:sp>
      <p:sp>
        <p:nvSpPr>
          <p:cNvPr id="24619" name="Text Box 46"/>
          <p:cNvSpPr txBox="1">
            <a:spLocks noChangeArrowheads="1"/>
          </p:cNvSpPr>
          <p:nvPr/>
        </p:nvSpPr>
        <p:spPr bwMode="auto">
          <a:xfrm>
            <a:off x="5797550" y="4584700"/>
            <a:ext cx="1225550" cy="457200"/>
          </a:xfrm>
          <a:prstGeom prst="rect">
            <a:avLst/>
          </a:prstGeom>
          <a:noFill/>
          <a:ln w="12700">
            <a:noFill/>
            <a:miter lim="800000"/>
            <a:headEnd type="none" w="sm" len="sm"/>
            <a:tailEnd type="none" w="sm" len="sm"/>
          </a:ln>
        </p:spPr>
        <p:txBody>
          <a:bodyPr>
            <a:spAutoFit/>
          </a:bodyPr>
          <a:lstStyle/>
          <a:p>
            <a:pPr algn="l"/>
            <a:r>
              <a:rPr lang="en-GB" altLang="ja-JP" sz="2400">
                <a:solidFill>
                  <a:schemeClr val="tx2"/>
                </a:solidFill>
                <a:latin typeface="Arial Unicode MS" pitchFamily="50" charset="-128"/>
                <a:ea typeface="Arial Unicode MS" pitchFamily="50" charset="-128"/>
                <a:cs typeface="Arial Unicode MS" pitchFamily="50" charset="-128"/>
              </a:rPr>
              <a:t>Na</a:t>
            </a:r>
            <a:r>
              <a:rPr lang="en-GB" altLang="ja-JP" sz="2400" baseline="-25000">
                <a:solidFill>
                  <a:schemeClr val="tx2"/>
                </a:solidFill>
                <a:latin typeface="Arial Unicode MS" pitchFamily="50" charset="-128"/>
                <a:ea typeface="Arial Unicode MS" pitchFamily="50" charset="-128"/>
                <a:cs typeface="Arial Unicode MS" pitchFamily="50" charset="-128"/>
              </a:rPr>
              <a:t>V</a:t>
            </a:r>
            <a:r>
              <a:rPr lang="en-GB" altLang="ja-JP" sz="2400">
                <a:solidFill>
                  <a:schemeClr val="tx2"/>
                </a:solidFill>
                <a:latin typeface="Arial Unicode MS" pitchFamily="50" charset="-128"/>
                <a:ea typeface="Arial Unicode MS" pitchFamily="50" charset="-128"/>
                <a:cs typeface="Arial Unicode MS" pitchFamily="50" charset="-128"/>
              </a:rPr>
              <a:t>1.8</a:t>
            </a:r>
            <a:endParaRPr lang="en-GB" altLang="ja-JP" sz="2400" baseline="-25000">
              <a:solidFill>
                <a:schemeClr val="tx2"/>
              </a:solidFill>
              <a:latin typeface="Arial Unicode MS" pitchFamily="50" charset="-128"/>
              <a:ea typeface="Arial Unicode MS" pitchFamily="50" charset="-128"/>
              <a:cs typeface="Arial Unicode MS" pitchFamily="50" charset="-128"/>
            </a:endParaRPr>
          </a:p>
        </p:txBody>
      </p:sp>
      <p:sp>
        <p:nvSpPr>
          <p:cNvPr id="24620" name="Text Box 47"/>
          <p:cNvSpPr txBox="1">
            <a:spLocks noChangeArrowheads="1"/>
          </p:cNvSpPr>
          <p:nvPr/>
        </p:nvSpPr>
        <p:spPr bwMode="auto">
          <a:xfrm>
            <a:off x="6745288" y="4165600"/>
            <a:ext cx="1225550" cy="457200"/>
          </a:xfrm>
          <a:prstGeom prst="rect">
            <a:avLst/>
          </a:prstGeom>
          <a:noFill/>
          <a:ln w="12700">
            <a:noFill/>
            <a:miter lim="800000"/>
            <a:headEnd type="none" w="sm" len="sm"/>
            <a:tailEnd type="none" w="sm" len="sm"/>
          </a:ln>
        </p:spPr>
        <p:txBody>
          <a:bodyPr>
            <a:spAutoFit/>
          </a:bodyPr>
          <a:lstStyle/>
          <a:p>
            <a:pPr algn="l"/>
            <a:r>
              <a:rPr lang="en-GB" altLang="ja-JP" sz="2400">
                <a:solidFill>
                  <a:srgbClr val="FF0000"/>
                </a:solidFill>
                <a:latin typeface="Arial Unicode MS" pitchFamily="50" charset="-128"/>
                <a:ea typeface="Arial Unicode MS" pitchFamily="50" charset="-128"/>
                <a:cs typeface="Arial Unicode MS" pitchFamily="50" charset="-128"/>
              </a:rPr>
              <a:t>PKA</a:t>
            </a:r>
            <a:endParaRPr lang="en-GB" altLang="ja-JP" sz="2400" baseline="-25000">
              <a:solidFill>
                <a:srgbClr val="FF0000"/>
              </a:solidFill>
              <a:latin typeface="Arial Unicode MS" pitchFamily="50" charset="-128"/>
              <a:ea typeface="Arial Unicode MS" pitchFamily="50" charset="-128"/>
              <a:cs typeface="Arial Unicode MS" pitchFamily="50" charset="-128"/>
            </a:endParaRPr>
          </a:p>
        </p:txBody>
      </p:sp>
      <p:sp>
        <p:nvSpPr>
          <p:cNvPr id="24621" name="Line 48"/>
          <p:cNvSpPr>
            <a:spLocks noChangeShapeType="1"/>
          </p:cNvSpPr>
          <p:nvPr/>
        </p:nvSpPr>
        <p:spPr bwMode="auto">
          <a:xfrm>
            <a:off x="7078663" y="3797300"/>
            <a:ext cx="0" cy="368300"/>
          </a:xfrm>
          <a:prstGeom prst="line">
            <a:avLst/>
          </a:prstGeom>
          <a:noFill/>
          <a:ln w="57150">
            <a:solidFill>
              <a:schemeClr val="tx2"/>
            </a:solidFill>
            <a:round/>
            <a:headEnd/>
            <a:tailEnd type="triangle" w="med" len="med"/>
          </a:ln>
        </p:spPr>
        <p:txBody>
          <a:bodyPr/>
          <a:lstStyle/>
          <a:p>
            <a:endParaRPr lang="ja-JP" altLang="en-US"/>
          </a:p>
        </p:txBody>
      </p:sp>
      <p:sp>
        <p:nvSpPr>
          <p:cNvPr id="24622" name="Text Box 49"/>
          <p:cNvSpPr txBox="1">
            <a:spLocks noChangeArrowheads="1"/>
          </p:cNvSpPr>
          <p:nvPr/>
        </p:nvSpPr>
        <p:spPr bwMode="auto">
          <a:xfrm>
            <a:off x="7423150" y="4572000"/>
            <a:ext cx="1225550" cy="457200"/>
          </a:xfrm>
          <a:prstGeom prst="rect">
            <a:avLst/>
          </a:prstGeom>
          <a:noFill/>
          <a:ln w="12700">
            <a:noFill/>
            <a:miter lim="800000"/>
            <a:headEnd type="none" w="sm" len="sm"/>
            <a:tailEnd type="none" w="sm" len="sm"/>
          </a:ln>
        </p:spPr>
        <p:txBody>
          <a:bodyPr>
            <a:spAutoFit/>
          </a:bodyPr>
          <a:lstStyle/>
          <a:p>
            <a:pPr algn="l"/>
            <a:r>
              <a:rPr lang="en-GB" altLang="ja-JP" sz="2400">
                <a:solidFill>
                  <a:schemeClr val="tx2"/>
                </a:solidFill>
                <a:latin typeface="Arial Unicode MS" pitchFamily="50" charset="-128"/>
                <a:ea typeface="Arial Unicode MS" pitchFamily="50" charset="-128"/>
                <a:cs typeface="Arial Unicode MS" pitchFamily="50" charset="-128"/>
              </a:rPr>
              <a:t>Na</a:t>
            </a:r>
            <a:r>
              <a:rPr lang="en-GB" altLang="ja-JP" sz="2400" baseline="-25000">
                <a:solidFill>
                  <a:schemeClr val="tx2"/>
                </a:solidFill>
                <a:latin typeface="Arial Unicode MS" pitchFamily="50" charset="-128"/>
                <a:ea typeface="Arial Unicode MS" pitchFamily="50" charset="-128"/>
                <a:cs typeface="Arial Unicode MS" pitchFamily="50" charset="-128"/>
              </a:rPr>
              <a:t>V</a:t>
            </a:r>
            <a:r>
              <a:rPr lang="en-GB" altLang="ja-JP" sz="2400">
                <a:solidFill>
                  <a:schemeClr val="tx2"/>
                </a:solidFill>
                <a:latin typeface="Arial Unicode MS" pitchFamily="50" charset="-128"/>
                <a:ea typeface="Arial Unicode MS" pitchFamily="50" charset="-128"/>
                <a:cs typeface="Arial Unicode MS" pitchFamily="50" charset="-128"/>
              </a:rPr>
              <a:t>1.8</a:t>
            </a:r>
            <a:endParaRPr lang="en-GB" altLang="ja-JP" sz="2400" baseline="-25000">
              <a:solidFill>
                <a:schemeClr val="tx2"/>
              </a:solidFill>
              <a:latin typeface="Arial Unicode MS" pitchFamily="50" charset="-128"/>
              <a:ea typeface="Arial Unicode MS" pitchFamily="50" charset="-128"/>
              <a:cs typeface="Arial Unicode MS" pitchFamily="50" charset="-128"/>
            </a:endParaRPr>
          </a:p>
        </p:txBody>
      </p:sp>
      <p:grpSp>
        <p:nvGrpSpPr>
          <p:cNvPr id="24623" name="Group 50"/>
          <p:cNvGrpSpPr>
            <a:grpSpLocks/>
          </p:cNvGrpSpPr>
          <p:nvPr/>
        </p:nvGrpSpPr>
        <p:grpSpPr bwMode="auto">
          <a:xfrm>
            <a:off x="8451850" y="4491038"/>
            <a:ext cx="452438" cy="508000"/>
            <a:chOff x="5480" y="2584"/>
            <a:chExt cx="320" cy="320"/>
          </a:xfrm>
        </p:grpSpPr>
        <p:sp>
          <p:nvSpPr>
            <p:cNvPr id="24630" name="Oval 51"/>
            <p:cNvSpPr>
              <a:spLocks noChangeArrowheads="1"/>
            </p:cNvSpPr>
            <p:nvPr/>
          </p:nvSpPr>
          <p:spPr bwMode="auto">
            <a:xfrm>
              <a:off x="5480" y="2584"/>
              <a:ext cx="320" cy="320"/>
            </a:xfrm>
            <a:prstGeom prst="ellipse">
              <a:avLst/>
            </a:prstGeom>
            <a:solidFill>
              <a:schemeClr val="folHlink"/>
            </a:solidFill>
            <a:ln w="9525" algn="ctr">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4631" name="Text Box 52"/>
            <p:cNvSpPr txBox="1">
              <a:spLocks noChangeArrowheads="1"/>
            </p:cNvSpPr>
            <p:nvPr/>
          </p:nvSpPr>
          <p:spPr bwMode="auto">
            <a:xfrm>
              <a:off x="5516" y="2608"/>
              <a:ext cx="277" cy="288"/>
            </a:xfrm>
            <a:prstGeom prst="rect">
              <a:avLst/>
            </a:prstGeom>
            <a:noFill/>
            <a:ln w="12700">
              <a:noFill/>
              <a:miter lim="800000"/>
              <a:headEnd type="none" w="sm" len="sm"/>
              <a:tailEnd type="none" w="sm" len="sm"/>
            </a:ln>
          </p:spPr>
          <p:txBody>
            <a:bodyPr>
              <a:spAutoFit/>
            </a:bodyPr>
            <a:lstStyle/>
            <a:p>
              <a:pPr algn="l"/>
              <a:r>
                <a:rPr lang="en-GB" altLang="ja-JP" sz="2400">
                  <a:latin typeface="Arial Unicode MS" pitchFamily="50" charset="-128"/>
                  <a:ea typeface="Arial Unicode MS" pitchFamily="50" charset="-128"/>
                  <a:cs typeface="Arial Unicode MS" pitchFamily="50" charset="-128"/>
                </a:rPr>
                <a:t>P</a:t>
              </a:r>
              <a:endParaRPr lang="en-GB" altLang="ja-JP" sz="2400" baseline="-25000">
                <a:latin typeface="Arial Unicode MS" pitchFamily="50" charset="-128"/>
                <a:ea typeface="Arial Unicode MS" pitchFamily="50" charset="-128"/>
                <a:cs typeface="Arial Unicode MS" pitchFamily="50" charset="-128"/>
              </a:endParaRPr>
            </a:p>
          </p:txBody>
        </p:sp>
      </p:grpSp>
      <p:sp>
        <p:nvSpPr>
          <p:cNvPr id="24624" name="Line 53"/>
          <p:cNvSpPr>
            <a:spLocks noChangeShapeType="1"/>
          </p:cNvSpPr>
          <p:nvPr/>
        </p:nvSpPr>
        <p:spPr bwMode="auto">
          <a:xfrm>
            <a:off x="6881813" y="4800600"/>
            <a:ext cx="546100" cy="0"/>
          </a:xfrm>
          <a:prstGeom prst="line">
            <a:avLst/>
          </a:prstGeom>
          <a:noFill/>
          <a:ln w="38100">
            <a:solidFill>
              <a:schemeClr val="tx2"/>
            </a:solidFill>
            <a:round/>
            <a:headEnd/>
            <a:tailEnd type="triangle" w="med" len="med"/>
          </a:ln>
        </p:spPr>
        <p:txBody>
          <a:bodyPr/>
          <a:lstStyle/>
          <a:p>
            <a:endParaRPr lang="ja-JP" altLang="en-US"/>
          </a:p>
        </p:txBody>
      </p:sp>
      <p:sp>
        <p:nvSpPr>
          <p:cNvPr id="24625" name="Line 54"/>
          <p:cNvSpPr>
            <a:spLocks noChangeShapeType="1"/>
          </p:cNvSpPr>
          <p:nvPr/>
        </p:nvSpPr>
        <p:spPr bwMode="auto">
          <a:xfrm>
            <a:off x="8015288" y="5092700"/>
            <a:ext cx="0" cy="698500"/>
          </a:xfrm>
          <a:prstGeom prst="line">
            <a:avLst/>
          </a:prstGeom>
          <a:noFill/>
          <a:ln w="57150">
            <a:solidFill>
              <a:schemeClr val="tx2"/>
            </a:solidFill>
            <a:round/>
            <a:headEnd/>
            <a:tailEnd type="triangle" w="med" len="med"/>
          </a:ln>
        </p:spPr>
        <p:txBody>
          <a:bodyPr/>
          <a:lstStyle/>
          <a:p>
            <a:endParaRPr lang="ja-JP" altLang="en-US"/>
          </a:p>
        </p:txBody>
      </p:sp>
      <p:sp>
        <p:nvSpPr>
          <p:cNvPr id="24626" name="Text Box 55"/>
          <p:cNvSpPr txBox="1">
            <a:spLocks noChangeArrowheads="1"/>
          </p:cNvSpPr>
          <p:nvPr/>
        </p:nvSpPr>
        <p:spPr bwMode="auto">
          <a:xfrm>
            <a:off x="7091363" y="5786438"/>
            <a:ext cx="1739900" cy="830262"/>
          </a:xfrm>
          <a:prstGeom prst="rect">
            <a:avLst/>
          </a:prstGeom>
          <a:noFill/>
          <a:ln w="12700">
            <a:noFill/>
            <a:miter lim="800000"/>
            <a:headEnd type="none" w="sm" len="sm"/>
            <a:tailEnd type="none" w="sm" len="sm"/>
          </a:ln>
        </p:spPr>
        <p:txBody>
          <a:bodyPr>
            <a:spAutoFit/>
          </a:bodyPr>
          <a:lstStyle/>
          <a:p>
            <a:pPr algn="l"/>
            <a:r>
              <a:rPr lang="en-GB" altLang="ja-JP" sz="2400">
                <a:solidFill>
                  <a:schemeClr val="accent2"/>
                </a:solidFill>
                <a:latin typeface="Arial Unicode MS" pitchFamily="50" charset="-128"/>
                <a:ea typeface="Arial Unicode MS" pitchFamily="50" charset="-128"/>
                <a:cs typeface="Arial Unicode MS" pitchFamily="50" charset="-128"/>
              </a:rPr>
              <a:t>lower pain thresholds</a:t>
            </a:r>
            <a:endParaRPr lang="en-GB" altLang="ja-JP" sz="2400" baseline="-25000">
              <a:solidFill>
                <a:schemeClr val="accent2"/>
              </a:solidFill>
              <a:latin typeface="Arial Unicode MS" pitchFamily="50" charset="-128"/>
              <a:ea typeface="Arial Unicode MS" pitchFamily="50" charset="-128"/>
              <a:cs typeface="Arial Unicode MS" pitchFamily="50" charset="-128"/>
            </a:endParaRPr>
          </a:p>
        </p:txBody>
      </p:sp>
      <p:sp>
        <p:nvSpPr>
          <p:cNvPr id="24627" name="Text Box 56"/>
          <p:cNvSpPr txBox="1">
            <a:spLocks noChangeArrowheads="1"/>
          </p:cNvSpPr>
          <p:nvPr/>
        </p:nvSpPr>
        <p:spPr bwMode="auto">
          <a:xfrm>
            <a:off x="6600825" y="2144713"/>
            <a:ext cx="1992313" cy="830262"/>
          </a:xfrm>
          <a:prstGeom prst="rect">
            <a:avLst/>
          </a:prstGeom>
          <a:noFill/>
          <a:ln w="12700">
            <a:noFill/>
            <a:miter lim="800000"/>
            <a:headEnd type="none" w="sm" len="sm"/>
            <a:tailEnd type="none" w="sm" len="sm"/>
          </a:ln>
        </p:spPr>
        <p:txBody>
          <a:bodyPr>
            <a:spAutoFit/>
          </a:bodyPr>
          <a:lstStyle/>
          <a:p>
            <a:pPr algn="l"/>
            <a:r>
              <a:rPr lang="en-GB" altLang="ja-JP" sz="2400">
                <a:solidFill>
                  <a:schemeClr val="accent2"/>
                </a:solidFill>
                <a:latin typeface="Arial Unicode MS" pitchFamily="50" charset="-128"/>
                <a:ea typeface="Arial Unicode MS" pitchFamily="50" charset="-128"/>
                <a:cs typeface="Arial Unicode MS" pitchFamily="50" charset="-128"/>
              </a:rPr>
              <a:t>tissue damage</a:t>
            </a:r>
            <a:endParaRPr lang="en-GB" altLang="ja-JP" sz="2400" baseline="-25000">
              <a:solidFill>
                <a:schemeClr val="accent2"/>
              </a:solidFill>
              <a:latin typeface="Arial Unicode MS" pitchFamily="50" charset="-128"/>
              <a:ea typeface="Arial Unicode MS" pitchFamily="50" charset="-128"/>
              <a:cs typeface="Arial Unicode MS" pitchFamily="50" charset="-128"/>
            </a:endParaRPr>
          </a:p>
        </p:txBody>
      </p:sp>
      <p:sp>
        <p:nvSpPr>
          <p:cNvPr id="24628" name="Line 57"/>
          <p:cNvSpPr>
            <a:spLocks noChangeShapeType="1"/>
          </p:cNvSpPr>
          <p:nvPr/>
        </p:nvSpPr>
        <p:spPr bwMode="auto">
          <a:xfrm>
            <a:off x="7078663" y="2984500"/>
            <a:ext cx="0" cy="368300"/>
          </a:xfrm>
          <a:prstGeom prst="line">
            <a:avLst/>
          </a:prstGeom>
          <a:noFill/>
          <a:ln w="57150">
            <a:solidFill>
              <a:schemeClr val="tx2"/>
            </a:solidFill>
            <a:round/>
            <a:headEnd/>
            <a:tailEnd type="triangle" w="med" len="med"/>
          </a:ln>
        </p:spPr>
        <p:txBody>
          <a:bodyPr/>
          <a:lstStyle/>
          <a:p>
            <a:endParaRPr lang="ja-JP" altLang="en-US"/>
          </a:p>
        </p:txBody>
      </p:sp>
      <p:sp>
        <p:nvSpPr>
          <p:cNvPr id="24629" name="Rectangle 58"/>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28</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809625" y="2038350"/>
            <a:ext cx="7907338" cy="3630613"/>
          </a:xfrm>
          <a:prstGeom prst="rect">
            <a:avLst/>
          </a:prstGeom>
          <a:noFill/>
          <a:ln w="12700">
            <a:noFill/>
            <a:miter lim="800000"/>
            <a:headEnd/>
            <a:tailEnd/>
          </a:ln>
        </p:spPr>
        <p:txBody>
          <a:bodyPr lIns="90487" tIns="44450" rIns="90487" bIns="44450"/>
          <a:lstStyle/>
          <a:p>
            <a:pPr algn="l"/>
            <a:r>
              <a:rPr lang="en-US" altLang="ja-JP">
                <a:solidFill>
                  <a:srgbClr val="666699"/>
                </a:solidFill>
              </a:rPr>
              <a:t>• </a:t>
            </a:r>
            <a:r>
              <a:rPr lang="en-US" altLang="ja-JP" i="1">
                <a:solidFill>
                  <a:srgbClr val="666699"/>
                </a:solidFill>
              </a:rPr>
              <a:t>In vitro</a:t>
            </a:r>
            <a:r>
              <a:rPr lang="en-US" altLang="ja-JP">
                <a:solidFill>
                  <a:srgbClr val="666699"/>
                </a:solidFill>
              </a:rPr>
              <a:t>, </a:t>
            </a:r>
            <a:r>
              <a:rPr lang="en-GB" altLang="ja-JP">
                <a:solidFill>
                  <a:srgbClr val="666699"/>
                </a:solidFill>
              </a:rPr>
              <a:t>t</a:t>
            </a:r>
            <a:r>
              <a:rPr lang="en-US" altLang="ja-JP">
                <a:solidFill>
                  <a:srgbClr val="666699"/>
                </a:solidFill>
              </a:rPr>
              <a:t>etrodotoxin (TTX)-res</a:t>
            </a:r>
            <a:r>
              <a:rPr lang="en-GB" altLang="ja-JP">
                <a:solidFill>
                  <a:srgbClr val="666699"/>
                </a:solidFill>
              </a:rPr>
              <a:t>istant Na</a:t>
            </a:r>
            <a:r>
              <a:rPr lang="en-GB" altLang="ja-JP" baseline="30000">
                <a:solidFill>
                  <a:srgbClr val="666699"/>
                </a:solidFill>
              </a:rPr>
              <a:t>+</a:t>
            </a:r>
            <a:r>
              <a:rPr lang="en-GB" altLang="ja-JP">
                <a:solidFill>
                  <a:srgbClr val="666699"/>
                </a:solidFill>
              </a:rPr>
              <a:t> current are enhanced by inflammation mediators such as PGE</a:t>
            </a:r>
            <a:r>
              <a:rPr lang="en-GB" altLang="ja-JP" baseline="-25000">
                <a:solidFill>
                  <a:srgbClr val="666699"/>
                </a:solidFill>
              </a:rPr>
              <a:t>2</a:t>
            </a:r>
            <a:r>
              <a:rPr lang="en-US" altLang="ja-JP">
                <a:solidFill>
                  <a:srgbClr val="666699"/>
                </a:solidFill>
              </a:rPr>
              <a:t/>
            </a:r>
            <a:br>
              <a:rPr lang="en-US" altLang="ja-JP">
                <a:solidFill>
                  <a:srgbClr val="666699"/>
                </a:solidFill>
              </a:rPr>
            </a:br>
            <a:r>
              <a:rPr lang="en-US" altLang="ja-JP">
                <a:solidFill>
                  <a:schemeClr val="accent1"/>
                </a:solidFill>
              </a:rPr>
              <a:t/>
            </a:r>
            <a:br>
              <a:rPr lang="en-US" altLang="ja-JP">
                <a:solidFill>
                  <a:schemeClr val="accent1"/>
                </a:solidFill>
              </a:rPr>
            </a:br>
            <a:r>
              <a:rPr lang="en-US" altLang="ja-JP">
                <a:solidFill>
                  <a:schemeClr val="accent1"/>
                </a:solidFill>
              </a:rPr>
              <a:t>• </a:t>
            </a:r>
            <a:r>
              <a:rPr lang="en-US" altLang="ja-JP" i="1">
                <a:solidFill>
                  <a:schemeClr val="accent1"/>
                </a:solidFill>
              </a:rPr>
              <a:t>In vivo</a:t>
            </a:r>
            <a:r>
              <a:rPr lang="en-US" altLang="ja-JP">
                <a:solidFill>
                  <a:schemeClr val="accent1"/>
                </a:solidFill>
              </a:rPr>
              <a:t>, there is an enhancement of TTX-res</a:t>
            </a:r>
            <a:r>
              <a:rPr lang="en-GB" altLang="ja-JP">
                <a:solidFill>
                  <a:schemeClr val="accent1"/>
                </a:solidFill>
              </a:rPr>
              <a:t>istant Na</a:t>
            </a:r>
            <a:r>
              <a:rPr lang="en-GB" altLang="ja-JP" baseline="30000">
                <a:solidFill>
                  <a:schemeClr val="accent1"/>
                </a:solidFill>
              </a:rPr>
              <a:t>+</a:t>
            </a:r>
            <a:r>
              <a:rPr lang="en-GB" altLang="ja-JP">
                <a:solidFill>
                  <a:schemeClr val="accent1"/>
                </a:solidFill>
              </a:rPr>
              <a:t> current density after peripheral inflammation </a:t>
            </a:r>
            <a:br>
              <a:rPr lang="en-GB" altLang="ja-JP">
                <a:solidFill>
                  <a:schemeClr val="accent1"/>
                </a:solidFill>
              </a:rPr>
            </a:br>
            <a:r>
              <a:rPr lang="en-US" altLang="ja-JP">
                <a:solidFill>
                  <a:srgbClr val="666699"/>
                </a:solidFill>
              </a:rPr>
              <a:t/>
            </a:r>
            <a:br>
              <a:rPr lang="en-US" altLang="ja-JP">
                <a:solidFill>
                  <a:srgbClr val="666699"/>
                </a:solidFill>
              </a:rPr>
            </a:br>
            <a:r>
              <a:rPr lang="en-US" altLang="ja-JP">
                <a:solidFill>
                  <a:srgbClr val="666699"/>
                </a:solidFill>
              </a:rPr>
              <a:t>• Na</a:t>
            </a:r>
            <a:r>
              <a:rPr lang="en-US" altLang="ja-JP" baseline="-25000">
                <a:solidFill>
                  <a:srgbClr val="666699"/>
                </a:solidFill>
              </a:rPr>
              <a:t>V</a:t>
            </a:r>
            <a:r>
              <a:rPr lang="en-US" altLang="ja-JP">
                <a:solidFill>
                  <a:srgbClr val="666699"/>
                </a:solidFill>
              </a:rPr>
              <a:t>1.8 is expressed exclusively in nociceptive small diameter C fibre sensory neurons, and TTX-resistant</a:t>
            </a:r>
            <a:br>
              <a:rPr lang="en-US" altLang="ja-JP">
                <a:solidFill>
                  <a:srgbClr val="666699"/>
                </a:solidFill>
              </a:rPr>
            </a:br>
            <a:r>
              <a:rPr lang="en-US" altLang="ja-JP">
                <a:solidFill>
                  <a:srgbClr val="666699"/>
                </a:solidFill>
              </a:rPr>
              <a:t/>
            </a:r>
            <a:br>
              <a:rPr lang="en-US" altLang="ja-JP">
                <a:solidFill>
                  <a:srgbClr val="666699"/>
                </a:solidFill>
              </a:rPr>
            </a:br>
            <a:r>
              <a:rPr lang="en-US" altLang="ja-JP">
                <a:solidFill>
                  <a:srgbClr val="666699"/>
                </a:solidFill>
              </a:rPr>
              <a:t>• </a:t>
            </a:r>
            <a:r>
              <a:rPr lang="en-GB" altLang="ja-JP">
                <a:solidFill>
                  <a:srgbClr val="666699"/>
                </a:solidFill>
              </a:rPr>
              <a:t>Na</a:t>
            </a:r>
            <a:r>
              <a:rPr lang="en-GB" altLang="ja-JP" baseline="-25000">
                <a:solidFill>
                  <a:srgbClr val="666699"/>
                </a:solidFill>
              </a:rPr>
              <a:t>V</a:t>
            </a:r>
            <a:r>
              <a:rPr lang="en-GB" altLang="ja-JP">
                <a:solidFill>
                  <a:srgbClr val="666699"/>
                </a:solidFill>
              </a:rPr>
              <a:t>1.8 knock-out mice have diminished mechanosensation and delayed inflammatory pain thresholds</a:t>
            </a:r>
          </a:p>
        </p:txBody>
      </p:sp>
      <p:sp>
        <p:nvSpPr>
          <p:cNvPr id="25603" name="Rectangle 4"/>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29</a:t>
            </a:r>
            <a:endParaRPr lang="en-GB" altLang="ja-JP" sz="1600" dirty="0">
              <a:solidFill>
                <a:schemeClr val="accent1"/>
              </a:solidFill>
            </a:endParaRPr>
          </a:p>
        </p:txBody>
      </p:sp>
      <p:sp>
        <p:nvSpPr>
          <p:cNvPr id="25604" name="Rectangle 10"/>
          <p:cNvSpPr>
            <a:spLocks noGrp="1" noChangeArrowheads="1"/>
          </p:cNvSpPr>
          <p:nvPr>
            <p:ph type="title"/>
          </p:nvPr>
        </p:nvSpPr>
        <p:spPr>
          <a:xfrm>
            <a:off x="185738" y="195263"/>
            <a:ext cx="8518525" cy="1141412"/>
          </a:xfrm>
          <a:noFill/>
        </p:spPr>
        <p:txBody>
          <a:bodyPr/>
          <a:lstStyle/>
          <a:p>
            <a:r>
              <a:rPr lang="en-GB" altLang="ja-JP" sz="3200" smtClean="0">
                <a:latin typeface="Helvetica" pitchFamily="34" charset="0"/>
              </a:rPr>
              <a:t>Na</a:t>
            </a:r>
            <a:r>
              <a:rPr lang="en-GB" altLang="ja-JP" sz="3200" baseline="-25000" smtClean="0">
                <a:latin typeface="Helvetica" pitchFamily="34" charset="0"/>
              </a:rPr>
              <a:t>V</a:t>
            </a:r>
            <a:r>
              <a:rPr lang="en-GB" altLang="ja-JP" sz="3200" smtClean="0">
                <a:latin typeface="Helvetica" pitchFamily="34" charset="0"/>
              </a:rPr>
              <a:t>1.8 is a key molecule in pain pathway because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8194"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sz="2400"/>
          </a:p>
        </p:txBody>
      </p:sp>
      <p:sp>
        <p:nvSpPr>
          <p:cNvPr id="8195" name="Rectangle 3"/>
          <p:cNvSpPr>
            <a:spLocks noChangeArrowheads="1"/>
          </p:cNvSpPr>
          <p:nvPr/>
        </p:nvSpPr>
        <p:spPr bwMode="auto">
          <a:xfrm>
            <a:off x="960438" y="927100"/>
            <a:ext cx="7488237" cy="4789488"/>
          </a:xfrm>
          <a:prstGeom prst="rect">
            <a:avLst/>
          </a:prstGeom>
          <a:noFill/>
          <a:ln w="9525" algn="ctr">
            <a:noFill/>
            <a:miter lim="800000"/>
            <a:headEnd/>
            <a:tailEnd/>
          </a:ln>
        </p:spPr>
        <p:txBody>
          <a:bodyPr anchor="ctr">
            <a:spAutoFit/>
          </a:bodyPr>
          <a:lstStyle/>
          <a:p>
            <a:pPr algn="l" fontAlgn="t"/>
            <a:r>
              <a:rPr lang="en-US" altLang="ja-JP" sz="2800">
                <a:solidFill>
                  <a:srgbClr val="666699"/>
                </a:solidFill>
              </a:rPr>
              <a:t>Types of pain</a:t>
            </a:r>
            <a:endParaRPr lang="en-GB" altLang="ja-JP" sz="2800">
              <a:solidFill>
                <a:srgbClr val="666699"/>
              </a:solidFill>
            </a:endParaRPr>
          </a:p>
          <a:p>
            <a:pPr algn="l" fontAlgn="t"/>
            <a:endParaRPr lang="en-GB" altLang="ja-JP" sz="2800">
              <a:solidFill>
                <a:srgbClr val="666699"/>
              </a:solidFill>
            </a:endParaRPr>
          </a:p>
          <a:p>
            <a:pPr algn="l" fontAlgn="t"/>
            <a:r>
              <a:rPr lang="en-GB" altLang="ja-JP" sz="2800">
                <a:solidFill>
                  <a:srgbClr val="666699"/>
                </a:solidFill>
              </a:rPr>
              <a:t>Overview of sensory nervous system and pain pathway</a:t>
            </a:r>
          </a:p>
          <a:p>
            <a:pPr algn="l" fontAlgn="t"/>
            <a:endParaRPr lang="en-GB" altLang="ja-JP" sz="2800">
              <a:solidFill>
                <a:srgbClr val="666699"/>
              </a:solidFill>
            </a:endParaRPr>
          </a:p>
          <a:p>
            <a:pPr algn="l" fontAlgn="t"/>
            <a:r>
              <a:rPr lang="en-GB" altLang="ja-JP" sz="2800">
                <a:solidFill>
                  <a:srgbClr val="666699"/>
                </a:solidFill>
              </a:rPr>
              <a:t>Introduction of key molecules in pain pathway</a:t>
            </a:r>
          </a:p>
          <a:p>
            <a:pPr algn="l" fontAlgn="t"/>
            <a:endParaRPr lang="en-GB" altLang="ja-JP" sz="2800">
              <a:solidFill>
                <a:srgbClr val="666699"/>
              </a:solidFill>
            </a:endParaRPr>
          </a:p>
          <a:p>
            <a:pPr algn="l" fontAlgn="t"/>
            <a:r>
              <a:rPr lang="en-GB" altLang="ja-JP" sz="2800">
                <a:solidFill>
                  <a:srgbClr val="FFFF66"/>
                </a:solidFill>
              </a:rPr>
              <a:t>Na</a:t>
            </a:r>
            <a:r>
              <a:rPr lang="en-GB" altLang="ja-JP" sz="2800" baseline="30000">
                <a:solidFill>
                  <a:srgbClr val="FFFF66"/>
                </a:solidFill>
              </a:rPr>
              <a:t>+</a:t>
            </a:r>
            <a:r>
              <a:rPr lang="en-GB" altLang="ja-JP" sz="2800">
                <a:solidFill>
                  <a:srgbClr val="FFFF66"/>
                </a:solidFill>
              </a:rPr>
              <a:t> channels and accessory subunits in pain pathway</a:t>
            </a:r>
          </a:p>
          <a:p>
            <a:pPr algn="l" fontAlgn="t"/>
            <a:endParaRPr lang="en-GB" altLang="ja-JP" sz="2800">
              <a:solidFill>
                <a:srgbClr val="FFFF66"/>
              </a:solidFill>
            </a:endParaRPr>
          </a:p>
          <a:p>
            <a:pPr algn="l" fontAlgn="t"/>
            <a:r>
              <a:rPr lang="en-GB" altLang="ja-JP" sz="2800">
                <a:solidFill>
                  <a:srgbClr val="666699"/>
                </a:solidFill>
              </a:rPr>
              <a:t>Pain killers</a:t>
            </a:r>
          </a:p>
        </p:txBody>
      </p:sp>
      <p:sp>
        <p:nvSpPr>
          <p:cNvPr id="8196" name="Rectangle 4"/>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3</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320800"/>
          </a:xfrm>
          <a:noFill/>
        </p:spPr>
        <p:txBody>
          <a:bodyPr lIns="90488" rIns="90488"/>
          <a:lstStyle/>
          <a:p>
            <a:r>
              <a:rPr lang="en-GB" altLang="ja-JP" sz="3200" smtClean="0">
                <a:latin typeface="Arial Unicode MS" pitchFamily="50" charset="-128"/>
                <a:ea typeface="Arial Unicode MS" pitchFamily="50" charset="-128"/>
                <a:cs typeface="Arial Unicode MS" pitchFamily="50" charset="-128"/>
              </a:rPr>
              <a:t>Bradykinin excites tetrodotoxin-resistant primary afferent fibers in a Na</a:t>
            </a:r>
            <a:r>
              <a:rPr lang="en-GB" altLang="ja-JP" sz="3200" baseline="40000" smtClean="0">
                <a:latin typeface="Arial Unicode MS" pitchFamily="50" charset="-128"/>
                <a:ea typeface="Arial Unicode MS" pitchFamily="50" charset="-128"/>
                <a:cs typeface="Arial Unicode MS" pitchFamily="50" charset="-128"/>
              </a:rPr>
              <a:t>+</a:t>
            </a:r>
            <a:r>
              <a:rPr lang="en-GB" altLang="ja-JP" sz="3200" smtClean="0">
                <a:latin typeface="Arial Unicode MS" pitchFamily="50" charset="-128"/>
                <a:ea typeface="Arial Unicode MS" pitchFamily="50" charset="-128"/>
                <a:cs typeface="Arial Unicode MS" pitchFamily="50" charset="-128"/>
              </a:rPr>
              <a:t> dependent manner</a:t>
            </a:r>
          </a:p>
        </p:txBody>
      </p:sp>
      <p:sp useBgFill="1">
        <p:nvSpPr>
          <p:cNvPr id="26627" name="Rectangle 3"/>
          <p:cNvSpPr>
            <a:spLocks noChangeArrowheads="1"/>
          </p:cNvSpPr>
          <p:nvPr/>
        </p:nvSpPr>
        <p:spPr bwMode="auto">
          <a:xfrm>
            <a:off x="1003300" y="4360863"/>
            <a:ext cx="4554538" cy="11525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28" name="Rectangle 4"/>
          <p:cNvSpPr>
            <a:spLocks noChangeArrowheads="1"/>
          </p:cNvSpPr>
          <p:nvPr/>
        </p:nvSpPr>
        <p:spPr bwMode="auto">
          <a:xfrm>
            <a:off x="836613" y="4724400"/>
            <a:ext cx="4953000" cy="5461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29" name="Rectangle 5"/>
          <p:cNvSpPr>
            <a:spLocks noChangeArrowheads="1"/>
          </p:cNvSpPr>
          <p:nvPr/>
        </p:nvSpPr>
        <p:spPr bwMode="auto">
          <a:xfrm>
            <a:off x="1162050" y="5318125"/>
            <a:ext cx="1143000" cy="26035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0" name="Rectangle 6"/>
          <p:cNvSpPr>
            <a:spLocks noChangeArrowheads="1"/>
          </p:cNvSpPr>
          <p:nvPr/>
        </p:nvSpPr>
        <p:spPr bwMode="auto">
          <a:xfrm>
            <a:off x="1162050" y="5489575"/>
            <a:ext cx="1079500" cy="14605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1" name="Rectangle 7"/>
          <p:cNvSpPr>
            <a:spLocks noChangeArrowheads="1"/>
          </p:cNvSpPr>
          <p:nvPr/>
        </p:nvSpPr>
        <p:spPr bwMode="auto">
          <a:xfrm>
            <a:off x="2679700" y="5318125"/>
            <a:ext cx="196850" cy="12065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2" name="Rectangle 8"/>
          <p:cNvSpPr>
            <a:spLocks noChangeArrowheads="1"/>
          </p:cNvSpPr>
          <p:nvPr/>
        </p:nvSpPr>
        <p:spPr bwMode="auto">
          <a:xfrm>
            <a:off x="3054350" y="5245100"/>
            <a:ext cx="66675" cy="2286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3" name="Rectangle 9"/>
          <p:cNvSpPr>
            <a:spLocks noChangeArrowheads="1"/>
          </p:cNvSpPr>
          <p:nvPr/>
        </p:nvSpPr>
        <p:spPr bwMode="auto">
          <a:xfrm>
            <a:off x="3409950" y="5207000"/>
            <a:ext cx="66675" cy="2286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4" name="Rectangle 10"/>
          <p:cNvSpPr>
            <a:spLocks noChangeArrowheads="1"/>
          </p:cNvSpPr>
          <p:nvPr/>
        </p:nvSpPr>
        <p:spPr bwMode="auto">
          <a:xfrm>
            <a:off x="3517900" y="5187950"/>
            <a:ext cx="50800" cy="2635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5" name="Rectangle 11"/>
          <p:cNvSpPr>
            <a:spLocks noChangeArrowheads="1"/>
          </p:cNvSpPr>
          <p:nvPr/>
        </p:nvSpPr>
        <p:spPr bwMode="auto">
          <a:xfrm>
            <a:off x="3613150" y="5191125"/>
            <a:ext cx="50800" cy="2635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6" name="Rectangle 12"/>
          <p:cNvSpPr>
            <a:spLocks noChangeArrowheads="1"/>
          </p:cNvSpPr>
          <p:nvPr/>
        </p:nvSpPr>
        <p:spPr bwMode="auto">
          <a:xfrm>
            <a:off x="3740150" y="5178425"/>
            <a:ext cx="50800" cy="2635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7" name="Rectangle 13"/>
          <p:cNvSpPr>
            <a:spLocks noChangeArrowheads="1"/>
          </p:cNvSpPr>
          <p:nvPr/>
        </p:nvSpPr>
        <p:spPr bwMode="auto">
          <a:xfrm>
            <a:off x="3721100" y="5127625"/>
            <a:ext cx="977900" cy="2762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8" name="Rectangle 14"/>
          <p:cNvSpPr>
            <a:spLocks noChangeArrowheads="1"/>
          </p:cNvSpPr>
          <p:nvPr/>
        </p:nvSpPr>
        <p:spPr bwMode="auto">
          <a:xfrm>
            <a:off x="3902075" y="5207000"/>
            <a:ext cx="50800" cy="2635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39" name="Rectangle 15"/>
          <p:cNvSpPr>
            <a:spLocks noChangeArrowheads="1"/>
          </p:cNvSpPr>
          <p:nvPr/>
        </p:nvSpPr>
        <p:spPr bwMode="auto">
          <a:xfrm>
            <a:off x="4006850" y="5289550"/>
            <a:ext cx="454025" cy="2635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0" name="Rectangle 16"/>
          <p:cNvSpPr>
            <a:spLocks noChangeArrowheads="1"/>
          </p:cNvSpPr>
          <p:nvPr/>
        </p:nvSpPr>
        <p:spPr bwMode="auto">
          <a:xfrm>
            <a:off x="4454525" y="5251450"/>
            <a:ext cx="396875" cy="2571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1" name="Rectangle 17"/>
          <p:cNvSpPr>
            <a:spLocks noChangeArrowheads="1"/>
          </p:cNvSpPr>
          <p:nvPr/>
        </p:nvSpPr>
        <p:spPr bwMode="auto">
          <a:xfrm>
            <a:off x="4495800" y="5299075"/>
            <a:ext cx="57150" cy="3556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2" name="Rectangle 18"/>
          <p:cNvSpPr>
            <a:spLocks noChangeArrowheads="1"/>
          </p:cNvSpPr>
          <p:nvPr/>
        </p:nvSpPr>
        <p:spPr bwMode="auto">
          <a:xfrm>
            <a:off x="4591050" y="5321300"/>
            <a:ext cx="117475" cy="3556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3" name="Rectangle 19"/>
          <p:cNvSpPr>
            <a:spLocks noChangeArrowheads="1"/>
          </p:cNvSpPr>
          <p:nvPr/>
        </p:nvSpPr>
        <p:spPr bwMode="auto">
          <a:xfrm>
            <a:off x="4795838" y="5257800"/>
            <a:ext cx="911225" cy="1016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4" name="Rectangle 20"/>
          <p:cNvSpPr>
            <a:spLocks noChangeArrowheads="1"/>
          </p:cNvSpPr>
          <p:nvPr/>
        </p:nvSpPr>
        <p:spPr bwMode="auto">
          <a:xfrm>
            <a:off x="5348288" y="5394325"/>
            <a:ext cx="415925" cy="984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5" name="Rectangle 21"/>
          <p:cNvSpPr>
            <a:spLocks noChangeArrowheads="1"/>
          </p:cNvSpPr>
          <p:nvPr/>
        </p:nvSpPr>
        <p:spPr bwMode="auto">
          <a:xfrm>
            <a:off x="1087438" y="5308600"/>
            <a:ext cx="573087" cy="793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6" name="Rectangle 22"/>
          <p:cNvSpPr>
            <a:spLocks noChangeArrowheads="1"/>
          </p:cNvSpPr>
          <p:nvPr/>
        </p:nvSpPr>
        <p:spPr bwMode="auto">
          <a:xfrm>
            <a:off x="1401763" y="5314950"/>
            <a:ext cx="574675" cy="793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7" name="Rectangle 23"/>
          <p:cNvSpPr>
            <a:spLocks noChangeArrowheads="1"/>
          </p:cNvSpPr>
          <p:nvPr/>
        </p:nvSpPr>
        <p:spPr bwMode="auto">
          <a:xfrm>
            <a:off x="2193925" y="5318125"/>
            <a:ext cx="87313" cy="793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8" name="Rectangle 24"/>
          <p:cNvSpPr>
            <a:spLocks noChangeArrowheads="1"/>
          </p:cNvSpPr>
          <p:nvPr/>
        </p:nvSpPr>
        <p:spPr bwMode="auto">
          <a:xfrm>
            <a:off x="2362200" y="5324475"/>
            <a:ext cx="800100" cy="793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49" name="Rectangle 25"/>
          <p:cNvSpPr>
            <a:spLocks noChangeArrowheads="1"/>
          </p:cNvSpPr>
          <p:nvPr/>
        </p:nvSpPr>
        <p:spPr bwMode="auto">
          <a:xfrm>
            <a:off x="5457825" y="5006975"/>
            <a:ext cx="49213" cy="2254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50" name="Rectangle 26"/>
          <p:cNvSpPr>
            <a:spLocks noChangeArrowheads="1"/>
          </p:cNvSpPr>
          <p:nvPr/>
        </p:nvSpPr>
        <p:spPr bwMode="auto">
          <a:xfrm>
            <a:off x="831850" y="3484563"/>
            <a:ext cx="4683125" cy="7747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51" name="Rectangle 27"/>
          <p:cNvSpPr>
            <a:spLocks noChangeArrowheads="1"/>
          </p:cNvSpPr>
          <p:nvPr/>
        </p:nvSpPr>
        <p:spPr bwMode="auto">
          <a:xfrm>
            <a:off x="1012825" y="4619625"/>
            <a:ext cx="265113" cy="4476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52" name="Rectangle 28"/>
          <p:cNvSpPr>
            <a:spLocks noChangeArrowheads="1"/>
          </p:cNvSpPr>
          <p:nvPr/>
        </p:nvSpPr>
        <p:spPr bwMode="auto">
          <a:xfrm>
            <a:off x="1376363" y="4597400"/>
            <a:ext cx="261937" cy="4476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53" name="Rectangle 29"/>
          <p:cNvSpPr>
            <a:spLocks noChangeArrowheads="1"/>
          </p:cNvSpPr>
          <p:nvPr/>
        </p:nvSpPr>
        <p:spPr bwMode="auto">
          <a:xfrm>
            <a:off x="1709738" y="4664075"/>
            <a:ext cx="250825" cy="4476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54" name="Rectangle 30"/>
          <p:cNvSpPr>
            <a:spLocks noChangeArrowheads="1"/>
          </p:cNvSpPr>
          <p:nvPr/>
        </p:nvSpPr>
        <p:spPr bwMode="auto">
          <a:xfrm>
            <a:off x="2024063" y="4619625"/>
            <a:ext cx="804862" cy="4476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55" name="Rectangle 31"/>
          <p:cNvSpPr>
            <a:spLocks noChangeArrowheads="1"/>
          </p:cNvSpPr>
          <p:nvPr/>
        </p:nvSpPr>
        <p:spPr bwMode="auto">
          <a:xfrm>
            <a:off x="2514600" y="4606925"/>
            <a:ext cx="808038" cy="44767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26656" name="Line 32"/>
          <p:cNvSpPr>
            <a:spLocks noChangeShapeType="1"/>
          </p:cNvSpPr>
          <p:nvPr/>
        </p:nvSpPr>
        <p:spPr bwMode="auto">
          <a:xfrm>
            <a:off x="1570038" y="4762500"/>
            <a:ext cx="1333500" cy="0"/>
          </a:xfrm>
          <a:prstGeom prst="line">
            <a:avLst/>
          </a:prstGeom>
          <a:noFill/>
          <a:ln w="50800">
            <a:solidFill>
              <a:srgbClr val="F95AB7"/>
            </a:solidFill>
            <a:round/>
            <a:headEnd/>
            <a:tailEnd/>
          </a:ln>
        </p:spPr>
        <p:txBody>
          <a:bodyPr/>
          <a:lstStyle/>
          <a:p>
            <a:endParaRPr lang="ja-JP" altLang="en-US"/>
          </a:p>
        </p:txBody>
      </p:sp>
      <p:sp>
        <p:nvSpPr>
          <p:cNvPr id="26657" name="Line 33"/>
          <p:cNvSpPr>
            <a:spLocks noChangeShapeType="1"/>
          </p:cNvSpPr>
          <p:nvPr/>
        </p:nvSpPr>
        <p:spPr bwMode="auto">
          <a:xfrm>
            <a:off x="1011238" y="4445000"/>
            <a:ext cx="3611562" cy="0"/>
          </a:xfrm>
          <a:prstGeom prst="line">
            <a:avLst/>
          </a:prstGeom>
          <a:noFill/>
          <a:ln w="25400">
            <a:solidFill>
              <a:schemeClr val="accent2"/>
            </a:solidFill>
            <a:round/>
            <a:headEnd/>
            <a:tailEnd/>
          </a:ln>
        </p:spPr>
        <p:txBody>
          <a:bodyPr/>
          <a:lstStyle/>
          <a:p>
            <a:endParaRPr lang="ja-JP" altLang="en-US"/>
          </a:p>
        </p:txBody>
      </p:sp>
      <p:sp>
        <p:nvSpPr>
          <p:cNvPr id="26658" name="Rectangle 34"/>
          <p:cNvSpPr>
            <a:spLocks noChangeArrowheads="1"/>
          </p:cNvSpPr>
          <p:nvPr/>
        </p:nvSpPr>
        <p:spPr bwMode="auto">
          <a:xfrm>
            <a:off x="1408113" y="4432300"/>
            <a:ext cx="1687512" cy="336550"/>
          </a:xfrm>
          <a:prstGeom prst="rect">
            <a:avLst/>
          </a:prstGeom>
          <a:noFill/>
          <a:ln w="12700">
            <a:noFill/>
            <a:miter lim="800000"/>
            <a:headEnd/>
            <a:tailEnd/>
          </a:ln>
        </p:spPr>
        <p:txBody>
          <a:bodyPr wrap="none" lIns="90488" tIns="44450" rIns="90488" bIns="44450">
            <a:spAutoFit/>
          </a:bodyPr>
          <a:lstStyle/>
          <a:p>
            <a:pPr algn="l"/>
            <a:r>
              <a:rPr lang="en-GB" altLang="ja-JP" sz="1600">
                <a:solidFill>
                  <a:srgbClr val="F95AB7"/>
                </a:solidFill>
                <a:latin typeface="Arial Unicode MS" pitchFamily="50" charset="-128"/>
                <a:ea typeface="Arial Unicode MS" pitchFamily="50" charset="-128"/>
                <a:cs typeface="Arial Unicode MS" pitchFamily="50" charset="-128"/>
              </a:rPr>
              <a:t>1 mM bradykinin</a:t>
            </a:r>
          </a:p>
        </p:txBody>
      </p:sp>
      <p:sp>
        <p:nvSpPr>
          <p:cNvPr id="26659" name="Rectangle 35"/>
          <p:cNvSpPr>
            <a:spLocks noChangeArrowheads="1"/>
          </p:cNvSpPr>
          <p:nvPr/>
        </p:nvSpPr>
        <p:spPr bwMode="auto">
          <a:xfrm>
            <a:off x="1065213" y="4127500"/>
            <a:ext cx="1584325" cy="333375"/>
          </a:xfrm>
          <a:prstGeom prst="rect">
            <a:avLst/>
          </a:prstGeom>
          <a:noFill/>
          <a:ln w="12700">
            <a:noFill/>
            <a:miter lim="800000"/>
            <a:headEnd/>
            <a:tailEnd/>
          </a:ln>
        </p:spPr>
        <p:txBody>
          <a:bodyPr wrap="none" lIns="90488" tIns="44450" rIns="90488" bIns="44450">
            <a:spAutoFit/>
          </a:bodyPr>
          <a:lstStyle/>
          <a:p>
            <a:pPr algn="l"/>
            <a:r>
              <a:rPr lang="en-GB" altLang="ja-JP" sz="1600">
                <a:solidFill>
                  <a:schemeClr val="accent2"/>
                </a:solidFill>
                <a:latin typeface="Arial Unicode MS" pitchFamily="50" charset="-128"/>
                <a:ea typeface="Arial Unicode MS" pitchFamily="50" charset="-128"/>
                <a:cs typeface="Arial Unicode MS" pitchFamily="50" charset="-128"/>
              </a:rPr>
              <a:t>TRIS (Na</a:t>
            </a:r>
            <a:r>
              <a:rPr lang="en-GB" altLang="ja-JP" sz="1600" baseline="30000">
                <a:solidFill>
                  <a:schemeClr val="accent2"/>
                </a:solidFill>
                <a:latin typeface="Arial Unicode MS" pitchFamily="50" charset="-128"/>
                <a:ea typeface="Arial Unicode MS" pitchFamily="50" charset="-128"/>
                <a:cs typeface="Arial Unicode MS" pitchFamily="50" charset="-128"/>
              </a:rPr>
              <a:t>+</a:t>
            </a:r>
            <a:r>
              <a:rPr lang="en-GB" altLang="ja-JP" sz="1600">
                <a:solidFill>
                  <a:schemeClr val="accent2"/>
                </a:solidFill>
                <a:latin typeface="Arial Unicode MS" pitchFamily="50" charset="-128"/>
                <a:ea typeface="Arial Unicode MS" pitchFamily="50" charset="-128"/>
                <a:cs typeface="Arial Unicode MS" pitchFamily="50" charset="-128"/>
              </a:rPr>
              <a:t> free)</a:t>
            </a:r>
          </a:p>
        </p:txBody>
      </p:sp>
      <p:sp useBgFill="1">
        <p:nvSpPr>
          <p:cNvPr id="26660" name="Rectangle 36"/>
          <p:cNvSpPr>
            <a:spLocks noChangeArrowheads="1"/>
          </p:cNvSpPr>
          <p:nvPr/>
        </p:nvSpPr>
        <p:spPr bwMode="auto">
          <a:xfrm>
            <a:off x="1014413" y="2414588"/>
            <a:ext cx="4554537" cy="1152525"/>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61" name="Rectangle 37"/>
          <p:cNvSpPr>
            <a:spLocks noChangeArrowheads="1"/>
          </p:cNvSpPr>
          <p:nvPr/>
        </p:nvSpPr>
        <p:spPr bwMode="auto">
          <a:xfrm>
            <a:off x="5256213" y="2349500"/>
            <a:ext cx="495300" cy="13843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62" name="Rectangle 38"/>
          <p:cNvSpPr>
            <a:spLocks noChangeArrowheads="1"/>
          </p:cNvSpPr>
          <p:nvPr/>
        </p:nvSpPr>
        <p:spPr bwMode="auto">
          <a:xfrm>
            <a:off x="957263" y="3340100"/>
            <a:ext cx="4711700" cy="2413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63" name="Rectangle 39"/>
          <p:cNvSpPr>
            <a:spLocks noChangeArrowheads="1"/>
          </p:cNvSpPr>
          <p:nvPr/>
        </p:nvSpPr>
        <p:spPr bwMode="auto">
          <a:xfrm>
            <a:off x="849313" y="2349500"/>
            <a:ext cx="285750" cy="11049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64" name="Rectangle 40"/>
          <p:cNvSpPr>
            <a:spLocks noChangeArrowheads="1"/>
          </p:cNvSpPr>
          <p:nvPr/>
        </p:nvSpPr>
        <p:spPr bwMode="auto">
          <a:xfrm>
            <a:off x="995363" y="2336800"/>
            <a:ext cx="438150" cy="5461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65" name="Rectangle 41"/>
          <p:cNvSpPr>
            <a:spLocks noChangeArrowheads="1"/>
          </p:cNvSpPr>
          <p:nvPr/>
        </p:nvSpPr>
        <p:spPr bwMode="auto">
          <a:xfrm>
            <a:off x="1236663" y="2203450"/>
            <a:ext cx="628650" cy="5715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66" name="Rectangle 42"/>
          <p:cNvSpPr>
            <a:spLocks noChangeArrowheads="1"/>
          </p:cNvSpPr>
          <p:nvPr/>
        </p:nvSpPr>
        <p:spPr bwMode="auto">
          <a:xfrm>
            <a:off x="1516063" y="2463800"/>
            <a:ext cx="349250" cy="37465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67" name="Rectangle 43"/>
          <p:cNvSpPr>
            <a:spLocks noChangeArrowheads="1"/>
          </p:cNvSpPr>
          <p:nvPr/>
        </p:nvSpPr>
        <p:spPr bwMode="auto">
          <a:xfrm>
            <a:off x="1649413" y="2260600"/>
            <a:ext cx="939800" cy="37465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68" name="Rectangle 44"/>
          <p:cNvSpPr>
            <a:spLocks noChangeArrowheads="1"/>
          </p:cNvSpPr>
          <p:nvPr/>
        </p:nvSpPr>
        <p:spPr bwMode="auto">
          <a:xfrm>
            <a:off x="2043113" y="2413000"/>
            <a:ext cx="9525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69" name="Rectangle 45"/>
          <p:cNvSpPr>
            <a:spLocks noChangeArrowheads="1"/>
          </p:cNvSpPr>
          <p:nvPr/>
        </p:nvSpPr>
        <p:spPr bwMode="auto">
          <a:xfrm>
            <a:off x="2265363" y="2273300"/>
            <a:ext cx="7620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70" name="Rectangle 46"/>
          <p:cNvSpPr>
            <a:spLocks noChangeArrowheads="1"/>
          </p:cNvSpPr>
          <p:nvPr/>
        </p:nvSpPr>
        <p:spPr bwMode="auto">
          <a:xfrm>
            <a:off x="2398713" y="2190750"/>
            <a:ext cx="939800" cy="37465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71" name="Rectangle 47"/>
          <p:cNvSpPr>
            <a:spLocks noChangeArrowheads="1"/>
          </p:cNvSpPr>
          <p:nvPr/>
        </p:nvSpPr>
        <p:spPr bwMode="auto">
          <a:xfrm>
            <a:off x="3141663" y="2343150"/>
            <a:ext cx="7620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72" name="Rectangle 48"/>
          <p:cNvSpPr>
            <a:spLocks noChangeArrowheads="1"/>
          </p:cNvSpPr>
          <p:nvPr/>
        </p:nvSpPr>
        <p:spPr bwMode="auto">
          <a:xfrm>
            <a:off x="3097213" y="2260600"/>
            <a:ext cx="19685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73" name="Rectangle 49"/>
          <p:cNvSpPr>
            <a:spLocks noChangeArrowheads="1"/>
          </p:cNvSpPr>
          <p:nvPr/>
        </p:nvSpPr>
        <p:spPr bwMode="auto">
          <a:xfrm>
            <a:off x="3605213" y="2368550"/>
            <a:ext cx="54610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74" name="Rectangle 50"/>
          <p:cNvSpPr>
            <a:spLocks noChangeArrowheads="1"/>
          </p:cNvSpPr>
          <p:nvPr/>
        </p:nvSpPr>
        <p:spPr bwMode="auto">
          <a:xfrm>
            <a:off x="4386263" y="2349500"/>
            <a:ext cx="10160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75" name="Rectangle 51"/>
          <p:cNvSpPr>
            <a:spLocks noChangeArrowheads="1"/>
          </p:cNvSpPr>
          <p:nvPr/>
        </p:nvSpPr>
        <p:spPr bwMode="auto">
          <a:xfrm>
            <a:off x="3656013" y="2203450"/>
            <a:ext cx="163830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76" name="Rectangle 52"/>
          <p:cNvSpPr>
            <a:spLocks noChangeArrowheads="1"/>
          </p:cNvSpPr>
          <p:nvPr/>
        </p:nvSpPr>
        <p:spPr bwMode="auto">
          <a:xfrm>
            <a:off x="4652963" y="2438400"/>
            <a:ext cx="10160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77" name="Rectangle 53"/>
          <p:cNvSpPr>
            <a:spLocks noChangeArrowheads="1"/>
          </p:cNvSpPr>
          <p:nvPr/>
        </p:nvSpPr>
        <p:spPr bwMode="auto">
          <a:xfrm>
            <a:off x="4754563" y="2362200"/>
            <a:ext cx="10160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useBgFill="1">
        <p:nvSpPr>
          <p:cNvPr id="26678" name="Rectangle 54"/>
          <p:cNvSpPr>
            <a:spLocks noChangeArrowheads="1"/>
          </p:cNvSpPr>
          <p:nvPr/>
        </p:nvSpPr>
        <p:spPr bwMode="auto">
          <a:xfrm>
            <a:off x="5033963" y="2413000"/>
            <a:ext cx="101600" cy="457200"/>
          </a:xfrm>
          <a:prstGeom prst="rect">
            <a:avLst/>
          </a:prstGeom>
          <a:ln w="12700">
            <a:noFill/>
            <a:miter lim="800000"/>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26679" name="Line 55"/>
          <p:cNvSpPr>
            <a:spLocks noChangeShapeType="1"/>
          </p:cNvSpPr>
          <p:nvPr/>
        </p:nvSpPr>
        <p:spPr bwMode="auto">
          <a:xfrm>
            <a:off x="1146175" y="2500313"/>
            <a:ext cx="1162050" cy="0"/>
          </a:xfrm>
          <a:prstGeom prst="line">
            <a:avLst/>
          </a:prstGeom>
          <a:noFill/>
          <a:ln w="50800">
            <a:solidFill>
              <a:srgbClr val="F95AB7"/>
            </a:solidFill>
            <a:round/>
            <a:headEnd/>
            <a:tailEnd/>
          </a:ln>
        </p:spPr>
        <p:txBody>
          <a:bodyPr/>
          <a:lstStyle/>
          <a:p>
            <a:endParaRPr lang="ja-JP" altLang="en-US"/>
          </a:p>
        </p:txBody>
      </p:sp>
      <p:sp>
        <p:nvSpPr>
          <p:cNvPr id="26680" name="Rectangle 56"/>
          <p:cNvSpPr>
            <a:spLocks noChangeArrowheads="1"/>
          </p:cNvSpPr>
          <p:nvPr/>
        </p:nvSpPr>
        <p:spPr bwMode="auto">
          <a:xfrm>
            <a:off x="920750" y="2171700"/>
            <a:ext cx="1687513" cy="336550"/>
          </a:xfrm>
          <a:prstGeom prst="rect">
            <a:avLst/>
          </a:prstGeom>
          <a:noFill/>
          <a:ln w="12700">
            <a:noFill/>
            <a:miter lim="800000"/>
            <a:headEnd/>
            <a:tailEnd/>
          </a:ln>
        </p:spPr>
        <p:txBody>
          <a:bodyPr wrap="none" lIns="90488" tIns="44450" rIns="90488" bIns="44450">
            <a:spAutoFit/>
          </a:bodyPr>
          <a:lstStyle/>
          <a:p>
            <a:pPr algn="l"/>
            <a:r>
              <a:rPr lang="en-GB" altLang="ja-JP" sz="1600">
                <a:solidFill>
                  <a:srgbClr val="F95AB7"/>
                </a:solidFill>
                <a:latin typeface="Arial Unicode MS" pitchFamily="50" charset="-128"/>
                <a:ea typeface="Arial Unicode MS" pitchFamily="50" charset="-128"/>
                <a:cs typeface="Arial Unicode MS" pitchFamily="50" charset="-128"/>
              </a:rPr>
              <a:t>1 mM bradykinin</a:t>
            </a:r>
          </a:p>
        </p:txBody>
      </p:sp>
      <p:grpSp>
        <p:nvGrpSpPr>
          <p:cNvPr id="26681" name="Group 57"/>
          <p:cNvGrpSpPr>
            <a:grpSpLocks/>
          </p:cNvGrpSpPr>
          <p:nvPr/>
        </p:nvGrpSpPr>
        <p:grpSpPr bwMode="auto">
          <a:xfrm>
            <a:off x="4697413" y="3170238"/>
            <a:ext cx="1314450" cy="593725"/>
            <a:chOff x="2959" y="1881"/>
            <a:chExt cx="828" cy="374"/>
          </a:xfrm>
        </p:grpSpPr>
        <p:grpSp>
          <p:nvGrpSpPr>
            <p:cNvPr id="26707" name="Group 58"/>
            <p:cNvGrpSpPr>
              <a:grpSpLocks/>
            </p:cNvGrpSpPr>
            <p:nvPr/>
          </p:nvGrpSpPr>
          <p:grpSpPr bwMode="auto">
            <a:xfrm>
              <a:off x="2959" y="1890"/>
              <a:ext cx="416" cy="160"/>
              <a:chOff x="2959" y="1890"/>
              <a:chExt cx="416" cy="160"/>
            </a:xfrm>
          </p:grpSpPr>
          <p:sp>
            <p:nvSpPr>
              <p:cNvPr id="26710" name="Line 59"/>
              <p:cNvSpPr>
                <a:spLocks noChangeShapeType="1"/>
              </p:cNvSpPr>
              <p:nvPr/>
            </p:nvSpPr>
            <p:spPr bwMode="auto">
              <a:xfrm>
                <a:off x="2959" y="2050"/>
                <a:ext cx="416" cy="0"/>
              </a:xfrm>
              <a:prstGeom prst="line">
                <a:avLst/>
              </a:prstGeom>
              <a:noFill/>
              <a:ln w="12700">
                <a:solidFill>
                  <a:schemeClr val="accent1"/>
                </a:solidFill>
                <a:round/>
                <a:headEnd/>
                <a:tailEnd/>
              </a:ln>
            </p:spPr>
            <p:txBody>
              <a:bodyPr/>
              <a:lstStyle/>
              <a:p>
                <a:endParaRPr lang="ja-JP" altLang="en-US"/>
              </a:p>
            </p:txBody>
          </p:sp>
          <p:sp>
            <p:nvSpPr>
              <p:cNvPr id="26711" name="Line 60"/>
              <p:cNvSpPr>
                <a:spLocks noChangeShapeType="1"/>
              </p:cNvSpPr>
              <p:nvPr/>
            </p:nvSpPr>
            <p:spPr bwMode="auto">
              <a:xfrm flipV="1">
                <a:off x="3375" y="1890"/>
                <a:ext cx="0" cy="160"/>
              </a:xfrm>
              <a:prstGeom prst="line">
                <a:avLst/>
              </a:prstGeom>
              <a:noFill/>
              <a:ln w="12700">
                <a:solidFill>
                  <a:schemeClr val="accent1"/>
                </a:solidFill>
                <a:round/>
                <a:headEnd/>
                <a:tailEnd/>
              </a:ln>
            </p:spPr>
            <p:txBody>
              <a:bodyPr/>
              <a:lstStyle/>
              <a:p>
                <a:endParaRPr lang="ja-JP" altLang="en-US"/>
              </a:p>
            </p:txBody>
          </p:sp>
        </p:grpSp>
        <p:sp>
          <p:nvSpPr>
            <p:cNvPr id="26708" name="Rectangle 61"/>
            <p:cNvSpPr>
              <a:spLocks noChangeArrowheads="1"/>
            </p:cNvSpPr>
            <p:nvPr/>
          </p:nvSpPr>
          <p:spPr bwMode="auto">
            <a:xfrm>
              <a:off x="3015" y="2063"/>
              <a:ext cx="391" cy="192"/>
            </a:xfrm>
            <a:prstGeom prst="rect">
              <a:avLst/>
            </a:prstGeom>
            <a:noFill/>
            <a:ln w="12700">
              <a:noFill/>
              <a:miter lim="800000"/>
              <a:headEnd/>
              <a:tailEnd/>
            </a:ln>
          </p:spPr>
          <p:txBody>
            <a:bodyPr wrap="none" lIns="90488" tIns="44450" rIns="90488" bIns="44450">
              <a:spAutoFit/>
            </a:bodyPr>
            <a:lstStyle/>
            <a:p>
              <a:pPr algn="l"/>
              <a:r>
                <a:rPr lang="en-GB" altLang="ja-JP" sz="1400">
                  <a:solidFill>
                    <a:schemeClr val="accent1"/>
                  </a:solidFill>
                  <a:latin typeface="Arial Unicode MS" pitchFamily="50" charset="-128"/>
                  <a:ea typeface="Arial Unicode MS" pitchFamily="50" charset="-128"/>
                  <a:cs typeface="Arial Unicode MS" pitchFamily="50" charset="-128"/>
                </a:rPr>
                <a:t>1 min</a:t>
              </a:r>
            </a:p>
          </p:txBody>
        </p:sp>
        <p:sp>
          <p:nvSpPr>
            <p:cNvPr id="26709" name="Rectangle 62"/>
            <p:cNvSpPr>
              <a:spLocks noChangeArrowheads="1"/>
            </p:cNvSpPr>
            <p:nvPr/>
          </p:nvSpPr>
          <p:spPr bwMode="auto">
            <a:xfrm>
              <a:off x="3346" y="1881"/>
              <a:ext cx="441" cy="192"/>
            </a:xfrm>
            <a:prstGeom prst="rect">
              <a:avLst/>
            </a:prstGeom>
            <a:noFill/>
            <a:ln w="12700">
              <a:noFill/>
              <a:miter lim="800000"/>
              <a:headEnd/>
              <a:tailEnd/>
            </a:ln>
          </p:spPr>
          <p:txBody>
            <a:bodyPr wrap="none" lIns="90488" tIns="44450" rIns="90488" bIns="44450">
              <a:spAutoFit/>
            </a:bodyPr>
            <a:lstStyle/>
            <a:p>
              <a:pPr algn="l"/>
              <a:r>
                <a:rPr lang="en-GB" altLang="ja-JP" sz="1400">
                  <a:solidFill>
                    <a:schemeClr val="accent1"/>
                  </a:solidFill>
                  <a:latin typeface="Arial Unicode MS" pitchFamily="50" charset="-128"/>
                  <a:ea typeface="Arial Unicode MS" pitchFamily="50" charset="-128"/>
                  <a:cs typeface="Arial Unicode MS" pitchFamily="50" charset="-128"/>
                </a:rPr>
                <a:t>10 mV</a:t>
              </a:r>
            </a:p>
          </p:txBody>
        </p:sp>
      </p:grpSp>
      <p:sp>
        <p:nvSpPr>
          <p:cNvPr id="26682" name="Rectangle 63"/>
          <p:cNvSpPr>
            <a:spLocks noChangeArrowheads="1"/>
          </p:cNvSpPr>
          <p:nvPr/>
        </p:nvSpPr>
        <p:spPr bwMode="auto">
          <a:xfrm>
            <a:off x="4168775" y="6524625"/>
            <a:ext cx="4483100" cy="336550"/>
          </a:xfrm>
          <a:prstGeom prst="rect">
            <a:avLst/>
          </a:prstGeom>
          <a:noFill/>
          <a:ln w="12700">
            <a:noFill/>
            <a:miter lim="800000"/>
            <a:headEnd/>
            <a:tailEnd/>
          </a:ln>
        </p:spPr>
        <p:txBody>
          <a:bodyPr wrap="none" lIns="90488" tIns="44450" rIns="90488" bIns="44450">
            <a:spAutoFit/>
          </a:bodyPr>
          <a:lstStyle/>
          <a:p>
            <a:pPr algn="l"/>
            <a:r>
              <a:rPr lang="en-GB" altLang="ja-JP" sz="1600">
                <a:solidFill>
                  <a:schemeClr val="accent1"/>
                </a:solidFill>
                <a:latin typeface="Arial Unicode MS" pitchFamily="50" charset="-128"/>
                <a:ea typeface="Arial Unicode MS" pitchFamily="50" charset="-128"/>
                <a:cs typeface="Arial Unicode MS" pitchFamily="50" charset="-128"/>
              </a:rPr>
              <a:t>S. Jeftinija (1994) </a:t>
            </a:r>
            <a:r>
              <a:rPr lang="en-GB" altLang="ja-JP" sz="1600" i="1">
                <a:solidFill>
                  <a:schemeClr val="accent1"/>
                </a:solidFill>
                <a:latin typeface="Arial Unicode MS" pitchFamily="50" charset="-128"/>
                <a:ea typeface="Arial Unicode MS" pitchFamily="50" charset="-128"/>
                <a:cs typeface="Arial Unicode MS" pitchFamily="50" charset="-128"/>
              </a:rPr>
              <a:t>Brain Resarch,</a:t>
            </a:r>
            <a:r>
              <a:rPr lang="en-GB" altLang="ja-JP" sz="1600">
                <a:solidFill>
                  <a:schemeClr val="accent1"/>
                </a:solidFill>
                <a:latin typeface="Arial Unicode MS" pitchFamily="50" charset="-128"/>
                <a:ea typeface="Arial Unicode MS" pitchFamily="50" charset="-128"/>
                <a:cs typeface="Arial Unicode MS" pitchFamily="50" charset="-128"/>
              </a:rPr>
              <a:t> </a:t>
            </a:r>
            <a:r>
              <a:rPr lang="en-GB" altLang="ja-JP" sz="1600" b="1">
                <a:solidFill>
                  <a:schemeClr val="accent1"/>
                </a:solidFill>
                <a:latin typeface="Arial Unicode MS" pitchFamily="50" charset="-128"/>
                <a:ea typeface="Arial Unicode MS" pitchFamily="50" charset="-128"/>
                <a:cs typeface="Arial Unicode MS" pitchFamily="50" charset="-128"/>
              </a:rPr>
              <a:t>665</a:t>
            </a:r>
            <a:r>
              <a:rPr lang="en-GB" altLang="ja-JP" sz="1600">
                <a:solidFill>
                  <a:schemeClr val="accent1"/>
                </a:solidFill>
                <a:latin typeface="Arial Unicode MS" pitchFamily="50" charset="-128"/>
                <a:ea typeface="Arial Unicode MS" pitchFamily="50" charset="-128"/>
                <a:cs typeface="Arial Unicode MS" pitchFamily="50" charset="-128"/>
              </a:rPr>
              <a:t>(1): 69-76</a:t>
            </a:r>
          </a:p>
        </p:txBody>
      </p:sp>
      <p:sp>
        <p:nvSpPr>
          <p:cNvPr id="26683" name="Freeform 64"/>
          <p:cNvSpPr>
            <a:spLocks/>
          </p:cNvSpPr>
          <p:nvPr/>
        </p:nvSpPr>
        <p:spPr bwMode="auto">
          <a:xfrm>
            <a:off x="6178550" y="4224338"/>
            <a:ext cx="866775" cy="712787"/>
          </a:xfrm>
          <a:custGeom>
            <a:avLst/>
            <a:gdLst>
              <a:gd name="T0" fmla="*/ 17640298 w 546"/>
              <a:gd name="T1" fmla="*/ 1066024659 h 449"/>
              <a:gd name="T2" fmla="*/ 55443438 w 546"/>
              <a:gd name="T3" fmla="*/ 1043344069 h 449"/>
              <a:gd name="T4" fmla="*/ 98285281 w 546"/>
              <a:gd name="T5" fmla="*/ 1023182838 h 449"/>
              <a:gd name="T6" fmla="*/ 143648098 w 546"/>
              <a:gd name="T7" fmla="*/ 1000500661 h 449"/>
              <a:gd name="T8" fmla="*/ 189010890 w 546"/>
              <a:gd name="T9" fmla="*/ 980339430 h 449"/>
              <a:gd name="T10" fmla="*/ 226814060 w 546"/>
              <a:gd name="T11" fmla="*/ 980339430 h 449"/>
              <a:gd name="T12" fmla="*/ 262096232 w 546"/>
              <a:gd name="T13" fmla="*/ 957658840 h 449"/>
              <a:gd name="T14" fmla="*/ 297378404 w 546"/>
              <a:gd name="T15" fmla="*/ 957658840 h 449"/>
              <a:gd name="T16" fmla="*/ 352821816 w 546"/>
              <a:gd name="T17" fmla="*/ 957658840 h 449"/>
              <a:gd name="T18" fmla="*/ 405744280 w 546"/>
              <a:gd name="T19" fmla="*/ 1000500661 h 449"/>
              <a:gd name="T20" fmla="*/ 443547500 w 546"/>
              <a:gd name="T21" fmla="*/ 1023182838 h 449"/>
              <a:gd name="T22" fmla="*/ 468749051 w 546"/>
              <a:gd name="T23" fmla="*/ 1086185890 h 449"/>
              <a:gd name="T24" fmla="*/ 514111844 w 546"/>
              <a:gd name="T25" fmla="*/ 1108868068 h 449"/>
              <a:gd name="T26" fmla="*/ 551913377 w 546"/>
              <a:gd name="T27" fmla="*/ 1129029298 h 449"/>
              <a:gd name="T28" fmla="*/ 587195548 w 546"/>
              <a:gd name="T29" fmla="*/ 1129029298 h 449"/>
              <a:gd name="T30" fmla="*/ 622477720 w 546"/>
              <a:gd name="T31" fmla="*/ 1129029298 h 449"/>
              <a:gd name="T32" fmla="*/ 660280841 w 546"/>
              <a:gd name="T33" fmla="*/ 1129029298 h 449"/>
              <a:gd name="T34" fmla="*/ 695563012 w 546"/>
              <a:gd name="T35" fmla="*/ 1129029298 h 449"/>
              <a:gd name="T36" fmla="*/ 740925805 w 546"/>
              <a:gd name="T37" fmla="*/ 1108868068 h 449"/>
              <a:gd name="T38" fmla="*/ 776207976 w 546"/>
              <a:gd name="T39" fmla="*/ 1086185890 h 449"/>
              <a:gd name="T40" fmla="*/ 821570769 w 546"/>
              <a:gd name="T41" fmla="*/ 1043344069 h 449"/>
              <a:gd name="T42" fmla="*/ 859372500 w 546"/>
              <a:gd name="T43" fmla="*/ 1023182838 h 449"/>
              <a:gd name="T44" fmla="*/ 904735292 w 546"/>
              <a:gd name="T45" fmla="*/ 957658840 h 449"/>
              <a:gd name="T46" fmla="*/ 947578723 w 546"/>
              <a:gd name="T47" fmla="*/ 914815431 h 449"/>
              <a:gd name="T48" fmla="*/ 975299636 w 546"/>
              <a:gd name="T49" fmla="*/ 851812380 h 449"/>
              <a:gd name="T50" fmla="*/ 1013102756 w 546"/>
              <a:gd name="T51" fmla="*/ 766126953 h 449"/>
              <a:gd name="T52" fmla="*/ 1048384928 w 546"/>
              <a:gd name="T53" fmla="*/ 723283544 h 449"/>
              <a:gd name="T54" fmla="*/ 1083667100 w 546"/>
              <a:gd name="T55" fmla="*/ 680441724 h 449"/>
              <a:gd name="T56" fmla="*/ 1129029892 w 546"/>
              <a:gd name="T57" fmla="*/ 597275855 h 449"/>
              <a:gd name="T58" fmla="*/ 1174392684 w 546"/>
              <a:gd name="T59" fmla="*/ 554434034 h 449"/>
              <a:gd name="T60" fmla="*/ 1219755476 w 546"/>
              <a:gd name="T61" fmla="*/ 511590625 h 449"/>
              <a:gd name="T62" fmla="*/ 1255037648 w 546"/>
              <a:gd name="T63" fmla="*/ 468748805 h 449"/>
              <a:gd name="T64" fmla="*/ 1292840769 w 546"/>
              <a:gd name="T65" fmla="*/ 448587574 h 449"/>
              <a:gd name="T66" fmla="*/ 1338203561 w 546"/>
              <a:gd name="T67" fmla="*/ 383063476 h 449"/>
              <a:gd name="T68" fmla="*/ 1363405112 w 546"/>
              <a:gd name="T69" fmla="*/ 320058838 h 449"/>
              <a:gd name="T70" fmla="*/ 1373485733 w 546"/>
              <a:gd name="T71" fmla="*/ 234373609 h 449"/>
              <a:gd name="T72" fmla="*/ 1373485733 w 546"/>
              <a:gd name="T73" fmla="*/ 148688330 h 449"/>
              <a:gd name="T74" fmla="*/ 1373485733 w 546"/>
              <a:gd name="T75" fmla="*/ 63003076 h 4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6"/>
              <a:gd name="T115" fmla="*/ 0 h 449"/>
              <a:gd name="T116" fmla="*/ 546 w 546"/>
              <a:gd name="T117" fmla="*/ 449 h 4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6" h="449">
                <a:moveTo>
                  <a:pt x="0" y="423"/>
                </a:moveTo>
                <a:lnTo>
                  <a:pt x="7" y="423"/>
                </a:lnTo>
                <a:lnTo>
                  <a:pt x="14" y="414"/>
                </a:lnTo>
                <a:lnTo>
                  <a:pt x="22" y="414"/>
                </a:lnTo>
                <a:lnTo>
                  <a:pt x="29" y="406"/>
                </a:lnTo>
                <a:lnTo>
                  <a:pt x="39" y="406"/>
                </a:lnTo>
                <a:lnTo>
                  <a:pt x="50" y="397"/>
                </a:lnTo>
                <a:lnTo>
                  <a:pt x="57" y="397"/>
                </a:lnTo>
                <a:lnTo>
                  <a:pt x="68" y="389"/>
                </a:lnTo>
                <a:lnTo>
                  <a:pt x="75" y="389"/>
                </a:lnTo>
                <a:lnTo>
                  <a:pt x="82" y="389"/>
                </a:lnTo>
                <a:lnTo>
                  <a:pt x="90" y="389"/>
                </a:lnTo>
                <a:lnTo>
                  <a:pt x="97" y="380"/>
                </a:lnTo>
                <a:lnTo>
                  <a:pt x="104" y="380"/>
                </a:lnTo>
                <a:lnTo>
                  <a:pt x="111" y="380"/>
                </a:lnTo>
                <a:lnTo>
                  <a:pt x="118" y="380"/>
                </a:lnTo>
                <a:lnTo>
                  <a:pt x="125" y="380"/>
                </a:lnTo>
                <a:lnTo>
                  <a:pt x="140" y="380"/>
                </a:lnTo>
                <a:lnTo>
                  <a:pt x="151" y="397"/>
                </a:lnTo>
                <a:lnTo>
                  <a:pt x="161" y="397"/>
                </a:lnTo>
                <a:lnTo>
                  <a:pt x="169" y="397"/>
                </a:lnTo>
                <a:lnTo>
                  <a:pt x="176" y="406"/>
                </a:lnTo>
                <a:lnTo>
                  <a:pt x="179" y="423"/>
                </a:lnTo>
                <a:lnTo>
                  <a:pt x="186" y="431"/>
                </a:lnTo>
                <a:lnTo>
                  <a:pt x="194" y="440"/>
                </a:lnTo>
                <a:lnTo>
                  <a:pt x="204" y="440"/>
                </a:lnTo>
                <a:lnTo>
                  <a:pt x="212" y="440"/>
                </a:lnTo>
                <a:lnTo>
                  <a:pt x="219" y="448"/>
                </a:lnTo>
                <a:lnTo>
                  <a:pt x="226" y="448"/>
                </a:lnTo>
                <a:lnTo>
                  <a:pt x="233" y="448"/>
                </a:lnTo>
                <a:lnTo>
                  <a:pt x="240" y="448"/>
                </a:lnTo>
                <a:lnTo>
                  <a:pt x="247" y="448"/>
                </a:lnTo>
                <a:lnTo>
                  <a:pt x="255" y="448"/>
                </a:lnTo>
                <a:lnTo>
                  <a:pt x="262" y="448"/>
                </a:lnTo>
                <a:lnTo>
                  <a:pt x="269" y="448"/>
                </a:lnTo>
                <a:lnTo>
                  <a:pt x="276" y="448"/>
                </a:lnTo>
                <a:lnTo>
                  <a:pt x="287" y="440"/>
                </a:lnTo>
                <a:lnTo>
                  <a:pt x="294" y="440"/>
                </a:lnTo>
                <a:lnTo>
                  <a:pt x="301" y="431"/>
                </a:lnTo>
                <a:lnTo>
                  <a:pt x="308" y="431"/>
                </a:lnTo>
                <a:lnTo>
                  <a:pt x="316" y="423"/>
                </a:lnTo>
                <a:lnTo>
                  <a:pt x="326" y="414"/>
                </a:lnTo>
                <a:lnTo>
                  <a:pt x="333" y="414"/>
                </a:lnTo>
                <a:lnTo>
                  <a:pt x="341" y="406"/>
                </a:lnTo>
                <a:lnTo>
                  <a:pt x="351" y="389"/>
                </a:lnTo>
                <a:lnTo>
                  <a:pt x="359" y="380"/>
                </a:lnTo>
                <a:lnTo>
                  <a:pt x="366" y="372"/>
                </a:lnTo>
                <a:lnTo>
                  <a:pt x="376" y="363"/>
                </a:lnTo>
                <a:lnTo>
                  <a:pt x="380" y="347"/>
                </a:lnTo>
                <a:lnTo>
                  <a:pt x="387" y="338"/>
                </a:lnTo>
                <a:lnTo>
                  <a:pt x="398" y="321"/>
                </a:lnTo>
                <a:lnTo>
                  <a:pt x="402" y="304"/>
                </a:lnTo>
                <a:lnTo>
                  <a:pt x="409" y="296"/>
                </a:lnTo>
                <a:lnTo>
                  <a:pt x="416" y="287"/>
                </a:lnTo>
                <a:lnTo>
                  <a:pt x="423" y="279"/>
                </a:lnTo>
                <a:lnTo>
                  <a:pt x="430" y="270"/>
                </a:lnTo>
                <a:lnTo>
                  <a:pt x="441" y="245"/>
                </a:lnTo>
                <a:lnTo>
                  <a:pt x="448" y="237"/>
                </a:lnTo>
                <a:lnTo>
                  <a:pt x="459" y="228"/>
                </a:lnTo>
                <a:lnTo>
                  <a:pt x="466" y="220"/>
                </a:lnTo>
                <a:lnTo>
                  <a:pt x="477" y="203"/>
                </a:lnTo>
                <a:lnTo>
                  <a:pt x="484" y="203"/>
                </a:lnTo>
                <a:lnTo>
                  <a:pt x="491" y="194"/>
                </a:lnTo>
                <a:lnTo>
                  <a:pt x="498" y="186"/>
                </a:lnTo>
                <a:lnTo>
                  <a:pt x="506" y="178"/>
                </a:lnTo>
                <a:lnTo>
                  <a:pt x="513" y="178"/>
                </a:lnTo>
                <a:lnTo>
                  <a:pt x="523" y="161"/>
                </a:lnTo>
                <a:lnTo>
                  <a:pt x="531" y="152"/>
                </a:lnTo>
                <a:lnTo>
                  <a:pt x="534" y="135"/>
                </a:lnTo>
                <a:lnTo>
                  <a:pt x="541" y="127"/>
                </a:lnTo>
                <a:lnTo>
                  <a:pt x="541" y="110"/>
                </a:lnTo>
                <a:lnTo>
                  <a:pt x="545" y="93"/>
                </a:lnTo>
                <a:lnTo>
                  <a:pt x="545" y="76"/>
                </a:lnTo>
                <a:lnTo>
                  <a:pt x="545" y="59"/>
                </a:lnTo>
                <a:lnTo>
                  <a:pt x="545" y="42"/>
                </a:lnTo>
                <a:lnTo>
                  <a:pt x="545" y="25"/>
                </a:lnTo>
                <a:lnTo>
                  <a:pt x="545" y="0"/>
                </a:lnTo>
              </a:path>
            </a:pathLst>
          </a:custGeom>
          <a:noFill/>
          <a:ln w="28575" cap="rnd">
            <a:solidFill>
              <a:schemeClr val="folHlink"/>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grpSp>
        <p:nvGrpSpPr>
          <p:cNvPr id="26684" name="Group 65"/>
          <p:cNvGrpSpPr>
            <a:grpSpLocks/>
          </p:cNvGrpSpPr>
          <p:nvPr/>
        </p:nvGrpSpPr>
        <p:grpSpPr bwMode="auto">
          <a:xfrm>
            <a:off x="6853238" y="3113088"/>
            <a:ext cx="1830387" cy="1133475"/>
            <a:chOff x="4317" y="1961"/>
            <a:chExt cx="1153" cy="714"/>
          </a:xfrm>
        </p:grpSpPr>
        <p:sp>
          <p:nvSpPr>
            <p:cNvPr id="26701" name="Oval 66"/>
            <p:cNvSpPr>
              <a:spLocks noChangeArrowheads="1"/>
            </p:cNvSpPr>
            <p:nvPr/>
          </p:nvSpPr>
          <p:spPr bwMode="auto">
            <a:xfrm rot="-1980000">
              <a:off x="4317" y="2514"/>
              <a:ext cx="136" cy="160"/>
            </a:xfrm>
            <a:prstGeom prst="ellipse">
              <a:avLst/>
            </a:prstGeom>
            <a:solidFill>
              <a:schemeClr val="folHlink"/>
            </a:solidFill>
            <a:ln w="28575">
              <a:solidFill>
                <a:schemeClr val="folHlink"/>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26702" name="Oval 67"/>
            <p:cNvSpPr>
              <a:spLocks noChangeArrowheads="1"/>
            </p:cNvSpPr>
            <p:nvPr/>
          </p:nvSpPr>
          <p:spPr bwMode="auto">
            <a:xfrm rot="-1980000">
              <a:off x="4370" y="2556"/>
              <a:ext cx="32" cy="60"/>
            </a:xfrm>
            <a:prstGeom prst="ellipse">
              <a:avLst/>
            </a:prstGeom>
            <a:solidFill>
              <a:schemeClr val="tx1"/>
            </a:solidFill>
            <a:ln w="28575">
              <a:solidFill>
                <a:schemeClr val="tx1"/>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26703" name="Freeform 68"/>
            <p:cNvSpPr>
              <a:spLocks/>
            </p:cNvSpPr>
            <p:nvPr/>
          </p:nvSpPr>
          <p:spPr bwMode="auto">
            <a:xfrm>
              <a:off x="5025" y="1961"/>
              <a:ext cx="445" cy="490"/>
            </a:xfrm>
            <a:custGeom>
              <a:avLst/>
              <a:gdLst>
                <a:gd name="T0" fmla="*/ 109 w 445"/>
                <a:gd name="T1" fmla="*/ 215 h 490"/>
                <a:gd name="T2" fmla="*/ 109 w 445"/>
                <a:gd name="T3" fmla="*/ 181 h 490"/>
                <a:gd name="T4" fmla="*/ 99 w 445"/>
                <a:gd name="T5" fmla="*/ 148 h 490"/>
                <a:gd name="T6" fmla="*/ 83 w 445"/>
                <a:gd name="T7" fmla="*/ 108 h 490"/>
                <a:gd name="T8" fmla="*/ 60 w 445"/>
                <a:gd name="T9" fmla="*/ 77 h 490"/>
                <a:gd name="T10" fmla="*/ 63 w 445"/>
                <a:gd name="T11" fmla="*/ 98 h 490"/>
                <a:gd name="T12" fmla="*/ 70 w 445"/>
                <a:gd name="T13" fmla="*/ 132 h 490"/>
                <a:gd name="T14" fmla="*/ 76 w 445"/>
                <a:gd name="T15" fmla="*/ 163 h 490"/>
                <a:gd name="T16" fmla="*/ 76 w 445"/>
                <a:gd name="T17" fmla="*/ 194 h 490"/>
                <a:gd name="T18" fmla="*/ 73 w 445"/>
                <a:gd name="T19" fmla="*/ 231 h 490"/>
                <a:gd name="T20" fmla="*/ 66 w 445"/>
                <a:gd name="T21" fmla="*/ 271 h 490"/>
                <a:gd name="T22" fmla="*/ 50 w 445"/>
                <a:gd name="T23" fmla="*/ 304 h 490"/>
                <a:gd name="T24" fmla="*/ 36 w 445"/>
                <a:gd name="T25" fmla="*/ 335 h 490"/>
                <a:gd name="T26" fmla="*/ 13 w 445"/>
                <a:gd name="T27" fmla="*/ 369 h 490"/>
                <a:gd name="T28" fmla="*/ 0 w 445"/>
                <a:gd name="T29" fmla="*/ 400 h 490"/>
                <a:gd name="T30" fmla="*/ 7 w 445"/>
                <a:gd name="T31" fmla="*/ 434 h 490"/>
                <a:gd name="T32" fmla="*/ 27 w 445"/>
                <a:gd name="T33" fmla="*/ 467 h 490"/>
                <a:gd name="T34" fmla="*/ 63 w 445"/>
                <a:gd name="T35" fmla="*/ 480 h 490"/>
                <a:gd name="T36" fmla="*/ 126 w 445"/>
                <a:gd name="T37" fmla="*/ 489 h 490"/>
                <a:gd name="T38" fmla="*/ 172 w 445"/>
                <a:gd name="T39" fmla="*/ 483 h 490"/>
                <a:gd name="T40" fmla="*/ 205 w 445"/>
                <a:gd name="T41" fmla="*/ 458 h 490"/>
                <a:gd name="T42" fmla="*/ 222 w 445"/>
                <a:gd name="T43" fmla="*/ 421 h 490"/>
                <a:gd name="T44" fmla="*/ 245 w 445"/>
                <a:gd name="T45" fmla="*/ 381 h 490"/>
                <a:gd name="T46" fmla="*/ 262 w 445"/>
                <a:gd name="T47" fmla="*/ 348 h 490"/>
                <a:gd name="T48" fmla="*/ 292 w 445"/>
                <a:gd name="T49" fmla="*/ 323 h 490"/>
                <a:gd name="T50" fmla="*/ 335 w 445"/>
                <a:gd name="T51" fmla="*/ 301 h 490"/>
                <a:gd name="T52" fmla="*/ 384 w 445"/>
                <a:gd name="T53" fmla="*/ 289 h 490"/>
                <a:gd name="T54" fmla="*/ 424 w 445"/>
                <a:gd name="T55" fmla="*/ 286 h 490"/>
                <a:gd name="T56" fmla="*/ 414 w 445"/>
                <a:gd name="T57" fmla="*/ 280 h 490"/>
                <a:gd name="T58" fmla="*/ 361 w 445"/>
                <a:gd name="T59" fmla="*/ 268 h 490"/>
                <a:gd name="T60" fmla="*/ 305 w 445"/>
                <a:gd name="T61" fmla="*/ 274 h 490"/>
                <a:gd name="T62" fmla="*/ 262 w 445"/>
                <a:gd name="T63" fmla="*/ 289 h 490"/>
                <a:gd name="T64" fmla="*/ 229 w 445"/>
                <a:gd name="T65" fmla="*/ 311 h 490"/>
                <a:gd name="T66" fmla="*/ 202 w 445"/>
                <a:gd name="T67" fmla="*/ 338 h 490"/>
                <a:gd name="T68" fmla="*/ 219 w 445"/>
                <a:gd name="T69" fmla="*/ 317 h 490"/>
                <a:gd name="T70" fmla="*/ 242 w 445"/>
                <a:gd name="T71" fmla="*/ 277 h 490"/>
                <a:gd name="T72" fmla="*/ 275 w 445"/>
                <a:gd name="T73" fmla="*/ 240 h 490"/>
                <a:gd name="T74" fmla="*/ 302 w 445"/>
                <a:gd name="T75" fmla="*/ 209 h 490"/>
                <a:gd name="T76" fmla="*/ 331 w 445"/>
                <a:gd name="T77" fmla="*/ 185 h 490"/>
                <a:gd name="T78" fmla="*/ 364 w 445"/>
                <a:gd name="T79" fmla="*/ 157 h 490"/>
                <a:gd name="T80" fmla="*/ 401 w 445"/>
                <a:gd name="T81" fmla="*/ 117 h 490"/>
                <a:gd name="T82" fmla="*/ 434 w 445"/>
                <a:gd name="T83" fmla="*/ 77 h 490"/>
                <a:gd name="T84" fmla="*/ 441 w 445"/>
                <a:gd name="T85" fmla="*/ 46 h 490"/>
                <a:gd name="T86" fmla="*/ 441 w 445"/>
                <a:gd name="T87" fmla="*/ 15 h 490"/>
                <a:gd name="T88" fmla="*/ 424 w 445"/>
                <a:gd name="T89" fmla="*/ 22 h 490"/>
                <a:gd name="T90" fmla="*/ 408 w 445"/>
                <a:gd name="T91" fmla="*/ 58 h 490"/>
                <a:gd name="T92" fmla="*/ 391 w 445"/>
                <a:gd name="T93" fmla="*/ 92 h 490"/>
                <a:gd name="T94" fmla="*/ 364 w 445"/>
                <a:gd name="T95" fmla="*/ 120 h 490"/>
                <a:gd name="T96" fmla="*/ 341 w 445"/>
                <a:gd name="T97" fmla="*/ 145 h 490"/>
                <a:gd name="T98" fmla="*/ 302 w 445"/>
                <a:gd name="T99" fmla="*/ 175 h 490"/>
                <a:gd name="T100" fmla="*/ 265 w 445"/>
                <a:gd name="T101" fmla="*/ 203 h 490"/>
                <a:gd name="T102" fmla="*/ 229 w 445"/>
                <a:gd name="T103" fmla="*/ 221 h 490"/>
                <a:gd name="T104" fmla="*/ 202 w 445"/>
                <a:gd name="T105" fmla="*/ 246 h 490"/>
                <a:gd name="T106" fmla="*/ 169 w 445"/>
                <a:gd name="T107" fmla="*/ 271 h 490"/>
                <a:gd name="T108" fmla="*/ 139 w 445"/>
                <a:gd name="T109" fmla="*/ 289 h 490"/>
                <a:gd name="T110" fmla="*/ 106 w 445"/>
                <a:gd name="T111" fmla="*/ 289 h 490"/>
                <a:gd name="T112" fmla="*/ 99 w 445"/>
                <a:gd name="T113" fmla="*/ 252 h 4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5"/>
                <a:gd name="T172" fmla="*/ 0 h 490"/>
                <a:gd name="T173" fmla="*/ 445 w 445"/>
                <a:gd name="T174" fmla="*/ 490 h 4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5" h="490">
                  <a:moveTo>
                    <a:pt x="99" y="246"/>
                  </a:moveTo>
                  <a:lnTo>
                    <a:pt x="106" y="237"/>
                  </a:lnTo>
                  <a:lnTo>
                    <a:pt x="106" y="228"/>
                  </a:lnTo>
                  <a:lnTo>
                    <a:pt x="109" y="221"/>
                  </a:lnTo>
                  <a:lnTo>
                    <a:pt x="109" y="215"/>
                  </a:lnTo>
                  <a:lnTo>
                    <a:pt x="109" y="209"/>
                  </a:lnTo>
                  <a:lnTo>
                    <a:pt x="109" y="203"/>
                  </a:lnTo>
                  <a:lnTo>
                    <a:pt x="109" y="197"/>
                  </a:lnTo>
                  <a:lnTo>
                    <a:pt x="109" y="191"/>
                  </a:lnTo>
                  <a:lnTo>
                    <a:pt x="109" y="181"/>
                  </a:lnTo>
                  <a:lnTo>
                    <a:pt x="106" y="175"/>
                  </a:lnTo>
                  <a:lnTo>
                    <a:pt x="106" y="169"/>
                  </a:lnTo>
                  <a:lnTo>
                    <a:pt x="106" y="160"/>
                  </a:lnTo>
                  <a:lnTo>
                    <a:pt x="103" y="154"/>
                  </a:lnTo>
                  <a:lnTo>
                    <a:pt x="99" y="148"/>
                  </a:lnTo>
                  <a:lnTo>
                    <a:pt x="99" y="141"/>
                  </a:lnTo>
                  <a:lnTo>
                    <a:pt x="96" y="132"/>
                  </a:lnTo>
                  <a:lnTo>
                    <a:pt x="93" y="123"/>
                  </a:lnTo>
                  <a:lnTo>
                    <a:pt x="86" y="117"/>
                  </a:lnTo>
                  <a:lnTo>
                    <a:pt x="83" y="108"/>
                  </a:lnTo>
                  <a:lnTo>
                    <a:pt x="76" y="98"/>
                  </a:lnTo>
                  <a:lnTo>
                    <a:pt x="73" y="92"/>
                  </a:lnTo>
                  <a:lnTo>
                    <a:pt x="70" y="86"/>
                  </a:lnTo>
                  <a:lnTo>
                    <a:pt x="66" y="80"/>
                  </a:lnTo>
                  <a:lnTo>
                    <a:pt x="60" y="77"/>
                  </a:lnTo>
                  <a:lnTo>
                    <a:pt x="60" y="71"/>
                  </a:lnTo>
                  <a:lnTo>
                    <a:pt x="56" y="77"/>
                  </a:lnTo>
                  <a:lnTo>
                    <a:pt x="60" y="83"/>
                  </a:lnTo>
                  <a:lnTo>
                    <a:pt x="60" y="89"/>
                  </a:lnTo>
                  <a:lnTo>
                    <a:pt x="63" y="98"/>
                  </a:lnTo>
                  <a:lnTo>
                    <a:pt x="66" y="105"/>
                  </a:lnTo>
                  <a:lnTo>
                    <a:pt x="66" y="111"/>
                  </a:lnTo>
                  <a:lnTo>
                    <a:pt x="66" y="117"/>
                  </a:lnTo>
                  <a:lnTo>
                    <a:pt x="70" y="126"/>
                  </a:lnTo>
                  <a:lnTo>
                    <a:pt x="70" y="132"/>
                  </a:lnTo>
                  <a:lnTo>
                    <a:pt x="73" y="138"/>
                  </a:lnTo>
                  <a:lnTo>
                    <a:pt x="73" y="145"/>
                  </a:lnTo>
                  <a:lnTo>
                    <a:pt x="73" y="151"/>
                  </a:lnTo>
                  <a:lnTo>
                    <a:pt x="73" y="157"/>
                  </a:lnTo>
                  <a:lnTo>
                    <a:pt x="76" y="163"/>
                  </a:lnTo>
                  <a:lnTo>
                    <a:pt x="76" y="169"/>
                  </a:lnTo>
                  <a:lnTo>
                    <a:pt x="76" y="175"/>
                  </a:lnTo>
                  <a:lnTo>
                    <a:pt x="76" y="181"/>
                  </a:lnTo>
                  <a:lnTo>
                    <a:pt x="76" y="188"/>
                  </a:lnTo>
                  <a:lnTo>
                    <a:pt x="76" y="194"/>
                  </a:lnTo>
                  <a:lnTo>
                    <a:pt x="76" y="200"/>
                  </a:lnTo>
                  <a:lnTo>
                    <a:pt x="76" y="209"/>
                  </a:lnTo>
                  <a:lnTo>
                    <a:pt x="73" y="218"/>
                  </a:lnTo>
                  <a:lnTo>
                    <a:pt x="73" y="225"/>
                  </a:lnTo>
                  <a:lnTo>
                    <a:pt x="73" y="231"/>
                  </a:lnTo>
                  <a:lnTo>
                    <a:pt x="70" y="237"/>
                  </a:lnTo>
                  <a:lnTo>
                    <a:pt x="70" y="249"/>
                  </a:lnTo>
                  <a:lnTo>
                    <a:pt x="66" y="255"/>
                  </a:lnTo>
                  <a:lnTo>
                    <a:pt x="66" y="264"/>
                  </a:lnTo>
                  <a:lnTo>
                    <a:pt x="66" y="271"/>
                  </a:lnTo>
                  <a:lnTo>
                    <a:pt x="63" y="277"/>
                  </a:lnTo>
                  <a:lnTo>
                    <a:pt x="60" y="283"/>
                  </a:lnTo>
                  <a:lnTo>
                    <a:pt x="53" y="292"/>
                  </a:lnTo>
                  <a:lnTo>
                    <a:pt x="53" y="298"/>
                  </a:lnTo>
                  <a:lnTo>
                    <a:pt x="50" y="304"/>
                  </a:lnTo>
                  <a:lnTo>
                    <a:pt x="46" y="311"/>
                  </a:lnTo>
                  <a:lnTo>
                    <a:pt x="46" y="320"/>
                  </a:lnTo>
                  <a:lnTo>
                    <a:pt x="40" y="323"/>
                  </a:lnTo>
                  <a:lnTo>
                    <a:pt x="40" y="329"/>
                  </a:lnTo>
                  <a:lnTo>
                    <a:pt x="36" y="335"/>
                  </a:lnTo>
                  <a:lnTo>
                    <a:pt x="30" y="344"/>
                  </a:lnTo>
                  <a:lnTo>
                    <a:pt x="27" y="351"/>
                  </a:lnTo>
                  <a:lnTo>
                    <a:pt x="20" y="354"/>
                  </a:lnTo>
                  <a:lnTo>
                    <a:pt x="17" y="363"/>
                  </a:lnTo>
                  <a:lnTo>
                    <a:pt x="13" y="369"/>
                  </a:lnTo>
                  <a:lnTo>
                    <a:pt x="7" y="372"/>
                  </a:lnTo>
                  <a:lnTo>
                    <a:pt x="7" y="378"/>
                  </a:lnTo>
                  <a:lnTo>
                    <a:pt x="3" y="388"/>
                  </a:lnTo>
                  <a:lnTo>
                    <a:pt x="3" y="394"/>
                  </a:lnTo>
                  <a:lnTo>
                    <a:pt x="0" y="400"/>
                  </a:lnTo>
                  <a:lnTo>
                    <a:pt x="0" y="406"/>
                  </a:lnTo>
                  <a:lnTo>
                    <a:pt x="3" y="415"/>
                  </a:lnTo>
                  <a:lnTo>
                    <a:pt x="3" y="421"/>
                  </a:lnTo>
                  <a:lnTo>
                    <a:pt x="3" y="427"/>
                  </a:lnTo>
                  <a:lnTo>
                    <a:pt x="7" y="434"/>
                  </a:lnTo>
                  <a:lnTo>
                    <a:pt x="10" y="440"/>
                  </a:lnTo>
                  <a:lnTo>
                    <a:pt x="10" y="446"/>
                  </a:lnTo>
                  <a:lnTo>
                    <a:pt x="13" y="455"/>
                  </a:lnTo>
                  <a:lnTo>
                    <a:pt x="20" y="461"/>
                  </a:lnTo>
                  <a:lnTo>
                    <a:pt x="27" y="467"/>
                  </a:lnTo>
                  <a:lnTo>
                    <a:pt x="33" y="471"/>
                  </a:lnTo>
                  <a:lnTo>
                    <a:pt x="40" y="474"/>
                  </a:lnTo>
                  <a:lnTo>
                    <a:pt x="50" y="477"/>
                  </a:lnTo>
                  <a:lnTo>
                    <a:pt x="56" y="480"/>
                  </a:lnTo>
                  <a:lnTo>
                    <a:pt x="63" y="480"/>
                  </a:lnTo>
                  <a:lnTo>
                    <a:pt x="76" y="483"/>
                  </a:lnTo>
                  <a:lnTo>
                    <a:pt x="89" y="483"/>
                  </a:lnTo>
                  <a:lnTo>
                    <a:pt x="103" y="486"/>
                  </a:lnTo>
                  <a:lnTo>
                    <a:pt x="109" y="489"/>
                  </a:lnTo>
                  <a:lnTo>
                    <a:pt x="126" y="489"/>
                  </a:lnTo>
                  <a:lnTo>
                    <a:pt x="136" y="489"/>
                  </a:lnTo>
                  <a:lnTo>
                    <a:pt x="146" y="489"/>
                  </a:lnTo>
                  <a:lnTo>
                    <a:pt x="156" y="486"/>
                  </a:lnTo>
                  <a:lnTo>
                    <a:pt x="166" y="483"/>
                  </a:lnTo>
                  <a:lnTo>
                    <a:pt x="172" y="483"/>
                  </a:lnTo>
                  <a:lnTo>
                    <a:pt x="179" y="477"/>
                  </a:lnTo>
                  <a:lnTo>
                    <a:pt x="186" y="474"/>
                  </a:lnTo>
                  <a:lnTo>
                    <a:pt x="195" y="467"/>
                  </a:lnTo>
                  <a:lnTo>
                    <a:pt x="202" y="464"/>
                  </a:lnTo>
                  <a:lnTo>
                    <a:pt x="205" y="458"/>
                  </a:lnTo>
                  <a:lnTo>
                    <a:pt x="212" y="452"/>
                  </a:lnTo>
                  <a:lnTo>
                    <a:pt x="215" y="443"/>
                  </a:lnTo>
                  <a:lnTo>
                    <a:pt x="219" y="437"/>
                  </a:lnTo>
                  <a:lnTo>
                    <a:pt x="222" y="427"/>
                  </a:lnTo>
                  <a:lnTo>
                    <a:pt x="222" y="421"/>
                  </a:lnTo>
                  <a:lnTo>
                    <a:pt x="225" y="412"/>
                  </a:lnTo>
                  <a:lnTo>
                    <a:pt x="229" y="403"/>
                  </a:lnTo>
                  <a:lnTo>
                    <a:pt x="235" y="394"/>
                  </a:lnTo>
                  <a:lnTo>
                    <a:pt x="239" y="384"/>
                  </a:lnTo>
                  <a:lnTo>
                    <a:pt x="245" y="381"/>
                  </a:lnTo>
                  <a:lnTo>
                    <a:pt x="249" y="372"/>
                  </a:lnTo>
                  <a:lnTo>
                    <a:pt x="252" y="366"/>
                  </a:lnTo>
                  <a:lnTo>
                    <a:pt x="258" y="360"/>
                  </a:lnTo>
                  <a:lnTo>
                    <a:pt x="258" y="354"/>
                  </a:lnTo>
                  <a:lnTo>
                    <a:pt x="262" y="348"/>
                  </a:lnTo>
                  <a:lnTo>
                    <a:pt x="268" y="344"/>
                  </a:lnTo>
                  <a:lnTo>
                    <a:pt x="275" y="335"/>
                  </a:lnTo>
                  <a:lnTo>
                    <a:pt x="282" y="329"/>
                  </a:lnTo>
                  <a:lnTo>
                    <a:pt x="288" y="329"/>
                  </a:lnTo>
                  <a:lnTo>
                    <a:pt x="292" y="323"/>
                  </a:lnTo>
                  <a:lnTo>
                    <a:pt x="298" y="317"/>
                  </a:lnTo>
                  <a:lnTo>
                    <a:pt x="308" y="311"/>
                  </a:lnTo>
                  <a:lnTo>
                    <a:pt x="318" y="304"/>
                  </a:lnTo>
                  <a:lnTo>
                    <a:pt x="328" y="301"/>
                  </a:lnTo>
                  <a:lnTo>
                    <a:pt x="335" y="301"/>
                  </a:lnTo>
                  <a:lnTo>
                    <a:pt x="341" y="298"/>
                  </a:lnTo>
                  <a:lnTo>
                    <a:pt x="351" y="295"/>
                  </a:lnTo>
                  <a:lnTo>
                    <a:pt x="361" y="292"/>
                  </a:lnTo>
                  <a:lnTo>
                    <a:pt x="371" y="292"/>
                  </a:lnTo>
                  <a:lnTo>
                    <a:pt x="384" y="289"/>
                  </a:lnTo>
                  <a:lnTo>
                    <a:pt x="391" y="289"/>
                  </a:lnTo>
                  <a:lnTo>
                    <a:pt x="401" y="286"/>
                  </a:lnTo>
                  <a:lnTo>
                    <a:pt x="411" y="286"/>
                  </a:lnTo>
                  <a:lnTo>
                    <a:pt x="417" y="286"/>
                  </a:lnTo>
                  <a:lnTo>
                    <a:pt x="424" y="286"/>
                  </a:lnTo>
                  <a:lnTo>
                    <a:pt x="431" y="286"/>
                  </a:lnTo>
                  <a:lnTo>
                    <a:pt x="437" y="286"/>
                  </a:lnTo>
                  <a:lnTo>
                    <a:pt x="444" y="286"/>
                  </a:lnTo>
                  <a:lnTo>
                    <a:pt x="434" y="283"/>
                  </a:lnTo>
                  <a:lnTo>
                    <a:pt x="414" y="280"/>
                  </a:lnTo>
                  <a:lnTo>
                    <a:pt x="398" y="274"/>
                  </a:lnTo>
                  <a:lnTo>
                    <a:pt x="388" y="274"/>
                  </a:lnTo>
                  <a:lnTo>
                    <a:pt x="378" y="271"/>
                  </a:lnTo>
                  <a:lnTo>
                    <a:pt x="368" y="268"/>
                  </a:lnTo>
                  <a:lnTo>
                    <a:pt x="361" y="268"/>
                  </a:lnTo>
                  <a:lnTo>
                    <a:pt x="351" y="268"/>
                  </a:lnTo>
                  <a:lnTo>
                    <a:pt x="341" y="268"/>
                  </a:lnTo>
                  <a:lnTo>
                    <a:pt x="331" y="268"/>
                  </a:lnTo>
                  <a:lnTo>
                    <a:pt x="318" y="271"/>
                  </a:lnTo>
                  <a:lnTo>
                    <a:pt x="305" y="274"/>
                  </a:lnTo>
                  <a:lnTo>
                    <a:pt x="295" y="274"/>
                  </a:lnTo>
                  <a:lnTo>
                    <a:pt x="288" y="277"/>
                  </a:lnTo>
                  <a:lnTo>
                    <a:pt x="282" y="280"/>
                  </a:lnTo>
                  <a:lnTo>
                    <a:pt x="268" y="286"/>
                  </a:lnTo>
                  <a:lnTo>
                    <a:pt x="262" y="289"/>
                  </a:lnTo>
                  <a:lnTo>
                    <a:pt x="252" y="292"/>
                  </a:lnTo>
                  <a:lnTo>
                    <a:pt x="245" y="298"/>
                  </a:lnTo>
                  <a:lnTo>
                    <a:pt x="242" y="304"/>
                  </a:lnTo>
                  <a:lnTo>
                    <a:pt x="235" y="308"/>
                  </a:lnTo>
                  <a:lnTo>
                    <a:pt x="229" y="311"/>
                  </a:lnTo>
                  <a:lnTo>
                    <a:pt x="225" y="317"/>
                  </a:lnTo>
                  <a:lnTo>
                    <a:pt x="219" y="320"/>
                  </a:lnTo>
                  <a:lnTo>
                    <a:pt x="212" y="329"/>
                  </a:lnTo>
                  <a:lnTo>
                    <a:pt x="209" y="335"/>
                  </a:lnTo>
                  <a:lnTo>
                    <a:pt x="202" y="338"/>
                  </a:lnTo>
                  <a:lnTo>
                    <a:pt x="199" y="344"/>
                  </a:lnTo>
                  <a:lnTo>
                    <a:pt x="205" y="335"/>
                  </a:lnTo>
                  <a:lnTo>
                    <a:pt x="212" y="329"/>
                  </a:lnTo>
                  <a:lnTo>
                    <a:pt x="215" y="323"/>
                  </a:lnTo>
                  <a:lnTo>
                    <a:pt x="219" y="317"/>
                  </a:lnTo>
                  <a:lnTo>
                    <a:pt x="222" y="311"/>
                  </a:lnTo>
                  <a:lnTo>
                    <a:pt x="229" y="298"/>
                  </a:lnTo>
                  <a:lnTo>
                    <a:pt x="235" y="292"/>
                  </a:lnTo>
                  <a:lnTo>
                    <a:pt x="239" y="286"/>
                  </a:lnTo>
                  <a:lnTo>
                    <a:pt x="242" y="277"/>
                  </a:lnTo>
                  <a:lnTo>
                    <a:pt x="249" y="271"/>
                  </a:lnTo>
                  <a:lnTo>
                    <a:pt x="255" y="261"/>
                  </a:lnTo>
                  <a:lnTo>
                    <a:pt x="258" y="255"/>
                  </a:lnTo>
                  <a:lnTo>
                    <a:pt x="265" y="249"/>
                  </a:lnTo>
                  <a:lnTo>
                    <a:pt x="275" y="240"/>
                  </a:lnTo>
                  <a:lnTo>
                    <a:pt x="278" y="234"/>
                  </a:lnTo>
                  <a:lnTo>
                    <a:pt x="288" y="225"/>
                  </a:lnTo>
                  <a:lnTo>
                    <a:pt x="292" y="218"/>
                  </a:lnTo>
                  <a:lnTo>
                    <a:pt x="298" y="215"/>
                  </a:lnTo>
                  <a:lnTo>
                    <a:pt x="302" y="209"/>
                  </a:lnTo>
                  <a:lnTo>
                    <a:pt x="308" y="206"/>
                  </a:lnTo>
                  <a:lnTo>
                    <a:pt x="315" y="197"/>
                  </a:lnTo>
                  <a:lnTo>
                    <a:pt x="321" y="194"/>
                  </a:lnTo>
                  <a:lnTo>
                    <a:pt x="325" y="188"/>
                  </a:lnTo>
                  <a:lnTo>
                    <a:pt x="331" y="185"/>
                  </a:lnTo>
                  <a:lnTo>
                    <a:pt x="338" y="178"/>
                  </a:lnTo>
                  <a:lnTo>
                    <a:pt x="341" y="172"/>
                  </a:lnTo>
                  <a:lnTo>
                    <a:pt x="348" y="169"/>
                  </a:lnTo>
                  <a:lnTo>
                    <a:pt x="358" y="160"/>
                  </a:lnTo>
                  <a:lnTo>
                    <a:pt x="364" y="157"/>
                  </a:lnTo>
                  <a:lnTo>
                    <a:pt x="368" y="151"/>
                  </a:lnTo>
                  <a:lnTo>
                    <a:pt x="378" y="145"/>
                  </a:lnTo>
                  <a:lnTo>
                    <a:pt x="384" y="135"/>
                  </a:lnTo>
                  <a:lnTo>
                    <a:pt x="394" y="126"/>
                  </a:lnTo>
                  <a:lnTo>
                    <a:pt x="401" y="117"/>
                  </a:lnTo>
                  <a:lnTo>
                    <a:pt x="408" y="105"/>
                  </a:lnTo>
                  <a:lnTo>
                    <a:pt x="414" y="98"/>
                  </a:lnTo>
                  <a:lnTo>
                    <a:pt x="421" y="92"/>
                  </a:lnTo>
                  <a:lnTo>
                    <a:pt x="427" y="83"/>
                  </a:lnTo>
                  <a:lnTo>
                    <a:pt x="434" y="77"/>
                  </a:lnTo>
                  <a:lnTo>
                    <a:pt x="434" y="71"/>
                  </a:lnTo>
                  <a:lnTo>
                    <a:pt x="437" y="65"/>
                  </a:lnTo>
                  <a:lnTo>
                    <a:pt x="437" y="58"/>
                  </a:lnTo>
                  <a:lnTo>
                    <a:pt x="441" y="52"/>
                  </a:lnTo>
                  <a:lnTo>
                    <a:pt x="441" y="46"/>
                  </a:lnTo>
                  <a:lnTo>
                    <a:pt x="441" y="40"/>
                  </a:lnTo>
                  <a:lnTo>
                    <a:pt x="441" y="34"/>
                  </a:lnTo>
                  <a:lnTo>
                    <a:pt x="441" y="28"/>
                  </a:lnTo>
                  <a:lnTo>
                    <a:pt x="441" y="22"/>
                  </a:lnTo>
                  <a:lnTo>
                    <a:pt x="441" y="15"/>
                  </a:lnTo>
                  <a:lnTo>
                    <a:pt x="434" y="6"/>
                  </a:lnTo>
                  <a:lnTo>
                    <a:pt x="431" y="0"/>
                  </a:lnTo>
                  <a:lnTo>
                    <a:pt x="431" y="6"/>
                  </a:lnTo>
                  <a:lnTo>
                    <a:pt x="427" y="12"/>
                  </a:lnTo>
                  <a:lnTo>
                    <a:pt x="424" y="22"/>
                  </a:lnTo>
                  <a:lnTo>
                    <a:pt x="424" y="28"/>
                  </a:lnTo>
                  <a:lnTo>
                    <a:pt x="417" y="34"/>
                  </a:lnTo>
                  <a:lnTo>
                    <a:pt x="414" y="40"/>
                  </a:lnTo>
                  <a:lnTo>
                    <a:pt x="411" y="49"/>
                  </a:lnTo>
                  <a:lnTo>
                    <a:pt x="408" y="58"/>
                  </a:lnTo>
                  <a:lnTo>
                    <a:pt x="404" y="68"/>
                  </a:lnTo>
                  <a:lnTo>
                    <a:pt x="398" y="74"/>
                  </a:lnTo>
                  <a:lnTo>
                    <a:pt x="394" y="80"/>
                  </a:lnTo>
                  <a:lnTo>
                    <a:pt x="391" y="86"/>
                  </a:lnTo>
                  <a:lnTo>
                    <a:pt x="391" y="92"/>
                  </a:lnTo>
                  <a:lnTo>
                    <a:pt x="388" y="98"/>
                  </a:lnTo>
                  <a:lnTo>
                    <a:pt x="381" y="101"/>
                  </a:lnTo>
                  <a:lnTo>
                    <a:pt x="378" y="108"/>
                  </a:lnTo>
                  <a:lnTo>
                    <a:pt x="371" y="117"/>
                  </a:lnTo>
                  <a:lnTo>
                    <a:pt x="364" y="120"/>
                  </a:lnTo>
                  <a:lnTo>
                    <a:pt x="364" y="126"/>
                  </a:lnTo>
                  <a:lnTo>
                    <a:pt x="358" y="129"/>
                  </a:lnTo>
                  <a:lnTo>
                    <a:pt x="351" y="132"/>
                  </a:lnTo>
                  <a:lnTo>
                    <a:pt x="348" y="138"/>
                  </a:lnTo>
                  <a:lnTo>
                    <a:pt x="341" y="145"/>
                  </a:lnTo>
                  <a:lnTo>
                    <a:pt x="331" y="154"/>
                  </a:lnTo>
                  <a:lnTo>
                    <a:pt x="321" y="163"/>
                  </a:lnTo>
                  <a:lnTo>
                    <a:pt x="315" y="166"/>
                  </a:lnTo>
                  <a:lnTo>
                    <a:pt x="308" y="169"/>
                  </a:lnTo>
                  <a:lnTo>
                    <a:pt x="302" y="175"/>
                  </a:lnTo>
                  <a:lnTo>
                    <a:pt x="295" y="181"/>
                  </a:lnTo>
                  <a:lnTo>
                    <a:pt x="288" y="185"/>
                  </a:lnTo>
                  <a:lnTo>
                    <a:pt x="282" y="191"/>
                  </a:lnTo>
                  <a:lnTo>
                    <a:pt x="275" y="197"/>
                  </a:lnTo>
                  <a:lnTo>
                    <a:pt x="265" y="203"/>
                  </a:lnTo>
                  <a:lnTo>
                    <a:pt x="258" y="206"/>
                  </a:lnTo>
                  <a:lnTo>
                    <a:pt x="249" y="212"/>
                  </a:lnTo>
                  <a:lnTo>
                    <a:pt x="242" y="218"/>
                  </a:lnTo>
                  <a:lnTo>
                    <a:pt x="235" y="218"/>
                  </a:lnTo>
                  <a:lnTo>
                    <a:pt x="229" y="221"/>
                  </a:lnTo>
                  <a:lnTo>
                    <a:pt x="225" y="228"/>
                  </a:lnTo>
                  <a:lnTo>
                    <a:pt x="219" y="234"/>
                  </a:lnTo>
                  <a:lnTo>
                    <a:pt x="212" y="237"/>
                  </a:lnTo>
                  <a:lnTo>
                    <a:pt x="209" y="243"/>
                  </a:lnTo>
                  <a:lnTo>
                    <a:pt x="202" y="246"/>
                  </a:lnTo>
                  <a:lnTo>
                    <a:pt x="195" y="249"/>
                  </a:lnTo>
                  <a:lnTo>
                    <a:pt x="186" y="255"/>
                  </a:lnTo>
                  <a:lnTo>
                    <a:pt x="179" y="261"/>
                  </a:lnTo>
                  <a:lnTo>
                    <a:pt x="176" y="268"/>
                  </a:lnTo>
                  <a:lnTo>
                    <a:pt x="169" y="271"/>
                  </a:lnTo>
                  <a:lnTo>
                    <a:pt x="166" y="277"/>
                  </a:lnTo>
                  <a:lnTo>
                    <a:pt x="159" y="280"/>
                  </a:lnTo>
                  <a:lnTo>
                    <a:pt x="156" y="286"/>
                  </a:lnTo>
                  <a:lnTo>
                    <a:pt x="149" y="289"/>
                  </a:lnTo>
                  <a:lnTo>
                    <a:pt x="139" y="289"/>
                  </a:lnTo>
                  <a:lnTo>
                    <a:pt x="133" y="292"/>
                  </a:lnTo>
                  <a:lnTo>
                    <a:pt x="123" y="292"/>
                  </a:lnTo>
                  <a:lnTo>
                    <a:pt x="116" y="295"/>
                  </a:lnTo>
                  <a:lnTo>
                    <a:pt x="109" y="295"/>
                  </a:lnTo>
                  <a:lnTo>
                    <a:pt x="106" y="289"/>
                  </a:lnTo>
                  <a:lnTo>
                    <a:pt x="106" y="280"/>
                  </a:lnTo>
                  <a:lnTo>
                    <a:pt x="106" y="274"/>
                  </a:lnTo>
                  <a:lnTo>
                    <a:pt x="103" y="268"/>
                  </a:lnTo>
                  <a:lnTo>
                    <a:pt x="99" y="261"/>
                  </a:lnTo>
                  <a:lnTo>
                    <a:pt x="99" y="252"/>
                  </a:lnTo>
                  <a:lnTo>
                    <a:pt x="99" y="246"/>
                  </a:lnTo>
                  <a:lnTo>
                    <a:pt x="99" y="240"/>
                  </a:lnTo>
                  <a:lnTo>
                    <a:pt x="103" y="234"/>
                  </a:lnTo>
                </a:path>
              </a:pathLst>
            </a:custGeom>
            <a:solidFill>
              <a:schemeClr val="hlink"/>
            </a:solidFill>
            <a:ln w="28575" cap="rnd">
              <a:solidFill>
                <a:schemeClr val="hlink"/>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26704" name="Oval 69"/>
            <p:cNvSpPr>
              <a:spLocks noChangeArrowheads="1"/>
            </p:cNvSpPr>
            <p:nvPr/>
          </p:nvSpPr>
          <p:spPr bwMode="auto">
            <a:xfrm>
              <a:off x="5096" y="2325"/>
              <a:ext cx="104" cy="64"/>
            </a:xfrm>
            <a:prstGeom prst="ellipse">
              <a:avLst/>
            </a:prstGeom>
            <a:solidFill>
              <a:schemeClr val="tx1"/>
            </a:solidFill>
            <a:ln w="28575">
              <a:solidFill>
                <a:schemeClr val="tx1"/>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26705" name="Freeform 70"/>
            <p:cNvSpPr>
              <a:spLocks/>
            </p:cNvSpPr>
            <p:nvPr/>
          </p:nvSpPr>
          <p:spPr bwMode="auto">
            <a:xfrm>
              <a:off x="4965" y="2382"/>
              <a:ext cx="153" cy="129"/>
            </a:xfrm>
            <a:custGeom>
              <a:avLst/>
              <a:gdLst>
                <a:gd name="T0" fmla="*/ 36 w 153"/>
                <a:gd name="T1" fmla="*/ 0 h 129"/>
                <a:gd name="T2" fmla="*/ 36 w 153"/>
                <a:gd name="T3" fmla="*/ 8 h 129"/>
                <a:gd name="T4" fmla="*/ 36 w 153"/>
                <a:gd name="T5" fmla="*/ 16 h 129"/>
                <a:gd name="T6" fmla="*/ 36 w 153"/>
                <a:gd name="T7" fmla="*/ 24 h 129"/>
                <a:gd name="T8" fmla="*/ 36 w 153"/>
                <a:gd name="T9" fmla="*/ 32 h 129"/>
                <a:gd name="T10" fmla="*/ 36 w 153"/>
                <a:gd name="T11" fmla="*/ 40 h 129"/>
                <a:gd name="T12" fmla="*/ 40 w 153"/>
                <a:gd name="T13" fmla="*/ 48 h 129"/>
                <a:gd name="T14" fmla="*/ 44 w 153"/>
                <a:gd name="T15" fmla="*/ 56 h 129"/>
                <a:gd name="T16" fmla="*/ 52 w 153"/>
                <a:gd name="T17" fmla="*/ 60 h 129"/>
                <a:gd name="T18" fmla="*/ 56 w 153"/>
                <a:gd name="T19" fmla="*/ 68 h 129"/>
                <a:gd name="T20" fmla="*/ 64 w 153"/>
                <a:gd name="T21" fmla="*/ 72 h 129"/>
                <a:gd name="T22" fmla="*/ 72 w 153"/>
                <a:gd name="T23" fmla="*/ 80 h 129"/>
                <a:gd name="T24" fmla="*/ 84 w 153"/>
                <a:gd name="T25" fmla="*/ 84 h 129"/>
                <a:gd name="T26" fmla="*/ 96 w 153"/>
                <a:gd name="T27" fmla="*/ 88 h 129"/>
                <a:gd name="T28" fmla="*/ 104 w 153"/>
                <a:gd name="T29" fmla="*/ 92 h 129"/>
                <a:gd name="T30" fmla="*/ 112 w 153"/>
                <a:gd name="T31" fmla="*/ 92 h 129"/>
                <a:gd name="T32" fmla="*/ 120 w 153"/>
                <a:gd name="T33" fmla="*/ 96 h 129"/>
                <a:gd name="T34" fmla="*/ 128 w 153"/>
                <a:gd name="T35" fmla="*/ 96 h 129"/>
                <a:gd name="T36" fmla="*/ 136 w 153"/>
                <a:gd name="T37" fmla="*/ 100 h 129"/>
                <a:gd name="T38" fmla="*/ 144 w 153"/>
                <a:gd name="T39" fmla="*/ 100 h 129"/>
                <a:gd name="T40" fmla="*/ 152 w 153"/>
                <a:gd name="T41" fmla="*/ 104 h 129"/>
                <a:gd name="T42" fmla="*/ 144 w 153"/>
                <a:gd name="T43" fmla="*/ 108 h 129"/>
                <a:gd name="T44" fmla="*/ 136 w 153"/>
                <a:gd name="T45" fmla="*/ 112 h 129"/>
                <a:gd name="T46" fmla="*/ 128 w 153"/>
                <a:gd name="T47" fmla="*/ 112 h 129"/>
                <a:gd name="T48" fmla="*/ 120 w 153"/>
                <a:gd name="T49" fmla="*/ 116 h 129"/>
                <a:gd name="T50" fmla="*/ 112 w 153"/>
                <a:gd name="T51" fmla="*/ 116 h 129"/>
                <a:gd name="T52" fmla="*/ 100 w 153"/>
                <a:gd name="T53" fmla="*/ 120 h 129"/>
                <a:gd name="T54" fmla="*/ 92 w 153"/>
                <a:gd name="T55" fmla="*/ 120 h 129"/>
                <a:gd name="T56" fmla="*/ 84 w 153"/>
                <a:gd name="T57" fmla="*/ 124 h 129"/>
                <a:gd name="T58" fmla="*/ 76 w 153"/>
                <a:gd name="T59" fmla="*/ 124 h 129"/>
                <a:gd name="T60" fmla="*/ 68 w 153"/>
                <a:gd name="T61" fmla="*/ 128 h 129"/>
                <a:gd name="T62" fmla="*/ 56 w 153"/>
                <a:gd name="T63" fmla="*/ 128 h 129"/>
                <a:gd name="T64" fmla="*/ 44 w 153"/>
                <a:gd name="T65" fmla="*/ 128 h 129"/>
                <a:gd name="T66" fmla="*/ 36 w 153"/>
                <a:gd name="T67" fmla="*/ 128 h 129"/>
                <a:gd name="T68" fmla="*/ 28 w 153"/>
                <a:gd name="T69" fmla="*/ 128 h 129"/>
                <a:gd name="T70" fmla="*/ 20 w 153"/>
                <a:gd name="T71" fmla="*/ 128 h 129"/>
                <a:gd name="T72" fmla="*/ 12 w 153"/>
                <a:gd name="T73" fmla="*/ 128 h 129"/>
                <a:gd name="T74" fmla="*/ 4 w 153"/>
                <a:gd name="T75" fmla="*/ 128 h 129"/>
                <a:gd name="T76" fmla="*/ 0 w 153"/>
                <a:gd name="T77" fmla="*/ 120 h 129"/>
                <a:gd name="T78" fmla="*/ 4 w 153"/>
                <a:gd name="T79" fmla="*/ 112 h 129"/>
                <a:gd name="T80" fmla="*/ 8 w 153"/>
                <a:gd name="T81" fmla="*/ 104 h 129"/>
                <a:gd name="T82" fmla="*/ 8 w 153"/>
                <a:gd name="T83" fmla="*/ 96 h 129"/>
                <a:gd name="T84" fmla="*/ 12 w 153"/>
                <a:gd name="T85" fmla="*/ 88 h 129"/>
                <a:gd name="T86" fmla="*/ 16 w 153"/>
                <a:gd name="T87" fmla="*/ 80 h 129"/>
                <a:gd name="T88" fmla="*/ 16 w 153"/>
                <a:gd name="T89" fmla="*/ 72 h 129"/>
                <a:gd name="T90" fmla="*/ 24 w 153"/>
                <a:gd name="T91" fmla="*/ 64 h 129"/>
                <a:gd name="T92" fmla="*/ 24 w 153"/>
                <a:gd name="T93" fmla="*/ 56 h 129"/>
                <a:gd name="T94" fmla="*/ 28 w 153"/>
                <a:gd name="T95" fmla="*/ 48 h 129"/>
                <a:gd name="T96" fmla="*/ 32 w 153"/>
                <a:gd name="T97" fmla="*/ 40 h 129"/>
                <a:gd name="T98" fmla="*/ 36 w 153"/>
                <a:gd name="T99" fmla="*/ 32 h 129"/>
                <a:gd name="T100" fmla="*/ 36 w 153"/>
                <a:gd name="T101" fmla="*/ 24 h 129"/>
                <a:gd name="T102" fmla="*/ 36 w 153"/>
                <a:gd name="T103" fmla="*/ 16 h 129"/>
                <a:gd name="T104" fmla="*/ 36 w 153"/>
                <a:gd name="T105" fmla="*/ 0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
                <a:gd name="T160" fmla="*/ 0 h 129"/>
                <a:gd name="T161" fmla="*/ 153 w 153"/>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 h="129">
                  <a:moveTo>
                    <a:pt x="36" y="0"/>
                  </a:moveTo>
                  <a:lnTo>
                    <a:pt x="36" y="8"/>
                  </a:lnTo>
                  <a:lnTo>
                    <a:pt x="36" y="16"/>
                  </a:lnTo>
                  <a:lnTo>
                    <a:pt x="36" y="24"/>
                  </a:lnTo>
                  <a:lnTo>
                    <a:pt x="36" y="32"/>
                  </a:lnTo>
                  <a:lnTo>
                    <a:pt x="36" y="40"/>
                  </a:lnTo>
                  <a:lnTo>
                    <a:pt x="40" y="48"/>
                  </a:lnTo>
                  <a:lnTo>
                    <a:pt x="44" y="56"/>
                  </a:lnTo>
                  <a:lnTo>
                    <a:pt x="52" y="60"/>
                  </a:lnTo>
                  <a:lnTo>
                    <a:pt x="56" y="68"/>
                  </a:lnTo>
                  <a:lnTo>
                    <a:pt x="64" y="72"/>
                  </a:lnTo>
                  <a:lnTo>
                    <a:pt x="72" y="80"/>
                  </a:lnTo>
                  <a:lnTo>
                    <a:pt x="84" y="84"/>
                  </a:lnTo>
                  <a:lnTo>
                    <a:pt x="96" y="88"/>
                  </a:lnTo>
                  <a:lnTo>
                    <a:pt x="104" y="92"/>
                  </a:lnTo>
                  <a:lnTo>
                    <a:pt x="112" y="92"/>
                  </a:lnTo>
                  <a:lnTo>
                    <a:pt x="120" y="96"/>
                  </a:lnTo>
                  <a:lnTo>
                    <a:pt x="128" y="96"/>
                  </a:lnTo>
                  <a:lnTo>
                    <a:pt x="136" y="100"/>
                  </a:lnTo>
                  <a:lnTo>
                    <a:pt x="144" y="100"/>
                  </a:lnTo>
                  <a:lnTo>
                    <a:pt x="152" y="104"/>
                  </a:lnTo>
                  <a:lnTo>
                    <a:pt x="144" y="108"/>
                  </a:lnTo>
                  <a:lnTo>
                    <a:pt x="136" y="112"/>
                  </a:lnTo>
                  <a:lnTo>
                    <a:pt x="128" y="112"/>
                  </a:lnTo>
                  <a:lnTo>
                    <a:pt x="120" y="116"/>
                  </a:lnTo>
                  <a:lnTo>
                    <a:pt x="112" y="116"/>
                  </a:lnTo>
                  <a:lnTo>
                    <a:pt x="100" y="120"/>
                  </a:lnTo>
                  <a:lnTo>
                    <a:pt x="92" y="120"/>
                  </a:lnTo>
                  <a:lnTo>
                    <a:pt x="84" y="124"/>
                  </a:lnTo>
                  <a:lnTo>
                    <a:pt x="76" y="124"/>
                  </a:lnTo>
                  <a:lnTo>
                    <a:pt x="68" y="128"/>
                  </a:lnTo>
                  <a:lnTo>
                    <a:pt x="56" y="128"/>
                  </a:lnTo>
                  <a:lnTo>
                    <a:pt x="44" y="128"/>
                  </a:lnTo>
                  <a:lnTo>
                    <a:pt x="36" y="128"/>
                  </a:lnTo>
                  <a:lnTo>
                    <a:pt x="28" y="128"/>
                  </a:lnTo>
                  <a:lnTo>
                    <a:pt x="20" y="128"/>
                  </a:lnTo>
                  <a:lnTo>
                    <a:pt x="12" y="128"/>
                  </a:lnTo>
                  <a:lnTo>
                    <a:pt x="4" y="128"/>
                  </a:lnTo>
                  <a:lnTo>
                    <a:pt x="0" y="120"/>
                  </a:lnTo>
                  <a:lnTo>
                    <a:pt x="4" y="112"/>
                  </a:lnTo>
                  <a:lnTo>
                    <a:pt x="8" y="104"/>
                  </a:lnTo>
                  <a:lnTo>
                    <a:pt x="8" y="96"/>
                  </a:lnTo>
                  <a:lnTo>
                    <a:pt x="12" y="88"/>
                  </a:lnTo>
                  <a:lnTo>
                    <a:pt x="16" y="80"/>
                  </a:lnTo>
                  <a:lnTo>
                    <a:pt x="16" y="72"/>
                  </a:lnTo>
                  <a:lnTo>
                    <a:pt x="24" y="64"/>
                  </a:lnTo>
                  <a:lnTo>
                    <a:pt x="24" y="56"/>
                  </a:lnTo>
                  <a:lnTo>
                    <a:pt x="28" y="48"/>
                  </a:lnTo>
                  <a:lnTo>
                    <a:pt x="32" y="40"/>
                  </a:lnTo>
                  <a:lnTo>
                    <a:pt x="36" y="32"/>
                  </a:lnTo>
                  <a:lnTo>
                    <a:pt x="36" y="24"/>
                  </a:lnTo>
                  <a:lnTo>
                    <a:pt x="36" y="16"/>
                  </a:lnTo>
                  <a:lnTo>
                    <a:pt x="36" y="0"/>
                  </a:lnTo>
                </a:path>
              </a:pathLst>
            </a:custGeom>
            <a:solidFill>
              <a:schemeClr val="folHlink"/>
            </a:solidFill>
            <a:ln w="28575" cap="rnd">
              <a:solidFill>
                <a:schemeClr val="folHlink"/>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26706" name="Freeform 71"/>
            <p:cNvSpPr>
              <a:spLocks/>
            </p:cNvSpPr>
            <p:nvPr/>
          </p:nvSpPr>
          <p:spPr bwMode="auto">
            <a:xfrm>
              <a:off x="4445" y="2494"/>
              <a:ext cx="537" cy="181"/>
            </a:xfrm>
            <a:custGeom>
              <a:avLst/>
              <a:gdLst>
                <a:gd name="T0" fmla="*/ 528 w 537"/>
                <a:gd name="T1" fmla="*/ 0 h 181"/>
                <a:gd name="T2" fmla="*/ 520 w 537"/>
                <a:gd name="T3" fmla="*/ 16 h 181"/>
                <a:gd name="T4" fmla="*/ 508 w 537"/>
                <a:gd name="T5" fmla="*/ 36 h 181"/>
                <a:gd name="T6" fmla="*/ 500 w 537"/>
                <a:gd name="T7" fmla="*/ 60 h 181"/>
                <a:gd name="T8" fmla="*/ 500 w 537"/>
                <a:gd name="T9" fmla="*/ 80 h 181"/>
                <a:gd name="T10" fmla="*/ 496 w 537"/>
                <a:gd name="T11" fmla="*/ 96 h 181"/>
                <a:gd name="T12" fmla="*/ 496 w 537"/>
                <a:gd name="T13" fmla="*/ 112 h 181"/>
                <a:gd name="T14" fmla="*/ 492 w 537"/>
                <a:gd name="T15" fmla="*/ 128 h 181"/>
                <a:gd name="T16" fmla="*/ 484 w 537"/>
                <a:gd name="T17" fmla="*/ 144 h 181"/>
                <a:gd name="T18" fmla="*/ 464 w 537"/>
                <a:gd name="T19" fmla="*/ 160 h 181"/>
                <a:gd name="T20" fmla="*/ 448 w 537"/>
                <a:gd name="T21" fmla="*/ 164 h 181"/>
                <a:gd name="T22" fmla="*/ 428 w 537"/>
                <a:gd name="T23" fmla="*/ 168 h 181"/>
                <a:gd name="T24" fmla="*/ 412 w 537"/>
                <a:gd name="T25" fmla="*/ 176 h 181"/>
                <a:gd name="T26" fmla="*/ 392 w 537"/>
                <a:gd name="T27" fmla="*/ 180 h 181"/>
                <a:gd name="T28" fmla="*/ 376 w 537"/>
                <a:gd name="T29" fmla="*/ 180 h 181"/>
                <a:gd name="T30" fmla="*/ 360 w 537"/>
                <a:gd name="T31" fmla="*/ 180 h 181"/>
                <a:gd name="T32" fmla="*/ 340 w 537"/>
                <a:gd name="T33" fmla="*/ 180 h 181"/>
                <a:gd name="T34" fmla="*/ 320 w 537"/>
                <a:gd name="T35" fmla="*/ 172 h 181"/>
                <a:gd name="T36" fmla="*/ 304 w 537"/>
                <a:gd name="T37" fmla="*/ 172 h 181"/>
                <a:gd name="T38" fmla="*/ 288 w 537"/>
                <a:gd name="T39" fmla="*/ 164 h 181"/>
                <a:gd name="T40" fmla="*/ 272 w 537"/>
                <a:gd name="T41" fmla="*/ 160 h 181"/>
                <a:gd name="T42" fmla="*/ 256 w 537"/>
                <a:gd name="T43" fmla="*/ 152 h 181"/>
                <a:gd name="T44" fmla="*/ 240 w 537"/>
                <a:gd name="T45" fmla="*/ 144 h 181"/>
                <a:gd name="T46" fmla="*/ 220 w 537"/>
                <a:gd name="T47" fmla="*/ 144 h 181"/>
                <a:gd name="T48" fmla="*/ 204 w 537"/>
                <a:gd name="T49" fmla="*/ 136 h 181"/>
                <a:gd name="T50" fmla="*/ 176 w 537"/>
                <a:gd name="T51" fmla="*/ 132 h 181"/>
                <a:gd name="T52" fmla="*/ 152 w 537"/>
                <a:gd name="T53" fmla="*/ 128 h 181"/>
                <a:gd name="T54" fmla="*/ 132 w 537"/>
                <a:gd name="T55" fmla="*/ 128 h 181"/>
                <a:gd name="T56" fmla="*/ 116 w 537"/>
                <a:gd name="T57" fmla="*/ 132 h 181"/>
                <a:gd name="T58" fmla="*/ 100 w 537"/>
                <a:gd name="T59" fmla="*/ 136 h 181"/>
                <a:gd name="T60" fmla="*/ 80 w 537"/>
                <a:gd name="T61" fmla="*/ 144 h 181"/>
                <a:gd name="T62" fmla="*/ 68 w 537"/>
                <a:gd name="T63" fmla="*/ 156 h 181"/>
                <a:gd name="T64" fmla="*/ 52 w 537"/>
                <a:gd name="T65" fmla="*/ 160 h 181"/>
                <a:gd name="T66" fmla="*/ 32 w 537"/>
                <a:gd name="T67" fmla="*/ 168 h 181"/>
                <a:gd name="T68" fmla="*/ 12 w 537"/>
                <a:gd name="T69" fmla="*/ 168 h 181"/>
                <a:gd name="T70" fmla="*/ 0 w 537"/>
                <a:gd name="T71" fmla="*/ 160 h 1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7"/>
                <a:gd name="T109" fmla="*/ 0 h 181"/>
                <a:gd name="T110" fmla="*/ 537 w 537"/>
                <a:gd name="T111" fmla="*/ 181 h 1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7" h="181">
                  <a:moveTo>
                    <a:pt x="536" y="0"/>
                  </a:moveTo>
                  <a:lnTo>
                    <a:pt x="528" y="0"/>
                  </a:lnTo>
                  <a:lnTo>
                    <a:pt x="524" y="8"/>
                  </a:lnTo>
                  <a:lnTo>
                    <a:pt x="520" y="16"/>
                  </a:lnTo>
                  <a:lnTo>
                    <a:pt x="516" y="24"/>
                  </a:lnTo>
                  <a:lnTo>
                    <a:pt x="508" y="36"/>
                  </a:lnTo>
                  <a:lnTo>
                    <a:pt x="504" y="48"/>
                  </a:lnTo>
                  <a:lnTo>
                    <a:pt x="500" y="60"/>
                  </a:lnTo>
                  <a:lnTo>
                    <a:pt x="500" y="68"/>
                  </a:lnTo>
                  <a:lnTo>
                    <a:pt x="500" y="80"/>
                  </a:lnTo>
                  <a:lnTo>
                    <a:pt x="496" y="88"/>
                  </a:lnTo>
                  <a:lnTo>
                    <a:pt x="496" y="96"/>
                  </a:lnTo>
                  <a:lnTo>
                    <a:pt x="496" y="104"/>
                  </a:lnTo>
                  <a:lnTo>
                    <a:pt x="496" y="112"/>
                  </a:lnTo>
                  <a:lnTo>
                    <a:pt x="496" y="120"/>
                  </a:lnTo>
                  <a:lnTo>
                    <a:pt x="492" y="128"/>
                  </a:lnTo>
                  <a:lnTo>
                    <a:pt x="488" y="136"/>
                  </a:lnTo>
                  <a:lnTo>
                    <a:pt x="484" y="144"/>
                  </a:lnTo>
                  <a:lnTo>
                    <a:pt x="476" y="152"/>
                  </a:lnTo>
                  <a:lnTo>
                    <a:pt x="464" y="160"/>
                  </a:lnTo>
                  <a:lnTo>
                    <a:pt x="456" y="164"/>
                  </a:lnTo>
                  <a:lnTo>
                    <a:pt x="448" y="164"/>
                  </a:lnTo>
                  <a:lnTo>
                    <a:pt x="436" y="168"/>
                  </a:lnTo>
                  <a:lnTo>
                    <a:pt x="428" y="168"/>
                  </a:lnTo>
                  <a:lnTo>
                    <a:pt x="420" y="172"/>
                  </a:lnTo>
                  <a:lnTo>
                    <a:pt x="412" y="176"/>
                  </a:lnTo>
                  <a:lnTo>
                    <a:pt x="400" y="180"/>
                  </a:lnTo>
                  <a:lnTo>
                    <a:pt x="392" y="180"/>
                  </a:lnTo>
                  <a:lnTo>
                    <a:pt x="384" y="180"/>
                  </a:lnTo>
                  <a:lnTo>
                    <a:pt x="376" y="180"/>
                  </a:lnTo>
                  <a:lnTo>
                    <a:pt x="368" y="180"/>
                  </a:lnTo>
                  <a:lnTo>
                    <a:pt x="360" y="180"/>
                  </a:lnTo>
                  <a:lnTo>
                    <a:pt x="352" y="180"/>
                  </a:lnTo>
                  <a:lnTo>
                    <a:pt x="340" y="180"/>
                  </a:lnTo>
                  <a:lnTo>
                    <a:pt x="328" y="176"/>
                  </a:lnTo>
                  <a:lnTo>
                    <a:pt x="320" y="172"/>
                  </a:lnTo>
                  <a:lnTo>
                    <a:pt x="312" y="172"/>
                  </a:lnTo>
                  <a:lnTo>
                    <a:pt x="304" y="172"/>
                  </a:lnTo>
                  <a:lnTo>
                    <a:pt x="296" y="168"/>
                  </a:lnTo>
                  <a:lnTo>
                    <a:pt x="288" y="164"/>
                  </a:lnTo>
                  <a:lnTo>
                    <a:pt x="280" y="164"/>
                  </a:lnTo>
                  <a:lnTo>
                    <a:pt x="272" y="160"/>
                  </a:lnTo>
                  <a:lnTo>
                    <a:pt x="264" y="156"/>
                  </a:lnTo>
                  <a:lnTo>
                    <a:pt x="256" y="152"/>
                  </a:lnTo>
                  <a:lnTo>
                    <a:pt x="248" y="148"/>
                  </a:lnTo>
                  <a:lnTo>
                    <a:pt x="240" y="144"/>
                  </a:lnTo>
                  <a:lnTo>
                    <a:pt x="232" y="144"/>
                  </a:lnTo>
                  <a:lnTo>
                    <a:pt x="220" y="144"/>
                  </a:lnTo>
                  <a:lnTo>
                    <a:pt x="212" y="136"/>
                  </a:lnTo>
                  <a:lnTo>
                    <a:pt x="204" y="136"/>
                  </a:lnTo>
                  <a:lnTo>
                    <a:pt x="192" y="136"/>
                  </a:lnTo>
                  <a:lnTo>
                    <a:pt x="176" y="132"/>
                  </a:lnTo>
                  <a:lnTo>
                    <a:pt x="164" y="128"/>
                  </a:lnTo>
                  <a:lnTo>
                    <a:pt x="152" y="128"/>
                  </a:lnTo>
                  <a:lnTo>
                    <a:pt x="140" y="128"/>
                  </a:lnTo>
                  <a:lnTo>
                    <a:pt x="132" y="128"/>
                  </a:lnTo>
                  <a:lnTo>
                    <a:pt x="124" y="128"/>
                  </a:lnTo>
                  <a:lnTo>
                    <a:pt x="116" y="132"/>
                  </a:lnTo>
                  <a:lnTo>
                    <a:pt x="108" y="132"/>
                  </a:lnTo>
                  <a:lnTo>
                    <a:pt x="100" y="136"/>
                  </a:lnTo>
                  <a:lnTo>
                    <a:pt x="88" y="140"/>
                  </a:lnTo>
                  <a:lnTo>
                    <a:pt x="80" y="144"/>
                  </a:lnTo>
                  <a:lnTo>
                    <a:pt x="72" y="148"/>
                  </a:lnTo>
                  <a:lnTo>
                    <a:pt x="68" y="156"/>
                  </a:lnTo>
                  <a:lnTo>
                    <a:pt x="60" y="160"/>
                  </a:lnTo>
                  <a:lnTo>
                    <a:pt x="52" y="160"/>
                  </a:lnTo>
                  <a:lnTo>
                    <a:pt x="44" y="164"/>
                  </a:lnTo>
                  <a:lnTo>
                    <a:pt x="32" y="168"/>
                  </a:lnTo>
                  <a:lnTo>
                    <a:pt x="24" y="168"/>
                  </a:lnTo>
                  <a:lnTo>
                    <a:pt x="12" y="168"/>
                  </a:lnTo>
                  <a:lnTo>
                    <a:pt x="4" y="168"/>
                  </a:lnTo>
                  <a:lnTo>
                    <a:pt x="0" y="160"/>
                  </a:lnTo>
                </a:path>
              </a:pathLst>
            </a:custGeom>
            <a:noFill/>
            <a:ln w="28575" cap="rnd">
              <a:solidFill>
                <a:schemeClr val="folHlink"/>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grpSp>
      <p:sp>
        <p:nvSpPr>
          <p:cNvPr id="26685" name="Rectangle 72"/>
          <p:cNvSpPr>
            <a:spLocks noChangeArrowheads="1"/>
          </p:cNvSpPr>
          <p:nvPr/>
        </p:nvSpPr>
        <p:spPr bwMode="auto">
          <a:xfrm>
            <a:off x="6005513" y="5253038"/>
            <a:ext cx="1639887" cy="582612"/>
          </a:xfrm>
          <a:prstGeom prst="rect">
            <a:avLst/>
          </a:prstGeom>
          <a:noFill/>
          <a:ln w="12700">
            <a:noFill/>
            <a:miter lim="800000"/>
            <a:headEnd/>
            <a:tailEnd/>
          </a:ln>
        </p:spPr>
        <p:txBody>
          <a:bodyPr wrap="none" lIns="90488" tIns="44450" rIns="90488" bIns="44450">
            <a:spAutoFit/>
          </a:bodyPr>
          <a:lstStyle/>
          <a:p>
            <a:r>
              <a:rPr lang="en-GB" altLang="ja-JP" sz="1600">
                <a:solidFill>
                  <a:srgbClr val="F95AB7"/>
                </a:solidFill>
                <a:latin typeface="Arial Unicode MS" pitchFamily="50" charset="-128"/>
                <a:ea typeface="Arial Unicode MS" pitchFamily="50" charset="-128"/>
                <a:cs typeface="Arial Unicode MS" pitchFamily="50" charset="-128"/>
              </a:rPr>
              <a:t>Bath application</a:t>
            </a:r>
          </a:p>
          <a:p>
            <a:r>
              <a:rPr lang="en-GB" altLang="ja-JP" sz="1600">
                <a:solidFill>
                  <a:srgbClr val="F95AB7"/>
                </a:solidFill>
                <a:latin typeface="Arial Unicode MS" pitchFamily="50" charset="-128"/>
                <a:ea typeface="Arial Unicode MS" pitchFamily="50" charset="-128"/>
                <a:cs typeface="Arial Unicode MS" pitchFamily="50" charset="-128"/>
              </a:rPr>
              <a:t>of bradykinin</a:t>
            </a:r>
          </a:p>
        </p:txBody>
      </p:sp>
      <p:sp>
        <p:nvSpPr>
          <p:cNvPr id="26686" name="Line 73"/>
          <p:cNvSpPr>
            <a:spLocks noChangeShapeType="1"/>
          </p:cNvSpPr>
          <p:nvPr/>
        </p:nvSpPr>
        <p:spPr bwMode="auto">
          <a:xfrm>
            <a:off x="6318250" y="4872038"/>
            <a:ext cx="133350" cy="393700"/>
          </a:xfrm>
          <a:prstGeom prst="line">
            <a:avLst/>
          </a:prstGeom>
          <a:noFill/>
          <a:ln w="28575">
            <a:solidFill>
              <a:srgbClr val="F95AB7"/>
            </a:solidFill>
            <a:round/>
            <a:headEnd type="triangle" w="med" len="med"/>
            <a:tailEnd/>
          </a:ln>
        </p:spPr>
        <p:txBody>
          <a:bodyPr/>
          <a:lstStyle/>
          <a:p>
            <a:endParaRPr lang="ja-JP" altLang="en-US"/>
          </a:p>
        </p:txBody>
      </p:sp>
      <p:sp>
        <p:nvSpPr>
          <p:cNvPr id="26687" name="Rectangle 74"/>
          <p:cNvSpPr>
            <a:spLocks noChangeArrowheads="1"/>
          </p:cNvSpPr>
          <p:nvPr/>
        </p:nvSpPr>
        <p:spPr bwMode="auto">
          <a:xfrm>
            <a:off x="6330950" y="3646488"/>
            <a:ext cx="1403350" cy="336550"/>
          </a:xfrm>
          <a:prstGeom prst="rect">
            <a:avLst/>
          </a:prstGeom>
          <a:noFill/>
          <a:ln w="12700">
            <a:noFill/>
            <a:miter lim="800000"/>
            <a:headEnd/>
            <a:tailEnd/>
          </a:ln>
        </p:spPr>
        <p:txBody>
          <a:bodyPr wrap="none" lIns="90488" tIns="44450" rIns="90488" bIns="44450">
            <a:spAutoFit/>
          </a:bodyPr>
          <a:lstStyle/>
          <a:p>
            <a:r>
              <a:rPr lang="en-GB" altLang="ja-JP" sz="1600">
                <a:solidFill>
                  <a:schemeClr val="folHlink"/>
                </a:solidFill>
                <a:latin typeface="Arial Unicode MS" pitchFamily="50" charset="-128"/>
                <a:ea typeface="Arial Unicode MS" pitchFamily="50" charset="-128"/>
                <a:cs typeface="Arial Unicode MS" pitchFamily="50" charset="-128"/>
              </a:rPr>
              <a:t>DRG neruron</a:t>
            </a:r>
          </a:p>
        </p:txBody>
      </p:sp>
      <p:sp>
        <p:nvSpPr>
          <p:cNvPr id="26688" name="Rectangle 75"/>
          <p:cNvSpPr>
            <a:spLocks noChangeArrowheads="1"/>
          </p:cNvSpPr>
          <p:nvPr/>
        </p:nvSpPr>
        <p:spPr bwMode="auto">
          <a:xfrm>
            <a:off x="7043738" y="2786063"/>
            <a:ext cx="1243012" cy="582612"/>
          </a:xfrm>
          <a:prstGeom prst="rect">
            <a:avLst/>
          </a:prstGeom>
          <a:noFill/>
          <a:ln w="12700">
            <a:noFill/>
            <a:miter lim="800000"/>
            <a:headEnd/>
            <a:tailEnd/>
          </a:ln>
        </p:spPr>
        <p:txBody>
          <a:bodyPr wrap="none" lIns="90488" tIns="44450" rIns="90488" bIns="44450">
            <a:spAutoFit/>
          </a:bodyPr>
          <a:lstStyle/>
          <a:p>
            <a:r>
              <a:rPr lang="en-GB" altLang="ja-JP" sz="1600">
                <a:solidFill>
                  <a:schemeClr val="hlink"/>
                </a:solidFill>
                <a:latin typeface="Arial Unicode MS" pitchFamily="50" charset="-128"/>
                <a:ea typeface="Arial Unicode MS" pitchFamily="50" charset="-128"/>
                <a:cs typeface="Arial Unicode MS" pitchFamily="50" charset="-128"/>
              </a:rPr>
              <a:t>Dorsal horn</a:t>
            </a:r>
          </a:p>
          <a:p>
            <a:r>
              <a:rPr lang="en-GB" altLang="ja-JP" sz="1600">
                <a:solidFill>
                  <a:schemeClr val="hlink"/>
                </a:solidFill>
                <a:latin typeface="Arial Unicode MS" pitchFamily="50" charset="-128"/>
                <a:ea typeface="Arial Unicode MS" pitchFamily="50" charset="-128"/>
                <a:cs typeface="Arial Unicode MS" pitchFamily="50" charset="-128"/>
              </a:rPr>
              <a:t>neuron</a:t>
            </a:r>
          </a:p>
        </p:txBody>
      </p:sp>
      <p:sp>
        <p:nvSpPr>
          <p:cNvPr id="26689" name="Line 76"/>
          <p:cNvSpPr>
            <a:spLocks noChangeShapeType="1"/>
          </p:cNvSpPr>
          <p:nvPr/>
        </p:nvSpPr>
        <p:spPr bwMode="auto">
          <a:xfrm flipH="1">
            <a:off x="8242300" y="2382838"/>
            <a:ext cx="44450" cy="1219200"/>
          </a:xfrm>
          <a:prstGeom prst="line">
            <a:avLst/>
          </a:prstGeom>
          <a:noFill/>
          <a:ln w="12700">
            <a:solidFill>
              <a:schemeClr val="accent1"/>
            </a:solidFill>
            <a:round/>
            <a:headEnd/>
            <a:tailEnd/>
          </a:ln>
        </p:spPr>
        <p:txBody>
          <a:bodyPr/>
          <a:lstStyle/>
          <a:p>
            <a:endParaRPr lang="ja-JP" altLang="en-US"/>
          </a:p>
        </p:txBody>
      </p:sp>
      <p:sp>
        <p:nvSpPr>
          <p:cNvPr id="26690" name="Line 77"/>
          <p:cNvSpPr>
            <a:spLocks noChangeShapeType="1"/>
          </p:cNvSpPr>
          <p:nvPr/>
        </p:nvSpPr>
        <p:spPr bwMode="auto">
          <a:xfrm flipH="1">
            <a:off x="8267700" y="2362200"/>
            <a:ext cx="114300" cy="1239838"/>
          </a:xfrm>
          <a:prstGeom prst="line">
            <a:avLst/>
          </a:prstGeom>
          <a:noFill/>
          <a:ln w="12700">
            <a:solidFill>
              <a:schemeClr val="accent1"/>
            </a:solidFill>
            <a:round/>
            <a:headEnd/>
            <a:tailEnd/>
          </a:ln>
        </p:spPr>
        <p:txBody>
          <a:bodyPr/>
          <a:lstStyle/>
          <a:p>
            <a:endParaRPr lang="ja-JP" altLang="en-US"/>
          </a:p>
        </p:txBody>
      </p:sp>
      <p:grpSp>
        <p:nvGrpSpPr>
          <p:cNvPr id="26691" name="Group 78"/>
          <p:cNvGrpSpPr>
            <a:grpSpLocks/>
          </p:cNvGrpSpPr>
          <p:nvPr/>
        </p:nvGrpSpPr>
        <p:grpSpPr bwMode="auto">
          <a:xfrm>
            <a:off x="1152525" y="2603500"/>
            <a:ext cx="4014788" cy="792163"/>
            <a:chOff x="1011" y="1524"/>
            <a:chExt cx="2586" cy="454"/>
          </a:xfrm>
        </p:grpSpPr>
        <p:pic>
          <p:nvPicPr>
            <p:cNvPr id="26699" name="Picture 79"/>
            <p:cNvPicPr>
              <a:picLocks noChangeAspect="1" noChangeArrowheads="1"/>
            </p:cNvPicPr>
            <p:nvPr/>
          </p:nvPicPr>
          <p:blipFill>
            <a:blip r:embed="rId2" cstate="screen"/>
            <a:srcRect/>
            <a:stretch>
              <a:fillRect/>
            </a:stretch>
          </p:blipFill>
          <p:spPr bwMode="auto">
            <a:xfrm>
              <a:off x="1011" y="1524"/>
              <a:ext cx="1634" cy="454"/>
            </a:xfrm>
            <a:prstGeom prst="rect">
              <a:avLst/>
            </a:prstGeom>
            <a:noFill/>
            <a:ln w="12700">
              <a:noFill/>
              <a:miter lim="800000"/>
              <a:headEnd/>
              <a:tailEnd/>
            </a:ln>
          </p:spPr>
        </p:pic>
        <p:pic>
          <p:nvPicPr>
            <p:cNvPr id="26700" name="Picture 80"/>
            <p:cNvPicPr>
              <a:picLocks noChangeAspect="1" noChangeArrowheads="1"/>
            </p:cNvPicPr>
            <p:nvPr/>
          </p:nvPicPr>
          <p:blipFill>
            <a:blip r:embed="rId3" cstate="screen"/>
            <a:srcRect/>
            <a:stretch>
              <a:fillRect/>
            </a:stretch>
          </p:blipFill>
          <p:spPr bwMode="auto">
            <a:xfrm>
              <a:off x="2133" y="1527"/>
              <a:ext cx="1464" cy="451"/>
            </a:xfrm>
            <a:prstGeom prst="rect">
              <a:avLst/>
            </a:prstGeom>
            <a:noFill/>
            <a:ln w="12700">
              <a:noFill/>
              <a:miter lim="800000"/>
              <a:headEnd/>
              <a:tailEnd/>
            </a:ln>
          </p:spPr>
        </p:pic>
      </p:grpSp>
      <p:grpSp>
        <p:nvGrpSpPr>
          <p:cNvPr id="26692" name="Group 81"/>
          <p:cNvGrpSpPr>
            <a:grpSpLocks/>
          </p:cNvGrpSpPr>
          <p:nvPr/>
        </p:nvGrpSpPr>
        <p:grpSpPr bwMode="auto">
          <a:xfrm>
            <a:off x="1087438" y="4838700"/>
            <a:ext cx="4276725" cy="596900"/>
            <a:chOff x="831" y="2494"/>
            <a:chExt cx="2754" cy="343"/>
          </a:xfrm>
        </p:grpSpPr>
        <p:pic>
          <p:nvPicPr>
            <p:cNvPr id="26697" name="Picture 82"/>
            <p:cNvPicPr>
              <a:picLocks noChangeAspect="1" noChangeArrowheads="1"/>
            </p:cNvPicPr>
            <p:nvPr/>
          </p:nvPicPr>
          <p:blipFill>
            <a:blip r:embed="rId4" cstate="screen"/>
            <a:srcRect/>
            <a:stretch>
              <a:fillRect/>
            </a:stretch>
          </p:blipFill>
          <p:spPr bwMode="auto">
            <a:xfrm>
              <a:off x="831" y="2494"/>
              <a:ext cx="1627" cy="343"/>
            </a:xfrm>
            <a:prstGeom prst="rect">
              <a:avLst/>
            </a:prstGeom>
            <a:noFill/>
            <a:ln w="12700">
              <a:noFill/>
              <a:miter lim="800000"/>
              <a:headEnd/>
              <a:tailEnd/>
            </a:ln>
          </p:spPr>
        </p:pic>
        <p:pic>
          <p:nvPicPr>
            <p:cNvPr id="26698" name="Picture 83"/>
            <p:cNvPicPr>
              <a:picLocks noChangeAspect="1" noChangeArrowheads="1"/>
            </p:cNvPicPr>
            <p:nvPr/>
          </p:nvPicPr>
          <p:blipFill>
            <a:blip r:embed="rId5" cstate="screen"/>
            <a:srcRect/>
            <a:stretch>
              <a:fillRect/>
            </a:stretch>
          </p:blipFill>
          <p:spPr bwMode="auto">
            <a:xfrm>
              <a:off x="2007" y="2510"/>
              <a:ext cx="1578" cy="284"/>
            </a:xfrm>
            <a:prstGeom prst="rect">
              <a:avLst/>
            </a:prstGeom>
            <a:noFill/>
            <a:ln w="12700">
              <a:noFill/>
              <a:miter lim="800000"/>
              <a:headEnd/>
              <a:tailEnd/>
            </a:ln>
          </p:spPr>
        </p:pic>
      </p:grpSp>
      <p:grpSp>
        <p:nvGrpSpPr>
          <p:cNvPr id="7" name="Group 84"/>
          <p:cNvGrpSpPr>
            <a:grpSpLocks/>
          </p:cNvGrpSpPr>
          <p:nvPr/>
        </p:nvGrpSpPr>
        <p:grpSpPr bwMode="auto">
          <a:xfrm>
            <a:off x="5962650" y="4416425"/>
            <a:ext cx="2425700" cy="655638"/>
            <a:chOff x="3756" y="2782"/>
            <a:chExt cx="1528" cy="413"/>
          </a:xfrm>
        </p:grpSpPr>
        <p:sp>
          <p:nvSpPr>
            <p:cNvPr id="26695" name="Oval 85"/>
            <p:cNvSpPr>
              <a:spLocks noChangeArrowheads="1"/>
            </p:cNvSpPr>
            <p:nvPr/>
          </p:nvSpPr>
          <p:spPr bwMode="auto">
            <a:xfrm>
              <a:off x="3756" y="2782"/>
              <a:ext cx="734" cy="413"/>
            </a:xfrm>
            <a:prstGeom prst="ellipse">
              <a:avLst/>
            </a:prstGeom>
            <a:solidFill>
              <a:srgbClr val="99FF99"/>
            </a:soli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6696" name="Rectangle 86"/>
            <p:cNvSpPr>
              <a:spLocks noChangeArrowheads="1"/>
            </p:cNvSpPr>
            <p:nvPr/>
          </p:nvSpPr>
          <p:spPr bwMode="auto">
            <a:xfrm>
              <a:off x="4450" y="2939"/>
              <a:ext cx="834" cy="212"/>
            </a:xfrm>
            <a:prstGeom prst="rect">
              <a:avLst/>
            </a:prstGeom>
            <a:noFill/>
            <a:ln w="12700">
              <a:noFill/>
              <a:miter lim="800000"/>
              <a:headEnd/>
              <a:tailEnd/>
            </a:ln>
          </p:spPr>
          <p:txBody>
            <a:bodyPr wrap="none" lIns="90488" tIns="44450" rIns="90488" bIns="44450">
              <a:spAutoFit/>
            </a:bodyPr>
            <a:lstStyle/>
            <a:p>
              <a:r>
                <a:rPr lang="en-GB" altLang="ja-JP" sz="1600" b="1">
                  <a:solidFill>
                    <a:schemeClr val="accent2"/>
                  </a:solidFill>
                  <a:latin typeface="Arial Unicode MS" pitchFamily="50" charset="-128"/>
                  <a:ea typeface="Arial Unicode MS" pitchFamily="50" charset="-128"/>
                  <a:cs typeface="Arial Unicode MS" pitchFamily="50" charset="-128"/>
                </a:rPr>
                <a:t>Tetrodotoxin</a:t>
              </a:r>
            </a:p>
          </p:txBody>
        </p:sp>
      </p:grpSp>
      <p:sp>
        <p:nvSpPr>
          <p:cNvPr id="26694" name="Rectangle 87"/>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30</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809625" y="2038350"/>
            <a:ext cx="7907338" cy="3630613"/>
          </a:xfrm>
          <a:prstGeom prst="rect">
            <a:avLst/>
          </a:prstGeom>
          <a:noFill/>
          <a:ln w="12700">
            <a:noFill/>
            <a:miter lim="800000"/>
            <a:headEnd/>
            <a:tailEnd/>
          </a:ln>
        </p:spPr>
        <p:txBody>
          <a:bodyPr lIns="90487" tIns="44450" rIns="90487" bIns="44450"/>
          <a:lstStyle/>
          <a:p>
            <a:pPr algn="l"/>
            <a:r>
              <a:rPr lang="en-US" altLang="ja-JP">
                <a:solidFill>
                  <a:srgbClr val="666699"/>
                </a:solidFill>
              </a:rPr>
              <a:t>• </a:t>
            </a:r>
            <a:r>
              <a:rPr lang="en-US" altLang="ja-JP" i="1">
                <a:solidFill>
                  <a:srgbClr val="666699"/>
                </a:solidFill>
              </a:rPr>
              <a:t>In vitro</a:t>
            </a:r>
            <a:r>
              <a:rPr lang="en-US" altLang="ja-JP">
                <a:solidFill>
                  <a:srgbClr val="666699"/>
                </a:solidFill>
              </a:rPr>
              <a:t>, </a:t>
            </a:r>
            <a:r>
              <a:rPr lang="en-GB" altLang="ja-JP">
                <a:solidFill>
                  <a:srgbClr val="666699"/>
                </a:solidFill>
              </a:rPr>
              <a:t>t</a:t>
            </a:r>
            <a:r>
              <a:rPr lang="en-US" altLang="ja-JP">
                <a:solidFill>
                  <a:srgbClr val="666699"/>
                </a:solidFill>
              </a:rPr>
              <a:t>etrodotoxin (TTX)-res</a:t>
            </a:r>
            <a:r>
              <a:rPr lang="en-GB" altLang="ja-JP">
                <a:solidFill>
                  <a:srgbClr val="666699"/>
                </a:solidFill>
              </a:rPr>
              <a:t>istant Na</a:t>
            </a:r>
            <a:r>
              <a:rPr lang="en-GB" altLang="ja-JP" baseline="30000">
                <a:solidFill>
                  <a:srgbClr val="666699"/>
                </a:solidFill>
              </a:rPr>
              <a:t>+</a:t>
            </a:r>
            <a:r>
              <a:rPr lang="en-GB" altLang="ja-JP">
                <a:solidFill>
                  <a:srgbClr val="666699"/>
                </a:solidFill>
              </a:rPr>
              <a:t> current are enhanced by inflammation mediators such as PGE</a:t>
            </a:r>
            <a:r>
              <a:rPr lang="en-GB" altLang="ja-JP" baseline="-25000">
                <a:solidFill>
                  <a:srgbClr val="666699"/>
                </a:solidFill>
              </a:rPr>
              <a:t>2</a:t>
            </a:r>
            <a:r>
              <a:rPr lang="en-US" altLang="ja-JP">
                <a:solidFill>
                  <a:srgbClr val="666699"/>
                </a:solidFill>
              </a:rPr>
              <a:t/>
            </a:r>
            <a:br>
              <a:rPr lang="en-US" altLang="ja-JP">
                <a:solidFill>
                  <a:srgbClr val="666699"/>
                </a:solidFill>
              </a:rPr>
            </a:br>
            <a:r>
              <a:rPr lang="en-US" altLang="ja-JP">
                <a:solidFill>
                  <a:srgbClr val="666699"/>
                </a:solidFill>
              </a:rPr>
              <a:t/>
            </a:r>
            <a:br>
              <a:rPr lang="en-US" altLang="ja-JP">
                <a:solidFill>
                  <a:srgbClr val="666699"/>
                </a:solidFill>
              </a:rPr>
            </a:br>
            <a:r>
              <a:rPr lang="en-US" altLang="ja-JP">
                <a:solidFill>
                  <a:srgbClr val="666699"/>
                </a:solidFill>
              </a:rPr>
              <a:t>• </a:t>
            </a:r>
            <a:r>
              <a:rPr lang="en-US" altLang="ja-JP" i="1">
                <a:solidFill>
                  <a:srgbClr val="666699"/>
                </a:solidFill>
              </a:rPr>
              <a:t>In vivo</a:t>
            </a:r>
            <a:r>
              <a:rPr lang="en-US" altLang="ja-JP">
                <a:solidFill>
                  <a:srgbClr val="666699"/>
                </a:solidFill>
              </a:rPr>
              <a:t>, there is an enhancement of TTX-res</a:t>
            </a:r>
            <a:r>
              <a:rPr lang="en-GB" altLang="ja-JP">
                <a:solidFill>
                  <a:srgbClr val="666699"/>
                </a:solidFill>
              </a:rPr>
              <a:t>istant Na</a:t>
            </a:r>
            <a:r>
              <a:rPr lang="en-GB" altLang="ja-JP" baseline="30000">
                <a:solidFill>
                  <a:srgbClr val="666699"/>
                </a:solidFill>
              </a:rPr>
              <a:t>+</a:t>
            </a:r>
            <a:r>
              <a:rPr lang="en-GB" altLang="ja-JP">
                <a:solidFill>
                  <a:srgbClr val="666699"/>
                </a:solidFill>
              </a:rPr>
              <a:t> current density after peripheral inflammation </a:t>
            </a:r>
            <a:br>
              <a:rPr lang="en-GB" altLang="ja-JP">
                <a:solidFill>
                  <a:srgbClr val="666699"/>
                </a:solidFill>
              </a:rPr>
            </a:br>
            <a:r>
              <a:rPr lang="en-US" altLang="ja-JP">
                <a:solidFill>
                  <a:schemeClr val="accent1"/>
                </a:solidFill>
              </a:rPr>
              <a:t/>
            </a:r>
            <a:br>
              <a:rPr lang="en-US" altLang="ja-JP">
                <a:solidFill>
                  <a:schemeClr val="accent1"/>
                </a:solidFill>
              </a:rPr>
            </a:br>
            <a:r>
              <a:rPr lang="en-US" altLang="ja-JP">
                <a:solidFill>
                  <a:schemeClr val="accent1"/>
                </a:solidFill>
              </a:rPr>
              <a:t>• Na</a:t>
            </a:r>
            <a:r>
              <a:rPr lang="en-US" altLang="ja-JP" baseline="-25000">
                <a:solidFill>
                  <a:schemeClr val="accent1"/>
                </a:solidFill>
              </a:rPr>
              <a:t>V</a:t>
            </a:r>
            <a:r>
              <a:rPr lang="en-US" altLang="ja-JP">
                <a:solidFill>
                  <a:schemeClr val="accent1"/>
                </a:solidFill>
              </a:rPr>
              <a:t>1.8 is expressed exclusively in nociceptive small diameter </a:t>
            </a:r>
            <a:br>
              <a:rPr lang="en-US" altLang="ja-JP">
                <a:solidFill>
                  <a:schemeClr val="accent1"/>
                </a:solidFill>
              </a:rPr>
            </a:br>
            <a:r>
              <a:rPr lang="en-US" altLang="ja-JP">
                <a:solidFill>
                  <a:schemeClr val="accent1"/>
                </a:solidFill>
              </a:rPr>
              <a:t>C fibre sensory neurons, and TTX-resistant</a:t>
            </a:r>
            <a:br>
              <a:rPr lang="en-US" altLang="ja-JP">
                <a:solidFill>
                  <a:schemeClr val="accent1"/>
                </a:solidFill>
              </a:rPr>
            </a:br>
            <a:r>
              <a:rPr lang="en-US" altLang="ja-JP">
                <a:solidFill>
                  <a:schemeClr val="accent1"/>
                </a:solidFill>
              </a:rPr>
              <a:t/>
            </a:r>
            <a:br>
              <a:rPr lang="en-US" altLang="ja-JP">
                <a:solidFill>
                  <a:schemeClr val="accent1"/>
                </a:solidFill>
              </a:rPr>
            </a:br>
            <a:r>
              <a:rPr lang="en-US" altLang="ja-JP">
                <a:solidFill>
                  <a:srgbClr val="666699"/>
                </a:solidFill>
              </a:rPr>
              <a:t>• </a:t>
            </a:r>
            <a:r>
              <a:rPr lang="en-GB" altLang="ja-JP">
                <a:solidFill>
                  <a:srgbClr val="666699"/>
                </a:solidFill>
              </a:rPr>
              <a:t>Na</a:t>
            </a:r>
            <a:r>
              <a:rPr lang="en-GB" altLang="ja-JP" baseline="-25000">
                <a:solidFill>
                  <a:srgbClr val="666699"/>
                </a:solidFill>
              </a:rPr>
              <a:t>V</a:t>
            </a:r>
            <a:r>
              <a:rPr lang="en-GB" altLang="ja-JP">
                <a:solidFill>
                  <a:srgbClr val="666699"/>
                </a:solidFill>
              </a:rPr>
              <a:t>1.8 knock-out mice have diminished mechanosensation and delayed inflammatory pain thresholds</a:t>
            </a:r>
          </a:p>
        </p:txBody>
      </p:sp>
      <p:sp>
        <p:nvSpPr>
          <p:cNvPr id="27651" name="Rectangle 4"/>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31</a:t>
            </a:r>
            <a:endParaRPr lang="en-GB" altLang="ja-JP" sz="1600" dirty="0">
              <a:solidFill>
                <a:schemeClr val="accent1"/>
              </a:solidFill>
            </a:endParaRPr>
          </a:p>
        </p:txBody>
      </p:sp>
      <p:sp>
        <p:nvSpPr>
          <p:cNvPr id="27652" name="Rectangle 10"/>
          <p:cNvSpPr>
            <a:spLocks noGrp="1" noChangeArrowheads="1"/>
          </p:cNvSpPr>
          <p:nvPr>
            <p:ph type="title"/>
          </p:nvPr>
        </p:nvSpPr>
        <p:spPr>
          <a:xfrm>
            <a:off x="185738" y="195263"/>
            <a:ext cx="8518525" cy="1141412"/>
          </a:xfrm>
          <a:noFill/>
        </p:spPr>
        <p:txBody>
          <a:bodyPr/>
          <a:lstStyle/>
          <a:p>
            <a:r>
              <a:rPr lang="en-GB" altLang="ja-JP" sz="3200" smtClean="0">
                <a:latin typeface="Helvetica" pitchFamily="34" charset="0"/>
              </a:rPr>
              <a:t>Na</a:t>
            </a:r>
            <a:r>
              <a:rPr lang="en-GB" altLang="ja-JP" sz="3200" baseline="-25000" smtClean="0">
                <a:latin typeface="Helvetica" pitchFamily="34" charset="0"/>
              </a:rPr>
              <a:t>V</a:t>
            </a:r>
            <a:r>
              <a:rPr lang="en-GB" altLang="ja-JP" sz="3200" smtClean="0">
                <a:latin typeface="Helvetica" pitchFamily="34" charset="0"/>
              </a:rPr>
              <a:t>1.8 is a key molecule in pain pathway because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32</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
        <p:nvSpPr>
          <p:cNvPr id="28675" name="Rectangle 6"/>
          <p:cNvSpPr>
            <a:spLocks noChangeArrowheads="1"/>
          </p:cNvSpPr>
          <p:nvPr/>
        </p:nvSpPr>
        <p:spPr bwMode="auto">
          <a:xfrm>
            <a:off x="0" y="392113"/>
            <a:ext cx="9144000" cy="871537"/>
          </a:xfrm>
          <a:prstGeom prst="rect">
            <a:avLst/>
          </a:prstGeom>
          <a:noFill/>
          <a:ln w="12700">
            <a:noFill/>
            <a:miter lim="800000"/>
            <a:headEnd/>
            <a:tailEnd/>
          </a:ln>
        </p:spPr>
        <p:txBody>
          <a:bodyPr lIns="90487" tIns="44450" rIns="90487" bIns="44450" anchor="b"/>
          <a:lstStyle/>
          <a:p>
            <a:r>
              <a:rPr lang="en-GB" altLang="ja-JP" sz="3200">
                <a:solidFill>
                  <a:schemeClr val="tx2"/>
                </a:solidFill>
                <a:latin typeface="Arial Unicode MS" pitchFamily="50" charset="-128"/>
                <a:ea typeface="Arial Unicode MS" pitchFamily="50" charset="-128"/>
                <a:cs typeface="Arial Unicode MS" pitchFamily="50" charset="-128"/>
              </a:rPr>
              <a:t>Na</a:t>
            </a:r>
            <a:r>
              <a:rPr lang="en-GB" altLang="ja-JP" sz="3200" baseline="-25000">
                <a:solidFill>
                  <a:schemeClr val="tx2"/>
                </a:solidFill>
                <a:latin typeface="Arial Unicode MS" pitchFamily="50" charset="-128"/>
                <a:ea typeface="Arial Unicode MS" pitchFamily="50" charset="-128"/>
                <a:cs typeface="Arial Unicode MS" pitchFamily="50" charset="-128"/>
              </a:rPr>
              <a:t>V</a:t>
            </a:r>
            <a:r>
              <a:rPr lang="en-GB" altLang="ja-JP" sz="3200">
                <a:solidFill>
                  <a:schemeClr val="tx2"/>
                </a:solidFill>
                <a:latin typeface="Arial Unicode MS" pitchFamily="50" charset="-128"/>
                <a:ea typeface="Arial Unicode MS" pitchFamily="50" charset="-128"/>
                <a:cs typeface="Arial Unicode MS" pitchFamily="50" charset="-128"/>
              </a:rPr>
              <a:t>1.8-like immunoreactivity specifically localised in small diameter C-fibre sensory neurons</a:t>
            </a:r>
          </a:p>
        </p:txBody>
      </p:sp>
      <p:pic>
        <p:nvPicPr>
          <p:cNvPr id="28676" name="Picture 7" descr="1"/>
          <p:cNvPicPr>
            <a:picLocks noChangeAspect="1" noChangeArrowheads="1"/>
          </p:cNvPicPr>
          <p:nvPr/>
        </p:nvPicPr>
        <p:blipFill>
          <a:blip r:embed="rId2" cstate="screen"/>
          <a:srcRect/>
          <a:stretch>
            <a:fillRect/>
          </a:stretch>
        </p:blipFill>
        <p:spPr bwMode="auto">
          <a:xfrm>
            <a:off x="515938" y="2495550"/>
            <a:ext cx="7848600" cy="3568700"/>
          </a:xfrm>
          <a:prstGeom prst="rect">
            <a:avLst/>
          </a:prstGeom>
          <a:noFill/>
          <a:ln w="12700">
            <a:noFill/>
            <a:miter lim="800000"/>
            <a:headEnd/>
            <a:tailEnd/>
          </a:ln>
        </p:spPr>
      </p:pic>
      <p:sp useBgFill="1">
        <p:nvSpPr>
          <p:cNvPr id="28677" name="Rectangle 8"/>
          <p:cNvSpPr>
            <a:spLocks noChangeArrowheads="1"/>
          </p:cNvSpPr>
          <p:nvPr/>
        </p:nvSpPr>
        <p:spPr bwMode="auto">
          <a:xfrm>
            <a:off x="4433888" y="2413000"/>
            <a:ext cx="4029075" cy="3911600"/>
          </a:xfrm>
          <a:prstGeom prst="rect">
            <a:avLst/>
          </a:prstGeom>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28678" name="Rectangle 9"/>
          <p:cNvSpPr>
            <a:spLocks noChangeArrowheads="1"/>
          </p:cNvSpPr>
          <p:nvPr/>
        </p:nvSpPr>
        <p:spPr bwMode="auto">
          <a:xfrm>
            <a:off x="4813300" y="3255963"/>
            <a:ext cx="1804988" cy="439737"/>
          </a:xfrm>
          <a:prstGeom prst="rect">
            <a:avLst/>
          </a:prstGeom>
          <a:noFill/>
          <a:ln w="12700">
            <a:noFill/>
            <a:miter lim="800000"/>
            <a:headEnd/>
            <a:tailEnd/>
          </a:ln>
        </p:spPr>
        <p:txBody>
          <a:bodyPr lIns="90487" tIns="44450" rIns="90487" bIns="44450" anchor="b"/>
          <a:lstStyle/>
          <a:p>
            <a:pPr algn="l"/>
            <a:r>
              <a:rPr lang="en-GB" altLang="ja-JP">
                <a:solidFill>
                  <a:srgbClr val="FF0000"/>
                </a:solidFill>
                <a:latin typeface="Arial Unicode MS" pitchFamily="50" charset="-128"/>
                <a:ea typeface="Arial Unicode MS" pitchFamily="50" charset="-128"/>
                <a:cs typeface="Arial Unicode MS" pitchFamily="50" charset="-128"/>
              </a:rPr>
              <a:t>Na</a:t>
            </a:r>
            <a:r>
              <a:rPr lang="en-GB" altLang="ja-JP" baseline="-25000">
                <a:solidFill>
                  <a:srgbClr val="FF0000"/>
                </a:solidFill>
                <a:latin typeface="Arial Unicode MS" pitchFamily="50" charset="-128"/>
                <a:ea typeface="Arial Unicode MS" pitchFamily="50" charset="-128"/>
                <a:cs typeface="Arial Unicode MS" pitchFamily="50" charset="-128"/>
              </a:rPr>
              <a:t>V</a:t>
            </a:r>
            <a:r>
              <a:rPr lang="en-GB" altLang="ja-JP">
                <a:solidFill>
                  <a:srgbClr val="FF0000"/>
                </a:solidFill>
                <a:latin typeface="Arial Unicode MS" pitchFamily="50" charset="-128"/>
                <a:ea typeface="Arial Unicode MS" pitchFamily="50" charset="-128"/>
                <a:cs typeface="Arial Unicode MS" pitchFamily="50" charset="-128"/>
              </a:rPr>
              <a:t>1.8</a:t>
            </a:r>
          </a:p>
        </p:txBody>
      </p:sp>
      <p:sp>
        <p:nvSpPr>
          <p:cNvPr id="28679" name="Rectangle 10"/>
          <p:cNvSpPr>
            <a:spLocks noChangeArrowheads="1"/>
          </p:cNvSpPr>
          <p:nvPr/>
        </p:nvSpPr>
        <p:spPr bwMode="auto">
          <a:xfrm>
            <a:off x="4813300" y="4048125"/>
            <a:ext cx="3382963" cy="439738"/>
          </a:xfrm>
          <a:prstGeom prst="rect">
            <a:avLst/>
          </a:prstGeom>
          <a:noFill/>
          <a:ln w="12700">
            <a:noFill/>
            <a:miter lim="800000"/>
            <a:headEnd/>
            <a:tailEnd/>
          </a:ln>
        </p:spPr>
        <p:txBody>
          <a:bodyPr lIns="90487" tIns="44450" rIns="90487" bIns="44450" anchor="b"/>
          <a:lstStyle/>
          <a:p>
            <a:pPr algn="l"/>
            <a:r>
              <a:rPr lang="en-GB" altLang="ja-JP">
                <a:solidFill>
                  <a:srgbClr val="66FC71"/>
                </a:solidFill>
                <a:latin typeface="Arial Unicode MS" pitchFamily="50" charset="-128"/>
                <a:ea typeface="Arial Unicode MS" pitchFamily="50" charset="-128"/>
                <a:cs typeface="Arial Unicode MS" pitchFamily="50" charset="-128"/>
              </a:rPr>
              <a:t>NF200 (a marker for large </a:t>
            </a:r>
            <a:br>
              <a:rPr lang="en-GB" altLang="ja-JP">
                <a:solidFill>
                  <a:srgbClr val="66FC71"/>
                </a:solidFill>
                <a:latin typeface="Arial Unicode MS" pitchFamily="50" charset="-128"/>
                <a:ea typeface="Arial Unicode MS" pitchFamily="50" charset="-128"/>
                <a:cs typeface="Arial Unicode MS" pitchFamily="50" charset="-128"/>
              </a:rPr>
            </a:br>
            <a:r>
              <a:rPr lang="en-GB" altLang="ja-JP">
                <a:solidFill>
                  <a:srgbClr val="66FC71"/>
                </a:solidFill>
                <a:latin typeface="Arial Unicode MS" pitchFamily="50" charset="-128"/>
                <a:ea typeface="Arial Unicode MS" pitchFamily="50" charset="-128"/>
                <a:cs typeface="Arial Unicode MS" pitchFamily="50" charset="-128"/>
              </a:rPr>
              <a:t>diameter A-b fibre neurons)</a:t>
            </a:r>
            <a:endParaRPr lang="ja-JP" altLang="en-GB">
              <a:solidFill>
                <a:srgbClr val="66FC7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809625" y="2038350"/>
            <a:ext cx="7907338" cy="3630613"/>
          </a:xfrm>
          <a:prstGeom prst="rect">
            <a:avLst/>
          </a:prstGeom>
          <a:noFill/>
          <a:ln w="12700">
            <a:noFill/>
            <a:miter lim="800000"/>
            <a:headEnd/>
            <a:tailEnd/>
          </a:ln>
        </p:spPr>
        <p:txBody>
          <a:bodyPr lIns="90487" tIns="44450" rIns="90487" bIns="44450"/>
          <a:lstStyle/>
          <a:p>
            <a:pPr algn="l"/>
            <a:r>
              <a:rPr lang="en-US" altLang="ja-JP">
                <a:solidFill>
                  <a:srgbClr val="666699"/>
                </a:solidFill>
              </a:rPr>
              <a:t>• </a:t>
            </a:r>
            <a:r>
              <a:rPr lang="en-US" altLang="ja-JP" i="1">
                <a:solidFill>
                  <a:srgbClr val="666699"/>
                </a:solidFill>
              </a:rPr>
              <a:t>In vitro</a:t>
            </a:r>
            <a:r>
              <a:rPr lang="en-US" altLang="ja-JP">
                <a:solidFill>
                  <a:srgbClr val="666699"/>
                </a:solidFill>
              </a:rPr>
              <a:t>, </a:t>
            </a:r>
            <a:r>
              <a:rPr lang="en-GB" altLang="ja-JP">
                <a:solidFill>
                  <a:srgbClr val="666699"/>
                </a:solidFill>
              </a:rPr>
              <a:t>t</a:t>
            </a:r>
            <a:r>
              <a:rPr lang="en-US" altLang="ja-JP">
                <a:solidFill>
                  <a:srgbClr val="666699"/>
                </a:solidFill>
              </a:rPr>
              <a:t>etrodotoxin (TTX)-res</a:t>
            </a:r>
            <a:r>
              <a:rPr lang="en-GB" altLang="ja-JP">
                <a:solidFill>
                  <a:srgbClr val="666699"/>
                </a:solidFill>
              </a:rPr>
              <a:t>istant Na</a:t>
            </a:r>
            <a:r>
              <a:rPr lang="en-GB" altLang="ja-JP" baseline="30000">
                <a:solidFill>
                  <a:srgbClr val="666699"/>
                </a:solidFill>
              </a:rPr>
              <a:t>+</a:t>
            </a:r>
            <a:r>
              <a:rPr lang="en-GB" altLang="ja-JP">
                <a:solidFill>
                  <a:srgbClr val="666699"/>
                </a:solidFill>
              </a:rPr>
              <a:t> current are enhanced by inflammation mediators such as PGE</a:t>
            </a:r>
            <a:r>
              <a:rPr lang="en-GB" altLang="ja-JP" baseline="-25000">
                <a:solidFill>
                  <a:srgbClr val="666699"/>
                </a:solidFill>
              </a:rPr>
              <a:t>2</a:t>
            </a:r>
            <a:r>
              <a:rPr lang="en-US" altLang="ja-JP">
                <a:solidFill>
                  <a:srgbClr val="666699"/>
                </a:solidFill>
              </a:rPr>
              <a:t/>
            </a:r>
            <a:br>
              <a:rPr lang="en-US" altLang="ja-JP">
                <a:solidFill>
                  <a:srgbClr val="666699"/>
                </a:solidFill>
              </a:rPr>
            </a:br>
            <a:r>
              <a:rPr lang="en-US" altLang="ja-JP">
                <a:solidFill>
                  <a:srgbClr val="666699"/>
                </a:solidFill>
              </a:rPr>
              <a:t/>
            </a:r>
            <a:br>
              <a:rPr lang="en-US" altLang="ja-JP">
                <a:solidFill>
                  <a:srgbClr val="666699"/>
                </a:solidFill>
              </a:rPr>
            </a:br>
            <a:r>
              <a:rPr lang="en-US" altLang="ja-JP">
                <a:solidFill>
                  <a:srgbClr val="666699"/>
                </a:solidFill>
              </a:rPr>
              <a:t>• </a:t>
            </a:r>
            <a:r>
              <a:rPr lang="en-US" altLang="ja-JP" i="1">
                <a:solidFill>
                  <a:srgbClr val="666699"/>
                </a:solidFill>
              </a:rPr>
              <a:t>In vivo</a:t>
            </a:r>
            <a:r>
              <a:rPr lang="en-US" altLang="ja-JP">
                <a:solidFill>
                  <a:srgbClr val="666699"/>
                </a:solidFill>
              </a:rPr>
              <a:t>, there is an enhancement of TTX-res</a:t>
            </a:r>
            <a:r>
              <a:rPr lang="en-GB" altLang="ja-JP">
                <a:solidFill>
                  <a:srgbClr val="666699"/>
                </a:solidFill>
              </a:rPr>
              <a:t>istant Na</a:t>
            </a:r>
            <a:r>
              <a:rPr lang="en-GB" altLang="ja-JP" baseline="30000">
                <a:solidFill>
                  <a:srgbClr val="666699"/>
                </a:solidFill>
              </a:rPr>
              <a:t>+</a:t>
            </a:r>
            <a:r>
              <a:rPr lang="en-GB" altLang="ja-JP">
                <a:solidFill>
                  <a:srgbClr val="666699"/>
                </a:solidFill>
              </a:rPr>
              <a:t> current density after peripheral inflammation </a:t>
            </a:r>
            <a:br>
              <a:rPr lang="en-GB" altLang="ja-JP">
                <a:solidFill>
                  <a:srgbClr val="666699"/>
                </a:solidFill>
              </a:rPr>
            </a:br>
            <a:r>
              <a:rPr lang="en-US" altLang="ja-JP">
                <a:solidFill>
                  <a:srgbClr val="666699"/>
                </a:solidFill>
              </a:rPr>
              <a:t/>
            </a:r>
            <a:br>
              <a:rPr lang="en-US" altLang="ja-JP">
                <a:solidFill>
                  <a:srgbClr val="666699"/>
                </a:solidFill>
              </a:rPr>
            </a:br>
            <a:r>
              <a:rPr lang="en-US" altLang="ja-JP">
                <a:solidFill>
                  <a:srgbClr val="666699"/>
                </a:solidFill>
              </a:rPr>
              <a:t>• Na</a:t>
            </a:r>
            <a:r>
              <a:rPr lang="en-US" altLang="ja-JP" baseline="-25000">
                <a:solidFill>
                  <a:srgbClr val="666699"/>
                </a:solidFill>
              </a:rPr>
              <a:t>V</a:t>
            </a:r>
            <a:r>
              <a:rPr lang="en-US" altLang="ja-JP">
                <a:solidFill>
                  <a:srgbClr val="666699"/>
                </a:solidFill>
              </a:rPr>
              <a:t>1.8 is expressed exclusively in nociceptive small diameter </a:t>
            </a:r>
            <a:br>
              <a:rPr lang="en-US" altLang="ja-JP">
                <a:solidFill>
                  <a:srgbClr val="666699"/>
                </a:solidFill>
              </a:rPr>
            </a:br>
            <a:r>
              <a:rPr lang="en-US" altLang="ja-JP">
                <a:solidFill>
                  <a:srgbClr val="666699"/>
                </a:solidFill>
              </a:rPr>
              <a:t>C fibre sensory neurons, and TTX-resistant</a:t>
            </a:r>
            <a:br>
              <a:rPr lang="en-US" altLang="ja-JP">
                <a:solidFill>
                  <a:srgbClr val="666699"/>
                </a:solidFill>
              </a:rPr>
            </a:br>
            <a:r>
              <a:rPr lang="en-US" altLang="ja-JP">
                <a:solidFill>
                  <a:srgbClr val="666699"/>
                </a:solidFill>
              </a:rPr>
              <a:t/>
            </a:r>
            <a:br>
              <a:rPr lang="en-US" altLang="ja-JP">
                <a:solidFill>
                  <a:srgbClr val="666699"/>
                </a:solidFill>
              </a:rPr>
            </a:br>
            <a:r>
              <a:rPr lang="en-US" altLang="ja-JP">
                <a:solidFill>
                  <a:schemeClr val="accent1"/>
                </a:solidFill>
              </a:rPr>
              <a:t>• </a:t>
            </a:r>
            <a:r>
              <a:rPr lang="en-GB" altLang="ja-JP">
                <a:solidFill>
                  <a:schemeClr val="accent1"/>
                </a:solidFill>
              </a:rPr>
              <a:t>Na</a:t>
            </a:r>
            <a:r>
              <a:rPr lang="en-GB" altLang="ja-JP" baseline="-25000">
                <a:solidFill>
                  <a:schemeClr val="accent1"/>
                </a:solidFill>
              </a:rPr>
              <a:t>V</a:t>
            </a:r>
            <a:r>
              <a:rPr lang="en-GB" altLang="ja-JP">
                <a:solidFill>
                  <a:schemeClr val="accent1"/>
                </a:solidFill>
              </a:rPr>
              <a:t>1.8 knock-out mice have diminished mechanosensation and delayed inflammatory pain thresholds</a:t>
            </a:r>
          </a:p>
        </p:txBody>
      </p:sp>
      <p:sp>
        <p:nvSpPr>
          <p:cNvPr id="29699" name="Rectangle 9"/>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33</a:t>
            </a:r>
            <a:endParaRPr lang="en-GB" altLang="ja-JP" sz="1600" dirty="0">
              <a:solidFill>
                <a:schemeClr val="accent1"/>
              </a:solidFill>
            </a:endParaRPr>
          </a:p>
        </p:txBody>
      </p:sp>
      <p:sp>
        <p:nvSpPr>
          <p:cNvPr id="29700" name="Rectangle 15"/>
          <p:cNvSpPr>
            <a:spLocks noGrp="1" noChangeArrowheads="1"/>
          </p:cNvSpPr>
          <p:nvPr>
            <p:ph type="title"/>
          </p:nvPr>
        </p:nvSpPr>
        <p:spPr>
          <a:xfrm>
            <a:off x="185738" y="195263"/>
            <a:ext cx="8518525" cy="1141412"/>
          </a:xfrm>
          <a:noFill/>
        </p:spPr>
        <p:txBody>
          <a:bodyPr/>
          <a:lstStyle/>
          <a:p>
            <a:r>
              <a:rPr lang="en-GB" altLang="ja-JP" sz="3200" smtClean="0">
                <a:latin typeface="Helvetica" pitchFamily="34" charset="0"/>
              </a:rPr>
              <a:t>Na</a:t>
            </a:r>
            <a:r>
              <a:rPr lang="en-GB" altLang="ja-JP" sz="3200" baseline="-25000" smtClean="0">
                <a:latin typeface="Helvetica" pitchFamily="34" charset="0"/>
              </a:rPr>
              <a:t>V</a:t>
            </a:r>
            <a:r>
              <a:rPr lang="en-GB" altLang="ja-JP" sz="3200" smtClean="0">
                <a:latin typeface="Helvetica" pitchFamily="34" charset="0"/>
              </a:rPr>
              <a:t>1.8 is a key molecule in pain pathway because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260350"/>
            <a:ext cx="9144000" cy="1066800"/>
          </a:xfrm>
          <a:prstGeom prst="rect">
            <a:avLst/>
          </a:prstGeom>
          <a:noFill/>
          <a:ln w="12700">
            <a:noFill/>
            <a:miter lim="800000"/>
            <a:headEnd/>
            <a:tailEnd/>
          </a:ln>
        </p:spPr>
        <p:txBody>
          <a:bodyPr lIns="90488" tIns="44450" rIns="90488" bIns="44450" anchor="b"/>
          <a:lstStyle/>
          <a:p>
            <a:r>
              <a:rPr lang="en-US" altLang="ja-JP" sz="3200">
                <a:solidFill>
                  <a:schemeClr val="tx2"/>
                </a:solidFill>
                <a:latin typeface="Arial Unicode MS" pitchFamily="50" charset="-128"/>
                <a:ea typeface="Arial Unicode MS" pitchFamily="50" charset="-128"/>
                <a:cs typeface="Arial Unicode MS" pitchFamily="50" charset="-128"/>
              </a:rPr>
              <a:t>Na</a:t>
            </a:r>
            <a:r>
              <a:rPr lang="en-US" altLang="ja-JP" sz="3200" baseline="-25000">
                <a:solidFill>
                  <a:schemeClr val="tx2"/>
                </a:solidFill>
                <a:latin typeface="Arial Unicode MS" pitchFamily="50" charset="-128"/>
                <a:ea typeface="Arial Unicode MS" pitchFamily="50" charset="-128"/>
                <a:cs typeface="Arial Unicode MS" pitchFamily="50" charset="-128"/>
              </a:rPr>
              <a:t>V</a:t>
            </a:r>
            <a:r>
              <a:rPr lang="en-US" altLang="ja-JP" sz="3200">
                <a:solidFill>
                  <a:schemeClr val="tx2"/>
                </a:solidFill>
                <a:latin typeface="Arial Unicode MS" pitchFamily="50" charset="-128"/>
                <a:ea typeface="Arial Unicode MS" pitchFamily="50" charset="-128"/>
                <a:cs typeface="Arial Unicode MS" pitchFamily="50" charset="-128"/>
              </a:rPr>
              <a:t>1.8</a:t>
            </a:r>
            <a:r>
              <a:rPr lang="en-US" altLang="ja-JP" sz="3200" i="1">
                <a:solidFill>
                  <a:schemeClr val="tx2"/>
                </a:solidFill>
                <a:latin typeface="Arial Unicode MS" pitchFamily="50" charset="-128"/>
                <a:ea typeface="Arial Unicode MS" pitchFamily="50" charset="-128"/>
                <a:cs typeface="Arial Unicode MS" pitchFamily="50" charset="-128"/>
              </a:rPr>
              <a:t> </a:t>
            </a:r>
            <a:r>
              <a:rPr lang="en-US" altLang="ja-JP" sz="3200">
                <a:solidFill>
                  <a:schemeClr val="tx2"/>
                </a:solidFill>
                <a:latin typeface="Arial Unicode MS" pitchFamily="50" charset="-128"/>
                <a:ea typeface="Arial Unicode MS" pitchFamily="50" charset="-128"/>
                <a:cs typeface="Arial Unicode MS" pitchFamily="50" charset="-128"/>
              </a:rPr>
              <a:t>KO mice show partial analgesia to noxious thermal and mechanical stimulation</a:t>
            </a:r>
          </a:p>
        </p:txBody>
      </p:sp>
      <p:sp>
        <p:nvSpPr>
          <p:cNvPr id="30723" name="Rectangle 3"/>
          <p:cNvSpPr>
            <a:spLocks noChangeArrowheads="1"/>
          </p:cNvSpPr>
          <p:nvPr/>
        </p:nvSpPr>
        <p:spPr bwMode="auto">
          <a:xfrm>
            <a:off x="2349500" y="3848100"/>
            <a:ext cx="541338" cy="1485900"/>
          </a:xfrm>
          <a:prstGeom prst="rect">
            <a:avLst/>
          </a:prstGeom>
          <a:solidFill>
            <a:srgbClr val="FF3399"/>
          </a:solidFill>
          <a:ln w="25400">
            <a:solidFill>
              <a:srgbClr val="FF3399"/>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0724" name="Line 4"/>
          <p:cNvSpPr>
            <a:spLocks noChangeShapeType="1"/>
          </p:cNvSpPr>
          <p:nvPr/>
        </p:nvSpPr>
        <p:spPr bwMode="auto">
          <a:xfrm>
            <a:off x="2489200" y="3752850"/>
            <a:ext cx="260350" cy="0"/>
          </a:xfrm>
          <a:prstGeom prst="line">
            <a:avLst/>
          </a:prstGeom>
          <a:noFill/>
          <a:ln w="12700">
            <a:solidFill>
              <a:srgbClr val="FF3399"/>
            </a:solidFill>
            <a:round/>
            <a:headEnd/>
            <a:tailEnd/>
          </a:ln>
        </p:spPr>
        <p:txBody>
          <a:bodyPr/>
          <a:lstStyle/>
          <a:p>
            <a:endParaRPr lang="ja-JP" altLang="en-US"/>
          </a:p>
        </p:txBody>
      </p:sp>
      <p:sp>
        <p:nvSpPr>
          <p:cNvPr id="30725" name="Line 5"/>
          <p:cNvSpPr>
            <a:spLocks noChangeShapeType="1"/>
          </p:cNvSpPr>
          <p:nvPr/>
        </p:nvSpPr>
        <p:spPr bwMode="auto">
          <a:xfrm>
            <a:off x="1943100" y="3640138"/>
            <a:ext cx="93663" cy="0"/>
          </a:xfrm>
          <a:prstGeom prst="line">
            <a:avLst/>
          </a:prstGeom>
          <a:noFill/>
          <a:ln w="12700">
            <a:solidFill>
              <a:schemeClr val="accent1"/>
            </a:solidFill>
            <a:round/>
            <a:headEnd/>
            <a:tailEnd/>
          </a:ln>
        </p:spPr>
        <p:txBody>
          <a:bodyPr/>
          <a:lstStyle/>
          <a:p>
            <a:endParaRPr lang="ja-JP" altLang="en-US"/>
          </a:p>
        </p:txBody>
      </p:sp>
      <p:sp>
        <p:nvSpPr>
          <p:cNvPr id="30726" name="Line 6"/>
          <p:cNvSpPr>
            <a:spLocks noChangeShapeType="1"/>
          </p:cNvSpPr>
          <p:nvPr/>
        </p:nvSpPr>
        <p:spPr bwMode="auto">
          <a:xfrm>
            <a:off x="1943100" y="4210050"/>
            <a:ext cx="93663" cy="0"/>
          </a:xfrm>
          <a:prstGeom prst="line">
            <a:avLst/>
          </a:prstGeom>
          <a:noFill/>
          <a:ln w="12700">
            <a:solidFill>
              <a:schemeClr val="accent1"/>
            </a:solidFill>
            <a:round/>
            <a:headEnd/>
            <a:tailEnd/>
          </a:ln>
        </p:spPr>
        <p:txBody>
          <a:bodyPr/>
          <a:lstStyle/>
          <a:p>
            <a:endParaRPr lang="ja-JP" altLang="en-US"/>
          </a:p>
        </p:txBody>
      </p:sp>
      <p:sp>
        <p:nvSpPr>
          <p:cNvPr id="30727" name="Line 7"/>
          <p:cNvSpPr>
            <a:spLocks noChangeShapeType="1"/>
          </p:cNvSpPr>
          <p:nvPr/>
        </p:nvSpPr>
        <p:spPr bwMode="auto">
          <a:xfrm>
            <a:off x="1943100" y="4781550"/>
            <a:ext cx="93663" cy="0"/>
          </a:xfrm>
          <a:prstGeom prst="line">
            <a:avLst/>
          </a:prstGeom>
          <a:noFill/>
          <a:ln w="12700">
            <a:solidFill>
              <a:schemeClr val="accent1"/>
            </a:solidFill>
            <a:round/>
            <a:headEnd/>
            <a:tailEnd/>
          </a:ln>
        </p:spPr>
        <p:txBody>
          <a:bodyPr/>
          <a:lstStyle/>
          <a:p>
            <a:endParaRPr lang="ja-JP" altLang="en-US"/>
          </a:p>
        </p:txBody>
      </p:sp>
      <p:sp>
        <p:nvSpPr>
          <p:cNvPr id="30728" name="Line 8"/>
          <p:cNvSpPr>
            <a:spLocks noChangeShapeType="1"/>
          </p:cNvSpPr>
          <p:nvPr/>
        </p:nvSpPr>
        <p:spPr bwMode="auto">
          <a:xfrm>
            <a:off x="1943100" y="5346700"/>
            <a:ext cx="93663" cy="0"/>
          </a:xfrm>
          <a:prstGeom prst="line">
            <a:avLst/>
          </a:prstGeom>
          <a:noFill/>
          <a:ln w="25400">
            <a:solidFill>
              <a:schemeClr val="accent1"/>
            </a:solidFill>
            <a:round/>
            <a:headEnd/>
            <a:tailEnd/>
          </a:ln>
        </p:spPr>
        <p:txBody>
          <a:bodyPr/>
          <a:lstStyle/>
          <a:p>
            <a:endParaRPr lang="ja-JP" altLang="en-US"/>
          </a:p>
        </p:txBody>
      </p:sp>
      <p:sp>
        <p:nvSpPr>
          <p:cNvPr id="30729" name="Line 9"/>
          <p:cNvSpPr>
            <a:spLocks noChangeShapeType="1"/>
          </p:cNvSpPr>
          <p:nvPr/>
        </p:nvSpPr>
        <p:spPr bwMode="auto">
          <a:xfrm>
            <a:off x="1943100" y="3068638"/>
            <a:ext cx="98425" cy="0"/>
          </a:xfrm>
          <a:prstGeom prst="line">
            <a:avLst/>
          </a:prstGeom>
          <a:noFill/>
          <a:ln w="12700">
            <a:solidFill>
              <a:schemeClr val="accent1"/>
            </a:solidFill>
            <a:round/>
            <a:headEnd/>
            <a:tailEnd/>
          </a:ln>
        </p:spPr>
        <p:txBody>
          <a:bodyPr/>
          <a:lstStyle/>
          <a:p>
            <a:endParaRPr lang="ja-JP" altLang="en-US"/>
          </a:p>
        </p:txBody>
      </p:sp>
      <p:sp>
        <p:nvSpPr>
          <p:cNvPr id="30730" name="Line 10"/>
          <p:cNvSpPr>
            <a:spLocks noChangeShapeType="1"/>
          </p:cNvSpPr>
          <p:nvPr/>
        </p:nvSpPr>
        <p:spPr bwMode="auto">
          <a:xfrm flipV="1">
            <a:off x="2606675" y="3759200"/>
            <a:ext cx="0" cy="119063"/>
          </a:xfrm>
          <a:prstGeom prst="line">
            <a:avLst/>
          </a:prstGeom>
          <a:noFill/>
          <a:ln w="12700">
            <a:solidFill>
              <a:srgbClr val="FF3399"/>
            </a:solidFill>
            <a:round/>
            <a:headEnd/>
            <a:tailEnd/>
          </a:ln>
        </p:spPr>
        <p:txBody>
          <a:bodyPr/>
          <a:lstStyle/>
          <a:p>
            <a:endParaRPr lang="ja-JP" altLang="en-US"/>
          </a:p>
        </p:txBody>
      </p:sp>
      <p:grpSp>
        <p:nvGrpSpPr>
          <p:cNvPr id="30731" name="Group 11"/>
          <p:cNvGrpSpPr>
            <a:grpSpLocks/>
          </p:cNvGrpSpPr>
          <p:nvPr/>
        </p:nvGrpSpPr>
        <p:grpSpPr bwMode="auto">
          <a:xfrm>
            <a:off x="3208338" y="3336925"/>
            <a:ext cx="542925" cy="1997075"/>
            <a:chOff x="2150" y="2101"/>
            <a:chExt cx="463" cy="1344"/>
          </a:xfrm>
        </p:grpSpPr>
        <p:sp>
          <p:nvSpPr>
            <p:cNvPr id="30767" name="Rectangle 12"/>
            <p:cNvSpPr>
              <a:spLocks noChangeArrowheads="1"/>
            </p:cNvSpPr>
            <p:nvPr/>
          </p:nvSpPr>
          <p:spPr bwMode="auto">
            <a:xfrm>
              <a:off x="2150" y="2173"/>
              <a:ext cx="463" cy="1272"/>
            </a:xfrm>
            <a:prstGeom prst="rect">
              <a:avLst/>
            </a:prstGeom>
            <a:solidFill>
              <a:schemeClr val="accent1"/>
            </a:solidFill>
            <a:ln w="25400">
              <a:solidFill>
                <a:schemeClr val="tx2"/>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0768" name="Line 13"/>
            <p:cNvSpPr>
              <a:spLocks noChangeShapeType="1"/>
            </p:cNvSpPr>
            <p:nvPr/>
          </p:nvSpPr>
          <p:spPr bwMode="auto">
            <a:xfrm>
              <a:off x="2270" y="2101"/>
              <a:ext cx="224" cy="0"/>
            </a:xfrm>
            <a:prstGeom prst="line">
              <a:avLst/>
            </a:prstGeom>
            <a:noFill/>
            <a:ln w="12700">
              <a:solidFill>
                <a:schemeClr val="tx2"/>
              </a:solidFill>
              <a:round/>
              <a:headEnd/>
              <a:tailEnd/>
            </a:ln>
          </p:spPr>
          <p:txBody>
            <a:bodyPr/>
            <a:lstStyle/>
            <a:p>
              <a:endParaRPr lang="ja-JP" altLang="en-US"/>
            </a:p>
          </p:txBody>
        </p:sp>
        <p:sp>
          <p:nvSpPr>
            <p:cNvPr id="30769" name="Line 14"/>
            <p:cNvSpPr>
              <a:spLocks noChangeShapeType="1"/>
            </p:cNvSpPr>
            <p:nvPr/>
          </p:nvSpPr>
          <p:spPr bwMode="auto">
            <a:xfrm flipV="1">
              <a:off x="2379" y="2105"/>
              <a:ext cx="0" cy="80"/>
            </a:xfrm>
            <a:prstGeom prst="line">
              <a:avLst/>
            </a:prstGeom>
            <a:noFill/>
            <a:ln w="12700">
              <a:solidFill>
                <a:schemeClr val="tx2"/>
              </a:solidFill>
              <a:round/>
              <a:headEnd/>
              <a:tailEnd/>
            </a:ln>
          </p:spPr>
          <p:txBody>
            <a:bodyPr/>
            <a:lstStyle/>
            <a:p>
              <a:endParaRPr lang="ja-JP" altLang="en-US"/>
            </a:p>
          </p:txBody>
        </p:sp>
      </p:grpSp>
      <p:sp>
        <p:nvSpPr>
          <p:cNvPr id="30732" name="Freeform 15"/>
          <p:cNvSpPr>
            <a:spLocks/>
          </p:cNvSpPr>
          <p:nvPr/>
        </p:nvSpPr>
        <p:spPr bwMode="auto">
          <a:xfrm>
            <a:off x="2051050" y="3181350"/>
            <a:ext cx="1943100" cy="2166938"/>
          </a:xfrm>
          <a:custGeom>
            <a:avLst/>
            <a:gdLst>
              <a:gd name="T0" fmla="*/ 0 w 1663"/>
              <a:gd name="T1" fmla="*/ 0 h 1457"/>
              <a:gd name="T2" fmla="*/ 0 w 1663"/>
              <a:gd name="T3" fmla="*/ 2147483647 h 1457"/>
              <a:gd name="T4" fmla="*/ 2147483647 w 1663"/>
              <a:gd name="T5" fmla="*/ 2147483647 h 1457"/>
              <a:gd name="T6" fmla="*/ 0 60000 65536"/>
              <a:gd name="T7" fmla="*/ 0 60000 65536"/>
              <a:gd name="T8" fmla="*/ 0 60000 65536"/>
              <a:gd name="T9" fmla="*/ 0 w 1663"/>
              <a:gd name="T10" fmla="*/ 0 h 1457"/>
              <a:gd name="T11" fmla="*/ 1663 w 1663"/>
              <a:gd name="T12" fmla="*/ 1457 h 1457"/>
            </a:gdLst>
            <a:ahLst/>
            <a:cxnLst>
              <a:cxn ang="T6">
                <a:pos x="T0" y="T1"/>
              </a:cxn>
              <a:cxn ang="T7">
                <a:pos x="T2" y="T3"/>
              </a:cxn>
              <a:cxn ang="T8">
                <a:pos x="T4" y="T5"/>
              </a:cxn>
            </a:cxnLst>
            <a:rect l="T9" t="T10" r="T11" b="T12"/>
            <a:pathLst>
              <a:path w="1663" h="1457">
                <a:moveTo>
                  <a:pt x="0" y="0"/>
                </a:moveTo>
                <a:lnTo>
                  <a:pt x="0" y="1456"/>
                </a:lnTo>
                <a:lnTo>
                  <a:pt x="1662" y="1456"/>
                </a:lnTo>
              </a:path>
            </a:pathLst>
          </a:custGeom>
          <a:noFill/>
          <a:ln w="25400" cap="rnd">
            <a:solidFill>
              <a:schemeClr val="accent1"/>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0733" name="Rectangle 16"/>
          <p:cNvSpPr>
            <a:spLocks noChangeArrowheads="1"/>
          </p:cNvSpPr>
          <p:nvPr/>
        </p:nvSpPr>
        <p:spPr bwMode="auto">
          <a:xfrm>
            <a:off x="1651000" y="2909888"/>
            <a:ext cx="439738" cy="366712"/>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20</a:t>
            </a:r>
          </a:p>
        </p:txBody>
      </p:sp>
      <p:sp>
        <p:nvSpPr>
          <p:cNvPr id="30734" name="Rectangle 17"/>
          <p:cNvSpPr>
            <a:spLocks noChangeArrowheads="1"/>
          </p:cNvSpPr>
          <p:nvPr/>
        </p:nvSpPr>
        <p:spPr bwMode="auto">
          <a:xfrm>
            <a:off x="1651000" y="3481388"/>
            <a:ext cx="439738" cy="366712"/>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15</a:t>
            </a:r>
          </a:p>
        </p:txBody>
      </p:sp>
      <p:sp>
        <p:nvSpPr>
          <p:cNvPr id="30735" name="Rectangle 18"/>
          <p:cNvSpPr>
            <a:spLocks noChangeArrowheads="1"/>
          </p:cNvSpPr>
          <p:nvPr/>
        </p:nvSpPr>
        <p:spPr bwMode="auto">
          <a:xfrm>
            <a:off x="1651000" y="4051300"/>
            <a:ext cx="439738"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10</a:t>
            </a:r>
          </a:p>
        </p:txBody>
      </p:sp>
      <p:sp>
        <p:nvSpPr>
          <p:cNvPr id="30736" name="Rectangle 19"/>
          <p:cNvSpPr>
            <a:spLocks noChangeArrowheads="1"/>
          </p:cNvSpPr>
          <p:nvPr/>
        </p:nvSpPr>
        <p:spPr bwMode="auto">
          <a:xfrm>
            <a:off x="1744663" y="4622800"/>
            <a:ext cx="311150"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5</a:t>
            </a:r>
          </a:p>
        </p:txBody>
      </p:sp>
      <p:sp>
        <p:nvSpPr>
          <p:cNvPr id="30737" name="Rectangle 20"/>
          <p:cNvSpPr>
            <a:spLocks noChangeArrowheads="1"/>
          </p:cNvSpPr>
          <p:nvPr/>
        </p:nvSpPr>
        <p:spPr bwMode="auto">
          <a:xfrm>
            <a:off x="1744663" y="5181600"/>
            <a:ext cx="311150"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0</a:t>
            </a:r>
          </a:p>
        </p:txBody>
      </p:sp>
      <p:sp>
        <p:nvSpPr>
          <p:cNvPr id="30738" name="Rectangle 21"/>
          <p:cNvSpPr>
            <a:spLocks noChangeArrowheads="1"/>
          </p:cNvSpPr>
          <p:nvPr/>
        </p:nvSpPr>
        <p:spPr bwMode="auto">
          <a:xfrm rot="-5400000">
            <a:off x="753269" y="3928269"/>
            <a:ext cx="1568450" cy="366712"/>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Latency (sec)</a:t>
            </a:r>
          </a:p>
        </p:txBody>
      </p:sp>
      <p:sp>
        <p:nvSpPr>
          <p:cNvPr id="30739" name="Line 22"/>
          <p:cNvSpPr>
            <a:spLocks noChangeShapeType="1"/>
          </p:cNvSpPr>
          <p:nvPr/>
        </p:nvSpPr>
        <p:spPr bwMode="auto">
          <a:xfrm>
            <a:off x="2049463" y="3062288"/>
            <a:ext cx="0" cy="200025"/>
          </a:xfrm>
          <a:prstGeom prst="line">
            <a:avLst/>
          </a:prstGeom>
          <a:noFill/>
          <a:ln w="25400">
            <a:solidFill>
              <a:schemeClr val="accent1"/>
            </a:solidFill>
            <a:round/>
            <a:headEnd/>
            <a:tailEnd/>
          </a:ln>
        </p:spPr>
        <p:txBody>
          <a:bodyPr/>
          <a:lstStyle/>
          <a:p>
            <a:endParaRPr lang="ja-JP" altLang="en-US"/>
          </a:p>
        </p:txBody>
      </p:sp>
      <p:sp>
        <p:nvSpPr>
          <p:cNvPr id="30740" name="Rectangle 23"/>
          <p:cNvSpPr>
            <a:spLocks noChangeArrowheads="1"/>
          </p:cNvSpPr>
          <p:nvPr/>
        </p:nvSpPr>
        <p:spPr bwMode="auto">
          <a:xfrm>
            <a:off x="2343150" y="5330825"/>
            <a:ext cx="777875" cy="582613"/>
          </a:xfrm>
          <a:prstGeom prst="rect">
            <a:avLst/>
          </a:prstGeom>
          <a:noFill/>
          <a:ln w="12700">
            <a:noFill/>
            <a:miter lim="800000"/>
            <a:headEnd/>
            <a:tailEnd/>
          </a:ln>
        </p:spPr>
        <p:txBody>
          <a:bodyPr wrap="none" lIns="90488" tIns="44450" rIns="90488" bIns="44450">
            <a:spAutoFit/>
          </a:bodyPr>
          <a:lstStyle/>
          <a:p>
            <a:pPr algn="l"/>
            <a:r>
              <a:rPr lang="en-US" altLang="ja-JP" sz="3200">
                <a:solidFill>
                  <a:srgbClr val="FF3399"/>
                </a:solidFill>
                <a:latin typeface="Arial Unicode MS" pitchFamily="50" charset="-128"/>
                <a:ea typeface="Arial Unicode MS" pitchFamily="50" charset="-128"/>
                <a:cs typeface="Arial Unicode MS" pitchFamily="50" charset="-128"/>
              </a:rPr>
              <a:t>+/+</a:t>
            </a:r>
          </a:p>
        </p:txBody>
      </p:sp>
      <p:sp>
        <p:nvSpPr>
          <p:cNvPr id="30741" name="Rectangle 24"/>
          <p:cNvSpPr>
            <a:spLocks noChangeArrowheads="1"/>
          </p:cNvSpPr>
          <p:nvPr/>
        </p:nvSpPr>
        <p:spPr bwMode="auto">
          <a:xfrm>
            <a:off x="3270250" y="5330825"/>
            <a:ext cx="568325" cy="582613"/>
          </a:xfrm>
          <a:prstGeom prst="rect">
            <a:avLst/>
          </a:prstGeom>
          <a:noFill/>
          <a:ln w="12700">
            <a:noFill/>
            <a:miter lim="800000"/>
            <a:headEnd/>
            <a:tailEnd/>
          </a:ln>
        </p:spPr>
        <p:txBody>
          <a:bodyPr wrap="none" lIns="90488" tIns="44450" rIns="90488" bIns="44450">
            <a:spAutoFit/>
          </a:bodyPr>
          <a:lstStyle/>
          <a:p>
            <a:pPr algn="l"/>
            <a:r>
              <a:rPr lang="en-US" altLang="ja-JP" sz="3200">
                <a:solidFill>
                  <a:schemeClr val="tx2"/>
                </a:solidFill>
                <a:latin typeface="Arial Unicode MS" pitchFamily="50" charset="-128"/>
                <a:ea typeface="Arial Unicode MS" pitchFamily="50" charset="-128"/>
                <a:cs typeface="Arial Unicode MS" pitchFamily="50" charset="-128"/>
              </a:rPr>
              <a:t>-/-</a:t>
            </a:r>
          </a:p>
        </p:txBody>
      </p:sp>
      <p:sp>
        <p:nvSpPr>
          <p:cNvPr id="30742" name="Rectangle 25"/>
          <p:cNvSpPr>
            <a:spLocks noChangeArrowheads="1"/>
          </p:cNvSpPr>
          <p:nvPr/>
        </p:nvSpPr>
        <p:spPr bwMode="auto">
          <a:xfrm>
            <a:off x="2178050" y="2206625"/>
            <a:ext cx="1600200" cy="520700"/>
          </a:xfrm>
          <a:prstGeom prst="rect">
            <a:avLst/>
          </a:prstGeom>
          <a:noFill/>
          <a:ln w="12700">
            <a:noFill/>
            <a:miter lim="800000"/>
            <a:headEnd/>
            <a:tailEnd/>
          </a:ln>
        </p:spPr>
        <p:txBody>
          <a:bodyPr wrap="none" lIns="90488" tIns="44450" rIns="90488" bIns="44450">
            <a:spAutoFit/>
          </a:bodyPr>
          <a:lstStyle/>
          <a:p>
            <a:pPr algn="l"/>
            <a:r>
              <a:rPr lang="en-US" altLang="ja-JP" sz="2800">
                <a:solidFill>
                  <a:schemeClr val="accent1"/>
                </a:solidFill>
                <a:latin typeface="Arial Unicode MS" pitchFamily="50" charset="-128"/>
                <a:ea typeface="Arial Unicode MS" pitchFamily="50" charset="-128"/>
                <a:cs typeface="Arial Unicode MS" pitchFamily="50" charset="-128"/>
              </a:rPr>
              <a:t>Paw flick</a:t>
            </a:r>
          </a:p>
        </p:txBody>
      </p:sp>
      <p:sp>
        <p:nvSpPr>
          <p:cNvPr id="30743" name="Rectangle 26"/>
          <p:cNvSpPr>
            <a:spLocks noChangeArrowheads="1"/>
          </p:cNvSpPr>
          <p:nvPr/>
        </p:nvSpPr>
        <p:spPr bwMode="auto">
          <a:xfrm>
            <a:off x="5187950" y="3451225"/>
            <a:ext cx="439738"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20</a:t>
            </a:r>
          </a:p>
        </p:txBody>
      </p:sp>
      <p:sp>
        <p:nvSpPr>
          <p:cNvPr id="30744" name="Rectangle 27"/>
          <p:cNvSpPr>
            <a:spLocks noChangeArrowheads="1"/>
          </p:cNvSpPr>
          <p:nvPr/>
        </p:nvSpPr>
        <p:spPr bwMode="auto">
          <a:xfrm>
            <a:off x="5302250" y="4721225"/>
            <a:ext cx="311150"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5</a:t>
            </a:r>
          </a:p>
        </p:txBody>
      </p:sp>
      <p:sp>
        <p:nvSpPr>
          <p:cNvPr id="30745" name="Rectangle 28"/>
          <p:cNvSpPr>
            <a:spLocks noChangeArrowheads="1"/>
          </p:cNvSpPr>
          <p:nvPr/>
        </p:nvSpPr>
        <p:spPr bwMode="auto">
          <a:xfrm>
            <a:off x="5302250" y="5172075"/>
            <a:ext cx="311150"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0</a:t>
            </a:r>
          </a:p>
        </p:txBody>
      </p:sp>
      <p:sp>
        <p:nvSpPr>
          <p:cNvPr id="30746" name="Rectangle 29"/>
          <p:cNvSpPr>
            <a:spLocks noChangeArrowheads="1"/>
          </p:cNvSpPr>
          <p:nvPr/>
        </p:nvSpPr>
        <p:spPr bwMode="auto">
          <a:xfrm rot="-5400000">
            <a:off x="4191794" y="4017169"/>
            <a:ext cx="1733550" cy="366712"/>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Pressure score</a:t>
            </a:r>
          </a:p>
        </p:txBody>
      </p:sp>
      <p:sp>
        <p:nvSpPr>
          <p:cNvPr id="30747" name="Rectangle 30"/>
          <p:cNvSpPr>
            <a:spLocks noChangeArrowheads="1"/>
          </p:cNvSpPr>
          <p:nvPr/>
        </p:nvSpPr>
        <p:spPr bwMode="auto">
          <a:xfrm>
            <a:off x="5859463" y="5330825"/>
            <a:ext cx="777875" cy="582613"/>
          </a:xfrm>
          <a:prstGeom prst="rect">
            <a:avLst/>
          </a:prstGeom>
          <a:noFill/>
          <a:ln w="12700">
            <a:noFill/>
            <a:miter lim="800000"/>
            <a:headEnd/>
            <a:tailEnd/>
          </a:ln>
        </p:spPr>
        <p:txBody>
          <a:bodyPr wrap="none" lIns="90488" tIns="44450" rIns="90488" bIns="44450">
            <a:spAutoFit/>
          </a:bodyPr>
          <a:lstStyle/>
          <a:p>
            <a:pPr algn="l"/>
            <a:r>
              <a:rPr lang="en-US" altLang="ja-JP" sz="3200">
                <a:solidFill>
                  <a:srgbClr val="FF3399"/>
                </a:solidFill>
                <a:latin typeface="Arial Unicode MS" pitchFamily="50" charset="-128"/>
                <a:ea typeface="Arial Unicode MS" pitchFamily="50" charset="-128"/>
                <a:cs typeface="Arial Unicode MS" pitchFamily="50" charset="-128"/>
              </a:rPr>
              <a:t>+/+</a:t>
            </a:r>
          </a:p>
        </p:txBody>
      </p:sp>
      <p:sp>
        <p:nvSpPr>
          <p:cNvPr id="30748" name="Rectangle 31"/>
          <p:cNvSpPr>
            <a:spLocks noChangeArrowheads="1"/>
          </p:cNvSpPr>
          <p:nvPr/>
        </p:nvSpPr>
        <p:spPr bwMode="auto">
          <a:xfrm>
            <a:off x="6738938" y="5330825"/>
            <a:ext cx="568325" cy="582613"/>
          </a:xfrm>
          <a:prstGeom prst="rect">
            <a:avLst/>
          </a:prstGeom>
          <a:noFill/>
          <a:ln w="12700">
            <a:noFill/>
            <a:miter lim="800000"/>
            <a:headEnd/>
            <a:tailEnd/>
          </a:ln>
        </p:spPr>
        <p:txBody>
          <a:bodyPr wrap="none" lIns="90488" tIns="44450" rIns="90488" bIns="44450">
            <a:spAutoFit/>
          </a:bodyPr>
          <a:lstStyle/>
          <a:p>
            <a:pPr algn="l"/>
            <a:r>
              <a:rPr lang="en-US" altLang="ja-JP" sz="3200">
                <a:solidFill>
                  <a:schemeClr val="tx2"/>
                </a:solidFill>
                <a:latin typeface="Arial Unicode MS" pitchFamily="50" charset="-128"/>
                <a:ea typeface="Arial Unicode MS" pitchFamily="50" charset="-128"/>
                <a:cs typeface="Arial Unicode MS" pitchFamily="50" charset="-128"/>
              </a:rPr>
              <a:t>-/-</a:t>
            </a:r>
          </a:p>
        </p:txBody>
      </p:sp>
      <p:sp>
        <p:nvSpPr>
          <p:cNvPr id="30749" name="Line 32"/>
          <p:cNvSpPr>
            <a:spLocks noChangeShapeType="1"/>
          </p:cNvSpPr>
          <p:nvPr/>
        </p:nvSpPr>
        <p:spPr bwMode="auto">
          <a:xfrm flipV="1">
            <a:off x="5673725" y="3197225"/>
            <a:ext cx="0" cy="2146300"/>
          </a:xfrm>
          <a:prstGeom prst="line">
            <a:avLst/>
          </a:prstGeom>
          <a:noFill/>
          <a:ln w="25400">
            <a:solidFill>
              <a:schemeClr val="accent1"/>
            </a:solidFill>
            <a:round/>
            <a:headEnd/>
            <a:tailEnd/>
          </a:ln>
        </p:spPr>
        <p:txBody>
          <a:bodyPr/>
          <a:lstStyle/>
          <a:p>
            <a:endParaRPr lang="ja-JP" altLang="en-US"/>
          </a:p>
        </p:txBody>
      </p:sp>
      <p:sp>
        <p:nvSpPr>
          <p:cNvPr id="30750" name="Rectangle 33"/>
          <p:cNvSpPr>
            <a:spLocks noChangeArrowheads="1"/>
          </p:cNvSpPr>
          <p:nvPr/>
        </p:nvSpPr>
        <p:spPr bwMode="auto">
          <a:xfrm>
            <a:off x="5945188" y="3973513"/>
            <a:ext cx="508000" cy="1357312"/>
          </a:xfrm>
          <a:prstGeom prst="rect">
            <a:avLst/>
          </a:prstGeom>
          <a:solidFill>
            <a:srgbClr val="FF3399"/>
          </a:solidFill>
          <a:ln w="25400">
            <a:solidFill>
              <a:srgbClr val="FF3399"/>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0751" name="Line 34"/>
          <p:cNvSpPr>
            <a:spLocks noChangeShapeType="1"/>
          </p:cNvSpPr>
          <p:nvPr/>
        </p:nvSpPr>
        <p:spPr bwMode="auto">
          <a:xfrm>
            <a:off x="6075363" y="3862388"/>
            <a:ext cx="247650" cy="0"/>
          </a:xfrm>
          <a:prstGeom prst="line">
            <a:avLst/>
          </a:prstGeom>
          <a:noFill/>
          <a:ln w="12700">
            <a:solidFill>
              <a:srgbClr val="FF3399"/>
            </a:solidFill>
            <a:round/>
            <a:headEnd/>
            <a:tailEnd/>
          </a:ln>
        </p:spPr>
        <p:txBody>
          <a:bodyPr/>
          <a:lstStyle/>
          <a:p>
            <a:endParaRPr lang="ja-JP" altLang="en-US"/>
          </a:p>
        </p:txBody>
      </p:sp>
      <p:sp>
        <p:nvSpPr>
          <p:cNvPr id="30752" name="Line 35"/>
          <p:cNvSpPr>
            <a:spLocks noChangeShapeType="1"/>
          </p:cNvSpPr>
          <p:nvPr/>
        </p:nvSpPr>
        <p:spPr bwMode="auto">
          <a:xfrm>
            <a:off x="5567363" y="4044950"/>
            <a:ext cx="112712" cy="0"/>
          </a:xfrm>
          <a:prstGeom prst="line">
            <a:avLst/>
          </a:prstGeom>
          <a:noFill/>
          <a:ln w="12700">
            <a:solidFill>
              <a:schemeClr val="accent1"/>
            </a:solidFill>
            <a:round/>
            <a:headEnd/>
            <a:tailEnd/>
          </a:ln>
        </p:spPr>
        <p:txBody>
          <a:bodyPr/>
          <a:lstStyle/>
          <a:p>
            <a:endParaRPr lang="ja-JP" altLang="en-US"/>
          </a:p>
        </p:txBody>
      </p:sp>
      <p:sp>
        <p:nvSpPr>
          <p:cNvPr id="30753" name="Line 36"/>
          <p:cNvSpPr>
            <a:spLocks noChangeShapeType="1"/>
          </p:cNvSpPr>
          <p:nvPr/>
        </p:nvSpPr>
        <p:spPr bwMode="auto">
          <a:xfrm>
            <a:off x="5567363" y="4476750"/>
            <a:ext cx="112712" cy="0"/>
          </a:xfrm>
          <a:prstGeom prst="line">
            <a:avLst/>
          </a:prstGeom>
          <a:noFill/>
          <a:ln w="12700">
            <a:solidFill>
              <a:schemeClr val="accent1"/>
            </a:solidFill>
            <a:round/>
            <a:headEnd/>
            <a:tailEnd/>
          </a:ln>
        </p:spPr>
        <p:txBody>
          <a:bodyPr/>
          <a:lstStyle/>
          <a:p>
            <a:endParaRPr lang="ja-JP" altLang="en-US"/>
          </a:p>
        </p:txBody>
      </p:sp>
      <p:sp>
        <p:nvSpPr>
          <p:cNvPr id="30754" name="Line 37"/>
          <p:cNvSpPr>
            <a:spLocks noChangeShapeType="1"/>
          </p:cNvSpPr>
          <p:nvPr/>
        </p:nvSpPr>
        <p:spPr bwMode="auto">
          <a:xfrm>
            <a:off x="5567363" y="4903788"/>
            <a:ext cx="112712" cy="0"/>
          </a:xfrm>
          <a:prstGeom prst="line">
            <a:avLst/>
          </a:prstGeom>
          <a:noFill/>
          <a:ln w="12700">
            <a:solidFill>
              <a:schemeClr val="accent1"/>
            </a:solidFill>
            <a:round/>
            <a:headEnd/>
            <a:tailEnd/>
          </a:ln>
        </p:spPr>
        <p:txBody>
          <a:bodyPr/>
          <a:lstStyle/>
          <a:p>
            <a:endParaRPr lang="ja-JP" altLang="en-US"/>
          </a:p>
        </p:txBody>
      </p:sp>
      <p:sp>
        <p:nvSpPr>
          <p:cNvPr id="30755" name="Line 38"/>
          <p:cNvSpPr>
            <a:spLocks noChangeShapeType="1"/>
          </p:cNvSpPr>
          <p:nvPr/>
        </p:nvSpPr>
        <p:spPr bwMode="auto">
          <a:xfrm>
            <a:off x="5567363" y="3617913"/>
            <a:ext cx="112712" cy="0"/>
          </a:xfrm>
          <a:prstGeom prst="line">
            <a:avLst/>
          </a:prstGeom>
          <a:noFill/>
          <a:ln w="12700">
            <a:solidFill>
              <a:schemeClr val="accent1"/>
            </a:solidFill>
            <a:round/>
            <a:headEnd/>
            <a:tailEnd/>
          </a:ln>
        </p:spPr>
        <p:txBody>
          <a:bodyPr/>
          <a:lstStyle/>
          <a:p>
            <a:endParaRPr lang="ja-JP" altLang="en-US"/>
          </a:p>
        </p:txBody>
      </p:sp>
      <p:sp>
        <p:nvSpPr>
          <p:cNvPr id="30756" name="Line 39"/>
          <p:cNvSpPr>
            <a:spLocks noChangeShapeType="1"/>
          </p:cNvSpPr>
          <p:nvPr/>
        </p:nvSpPr>
        <p:spPr bwMode="auto">
          <a:xfrm>
            <a:off x="5567363" y="3190875"/>
            <a:ext cx="112712" cy="0"/>
          </a:xfrm>
          <a:prstGeom prst="line">
            <a:avLst/>
          </a:prstGeom>
          <a:noFill/>
          <a:ln w="12700">
            <a:solidFill>
              <a:schemeClr val="accent1"/>
            </a:solidFill>
            <a:round/>
            <a:headEnd/>
            <a:tailEnd/>
          </a:ln>
        </p:spPr>
        <p:txBody>
          <a:bodyPr/>
          <a:lstStyle/>
          <a:p>
            <a:endParaRPr lang="ja-JP" altLang="en-US"/>
          </a:p>
        </p:txBody>
      </p:sp>
      <p:sp>
        <p:nvSpPr>
          <p:cNvPr id="30757" name="Rectangle 40"/>
          <p:cNvSpPr>
            <a:spLocks noChangeArrowheads="1"/>
          </p:cNvSpPr>
          <p:nvPr/>
        </p:nvSpPr>
        <p:spPr bwMode="auto">
          <a:xfrm>
            <a:off x="6724650" y="3190875"/>
            <a:ext cx="508000" cy="2139950"/>
          </a:xfrm>
          <a:prstGeom prst="rect">
            <a:avLst/>
          </a:prstGeom>
          <a:solidFill>
            <a:schemeClr val="accent1"/>
          </a:solidFill>
          <a:ln w="25400">
            <a:solidFill>
              <a:schemeClr val="tx2"/>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0758" name="Rectangle 41"/>
          <p:cNvSpPr>
            <a:spLocks noChangeArrowheads="1"/>
          </p:cNvSpPr>
          <p:nvPr/>
        </p:nvSpPr>
        <p:spPr bwMode="auto">
          <a:xfrm>
            <a:off x="5187950" y="3013075"/>
            <a:ext cx="439738"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25</a:t>
            </a:r>
          </a:p>
        </p:txBody>
      </p:sp>
      <p:sp>
        <p:nvSpPr>
          <p:cNvPr id="30759" name="Rectangle 42"/>
          <p:cNvSpPr>
            <a:spLocks noChangeArrowheads="1"/>
          </p:cNvSpPr>
          <p:nvPr/>
        </p:nvSpPr>
        <p:spPr bwMode="auto">
          <a:xfrm>
            <a:off x="5187950" y="3863975"/>
            <a:ext cx="439738"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15</a:t>
            </a:r>
          </a:p>
        </p:txBody>
      </p:sp>
      <p:sp>
        <p:nvSpPr>
          <p:cNvPr id="30760" name="Rectangle 43"/>
          <p:cNvSpPr>
            <a:spLocks noChangeArrowheads="1"/>
          </p:cNvSpPr>
          <p:nvPr/>
        </p:nvSpPr>
        <p:spPr bwMode="auto">
          <a:xfrm>
            <a:off x="5187950" y="4302125"/>
            <a:ext cx="439738" cy="366713"/>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10</a:t>
            </a:r>
          </a:p>
        </p:txBody>
      </p:sp>
      <p:sp>
        <p:nvSpPr>
          <p:cNvPr id="30761" name="Line 44"/>
          <p:cNvSpPr>
            <a:spLocks noChangeShapeType="1"/>
          </p:cNvSpPr>
          <p:nvPr/>
        </p:nvSpPr>
        <p:spPr bwMode="auto">
          <a:xfrm flipH="1">
            <a:off x="5556250" y="5343525"/>
            <a:ext cx="1935163" cy="0"/>
          </a:xfrm>
          <a:prstGeom prst="line">
            <a:avLst/>
          </a:prstGeom>
          <a:noFill/>
          <a:ln w="25400">
            <a:solidFill>
              <a:schemeClr val="accent1"/>
            </a:solidFill>
            <a:round/>
            <a:headEnd/>
            <a:tailEnd/>
          </a:ln>
        </p:spPr>
        <p:txBody>
          <a:bodyPr/>
          <a:lstStyle/>
          <a:p>
            <a:endParaRPr lang="ja-JP" altLang="en-US"/>
          </a:p>
        </p:txBody>
      </p:sp>
      <p:sp>
        <p:nvSpPr>
          <p:cNvPr id="30762" name="Rectangle 45"/>
          <p:cNvSpPr>
            <a:spLocks noChangeArrowheads="1"/>
          </p:cNvSpPr>
          <p:nvPr/>
        </p:nvSpPr>
        <p:spPr bwMode="auto">
          <a:xfrm>
            <a:off x="5387975" y="2247900"/>
            <a:ext cx="2263775" cy="520700"/>
          </a:xfrm>
          <a:prstGeom prst="rect">
            <a:avLst/>
          </a:prstGeom>
          <a:noFill/>
          <a:ln w="12700">
            <a:noFill/>
            <a:miter lim="800000"/>
            <a:headEnd/>
            <a:tailEnd/>
          </a:ln>
        </p:spPr>
        <p:txBody>
          <a:bodyPr wrap="none" lIns="90488" tIns="44450" rIns="90488" bIns="44450">
            <a:spAutoFit/>
          </a:bodyPr>
          <a:lstStyle/>
          <a:p>
            <a:pPr algn="l"/>
            <a:r>
              <a:rPr lang="en-US" altLang="ja-JP" sz="2800">
                <a:solidFill>
                  <a:schemeClr val="accent1"/>
                </a:solidFill>
                <a:latin typeface="Arial Unicode MS" pitchFamily="50" charset="-128"/>
                <a:ea typeface="Arial Unicode MS" pitchFamily="50" charset="-128"/>
                <a:cs typeface="Arial Unicode MS" pitchFamily="50" charset="-128"/>
              </a:rPr>
              <a:t>Tail pressure</a:t>
            </a:r>
          </a:p>
        </p:txBody>
      </p:sp>
      <p:sp>
        <p:nvSpPr>
          <p:cNvPr id="30763" name="Line 46"/>
          <p:cNvSpPr>
            <a:spLocks noChangeShapeType="1"/>
          </p:cNvSpPr>
          <p:nvPr/>
        </p:nvSpPr>
        <p:spPr bwMode="auto">
          <a:xfrm flipV="1">
            <a:off x="6203950" y="3865563"/>
            <a:ext cx="0" cy="279400"/>
          </a:xfrm>
          <a:prstGeom prst="line">
            <a:avLst/>
          </a:prstGeom>
          <a:noFill/>
          <a:ln w="12700">
            <a:solidFill>
              <a:srgbClr val="FF3399"/>
            </a:solidFill>
            <a:round/>
            <a:headEnd/>
            <a:tailEnd/>
          </a:ln>
        </p:spPr>
        <p:txBody>
          <a:bodyPr/>
          <a:lstStyle/>
          <a:p>
            <a:endParaRPr lang="ja-JP" altLang="en-US"/>
          </a:p>
        </p:txBody>
      </p:sp>
      <p:sp>
        <p:nvSpPr>
          <p:cNvPr id="30764" name="Rectangle 47"/>
          <p:cNvSpPr>
            <a:spLocks noChangeArrowheads="1"/>
          </p:cNvSpPr>
          <p:nvPr/>
        </p:nvSpPr>
        <p:spPr bwMode="auto">
          <a:xfrm>
            <a:off x="1631950" y="5878513"/>
            <a:ext cx="2549525" cy="596900"/>
          </a:xfrm>
          <a:prstGeom prst="rect">
            <a:avLst/>
          </a:prstGeom>
          <a:noFill/>
          <a:ln w="12700">
            <a:noFill/>
            <a:miter lim="800000"/>
            <a:headEnd/>
            <a:tailEnd/>
          </a:ln>
        </p:spPr>
        <p:txBody>
          <a:bodyPr lIns="90487" tIns="44450" rIns="90487" bIns="44450" anchor="b"/>
          <a:lstStyle/>
          <a:p>
            <a:r>
              <a:rPr lang="en-GB" altLang="ja-JP">
                <a:solidFill>
                  <a:schemeClr val="tx2"/>
                </a:solidFill>
                <a:latin typeface="Arial Unicode MS" pitchFamily="50" charset="-128"/>
                <a:ea typeface="Arial Unicode MS" pitchFamily="50" charset="-128"/>
                <a:cs typeface="Arial Unicode MS" pitchFamily="50" charset="-128"/>
              </a:rPr>
              <a:t>Thermal stimulation</a:t>
            </a:r>
            <a:br>
              <a:rPr lang="en-GB" altLang="ja-JP">
                <a:solidFill>
                  <a:schemeClr val="tx2"/>
                </a:solidFill>
                <a:latin typeface="Arial Unicode MS" pitchFamily="50" charset="-128"/>
                <a:ea typeface="Arial Unicode MS" pitchFamily="50" charset="-128"/>
                <a:cs typeface="Arial Unicode MS" pitchFamily="50" charset="-128"/>
              </a:rPr>
            </a:br>
            <a:r>
              <a:rPr lang="en-GB" altLang="ja-JP">
                <a:solidFill>
                  <a:schemeClr val="tx2"/>
                </a:solidFill>
                <a:latin typeface="Arial Unicode MS" pitchFamily="50" charset="-128"/>
                <a:ea typeface="Arial Unicode MS" pitchFamily="50" charset="-128"/>
                <a:cs typeface="Arial Unicode MS" pitchFamily="50" charset="-128"/>
              </a:rPr>
              <a:t>(hot plate)</a:t>
            </a:r>
          </a:p>
        </p:txBody>
      </p:sp>
      <p:sp>
        <p:nvSpPr>
          <p:cNvPr id="30765" name="Rectangle 48"/>
          <p:cNvSpPr>
            <a:spLocks noChangeArrowheads="1"/>
          </p:cNvSpPr>
          <p:nvPr/>
        </p:nvSpPr>
        <p:spPr bwMode="auto">
          <a:xfrm>
            <a:off x="4846638" y="5878513"/>
            <a:ext cx="3094037" cy="596900"/>
          </a:xfrm>
          <a:prstGeom prst="rect">
            <a:avLst/>
          </a:prstGeom>
          <a:noFill/>
          <a:ln w="12700">
            <a:noFill/>
            <a:miter lim="800000"/>
            <a:headEnd/>
            <a:tailEnd/>
          </a:ln>
        </p:spPr>
        <p:txBody>
          <a:bodyPr lIns="90487" tIns="44450" rIns="90487" bIns="44450" anchor="b"/>
          <a:lstStyle/>
          <a:p>
            <a:r>
              <a:rPr lang="en-GB" altLang="ja-JP">
                <a:solidFill>
                  <a:schemeClr val="tx2"/>
                </a:solidFill>
                <a:latin typeface="Arial Unicode MS" pitchFamily="50" charset="-128"/>
                <a:ea typeface="Arial Unicode MS" pitchFamily="50" charset="-128"/>
                <a:cs typeface="Arial Unicode MS" pitchFamily="50" charset="-128"/>
              </a:rPr>
              <a:t>Mechanical stimulation</a:t>
            </a:r>
            <a:br>
              <a:rPr lang="en-GB" altLang="ja-JP">
                <a:solidFill>
                  <a:schemeClr val="tx2"/>
                </a:solidFill>
                <a:latin typeface="Arial Unicode MS" pitchFamily="50" charset="-128"/>
                <a:ea typeface="Arial Unicode MS" pitchFamily="50" charset="-128"/>
                <a:cs typeface="Arial Unicode MS" pitchFamily="50" charset="-128"/>
              </a:rPr>
            </a:br>
            <a:r>
              <a:rPr lang="en-GB" altLang="ja-JP">
                <a:solidFill>
                  <a:schemeClr val="tx2"/>
                </a:solidFill>
                <a:latin typeface="Arial Unicode MS" pitchFamily="50" charset="-128"/>
                <a:ea typeface="Arial Unicode MS" pitchFamily="50" charset="-128"/>
                <a:cs typeface="Arial Unicode MS" pitchFamily="50" charset="-128"/>
              </a:rPr>
              <a:t>(tail pinch)</a:t>
            </a:r>
          </a:p>
        </p:txBody>
      </p:sp>
      <p:sp>
        <p:nvSpPr>
          <p:cNvPr id="30766" name="Rectangle 49"/>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34</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61938"/>
            <a:ext cx="9144000" cy="1066800"/>
          </a:xfrm>
          <a:noFill/>
        </p:spPr>
        <p:txBody>
          <a:bodyPr lIns="90488" rIns="90488"/>
          <a:lstStyle/>
          <a:p>
            <a:r>
              <a:rPr lang="en-US" altLang="ja-JP" sz="3200" smtClean="0">
                <a:latin typeface="Arial Unicode MS" pitchFamily="50" charset="-128"/>
                <a:ea typeface="Arial Unicode MS" pitchFamily="50" charset="-128"/>
                <a:cs typeface="Arial Unicode MS" pitchFamily="50" charset="-128"/>
              </a:rPr>
              <a:t>Carrageenan-induced inflammatory hyperalgesia is delayed in the Na</a:t>
            </a:r>
            <a:r>
              <a:rPr lang="en-US" altLang="ja-JP" sz="3200" baseline="-25000" smtClean="0">
                <a:latin typeface="Arial Unicode MS" pitchFamily="50" charset="-128"/>
                <a:ea typeface="Arial Unicode MS" pitchFamily="50" charset="-128"/>
                <a:cs typeface="Arial Unicode MS" pitchFamily="50" charset="-128"/>
              </a:rPr>
              <a:t>V</a:t>
            </a:r>
            <a:r>
              <a:rPr lang="en-US" altLang="ja-JP" sz="3200" smtClean="0">
                <a:latin typeface="Arial Unicode MS" pitchFamily="50" charset="-128"/>
                <a:ea typeface="Arial Unicode MS" pitchFamily="50" charset="-128"/>
                <a:cs typeface="Arial Unicode MS" pitchFamily="50" charset="-128"/>
              </a:rPr>
              <a:t>1.8 KO mice</a:t>
            </a:r>
          </a:p>
        </p:txBody>
      </p:sp>
      <p:grpSp>
        <p:nvGrpSpPr>
          <p:cNvPr id="31747" name="Group 3"/>
          <p:cNvGrpSpPr>
            <a:grpSpLocks/>
          </p:cNvGrpSpPr>
          <p:nvPr/>
        </p:nvGrpSpPr>
        <p:grpSpPr bwMode="auto">
          <a:xfrm>
            <a:off x="1882775" y="2136775"/>
            <a:ext cx="5059363" cy="3889375"/>
            <a:chOff x="1384" y="1298"/>
            <a:chExt cx="2850" cy="2450"/>
          </a:xfrm>
        </p:grpSpPr>
        <p:sp>
          <p:nvSpPr>
            <p:cNvPr id="31749" name="Rectangle 4"/>
            <p:cNvSpPr>
              <a:spLocks noChangeArrowheads="1"/>
            </p:cNvSpPr>
            <p:nvPr/>
          </p:nvSpPr>
          <p:spPr bwMode="auto">
            <a:xfrm rot="-5400000">
              <a:off x="602" y="2252"/>
              <a:ext cx="1753" cy="189"/>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Reaction time (test/baseline)</a:t>
              </a:r>
            </a:p>
          </p:txBody>
        </p:sp>
        <p:sp>
          <p:nvSpPr>
            <p:cNvPr id="31750" name="Rectangle 5"/>
            <p:cNvSpPr>
              <a:spLocks noChangeArrowheads="1"/>
            </p:cNvSpPr>
            <p:nvPr/>
          </p:nvSpPr>
          <p:spPr bwMode="auto">
            <a:xfrm>
              <a:off x="3992" y="2156"/>
              <a:ext cx="226" cy="231"/>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a:t>
              </a:r>
            </a:p>
          </p:txBody>
        </p:sp>
        <p:sp>
          <p:nvSpPr>
            <p:cNvPr id="31751" name="Rectangle 6"/>
            <p:cNvSpPr>
              <a:spLocks noChangeArrowheads="1"/>
            </p:cNvSpPr>
            <p:nvPr/>
          </p:nvSpPr>
          <p:spPr bwMode="auto">
            <a:xfrm>
              <a:off x="3946" y="2801"/>
              <a:ext cx="288" cy="229"/>
            </a:xfrm>
            <a:prstGeom prst="rect">
              <a:avLst/>
            </a:prstGeom>
            <a:noFill/>
            <a:ln w="12700">
              <a:noFill/>
              <a:miter lim="800000"/>
              <a:headEnd/>
              <a:tailEnd/>
            </a:ln>
          </p:spPr>
          <p:txBody>
            <a:bodyPr wrap="none" lIns="90488" tIns="44450" rIns="90488" bIns="44450">
              <a:spAutoFit/>
            </a:bodyPr>
            <a:lstStyle/>
            <a:p>
              <a:pPr algn="l"/>
              <a:r>
                <a:rPr lang="en-US" altLang="ja-JP" sz="1800">
                  <a:solidFill>
                    <a:srgbClr val="F95AB7"/>
                  </a:solidFill>
                  <a:latin typeface="Arial Unicode MS" pitchFamily="50" charset="-128"/>
                  <a:ea typeface="Arial Unicode MS" pitchFamily="50" charset="-128"/>
                  <a:cs typeface="Arial Unicode MS" pitchFamily="50" charset="-128"/>
                </a:rPr>
                <a:t>+/+</a:t>
              </a:r>
            </a:p>
          </p:txBody>
        </p:sp>
        <p:sp>
          <p:nvSpPr>
            <p:cNvPr id="31752" name="Rectangle 7"/>
            <p:cNvSpPr>
              <a:spLocks noChangeArrowheads="1"/>
            </p:cNvSpPr>
            <p:nvPr/>
          </p:nvSpPr>
          <p:spPr bwMode="auto">
            <a:xfrm>
              <a:off x="2162" y="3329"/>
              <a:ext cx="167" cy="212"/>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0</a:t>
              </a:r>
            </a:p>
          </p:txBody>
        </p:sp>
        <p:sp>
          <p:nvSpPr>
            <p:cNvPr id="31753" name="Rectangle 8"/>
            <p:cNvSpPr>
              <a:spLocks noChangeArrowheads="1"/>
            </p:cNvSpPr>
            <p:nvPr/>
          </p:nvSpPr>
          <p:spPr bwMode="auto">
            <a:xfrm>
              <a:off x="2396" y="3329"/>
              <a:ext cx="229" cy="210"/>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45</a:t>
              </a:r>
            </a:p>
          </p:txBody>
        </p:sp>
        <p:sp>
          <p:nvSpPr>
            <p:cNvPr id="31754" name="Rectangle 9"/>
            <p:cNvSpPr>
              <a:spLocks noChangeArrowheads="1"/>
            </p:cNvSpPr>
            <p:nvPr/>
          </p:nvSpPr>
          <p:spPr bwMode="auto">
            <a:xfrm>
              <a:off x="2696" y="3329"/>
              <a:ext cx="229" cy="210"/>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90</a:t>
              </a:r>
            </a:p>
          </p:txBody>
        </p:sp>
        <p:sp>
          <p:nvSpPr>
            <p:cNvPr id="31755" name="Rectangle 10"/>
            <p:cNvSpPr>
              <a:spLocks noChangeArrowheads="1"/>
            </p:cNvSpPr>
            <p:nvPr/>
          </p:nvSpPr>
          <p:spPr bwMode="auto">
            <a:xfrm>
              <a:off x="2936" y="3329"/>
              <a:ext cx="293" cy="210"/>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135</a:t>
              </a:r>
            </a:p>
          </p:txBody>
        </p:sp>
        <p:sp>
          <p:nvSpPr>
            <p:cNvPr id="31756" name="Rectangle 11"/>
            <p:cNvSpPr>
              <a:spLocks noChangeArrowheads="1"/>
            </p:cNvSpPr>
            <p:nvPr/>
          </p:nvSpPr>
          <p:spPr bwMode="auto">
            <a:xfrm>
              <a:off x="3231" y="3329"/>
              <a:ext cx="293" cy="210"/>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180</a:t>
              </a:r>
            </a:p>
          </p:txBody>
        </p:sp>
        <p:sp>
          <p:nvSpPr>
            <p:cNvPr id="31757" name="Rectangle 12"/>
            <p:cNvSpPr>
              <a:spLocks noChangeArrowheads="1"/>
            </p:cNvSpPr>
            <p:nvPr/>
          </p:nvSpPr>
          <p:spPr bwMode="auto">
            <a:xfrm>
              <a:off x="3699" y="3329"/>
              <a:ext cx="229" cy="210"/>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Unicode MS" pitchFamily="50" charset="-128"/>
                  <a:ea typeface="Arial Unicode MS" pitchFamily="50" charset="-128"/>
                  <a:cs typeface="Arial Unicode MS" pitchFamily="50" charset="-128"/>
                </a:rPr>
                <a:t>24</a:t>
              </a:r>
            </a:p>
          </p:txBody>
        </p:sp>
        <p:grpSp>
          <p:nvGrpSpPr>
            <p:cNvPr id="31758" name="Group 13"/>
            <p:cNvGrpSpPr>
              <a:grpSpLocks/>
            </p:cNvGrpSpPr>
            <p:nvPr/>
          </p:nvGrpSpPr>
          <p:grpSpPr bwMode="auto">
            <a:xfrm>
              <a:off x="1638" y="1298"/>
              <a:ext cx="2283" cy="2067"/>
              <a:chOff x="3199" y="1776"/>
              <a:chExt cx="1794" cy="1747"/>
            </a:xfrm>
          </p:grpSpPr>
          <p:sp>
            <p:nvSpPr>
              <p:cNvPr id="31761" name="Line 14"/>
              <p:cNvSpPr>
                <a:spLocks noChangeShapeType="1"/>
              </p:cNvSpPr>
              <p:nvPr/>
            </p:nvSpPr>
            <p:spPr bwMode="auto">
              <a:xfrm flipH="1">
                <a:off x="3919" y="2105"/>
                <a:ext cx="2" cy="484"/>
              </a:xfrm>
              <a:prstGeom prst="line">
                <a:avLst/>
              </a:prstGeom>
              <a:noFill/>
              <a:ln w="12700">
                <a:solidFill>
                  <a:schemeClr val="accent1"/>
                </a:solidFill>
                <a:round/>
                <a:headEnd/>
                <a:tailEnd/>
              </a:ln>
            </p:spPr>
            <p:txBody>
              <a:bodyPr/>
              <a:lstStyle/>
              <a:p>
                <a:endParaRPr lang="ja-JP" altLang="en-US"/>
              </a:p>
            </p:txBody>
          </p:sp>
          <p:sp>
            <p:nvSpPr>
              <p:cNvPr id="31762" name="Line 15"/>
              <p:cNvSpPr>
                <a:spLocks noChangeShapeType="1"/>
              </p:cNvSpPr>
              <p:nvPr/>
            </p:nvSpPr>
            <p:spPr bwMode="auto">
              <a:xfrm>
                <a:off x="3881" y="2589"/>
                <a:ext cx="72" cy="0"/>
              </a:xfrm>
              <a:prstGeom prst="line">
                <a:avLst/>
              </a:prstGeom>
              <a:noFill/>
              <a:ln w="12700">
                <a:solidFill>
                  <a:schemeClr val="accent1"/>
                </a:solidFill>
                <a:round/>
                <a:headEnd/>
                <a:tailEnd/>
              </a:ln>
            </p:spPr>
            <p:txBody>
              <a:bodyPr/>
              <a:lstStyle/>
              <a:p>
                <a:endParaRPr lang="ja-JP" altLang="en-US"/>
              </a:p>
            </p:txBody>
          </p:sp>
          <p:sp>
            <p:nvSpPr>
              <p:cNvPr id="31763" name="Line 16"/>
              <p:cNvSpPr>
                <a:spLocks noChangeShapeType="1"/>
              </p:cNvSpPr>
              <p:nvPr/>
            </p:nvSpPr>
            <p:spPr bwMode="auto">
              <a:xfrm>
                <a:off x="3881" y="2109"/>
                <a:ext cx="72" cy="0"/>
              </a:xfrm>
              <a:prstGeom prst="line">
                <a:avLst/>
              </a:prstGeom>
              <a:noFill/>
              <a:ln w="12700">
                <a:solidFill>
                  <a:schemeClr val="accent1"/>
                </a:solidFill>
                <a:round/>
                <a:headEnd/>
                <a:tailEnd/>
              </a:ln>
            </p:spPr>
            <p:txBody>
              <a:bodyPr/>
              <a:lstStyle/>
              <a:p>
                <a:endParaRPr lang="ja-JP" altLang="en-US"/>
              </a:p>
            </p:txBody>
          </p:sp>
          <p:sp>
            <p:nvSpPr>
              <p:cNvPr id="31764" name="Line 17"/>
              <p:cNvSpPr>
                <a:spLocks noChangeShapeType="1"/>
              </p:cNvSpPr>
              <p:nvPr/>
            </p:nvSpPr>
            <p:spPr bwMode="auto">
              <a:xfrm flipV="1">
                <a:off x="3577" y="1885"/>
                <a:ext cx="0" cy="1612"/>
              </a:xfrm>
              <a:prstGeom prst="line">
                <a:avLst/>
              </a:prstGeom>
              <a:noFill/>
              <a:ln w="25400">
                <a:solidFill>
                  <a:schemeClr val="accent1"/>
                </a:solidFill>
                <a:round/>
                <a:headEnd/>
                <a:tailEnd/>
              </a:ln>
            </p:spPr>
            <p:txBody>
              <a:bodyPr/>
              <a:lstStyle/>
              <a:p>
                <a:endParaRPr lang="ja-JP" altLang="en-US"/>
              </a:p>
            </p:txBody>
          </p:sp>
          <p:sp>
            <p:nvSpPr>
              <p:cNvPr id="31765" name="Line 18"/>
              <p:cNvSpPr>
                <a:spLocks noChangeShapeType="1"/>
              </p:cNvSpPr>
              <p:nvPr/>
            </p:nvSpPr>
            <p:spPr bwMode="auto">
              <a:xfrm>
                <a:off x="3497" y="3441"/>
                <a:ext cx="1496" cy="0"/>
              </a:xfrm>
              <a:prstGeom prst="line">
                <a:avLst/>
              </a:prstGeom>
              <a:noFill/>
              <a:ln w="25400">
                <a:solidFill>
                  <a:schemeClr val="accent1"/>
                </a:solidFill>
                <a:round/>
                <a:headEnd/>
                <a:tailEnd/>
              </a:ln>
            </p:spPr>
            <p:txBody>
              <a:bodyPr/>
              <a:lstStyle/>
              <a:p>
                <a:endParaRPr lang="ja-JP" altLang="en-US"/>
              </a:p>
            </p:txBody>
          </p:sp>
          <p:sp>
            <p:nvSpPr>
              <p:cNvPr id="31766" name="Line 19"/>
              <p:cNvSpPr>
                <a:spLocks noChangeShapeType="1"/>
              </p:cNvSpPr>
              <p:nvPr/>
            </p:nvSpPr>
            <p:spPr bwMode="auto">
              <a:xfrm>
                <a:off x="3707" y="3437"/>
                <a:ext cx="0" cy="48"/>
              </a:xfrm>
              <a:prstGeom prst="line">
                <a:avLst/>
              </a:prstGeom>
              <a:noFill/>
              <a:ln w="12700">
                <a:solidFill>
                  <a:schemeClr val="accent1"/>
                </a:solidFill>
                <a:round/>
                <a:headEnd/>
                <a:tailEnd/>
              </a:ln>
            </p:spPr>
            <p:txBody>
              <a:bodyPr/>
              <a:lstStyle/>
              <a:p>
                <a:endParaRPr lang="ja-JP" altLang="en-US"/>
              </a:p>
            </p:txBody>
          </p:sp>
          <p:sp>
            <p:nvSpPr>
              <p:cNvPr id="31767" name="Line 20"/>
              <p:cNvSpPr>
                <a:spLocks noChangeShapeType="1"/>
              </p:cNvSpPr>
              <p:nvPr/>
            </p:nvSpPr>
            <p:spPr bwMode="auto">
              <a:xfrm>
                <a:off x="4157" y="3437"/>
                <a:ext cx="0" cy="48"/>
              </a:xfrm>
              <a:prstGeom prst="line">
                <a:avLst/>
              </a:prstGeom>
              <a:noFill/>
              <a:ln w="12700">
                <a:solidFill>
                  <a:schemeClr val="accent1"/>
                </a:solidFill>
                <a:round/>
                <a:headEnd/>
                <a:tailEnd/>
              </a:ln>
            </p:spPr>
            <p:txBody>
              <a:bodyPr/>
              <a:lstStyle/>
              <a:p>
                <a:endParaRPr lang="ja-JP" altLang="en-US"/>
              </a:p>
            </p:txBody>
          </p:sp>
          <p:sp>
            <p:nvSpPr>
              <p:cNvPr id="31768" name="Line 21"/>
              <p:cNvSpPr>
                <a:spLocks noChangeShapeType="1"/>
              </p:cNvSpPr>
              <p:nvPr/>
            </p:nvSpPr>
            <p:spPr bwMode="auto">
              <a:xfrm>
                <a:off x="3931" y="3437"/>
                <a:ext cx="0" cy="48"/>
              </a:xfrm>
              <a:prstGeom prst="line">
                <a:avLst/>
              </a:prstGeom>
              <a:noFill/>
              <a:ln w="12700">
                <a:solidFill>
                  <a:schemeClr val="accent1"/>
                </a:solidFill>
                <a:round/>
                <a:headEnd/>
                <a:tailEnd/>
              </a:ln>
            </p:spPr>
            <p:txBody>
              <a:bodyPr/>
              <a:lstStyle/>
              <a:p>
                <a:endParaRPr lang="ja-JP" altLang="en-US"/>
              </a:p>
            </p:txBody>
          </p:sp>
          <p:sp>
            <p:nvSpPr>
              <p:cNvPr id="31769" name="Line 22"/>
              <p:cNvSpPr>
                <a:spLocks noChangeShapeType="1"/>
              </p:cNvSpPr>
              <p:nvPr/>
            </p:nvSpPr>
            <p:spPr bwMode="auto">
              <a:xfrm>
                <a:off x="4381" y="3437"/>
                <a:ext cx="0" cy="48"/>
              </a:xfrm>
              <a:prstGeom prst="line">
                <a:avLst/>
              </a:prstGeom>
              <a:noFill/>
              <a:ln w="12700">
                <a:solidFill>
                  <a:schemeClr val="accent1"/>
                </a:solidFill>
                <a:round/>
                <a:headEnd/>
                <a:tailEnd/>
              </a:ln>
            </p:spPr>
            <p:txBody>
              <a:bodyPr/>
              <a:lstStyle/>
              <a:p>
                <a:endParaRPr lang="ja-JP" altLang="en-US"/>
              </a:p>
            </p:txBody>
          </p:sp>
          <p:sp>
            <p:nvSpPr>
              <p:cNvPr id="31770" name="Line 23"/>
              <p:cNvSpPr>
                <a:spLocks noChangeShapeType="1"/>
              </p:cNvSpPr>
              <p:nvPr/>
            </p:nvSpPr>
            <p:spPr bwMode="auto">
              <a:xfrm>
                <a:off x="4607" y="3437"/>
                <a:ext cx="0" cy="48"/>
              </a:xfrm>
              <a:prstGeom prst="line">
                <a:avLst/>
              </a:prstGeom>
              <a:noFill/>
              <a:ln w="12700">
                <a:solidFill>
                  <a:schemeClr val="accent1"/>
                </a:solidFill>
                <a:round/>
                <a:headEnd/>
                <a:tailEnd/>
              </a:ln>
            </p:spPr>
            <p:txBody>
              <a:bodyPr/>
              <a:lstStyle/>
              <a:p>
                <a:endParaRPr lang="ja-JP" altLang="en-US"/>
              </a:p>
            </p:txBody>
          </p:sp>
          <p:grpSp>
            <p:nvGrpSpPr>
              <p:cNvPr id="31771" name="Group 24"/>
              <p:cNvGrpSpPr>
                <a:grpSpLocks/>
              </p:cNvGrpSpPr>
              <p:nvPr/>
            </p:nvGrpSpPr>
            <p:grpSpPr bwMode="auto">
              <a:xfrm>
                <a:off x="3533" y="1881"/>
                <a:ext cx="48" cy="1560"/>
                <a:chOff x="3533" y="1881"/>
                <a:chExt cx="48" cy="1560"/>
              </a:xfrm>
            </p:grpSpPr>
            <p:sp>
              <p:nvSpPr>
                <p:cNvPr id="31836" name="Line 25"/>
                <p:cNvSpPr>
                  <a:spLocks noChangeShapeType="1"/>
                </p:cNvSpPr>
                <p:nvPr/>
              </p:nvSpPr>
              <p:spPr bwMode="auto">
                <a:xfrm flipH="1">
                  <a:off x="3533" y="3441"/>
                  <a:ext cx="48" cy="0"/>
                </a:xfrm>
                <a:prstGeom prst="line">
                  <a:avLst/>
                </a:prstGeom>
                <a:noFill/>
                <a:ln w="12700">
                  <a:solidFill>
                    <a:schemeClr val="accent1"/>
                  </a:solidFill>
                  <a:round/>
                  <a:headEnd/>
                  <a:tailEnd/>
                </a:ln>
              </p:spPr>
              <p:txBody>
                <a:bodyPr/>
                <a:lstStyle/>
                <a:p>
                  <a:endParaRPr lang="ja-JP" altLang="en-US"/>
                </a:p>
              </p:txBody>
            </p:sp>
            <p:sp>
              <p:nvSpPr>
                <p:cNvPr id="31837" name="Line 26"/>
                <p:cNvSpPr>
                  <a:spLocks noChangeShapeType="1"/>
                </p:cNvSpPr>
                <p:nvPr/>
              </p:nvSpPr>
              <p:spPr bwMode="auto">
                <a:xfrm flipH="1">
                  <a:off x="3533" y="3129"/>
                  <a:ext cx="48" cy="0"/>
                </a:xfrm>
                <a:prstGeom prst="line">
                  <a:avLst/>
                </a:prstGeom>
                <a:noFill/>
                <a:ln w="12700">
                  <a:solidFill>
                    <a:schemeClr val="accent1"/>
                  </a:solidFill>
                  <a:round/>
                  <a:headEnd/>
                  <a:tailEnd/>
                </a:ln>
              </p:spPr>
              <p:txBody>
                <a:bodyPr/>
                <a:lstStyle/>
                <a:p>
                  <a:endParaRPr lang="ja-JP" altLang="en-US"/>
                </a:p>
              </p:txBody>
            </p:sp>
            <p:sp>
              <p:nvSpPr>
                <p:cNvPr id="31838" name="Line 27"/>
                <p:cNvSpPr>
                  <a:spLocks noChangeShapeType="1"/>
                </p:cNvSpPr>
                <p:nvPr/>
              </p:nvSpPr>
              <p:spPr bwMode="auto">
                <a:xfrm flipH="1">
                  <a:off x="3533" y="2817"/>
                  <a:ext cx="48" cy="0"/>
                </a:xfrm>
                <a:prstGeom prst="line">
                  <a:avLst/>
                </a:prstGeom>
                <a:noFill/>
                <a:ln w="12700">
                  <a:solidFill>
                    <a:schemeClr val="accent1"/>
                  </a:solidFill>
                  <a:round/>
                  <a:headEnd/>
                  <a:tailEnd/>
                </a:ln>
              </p:spPr>
              <p:txBody>
                <a:bodyPr/>
                <a:lstStyle/>
                <a:p>
                  <a:endParaRPr lang="ja-JP" altLang="en-US"/>
                </a:p>
              </p:txBody>
            </p:sp>
            <p:sp>
              <p:nvSpPr>
                <p:cNvPr id="31839" name="Line 28"/>
                <p:cNvSpPr>
                  <a:spLocks noChangeShapeType="1"/>
                </p:cNvSpPr>
                <p:nvPr/>
              </p:nvSpPr>
              <p:spPr bwMode="auto">
                <a:xfrm flipH="1">
                  <a:off x="3533" y="2505"/>
                  <a:ext cx="48" cy="0"/>
                </a:xfrm>
                <a:prstGeom prst="line">
                  <a:avLst/>
                </a:prstGeom>
                <a:noFill/>
                <a:ln w="12700">
                  <a:solidFill>
                    <a:schemeClr val="accent1"/>
                  </a:solidFill>
                  <a:round/>
                  <a:headEnd/>
                  <a:tailEnd/>
                </a:ln>
              </p:spPr>
              <p:txBody>
                <a:bodyPr/>
                <a:lstStyle/>
                <a:p>
                  <a:endParaRPr lang="ja-JP" altLang="en-US"/>
                </a:p>
              </p:txBody>
            </p:sp>
            <p:sp>
              <p:nvSpPr>
                <p:cNvPr id="31840" name="Line 29"/>
                <p:cNvSpPr>
                  <a:spLocks noChangeShapeType="1"/>
                </p:cNvSpPr>
                <p:nvPr/>
              </p:nvSpPr>
              <p:spPr bwMode="auto">
                <a:xfrm flipH="1">
                  <a:off x="3533" y="2193"/>
                  <a:ext cx="48" cy="0"/>
                </a:xfrm>
                <a:prstGeom prst="line">
                  <a:avLst/>
                </a:prstGeom>
                <a:noFill/>
                <a:ln w="12700">
                  <a:solidFill>
                    <a:schemeClr val="accent1"/>
                  </a:solidFill>
                  <a:round/>
                  <a:headEnd/>
                  <a:tailEnd/>
                </a:ln>
              </p:spPr>
              <p:txBody>
                <a:bodyPr/>
                <a:lstStyle/>
                <a:p>
                  <a:endParaRPr lang="ja-JP" altLang="en-US"/>
                </a:p>
              </p:txBody>
            </p:sp>
            <p:sp>
              <p:nvSpPr>
                <p:cNvPr id="31841" name="Line 30"/>
                <p:cNvSpPr>
                  <a:spLocks noChangeShapeType="1"/>
                </p:cNvSpPr>
                <p:nvPr/>
              </p:nvSpPr>
              <p:spPr bwMode="auto">
                <a:xfrm flipH="1">
                  <a:off x="3533" y="1881"/>
                  <a:ext cx="48" cy="0"/>
                </a:xfrm>
                <a:prstGeom prst="line">
                  <a:avLst/>
                </a:prstGeom>
                <a:noFill/>
                <a:ln w="12700">
                  <a:solidFill>
                    <a:schemeClr val="accent1"/>
                  </a:solidFill>
                  <a:round/>
                  <a:headEnd/>
                  <a:tailEnd/>
                </a:ln>
              </p:spPr>
              <p:txBody>
                <a:bodyPr/>
                <a:lstStyle/>
                <a:p>
                  <a:endParaRPr lang="ja-JP" altLang="en-US"/>
                </a:p>
              </p:txBody>
            </p:sp>
          </p:grpSp>
          <p:sp>
            <p:nvSpPr>
              <p:cNvPr id="31772" name="Rectangle 31"/>
              <p:cNvSpPr>
                <a:spLocks noChangeArrowheads="1"/>
              </p:cNvSpPr>
              <p:nvPr/>
            </p:nvSpPr>
            <p:spPr bwMode="auto">
              <a:xfrm>
                <a:off x="3885" y="2311"/>
                <a:ext cx="64" cy="60"/>
              </a:xfrm>
              <a:prstGeom prst="rect">
                <a:avLst/>
              </a:prstGeom>
              <a:solidFill>
                <a:schemeClr val="accent1"/>
              </a:solidFill>
              <a:ln w="127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773" name="Rectangle 32"/>
              <p:cNvSpPr>
                <a:spLocks noChangeArrowheads="1"/>
              </p:cNvSpPr>
              <p:nvPr/>
            </p:nvSpPr>
            <p:spPr bwMode="auto">
              <a:xfrm>
                <a:off x="4113" y="2829"/>
                <a:ext cx="64" cy="60"/>
              </a:xfrm>
              <a:prstGeom prst="rect">
                <a:avLst/>
              </a:prstGeom>
              <a:solidFill>
                <a:schemeClr val="accent1"/>
              </a:solidFill>
              <a:ln w="127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774" name="Rectangle 33"/>
              <p:cNvSpPr>
                <a:spLocks noChangeArrowheads="1"/>
              </p:cNvSpPr>
              <p:nvPr/>
            </p:nvSpPr>
            <p:spPr bwMode="auto">
              <a:xfrm>
                <a:off x="4343" y="2857"/>
                <a:ext cx="64" cy="60"/>
              </a:xfrm>
              <a:prstGeom prst="rect">
                <a:avLst/>
              </a:prstGeom>
              <a:solidFill>
                <a:schemeClr val="accent1"/>
              </a:solidFill>
              <a:ln w="127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775" name="Rectangle 34"/>
              <p:cNvSpPr>
                <a:spLocks noChangeArrowheads="1"/>
              </p:cNvSpPr>
              <p:nvPr/>
            </p:nvSpPr>
            <p:spPr bwMode="auto">
              <a:xfrm>
                <a:off x="4567" y="2805"/>
                <a:ext cx="64" cy="60"/>
              </a:xfrm>
              <a:prstGeom prst="rect">
                <a:avLst/>
              </a:prstGeom>
              <a:solidFill>
                <a:schemeClr val="accent1"/>
              </a:solidFill>
              <a:ln w="127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776" name="Rectangle 35"/>
              <p:cNvSpPr>
                <a:spLocks noChangeArrowheads="1"/>
              </p:cNvSpPr>
              <p:nvPr/>
            </p:nvSpPr>
            <p:spPr bwMode="auto">
              <a:xfrm>
                <a:off x="3885" y="2917"/>
                <a:ext cx="64" cy="60"/>
              </a:xfrm>
              <a:prstGeom prst="rect">
                <a:avLst/>
              </a:prstGeom>
              <a:solidFill>
                <a:srgbClr val="F95AB7"/>
              </a:solidFill>
              <a:ln w="12700">
                <a:solidFill>
                  <a:srgbClr val="F95AB7"/>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777" name="Rectangle 36"/>
              <p:cNvSpPr>
                <a:spLocks noChangeArrowheads="1"/>
              </p:cNvSpPr>
              <p:nvPr/>
            </p:nvSpPr>
            <p:spPr bwMode="auto">
              <a:xfrm>
                <a:off x="4113" y="3017"/>
                <a:ext cx="64" cy="60"/>
              </a:xfrm>
              <a:prstGeom prst="rect">
                <a:avLst/>
              </a:prstGeom>
              <a:solidFill>
                <a:srgbClr val="F95AB7"/>
              </a:solidFill>
              <a:ln w="12700">
                <a:solidFill>
                  <a:srgbClr val="F95AB7"/>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778" name="Rectangle 37"/>
              <p:cNvSpPr>
                <a:spLocks noChangeArrowheads="1"/>
              </p:cNvSpPr>
              <p:nvPr/>
            </p:nvSpPr>
            <p:spPr bwMode="auto">
              <a:xfrm>
                <a:off x="4343" y="2957"/>
                <a:ext cx="64" cy="60"/>
              </a:xfrm>
              <a:prstGeom prst="rect">
                <a:avLst/>
              </a:prstGeom>
              <a:solidFill>
                <a:srgbClr val="F95AB7"/>
              </a:solidFill>
              <a:ln w="12700">
                <a:solidFill>
                  <a:srgbClr val="F95AB7"/>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779" name="Line 38"/>
              <p:cNvSpPr>
                <a:spLocks noChangeShapeType="1"/>
              </p:cNvSpPr>
              <p:nvPr/>
            </p:nvSpPr>
            <p:spPr bwMode="auto">
              <a:xfrm flipH="1">
                <a:off x="4147" y="2733"/>
                <a:ext cx="2" cy="252"/>
              </a:xfrm>
              <a:prstGeom prst="line">
                <a:avLst/>
              </a:prstGeom>
              <a:noFill/>
              <a:ln w="12700">
                <a:solidFill>
                  <a:schemeClr val="accent1"/>
                </a:solidFill>
                <a:round/>
                <a:headEnd/>
                <a:tailEnd/>
              </a:ln>
            </p:spPr>
            <p:txBody>
              <a:bodyPr/>
              <a:lstStyle/>
              <a:p>
                <a:endParaRPr lang="ja-JP" altLang="en-US"/>
              </a:p>
            </p:txBody>
          </p:sp>
          <p:sp>
            <p:nvSpPr>
              <p:cNvPr id="31780" name="Line 39"/>
              <p:cNvSpPr>
                <a:spLocks noChangeShapeType="1"/>
              </p:cNvSpPr>
              <p:nvPr/>
            </p:nvSpPr>
            <p:spPr bwMode="auto">
              <a:xfrm>
                <a:off x="4109" y="2737"/>
                <a:ext cx="72" cy="0"/>
              </a:xfrm>
              <a:prstGeom prst="line">
                <a:avLst/>
              </a:prstGeom>
              <a:noFill/>
              <a:ln w="12700">
                <a:solidFill>
                  <a:schemeClr val="accent1"/>
                </a:solidFill>
                <a:round/>
                <a:headEnd/>
                <a:tailEnd/>
              </a:ln>
            </p:spPr>
            <p:txBody>
              <a:bodyPr/>
              <a:lstStyle/>
              <a:p>
                <a:endParaRPr lang="ja-JP" altLang="en-US"/>
              </a:p>
            </p:txBody>
          </p:sp>
          <p:sp>
            <p:nvSpPr>
              <p:cNvPr id="31781" name="Line 40"/>
              <p:cNvSpPr>
                <a:spLocks noChangeShapeType="1"/>
              </p:cNvSpPr>
              <p:nvPr/>
            </p:nvSpPr>
            <p:spPr bwMode="auto">
              <a:xfrm>
                <a:off x="4109" y="2993"/>
                <a:ext cx="72" cy="0"/>
              </a:xfrm>
              <a:prstGeom prst="line">
                <a:avLst/>
              </a:prstGeom>
              <a:noFill/>
              <a:ln w="12700">
                <a:solidFill>
                  <a:schemeClr val="accent1"/>
                </a:solidFill>
                <a:round/>
                <a:headEnd/>
                <a:tailEnd/>
              </a:ln>
            </p:spPr>
            <p:txBody>
              <a:bodyPr/>
              <a:lstStyle/>
              <a:p>
                <a:endParaRPr lang="ja-JP" altLang="en-US"/>
              </a:p>
            </p:txBody>
          </p:sp>
          <p:sp>
            <p:nvSpPr>
              <p:cNvPr id="31782" name="Line 41"/>
              <p:cNvSpPr>
                <a:spLocks noChangeShapeType="1"/>
              </p:cNvSpPr>
              <p:nvPr/>
            </p:nvSpPr>
            <p:spPr bwMode="auto">
              <a:xfrm flipH="1">
                <a:off x="4377" y="2733"/>
                <a:ext cx="2" cy="308"/>
              </a:xfrm>
              <a:prstGeom prst="line">
                <a:avLst/>
              </a:prstGeom>
              <a:noFill/>
              <a:ln w="12700">
                <a:solidFill>
                  <a:schemeClr val="accent1"/>
                </a:solidFill>
                <a:round/>
                <a:headEnd/>
                <a:tailEnd/>
              </a:ln>
            </p:spPr>
            <p:txBody>
              <a:bodyPr/>
              <a:lstStyle/>
              <a:p>
                <a:endParaRPr lang="ja-JP" altLang="en-US"/>
              </a:p>
            </p:txBody>
          </p:sp>
          <p:sp>
            <p:nvSpPr>
              <p:cNvPr id="31783" name="Line 42"/>
              <p:cNvSpPr>
                <a:spLocks noChangeShapeType="1"/>
              </p:cNvSpPr>
              <p:nvPr/>
            </p:nvSpPr>
            <p:spPr bwMode="auto">
              <a:xfrm flipH="1">
                <a:off x="4601" y="2685"/>
                <a:ext cx="2" cy="300"/>
              </a:xfrm>
              <a:prstGeom prst="line">
                <a:avLst/>
              </a:prstGeom>
              <a:noFill/>
              <a:ln w="12700">
                <a:solidFill>
                  <a:schemeClr val="accent1"/>
                </a:solidFill>
                <a:round/>
                <a:headEnd/>
                <a:tailEnd/>
              </a:ln>
            </p:spPr>
            <p:txBody>
              <a:bodyPr/>
              <a:lstStyle/>
              <a:p>
                <a:endParaRPr lang="ja-JP" altLang="en-US"/>
              </a:p>
            </p:txBody>
          </p:sp>
          <p:sp>
            <p:nvSpPr>
              <p:cNvPr id="31784" name="Line 43"/>
              <p:cNvSpPr>
                <a:spLocks noChangeShapeType="1"/>
              </p:cNvSpPr>
              <p:nvPr/>
            </p:nvSpPr>
            <p:spPr bwMode="auto">
              <a:xfrm flipH="1">
                <a:off x="4601" y="2897"/>
                <a:ext cx="2" cy="344"/>
              </a:xfrm>
              <a:prstGeom prst="line">
                <a:avLst/>
              </a:prstGeom>
              <a:noFill/>
              <a:ln w="12700">
                <a:solidFill>
                  <a:schemeClr val="accent1"/>
                </a:solidFill>
                <a:round/>
                <a:headEnd/>
                <a:tailEnd/>
              </a:ln>
            </p:spPr>
            <p:txBody>
              <a:bodyPr/>
              <a:lstStyle/>
              <a:p>
                <a:endParaRPr lang="ja-JP" altLang="en-US"/>
              </a:p>
            </p:txBody>
          </p:sp>
          <p:sp>
            <p:nvSpPr>
              <p:cNvPr id="31785" name="Line 44"/>
              <p:cNvSpPr>
                <a:spLocks noChangeShapeType="1"/>
              </p:cNvSpPr>
              <p:nvPr/>
            </p:nvSpPr>
            <p:spPr bwMode="auto">
              <a:xfrm flipH="1">
                <a:off x="3919" y="2813"/>
                <a:ext cx="2" cy="268"/>
              </a:xfrm>
              <a:prstGeom prst="line">
                <a:avLst/>
              </a:prstGeom>
              <a:noFill/>
              <a:ln w="12700">
                <a:solidFill>
                  <a:srgbClr val="F95AB7"/>
                </a:solidFill>
                <a:round/>
                <a:headEnd/>
                <a:tailEnd/>
              </a:ln>
            </p:spPr>
            <p:txBody>
              <a:bodyPr/>
              <a:lstStyle/>
              <a:p>
                <a:endParaRPr lang="ja-JP" altLang="en-US"/>
              </a:p>
            </p:txBody>
          </p:sp>
          <p:sp>
            <p:nvSpPr>
              <p:cNvPr id="31786" name="Line 45"/>
              <p:cNvSpPr>
                <a:spLocks noChangeShapeType="1"/>
              </p:cNvSpPr>
              <p:nvPr/>
            </p:nvSpPr>
            <p:spPr bwMode="auto">
              <a:xfrm flipH="1">
                <a:off x="4147" y="2973"/>
                <a:ext cx="2" cy="148"/>
              </a:xfrm>
              <a:prstGeom prst="line">
                <a:avLst/>
              </a:prstGeom>
              <a:noFill/>
              <a:ln w="12700">
                <a:solidFill>
                  <a:srgbClr val="F95AB7"/>
                </a:solidFill>
                <a:round/>
                <a:headEnd/>
                <a:tailEnd/>
              </a:ln>
            </p:spPr>
            <p:txBody>
              <a:bodyPr/>
              <a:lstStyle/>
              <a:p>
                <a:endParaRPr lang="ja-JP" altLang="en-US"/>
              </a:p>
            </p:txBody>
          </p:sp>
          <p:sp>
            <p:nvSpPr>
              <p:cNvPr id="31787" name="Line 46"/>
              <p:cNvSpPr>
                <a:spLocks noChangeShapeType="1"/>
              </p:cNvSpPr>
              <p:nvPr/>
            </p:nvSpPr>
            <p:spPr bwMode="auto">
              <a:xfrm flipV="1">
                <a:off x="4599" y="2885"/>
                <a:ext cx="0" cy="344"/>
              </a:xfrm>
              <a:prstGeom prst="line">
                <a:avLst/>
              </a:prstGeom>
              <a:noFill/>
              <a:ln w="12700">
                <a:solidFill>
                  <a:srgbClr val="F95AB7"/>
                </a:solidFill>
                <a:round/>
                <a:headEnd/>
                <a:tailEnd/>
              </a:ln>
            </p:spPr>
            <p:txBody>
              <a:bodyPr/>
              <a:lstStyle/>
              <a:p>
                <a:endParaRPr lang="ja-JP" altLang="en-US"/>
              </a:p>
            </p:txBody>
          </p:sp>
          <p:sp>
            <p:nvSpPr>
              <p:cNvPr id="31788" name="Line 47"/>
              <p:cNvSpPr>
                <a:spLocks noChangeShapeType="1"/>
              </p:cNvSpPr>
              <p:nvPr/>
            </p:nvSpPr>
            <p:spPr bwMode="auto">
              <a:xfrm>
                <a:off x="4339" y="2737"/>
                <a:ext cx="72" cy="0"/>
              </a:xfrm>
              <a:prstGeom prst="line">
                <a:avLst/>
              </a:prstGeom>
              <a:noFill/>
              <a:ln w="12700">
                <a:solidFill>
                  <a:schemeClr val="accent1"/>
                </a:solidFill>
                <a:round/>
                <a:headEnd/>
                <a:tailEnd/>
              </a:ln>
            </p:spPr>
            <p:txBody>
              <a:bodyPr/>
              <a:lstStyle/>
              <a:p>
                <a:endParaRPr lang="ja-JP" altLang="en-US"/>
              </a:p>
            </p:txBody>
          </p:sp>
          <p:sp>
            <p:nvSpPr>
              <p:cNvPr id="31789" name="Line 48"/>
              <p:cNvSpPr>
                <a:spLocks noChangeShapeType="1"/>
              </p:cNvSpPr>
              <p:nvPr/>
            </p:nvSpPr>
            <p:spPr bwMode="auto">
              <a:xfrm>
                <a:off x="4563" y="2689"/>
                <a:ext cx="72" cy="0"/>
              </a:xfrm>
              <a:prstGeom prst="line">
                <a:avLst/>
              </a:prstGeom>
              <a:noFill/>
              <a:ln w="12700">
                <a:solidFill>
                  <a:schemeClr val="accent1"/>
                </a:solidFill>
                <a:round/>
                <a:headEnd/>
                <a:tailEnd/>
              </a:ln>
            </p:spPr>
            <p:txBody>
              <a:bodyPr/>
              <a:lstStyle/>
              <a:p>
                <a:endParaRPr lang="ja-JP" altLang="en-US"/>
              </a:p>
            </p:txBody>
          </p:sp>
          <p:grpSp>
            <p:nvGrpSpPr>
              <p:cNvPr id="31790" name="Group 49"/>
              <p:cNvGrpSpPr>
                <a:grpSpLocks/>
              </p:cNvGrpSpPr>
              <p:nvPr/>
            </p:nvGrpSpPr>
            <p:grpSpPr bwMode="auto">
              <a:xfrm>
                <a:off x="4899" y="2589"/>
                <a:ext cx="72" cy="896"/>
                <a:chOff x="4899" y="2589"/>
                <a:chExt cx="72" cy="896"/>
              </a:xfrm>
            </p:grpSpPr>
            <p:sp>
              <p:nvSpPr>
                <p:cNvPr id="31827" name="Line 50"/>
                <p:cNvSpPr>
                  <a:spLocks noChangeShapeType="1"/>
                </p:cNvSpPr>
                <p:nvPr/>
              </p:nvSpPr>
              <p:spPr bwMode="auto">
                <a:xfrm>
                  <a:off x="4943" y="3437"/>
                  <a:ext cx="0" cy="48"/>
                </a:xfrm>
                <a:prstGeom prst="line">
                  <a:avLst/>
                </a:prstGeom>
                <a:noFill/>
                <a:ln w="12700">
                  <a:solidFill>
                    <a:schemeClr val="accent1"/>
                  </a:solidFill>
                  <a:round/>
                  <a:headEnd/>
                  <a:tailEnd/>
                </a:ln>
              </p:spPr>
              <p:txBody>
                <a:bodyPr/>
                <a:lstStyle/>
                <a:p>
                  <a:endParaRPr lang="ja-JP" altLang="en-US"/>
                </a:p>
              </p:txBody>
            </p:sp>
            <p:sp>
              <p:nvSpPr>
                <p:cNvPr id="31828" name="Rectangle 51"/>
                <p:cNvSpPr>
                  <a:spLocks noChangeArrowheads="1"/>
                </p:cNvSpPr>
                <p:nvPr/>
              </p:nvSpPr>
              <p:spPr bwMode="auto">
                <a:xfrm>
                  <a:off x="4903" y="2625"/>
                  <a:ext cx="64" cy="60"/>
                </a:xfrm>
                <a:prstGeom prst="rect">
                  <a:avLst/>
                </a:prstGeom>
                <a:solidFill>
                  <a:schemeClr val="accent1"/>
                </a:solidFill>
                <a:ln w="127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829" name="Rectangle 52"/>
                <p:cNvSpPr>
                  <a:spLocks noChangeArrowheads="1"/>
                </p:cNvSpPr>
                <p:nvPr/>
              </p:nvSpPr>
              <p:spPr bwMode="auto">
                <a:xfrm>
                  <a:off x="4903" y="3089"/>
                  <a:ext cx="64" cy="60"/>
                </a:xfrm>
                <a:prstGeom prst="rect">
                  <a:avLst/>
                </a:prstGeom>
                <a:solidFill>
                  <a:srgbClr val="F95AB7"/>
                </a:solidFill>
                <a:ln w="12700">
                  <a:solidFill>
                    <a:srgbClr val="F95AB7"/>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830" name="Line 53"/>
                <p:cNvSpPr>
                  <a:spLocks noChangeShapeType="1"/>
                </p:cNvSpPr>
                <p:nvPr/>
              </p:nvSpPr>
              <p:spPr bwMode="auto">
                <a:xfrm flipH="1">
                  <a:off x="4937" y="2985"/>
                  <a:ext cx="2" cy="268"/>
                </a:xfrm>
                <a:prstGeom prst="line">
                  <a:avLst/>
                </a:prstGeom>
                <a:noFill/>
                <a:ln w="12700">
                  <a:solidFill>
                    <a:srgbClr val="F95AB7"/>
                  </a:solidFill>
                  <a:round/>
                  <a:headEnd/>
                  <a:tailEnd/>
                </a:ln>
              </p:spPr>
              <p:txBody>
                <a:bodyPr/>
                <a:lstStyle/>
                <a:p>
                  <a:endParaRPr lang="ja-JP" altLang="en-US"/>
                </a:p>
              </p:txBody>
            </p:sp>
            <p:sp>
              <p:nvSpPr>
                <p:cNvPr id="31831" name="Line 54"/>
                <p:cNvSpPr>
                  <a:spLocks noChangeShapeType="1"/>
                </p:cNvSpPr>
                <p:nvPr/>
              </p:nvSpPr>
              <p:spPr bwMode="auto">
                <a:xfrm flipH="1">
                  <a:off x="4937" y="2589"/>
                  <a:ext cx="2" cy="132"/>
                </a:xfrm>
                <a:prstGeom prst="line">
                  <a:avLst/>
                </a:prstGeom>
                <a:noFill/>
                <a:ln w="12700">
                  <a:solidFill>
                    <a:schemeClr val="accent1"/>
                  </a:solidFill>
                  <a:round/>
                  <a:headEnd/>
                  <a:tailEnd/>
                </a:ln>
              </p:spPr>
              <p:txBody>
                <a:bodyPr/>
                <a:lstStyle/>
                <a:p>
                  <a:endParaRPr lang="ja-JP" altLang="en-US"/>
                </a:p>
              </p:txBody>
            </p:sp>
            <p:sp>
              <p:nvSpPr>
                <p:cNvPr id="31832" name="Line 55"/>
                <p:cNvSpPr>
                  <a:spLocks noChangeShapeType="1"/>
                </p:cNvSpPr>
                <p:nvPr/>
              </p:nvSpPr>
              <p:spPr bwMode="auto">
                <a:xfrm>
                  <a:off x="4899" y="2589"/>
                  <a:ext cx="72" cy="0"/>
                </a:xfrm>
                <a:prstGeom prst="line">
                  <a:avLst/>
                </a:prstGeom>
                <a:noFill/>
                <a:ln w="12700">
                  <a:solidFill>
                    <a:schemeClr val="accent1"/>
                  </a:solidFill>
                  <a:round/>
                  <a:headEnd/>
                  <a:tailEnd/>
                </a:ln>
              </p:spPr>
              <p:txBody>
                <a:bodyPr/>
                <a:lstStyle/>
                <a:p>
                  <a:endParaRPr lang="ja-JP" altLang="en-US"/>
                </a:p>
              </p:txBody>
            </p:sp>
            <p:sp>
              <p:nvSpPr>
                <p:cNvPr id="31833" name="Line 56"/>
                <p:cNvSpPr>
                  <a:spLocks noChangeShapeType="1"/>
                </p:cNvSpPr>
                <p:nvPr/>
              </p:nvSpPr>
              <p:spPr bwMode="auto">
                <a:xfrm>
                  <a:off x="4899" y="2725"/>
                  <a:ext cx="72" cy="0"/>
                </a:xfrm>
                <a:prstGeom prst="line">
                  <a:avLst/>
                </a:prstGeom>
                <a:noFill/>
                <a:ln w="12700">
                  <a:solidFill>
                    <a:schemeClr val="accent1"/>
                  </a:solidFill>
                  <a:round/>
                  <a:headEnd/>
                  <a:tailEnd/>
                </a:ln>
              </p:spPr>
              <p:txBody>
                <a:bodyPr/>
                <a:lstStyle/>
                <a:p>
                  <a:endParaRPr lang="ja-JP" altLang="en-US"/>
                </a:p>
              </p:txBody>
            </p:sp>
            <p:sp>
              <p:nvSpPr>
                <p:cNvPr id="31834" name="Line 57"/>
                <p:cNvSpPr>
                  <a:spLocks noChangeShapeType="1"/>
                </p:cNvSpPr>
                <p:nvPr/>
              </p:nvSpPr>
              <p:spPr bwMode="auto">
                <a:xfrm>
                  <a:off x="4899" y="2985"/>
                  <a:ext cx="72" cy="0"/>
                </a:xfrm>
                <a:prstGeom prst="line">
                  <a:avLst/>
                </a:prstGeom>
                <a:noFill/>
                <a:ln w="12700">
                  <a:solidFill>
                    <a:srgbClr val="F95AB7"/>
                  </a:solidFill>
                  <a:round/>
                  <a:headEnd/>
                  <a:tailEnd/>
                </a:ln>
              </p:spPr>
              <p:txBody>
                <a:bodyPr/>
                <a:lstStyle/>
                <a:p>
                  <a:endParaRPr lang="ja-JP" altLang="en-US"/>
                </a:p>
              </p:txBody>
            </p:sp>
            <p:sp>
              <p:nvSpPr>
                <p:cNvPr id="31835" name="Line 58"/>
                <p:cNvSpPr>
                  <a:spLocks noChangeShapeType="1"/>
                </p:cNvSpPr>
                <p:nvPr/>
              </p:nvSpPr>
              <p:spPr bwMode="auto">
                <a:xfrm>
                  <a:off x="4899" y="3261"/>
                  <a:ext cx="72" cy="0"/>
                </a:xfrm>
                <a:prstGeom prst="line">
                  <a:avLst/>
                </a:prstGeom>
                <a:noFill/>
                <a:ln w="12700">
                  <a:solidFill>
                    <a:srgbClr val="F95AB7"/>
                  </a:solidFill>
                  <a:round/>
                  <a:headEnd/>
                  <a:tailEnd/>
                </a:ln>
              </p:spPr>
              <p:txBody>
                <a:bodyPr/>
                <a:lstStyle/>
                <a:p>
                  <a:endParaRPr lang="ja-JP" altLang="en-US"/>
                </a:p>
              </p:txBody>
            </p:sp>
          </p:grpSp>
          <p:sp>
            <p:nvSpPr>
              <p:cNvPr id="31791" name="Line 59"/>
              <p:cNvSpPr>
                <a:spLocks noChangeShapeType="1"/>
              </p:cNvSpPr>
              <p:nvPr/>
            </p:nvSpPr>
            <p:spPr bwMode="auto">
              <a:xfrm>
                <a:off x="4563" y="3241"/>
                <a:ext cx="72" cy="0"/>
              </a:xfrm>
              <a:prstGeom prst="line">
                <a:avLst/>
              </a:prstGeom>
              <a:noFill/>
              <a:ln w="12700">
                <a:solidFill>
                  <a:srgbClr val="F95AB7"/>
                </a:solidFill>
                <a:round/>
                <a:headEnd/>
                <a:tailEnd/>
              </a:ln>
            </p:spPr>
            <p:txBody>
              <a:bodyPr/>
              <a:lstStyle/>
              <a:p>
                <a:endParaRPr lang="ja-JP" altLang="en-US"/>
              </a:p>
            </p:txBody>
          </p:sp>
          <p:sp>
            <p:nvSpPr>
              <p:cNvPr id="31792" name="Line 60"/>
              <p:cNvSpPr>
                <a:spLocks noChangeShapeType="1"/>
              </p:cNvSpPr>
              <p:nvPr/>
            </p:nvSpPr>
            <p:spPr bwMode="auto">
              <a:xfrm>
                <a:off x="4563" y="3001"/>
                <a:ext cx="72" cy="0"/>
              </a:xfrm>
              <a:prstGeom prst="line">
                <a:avLst/>
              </a:prstGeom>
              <a:noFill/>
              <a:ln w="12700">
                <a:solidFill>
                  <a:schemeClr val="accent1"/>
                </a:solidFill>
                <a:round/>
                <a:headEnd/>
                <a:tailEnd/>
              </a:ln>
            </p:spPr>
            <p:txBody>
              <a:bodyPr/>
              <a:lstStyle/>
              <a:p>
                <a:endParaRPr lang="ja-JP" altLang="en-US"/>
              </a:p>
            </p:txBody>
          </p:sp>
          <p:sp>
            <p:nvSpPr>
              <p:cNvPr id="31793" name="Line 61"/>
              <p:cNvSpPr>
                <a:spLocks noChangeShapeType="1"/>
              </p:cNvSpPr>
              <p:nvPr/>
            </p:nvSpPr>
            <p:spPr bwMode="auto">
              <a:xfrm>
                <a:off x="4563" y="2901"/>
                <a:ext cx="72" cy="0"/>
              </a:xfrm>
              <a:prstGeom prst="line">
                <a:avLst/>
              </a:prstGeom>
              <a:noFill/>
              <a:ln w="12700">
                <a:solidFill>
                  <a:srgbClr val="F95AB7"/>
                </a:solidFill>
                <a:round/>
                <a:headEnd/>
                <a:tailEnd/>
              </a:ln>
            </p:spPr>
            <p:txBody>
              <a:bodyPr/>
              <a:lstStyle/>
              <a:p>
                <a:endParaRPr lang="ja-JP" altLang="en-US"/>
              </a:p>
            </p:txBody>
          </p:sp>
          <p:sp>
            <p:nvSpPr>
              <p:cNvPr id="31794" name="Line 62"/>
              <p:cNvSpPr>
                <a:spLocks noChangeShapeType="1"/>
              </p:cNvSpPr>
              <p:nvPr/>
            </p:nvSpPr>
            <p:spPr bwMode="auto">
              <a:xfrm>
                <a:off x="4339" y="3161"/>
                <a:ext cx="72" cy="0"/>
              </a:xfrm>
              <a:prstGeom prst="line">
                <a:avLst/>
              </a:prstGeom>
              <a:noFill/>
              <a:ln w="12700">
                <a:solidFill>
                  <a:srgbClr val="F95AB7"/>
                </a:solidFill>
                <a:round/>
                <a:headEnd/>
                <a:tailEnd/>
              </a:ln>
            </p:spPr>
            <p:txBody>
              <a:bodyPr/>
              <a:lstStyle/>
              <a:p>
                <a:endParaRPr lang="ja-JP" altLang="en-US"/>
              </a:p>
            </p:txBody>
          </p:sp>
          <p:sp>
            <p:nvSpPr>
              <p:cNvPr id="31795" name="Line 63"/>
              <p:cNvSpPr>
                <a:spLocks noChangeShapeType="1"/>
              </p:cNvSpPr>
              <p:nvPr/>
            </p:nvSpPr>
            <p:spPr bwMode="auto">
              <a:xfrm>
                <a:off x="4109" y="3125"/>
                <a:ext cx="72" cy="0"/>
              </a:xfrm>
              <a:prstGeom prst="line">
                <a:avLst/>
              </a:prstGeom>
              <a:noFill/>
              <a:ln w="12700">
                <a:solidFill>
                  <a:srgbClr val="F95AB7"/>
                </a:solidFill>
                <a:round/>
                <a:headEnd/>
                <a:tailEnd/>
              </a:ln>
            </p:spPr>
            <p:txBody>
              <a:bodyPr/>
              <a:lstStyle/>
              <a:p>
                <a:endParaRPr lang="ja-JP" altLang="en-US"/>
              </a:p>
            </p:txBody>
          </p:sp>
          <p:sp>
            <p:nvSpPr>
              <p:cNvPr id="31796" name="Line 64"/>
              <p:cNvSpPr>
                <a:spLocks noChangeShapeType="1"/>
              </p:cNvSpPr>
              <p:nvPr/>
            </p:nvSpPr>
            <p:spPr bwMode="auto">
              <a:xfrm>
                <a:off x="3881" y="3093"/>
                <a:ext cx="72" cy="0"/>
              </a:xfrm>
              <a:prstGeom prst="line">
                <a:avLst/>
              </a:prstGeom>
              <a:noFill/>
              <a:ln w="12700">
                <a:solidFill>
                  <a:srgbClr val="F95AB7"/>
                </a:solidFill>
                <a:round/>
                <a:headEnd/>
                <a:tailEnd/>
              </a:ln>
            </p:spPr>
            <p:txBody>
              <a:bodyPr/>
              <a:lstStyle/>
              <a:p>
                <a:endParaRPr lang="ja-JP" altLang="en-US"/>
              </a:p>
            </p:txBody>
          </p:sp>
          <p:sp>
            <p:nvSpPr>
              <p:cNvPr id="31797" name="Line 65"/>
              <p:cNvSpPr>
                <a:spLocks noChangeShapeType="1"/>
              </p:cNvSpPr>
              <p:nvPr/>
            </p:nvSpPr>
            <p:spPr bwMode="auto">
              <a:xfrm>
                <a:off x="3881" y="2813"/>
                <a:ext cx="72" cy="0"/>
              </a:xfrm>
              <a:prstGeom prst="line">
                <a:avLst/>
              </a:prstGeom>
              <a:noFill/>
              <a:ln w="12700">
                <a:solidFill>
                  <a:srgbClr val="F95AB7"/>
                </a:solidFill>
                <a:round/>
                <a:headEnd/>
                <a:tailEnd/>
              </a:ln>
            </p:spPr>
            <p:txBody>
              <a:bodyPr/>
              <a:lstStyle/>
              <a:p>
                <a:endParaRPr lang="ja-JP" altLang="en-US"/>
              </a:p>
            </p:txBody>
          </p:sp>
          <p:sp>
            <p:nvSpPr>
              <p:cNvPr id="31798" name="Line 66"/>
              <p:cNvSpPr>
                <a:spLocks noChangeShapeType="1"/>
              </p:cNvSpPr>
              <p:nvPr/>
            </p:nvSpPr>
            <p:spPr bwMode="auto">
              <a:xfrm>
                <a:off x="4109" y="2973"/>
                <a:ext cx="72" cy="0"/>
              </a:xfrm>
              <a:prstGeom prst="line">
                <a:avLst/>
              </a:prstGeom>
              <a:noFill/>
              <a:ln w="12700">
                <a:solidFill>
                  <a:srgbClr val="F95AB7"/>
                </a:solidFill>
                <a:round/>
                <a:headEnd/>
                <a:tailEnd/>
              </a:ln>
            </p:spPr>
            <p:txBody>
              <a:bodyPr/>
              <a:lstStyle/>
              <a:p>
                <a:endParaRPr lang="ja-JP" altLang="en-US"/>
              </a:p>
            </p:txBody>
          </p:sp>
          <p:sp>
            <p:nvSpPr>
              <p:cNvPr id="31799" name="Line 67"/>
              <p:cNvSpPr>
                <a:spLocks noChangeShapeType="1"/>
              </p:cNvSpPr>
              <p:nvPr/>
            </p:nvSpPr>
            <p:spPr bwMode="auto">
              <a:xfrm>
                <a:off x="4339" y="2821"/>
                <a:ext cx="72" cy="0"/>
              </a:xfrm>
              <a:prstGeom prst="line">
                <a:avLst/>
              </a:prstGeom>
              <a:noFill/>
              <a:ln w="12700">
                <a:solidFill>
                  <a:srgbClr val="F95AB7"/>
                </a:solidFill>
                <a:round/>
                <a:headEnd/>
                <a:tailEnd/>
              </a:ln>
            </p:spPr>
            <p:txBody>
              <a:bodyPr/>
              <a:lstStyle/>
              <a:p>
                <a:endParaRPr lang="ja-JP" altLang="en-US"/>
              </a:p>
            </p:txBody>
          </p:sp>
          <p:sp>
            <p:nvSpPr>
              <p:cNvPr id="31800" name="Line 68"/>
              <p:cNvSpPr>
                <a:spLocks noChangeShapeType="1"/>
              </p:cNvSpPr>
              <p:nvPr/>
            </p:nvSpPr>
            <p:spPr bwMode="auto">
              <a:xfrm>
                <a:off x="4339" y="3049"/>
                <a:ext cx="72" cy="0"/>
              </a:xfrm>
              <a:prstGeom prst="line">
                <a:avLst/>
              </a:prstGeom>
              <a:noFill/>
              <a:ln w="12700">
                <a:solidFill>
                  <a:schemeClr val="accent1"/>
                </a:solidFill>
                <a:round/>
                <a:headEnd/>
                <a:tailEnd/>
              </a:ln>
            </p:spPr>
            <p:txBody>
              <a:bodyPr/>
              <a:lstStyle/>
              <a:p>
                <a:endParaRPr lang="ja-JP" altLang="en-US"/>
              </a:p>
            </p:txBody>
          </p:sp>
          <p:sp>
            <p:nvSpPr>
              <p:cNvPr id="31801" name="Freeform 69"/>
              <p:cNvSpPr>
                <a:spLocks/>
              </p:cNvSpPr>
              <p:nvPr/>
            </p:nvSpPr>
            <p:spPr bwMode="auto">
              <a:xfrm>
                <a:off x="3689" y="2185"/>
                <a:ext cx="457" cy="677"/>
              </a:xfrm>
              <a:custGeom>
                <a:avLst/>
                <a:gdLst>
                  <a:gd name="T0" fmla="*/ 0 w 457"/>
                  <a:gd name="T1" fmla="*/ 0 h 677"/>
                  <a:gd name="T2" fmla="*/ 224 w 457"/>
                  <a:gd name="T3" fmla="*/ 156 h 677"/>
                  <a:gd name="T4" fmla="*/ 456 w 457"/>
                  <a:gd name="T5" fmla="*/ 676 h 677"/>
                  <a:gd name="T6" fmla="*/ 0 60000 65536"/>
                  <a:gd name="T7" fmla="*/ 0 60000 65536"/>
                  <a:gd name="T8" fmla="*/ 0 60000 65536"/>
                  <a:gd name="T9" fmla="*/ 0 w 457"/>
                  <a:gd name="T10" fmla="*/ 0 h 677"/>
                  <a:gd name="T11" fmla="*/ 457 w 457"/>
                  <a:gd name="T12" fmla="*/ 677 h 677"/>
                </a:gdLst>
                <a:ahLst/>
                <a:cxnLst>
                  <a:cxn ang="T6">
                    <a:pos x="T0" y="T1"/>
                  </a:cxn>
                  <a:cxn ang="T7">
                    <a:pos x="T2" y="T3"/>
                  </a:cxn>
                  <a:cxn ang="T8">
                    <a:pos x="T4" y="T5"/>
                  </a:cxn>
                </a:cxnLst>
                <a:rect l="T9" t="T10" r="T11" b="T12"/>
                <a:pathLst>
                  <a:path w="457" h="677">
                    <a:moveTo>
                      <a:pt x="0" y="0"/>
                    </a:moveTo>
                    <a:lnTo>
                      <a:pt x="224" y="156"/>
                    </a:lnTo>
                    <a:lnTo>
                      <a:pt x="456" y="676"/>
                    </a:lnTo>
                  </a:path>
                </a:pathLst>
              </a:custGeom>
              <a:noFill/>
              <a:ln w="12700" cap="rnd">
                <a:solidFill>
                  <a:schemeClr val="accent1"/>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1802" name="Line 70"/>
              <p:cNvSpPr>
                <a:spLocks noChangeShapeType="1"/>
              </p:cNvSpPr>
              <p:nvPr/>
            </p:nvSpPr>
            <p:spPr bwMode="auto">
              <a:xfrm>
                <a:off x="4141" y="2857"/>
                <a:ext cx="232" cy="28"/>
              </a:xfrm>
              <a:prstGeom prst="line">
                <a:avLst/>
              </a:prstGeom>
              <a:noFill/>
              <a:ln w="12700">
                <a:solidFill>
                  <a:schemeClr val="accent1"/>
                </a:solidFill>
                <a:round/>
                <a:headEnd/>
                <a:tailEnd/>
              </a:ln>
            </p:spPr>
            <p:txBody>
              <a:bodyPr/>
              <a:lstStyle/>
              <a:p>
                <a:endParaRPr lang="ja-JP" altLang="en-US"/>
              </a:p>
            </p:txBody>
          </p:sp>
          <p:sp>
            <p:nvSpPr>
              <p:cNvPr id="31803" name="Line 71"/>
              <p:cNvSpPr>
                <a:spLocks noChangeShapeType="1"/>
              </p:cNvSpPr>
              <p:nvPr/>
            </p:nvSpPr>
            <p:spPr bwMode="auto">
              <a:xfrm flipV="1">
                <a:off x="4369" y="2841"/>
                <a:ext cx="232" cy="40"/>
              </a:xfrm>
              <a:prstGeom prst="line">
                <a:avLst/>
              </a:prstGeom>
              <a:noFill/>
              <a:ln w="12700">
                <a:solidFill>
                  <a:schemeClr val="accent1"/>
                </a:solidFill>
                <a:round/>
                <a:headEnd/>
                <a:tailEnd/>
              </a:ln>
            </p:spPr>
            <p:txBody>
              <a:bodyPr/>
              <a:lstStyle/>
              <a:p>
                <a:endParaRPr lang="ja-JP" altLang="en-US"/>
              </a:p>
            </p:txBody>
          </p:sp>
          <p:sp>
            <p:nvSpPr>
              <p:cNvPr id="31804" name="Line 72"/>
              <p:cNvSpPr>
                <a:spLocks noChangeShapeType="1"/>
              </p:cNvSpPr>
              <p:nvPr/>
            </p:nvSpPr>
            <p:spPr bwMode="auto">
              <a:xfrm flipV="1">
                <a:off x="4593" y="2658"/>
                <a:ext cx="344" cy="183"/>
              </a:xfrm>
              <a:prstGeom prst="line">
                <a:avLst/>
              </a:prstGeom>
              <a:noFill/>
              <a:ln w="12700">
                <a:solidFill>
                  <a:schemeClr val="accent1"/>
                </a:solidFill>
                <a:round/>
                <a:headEnd/>
                <a:tailEnd/>
              </a:ln>
            </p:spPr>
            <p:txBody>
              <a:bodyPr/>
              <a:lstStyle/>
              <a:p>
                <a:endParaRPr lang="ja-JP" altLang="en-US"/>
              </a:p>
            </p:txBody>
          </p:sp>
          <p:sp>
            <p:nvSpPr>
              <p:cNvPr id="31805" name="Line 73"/>
              <p:cNvSpPr>
                <a:spLocks noChangeShapeType="1"/>
              </p:cNvSpPr>
              <p:nvPr/>
            </p:nvSpPr>
            <p:spPr bwMode="auto">
              <a:xfrm>
                <a:off x="3689" y="2189"/>
                <a:ext cx="236" cy="760"/>
              </a:xfrm>
              <a:prstGeom prst="line">
                <a:avLst/>
              </a:prstGeom>
              <a:noFill/>
              <a:ln w="12700">
                <a:solidFill>
                  <a:srgbClr val="F95AB7"/>
                </a:solidFill>
                <a:round/>
                <a:headEnd/>
                <a:tailEnd/>
              </a:ln>
            </p:spPr>
            <p:txBody>
              <a:bodyPr/>
              <a:lstStyle/>
              <a:p>
                <a:endParaRPr lang="ja-JP" altLang="en-US"/>
              </a:p>
            </p:txBody>
          </p:sp>
          <p:sp>
            <p:nvSpPr>
              <p:cNvPr id="31806" name="Freeform 74"/>
              <p:cNvSpPr>
                <a:spLocks/>
              </p:cNvSpPr>
              <p:nvPr/>
            </p:nvSpPr>
            <p:spPr bwMode="auto">
              <a:xfrm>
                <a:off x="3905" y="2941"/>
                <a:ext cx="469" cy="105"/>
              </a:xfrm>
              <a:custGeom>
                <a:avLst/>
                <a:gdLst>
                  <a:gd name="T0" fmla="*/ 0 w 469"/>
                  <a:gd name="T1" fmla="*/ 0 h 105"/>
                  <a:gd name="T2" fmla="*/ 236 w 469"/>
                  <a:gd name="T3" fmla="*/ 104 h 105"/>
                  <a:gd name="T4" fmla="*/ 468 w 469"/>
                  <a:gd name="T5" fmla="*/ 48 h 105"/>
                  <a:gd name="T6" fmla="*/ 0 60000 65536"/>
                  <a:gd name="T7" fmla="*/ 0 60000 65536"/>
                  <a:gd name="T8" fmla="*/ 0 60000 65536"/>
                  <a:gd name="T9" fmla="*/ 0 w 469"/>
                  <a:gd name="T10" fmla="*/ 0 h 105"/>
                  <a:gd name="T11" fmla="*/ 469 w 469"/>
                  <a:gd name="T12" fmla="*/ 105 h 105"/>
                </a:gdLst>
                <a:ahLst/>
                <a:cxnLst>
                  <a:cxn ang="T6">
                    <a:pos x="T0" y="T1"/>
                  </a:cxn>
                  <a:cxn ang="T7">
                    <a:pos x="T2" y="T3"/>
                  </a:cxn>
                  <a:cxn ang="T8">
                    <a:pos x="T4" y="T5"/>
                  </a:cxn>
                </a:cxnLst>
                <a:rect l="T9" t="T10" r="T11" b="T12"/>
                <a:pathLst>
                  <a:path w="469" h="105">
                    <a:moveTo>
                      <a:pt x="0" y="0"/>
                    </a:moveTo>
                    <a:lnTo>
                      <a:pt x="236" y="104"/>
                    </a:lnTo>
                    <a:lnTo>
                      <a:pt x="468" y="48"/>
                    </a:lnTo>
                  </a:path>
                </a:pathLst>
              </a:custGeom>
              <a:noFill/>
              <a:ln w="12700" cap="rnd">
                <a:solidFill>
                  <a:srgbClr val="F95AB7"/>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1807" name="Rectangle 75"/>
              <p:cNvSpPr>
                <a:spLocks noChangeArrowheads="1"/>
              </p:cNvSpPr>
              <p:nvPr/>
            </p:nvSpPr>
            <p:spPr bwMode="auto">
              <a:xfrm>
                <a:off x="3659" y="2159"/>
                <a:ext cx="64" cy="60"/>
              </a:xfrm>
              <a:prstGeom prst="rect">
                <a:avLst/>
              </a:prstGeom>
              <a:solidFill>
                <a:schemeClr val="accent1"/>
              </a:solidFill>
              <a:ln w="12700">
                <a:solidFill>
                  <a:schemeClr val="accent1"/>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808" name="Rectangle 76"/>
              <p:cNvSpPr>
                <a:spLocks noChangeArrowheads="1"/>
              </p:cNvSpPr>
              <p:nvPr/>
            </p:nvSpPr>
            <p:spPr bwMode="auto">
              <a:xfrm>
                <a:off x="4567" y="3023"/>
                <a:ext cx="64" cy="60"/>
              </a:xfrm>
              <a:prstGeom prst="rect">
                <a:avLst/>
              </a:prstGeom>
              <a:solidFill>
                <a:srgbClr val="F95AB7"/>
              </a:solidFill>
              <a:ln w="12700">
                <a:solidFill>
                  <a:srgbClr val="F95AB7"/>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809" name="Line 77"/>
              <p:cNvSpPr>
                <a:spLocks noChangeShapeType="1"/>
              </p:cNvSpPr>
              <p:nvPr/>
            </p:nvSpPr>
            <p:spPr bwMode="auto">
              <a:xfrm flipV="1">
                <a:off x="4375" y="2829"/>
                <a:ext cx="0" cy="324"/>
              </a:xfrm>
              <a:prstGeom prst="line">
                <a:avLst/>
              </a:prstGeom>
              <a:noFill/>
              <a:ln w="12700">
                <a:solidFill>
                  <a:srgbClr val="F95AB7"/>
                </a:solidFill>
                <a:round/>
                <a:headEnd/>
                <a:tailEnd/>
              </a:ln>
            </p:spPr>
            <p:txBody>
              <a:bodyPr/>
              <a:lstStyle/>
              <a:p>
                <a:endParaRPr lang="ja-JP" altLang="en-US"/>
              </a:p>
            </p:txBody>
          </p:sp>
          <p:sp>
            <p:nvSpPr>
              <p:cNvPr id="31810" name="Rectangle 78"/>
              <p:cNvSpPr>
                <a:spLocks noChangeArrowheads="1"/>
              </p:cNvSpPr>
              <p:nvPr/>
            </p:nvSpPr>
            <p:spPr bwMode="auto">
              <a:xfrm>
                <a:off x="3199" y="1776"/>
                <a:ext cx="221" cy="194"/>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1.2</a:t>
                </a:r>
              </a:p>
            </p:txBody>
          </p:sp>
          <p:sp>
            <p:nvSpPr>
              <p:cNvPr id="31811" name="Rectangle 79"/>
              <p:cNvSpPr>
                <a:spLocks noChangeArrowheads="1"/>
              </p:cNvSpPr>
              <p:nvPr/>
            </p:nvSpPr>
            <p:spPr bwMode="auto">
              <a:xfrm>
                <a:off x="3199" y="2084"/>
                <a:ext cx="223" cy="195"/>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1.0</a:t>
                </a:r>
              </a:p>
            </p:txBody>
          </p:sp>
          <p:sp>
            <p:nvSpPr>
              <p:cNvPr id="31812" name="Rectangle 80"/>
              <p:cNvSpPr>
                <a:spLocks noChangeArrowheads="1"/>
              </p:cNvSpPr>
              <p:nvPr/>
            </p:nvSpPr>
            <p:spPr bwMode="auto">
              <a:xfrm>
                <a:off x="3199" y="2404"/>
                <a:ext cx="223" cy="195"/>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0.8</a:t>
                </a:r>
              </a:p>
            </p:txBody>
          </p:sp>
          <p:sp>
            <p:nvSpPr>
              <p:cNvPr id="31813" name="Rectangle 81"/>
              <p:cNvSpPr>
                <a:spLocks noChangeArrowheads="1"/>
              </p:cNvSpPr>
              <p:nvPr/>
            </p:nvSpPr>
            <p:spPr bwMode="auto">
              <a:xfrm>
                <a:off x="3199" y="2716"/>
                <a:ext cx="223" cy="195"/>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0.6</a:t>
                </a:r>
              </a:p>
            </p:txBody>
          </p:sp>
          <p:sp>
            <p:nvSpPr>
              <p:cNvPr id="31814" name="Rectangle 82"/>
              <p:cNvSpPr>
                <a:spLocks noChangeArrowheads="1"/>
              </p:cNvSpPr>
              <p:nvPr/>
            </p:nvSpPr>
            <p:spPr bwMode="auto">
              <a:xfrm>
                <a:off x="3199" y="3024"/>
                <a:ext cx="221" cy="194"/>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0.4</a:t>
                </a:r>
              </a:p>
            </p:txBody>
          </p:sp>
          <p:sp>
            <p:nvSpPr>
              <p:cNvPr id="31815" name="Rectangle 83"/>
              <p:cNvSpPr>
                <a:spLocks noChangeArrowheads="1"/>
              </p:cNvSpPr>
              <p:nvPr/>
            </p:nvSpPr>
            <p:spPr bwMode="auto">
              <a:xfrm>
                <a:off x="3199" y="3328"/>
                <a:ext cx="223" cy="195"/>
              </a:xfrm>
              <a:prstGeom prst="rect">
                <a:avLst/>
              </a:prstGeom>
              <a:noFill/>
              <a:ln w="12700">
                <a:noFill/>
                <a:miter lim="800000"/>
                <a:headEnd/>
                <a:tailEnd/>
              </a:ln>
            </p:spPr>
            <p:txBody>
              <a:bodyPr wrap="none"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0.2</a:t>
                </a:r>
              </a:p>
            </p:txBody>
          </p:sp>
          <p:sp>
            <p:nvSpPr>
              <p:cNvPr id="31816" name="Line 84"/>
              <p:cNvSpPr>
                <a:spLocks noChangeShapeType="1"/>
              </p:cNvSpPr>
              <p:nvPr/>
            </p:nvSpPr>
            <p:spPr bwMode="auto">
              <a:xfrm>
                <a:off x="4377" y="2990"/>
                <a:ext cx="228" cy="64"/>
              </a:xfrm>
              <a:prstGeom prst="line">
                <a:avLst/>
              </a:prstGeom>
              <a:noFill/>
              <a:ln w="12700">
                <a:solidFill>
                  <a:srgbClr val="F95AB7"/>
                </a:solidFill>
                <a:round/>
                <a:headEnd/>
                <a:tailEnd/>
              </a:ln>
            </p:spPr>
            <p:txBody>
              <a:bodyPr/>
              <a:lstStyle/>
              <a:p>
                <a:endParaRPr lang="ja-JP" altLang="en-US"/>
              </a:p>
            </p:txBody>
          </p:sp>
          <p:sp>
            <p:nvSpPr>
              <p:cNvPr id="31817" name="Line 85"/>
              <p:cNvSpPr>
                <a:spLocks noChangeShapeType="1"/>
              </p:cNvSpPr>
              <p:nvPr/>
            </p:nvSpPr>
            <p:spPr bwMode="auto">
              <a:xfrm>
                <a:off x="4605" y="3058"/>
                <a:ext cx="336" cy="72"/>
              </a:xfrm>
              <a:prstGeom prst="line">
                <a:avLst/>
              </a:prstGeom>
              <a:noFill/>
              <a:ln w="12700">
                <a:solidFill>
                  <a:srgbClr val="F95AB7"/>
                </a:solidFill>
                <a:round/>
                <a:headEnd/>
                <a:tailEnd/>
              </a:ln>
            </p:spPr>
            <p:txBody>
              <a:bodyPr/>
              <a:lstStyle/>
              <a:p>
                <a:endParaRPr lang="ja-JP" altLang="en-US"/>
              </a:p>
            </p:txBody>
          </p:sp>
          <p:sp useBgFill="1">
            <p:nvSpPr>
              <p:cNvPr id="31818" name="Rectangle 86"/>
              <p:cNvSpPr>
                <a:spLocks noChangeArrowheads="1"/>
              </p:cNvSpPr>
              <p:nvPr/>
            </p:nvSpPr>
            <p:spPr bwMode="auto">
              <a:xfrm rot="1680000">
                <a:off x="4769" y="3370"/>
                <a:ext cx="52" cy="132"/>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1819" name="Rectangle 87"/>
              <p:cNvSpPr>
                <a:spLocks noChangeArrowheads="1"/>
              </p:cNvSpPr>
              <p:nvPr/>
            </p:nvSpPr>
            <p:spPr bwMode="auto">
              <a:xfrm rot="1680000">
                <a:off x="4777" y="3046"/>
                <a:ext cx="52" cy="132"/>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1820" name="Rectangle 88"/>
              <p:cNvSpPr>
                <a:spLocks noChangeArrowheads="1"/>
              </p:cNvSpPr>
              <p:nvPr/>
            </p:nvSpPr>
            <p:spPr bwMode="auto">
              <a:xfrm rot="1680000">
                <a:off x="4769" y="2666"/>
                <a:ext cx="52" cy="132"/>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1821" name="Line 89"/>
              <p:cNvSpPr>
                <a:spLocks noChangeShapeType="1"/>
              </p:cNvSpPr>
              <p:nvPr/>
            </p:nvSpPr>
            <p:spPr bwMode="auto">
              <a:xfrm flipH="1">
                <a:off x="4729" y="3374"/>
                <a:ext cx="68" cy="132"/>
              </a:xfrm>
              <a:prstGeom prst="line">
                <a:avLst/>
              </a:prstGeom>
              <a:noFill/>
              <a:ln w="12700">
                <a:solidFill>
                  <a:schemeClr val="accent1"/>
                </a:solidFill>
                <a:round/>
                <a:headEnd/>
                <a:tailEnd/>
              </a:ln>
            </p:spPr>
            <p:txBody>
              <a:bodyPr/>
              <a:lstStyle/>
              <a:p>
                <a:endParaRPr lang="ja-JP" altLang="en-US"/>
              </a:p>
            </p:txBody>
          </p:sp>
          <p:sp>
            <p:nvSpPr>
              <p:cNvPr id="31822" name="Line 90"/>
              <p:cNvSpPr>
                <a:spLocks noChangeShapeType="1"/>
              </p:cNvSpPr>
              <p:nvPr/>
            </p:nvSpPr>
            <p:spPr bwMode="auto">
              <a:xfrm flipH="1">
                <a:off x="4789" y="3374"/>
                <a:ext cx="68" cy="132"/>
              </a:xfrm>
              <a:prstGeom prst="line">
                <a:avLst/>
              </a:prstGeom>
              <a:noFill/>
              <a:ln w="12700">
                <a:solidFill>
                  <a:schemeClr val="accent1"/>
                </a:solidFill>
                <a:round/>
                <a:headEnd/>
                <a:tailEnd/>
              </a:ln>
            </p:spPr>
            <p:txBody>
              <a:bodyPr/>
              <a:lstStyle/>
              <a:p>
                <a:endParaRPr lang="ja-JP" altLang="en-US"/>
              </a:p>
            </p:txBody>
          </p:sp>
          <p:sp>
            <p:nvSpPr>
              <p:cNvPr id="31823" name="Line 91"/>
              <p:cNvSpPr>
                <a:spLocks noChangeShapeType="1"/>
              </p:cNvSpPr>
              <p:nvPr/>
            </p:nvSpPr>
            <p:spPr bwMode="auto">
              <a:xfrm flipH="1">
                <a:off x="4741" y="3038"/>
                <a:ext cx="68" cy="132"/>
              </a:xfrm>
              <a:prstGeom prst="line">
                <a:avLst/>
              </a:prstGeom>
              <a:noFill/>
              <a:ln w="12700">
                <a:solidFill>
                  <a:schemeClr val="accent1"/>
                </a:solidFill>
                <a:round/>
                <a:headEnd/>
                <a:tailEnd/>
              </a:ln>
            </p:spPr>
            <p:txBody>
              <a:bodyPr/>
              <a:lstStyle/>
              <a:p>
                <a:endParaRPr lang="ja-JP" altLang="en-US"/>
              </a:p>
            </p:txBody>
          </p:sp>
          <p:sp>
            <p:nvSpPr>
              <p:cNvPr id="31824" name="Line 92"/>
              <p:cNvSpPr>
                <a:spLocks noChangeShapeType="1"/>
              </p:cNvSpPr>
              <p:nvPr/>
            </p:nvSpPr>
            <p:spPr bwMode="auto">
              <a:xfrm flipH="1">
                <a:off x="4801" y="3038"/>
                <a:ext cx="68" cy="132"/>
              </a:xfrm>
              <a:prstGeom prst="line">
                <a:avLst/>
              </a:prstGeom>
              <a:noFill/>
              <a:ln w="12700">
                <a:solidFill>
                  <a:schemeClr val="accent1"/>
                </a:solidFill>
                <a:round/>
                <a:headEnd/>
                <a:tailEnd/>
              </a:ln>
            </p:spPr>
            <p:txBody>
              <a:bodyPr/>
              <a:lstStyle/>
              <a:p>
                <a:endParaRPr lang="ja-JP" altLang="en-US"/>
              </a:p>
            </p:txBody>
          </p:sp>
          <p:sp>
            <p:nvSpPr>
              <p:cNvPr id="31825" name="Line 93"/>
              <p:cNvSpPr>
                <a:spLocks noChangeShapeType="1"/>
              </p:cNvSpPr>
              <p:nvPr/>
            </p:nvSpPr>
            <p:spPr bwMode="auto">
              <a:xfrm flipH="1">
                <a:off x="4729" y="2674"/>
                <a:ext cx="68" cy="132"/>
              </a:xfrm>
              <a:prstGeom prst="line">
                <a:avLst/>
              </a:prstGeom>
              <a:noFill/>
              <a:ln w="12700">
                <a:solidFill>
                  <a:schemeClr val="accent1"/>
                </a:solidFill>
                <a:round/>
                <a:headEnd/>
                <a:tailEnd/>
              </a:ln>
            </p:spPr>
            <p:txBody>
              <a:bodyPr/>
              <a:lstStyle/>
              <a:p>
                <a:endParaRPr lang="ja-JP" altLang="en-US"/>
              </a:p>
            </p:txBody>
          </p:sp>
          <p:sp>
            <p:nvSpPr>
              <p:cNvPr id="31826" name="Line 94"/>
              <p:cNvSpPr>
                <a:spLocks noChangeShapeType="1"/>
              </p:cNvSpPr>
              <p:nvPr/>
            </p:nvSpPr>
            <p:spPr bwMode="auto">
              <a:xfrm flipH="1">
                <a:off x="4789" y="2674"/>
                <a:ext cx="68" cy="132"/>
              </a:xfrm>
              <a:prstGeom prst="line">
                <a:avLst/>
              </a:prstGeom>
              <a:noFill/>
              <a:ln w="12700">
                <a:solidFill>
                  <a:schemeClr val="accent1"/>
                </a:solidFill>
                <a:round/>
                <a:headEnd/>
                <a:tailEnd/>
              </a:ln>
            </p:spPr>
            <p:txBody>
              <a:bodyPr/>
              <a:lstStyle/>
              <a:p>
                <a:endParaRPr lang="ja-JP" altLang="en-US"/>
              </a:p>
            </p:txBody>
          </p:sp>
        </p:grpSp>
        <p:sp>
          <p:nvSpPr>
            <p:cNvPr id="31759" name="Rectangle 95"/>
            <p:cNvSpPr>
              <a:spLocks noChangeArrowheads="1"/>
            </p:cNvSpPr>
            <p:nvPr/>
          </p:nvSpPr>
          <p:spPr bwMode="auto">
            <a:xfrm>
              <a:off x="2575" y="3518"/>
              <a:ext cx="951" cy="230"/>
            </a:xfrm>
            <a:prstGeom prst="rect">
              <a:avLst/>
            </a:prstGeom>
            <a:noFill/>
            <a:ln w="12700">
              <a:noFill/>
              <a:miter lim="800000"/>
              <a:headEnd/>
              <a:tailEnd/>
            </a:ln>
          </p:spPr>
          <p:txBody>
            <a:bodyPr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Minutes</a:t>
              </a:r>
            </a:p>
          </p:txBody>
        </p:sp>
        <p:sp>
          <p:nvSpPr>
            <p:cNvPr id="31760" name="Rectangle 96"/>
            <p:cNvSpPr>
              <a:spLocks noChangeArrowheads="1"/>
            </p:cNvSpPr>
            <p:nvPr/>
          </p:nvSpPr>
          <p:spPr bwMode="auto">
            <a:xfrm>
              <a:off x="3563" y="3518"/>
              <a:ext cx="644" cy="230"/>
            </a:xfrm>
            <a:prstGeom prst="rect">
              <a:avLst/>
            </a:prstGeom>
            <a:noFill/>
            <a:ln w="12700">
              <a:noFill/>
              <a:miter lim="800000"/>
              <a:headEnd/>
              <a:tailEnd/>
            </a:ln>
          </p:spPr>
          <p:txBody>
            <a:bodyPr lIns="90488" tIns="44450" rIns="90488" bIns="44450">
              <a:spAutoFit/>
            </a:bodyPr>
            <a:lstStyle/>
            <a:p>
              <a:pPr algn="l"/>
              <a:r>
                <a:rPr lang="en-US" altLang="ja-JP" sz="1800">
                  <a:solidFill>
                    <a:schemeClr val="accent1"/>
                  </a:solidFill>
                  <a:latin typeface="Arial Unicode MS" pitchFamily="50" charset="-128"/>
                  <a:ea typeface="Arial Unicode MS" pitchFamily="50" charset="-128"/>
                  <a:cs typeface="Arial Unicode MS" pitchFamily="50" charset="-128"/>
                </a:rPr>
                <a:t>Hours</a:t>
              </a:r>
            </a:p>
          </p:txBody>
        </p:sp>
      </p:grpSp>
      <p:sp>
        <p:nvSpPr>
          <p:cNvPr id="31748" name="Rectangle 97"/>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35</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36588" y="382588"/>
            <a:ext cx="7924800" cy="722312"/>
          </a:xfrm>
          <a:noFill/>
        </p:spPr>
        <p:txBody>
          <a:bodyPr/>
          <a:lstStyle/>
          <a:p>
            <a:r>
              <a:rPr lang="en-GB" altLang="ja-JP" sz="3200" smtClean="0">
                <a:latin typeface="Arial Unicode MS" pitchFamily="50" charset="-128"/>
                <a:ea typeface="Arial Unicode MS" pitchFamily="50" charset="-128"/>
                <a:cs typeface="Arial Unicode MS" pitchFamily="50" charset="-128"/>
              </a:rPr>
              <a:t>Structure of voltage-gated Na</a:t>
            </a:r>
            <a:r>
              <a:rPr lang="en-GB" altLang="ja-JP" sz="3200" baseline="60000" smtClean="0">
                <a:latin typeface="Arial Unicode MS" pitchFamily="50" charset="-128"/>
                <a:ea typeface="Arial Unicode MS" pitchFamily="50" charset="-128"/>
                <a:cs typeface="Arial Unicode MS" pitchFamily="50" charset="-128"/>
              </a:rPr>
              <a:t>+</a:t>
            </a:r>
            <a:r>
              <a:rPr lang="en-GB" altLang="ja-JP" sz="3200" smtClean="0">
                <a:latin typeface="Arial Unicode MS" pitchFamily="50" charset="-128"/>
                <a:ea typeface="Arial Unicode MS" pitchFamily="50" charset="-128"/>
                <a:cs typeface="Arial Unicode MS" pitchFamily="50" charset="-128"/>
              </a:rPr>
              <a:t> Channel</a:t>
            </a:r>
          </a:p>
        </p:txBody>
      </p:sp>
      <p:sp useBgFill="1">
        <p:nvSpPr>
          <p:cNvPr id="32771" name="Rectangle 3"/>
          <p:cNvSpPr>
            <a:spLocks noChangeArrowheads="1"/>
          </p:cNvSpPr>
          <p:nvPr/>
        </p:nvSpPr>
        <p:spPr bwMode="auto">
          <a:xfrm>
            <a:off x="0" y="3598863"/>
            <a:ext cx="577850" cy="5016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72" name="Rectangle 4"/>
          <p:cNvSpPr>
            <a:spLocks noChangeArrowheads="1"/>
          </p:cNvSpPr>
          <p:nvPr/>
        </p:nvSpPr>
        <p:spPr bwMode="auto">
          <a:xfrm>
            <a:off x="87313" y="2874963"/>
            <a:ext cx="234950" cy="804862"/>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73" name="Rectangle 5"/>
          <p:cNvSpPr>
            <a:spLocks noChangeArrowheads="1"/>
          </p:cNvSpPr>
          <p:nvPr/>
        </p:nvSpPr>
        <p:spPr bwMode="auto">
          <a:xfrm>
            <a:off x="0" y="3498850"/>
            <a:ext cx="692150" cy="309563"/>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774" name="Rectangle 6"/>
          <p:cNvSpPr>
            <a:spLocks noChangeArrowheads="1"/>
          </p:cNvSpPr>
          <p:nvPr/>
        </p:nvSpPr>
        <p:spPr bwMode="auto">
          <a:xfrm>
            <a:off x="4240213" y="4972050"/>
            <a:ext cx="831850" cy="663575"/>
          </a:xfrm>
          <a:prstGeom prst="rect">
            <a:avLst/>
          </a:prstGeom>
          <a:solidFill>
            <a:schemeClr val="accent2"/>
          </a:solidFill>
          <a:ln w="12700">
            <a:solidFill>
              <a:schemeClr val="accent2"/>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775" name="Rectangle 7"/>
          <p:cNvSpPr>
            <a:spLocks noChangeArrowheads="1"/>
          </p:cNvSpPr>
          <p:nvPr/>
        </p:nvSpPr>
        <p:spPr bwMode="auto">
          <a:xfrm>
            <a:off x="4437063" y="4976813"/>
            <a:ext cx="482600" cy="650875"/>
          </a:xfrm>
          <a:prstGeom prst="rect">
            <a:avLst/>
          </a:prstGeom>
          <a:solidFill>
            <a:schemeClr val="accent2"/>
          </a:solidFill>
          <a:ln w="12700">
            <a:solidFill>
              <a:schemeClr val="accent2"/>
            </a:solidFill>
            <a:miter lim="800000"/>
            <a:headEnd/>
            <a:tailEnd/>
          </a:ln>
        </p:spPr>
        <p:txBody>
          <a:bodyPr lIns="90487" tIns="44450" rIns="90487" bIns="44450">
            <a:spAutoFit/>
          </a:bodyPr>
          <a:lstStyle/>
          <a:p>
            <a:pPr algn="l"/>
            <a:r>
              <a:rPr lang="ja-JP" altLang="en-GB" sz="3600">
                <a:solidFill>
                  <a:srgbClr val="000000"/>
                </a:solidFill>
                <a:latin typeface="Symbol" pitchFamily="18" charset="2"/>
                <a:ea typeface="Arial Unicode MS" pitchFamily="50" charset="-128"/>
                <a:cs typeface="Arial Unicode MS" pitchFamily="50" charset="-128"/>
              </a:rPr>
              <a:t></a:t>
            </a:r>
          </a:p>
        </p:txBody>
      </p:sp>
      <p:grpSp>
        <p:nvGrpSpPr>
          <p:cNvPr id="32776" name="Group 8"/>
          <p:cNvGrpSpPr>
            <a:grpSpLocks/>
          </p:cNvGrpSpPr>
          <p:nvPr/>
        </p:nvGrpSpPr>
        <p:grpSpPr bwMode="auto">
          <a:xfrm>
            <a:off x="692150" y="4708525"/>
            <a:ext cx="932457" cy="639763"/>
            <a:chOff x="1617" y="3603"/>
            <a:chExt cx="662" cy="403"/>
          </a:xfrm>
        </p:grpSpPr>
        <p:sp>
          <p:nvSpPr>
            <p:cNvPr id="32989" name="Rectangle 9"/>
            <p:cNvSpPr>
              <a:spLocks noChangeArrowheads="1"/>
            </p:cNvSpPr>
            <p:nvPr/>
          </p:nvSpPr>
          <p:spPr bwMode="auto">
            <a:xfrm>
              <a:off x="1637" y="3611"/>
              <a:ext cx="589" cy="395"/>
            </a:xfrm>
            <a:prstGeom prst="rect">
              <a:avLst/>
            </a:prstGeom>
            <a:solidFill>
              <a:srgbClr val="00CCFF"/>
            </a:solidFill>
            <a:ln w="12700">
              <a:solidFill>
                <a:srgbClr val="00CCFF"/>
              </a:solidFill>
              <a:miter lim="800000"/>
              <a:headEnd/>
              <a:tailEnd/>
            </a:ln>
          </p:spPr>
          <p:txBody>
            <a:bodyPr wrap="none" anchor="ctr"/>
            <a:lstStyle/>
            <a:p>
              <a:endParaRPr lang="ja-JP" altLang="en-US">
                <a:latin typeface="Symbol" pitchFamily="18" charset="2"/>
                <a:ea typeface="Arial Unicode MS" pitchFamily="50" charset="-128"/>
                <a:cs typeface="Arial Unicode MS" pitchFamily="50" charset="-128"/>
              </a:endParaRPr>
            </a:p>
          </p:txBody>
        </p:sp>
        <p:sp>
          <p:nvSpPr>
            <p:cNvPr id="32990" name="Rectangle 10"/>
            <p:cNvSpPr>
              <a:spLocks noChangeArrowheads="1"/>
            </p:cNvSpPr>
            <p:nvPr/>
          </p:nvSpPr>
          <p:spPr bwMode="auto">
            <a:xfrm>
              <a:off x="1617" y="3603"/>
              <a:ext cx="662" cy="367"/>
            </a:xfrm>
            <a:prstGeom prst="rect">
              <a:avLst/>
            </a:prstGeom>
            <a:noFill/>
            <a:ln w="12700">
              <a:noFill/>
              <a:miter lim="800000"/>
              <a:headEnd/>
              <a:tailEnd/>
            </a:ln>
          </p:spPr>
          <p:txBody>
            <a:bodyPr wrap="none" lIns="90487" tIns="44450" rIns="90487" bIns="44450">
              <a:spAutoFit/>
            </a:bodyPr>
            <a:lstStyle/>
            <a:p>
              <a:pPr algn="l"/>
              <a:r>
                <a:rPr lang="ja-JP" altLang="en-GB" sz="3200">
                  <a:solidFill>
                    <a:srgbClr val="000000"/>
                  </a:solidFill>
                  <a:latin typeface="Symbol" pitchFamily="18" charset="2"/>
                  <a:ea typeface="Arial Unicode MS" pitchFamily="50" charset="-128"/>
                  <a:cs typeface="Arial Unicode MS" pitchFamily="50" charset="-128"/>
                </a:rPr>
                <a:t></a:t>
              </a:r>
              <a:r>
                <a:rPr lang="en-GB" altLang="ja-JP" sz="3200" dirty="0">
                  <a:solidFill>
                    <a:srgbClr val="000000"/>
                  </a:solidFill>
                  <a:latin typeface="Symbol" pitchFamily="18" charset="2"/>
                  <a:ea typeface="Arial Unicode MS" pitchFamily="50" charset="-128"/>
                  <a:cs typeface="Arial Unicode MS" pitchFamily="50" charset="-128"/>
                </a:rPr>
                <a:t>1/3</a:t>
              </a:r>
            </a:p>
          </p:txBody>
        </p:sp>
      </p:grpSp>
      <p:sp>
        <p:nvSpPr>
          <p:cNvPr id="32777" name="Rectangle 11"/>
          <p:cNvSpPr>
            <a:spLocks noChangeArrowheads="1"/>
          </p:cNvSpPr>
          <p:nvPr/>
        </p:nvSpPr>
        <p:spPr bwMode="auto">
          <a:xfrm>
            <a:off x="6978650" y="3135313"/>
            <a:ext cx="36513" cy="47625"/>
          </a:xfrm>
          <a:prstGeom prst="rect">
            <a:avLst/>
          </a:prstGeom>
          <a:solidFill>
            <a:srgbClr val="FFFFFF"/>
          </a:solidFill>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78" name="Oval 12"/>
          <p:cNvSpPr>
            <a:spLocks noChangeArrowheads="1"/>
          </p:cNvSpPr>
          <p:nvPr/>
        </p:nvSpPr>
        <p:spPr bwMode="auto">
          <a:xfrm>
            <a:off x="7004050" y="3074988"/>
            <a:ext cx="76200" cy="2730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79" name="Rectangle 13"/>
          <p:cNvSpPr>
            <a:spLocks noChangeArrowheads="1"/>
          </p:cNvSpPr>
          <p:nvPr/>
        </p:nvSpPr>
        <p:spPr bwMode="auto">
          <a:xfrm>
            <a:off x="6954838" y="3201988"/>
            <a:ext cx="98425" cy="2222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80" name="Oval 14"/>
          <p:cNvSpPr>
            <a:spLocks noChangeArrowheads="1"/>
          </p:cNvSpPr>
          <p:nvPr/>
        </p:nvSpPr>
        <p:spPr bwMode="auto">
          <a:xfrm>
            <a:off x="6802438" y="2897188"/>
            <a:ext cx="85725" cy="514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81" name="Rectangle 15"/>
          <p:cNvSpPr>
            <a:spLocks noChangeArrowheads="1"/>
          </p:cNvSpPr>
          <p:nvPr/>
        </p:nvSpPr>
        <p:spPr bwMode="auto">
          <a:xfrm>
            <a:off x="6827838" y="3195638"/>
            <a:ext cx="98425" cy="2222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782" name="Oval 16"/>
          <p:cNvSpPr>
            <a:spLocks noChangeArrowheads="1"/>
          </p:cNvSpPr>
          <p:nvPr/>
        </p:nvSpPr>
        <p:spPr bwMode="auto">
          <a:xfrm>
            <a:off x="6959600" y="3103563"/>
            <a:ext cx="30163" cy="63500"/>
          </a:xfrm>
          <a:prstGeom prst="ellipse">
            <a:avLst/>
          </a:prstGeom>
          <a:solidFill>
            <a:srgbClr val="FFFFFF"/>
          </a:soli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783" name="Oval 17"/>
          <p:cNvSpPr>
            <a:spLocks noChangeArrowheads="1"/>
          </p:cNvSpPr>
          <p:nvPr/>
        </p:nvSpPr>
        <p:spPr bwMode="auto">
          <a:xfrm>
            <a:off x="6953250" y="3125788"/>
            <a:ext cx="26988" cy="63500"/>
          </a:xfrm>
          <a:prstGeom prst="ellipse">
            <a:avLst/>
          </a:prstGeom>
          <a:solidFill>
            <a:srgbClr val="FFFFFF"/>
          </a:soli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84" name="Oval 18"/>
          <p:cNvSpPr>
            <a:spLocks noChangeArrowheads="1"/>
          </p:cNvSpPr>
          <p:nvPr/>
        </p:nvSpPr>
        <p:spPr bwMode="auto">
          <a:xfrm>
            <a:off x="6889750" y="3068638"/>
            <a:ext cx="114300" cy="25400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85" name="Rectangle 19"/>
          <p:cNvSpPr>
            <a:spLocks noChangeArrowheads="1"/>
          </p:cNvSpPr>
          <p:nvPr/>
        </p:nvSpPr>
        <p:spPr bwMode="auto">
          <a:xfrm>
            <a:off x="6904038" y="3008313"/>
            <a:ext cx="80962" cy="161925"/>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86" name="Oval 20"/>
          <p:cNvSpPr>
            <a:spLocks noChangeArrowheads="1"/>
          </p:cNvSpPr>
          <p:nvPr/>
        </p:nvSpPr>
        <p:spPr bwMode="auto">
          <a:xfrm>
            <a:off x="6896100" y="3097213"/>
            <a:ext cx="17463"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787" name="Rectangle 21"/>
          <p:cNvSpPr>
            <a:spLocks noChangeArrowheads="1"/>
          </p:cNvSpPr>
          <p:nvPr/>
        </p:nvSpPr>
        <p:spPr bwMode="auto">
          <a:xfrm>
            <a:off x="5684838" y="3141663"/>
            <a:ext cx="36512" cy="47625"/>
          </a:xfrm>
          <a:prstGeom prst="rect">
            <a:avLst/>
          </a:prstGeom>
          <a:solidFill>
            <a:srgbClr val="FFFFFF"/>
          </a:solidFill>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88" name="Oval 22"/>
          <p:cNvSpPr>
            <a:spLocks noChangeArrowheads="1"/>
          </p:cNvSpPr>
          <p:nvPr/>
        </p:nvSpPr>
        <p:spPr bwMode="auto">
          <a:xfrm>
            <a:off x="5710238" y="3081338"/>
            <a:ext cx="76200" cy="2730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89" name="Rectangle 23"/>
          <p:cNvSpPr>
            <a:spLocks noChangeArrowheads="1"/>
          </p:cNvSpPr>
          <p:nvPr/>
        </p:nvSpPr>
        <p:spPr bwMode="auto">
          <a:xfrm>
            <a:off x="5664200" y="3208338"/>
            <a:ext cx="95250" cy="2222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90" name="Oval 24"/>
          <p:cNvSpPr>
            <a:spLocks noChangeArrowheads="1"/>
          </p:cNvSpPr>
          <p:nvPr/>
        </p:nvSpPr>
        <p:spPr bwMode="auto">
          <a:xfrm>
            <a:off x="5513388" y="2903538"/>
            <a:ext cx="80962" cy="514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91" name="Rectangle 25"/>
          <p:cNvSpPr>
            <a:spLocks noChangeArrowheads="1"/>
          </p:cNvSpPr>
          <p:nvPr/>
        </p:nvSpPr>
        <p:spPr bwMode="auto">
          <a:xfrm>
            <a:off x="5538788" y="3201988"/>
            <a:ext cx="93662" cy="2222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792" name="Oval 26"/>
          <p:cNvSpPr>
            <a:spLocks noChangeArrowheads="1"/>
          </p:cNvSpPr>
          <p:nvPr/>
        </p:nvSpPr>
        <p:spPr bwMode="auto">
          <a:xfrm>
            <a:off x="5668963" y="3109913"/>
            <a:ext cx="26987" cy="63500"/>
          </a:xfrm>
          <a:prstGeom prst="ellipse">
            <a:avLst/>
          </a:prstGeom>
          <a:solidFill>
            <a:srgbClr val="FFFFFF"/>
          </a:soli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793" name="Oval 27"/>
          <p:cNvSpPr>
            <a:spLocks noChangeArrowheads="1"/>
          </p:cNvSpPr>
          <p:nvPr/>
        </p:nvSpPr>
        <p:spPr bwMode="auto">
          <a:xfrm>
            <a:off x="5659438" y="3132138"/>
            <a:ext cx="30162" cy="63500"/>
          </a:xfrm>
          <a:prstGeom prst="ellipse">
            <a:avLst/>
          </a:prstGeom>
          <a:solidFill>
            <a:srgbClr val="FFFFFF"/>
          </a:soli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94" name="Oval 28"/>
          <p:cNvSpPr>
            <a:spLocks noChangeArrowheads="1"/>
          </p:cNvSpPr>
          <p:nvPr/>
        </p:nvSpPr>
        <p:spPr bwMode="auto">
          <a:xfrm>
            <a:off x="5602288" y="3078163"/>
            <a:ext cx="106362" cy="25400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95" name="Rectangle 29"/>
          <p:cNvSpPr>
            <a:spLocks noChangeArrowheads="1"/>
          </p:cNvSpPr>
          <p:nvPr/>
        </p:nvSpPr>
        <p:spPr bwMode="auto">
          <a:xfrm>
            <a:off x="5611813" y="3017838"/>
            <a:ext cx="77787" cy="161925"/>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96" name="Oval 30"/>
          <p:cNvSpPr>
            <a:spLocks noChangeArrowheads="1"/>
          </p:cNvSpPr>
          <p:nvPr/>
        </p:nvSpPr>
        <p:spPr bwMode="auto">
          <a:xfrm>
            <a:off x="5681663" y="3106738"/>
            <a:ext cx="14287"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797" name="Rectangle 31"/>
          <p:cNvSpPr>
            <a:spLocks noChangeArrowheads="1"/>
          </p:cNvSpPr>
          <p:nvPr/>
        </p:nvSpPr>
        <p:spPr bwMode="auto">
          <a:xfrm>
            <a:off x="4370388" y="3135313"/>
            <a:ext cx="34925" cy="47625"/>
          </a:xfrm>
          <a:prstGeom prst="rect">
            <a:avLst/>
          </a:prstGeom>
          <a:solidFill>
            <a:srgbClr val="FFFFFF"/>
          </a:solidFill>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98" name="Oval 32"/>
          <p:cNvSpPr>
            <a:spLocks noChangeArrowheads="1"/>
          </p:cNvSpPr>
          <p:nvPr/>
        </p:nvSpPr>
        <p:spPr bwMode="auto">
          <a:xfrm>
            <a:off x="4395788" y="3074988"/>
            <a:ext cx="76200" cy="2730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799" name="Rectangle 33"/>
          <p:cNvSpPr>
            <a:spLocks noChangeArrowheads="1"/>
          </p:cNvSpPr>
          <p:nvPr/>
        </p:nvSpPr>
        <p:spPr bwMode="auto">
          <a:xfrm>
            <a:off x="4348163" y="3201988"/>
            <a:ext cx="95250" cy="2222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00" name="Oval 34"/>
          <p:cNvSpPr>
            <a:spLocks noChangeArrowheads="1"/>
          </p:cNvSpPr>
          <p:nvPr/>
        </p:nvSpPr>
        <p:spPr bwMode="auto">
          <a:xfrm>
            <a:off x="4195763" y="2897188"/>
            <a:ext cx="82550" cy="514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01" name="Rectangle 35"/>
          <p:cNvSpPr>
            <a:spLocks noChangeArrowheads="1"/>
          </p:cNvSpPr>
          <p:nvPr/>
        </p:nvSpPr>
        <p:spPr bwMode="auto">
          <a:xfrm>
            <a:off x="4221163" y="3195638"/>
            <a:ext cx="95250" cy="2222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02" name="Oval 36"/>
          <p:cNvSpPr>
            <a:spLocks noChangeArrowheads="1"/>
          </p:cNvSpPr>
          <p:nvPr/>
        </p:nvSpPr>
        <p:spPr bwMode="auto">
          <a:xfrm>
            <a:off x="4349750" y="3103563"/>
            <a:ext cx="30163" cy="63500"/>
          </a:xfrm>
          <a:prstGeom prst="ellipse">
            <a:avLst/>
          </a:prstGeom>
          <a:solidFill>
            <a:srgbClr val="FFFFFF"/>
          </a:soli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03" name="Oval 37"/>
          <p:cNvSpPr>
            <a:spLocks noChangeArrowheads="1"/>
          </p:cNvSpPr>
          <p:nvPr/>
        </p:nvSpPr>
        <p:spPr bwMode="auto">
          <a:xfrm>
            <a:off x="4344988" y="3125788"/>
            <a:ext cx="28575" cy="63500"/>
          </a:xfrm>
          <a:prstGeom prst="ellipse">
            <a:avLst/>
          </a:prstGeom>
          <a:solidFill>
            <a:srgbClr val="FFFFFF"/>
          </a:soli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04" name="Oval 38"/>
          <p:cNvSpPr>
            <a:spLocks noChangeArrowheads="1"/>
          </p:cNvSpPr>
          <p:nvPr/>
        </p:nvSpPr>
        <p:spPr bwMode="auto">
          <a:xfrm>
            <a:off x="4281488" y="3068638"/>
            <a:ext cx="111125" cy="25400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05" name="Rectangle 39"/>
          <p:cNvSpPr>
            <a:spLocks noChangeArrowheads="1"/>
          </p:cNvSpPr>
          <p:nvPr/>
        </p:nvSpPr>
        <p:spPr bwMode="auto">
          <a:xfrm>
            <a:off x="4297363" y="3008313"/>
            <a:ext cx="77787" cy="161925"/>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06" name="Oval 40"/>
          <p:cNvSpPr>
            <a:spLocks noChangeArrowheads="1"/>
          </p:cNvSpPr>
          <p:nvPr/>
        </p:nvSpPr>
        <p:spPr bwMode="auto">
          <a:xfrm>
            <a:off x="4362450" y="3100388"/>
            <a:ext cx="17463"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07" name="Rectangle 41"/>
          <p:cNvSpPr>
            <a:spLocks noChangeArrowheads="1"/>
          </p:cNvSpPr>
          <p:nvPr/>
        </p:nvSpPr>
        <p:spPr bwMode="auto">
          <a:xfrm>
            <a:off x="2992438" y="3125788"/>
            <a:ext cx="36512" cy="47625"/>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08" name="Oval 42"/>
          <p:cNvSpPr>
            <a:spLocks noChangeArrowheads="1"/>
          </p:cNvSpPr>
          <p:nvPr/>
        </p:nvSpPr>
        <p:spPr bwMode="auto">
          <a:xfrm>
            <a:off x="3017838" y="3065463"/>
            <a:ext cx="76200" cy="2730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09" name="Rectangle 43"/>
          <p:cNvSpPr>
            <a:spLocks noChangeArrowheads="1"/>
          </p:cNvSpPr>
          <p:nvPr/>
        </p:nvSpPr>
        <p:spPr bwMode="auto">
          <a:xfrm>
            <a:off x="2971800" y="3192463"/>
            <a:ext cx="95250" cy="2222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0" name="Oval 44"/>
          <p:cNvSpPr>
            <a:spLocks noChangeArrowheads="1"/>
          </p:cNvSpPr>
          <p:nvPr/>
        </p:nvSpPr>
        <p:spPr bwMode="auto">
          <a:xfrm>
            <a:off x="2819400" y="2887663"/>
            <a:ext cx="82550" cy="514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1" name="Rectangle 45"/>
          <p:cNvSpPr>
            <a:spLocks noChangeArrowheads="1"/>
          </p:cNvSpPr>
          <p:nvPr/>
        </p:nvSpPr>
        <p:spPr bwMode="auto">
          <a:xfrm>
            <a:off x="2844800" y="3186113"/>
            <a:ext cx="95250" cy="2222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2" name="Oval 46"/>
          <p:cNvSpPr>
            <a:spLocks noChangeArrowheads="1"/>
          </p:cNvSpPr>
          <p:nvPr/>
        </p:nvSpPr>
        <p:spPr bwMode="auto">
          <a:xfrm>
            <a:off x="2679700" y="3746500"/>
            <a:ext cx="146050" cy="1968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3" name="Rectangle 47"/>
          <p:cNvSpPr>
            <a:spLocks noChangeArrowheads="1"/>
          </p:cNvSpPr>
          <p:nvPr/>
        </p:nvSpPr>
        <p:spPr bwMode="auto">
          <a:xfrm>
            <a:off x="2673350" y="3733800"/>
            <a:ext cx="1587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4" name="Oval 48"/>
          <p:cNvSpPr>
            <a:spLocks noChangeArrowheads="1"/>
          </p:cNvSpPr>
          <p:nvPr/>
        </p:nvSpPr>
        <p:spPr bwMode="auto">
          <a:xfrm>
            <a:off x="4052888" y="3743325"/>
            <a:ext cx="144462" cy="1968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5" name="Rectangle 49"/>
          <p:cNvSpPr>
            <a:spLocks noChangeArrowheads="1"/>
          </p:cNvSpPr>
          <p:nvPr/>
        </p:nvSpPr>
        <p:spPr bwMode="auto">
          <a:xfrm>
            <a:off x="4043363" y="3730625"/>
            <a:ext cx="1587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6" name="Oval 50"/>
          <p:cNvSpPr>
            <a:spLocks noChangeArrowheads="1"/>
          </p:cNvSpPr>
          <p:nvPr/>
        </p:nvSpPr>
        <p:spPr bwMode="auto">
          <a:xfrm>
            <a:off x="5373688" y="3746500"/>
            <a:ext cx="144462" cy="1968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7" name="Rectangle 51"/>
          <p:cNvSpPr>
            <a:spLocks noChangeArrowheads="1"/>
          </p:cNvSpPr>
          <p:nvPr/>
        </p:nvSpPr>
        <p:spPr bwMode="auto">
          <a:xfrm>
            <a:off x="5364163" y="3733800"/>
            <a:ext cx="1587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8" name="Oval 52"/>
          <p:cNvSpPr>
            <a:spLocks noChangeArrowheads="1"/>
          </p:cNvSpPr>
          <p:nvPr/>
        </p:nvSpPr>
        <p:spPr bwMode="auto">
          <a:xfrm>
            <a:off x="6667500" y="3749675"/>
            <a:ext cx="146050" cy="1968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19" name="Rectangle 53"/>
          <p:cNvSpPr>
            <a:spLocks noChangeArrowheads="1"/>
          </p:cNvSpPr>
          <p:nvPr/>
        </p:nvSpPr>
        <p:spPr bwMode="auto">
          <a:xfrm>
            <a:off x="6659563" y="3743325"/>
            <a:ext cx="155575"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0" name="Oval 54"/>
          <p:cNvSpPr>
            <a:spLocks noChangeArrowheads="1"/>
          </p:cNvSpPr>
          <p:nvPr/>
        </p:nvSpPr>
        <p:spPr bwMode="auto">
          <a:xfrm>
            <a:off x="2540000" y="3179763"/>
            <a:ext cx="146050"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1" name="Rectangle 55"/>
          <p:cNvSpPr>
            <a:spLocks noChangeArrowheads="1"/>
          </p:cNvSpPr>
          <p:nvPr/>
        </p:nvSpPr>
        <p:spPr bwMode="auto">
          <a:xfrm>
            <a:off x="2546350" y="3262313"/>
            <a:ext cx="1460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2" name="Oval 56"/>
          <p:cNvSpPr>
            <a:spLocks noChangeArrowheads="1"/>
          </p:cNvSpPr>
          <p:nvPr/>
        </p:nvSpPr>
        <p:spPr bwMode="auto">
          <a:xfrm>
            <a:off x="3910013" y="3179763"/>
            <a:ext cx="146050"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3" name="Rectangle 57"/>
          <p:cNvSpPr>
            <a:spLocks noChangeArrowheads="1"/>
          </p:cNvSpPr>
          <p:nvPr/>
        </p:nvSpPr>
        <p:spPr bwMode="auto">
          <a:xfrm>
            <a:off x="3916363" y="3262313"/>
            <a:ext cx="1460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4" name="Oval 58"/>
          <p:cNvSpPr>
            <a:spLocks noChangeArrowheads="1"/>
          </p:cNvSpPr>
          <p:nvPr/>
        </p:nvSpPr>
        <p:spPr bwMode="auto">
          <a:xfrm>
            <a:off x="5230813" y="3179763"/>
            <a:ext cx="146050"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5" name="Rectangle 59"/>
          <p:cNvSpPr>
            <a:spLocks noChangeArrowheads="1"/>
          </p:cNvSpPr>
          <p:nvPr/>
        </p:nvSpPr>
        <p:spPr bwMode="auto">
          <a:xfrm>
            <a:off x="5237163" y="3262313"/>
            <a:ext cx="1460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6" name="Oval 60"/>
          <p:cNvSpPr>
            <a:spLocks noChangeArrowheads="1"/>
          </p:cNvSpPr>
          <p:nvPr/>
        </p:nvSpPr>
        <p:spPr bwMode="auto">
          <a:xfrm>
            <a:off x="6523038" y="3179763"/>
            <a:ext cx="149225"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7" name="Rectangle 61"/>
          <p:cNvSpPr>
            <a:spLocks noChangeArrowheads="1"/>
          </p:cNvSpPr>
          <p:nvPr/>
        </p:nvSpPr>
        <p:spPr bwMode="auto">
          <a:xfrm>
            <a:off x="6532563" y="3262313"/>
            <a:ext cx="142875"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8" name="Oval 62"/>
          <p:cNvSpPr>
            <a:spLocks noChangeArrowheads="1"/>
          </p:cNvSpPr>
          <p:nvPr/>
        </p:nvSpPr>
        <p:spPr bwMode="auto">
          <a:xfrm>
            <a:off x="1866900" y="3103563"/>
            <a:ext cx="425450" cy="1400175"/>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29" name="Rectangle 63"/>
          <p:cNvSpPr>
            <a:spLocks noChangeArrowheads="1"/>
          </p:cNvSpPr>
          <p:nvPr/>
        </p:nvSpPr>
        <p:spPr bwMode="auto">
          <a:xfrm>
            <a:off x="1758950" y="3567113"/>
            <a:ext cx="222250" cy="627062"/>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0" name="Rectangle 64"/>
          <p:cNvSpPr>
            <a:spLocks noChangeArrowheads="1"/>
          </p:cNvSpPr>
          <p:nvPr/>
        </p:nvSpPr>
        <p:spPr bwMode="auto">
          <a:xfrm>
            <a:off x="1758950" y="2970213"/>
            <a:ext cx="577850" cy="5016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1" name="Oval 65"/>
          <p:cNvSpPr>
            <a:spLocks noChangeArrowheads="1"/>
          </p:cNvSpPr>
          <p:nvPr/>
        </p:nvSpPr>
        <p:spPr bwMode="auto">
          <a:xfrm>
            <a:off x="4481513" y="2925763"/>
            <a:ext cx="501650" cy="1806575"/>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2" name="Rectangle 66"/>
          <p:cNvSpPr>
            <a:spLocks noChangeArrowheads="1"/>
          </p:cNvSpPr>
          <p:nvPr/>
        </p:nvSpPr>
        <p:spPr bwMode="auto">
          <a:xfrm>
            <a:off x="4500563" y="2792413"/>
            <a:ext cx="590550" cy="7556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3" name="Oval 67"/>
          <p:cNvSpPr>
            <a:spLocks noChangeArrowheads="1"/>
          </p:cNvSpPr>
          <p:nvPr/>
        </p:nvSpPr>
        <p:spPr bwMode="auto">
          <a:xfrm>
            <a:off x="3098800" y="3128963"/>
            <a:ext cx="565150" cy="1819275"/>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4" name="Rectangle 68"/>
          <p:cNvSpPr>
            <a:spLocks noChangeArrowheads="1"/>
          </p:cNvSpPr>
          <p:nvPr/>
        </p:nvSpPr>
        <p:spPr bwMode="auto">
          <a:xfrm>
            <a:off x="3117850" y="3021013"/>
            <a:ext cx="565150" cy="5016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5" name="Oval 69"/>
          <p:cNvSpPr>
            <a:spLocks noChangeArrowheads="1"/>
          </p:cNvSpPr>
          <p:nvPr/>
        </p:nvSpPr>
        <p:spPr bwMode="auto">
          <a:xfrm>
            <a:off x="2286000" y="3179763"/>
            <a:ext cx="146050"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6" name="Rectangle 70"/>
          <p:cNvSpPr>
            <a:spLocks noChangeArrowheads="1"/>
          </p:cNvSpPr>
          <p:nvPr/>
        </p:nvSpPr>
        <p:spPr bwMode="auto">
          <a:xfrm>
            <a:off x="2292350" y="3262313"/>
            <a:ext cx="1460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7" name="Oval 71"/>
          <p:cNvSpPr>
            <a:spLocks noChangeArrowheads="1"/>
          </p:cNvSpPr>
          <p:nvPr/>
        </p:nvSpPr>
        <p:spPr bwMode="auto">
          <a:xfrm>
            <a:off x="3657600" y="3179763"/>
            <a:ext cx="144463"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8" name="Rectangle 72"/>
          <p:cNvSpPr>
            <a:spLocks noChangeArrowheads="1"/>
          </p:cNvSpPr>
          <p:nvPr/>
        </p:nvSpPr>
        <p:spPr bwMode="auto">
          <a:xfrm>
            <a:off x="3663950" y="3262313"/>
            <a:ext cx="144463"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39" name="Oval 73"/>
          <p:cNvSpPr>
            <a:spLocks noChangeArrowheads="1"/>
          </p:cNvSpPr>
          <p:nvPr/>
        </p:nvSpPr>
        <p:spPr bwMode="auto">
          <a:xfrm>
            <a:off x="4976813" y="3179763"/>
            <a:ext cx="146050"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0" name="Rectangle 74"/>
          <p:cNvSpPr>
            <a:spLocks noChangeArrowheads="1"/>
          </p:cNvSpPr>
          <p:nvPr/>
        </p:nvSpPr>
        <p:spPr bwMode="auto">
          <a:xfrm>
            <a:off x="4983163" y="3262313"/>
            <a:ext cx="1460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1" name="Oval 75"/>
          <p:cNvSpPr>
            <a:spLocks noChangeArrowheads="1"/>
          </p:cNvSpPr>
          <p:nvPr/>
        </p:nvSpPr>
        <p:spPr bwMode="auto">
          <a:xfrm>
            <a:off x="6269038" y="3179763"/>
            <a:ext cx="149225"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2" name="Rectangle 76"/>
          <p:cNvSpPr>
            <a:spLocks noChangeArrowheads="1"/>
          </p:cNvSpPr>
          <p:nvPr/>
        </p:nvSpPr>
        <p:spPr bwMode="auto">
          <a:xfrm>
            <a:off x="6278563" y="3262313"/>
            <a:ext cx="142875"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3" name="Oval 77"/>
          <p:cNvSpPr>
            <a:spLocks noChangeArrowheads="1"/>
          </p:cNvSpPr>
          <p:nvPr/>
        </p:nvSpPr>
        <p:spPr bwMode="auto">
          <a:xfrm>
            <a:off x="2413000" y="3749675"/>
            <a:ext cx="146050"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4" name="Rectangle 78"/>
          <p:cNvSpPr>
            <a:spLocks noChangeArrowheads="1"/>
          </p:cNvSpPr>
          <p:nvPr/>
        </p:nvSpPr>
        <p:spPr bwMode="auto">
          <a:xfrm>
            <a:off x="2419350" y="3730625"/>
            <a:ext cx="1460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5" name="Oval 79"/>
          <p:cNvSpPr>
            <a:spLocks noChangeArrowheads="1"/>
          </p:cNvSpPr>
          <p:nvPr/>
        </p:nvSpPr>
        <p:spPr bwMode="auto">
          <a:xfrm>
            <a:off x="3783013" y="3749675"/>
            <a:ext cx="146050"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6" name="Rectangle 80"/>
          <p:cNvSpPr>
            <a:spLocks noChangeArrowheads="1"/>
          </p:cNvSpPr>
          <p:nvPr/>
        </p:nvSpPr>
        <p:spPr bwMode="auto">
          <a:xfrm>
            <a:off x="3789363" y="3730625"/>
            <a:ext cx="1460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7" name="Oval 81"/>
          <p:cNvSpPr>
            <a:spLocks noChangeArrowheads="1"/>
          </p:cNvSpPr>
          <p:nvPr/>
        </p:nvSpPr>
        <p:spPr bwMode="auto">
          <a:xfrm>
            <a:off x="5103813" y="3749675"/>
            <a:ext cx="146050"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8" name="Rectangle 82"/>
          <p:cNvSpPr>
            <a:spLocks noChangeArrowheads="1"/>
          </p:cNvSpPr>
          <p:nvPr/>
        </p:nvSpPr>
        <p:spPr bwMode="auto">
          <a:xfrm>
            <a:off x="5110163" y="3730625"/>
            <a:ext cx="146050"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49" name="Oval 83"/>
          <p:cNvSpPr>
            <a:spLocks noChangeArrowheads="1"/>
          </p:cNvSpPr>
          <p:nvPr/>
        </p:nvSpPr>
        <p:spPr bwMode="auto">
          <a:xfrm>
            <a:off x="6396038" y="3749675"/>
            <a:ext cx="149225" cy="1333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0" name="Rectangle 84"/>
          <p:cNvSpPr>
            <a:spLocks noChangeArrowheads="1"/>
          </p:cNvSpPr>
          <p:nvPr/>
        </p:nvSpPr>
        <p:spPr bwMode="auto">
          <a:xfrm>
            <a:off x="6405563" y="3730625"/>
            <a:ext cx="142875" cy="698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1" name="Oval 85"/>
          <p:cNvSpPr>
            <a:spLocks noChangeArrowheads="1"/>
          </p:cNvSpPr>
          <p:nvPr/>
        </p:nvSpPr>
        <p:spPr bwMode="auto">
          <a:xfrm>
            <a:off x="5799138" y="3573463"/>
            <a:ext cx="466725" cy="550862"/>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2" name="Oval 86"/>
          <p:cNvSpPr>
            <a:spLocks noChangeArrowheads="1"/>
          </p:cNvSpPr>
          <p:nvPr/>
        </p:nvSpPr>
        <p:spPr bwMode="auto">
          <a:xfrm>
            <a:off x="7951788" y="2557463"/>
            <a:ext cx="425450" cy="1400175"/>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3" name="Rectangle 87"/>
          <p:cNvSpPr>
            <a:spLocks noChangeArrowheads="1"/>
          </p:cNvSpPr>
          <p:nvPr/>
        </p:nvSpPr>
        <p:spPr bwMode="auto">
          <a:xfrm>
            <a:off x="8250238" y="2867025"/>
            <a:ext cx="234950" cy="804863"/>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4" name="Rectangle 88"/>
          <p:cNvSpPr>
            <a:spLocks noChangeArrowheads="1"/>
          </p:cNvSpPr>
          <p:nvPr/>
        </p:nvSpPr>
        <p:spPr bwMode="auto">
          <a:xfrm>
            <a:off x="7907338" y="3589338"/>
            <a:ext cx="577850" cy="5016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5" name="Oval 89"/>
          <p:cNvSpPr>
            <a:spLocks noChangeArrowheads="1"/>
          </p:cNvSpPr>
          <p:nvPr/>
        </p:nvSpPr>
        <p:spPr bwMode="auto">
          <a:xfrm>
            <a:off x="7964488" y="3633788"/>
            <a:ext cx="273050" cy="3746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6" name="Rectangle 90"/>
          <p:cNvSpPr>
            <a:spLocks noChangeArrowheads="1"/>
          </p:cNvSpPr>
          <p:nvPr/>
        </p:nvSpPr>
        <p:spPr bwMode="auto">
          <a:xfrm>
            <a:off x="7793038" y="3489325"/>
            <a:ext cx="692150" cy="309563"/>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7" name="Rectangle 91"/>
          <p:cNvSpPr>
            <a:spLocks noChangeArrowheads="1"/>
          </p:cNvSpPr>
          <p:nvPr/>
        </p:nvSpPr>
        <p:spPr bwMode="auto">
          <a:xfrm>
            <a:off x="8161338" y="3703638"/>
            <a:ext cx="171450" cy="2349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8" name="Oval 92"/>
          <p:cNvSpPr>
            <a:spLocks noChangeArrowheads="1"/>
          </p:cNvSpPr>
          <p:nvPr/>
        </p:nvSpPr>
        <p:spPr bwMode="auto">
          <a:xfrm>
            <a:off x="7081838" y="3243263"/>
            <a:ext cx="425450" cy="1400175"/>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59" name="Rectangle 93"/>
          <p:cNvSpPr>
            <a:spLocks noChangeArrowheads="1"/>
          </p:cNvSpPr>
          <p:nvPr/>
        </p:nvSpPr>
        <p:spPr bwMode="auto">
          <a:xfrm>
            <a:off x="7396163" y="3702050"/>
            <a:ext cx="217487" cy="6286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60" name="Rectangle 94"/>
          <p:cNvSpPr>
            <a:spLocks noChangeArrowheads="1"/>
          </p:cNvSpPr>
          <p:nvPr/>
        </p:nvSpPr>
        <p:spPr bwMode="auto">
          <a:xfrm>
            <a:off x="7112000" y="3113088"/>
            <a:ext cx="501650" cy="496887"/>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61" name="Oval 95"/>
          <p:cNvSpPr>
            <a:spLocks noChangeArrowheads="1"/>
          </p:cNvSpPr>
          <p:nvPr/>
        </p:nvSpPr>
        <p:spPr bwMode="auto">
          <a:xfrm>
            <a:off x="895350" y="2571750"/>
            <a:ext cx="425450" cy="1400175"/>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62" name="Rectangle 96"/>
          <p:cNvSpPr>
            <a:spLocks noChangeArrowheads="1"/>
          </p:cNvSpPr>
          <p:nvPr/>
        </p:nvSpPr>
        <p:spPr bwMode="auto">
          <a:xfrm>
            <a:off x="787400" y="2881313"/>
            <a:ext cx="234950" cy="804862"/>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63" name="Rectangle 97"/>
          <p:cNvSpPr>
            <a:spLocks noChangeArrowheads="1"/>
          </p:cNvSpPr>
          <p:nvPr/>
        </p:nvSpPr>
        <p:spPr bwMode="auto">
          <a:xfrm>
            <a:off x="787400" y="3603625"/>
            <a:ext cx="577850" cy="5016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64" name="Oval 98"/>
          <p:cNvSpPr>
            <a:spLocks noChangeArrowheads="1"/>
          </p:cNvSpPr>
          <p:nvPr/>
        </p:nvSpPr>
        <p:spPr bwMode="auto">
          <a:xfrm>
            <a:off x="1035050" y="3648075"/>
            <a:ext cx="273050" cy="374650"/>
          </a:xfrm>
          <a:prstGeom prst="ellipse">
            <a:avLst/>
          </a:prstGeom>
          <a:ln w="12700">
            <a:solidFill>
              <a:srgbClr val="FAFD00"/>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65" name="Rectangle 99"/>
          <p:cNvSpPr>
            <a:spLocks noChangeArrowheads="1"/>
          </p:cNvSpPr>
          <p:nvPr/>
        </p:nvSpPr>
        <p:spPr bwMode="auto">
          <a:xfrm>
            <a:off x="787400" y="3503613"/>
            <a:ext cx="692150" cy="309562"/>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66" name="Rectangle 100"/>
          <p:cNvSpPr>
            <a:spLocks noChangeArrowheads="1"/>
          </p:cNvSpPr>
          <p:nvPr/>
        </p:nvSpPr>
        <p:spPr bwMode="auto">
          <a:xfrm>
            <a:off x="939800" y="3717925"/>
            <a:ext cx="171450" cy="2349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67" name="Rectangle 101"/>
          <p:cNvSpPr>
            <a:spLocks noChangeArrowheads="1"/>
          </p:cNvSpPr>
          <p:nvPr/>
        </p:nvSpPr>
        <p:spPr bwMode="auto">
          <a:xfrm>
            <a:off x="298450" y="3390900"/>
            <a:ext cx="8643938" cy="334963"/>
          </a:xfrm>
          <a:prstGeom prst="rect">
            <a:avLst/>
          </a:prstGeom>
          <a:gradFill rotWithShape="0">
            <a:gsLst>
              <a:gs pos="0">
                <a:srgbClr val="F95AB7"/>
              </a:gs>
              <a:gs pos="50000">
                <a:srgbClr val="E051A4"/>
              </a:gs>
              <a:gs pos="100000">
                <a:srgbClr val="F95AB7"/>
              </a:gs>
            </a:gsLst>
            <a:lin ang="5400000" scaled="1"/>
          </a:gradFill>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68" name="Oval 102"/>
          <p:cNvSpPr>
            <a:spLocks noChangeArrowheads="1"/>
          </p:cNvSpPr>
          <p:nvPr/>
        </p:nvSpPr>
        <p:spPr bwMode="auto">
          <a:xfrm>
            <a:off x="2976563" y="3094038"/>
            <a:ext cx="26987"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69" name="Oval 103"/>
          <p:cNvSpPr>
            <a:spLocks noChangeArrowheads="1"/>
          </p:cNvSpPr>
          <p:nvPr/>
        </p:nvSpPr>
        <p:spPr bwMode="auto">
          <a:xfrm>
            <a:off x="2967038" y="3116263"/>
            <a:ext cx="30162"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70" name="Oval 104"/>
          <p:cNvSpPr>
            <a:spLocks noChangeArrowheads="1"/>
          </p:cNvSpPr>
          <p:nvPr/>
        </p:nvSpPr>
        <p:spPr bwMode="auto">
          <a:xfrm>
            <a:off x="2914650" y="3052763"/>
            <a:ext cx="95250" cy="2667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71" name="Rectangle 105"/>
          <p:cNvSpPr>
            <a:spLocks noChangeArrowheads="1"/>
          </p:cNvSpPr>
          <p:nvPr/>
        </p:nvSpPr>
        <p:spPr bwMode="auto">
          <a:xfrm>
            <a:off x="2921000" y="2998788"/>
            <a:ext cx="80963" cy="161925"/>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72" name="Oval 106"/>
          <p:cNvSpPr>
            <a:spLocks noChangeArrowheads="1"/>
          </p:cNvSpPr>
          <p:nvPr/>
        </p:nvSpPr>
        <p:spPr bwMode="auto">
          <a:xfrm>
            <a:off x="2989263" y="3090863"/>
            <a:ext cx="14287"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73" name="Oval 107"/>
          <p:cNvSpPr>
            <a:spLocks noChangeArrowheads="1"/>
          </p:cNvSpPr>
          <p:nvPr/>
        </p:nvSpPr>
        <p:spPr bwMode="auto">
          <a:xfrm>
            <a:off x="2851150" y="3160713"/>
            <a:ext cx="209550" cy="209550"/>
          </a:xfrm>
          <a:prstGeom prst="ellipse">
            <a:avLst/>
          </a:prstGeom>
          <a:gradFill rotWithShape="0">
            <a:gsLst>
              <a:gs pos="0">
                <a:srgbClr val="7B00E4"/>
              </a:gs>
              <a:gs pos="100000">
                <a:srgbClr val="6E00CD"/>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74" name="Rectangle 108"/>
          <p:cNvSpPr>
            <a:spLocks noChangeArrowheads="1"/>
          </p:cNvSpPr>
          <p:nvPr/>
        </p:nvSpPr>
        <p:spPr bwMode="auto">
          <a:xfrm>
            <a:off x="2773363" y="3160713"/>
            <a:ext cx="241300" cy="196850"/>
          </a:xfrm>
          <a:prstGeom prst="rect">
            <a:avLst/>
          </a:prstGeom>
          <a:noFill/>
          <a:ln w="12700">
            <a:noFill/>
            <a:miter lim="800000"/>
            <a:headEnd/>
            <a:tailEnd/>
          </a:ln>
        </p:spPr>
        <p:txBody>
          <a:bodyPr wrap="none" lIns="90487" tIns="44450" rIns="90487" bIns="44450">
            <a:spAutoFit/>
          </a:bodyPr>
          <a:lstStyle/>
          <a:p>
            <a:pPr algn="l"/>
            <a:r>
              <a:rPr lang="en-GB" altLang="ja-JP" sz="700" b="1">
                <a:solidFill>
                  <a:srgbClr val="FFFF00"/>
                </a:solidFill>
                <a:latin typeface="Arial Unicode MS" pitchFamily="50" charset="-128"/>
                <a:ea typeface="Arial Unicode MS" pitchFamily="50" charset="-128"/>
                <a:cs typeface="Arial Unicode MS" pitchFamily="50" charset="-128"/>
              </a:rPr>
              <a:t>S</a:t>
            </a:r>
          </a:p>
        </p:txBody>
      </p:sp>
      <p:sp>
        <p:nvSpPr>
          <p:cNvPr id="32875" name="Rectangle 109"/>
          <p:cNvSpPr>
            <a:spLocks noChangeArrowheads="1"/>
          </p:cNvSpPr>
          <p:nvPr/>
        </p:nvSpPr>
        <p:spPr bwMode="auto">
          <a:xfrm>
            <a:off x="2838450" y="3160713"/>
            <a:ext cx="231775" cy="196850"/>
          </a:xfrm>
          <a:prstGeom prst="rect">
            <a:avLst/>
          </a:prstGeom>
          <a:noFill/>
          <a:ln w="12700">
            <a:noFill/>
            <a:miter lim="800000"/>
            <a:headEnd/>
            <a:tailEnd/>
          </a:ln>
        </p:spPr>
        <p:txBody>
          <a:bodyPr wrap="none" lIns="90487" tIns="44450" rIns="90487" bIns="44450">
            <a:spAutoFit/>
          </a:bodyPr>
          <a:lstStyle/>
          <a:p>
            <a:pPr algn="l"/>
            <a:r>
              <a:rPr lang="en-GB" altLang="ja-JP" sz="700" b="1">
                <a:solidFill>
                  <a:srgbClr val="FFFF00"/>
                </a:solidFill>
                <a:latin typeface="Arial Unicode MS" pitchFamily="50" charset="-128"/>
                <a:ea typeface="Arial Unicode MS" pitchFamily="50" charset="-128"/>
                <a:cs typeface="Arial Unicode MS" pitchFamily="50" charset="-128"/>
              </a:rPr>
              <a:t>e</a:t>
            </a:r>
          </a:p>
        </p:txBody>
      </p:sp>
      <p:sp>
        <p:nvSpPr>
          <p:cNvPr id="32876" name="Rectangle 110"/>
          <p:cNvSpPr>
            <a:spLocks noChangeArrowheads="1"/>
          </p:cNvSpPr>
          <p:nvPr/>
        </p:nvSpPr>
        <p:spPr bwMode="auto">
          <a:xfrm>
            <a:off x="2903538" y="3160713"/>
            <a:ext cx="212725" cy="196850"/>
          </a:xfrm>
          <a:prstGeom prst="rect">
            <a:avLst/>
          </a:prstGeom>
          <a:noFill/>
          <a:ln w="12700">
            <a:noFill/>
            <a:miter lim="800000"/>
            <a:headEnd/>
            <a:tailEnd/>
          </a:ln>
        </p:spPr>
        <p:txBody>
          <a:bodyPr wrap="none" lIns="90487" tIns="44450" rIns="90487" bIns="44450">
            <a:spAutoFit/>
          </a:bodyPr>
          <a:lstStyle/>
          <a:p>
            <a:pPr algn="l"/>
            <a:r>
              <a:rPr lang="en-GB" altLang="ja-JP" sz="700" b="1">
                <a:solidFill>
                  <a:srgbClr val="FFFF00"/>
                </a:solidFill>
                <a:latin typeface="Arial Unicode MS" pitchFamily="50" charset="-128"/>
                <a:ea typeface="Arial Unicode MS" pitchFamily="50" charset="-128"/>
                <a:cs typeface="Arial Unicode MS" pitchFamily="50" charset="-128"/>
              </a:rPr>
              <a:t>r</a:t>
            </a:r>
          </a:p>
        </p:txBody>
      </p:sp>
      <p:sp>
        <p:nvSpPr>
          <p:cNvPr id="32877" name="Rectangle 111"/>
          <p:cNvSpPr>
            <a:spLocks noChangeArrowheads="1"/>
          </p:cNvSpPr>
          <p:nvPr/>
        </p:nvSpPr>
        <p:spPr bwMode="auto">
          <a:xfrm>
            <a:off x="781050" y="2393950"/>
            <a:ext cx="781050" cy="1895475"/>
          </a:xfrm>
          <a:prstGeom prst="rect">
            <a:avLst/>
          </a:prstGeom>
          <a:noFill/>
          <a:ln w="12700">
            <a:solidFill>
              <a:srgbClr val="00CCFF"/>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78" name="Rectangle 112"/>
          <p:cNvSpPr>
            <a:spLocks noChangeArrowheads="1"/>
          </p:cNvSpPr>
          <p:nvPr/>
        </p:nvSpPr>
        <p:spPr bwMode="auto">
          <a:xfrm>
            <a:off x="7761288" y="2379663"/>
            <a:ext cx="781050" cy="1895475"/>
          </a:xfrm>
          <a:prstGeom prst="rect">
            <a:avLst/>
          </a:prstGeom>
          <a:noFill/>
          <a:ln w="12700">
            <a:solidFill>
              <a:srgbClr val="00CCFF"/>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79" name="Rectangle 113"/>
          <p:cNvSpPr>
            <a:spLocks noChangeArrowheads="1"/>
          </p:cNvSpPr>
          <p:nvPr/>
        </p:nvSpPr>
        <p:spPr bwMode="auto">
          <a:xfrm>
            <a:off x="1843088" y="2711450"/>
            <a:ext cx="5676900" cy="2463800"/>
          </a:xfrm>
          <a:prstGeom prst="rect">
            <a:avLst/>
          </a:prstGeom>
          <a:noFill/>
          <a:ln w="12700">
            <a:solidFill>
              <a:schemeClr val="accent2"/>
            </a:solid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80" name="Oval 114"/>
          <p:cNvSpPr>
            <a:spLocks noChangeArrowheads="1"/>
          </p:cNvSpPr>
          <p:nvPr/>
        </p:nvSpPr>
        <p:spPr bwMode="auto">
          <a:xfrm>
            <a:off x="4291013" y="3074988"/>
            <a:ext cx="15875"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81" name="Oval 115"/>
          <p:cNvSpPr>
            <a:spLocks noChangeArrowheads="1"/>
          </p:cNvSpPr>
          <p:nvPr/>
        </p:nvSpPr>
        <p:spPr bwMode="auto">
          <a:xfrm>
            <a:off x="4286250" y="3097213"/>
            <a:ext cx="17463"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82" name="Oval 116"/>
          <p:cNvSpPr>
            <a:spLocks noChangeArrowheads="1"/>
          </p:cNvSpPr>
          <p:nvPr/>
        </p:nvSpPr>
        <p:spPr bwMode="auto">
          <a:xfrm>
            <a:off x="4370388" y="3094038"/>
            <a:ext cx="15875"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83" name="Oval 117"/>
          <p:cNvSpPr>
            <a:spLocks noChangeArrowheads="1"/>
          </p:cNvSpPr>
          <p:nvPr/>
        </p:nvSpPr>
        <p:spPr bwMode="auto">
          <a:xfrm>
            <a:off x="4373563" y="3109913"/>
            <a:ext cx="14287"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84" name="Oval 118"/>
          <p:cNvSpPr>
            <a:spLocks noChangeArrowheads="1"/>
          </p:cNvSpPr>
          <p:nvPr/>
        </p:nvSpPr>
        <p:spPr bwMode="auto">
          <a:xfrm>
            <a:off x="4375150" y="3090863"/>
            <a:ext cx="17463"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85" name="Oval 119"/>
          <p:cNvSpPr>
            <a:spLocks noChangeArrowheads="1"/>
          </p:cNvSpPr>
          <p:nvPr/>
        </p:nvSpPr>
        <p:spPr bwMode="auto">
          <a:xfrm>
            <a:off x="5605463" y="3135313"/>
            <a:ext cx="14287"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86" name="Oval 120"/>
          <p:cNvSpPr>
            <a:spLocks noChangeArrowheads="1"/>
          </p:cNvSpPr>
          <p:nvPr/>
        </p:nvSpPr>
        <p:spPr bwMode="auto">
          <a:xfrm>
            <a:off x="5605463" y="3094038"/>
            <a:ext cx="14287"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87" name="Oval 121"/>
          <p:cNvSpPr>
            <a:spLocks noChangeArrowheads="1"/>
          </p:cNvSpPr>
          <p:nvPr/>
        </p:nvSpPr>
        <p:spPr bwMode="auto">
          <a:xfrm>
            <a:off x="5683250" y="3087688"/>
            <a:ext cx="14288"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88" name="Oval 122"/>
          <p:cNvSpPr>
            <a:spLocks noChangeArrowheads="1"/>
          </p:cNvSpPr>
          <p:nvPr/>
        </p:nvSpPr>
        <p:spPr bwMode="auto">
          <a:xfrm>
            <a:off x="5689600" y="3119438"/>
            <a:ext cx="17463"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nvGrpSpPr>
          <p:cNvPr id="32889" name="Group 123"/>
          <p:cNvGrpSpPr>
            <a:grpSpLocks/>
          </p:cNvGrpSpPr>
          <p:nvPr/>
        </p:nvGrpSpPr>
        <p:grpSpPr bwMode="auto">
          <a:xfrm>
            <a:off x="3613150" y="3209925"/>
            <a:ext cx="922338" cy="647700"/>
            <a:chOff x="2308" y="2098"/>
            <a:chExt cx="580" cy="408"/>
          </a:xfrm>
        </p:grpSpPr>
        <p:sp>
          <p:nvSpPr>
            <p:cNvPr id="32983" name="AutoShape 124"/>
            <p:cNvSpPr>
              <a:spLocks noChangeArrowheads="1"/>
            </p:cNvSpPr>
            <p:nvPr/>
          </p:nvSpPr>
          <p:spPr bwMode="auto">
            <a:xfrm>
              <a:off x="2308"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84" name="AutoShape 125"/>
            <p:cNvSpPr>
              <a:spLocks noChangeArrowheads="1"/>
            </p:cNvSpPr>
            <p:nvPr/>
          </p:nvSpPr>
          <p:spPr bwMode="auto">
            <a:xfrm>
              <a:off x="2391"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85" name="AutoShape 126"/>
            <p:cNvSpPr>
              <a:spLocks noChangeArrowheads="1"/>
            </p:cNvSpPr>
            <p:nvPr/>
          </p:nvSpPr>
          <p:spPr bwMode="auto">
            <a:xfrm>
              <a:off x="2474"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86" name="AutoShape 127"/>
            <p:cNvSpPr>
              <a:spLocks noChangeArrowheads="1"/>
            </p:cNvSpPr>
            <p:nvPr/>
          </p:nvSpPr>
          <p:spPr bwMode="auto">
            <a:xfrm>
              <a:off x="2557" y="2098"/>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87" name="AutoShape 128"/>
            <p:cNvSpPr>
              <a:spLocks noChangeArrowheads="1"/>
            </p:cNvSpPr>
            <p:nvPr/>
          </p:nvSpPr>
          <p:spPr bwMode="auto">
            <a:xfrm>
              <a:off x="2640"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88" name="AutoShape 129"/>
            <p:cNvSpPr>
              <a:spLocks noChangeArrowheads="1"/>
            </p:cNvSpPr>
            <p:nvPr/>
          </p:nvSpPr>
          <p:spPr bwMode="auto">
            <a:xfrm>
              <a:off x="2821"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sp useBgFill="1">
        <p:nvSpPr>
          <p:cNvPr id="32890" name="Oval 130"/>
          <p:cNvSpPr>
            <a:spLocks noChangeArrowheads="1"/>
          </p:cNvSpPr>
          <p:nvPr/>
        </p:nvSpPr>
        <p:spPr bwMode="auto">
          <a:xfrm>
            <a:off x="5694363" y="3084513"/>
            <a:ext cx="14287"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91" name="Oval 131"/>
          <p:cNvSpPr>
            <a:spLocks noChangeArrowheads="1"/>
          </p:cNvSpPr>
          <p:nvPr/>
        </p:nvSpPr>
        <p:spPr bwMode="auto">
          <a:xfrm>
            <a:off x="6980238" y="3087688"/>
            <a:ext cx="17462"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892" name="Oval 132"/>
          <p:cNvSpPr>
            <a:spLocks noChangeArrowheads="1"/>
          </p:cNvSpPr>
          <p:nvPr/>
        </p:nvSpPr>
        <p:spPr bwMode="auto">
          <a:xfrm>
            <a:off x="6985000" y="3103563"/>
            <a:ext cx="17463" cy="63500"/>
          </a:xfrm>
          <a:prstGeom prst="ellipse">
            <a:avLst/>
          </a:prstGeom>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nvGrpSpPr>
          <p:cNvPr id="32893" name="Group 133"/>
          <p:cNvGrpSpPr>
            <a:grpSpLocks/>
          </p:cNvGrpSpPr>
          <p:nvPr/>
        </p:nvGrpSpPr>
        <p:grpSpPr bwMode="auto">
          <a:xfrm>
            <a:off x="5348288" y="3236913"/>
            <a:ext cx="53975" cy="573087"/>
            <a:chOff x="3400" y="2115"/>
            <a:chExt cx="34" cy="361"/>
          </a:xfrm>
        </p:grpSpPr>
        <p:sp>
          <p:nvSpPr>
            <p:cNvPr id="32973" name="Line 134"/>
            <p:cNvSpPr>
              <a:spLocks noChangeShapeType="1"/>
            </p:cNvSpPr>
            <p:nvPr/>
          </p:nvSpPr>
          <p:spPr bwMode="auto">
            <a:xfrm>
              <a:off x="3421" y="2115"/>
              <a:ext cx="0" cy="40"/>
            </a:xfrm>
            <a:prstGeom prst="line">
              <a:avLst/>
            </a:prstGeom>
            <a:noFill/>
            <a:ln w="25400">
              <a:solidFill>
                <a:srgbClr val="000000"/>
              </a:solidFill>
              <a:round/>
              <a:headEnd/>
              <a:tailEnd/>
            </a:ln>
          </p:spPr>
          <p:txBody>
            <a:bodyPr wrap="none" anchor="ctr"/>
            <a:lstStyle/>
            <a:p>
              <a:endParaRPr lang="ja-JP" altLang="en-US"/>
            </a:p>
          </p:txBody>
        </p:sp>
        <p:sp>
          <p:nvSpPr>
            <p:cNvPr id="32974" name="Line 135"/>
            <p:cNvSpPr>
              <a:spLocks noChangeShapeType="1"/>
            </p:cNvSpPr>
            <p:nvPr/>
          </p:nvSpPr>
          <p:spPr bwMode="auto">
            <a:xfrm>
              <a:off x="3421" y="2193"/>
              <a:ext cx="0" cy="40"/>
            </a:xfrm>
            <a:prstGeom prst="line">
              <a:avLst/>
            </a:prstGeom>
            <a:noFill/>
            <a:ln w="25400">
              <a:solidFill>
                <a:srgbClr val="000000"/>
              </a:solidFill>
              <a:round/>
              <a:headEnd/>
              <a:tailEnd/>
            </a:ln>
          </p:spPr>
          <p:txBody>
            <a:bodyPr wrap="none" anchor="ctr"/>
            <a:lstStyle/>
            <a:p>
              <a:endParaRPr lang="ja-JP" altLang="en-US"/>
            </a:p>
          </p:txBody>
        </p:sp>
        <p:sp>
          <p:nvSpPr>
            <p:cNvPr id="32975" name="Line 136"/>
            <p:cNvSpPr>
              <a:spLocks noChangeShapeType="1"/>
            </p:cNvSpPr>
            <p:nvPr/>
          </p:nvSpPr>
          <p:spPr bwMode="auto">
            <a:xfrm>
              <a:off x="3421" y="2275"/>
              <a:ext cx="0" cy="40"/>
            </a:xfrm>
            <a:prstGeom prst="line">
              <a:avLst/>
            </a:prstGeom>
            <a:noFill/>
            <a:ln w="25400">
              <a:solidFill>
                <a:srgbClr val="000000"/>
              </a:solidFill>
              <a:round/>
              <a:headEnd/>
              <a:tailEnd/>
            </a:ln>
          </p:spPr>
          <p:txBody>
            <a:bodyPr wrap="none" anchor="ctr"/>
            <a:lstStyle/>
            <a:p>
              <a:endParaRPr lang="ja-JP" altLang="en-US"/>
            </a:p>
          </p:txBody>
        </p:sp>
        <p:sp>
          <p:nvSpPr>
            <p:cNvPr id="32976" name="Line 137"/>
            <p:cNvSpPr>
              <a:spLocks noChangeShapeType="1"/>
            </p:cNvSpPr>
            <p:nvPr/>
          </p:nvSpPr>
          <p:spPr bwMode="auto">
            <a:xfrm>
              <a:off x="3421" y="2354"/>
              <a:ext cx="0" cy="40"/>
            </a:xfrm>
            <a:prstGeom prst="line">
              <a:avLst/>
            </a:prstGeom>
            <a:noFill/>
            <a:ln w="25400">
              <a:solidFill>
                <a:srgbClr val="000000"/>
              </a:solidFill>
              <a:round/>
              <a:headEnd/>
              <a:tailEnd/>
            </a:ln>
          </p:spPr>
          <p:txBody>
            <a:bodyPr wrap="none" anchor="ctr"/>
            <a:lstStyle/>
            <a:p>
              <a:endParaRPr lang="ja-JP" altLang="en-US"/>
            </a:p>
          </p:txBody>
        </p:sp>
        <p:sp>
          <p:nvSpPr>
            <p:cNvPr id="32977" name="Line 138"/>
            <p:cNvSpPr>
              <a:spLocks noChangeShapeType="1"/>
            </p:cNvSpPr>
            <p:nvPr/>
          </p:nvSpPr>
          <p:spPr bwMode="auto">
            <a:xfrm>
              <a:off x="3421" y="2436"/>
              <a:ext cx="0" cy="40"/>
            </a:xfrm>
            <a:prstGeom prst="line">
              <a:avLst/>
            </a:prstGeom>
            <a:noFill/>
            <a:ln w="25400">
              <a:solidFill>
                <a:srgbClr val="000000"/>
              </a:solidFill>
              <a:round/>
              <a:headEnd/>
              <a:tailEnd/>
            </a:ln>
          </p:spPr>
          <p:txBody>
            <a:bodyPr wrap="none" anchor="ctr"/>
            <a:lstStyle/>
            <a:p>
              <a:endParaRPr lang="ja-JP" altLang="en-US"/>
            </a:p>
          </p:txBody>
        </p:sp>
        <p:sp>
          <p:nvSpPr>
            <p:cNvPr id="32978" name="Line 139"/>
            <p:cNvSpPr>
              <a:spLocks noChangeShapeType="1"/>
            </p:cNvSpPr>
            <p:nvPr/>
          </p:nvSpPr>
          <p:spPr bwMode="auto">
            <a:xfrm>
              <a:off x="3400" y="2214"/>
              <a:ext cx="34" cy="0"/>
            </a:xfrm>
            <a:prstGeom prst="line">
              <a:avLst/>
            </a:prstGeom>
            <a:noFill/>
            <a:ln w="25400">
              <a:solidFill>
                <a:srgbClr val="000000"/>
              </a:solidFill>
              <a:round/>
              <a:headEnd/>
              <a:tailEnd/>
            </a:ln>
          </p:spPr>
          <p:txBody>
            <a:bodyPr wrap="none" anchor="ctr"/>
            <a:lstStyle/>
            <a:p>
              <a:endParaRPr lang="ja-JP" altLang="en-US"/>
            </a:p>
          </p:txBody>
        </p:sp>
        <p:sp>
          <p:nvSpPr>
            <p:cNvPr id="32979" name="Line 140"/>
            <p:cNvSpPr>
              <a:spLocks noChangeShapeType="1"/>
            </p:cNvSpPr>
            <p:nvPr/>
          </p:nvSpPr>
          <p:spPr bwMode="auto">
            <a:xfrm>
              <a:off x="3400" y="2136"/>
              <a:ext cx="34" cy="0"/>
            </a:xfrm>
            <a:prstGeom prst="line">
              <a:avLst/>
            </a:prstGeom>
            <a:noFill/>
            <a:ln w="25400">
              <a:solidFill>
                <a:srgbClr val="000000"/>
              </a:solidFill>
              <a:round/>
              <a:headEnd/>
              <a:tailEnd/>
            </a:ln>
          </p:spPr>
          <p:txBody>
            <a:bodyPr wrap="none" anchor="ctr"/>
            <a:lstStyle/>
            <a:p>
              <a:endParaRPr lang="ja-JP" altLang="en-US"/>
            </a:p>
          </p:txBody>
        </p:sp>
        <p:sp>
          <p:nvSpPr>
            <p:cNvPr id="32980" name="Line 141"/>
            <p:cNvSpPr>
              <a:spLocks noChangeShapeType="1"/>
            </p:cNvSpPr>
            <p:nvPr/>
          </p:nvSpPr>
          <p:spPr bwMode="auto">
            <a:xfrm>
              <a:off x="3400" y="2298"/>
              <a:ext cx="34" cy="0"/>
            </a:xfrm>
            <a:prstGeom prst="line">
              <a:avLst/>
            </a:prstGeom>
            <a:noFill/>
            <a:ln w="25400">
              <a:solidFill>
                <a:srgbClr val="000000"/>
              </a:solidFill>
              <a:round/>
              <a:headEnd/>
              <a:tailEnd/>
            </a:ln>
          </p:spPr>
          <p:txBody>
            <a:bodyPr wrap="none" anchor="ctr"/>
            <a:lstStyle/>
            <a:p>
              <a:endParaRPr lang="ja-JP" altLang="en-US"/>
            </a:p>
          </p:txBody>
        </p:sp>
        <p:sp>
          <p:nvSpPr>
            <p:cNvPr id="32981" name="Line 142"/>
            <p:cNvSpPr>
              <a:spLocks noChangeShapeType="1"/>
            </p:cNvSpPr>
            <p:nvPr/>
          </p:nvSpPr>
          <p:spPr bwMode="auto">
            <a:xfrm>
              <a:off x="3400" y="2374"/>
              <a:ext cx="34" cy="0"/>
            </a:xfrm>
            <a:prstGeom prst="line">
              <a:avLst/>
            </a:prstGeom>
            <a:noFill/>
            <a:ln w="25400">
              <a:solidFill>
                <a:srgbClr val="000000"/>
              </a:solidFill>
              <a:round/>
              <a:headEnd/>
              <a:tailEnd/>
            </a:ln>
          </p:spPr>
          <p:txBody>
            <a:bodyPr wrap="none" anchor="ctr"/>
            <a:lstStyle/>
            <a:p>
              <a:endParaRPr lang="ja-JP" altLang="en-US"/>
            </a:p>
          </p:txBody>
        </p:sp>
        <p:sp>
          <p:nvSpPr>
            <p:cNvPr id="32982" name="Line 143"/>
            <p:cNvSpPr>
              <a:spLocks noChangeShapeType="1"/>
            </p:cNvSpPr>
            <p:nvPr/>
          </p:nvSpPr>
          <p:spPr bwMode="auto">
            <a:xfrm>
              <a:off x="3400" y="2456"/>
              <a:ext cx="34" cy="0"/>
            </a:xfrm>
            <a:prstGeom prst="line">
              <a:avLst/>
            </a:prstGeom>
            <a:noFill/>
            <a:ln w="25400">
              <a:solidFill>
                <a:srgbClr val="000000"/>
              </a:solidFill>
              <a:round/>
              <a:headEnd/>
              <a:tailEnd/>
            </a:ln>
          </p:spPr>
          <p:txBody>
            <a:bodyPr wrap="none" anchor="ctr"/>
            <a:lstStyle/>
            <a:p>
              <a:endParaRPr lang="ja-JP" altLang="en-US"/>
            </a:p>
          </p:txBody>
        </p:sp>
      </p:grpSp>
      <p:sp>
        <p:nvSpPr>
          <p:cNvPr id="32894" name="AutoShape 144"/>
          <p:cNvSpPr>
            <a:spLocks noChangeArrowheads="1"/>
          </p:cNvSpPr>
          <p:nvPr/>
        </p:nvSpPr>
        <p:spPr bwMode="auto">
          <a:xfrm>
            <a:off x="2239963" y="3209925"/>
            <a:ext cx="104775"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95" name="AutoShape 145"/>
          <p:cNvSpPr>
            <a:spLocks noChangeArrowheads="1"/>
          </p:cNvSpPr>
          <p:nvPr/>
        </p:nvSpPr>
        <p:spPr bwMode="auto">
          <a:xfrm>
            <a:off x="2370138" y="3209925"/>
            <a:ext cx="107950"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96" name="AutoShape 146"/>
          <p:cNvSpPr>
            <a:spLocks noChangeArrowheads="1"/>
          </p:cNvSpPr>
          <p:nvPr/>
        </p:nvSpPr>
        <p:spPr bwMode="auto">
          <a:xfrm>
            <a:off x="2503488" y="3209925"/>
            <a:ext cx="106362"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97" name="AutoShape 147"/>
          <p:cNvSpPr>
            <a:spLocks noChangeArrowheads="1"/>
          </p:cNvSpPr>
          <p:nvPr/>
        </p:nvSpPr>
        <p:spPr bwMode="auto">
          <a:xfrm>
            <a:off x="2635250" y="3209925"/>
            <a:ext cx="106363" cy="647700"/>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98" name="AutoShape 148"/>
          <p:cNvSpPr>
            <a:spLocks noChangeArrowheads="1"/>
          </p:cNvSpPr>
          <p:nvPr/>
        </p:nvSpPr>
        <p:spPr bwMode="auto">
          <a:xfrm>
            <a:off x="2767013" y="3209925"/>
            <a:ext cx="107950"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899" name="AutoShape 149"/>
          <p:cNvSpPr>
            <a:spLocks noChangeArrowheads="1"/>
          </p:cNvSpPr>
          <p:nvPr/>
        </p:nvSpPr>
        <p:spPr bwMode="auto">
          <a:xfrm>
            <a:off x="3054350" y="3209925"/>
            <a:ext cx="106363"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nvGrpSpPr>
          <p:cNvPr id="32900" name="Group 150"/>
          <p:cNvGrpSpPr>
            <a:grpSpLocks/>
          </p:cNvGrpSpPr>
          <p:nvPr/>
        </p:nvGrpSpPr>
        <p:grpSpPr bwMode="auto">
          <a:xfrm>
            <a:off x="6643688" y="3243263"/>
            <a:ext cx="53975" cy="573087"/>
            <a:chOff x="4216" y="2119"/>
            <a:chExt cx="34" cy="361"/>
          </a:xfrm>
        </p:grpSpPr>
        <p:sp>
          <p:nvSpPr>
            <p:cNvPr id="32963" name="Line 151"/>
            <p:cNvSpPr>
              <a:spLocks noChangeShapeType="1"/>
            </p:cNvSpPr>
            <p:nvPr/>
          </p:nvSpPr>
          <p:spPr bwMode="auto">
            <a:xfrm>
              <a:off x="4237" y="2119"/>
              <a:ext cx="0" cy="40"/>
            </a:xfrm>
            <a:prstGeom prst="line">
              <a:avLst/>
            </a:prstGeom>
            <a:noFill/>
            <a:ln w="25400">
              <a:solidFill>
                <a:srgbClr val="000000"/>
              </a:solidFill>
              <a:round/>
              <a:headEnd/>
              <a:tailEnd/>
            </a:ln>
          </p:spPr>
          <p:txBody>
            <a:bodyPr wrap="none" anchor="ctr"/>
            <a:lstStyle/>
            <a:p>
              <a:endParaRPr lang="ja-JP" altLang="en-US"/>
            </a:p>
          </p:txBody>
        </p:sp>
        <p:sp>
          <p:nvSpPr>
            <p:cNvPr id="32964" name="Line 152"/>
            <p:cNvSpPr>
              <a:spLocks noChangeShapeType="1"/>
            </p:cNvSpPr>
            <p:nvPr/>
          </p:nvSpPr>
          <p:spPr bwMode="auto">
            <a:xfrm>
              <a:off x="4237" y="2197"/>
              <a:ext cx="0" cy="40"/>
            </a:xfrm>
            <a:prstGeom prst="line">
              <a:avLst/>
            </a:prstGeom>
            <a:noFill/>
            <a:ln w="25400">
              <a:solidFill>
                <a:srgbClr val="000000"/>
              </a:solidFill>
              <a:round/>
              <a:headEnd/>
              <a:tailEnd/>
            </a:ln>
          </p:spPr>
          <p:txBody>
            <a:bodyPr wrap="none" anchor="ctr"/>
            <a:lstStyle/>
            <a:p>
              <a:endParaRPr lang="ja-JP" altLang="en-US"/>
            </a:p>
          </p:txBody>
        </p:sp>
        <p:sp>
          <p:nvSpPr>
            <p:cNvPr id="32965" name="Line 153"/>
            <p:cNvSpPr>
              <a:spLocks noChangeShapeType="1"/>
            </p:cNvSpPr>
            <p:nvPr/>
          </p:nvSpPr>
          <p:spPr bwMode="auto">
            <a:xfrm>
              <a:off x="4237" y="2279"/>
              <a:ext cx="0" cy="40"/>
            </a:xfrm>
            <a:prstGeom prst="line">
              <a:avLst/>
            </a:prstGeom>
            <a:noFill/>
            <a:ln w="25400">
              <a:solidFill>
                <a:srgbClr val="000000"/>
              </a:solidFill>
              <a:round/>
              <a:headEnd/>
              <a:tailEnd/>
            </a:ln>
          </p:spPr>
          <p:txBody>
            <a:bodyPr wrap="none" anchor="ctr"/>
            <a:lstStyle/>
            <a:p>
              <a:endParaRPr lang="ja-JP" altLang="en-US"/>
            </a:p>
          </p:txBody>
        </p:sp>
        <p:sp>
          <p:nvSpPr>
            <p:cNvPr id="32966" name="Line 154"/>
            <p:cNvSpPr>
              <a:spLocks noChangeShapeType="1"/>
            </p:cNvSpPr>
            <p:nvPr/>
          </p:nvSpPr>
          <p:spPr bwMode="auto">
            <a:xfrm>
              <a:off x="4237" y="2358"/>
              <a:ext cx="0" cy="40"/>
            </a:xfrm>
            <a:prstGeom prst="line">
              <a:avLst/>
            </a:prstGeom>
            <a:noFill/>
            <a:ln w="25400">
              <a:solidFill>
                <a:srgbClr val="000000"/>
              </a:solidFill>
              <a:round/>
              <a:headEnd/>
              <a:tailEnd/>
            </a:ln>
          </p:spPr>
          <p:txBody>
            <a:bodyPr wrap="none" anchor="ctr"/>
            <a:lstStyle/>
            <a:p>
              <a:endParaRPr lang="ja-JP" altLang="en-US"/>
            </a:p>
          </p:txBody>
        </p:sp>
        <p:sp>
          <p:nvSpPr>
            <p:cNvPr id="32967" name="Line 155"/>
            <p:cNvSpPr>
              <a:spLocks noChangeShapeType="1"/>
            </p:cNvSpPr>
            <p:nvPr/>
          </p:nvSpPr>
          <p:spPr bwMode="auto">
            <a:xfrm>
              <a:off x="4237" y="2440"/>
              <a:ext cx="0" cy="40"/>
            </a:xfrm>
            <a:prstGeom prst="line">
              <a:avLst/>
            </a:prstGeom>
            <a:noFill/>
            <a:ln w="25400">
              <a:solidFill>
                <a:srgbClr val="000000"/>
              </a:solidFill>
              <a:round/>
              <a:headEnd/>
              <a:tailEnd/>
            </a:ln>
          </p:spPr>
          <p:txBody>
            <a:bodyPr wrap="none" anchor="ctr"/>
            <a:lstStyle/>
            <a:p>
              <a:endParaRPr lang="ja-JP" altLang="en-US"/>
            </a:p>
          </p:txBody>
        </p:sp>
        <p:sp>
          <p:nvSpPr>
            <p:cNvPr id="32968" name="Line 156"/>
            <p:cNvSpPr>
              <a:spLocks noChangeShapeType="1"/>
            </p:cNvSpPr>
            <p:nvPr/>
          </p:nvSpPr>
          <p:spPr bwMode="auto">
            <a:xfrm>
              <a:off x="4216" y="2218"/>
              <a:ext cx="34" cy="0"/>
            </a:xfrm>
            <a:prstGeom prst="line">
              <a:avLst/>
            </a:prstGeom>
            <a:noFill/>
            <a:ln w="25400">
              <a:solidFill>
                <a:srgbClr val="000000"/>
              </a:solidFill>
              <a:round/>
              <a:headEnd/>
              <a:tailEnd/>
            </a:ln>
          </p:spPr>
          <p:txBody>
            <a:bodyPr wrap="none" anchor="ctr"/>
            <a:lstStyle/>
            <a:p>
              <a:endParaRPr lang="ja-JP" altLang="en-US"/>
            </a:p>
          </p:txBody>
        </p:sp>
        <p:sp>
          <p:nvSpPr>
            <p:cNvPr id="32969" name="Line 157"/>
            <p:cNvSpPr>
              <a:spLocks noChangeShapeType="1"/>
            </p:cNvSpPr>
            <p:nvPr/>
          </p:nvSpPr>
          <p:spPr bwMode="auto">
            <a:xfrm>
              <a:off x="4216" y="2140"/>
              <a:ext cx="34" cy="0"/>
            </a:xfrm>
            <a:prstGeom prst="line">
              <a:avLst/>
            </a:prstGeom>
            <a:noFill/>
            <a:ln w="25400">
              <a:solidFill>
                <a:srgbClr val="000000"/>
              </a:solidFill>
              <a:round/>
              <a:headEnd/>
              <a:tailEnd/>
            </a:ln>
          </p:spPr>
          <p:txBody>
            <a:bodyPr wrap="none" anchor="ctr"/>
            <a:lstStyle/>
            <a:p>
              <a:endParaRPr lang="ja-JP" altLang="en-US"/>
            </a:p>
          </p:txBody>
        </p:sp>
        <p:sp>
          <p:nvSpPr>
            <p:cNvPr id="32970" name="Line 158"/>
            <p:cNvSpPr>
              <a:spLocks noChangeShapeType="1"/>
            </p:cNvSpPr>
            <p:nvPr/>
          </p:nvSpPr>
          <p:spPr bwMode="auto">
            <a:xfrm>
              <a:off x="4216" y="2302"/>
              <a:ext cx="34" cy="0"/>
            </a:xfrm>
            <a:prstGeom prst="line">
              <a:avLst/>
            </a:prstGeom>
            <a:noFill/>
            <a:ln w="25400">
              <a:solidFill>
                <a:srgbClr val="000000"/>
              </a:solidFill>
              <a:round/>
              <a:headEnd/>
              <a:tailEnd/>
            </a:ln>
          </p:spPr>
          <p:txBody>
            <a:bodyPr wrap="none" anchor="ctr"/>
            <a:lstStyle/>
            <a:p>
              <a:endParaRPr lang="ja-JP" altLang="en-US"/>
            </a:p>
          </p:txBody>
        </p:sp>
        <p:sp>
          <p:nvSpPr>
            <p:cNvPr id="32971" name="Line 159"/>
            <p:cNvSpPr>
              <a:spLocks noChangeShapeType="1"/>
            </p:cNvSpPr>
            <p:nvPr/>
          </p:nvSpPr>
          <p:spPr bwMode="auto">
            <a:xfrm>
              <a:off x="4216" y="2378"/>
              <a:ext cx="34" cy="0"/>
            </a:xfrm>
            <a:prstGeom prst="line">
              <a:avLst/>
            </a:prstGeom>
            <a:noFill/>
            <a:ln w="25400">
              <a:solidFill>
                <a:srgbClr val="000000"/>
              </a:solidFill>
              <a:round/>
              <a:headEnd/>
              <a:tailEnd/>
            </a:ln>
          </p:spPr>
          <p:txBody>
            <a:bodyPr wrap="none" anchor="ctr"/>
            <a:lstStyle/>
            <a:p>
              <a:endParaRPr lang="ja-JP" altLang="en-US"/>
            </a:p>
          </p:txBody>
        </p:sp>
        <p:sp>
          <p:nvSpPr>
            <p:cNvPr id="32972" name="Line 160"/>
            <p:cNvSpPr>
              <a:spLocks noChangeShapeType="1"/>
            </p:cNvSpPr>
            <p:nvPr/>
          </p:nvSpPr>
          <p:spPr bwMode="auto">
            <a:xfrm>
              <a:off x="4216" y="2460"/>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32901" name="Group 161"/>
          <p:cNvGrpSpPr>
            <a:grpSpLocks/>
          </p:cNvGrpSpPr>
          <p:nvPr/>
        </p:nvGrpSpPr>
        <p:grpSpPr bwMode="auto">
          <a:xfrm>
            <a:off x="4927600" y="3201988"/>
            <a:ext cx="920750" cy="647700"/>
            <a:chOff x="3135" y="2093"/>
            <a:chExt cx="580" cy="408"/>
          </a:xfrm>
        </p:grpSpPr>
        <p:sp>
          <p:nvSpPr>
            <p:cNvPr id="32957" name="AutoShape 162"/>
            <p:cNvSpPr>
              <a:spLocks noChangeArrowheads="1"/>
            </p:cNvSpPr>
            <p:nvPr/>
          </p:nvSpPr>
          <p:spPr bwMode="auto">
            <a:xfrm>
              <a:off x="3135"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58" name="AutoShape 163"/>
            <p:cNvSpPr>
              <a:spLocks noChangeArrowheads="1"/>
            </p:cNvSpPr>
            <p:nvPr/>
          </p:nvSpPr>
          <p:spPr bwMode="auto">
            <a:xfrm>
              <a:off x="3218"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59" name="AutoShape 164"/>
            <p:cNvSpPr>
              <a:spLocks noChangeArrowheads="1"/>
            </p:cNvSpPr>
            <p:nvPr/>
          </p:nvSpPr>
          <p:spPr bwMode="auto">
            <a:xfrm>
              <a:off x="3301"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60" name="AutoShape 165"/>
            <p:cNvSpPr>
              <a:spLocks noChangeArrowheads="1"/>
            </p:cNvSpPr>
            <p:nvPr/>
          </p:nvSpPr>
          <p:spPr bwMode="auto">
            <a:xfrm>
              <a:off x="3384" y="2093"/>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61" name="AutoShape 166"/>
            <p:cNvSpPr>
              <a:spLocks noChangeArrowheads="1"/>
            </p:cNvSpPr>
            <p:nvPr/>
          </p:nvSpPr>
          <p:spPr bwMode="auto">
            <a:xfrm>
              <a:off x="3467"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62" name="AutoShape 167"/>
            <p:cNvSpPr>
              <a:spLocks noChangeArrowheads="1"/>
            </p:cNvSpPr>
            <p:nvPr/>
          </p:nvSpPr>
          <p:spPr bwMode="auto">
            <a:xfrm>
              <a:off x="3648"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grpSp>
        <p:nvGrpSpPr>
          <p:cNvPr id="32902" name="Group 168"/>
          <p:cNvGrpSpPr>
            <a:grpSpLocks/>
          </p:cNvGrpSpPr>
          <p:nvPr/>
        </p:nvGrpSpPr>
        <p:grpSpPr bwMode="auto">
          <a:xfrm>
            <a:off x="6223000" y="3201988"/>
            <a:ext cx="920750" cy="647700"/>
            <a:chOff x="3951" y="2093"/>
            <a:chExt cx="580" cy="408"/>
          </a:xfrm>
        </p:grpSpPr>
        <p:sp>
          <p:nvSpPr>
            <p:cNvPr id="32951" name="AutoShape 169"/>
            <p:cNvSpPr>
              <a:spLocks noChangeArrowheads="1"/>
            </p:cNvSpPr>
            <p:nvPr/>
          </p:nvSpPr>
          <p:spPr bwMode="auto">
            <a:xfrm>
              <a:off x="3951"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52" name="AutoShape 170"/>
            <p:cNvSpPr>
              <a:spLocks noChangeArrowheads="1"/>
            </p:cNvSpPr>
            <p:nvPr/>
          </p:nvSpPr>
          <p:spPr bwMode="auto">
            <a:xfrm>
              <a:off x="4034"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53" name="AutoShape 171"/>
            <p:cNvSpPr>
              <a:spLocks noChangeArrowheads="1"/>
            </p:cNvSpPr>
            <p:nvPr/>
          </p:nvSpPr>
          <p:spPr bwMode="auto">
            <a:xfrm>
              <a:off x="4117"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54" name="AutoShape 172"/>
            <p:cNvSpPr>
              <a:spLocks noChangeArrowheads="1"/>
            </p:cNvSpPr>
            <p:nvPr/>
          </p:nvSpPr>
          <p:spPr bwMode="auto">
            <a:xfrm>
              <a:off x="4200" y="2093"/>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55" name="AutoShape 173"/>
            <p:cNvSpPr>
              <a:spLocks noChangeArrowheads="1"/>
            </p:cNvSpPr>
            <p:nvPr/>
          </p:nvSpPr>
          <p:spPr bwMode="auto">
            <a:xfrm>
              <a:off x="4283"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56" name="AutoShape 174"/>
            <p:cNvSpPr>
              <a:spLocks noChangeArrowheads="1"/>
            </p:cNvSpPr>
            <p:nvPr/>
          </p:nvSpPr>
          <p:spPr bwMode="auto">
            <a:xfrm>
              <a:off x="4464"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sp>
        <p:nvSpPr>
          <p:cNvPr id="32903" name="Line 175"/>
          <p:cNvSpPr>
            <a:spLocks noChangeShapeType="1"/>
          </p:cNvSpPr>
          <p:nvPr/>
        </p:nvSpPr>
        <p:spPr bwMode="auto">
          <a:xfrm>
            <a:off x="2693988" y="3378200"/>
            <a:ext cx="0" cy="63500"/>
          </a:xfrm>
          <a:prstGeom prst="line">
            <a:avLst/>
          </a:prstGeom>
          <a:noFill/>
          <a:ln w="25400">
            <a:solidFill>
              <a:srgbClr val="000000"/>
            </a:solidFill>
            <a:round/>
            <a:headEnd/>
            <a:tailEnd/>
          </a:ln>
        </p:spPr>
        <p:txBody>
          <a:bodyPr wrap="none" anchor="ctr"/>
          <a:lstStyle/>
          <a:p>
            <a:endParaRPr lang="ja-JP" altLang="en-US"/>
          </a:p>
        </p:txBody>
      </p:sp>
      <p:sp>
        <p:nvSpPr>
          <p:cNvPr id="32904" name="Line 176"/>
          <p:cNvSpPr>
            <a:spLocks noChangeShapeType="1"/>
          </p:cNvSpPr>
          <p:nvPr/>
        </p:nvSpPr>
        <p:spPr bwMode="auto">
          <a:xfrm>
            <a:off x="2693988" y="3508375"/>
            <a:ext cx="0" cy="63500"/>
          </a:xfrm>
          <a:prstGeom prst="line">
            <a:avLst/>
          </a:prstGeom>
          <a:noFill/>
          <a:ln w="25400">
            <a:solidFill>
              <a:srgbClr val="000000"/>
            </a:solidFill>
            <a:round/>
            <a:headEnd/>
            <a:tailEnd/>
          </a:ln>
        </p:spPr>
        <p:txBody>
          <a:bodyPr wrap="none" anchor="ctr"/>
          <a:lstStyle/>
          <a:p>
            <a:endParaRPr lang="ja-JP" altLang="en-US"/>
          </a:p>
        </p:txBody>
      </p:sp>
      <p:sp>
        <p:nvSpPr>
          <p:cNvPr id="32905" name="Line 177"/>
          <p:cNvSpPr>
            <a:spLocks noChangeShapeType="1"/>
          </p:cNvSpPr>
          <p:nvPr/>
        </p:nvSpPr>
        <p:spPr bwMode="auto">
          <a:xfrm>
            <a:off x="2693988" y="3633788"/>
            <a:ext cx="0" cy="63500"/>
          </a:xfrm>
          <a:prstGeom prst="line">
            <a:avLst/>
          </a:prstGeom>
          <a:noFill/>
          <a:ln w="25400">
            <a:solidFill>
              <a:srgbClr val="000000"/>
            </a:solidFill>
            <a:round/>
            <a:headEnd/>
            <a:tailEnd/>
          </a:ln>
        </p:spPr>
        <p:txBody>
          <a:bodyPr wrap="none" anchor="ctr"/>
          <a:lstStyle/>
          <a:p>
            <a:endParaRPr lang="ja-JP" altLang="en-US"/>
          </a:p>
        </p:txBody>
      </p:sp>
      <p:sp>
        <p:nvSpPr>
          <p:cNvPr id="32906" name="Line 178"/>
          <p:cNvSpPr>
            <a:spLocks noChangeShapeType="1"/>
          </p:cNvSpPr>
          <p:nvPr/>
        </p:nvSpPr>
        <p:spPr bwMode="auto">
          <a:xfrm>
            <a:off x="2693988" y="3763963"/>
            <a:ext cx="0" cy="63500"/>
          </a:xfrm>
          <a:prstGeom prst="line">
            <a:avLst/>
          </a:prstGeom>
          <a:noFill/>
          <a:ln w="25400">
            <a:solidFill>
              <a:srgbClr val="000000"/>
            </a:solidFill>
            <a:round/>
            <a:headEnd/>
            <a:tailEnd/>
          </a:ln>
        </p:spPr>
        <p:txBody>
          <a:bodyPr wrap="none" anchor="ctr"/>
          <a:lstStyle/>
          <a:p>
            <a:endParaRPr lang="ja-JP" altLang="en-US"/>
          </a:p>
        </p:txBody>
      </p:sp>
      <p:sp>
        <p:nvSpPr>
          <p:cNvPr id="32907" name="Line 179"/>
          <p:cNvSpPr>
            <a:spLocks noChangeShapeType="1"/>
          </p:cNvSpPr>
          <p:nvPr/>
        </p:nvSpPr>
        <p:spPr bwMode="auto">
          <a:xfrm>
            <a:off x="2660650" y="3411538"/>
            <a:ext cx="52388" cy="0"/>
          </a:xfrm>
          <a:prstGeom prst="line">
            <a:avLst/>
          </a:prstGeom>
          <a:noFill/>
          <a:ln w="25400">
            <a:solidFill>
              <a:srgbClr val="000000"/>
            </a:solidFill>
            <a:round/>
            <a:headEnd/>
            <a:tailEnd/>
          </a:ln>
        </p:spPr>
        <p:txBody>
          <a:bodyPr wrap="none" anchor="ctr"/>
          <a:lstStyle/>
          <a:p>
            <a:endParaRPr lang="ja-JP" altLang="en-US"/>
          </a:p>
        </p:txBody>
      </p:sp>
      <p:sp>
        <p:nvSpPr>
          <p:cNvPr id="32908" name="Line 180"/>
          <p:cNvSpPr>
            <a:spLocks noChangeShapeType="1"/>
          </p:cNvSpPr>
          <p:nvPr/>
        </p:nvSpPr>
        <p:spPr bwMode="auto">
          <a:xfrm>
            <a:off x="2660650" y="3544888"/>
            <a:ext cx="52388" cy="0"/>
          </a:xfrm>
          <a:prstGeom prst="line">
            <a:avLst/>
          </a:prstGeom>
          <a:noFill/>
          <a:ln w="25400">
            <a:solidFill>
              <a:srgbClr val="000000"/>
            </a:solidFill>
            <a:round/>
            <a:headEnd/>
            <a:tailEnd/>
          </a:ln>
        </p:spPr>
        <p:txBody>
          <a:bodyPr wrap="none" anchor="ctr"/>
          <a:lstStyle/>
          <a:p>
            <a:endParaRPr lang="ja-JP" altLang="en-US"/>
          </a:p>
        </p:txBody>
      </p:sp>
      <p:sp>
        <p:nvSpPr>
          <p:cNvPr id="32909" name="Line 181"/>
          <p:cNvSpPr>
            <a:spLocks noChangeShapeType="1"/>
          </p:cNvSpPr>
          <p:nvPr/>
        </p:nvSpPr>
        <p:spPr bwMode="auto">
          <a:xfrm>
            <a:off x="2660650" y="3665538"/>
            <a:ext cx="52388" cy="0"/>
          </a:xfrm>
          <a:prstGeom prst="line">
            <a:avLst/>
          </a:prstGeom>
          <a:noFill/>
          <a:ln w="25400">
            <a:solidFill>
              <a:srgbClr val="000000"/>
            </a:solidFill>
            <a:round/>
            <a:headEnd/>
            <a:tailEnd/>
          </a:ln>
        </p:spPr>
        <p:txBody>
          <a:bodyPr wrap="none" anchor="ctr"/>
          <a:lstStyle/>
          <a:p>
            <a:endParaRPr lang="ja-JP" altLang="en-US"/>
          </a:p>
        </p:txBody>
      </p:sp>
      <p:sp>
        <p:nvSpPr>
          <p:cNvPr id="32910" name="Line 182"/>
          <p:cNvSpPr>
            <a:spLocks noChangeShapeType="1"/>
          </p:cNvSpPr>
          <p:nvPr/>
        </p:nvSpPr>
        <p:spPr bwMode="auto">
          <a:xfrm>
            <a:off x="2660650" y="3795713"/>
            <a:ext cx="52388" cy="0"/>
          </a:xfrm>
          <a:prstGeom prst="line">
            <a:avLst/>
          </a:prstGeom>
          <a:noFill/>
          <a:ln w="25400">
            <a:solidFill>
              <a:srgbClr val="000000"/>
            </a:solidFill>
            <a:round/>
            <a:headEnd/>
            <a:tailEnd/>
          </a:ln>
        </p:spPr>
        <p:txBody>
          <a:bodyPr wrap="none" anchor="ctr"/>
          <a:lstStyle/>
          <a:p>
            <a:endParaRPr lang="ja-JP" altLang="en-US"/>
          </a:p>
        </p:txBody>
      </p:sp>
      <p:grpSp>
        <p:nvGrpSpPr>
          <p:cNvPr id="32911" name="Group 183"/>
          <p:cNvGrpSpPr>
            <a:grpSpLocks/>
          </p:cNvGrpSpPr>
          <p:nvPr/>
        </p:nvGrpSpPr>
        <p:grpSpPr bwMode="auto">
          <a:xfrm>
            <a:off x="4032250" y="3246438"/>
            <a:ext cx="52388" cy="573087"/>
            <a:chOff x="2571" y="2121"/>
            <a:chExt cx="34" cy="361"/>
          </a:xfrm>
        </p:grpSpPr>
        <p:sp>
          <p:nvSpPr>
            <p:cNvPr id="32941" name="Line 184"/>
            <p:cNvSpPr>
              <a:spLocks noChangeShapeType="1"/>
            </p:cNvSpPr>
            <p:nvPr/>
          </p:nvSpPr>
          <p:spPr bwMode="auto">
            <a:xfrm>
              <a:off x="2592" y="2121"/>
              <a:ext cx="0" cy="40"/>
            </a:xfrm>
            <a:prstGeom prst="line">
              <a:avLst/>
            </a:prstGeom>
            <a:noFill/>
            <a:ln w="25400">
              <a:solidFill>
                <a:srgbClr val="000000"/>
              </a:solidFill>
              <a:round/>
              <a:headEnd/>
              <a:tailEnd/>
            </a:ln>
          </p:spPr>
          <p:txBody>
            <a:bodyPr wrap="none" anchor="ctr"/>
            <a:lstStyle/>
            <a:p>
              <a:endParaRPr lang="ja-JP" altLang="en-US"/>
            </a:p>
          </p:txBody>
        </p:sp>
        <p:sp>
          <p:nvSpPr>
            <p:cNvPr id="32942" name="Line 185"/>
            <p:cNvSpPr>
              <a:spLocks noChangeShapeType="1"/>
            </p:cNvSpPr>
            <p:nvPr/>
          </p:nvSpPr>
          <p:spPr bwMode="auto">
            <a:xfrm>
              <a:off x="2592" y="2199"/>
              <a:ext cx="0" cy="40"/>
            </a:xfrm>
            <a:prstGeom prst="line">
              <a:avLst/>
            </a:prstGeom>
            <a:noFill/>
            <a:ln w="25400">
              <a:solidFill>
                <a:srgbClr val="000000"/>
              </a:solidFill>
              <a:round/>
              <a:headEnd/>
              <a:tailEnd/>
            </a:ln>
          </p:spPr>
          <p:txBody>
            <a:bodyPr wrap="none" anchor="ctr"/>
            <a:lstStyle/>
            <a:p>
              <a:endParaRPr lang="ja-JP" altLang="en-US"/>
            </a:p>
          </p:txBody>
        </p:sp>
        <p:sp>
          <p:nvSpPr>
            <p:cNvPr id="32943" name="Line 186"/>
            <p:cNvSpPr>
              <a:spLocks noChangeShapeType="1"/>
            </p:cNvSpPr>
            <p:nvPr/>
          </p:nvSpPr>
          <p:spPr bwMode="auto">
            <a:xfrm>
              <a:off x="2592" y="2281"/>
              <a:ext cx="0" cy="40"/>
            </a:xfrm>
            <a:prstGeom prst="line">
              <a:avLst/>
            </a:prstGeom>
            <a:noFill/>
            <a:ln w="25400">
              <a:solidFill>
                <a:srgbClr val="000000"/>
              </a:solidFill>
              <a:round/>
              <a:headEnd/>
              <a:tailEnd/>
            </a:ln>
          </p:spPr>
          <p:txBody>
            <a:bodyPr wrap="none" anchor="ctr"/>
            <a:lstStyle/>
            <a:p>
              <a:endParaRPr lang="ja-JP" altLang="en-US"/>
            </a:p>
          </p:txBody>
        </p:sp>
        <p:sp>
          <p:nvSpPr>
            <p:cNvPr id="32944" name="Line 187"/>
            <p:cNvSpPr>
              <a:spLocks noChangeShapeType="1"/>
            </p:cNvSpPr>
            <p:nvPr/>
          </p:nvSpPr>
          <p:spPr bwMode="auto">
            <a:xfrm>
              <a:off x="2592" y="2360"/>
              <a:ext cx="0" cy="40"/>
            </a:xfrm>
            <a:prstGeom prst="line">
              <a:avLst/>
            </a:prstGeom>
            <a:noFill/>
            <a:ln w="25400">
              <a:solidFill>
                <a:srgbClr val="000000"/>
              </a:solidFill>
              <a:round/>
              <a:headEnd/>
              <a:tailEnd/>
            </a:ln>
          </p:spPr>
          <p:txBody>
            <a:bodyPr wrap="none" anchor="ctr"/>
            <a:lstStyle/>
            <a:p>
              <a:endParaRPr lang="ja-JP" altLang="en-US"/>
            </a:p>
          </p:txBody>
        </p:sp>
        <p:sp>
          <p:nvSpPr>
            <p:cNvPr id="32945" name="Line 188"/>
            <p:cNvSpPr>
              <a:spLocks noChangeShapeType="1"/>
            </p:cNvSpPr>
            <p:nvPr/>
          </p:nvSpPr>
          <p:spPr bwMode="auto">
            <a:xfrm>
              <a:off x="2592" y="2442"/>
              <a:ext cx="0" cy="40"/>
            </a:xfrm>
            <a:prstGeom prst="line">
              <a:avLst/>
            </a:prstGeom>
            <a:noFill/>
            <a:ln w="25400">
              <a:solidFill>
                <a:srgbClr val="000000"/>
              </a:solidFill>
              <a:round/>
              <a:headEnd/>
              <a:tailEnd/>
            </a:ln>
          </p:spPr>
          <p:txBody>
            <a:bodyPr wrap="none" anchor="ctr"/>
            <a:lstStyle/>
            <a:p>
              <a:endParaRPr lang="ja-JP" altLang="en-US"/>
            </a:p>
          </p:txBody>
        </p:sp>
        <p:sp>
          <p:nvSpPr>
            <p:cNvPr id="32946" name="Line 189"/>
            <p:cNvSpPr>
              <a:spLocks noChangeShapeType="1"/>
            </p:cNvSpPr>
            <p:nvPr/>
          </p:nvSpPr>
          <p:spPr bwMode="auto">
            <a:xfrm>
              <a:off x="2571" y="2220"/>
              <a:ext cx="34" cy="0"/>
            </a:xfrm>
            <a:prstGeom prst="line">
              <a:avLst/>
            </a:prstGeom>
            <a:noFill/>
            <a:ln w="25400">
              <a:solidFill>
                <a:srgbClr val="000000"/>
              </a:solidFill>
              <a:round/>
              <a:headEnd/>
              <a:tailEnd/>
            </a:ln>
          </p:spPr>
          <p:txBody>
            <a:bodyPr wrap="none" anchor="ctr"/>
            <a:lstStyle/>
            <a:p>
              <a:endParaRPr lang="ja-JP" altLang="en-US"/>
            </a:p>
          </p:txBody>
        </p:sp>
        <p:sp>
          <p:nvSpPr>
            <p:cNvPr id="32947" name="Line 190"/>
            <p:cNvSpPr>
              <a:spLocks noChangeShapeType="1"/>
            </p:cNvSpPr>
            <p:nvPr/>
          </p:nvSpPr>
          <p:spPr bwMode="auto">
            <a:xfrm>
              <a:off x="2571" y="2142"/>
              <a:ext cx="34" cy="0"/>
            </a:xfrm>
            <a:prstGeom prst="line">
              <a:avLst/>
            </a:prstGeom>
            <a:noFill/>
            <a:ln w="25400">
              <a:solidFill>
                <a:srgbClr val="000000"/>
              </a:solidFill>
              <a:round/>
              <a:headEnd/>
              <a:tailEnd/>
            </a:ln>
          </p:spPr>
          <p:txBody>
            <a:bodyPr wrap="none" anchor="ctr"/>
            <a:lstStyle/>
            <a:p>
              <a:endParaRPr lang="ja-JP" altLang="en-US"/>
            </a:p>
          </p:txBody>
        </p:sp>
        <p:sp>
          <p:nvSpPr>
            <p:cNvPr id="32948" name="Line 191"/>
            <p:cNvSpPr>
              <a:spLocks noChangeShapeType="1"/>
            </p:cNvSpPr>
            <p:nvPr/>
          </p:nvSpPr>
          <p:spPr bwMode="auto">
            <a:xfrm>
              <a:off x="2571" y="2304"/>
              <a:ext cx="34" cy="0"/>
            </a:xfrm>
            <a:prstGeom prst="line">
              <a:avLst/>
            </a:prstGeom>
            <a:noFill/>
            <a:ln w="25400">
              <a:solidFill>
                <a:srgbClr val="000000"/>
              </a:solidFill>
              <a:round/>
              <a:headEnd/>
              <a:tailEnd/>
            </a:ln>
          </p:spPr>
          <p:txBody>
            <a:bodyPr wrap="none" anchor="ctr"/>
            <a:lstStyle/>
            <a:p>
              <a:endParaRPr lang="ja-JP" altLang="en-US"/>
            </a:p>
          </p:txBody>
        </p:sp>
        <p:sp>
          <p:nvSpPr>
            <p:cNvPr id="32949" name="Line 192"/>
            <p:cNvSpPr>
              <a:spLocks noChangeShapeType="1"/>
            </p:cNvSpPr>
            <p:nvPr/>
          </p:nvSpPr>
          <p:spPr bwMode="auto">
            <a:xfrm>
              <a:off x="2571" y="2380"/>
              <a:ext cx="34" cy="0"/>
            </a:xfrm>
            <a:prstGeom prst="line">
              <a:avLst/>
            </a:prstGeom>
            <a:noFill/>
            <a:ln w="25400">
              <a:solidFill>
                <a:srgbClr val="000000"/>
              </a:solidFill>
              <a:round/>
              <a:headEnd/>
              <a:tailEnd/>
            </a:ln>
          </p:spPr>
          <p:txBody>
            <a:bodyPr wrap="none" anchor="ctr"/>
            <a:lstStyle/>
            <a:p>
              <a:endParaRPr lang="ja-JP" altLang="en-US"/>
            </a:p>
          </p:txBody>
        </p:sp>
        <p:sp>
          <p:nvSpPr>
            <p:cNvPr id="32950" name="Line 193"/>
            <p:cNvSpPr>
              <a:spLocks noChangeShapeType="1"/>
            </p:cNvSpPr>
            <p:nvPr/>
          </p:nvSpPr>
          <p:spPr bwMode="auto">
            <a:xfrm>
              <a:off x="2571" y="2462"/>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32912" name="Group 194"/>
          <p:cNvGrpSpPr>
            <a:grpSpLocks/>
          </p:cNvGrpSpPr>
          <p:nvPr/>
        </p:nvGrpSpPr>
        <p:grpSpPr bwMode="auto">
          <a:xfrm>
            <a:off x="5345113" y="3241675"/>
            <a:ext cx="53975" cy="573088"/>
            <a:chOff x="3398" y="2118"/>
            <a:chExt cx="34" cy="361"/>
          </a:xfrm>
        </p:grpSpPr>
        <p:sp>
          <p:nvSpPr>
            <p:cNvPr id="32931" name="Line 195"/>
            <p:cNvSpPr>
              <a:spLocks noChangeShapeType="1"/>
            </p:cNvSpPr>
            <p:nvPr/>
          </p:nvSpPr>
          <p:spPr bwMode="auto">
            <a:xfrm>
              <a:off x="3419" y="2118"/>
              <a:ext cx="0" cy="40"/>
            </a:xfrm>
            <a:prstGeom prst="line">
              <a:avLst/>
            </a:prstGeom>
            <a:noFill/>
            <a:ln w="25400">
              <a:solidFill>
                <a:srgbClr val="000000"/>
              </a:solidFill>
              <a:round/>
              <a:headEnd/>
              <a:tailEnd/>
            </a:ln>
          </p:spPr>
          <p:txBody>
            <a:bodyPr wrap="none" anchor="ctr"/>
            <a:lstStyle/>
            <a:p>
              <a:endParaRPr lang="ja-JP" altLang="en-US"/>
            </a:p>
          </p:txBody>
        </p:sp>
        <p:sp>
          <p:nvSpPr>
            <p:cNvPr id="32932" name="Line 196"/>
            <p:cNvSpPr>
              <a:spLocks noChangeShapeType="1"/>
            </p:cNvSpPr>
            <p:nvPr/>
          </p:nvSpPr>
          <p:spPr bwMode="auto">
            <a:xfrm>
              <a:off x="3419" y="2196"/>
              <a:ext cx="0" cy="40"/>
            </a:xfrm>
            <a:prstGeom prst="line">
              <a:avLst/>
            </a:prstGeom>
            <a:noFill/>
            <a:ln w="25400">
              <a:solidFill>
                <a:srgbClr val="000000"/>
              </a:solidFill>
              <a:round/>
              <a:headEnd/>
              <a:tailEnd/>
            </a:ln>
          </p:spPr>
          <p:txBody>
            <a:bodyPr wrap="none" anchor="ctr"/>
            <a:lstStyle/>
            <a:p>
              <a:endParaRPr lang="ja-JP" altLang="en-US"/>
            </a:p>
          </p:txBody>
        </p:sp>
        <p:sp>
          <p:nvSpPr>
            <p:cNvPr id="32933" name="Line 197"/>
            <p:cNvSpPr>
              <a:spLocks noChangeShapeType="1"/>
            </p:cNvSpPr>
            <p:nvPr/>
          </p:nvSpPr>
          <p:spPr bwMode="auto">
            <a:xfrm>
              <a:off x="3419" y="2278"/>
              <a:ext cx="0" cy="40"/>
            </a:xfrm>
            <a:prstGeom prst="line">
              <a:avLst/>
            </a:prstGeom>
            <a:noFill/>
            <a:ln w="25400">
              <a:solidFill>
                <a:srgbClr val="000000"/>
              </a:solidFill>
              <a:round/>
              <a:headEnd/>
              <a:tailEnd/>
            </a:ln>
          </p:spPr>
          <p:txBody>
            <a:bodyPr wrap="none" anchor="ctr"/>
            <a:lstStyle/>
            <a:p>
              <a:endParaRPr lang="ja-JP" altLang="en-US"/>
            </a:p>
          </p:txBody>
        </p:sp>
        <p:sp>
          <p:nvSpPr>
            <p:cNvPr id="32934" name="Line 198"/>
            <p:cNvSpPr>
              <a:spLocks noChangeShapeType="1"/>
            </p:cNvSpPr>
            <p:nvPr/>
          </p:nvSpPr>
          <p:spPr bwMode="auto">
            <a:xfrm>
              <a:off x="3419" y="2357"/>
              <a:ext cx="0" cy="40"/>
            </a:xfrm>
            <a:prstGeom prst="line">
              <a:avLst/>
            </a:prstGeom>
            <a:noFill/>
            <a:ln w="25400">
              <a:solidFill>
                <a:srgbClr val="000000"/>
              </a:solidFill>
              <a:round/>
              <a:headEnd/>
              <a:tailEnd/>
            </a:ln>
          </p:spPr>
          <p:txBody>
            <a:bodyPr wrap="none" anchor="ctr"/>
            <a:lstStyle/>
            <a:p>
              <a:endParaRPr lang="ja-JP" altLang="en-US"/>
            </a:p>
          </p:txBody>
        </p:sp>
        <p:sp>
          <p:nvSpPr>
            <p:cNvPr id="32935" name="Line 199"/>
            <p:cNvSpPr>
              <a:spLocks noChangeShapeType="1"/>
            </p:cNvSpPr>
            <p:nvPr/>
          </p:nvSpPr>
          <p:spPr bwMode="auto">
            <a:xfrm>
              <a:off x="3419" y="2439"/>
              <a:ext cx="0" cy="40"/>
            </a:xfrm>
            <a:prstGeom prst="line">
              <a:avLst/>
            </a:prstGeom>
            <a:noFill/>
            <a:ln w="25400">
              <a:solidFill>
                <a:srgbClr val="000000"/>
              </a:solidFill>
              <a:round/>
              <a:headEnd/>
              <a:tailEnd/>
            </a:ln>
          </p:spPr>
          <p:txBody>
            <a:bodyPr wrap="none" anchor="ctr"/>
            <a:lstStyle/>
            <a:p>
              <a:endParaRPr lang="ja-JP" altLang="en-US"/>
            </a:p>
          </p:txBody>
        </p:sp>
        <p:sp>
          <p:nvSpPr>
            <p:cNvPr id="32936" name="Line 200"/>
            <p:cNvSpPr>
              <a:spLocks noChangeShapeType="1"/>
            </p:cNvSpPr>
            <p:nvPr/>
          </p:nvSpPr>
          <p:spPr bwMode="auto">
            <a:xfrm>
              <a:off x="3398" y="2217"/>
              <a:ext cx="34" cy="0"/>
            </a:xfrm>
            <a:prstGeom prst="line">
              <a:avLst/>
            </a:prstGeom>
            <a:noFill/>
            <a:ln w="25400">
              <a:solidFill>
                <a:srgbClr val="000000"/>
              </a:solidFill>
              <a:round/>
              <a:headEnd/>
              <a:tailEnd/>
            </a:ln>
          </p:spPr>
          <p:txBody>
            <a:bodyPr wrap="none" anchor="ctr"/>
            <a:lstStyle/>
            <a:p>
              <a:endParaRPr lang="ja-JP" altLang="en-US"/>
            </a:p>
          </p:txBody>
        </p:sp>
        <p:sp>
          <p:nvSpPr>
            <p:cNvPr id="32937" name="Line 201"/>
            <p:cNvSpPr>
              <a:spLocks noChangeShapeType="1"/>
            </p:cNvSpPr>
            <p:nvPr/>
          </p:nvSpPr>
          <p:spPr bwMode="auto">
            <a:xfrm>
              <a:off x="3398" y="2139"/>
              <a:ext cx="34" cy="0"/>
            </a:xfrm>
            <a:prstGeom prst="line">
              <a:avLst/>
            </a:prstGeom>
            <a:noFill/>
            <a:ln w="25400">
              <a:solidFill>
                <a:srgbClr val="000000"/>
              </a:solidFill>
              <a:round/>
              <a:headEnd/>
              <a:tailEnd/>
            </a:ln>
          </p:spPr>
          <p:txBody>
            <a:bodyPr wrap="none" anchor="ctr"/>
            <a:lstStyle/>
            <a:p>
              <a:endParaRPr lang="ja-JP" altLang="en-US"/>
            </a:p>
          </p:txBody>
        </p:sp>
        <p:sp>
          <p:nvSpPr>
            <p:cNvPr id="32938" name="Line 202"/>
            <p:cNvSpPr>
              <a:spLocks noChangeShapeType="1"/>
            </p:cNvSpPr>
            <p:nvPr/>
          </p:nvSpPr>
          <p:spPr bwMode="auto">
            <a:xfrm>
              <a:off x="3398" y="2301"/>
              <a:ext cx="34" cy="0"/>
            </a:xfrm>
            <a:prstGeom prst="line">
              <a:avLst/>
            </a:prstGeom>
            <a:noFill/>
            <a:ln w="25400">
              <a:solidFill>
                <a:srgbClr val="000000"/>
              </a:solidFill>
              <a:round/>
              <a:headEnd/>
              <a:tailEnd/>
            </a:ln>
          </p:spPr>
          <p:txBody>
            <a:bodyPr wrap="none" anchor="ctr"/>
            <a:lstStyle/>
            <a:p>
              <a:endParaRPr lang="ja-JP" altLang="en-US"/>
            </a:p>
          </p:txBody>
        </p:sp>
        <p:sp>
          <p:nvSpPr>
            <p:cNvPr id="32939" name="Line 203"/>
            <p:cNvSpPr>
              <a:spLocks noChangeShapeType="1"/>
            </p:cNvSpPr>
            <p:nvPr/>
          </p:nvSpPr>
          <p:spPr bwMode="auto">
            <a:xfrm>
              <a:off x="3398" y="2377"/>
              <a:ext cx="34" cy="0"/>
            </a:xfrm>
            <a:prstGeom prst="line">
              <a:avLst/>
            </a:prstGeom>
            <a:noFill/>
            <a:ln w="25400">
              <a:solidFill>
                <a:srgbClr val="000000"/>
              </a:solidFill>
              <a:round/>
              <a:headEnd/>
              <a:tailEnd/>
            </a:ln>
          </p:spPr>
          <p:txBody>
            <a:bodyPr wrap="none" anchor="ctr"/>
            <a:lstStyle/>
            <a:p>
              <a:endParaRPr lang="ja-JP" altLang="en-US"/>
            </a:p>
          </p:txBody>
        </p:sp>
        <p:sp>
          <p:nvSpPr>
            <p:cNvPr id="32940" name="Line 204"/>
            <p:cNvSpPr>
              <a:spLocks noChangeShapeType="1"/>
            </p:cNvSpPr>
            <p:nvPr/>
          </p:nvSpPr>
          <p:spPr bwMode="auto">
            <a:xfrm>
              <a:off x="3398" y="2459"/>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32913" name="Group 205"/>
          <p:cNvGrpSpPr>
            <a:grpSpLocks/>
          </p:cNvGrpSpPr>
          <p:nvPr/>
        </p:nvGrpSpPr>
        <p:grpSpPr bwMode="auto">
          <a:xfrm>
            <a:off x="6640513" y="3236913"/>
            <a:ext cx="53975" cy="573087"/>
            <a:chOff x="4214" y="2115"/>
            <a:chExt cx="34" cy="361"/>
          </a:xfrm>
        </p:grpSpPr>
        <p:sp>
          <p:nvSpPr>
            <p:cNvPr id="32921" name="Line 206"/>
            <p:cNvSpPr>
              <a:spLocks noChangeShapeType="1"/>
            </p:cNvSpPr>
            <p:nvPr/>
          </p:nvSpPr>
          <p:spPr bwMode="auto">
            <a:xfrm>
              <a:off x="4235" y="2115"/>
              <a:ext cx="0" cy="40"/>
            </a:xfrm>
            <a:prstGeom prst="line">
              <a:avLst/>
            </a:prstGeom>
            <a:noFill/>
            <a:ln w="25400">
              <a:solidFill>
                <a:srgbClr val="000000"/>
              </a:solidFill>
              <a:round/>
              <a:headEnd/>
              <a:tailEnd/>
            </a:ln>
          </p:spPr>
          <p:txBody>
            <a:bodyPr wrap="none" anchor="ctr"/>
            <a:lstStyle/>
            <a:p>
              <a:endParaRPr lang="ja-JP" altLang="en-US"/>
            </a:p>
          </p:txBody>
        </p:sp>
        <p:sp>
          <p:nvSpPr>
            <p:cNvPr id="32922" name="Line 207"/>
            <p:cNvSpPr>
              <a:spLocks noChangeShapeType="1"/>
            </p:cNvSpPr>
            <p:nvPr/>
          </p:nvSpPr>
          <p:spPr bwMode="auto">
            <a:xfrm>
              <a:off x="4235" y="2193"/>
              <a:ext cx="0" cy="40"/>
            </a:xfrm>
            <a:prstGeom prst="line">
              <a:avLst/>
            </a:prstGeom>
            <a:noFill/>
            <a:ln w="25400">
              <a:solidFill>
                <a:srgbClr val="000000"/>
              </a:solidFill>
              <a:round/>
              <a:headEnd/>
              <a:tailEnd/>
            </a:ln>
          </p:spPr>
          <p:txBody>
            <a:bodyPr wrap="none" anchor="ctr"/>
            <a:lstStyle/>
            <a:p>
              <a:endParaRPr lang="ja-JP" altLang="en-US"/>
            </a:p>
          </p:txBody>
        </p:sp>
        <p:sp>
          <p:nvSpPr>
            <p:cNvPr id="32923" name="Line 208"/>
            <p:cNvSpPr>
              <a:spLocks noChangeShapeType="1"/>
            </p:cNvSpPr>
            <p:nvPr/>
          </p:nvSpPr>
          <p:spPr bwMode="auto">
            <a:xfrm>
              <a:off x="4235" y="2275"/>
              <a:ext cx="0" cy="40"/>
            </a:xfrm>
            <a:prstGeom prst="line">
              <a:avLst/>
            </a:prstGeom>
            <a:noFill/>
            <a:ln w="25400">
              <a:solidFill>
                <a:srgbClr val="000000"/>
              </a:solidFill>
              <a:round/>
              <a:headEnd/>
              <a:tailEnd/>
            </a:ln>
          </p:spPr>
          <p:txBody>
            <a:bodyPr wrap="none" anchor="ctr"/>
            <a:lstStyle/>
            <a:p>
              <a:endParaRPr lang="ja-JP" altLang="en-US"/>
            </a:p>
          </p:txBody>
        </p:sp>
        <p:sp>
          <p:nvSpPr>
            <p:cNvPr id="32924" name="Line 209"/>
            <p:cNvSpPr>
              <a:spLocks noChangeShapeType="1"/>
            </p:cNvSpPr>
            <p:nvPr/>
          </p:nvSpPr>
          <p:spPr bwMode="auto">
            <a:xfrm>
              <a:off x="4235" y="2354"/>
              <a:ext cx="0" cy="40"/>
            </a:xfrm>
            <a:prstGeom prst="line">
              <a:avLst/>
            </a:prstGeom>
            <a:noFill/>
            <a:ln w="25400">
              <a:solidFill>
                <a:srgbClr val="000000"/>
              </a:solidFill>
              <a:round/>
              <a:headEnd/>
              <a:tailEnd/>
            </a:ln>
          </p:spPr>
          <p:txBody>
            <a:bodyPr wrap="none" anchor="ctr"/>
            <a:lstStyle/>
            <a:p>
              <a:endParaRPr lang="ja-JP" altLang="en-US"/>
            </a:p>
          </p:txBody>
        </p:sp>
        <p:sp>
          <p:nvSpPr>
            <p:cNvPr id="32925" name="Line 210"/>
            <p:cNvSpPr>
              <a:spLocks noChangeShapeType="1"/>
            </p:cNvSpPr>
            <p:nvPr/>
          </p:nvSpPr>
          <p:spPr bwMode="auto">
            <a:xfrm>
              <a:off x="4235" y="2436"/>
              <a:ext cx="0" cy="40"/>
            </a:xfrm>
            <a:prstGeom prst="line">
              <a:avLst/>
            </a:prstGeom>
            <a:noFill/>
            <a:ln w="25400">
              <a:solidFill>
                <a:srgbClr val="000000"/>
              </a:solidFill>
              <a:round/>
              <a:headEnd/>
              <a:tailEnd/>
            </a:ln>
          </p:spPr>
          <p:txBody>
            <a:bodyPr wrap="none" anchor="ctr"/>
            <a:lstStyle/>
            <a:p>
              <a:endParaRPr lang="ja-JP" altLang="en-US"/>
            </a:p>
          </p:txBody>
        </p:sp>
        <p:sp>
          <p:nvSpPr>
            <p:cNvPr id="32926" name="Line 211"/>
            <p:cNvSpPr>
              <a:spLocks noChangeShapeType="1"/>
            </p:cNvSpPr>
            <p:nvPr/>
          </p:nvSpPr>
          <p:spPr bwMode="auto">
            <a:xfrm>
              <a:off x="4214" y="2214"/>
              <a:ext cx="34" cy="0"/>
            </a:xfrm>
            <a:prstGeom prst="line">
              <a:avLst/>
            </a:prstGeom>
            <a:noFill/>
            <a:ln w="25400">
              <a:solidFill>
                <a:srgbClr val="000000"/>
              </a:solidFill>
              <a:round/>
              <a:headEnd/>
              <a:tailEnd/>
            </a:ln>
          </p:spPr>
          <p:txBody>
            <a:bodyPr wrap="none" anchor="ctr"/>
            <a:lstStyle/>
            <a:p>
              <a:endParaRPr lang="ja-JP" altLang="en-US"/>
            </a:p>
          </p:txBody>
        </p:sp>
        <p:sp>
          <p:nvSpPr>
            <p:cNvPr id="32927" name="Line 212"/>
            <p:cNvSpPr>
              <a:spLocks noChangeShapeType="1"/>
            </p:cNvSpPr>
            <p:nvPr/>
          </p:nvSpPr>
          <p:spPr bwMode="auto">
            <a:xfrm>
              <a:off x="4214" y="2136"/>
              <a:ext cx="34" cy="0"/>
            </a:xfrm>
            <a:prstGeom prst="line">
              <a:avLst/>
            </a:prstGeom>
            <a:noFill/>
            <a:ln w="25400">
              <a:solidFill>
                <a:srgbClr val="000000"/>
              </a:solidFill>
              <a:round/>
              <a:headEnd/>
              <a:tailEnd/>
            </a:ln>
          </p:spPr>
          <p:txBody>
            <a:bodyPr wrap="none" anchor="ctr"/>
            <a:lstStyle/>
            <a:p>
              <a:endParaRPr lang="ja-JP" altLang="en-US"/>
            </a:p>
          </p:txBody>
        </p:sp>
        <p:sp>
          <p:nvSpPr>
            <p:cNvPr id="32928" name="Line 213"/>
            <p:cNvSpPr>
              <a:spLocks noChangeShapeType="1"/>
            </p:cNvSpPr>
            <p:nvPr/>
          </p:nvSpPr>
          <p:spPr bwMode="auto">
            <a:xfrm>
              <a:off x="4214" y="2298"/>
              <a:ext cx="34" cy="0"/>
            </a:xfrm>
            <a:prstGeom prst="line">
              <a:avLst/>
            </a:prstGeom>
            <a:noFill/>
            <a:ln w="25400">
              <a:solidFill>
                <a:srgbClr val="000000"/>
              </a:solidFill>
              <a:round/>
              <a:headEnd/>
              <a:tailEnd/>
            </a:ln>
          </p:spPr>
          <p:txBody>
            <a:bodyPr wrap="none" anchor="ctr"/>
            <a:lstStyle/>
            <a:p>
              <a:endParaRPr lang="ja-JP" altLang="en-US"/>
            </a:p>
          </p:txBody>
        </p:sp>
        <p:sp>
          <p:nvSpPr>
            <p:cNvPr id="32929" name="Line 214"/>
            <p:cNvSpPr>
              <a:spLocks noChangeShapeType="1"/>
            </p:cNvSpPr>
            <p:nvPr/>
          </p:nvSpPr>
          <p:spPr bwMode="auto">
            <a:xfrm>
              <a:off x="4214" y="2374"/>
              <a:ext cx="34" cy="0"/>
            </a:xfrm>
            <a:prstGeom prst="line">
              <a:avLst/>
            </a:prstGeom>
            <a:noFill/>
            <a:ln w="25400">
              <a:solidFill>
                <a:srgbClr val="000000"/>
              </a:solidFill>
              <a:round/>
              <a:headEnd/>
              <a:tailEnd/>
            </a:ln>
          </p:spPr>
          <p:txBody>
            <a:bodyPr wrap="none" anchor="ctr"/>
            <a:lstStyle/>
            <a:p>
              <a:endParaRPr lang="ja-JP" altLang="en-US"/>
            </a:p>
          </p:txBody>
        </p:sp>
        <p:sp>
          <p:nvSpPr>
            <p:cNvPr id="32930" name="Line 215"/>
            <p:cNvSpPr>
              <a:spLocks noChangeShapeType="1"/>
            </p:cNvSpPr>
            <p:nvPr/>
          </p:nvSpPr>
          <p:spPr bwMode="auto">
            <a:xfrm>
              <a:off x="4214" y="2456"/>
              <a:ext cx="34" cy="0"/>
            </a:xfrm>
            <a:prstGeom prst="line">
              <a:avLst/>
            </a:prstGeom>
            <a:noFill/>
            <a:ln w="25400">
              <a:solidFill>
                <a:srgbClr val="000000"/>
              </a:solidFill>
              <a:round/>
              <a:headEnd/>
              <a:tailEnd/>
            </a:ln>
          </p:spPr>
          <p:txBody>
            <a:bodyPr wrap="none" anchor="ctr"/>
            <a:lstStyle/>
            <a:p>
              <a:endParaRPr lang="ja-JP" altLang="en-US"/>
            </a:p>
          </p:txBody>
        </p:sp>
      </p:grpSp>
      <p:sp>
        <p:nvSpPr>
          <p:cNvPr id="32914" name="AutoShape 216"/>
          <p:cNvSpPr>
            <a:spLocks noChangeArrowheads="1"/>
          </p:cNvSpPr>
          <p:nvPr/>
        </p:nvSpPr>
        <p:spPr bwMode="auto">
          <a:xfrm>
            <a:off x="1263650" y="3197225"/>
            <a:ext cx="104775"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2915" name="AutoShape 217"/>
          <p:cNvSpPr>
            <a:spLocks noChangeArrowheads="1"/>
          </p:cNvSpPr>
          <p:nvPr/>
        </p:nvSpPr>
        <p:spPr bwMode="auto">
          <a:xfrm>
            <a:off x="7912100" y="3178175"/>
            <a:ext cx="107950"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useBgFill="1">
        <p:nvSpPr>
          <p:cNvPr id="32916" name="Rectangle 218"/>
          <p:cNvSpPr>
            <a:spLocks noChangeArrowheads="1"/>
          </p:cNvSpPr>
          <p:nvPr/>
        </p:nvSpPr>
        <p:spPr bwMode="auto">
          <a:xfrm>
            <a:off x="152400" y="3713163"/>
            <a:ext cx="171450" cy="234950"/>
          </a:xfrm>
          <a:prstGeom prst="rect">
            <a:avLst/>
          </a:prstGeom>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nvGrpSpPr>
          <p:cNvPr id="32917" name="Group 219"/>
          <p:cNvGrpSpPr>
            <a:grpSpLocks/>
          </p:cNvGrpSpPr>
          <p:nvPr/>
        </p:nvGrpSpPr>
        <p:grpSpPr bwMode="auto">
          <a:xfrm>
            <a:off x="7742239" y="4708525"/>
            <a:ext cx="933589" cy="639763"/>
            <a:chOff x="2720" y="3755"/>
            <a:chExt cx="662" cy="403"/>
          </a:xfrm>
        </p:grpSpPr>
        <p:sp>
          <p:nvSpPr>
            <p:cNvPr id="32919" name="Rectangle 220"/>
            <p:cNvSpPr>
              <a:spLocks noChangeArrowheads="1"/>
            </p:cNvSpPr>
            <p:nvPr/>
          </p:nvSpPr>
          <p:spPr bwMode="auto">
            <a:xfrm>
              <a:off x="2740" y="3763"/>
              <a:ext cx="589" cy="395"/>
            </a:xfrm>
            <a:prstGeom prst="rect">
              <a:avLst/>
            </a:prstGeom>
            <a:solidFill>
              <a:srgbClr val="00CCFF"/>
            </a:solidFill>
            <a:ln w="12700">
              <a:solidFill>
                <a:srgbClr val="00CCFF"/>
              </a:solidFill>
              <a:miter lim="800000"/>
              <a:headEnd/>
              <a:tailEnd/>
            </a:ln>
          </p:spPr>
          <p:txBody>
            <a:bodyPr wrap="none" anchor="ctr"/>
            <a:lstStyle/>
            <a:p>
              <a:endParaRPr lang="ja-JP" altLang="en-US">
                <a:latin typeface="Symbol" pitchFamily="18" charset="2"/>
                <a:ea typeface="Arial Unicode MS" pitchFamily="50" charset="-128"/>
                <a:cs typeface="Arial Unicode MS" pitchFamily="50" charset="-128"/>
              </a:endParaRPr>
            </a:p>
          </p:txBody>
        </p:sp>
        <p:sp>
          <p:nvSpPr>
            <p:cNvPr id="32920" name="Rectangle 221"/>
            <p:cNvSpPr>
              <a:spLocks noChangeArrowheads="1"/>
            </p:cNvSpPr>
            <p:nvPr/>
          </p:nvSpPr>
          <p:spPr bwMode="auto">
            <a:xfrm>
              <a:off x="2720" y="3755"/>
              <a:ext cx="662" cy="367"/>
            </a:xfrm>
            <a:prstGeom prst="rect">
              <a:avLst/>
            </a:prstGeom>
            <a:noFill/>
            <a:ln w="12700">
              <a:noFill/>
              <a:miter lim="800000"/>
              <a:headEnd/>
              <a:tailEnd/>
            </a:ln>
          </p:spPr>
          <p:txBody>
            <a:bodyPr wrap="none" lIns="90487" tIns="44450" rIns="90487" bIns="44450">
              <a:spAutoFit/>
            </a:bodyPr>
            <a:lstStyle/>
            <a:p>
              <a:pPr algn="l"/>
              <a:r>
                <a:rPr lang="ja-JP" altLang="en-GB" sz="3200">
                  <a:solidFill>
                    <a:srgbClr val="000000"/>
                  </a:solidFill>
                  <a:latin typeface="Symbol" pitchFamily="18" charset="2"/>
                  <a:ea typeface="Arial Unicode MS" pitchFamily="50" charset="-128"/>
                  <a:cs typeface="Arial Unicode MS" pitchFamily="50" charset="-128"/>
                </a:rPr>
                <a:t></a:t>
              </a:r>
              <a:r>
                <a:rPr lang="en-GB" altLang="ja-JP" sz="3200">
                  <a:solidFill>
                    <a:srgbClr val="000000"/>
                  </a:solidFill>
                  <a:latin typeface="Symbol" pitchFamily="18" charset="2"/>
                  <a:ea typeface="Arial Unicode MS" pitchFamily="50" charset="-128"/>
                  <a:cs typeface="Arial Unicode MS" pitchFamily="50" charset="-128"/>
                </a:rPr>
                <a:t>2/4</a:t>
              </a:r>
            </a:p>
          </p:txBody>
        </p:sp>
      </p:grpSp>
      <p:sp>
        <p:nvSpPr>
          <p:cNvPr id="32918" name="Rectangle 222"/>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36</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85738"/>
            <a:ext cx="8959850" cy="1066800"/>
          </a:xfrm>
          <a:noFill/>
        </p:spPr>
        <p:txBody>
          <a:bodyPr/>
          <a:lstStyle/>
          <a:p>
            <a:r>
              <a:rPr lang="en-GB" altLang="ja-JP" sz="3600" smtClean="0">
                <a:latin typeface="Arial Unicode MS" pitchFamily="50" charset="-128"/>
                <a:ea typeface="Arial Unicode MS" pitchFamily="50" charset="-128"/>
                <a:cs typeface="Arial Unicode MS" pitchFamily="50" charset="-128"/>
              </a:rPr>
              <a:t>p11, a novel subunit for Na</a:t>
            </a:r>
            <a:r>
              <a:rPr lang="en-GB" altLang="ja-JP" sz="3600" baseline="-25000" smtClean="0">
                <a:latin typeface="Arial Unicode MS" pitchFamily="50" charset="-128"/>
                <a:ea typeface="Arial Unicode MS" pitchFamily="50" charset="-128"/>
                <a:cs typeface="Arial Unicode MS" pitchFamily="50" charset="-128"/>
              </a:rPr>
              <a:t>V</a:t>
            </a:r>
            <a:r>
              <a:rPr lang="en-GB" altLang="ja-JP" sz="3600" smtClean="0">
                <a:latin typeface="Arial Unicode MS" pitchFamily="50" charset="-128"/>
                <a:ea typeface="Arial Unicode MS" pitchFamily="50" charset="-128"/>
                <a:cs typeface="Arial Unicode MS" pitchFamily="50" charset="-128"/>
              </a:rPr>
              <a:t>1.8</a:t>
            </a:r>
          </a:p>
        </p:txBody>
      </p:sp>
      <p:sp>
        <p:nvSpPr>
          <p:cNvPr id="33795" name="Rectangle 3"/>
          <p:cNvSpPr>
            <a:spLocks noChangeArrowheads="1"/>
          </p:cNvSpPr>
          <p:nvPr/>
        </p:nvSpPr>
        <p:spPr bwMode="auto">
          <a:xfrm>
            <a:off x="800100" y="1947863"/>
            <a:ext cx="7567613" cy="3251200"/>
          </a:xfrm>
          <a:prstGeom prst="rect">
            <a:avLst/>
          </a:prstGeom>
          <a:noFill/>
          <a:ln w="12700">
            <a:noFill/>
            <a:miter lim="800000"/>
            <a:headEnd/>
            <a:tailEnd/>
          </a:ln>
        </p:spPr>
        <p:txBody>
          <a:bodyPr lIns="90487" tIns="44450" rIns="90487" bIns="44450"/>
          <a:lstStyle/>
          <a:p>
            <a:pPr algn="l"/>
            <a:r>
              <a:rPr lang="en-US" altLang="ja-JP">
                <a:latin typeface="Arial Unicode MS" pitchFamily="50" charset="-128"/>
                <a:ea typeface="Arial Unicode MS" pitchFamily="50" charset="-128"/>
                <a:cs typeface="Arial Unicode MS" pitchFamily="50" charset="-128"/>
              </a:rPr>
              <a:t>• p11 is a member of the family of S-100 related calcium-binding proteins</a:t>
            </a:r>
            <a:br>
              <a:rPr lang="en-US" altLang="ja-JP">
                <a:latin typeface="Arial Unicode MS" pitchFamily="50" charset="-128"/>
                <a:ea typeface="Arial Unicode MS" pitchFamily="50" charset="-128"/>
                <a:cs typeface="Arial Unicode MS" pitchFamily="50" charset="-128"/>
              </a:rPr>
            </a:br>
            <a:r>
              <a:rPr lang="en-US" altLang="ja-JP">
                <a:latin typeface="Arial Unicode MS" pitchFamily="50" charset="-128"/>
                <a:ea typeface="Arial Unicode MS" pitchFamily="50" charset="-128"/>
                <a:cs typeface="Arial Unicode MS" pitchFamily="50" charset="-128"/>
              </a:rPr>
              <a:t/>
            </a:r>
            <a:br>
              <a:rPr lang="en-US" altLang="ja-JP">
                <a:latin typeface="Arial Unicode MS" pitchFamily="50" charset="-128"/>
                <a:ea typeface="Arial Unicode MS" pitchFamily="50" charset="-128"/>
                <a:cs typeface="Arial Unicode MS" pitchFamily="50" charset="-128"/>
              </a:rPr>
            </a:br>
            <a:r>
              <a:rPr lang="en-US" altLang="ja-JP">
                <a:latin typeface="Arial Unicode MS" pitchFamily="50" charset="-128"/>
                <a:ea typeface="Arial Unicode MS" pitchFamily="50" charset="-128"/>
                <a:cs typeface="Arial Unicode MS" pitchFamily="50" charset="-128"/>
              </a:rPr>
              <a:t/>
            </a:r>
            <a:br>
              <a:rPr lang="en-US" altLang="ja-JP">
                <a:latin typeface="Arial Unicode MS" pitchFamily="50" charset="-128"/>
                <a:ea typeface="Arial Unicode MS" pitchFamily="50" charset="-128"/>
                <a:cs typeface="Arial Unicode MS" pitchFamily="50" charset="-128"/>
              </a:rPr>
            </a:br>
            <a:r>
              <a:rPr lang="en-US" altLang="ja-JP">
                <a:latin typeface="Arial Unicode MS" pitchFamily="50" charset="-128"/>
                <a:ea typeface="Arial Unicode MS" pitchFamily="50" charset="-128"/>
                <a:cs typeface="Arial Unicode MS" pitchFamily="50" charset="-128"/>
              </a:rPr>
              <a:t>• </a:t>
            </a:r>
            <a:r>
              <a:rPr lang="en-GB" altLang="ja-JP">
                <a:latin typeface="Arial Unicode MS" pitchFamily="50" charset="-128"/>
                <a:ea typeface="Arial Unicode MS" pitchFamily="50" charset="-128"/>
                <a:cs typeface="Arial Unicode MS" pitchFamily="50" charset="-128"/>
              </a:rPr>
              <a:t>Within the cell, p11 is localized at the cytoplasmic surface of the plasma membrane, and p11 plays a role in membrane trafficking events such as exocytosis, endocytosis and cell-cell adhesion</a:t>
            </a:r>
            <a:br>
              <a:rPr lang="en-GB" altLang="ja-JP">
                <a:latin typeface="Arial Unicode MS" pitchFamily="50" charset="-128"/>
                <a:ea typeface="Arial Unicode MS" pitchFamily="50" charset="-128"/>
                <a:cs typeface="Arial Unicode MS" pitchFamily="50" charset="-128"/>
              </a:rPr>
            </a:br>
            <a:r>
              <a:rPr lang="en-GB" altLang="ja-JP">
                <a:latin typeface="Arial Unicode MS" pitchFamily="50" charset="-128"/>
                <a:ea typeface="Arial Unicode MS" pitchFamily="50" charset="-128"/>
                <a:cs typeface="Arial Unicode MS" pitchFamily="50" charset="-128"/>
              </a:rPr>
              <a:t/>
            </a:r>
            <a:br>
              <a:rPr lang="en-GB" altLang="ja-JP">
                <a:latin typeface="Arial Unicode MS" pitchFamily="50" charset="-128"/>
                <a:ea typeface="Arial Unicode MS" pitchFamily="50" charset="-128"/>
                <a:cs typeface="Arial Unicode MS" pitchFamily="50" charset="-128"/>
              </a:rPr>
            </a:br>
            <a:r>
              <a:rPr lang="en-GB" altLang="ja-JP">
                <a:latin typeface="Arial Unicode MS" pitchFamily="50" charset="-128"/>
                <a:ea typeface="Arial Unicode MS" pitchFamily="50" charset="-128"/>
                <a:cs typeface="Arial Unicode MS" pitchFamily="50" charset="-128"/>
              </a:rPr>
              <a:t/>
            </a:r>
            <a:br>
              <a:rPr lang="en-GB" altLang="ja-JP">
                <a:latin typeface="Arial Unicode MS" pitchFamily="50" charset="-128"/>
                <a:ea typeface="Arial Unicode MS" pitchFamily="50" charset="-128"/>
                <a:cs typeface="Arial Unicode MS" pitchFamily="50" charset="-128"/>
              </a:rPr>
            </a:br>
            <a:r>
              <a:rPr lang="en-US" altLang="ja-JP">
                <a:latin typeface="Arial Unicode MS" pitchFamily="50" charset="-128"/>
                <a:ea typeface="Arial Unicode MS" pitchFamily="50" charset="-128"/>
                <a:cs typeface="Arial Unicode MS" pitchFamily="50" charset="-128"/>
              </a:rPr>
              <a:t>• </a:t>
            </a:r>
            <a:r>
              <a:rPr lang="en-GB" altLang="ja-JP">
                <a:latin typeface="Arial Unicode MS" pitchFamily="50" charset="-128"/>
                <a:ea typeface="Arial Unicode MS" pitchFamily="50" charset="-128"/>
                <a:cs typeface="Arial Unicode MS" pitchFamily="50" charset="-128"/>
              </a:rPr>
              <a:t>p11 has been identified as an interactor for Na</a:t>
            </a:r>
            <a:r>
              <a:rPr lang="en-GB" altLang="ja-JP" baseline="-25000">
                <a:latin typeface="Arial Unicode MS" pitchFamily="50" charset="-128"/>
                <a:ea typeface="Arial Unicode MS" pitchFamily="50" charset="-128"/>
                <a:cs typeface="Arial Unicode MS" pitchFamily="50" charset="-128"/>
              </a:rPr>
              <a:t>V</a:t>
            </a:r>
            <a:r>
              <a:rPr lang="en-GB" altLang="ja-JP">
                <a:latin typeface="Arial Unicode MS" pitchFamily="50" charset="-128"/>
                <a:ea typeface="Arial Unicode MS" pitchFamily="50" charset="-128"/>
                <a:cs typeface="Arial Unicode MS" pitchFamily="50" charset="-128"/>
              </a:rPr>
              <a:t>1.8 by Yeast two-hybrid screening system. p11 controls the translocation of Na</a:t>
            </a:r>
            <a:r>
              <a:rPr lang="en-GB" altLang="ja-JP" baseline="-25000">
                <a:latin typeface="Arial Unicode MS" pitchFamily="50" charset="-128"/>
                <a:ea typeface="Arial Unicode MS" pitchFamily="50" charset="-128"/>
                <a:cs typeface="Arial Unicode MS" pitchFamily="50" charset="-128"/>
              </a:rPr>
              <a:t>V</a:t>
            </a:r>
            <a:r>
              <a:rPr lang="en-GB" altLang="ja-JP">
                <a:latin typeface="Arial Unicode MS" pitchFamily="50" charset="-128"/>
                <a:ea typeface="Arial Unicode MS" pitchFamily="50" charset="-128"/>
                <a:cs typeface="Arial Unicode MS" pitchFamily="50" charset="-128"/>
              </a:rPr>
              <a:t>1.8 to the plasma membrane</a:t>
            </a:r>
          </a:p>
        </p:txBody>
      </p:sp>
      <p:sp>
        <p:nvSpPr>
          <p:cNvPr id="33796" name="Rectangle 4"/>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37</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458788"/>
            <a:ext cx="8959850" cy="830262"/>
          </a:xfrm>
          <a:noFill/>
        </p:spPr>
        <p:txBody>
          <a:bodyPr/>
          <a:lstStyle/>
          <a:p>
            <a:r>
              <a:rPr lang="en-GB" altLang="ja-JP" sz="3200" smtClean="0">
                <a:latin typeface="Arial Unicode MS" pitchFamily="50" charset="-128"/>
                <a:ea typeface="Arial Unicode MS" pitchFamily="50" charset="-128"/>
                <a:cs typeface="Arial Unicode MS" pitchFamily="50" charset="-128"/>
              </a:rPr>
              <a:t>p11 mRNA coexpresses with Na</a:t>
            </a:r>
            <a:r>
              <a:rPr lang="en-GB" altLang="ja-JP" sz="3200" baseline="-25000" smtClean="0">
                <a:latin typeface="Arial Unicode MS" pitchFamily="50" charset="-128"/>
                <a:ea typeface="Arial Unicode MS" pitchFamily="50" charset="-128"/>
                <a:cs typeface="Arial Unicode MS" pitchFamily="50" charset="-128"/>
              </a:rPr>
              <a:t>V</a:t>
            </a:r>
            <a:r>
              <a:rPr lang="en-GB" altLang="ja-JP" sz="3200" smtClean="0">
                <a:latin typeface="Arial Unicode MS" pitchFamily="50" charset="-128"/>
                <a:ea typeface="Arial Unicode MS" pitchFamily="50" charset="-128"/>
                <a:cs typeface="Arial Unicode MS" pitchFamily="50" charset="-128"/>
              </a:rPr>
              <a:t>1.8 </a:t>
            </a:r>
            <a:br>
              <a:rPr lang="en-GB" altLang="ja-JP" sz="3200" smtClean="0">
                <a:latin typeface="Arial Unicode MS" pitchFamily="50" charset="-128"/>
                <a:ea typeface="Arial Unicode MS" pitchFamily="50" charset="-128"/>
                <a:cs typeface="Arial Unicode MS" pitchFamily="50" charset="-128"/>
              </a:rPr>
            </a:br>
            <a:r>
              <a:rPr lang="en-GB" altLang="ja-JP" sz="3200" smtClean="0">
                <a:latin typeface="Arial Unicode MS" pitchFamily="50" charset="-128"/>
                <a:ea typeface="Arial Unicode MS" pitchFamily="50" charset="-128"/>
                <a:cs typeface="Arial Unicode MS" pitchFamily="50" charset="-128"/>
              </a:rPr>
              <a:t>in small diameter DRG neurons</a:t>
            </a:r>
          </a:p>
        </p:txBody>
      </p:sp>
      <p:pic>
        <p:nvPicPr>
          <p:cNvPr id="34819" name="Picture 3"/>
          <p:cNvPicPr>
            <a:picLocks noChangeAspect="1" noChangeArrowheads="1"/>
          </p:cNvPicPr>
          <p:nvPr/>
        </p:nvPicPr>
        <p:blipFill>
          <a:blip r:embed="rId2" cstate="screen"/>
          <a:srcRect/>
          <a:stretch>
            <a:fillRect/>
          </a:stretch>
        </p:blipFill>
        <p:spPr bwMode="auto">
          <a:xfrm>
            <a:off x="920750" y="1847850"/>
            <a:ext cx="4505325" cy="2247900"/>
          </a:xfrm>
          <a:prstGeom prst="rect">
            <a:avLst/>
          </a:prstGeom>
          <a:noFill/>
          <a:ln w="12700">
            <a:noFill/>
            <a:miter lim="800000"/>
            <a:headEnd/>
            <a:tailEnd/>
          </a:ln>
        </p:spPr>
      </p:pic>
      <p:sp>
        <p:nvSpPr>
          <p:cNvPr id="34820" name="Rectangle 4"/>
          <p:cNvSpPr>
            <a:spLocks noChangeArrowheads="1"/>
          </p:cNvSpPr>
          <p:nvPr/>
        </p:nvSpPr>
        <p:spPr bwMode="auto">
          <a:xfrm>
            <a:off x="5241925" y="2760663"/>
            <a:ext cx="3127375" cy="677862"/>
          </a:xfrm>
          <a:prstGeom prst="rect">
            <a:avLst/>
          </a:prstGeom>
          <a:noFill/>
          <a:ln w="12700">
            <a:noFill/>
            <a:miter lim="800000"/>
            <a:headEnd/>
            <a:tailEnd/>
          </a:ln>
        </p:spPr>
        <p:txBody>
          <a:bodyPr lIns="90487" tIns="44450" rIns="90487" bIns="44450" anchor="b"/>
          <a:lstStyle/>
          <a:p>
            <a:r>
              <a:rPr lang="en-GB" altLang="ja-JP" i="1">
                <a:solidFill>
                  <a:schemeClr val="accent2"/>
                </a:solidFill>
                <a:latin typeface="Arial Unicode MS" pitchFamily="50" charset="-128"/>
                <a:ea typeface="Arial Unicode MS" pitchFamily="50" charset="-128"/>
                <a:cs typeface="Arial Unicode MS" pitchFamily="50" charset="-128"/>
              </a:rPr>
              <a:t>in situ</a:t>
            </a:r>
            <a:r>
              <a:rPr lang="en-GB" altLang="ja-JP">
                <a:solidFill>
                  <a:schemeClr val="accent2"/>
                </a:solidFill>
                <a:latin typeface="Arial Unicode MS" pitchFamily="50" charset="-128"/>
                <a:ea typeface="Arial Unicode MS" pitchFamily="50" charset="-128"/>
                <a:cs typeface="Arial Unicode MS" pitchFamily="50" charset="-128"/>
              </a:rPr>
              <a:t> hybridization</a:t>
            </a:r>
            <a:br>
              <a:rPr lang="en-GB" altLang="ja-JP">
                <a:solidFill>
                  <a:schemeClr val="accent2"/>
                </a:solidFill>
                <a:latin typeface="Arial Unicode MS" pitchFamily="50" charset="-128"/>
                <a:ea typeface="Arial Unicode MS" pitchFamily="50" charset="-128"/>
                <a:cs typeface="Arial Unicode MS" pitchFamily="50" charset="-128"/>
              </a:rPr>
            </a:br>
            <a:r>
              <a:rPr lang="en-GB" altLang="ja-JP">
                <a:solidFill>
                  <a:schemeClr val="accent2"/>
                </a:solidFill>
                <a:latin typeface="Arial Unicode MS" pitchFamily="50" charset="-128"/>
                <a:ea typeface="Arial Unicode MS" pitchFamily="50" charset="-128"/>
                <a:cs typeface="Arial Unicode MS" pitchFamily="50" charset="-128"/>
              </a:rPr>
              <a:t>p11 mRNA</a:t>
            </a:r>
          </a:p>
        </p:txBody>
      </p:sp>
      <p:sp>
        <p:nvSpPr>
          <p:cNvPr id="34821" name="Line 5"/>
          <p:cNvSpPr>
            <a:spLocks noChangeShapeType="1"/>
          </p:cNvSpPr>
          <p:nvPr/>
        </p:nvSpPr>
        <p:spPr bwMode="auto">
          <a:xfrm>
            <a:off x="5032375" y="4013200"/>
            <a:ext cx="203200" cy="1588"/>
          </a:xfrm>
          <a:prstGeom prst="line">
            <a:avLst/>
          </a:prstGeom>
          <a:noFill/>
          <a:ln w="38100">
            <a:solidFill>
              <a:srgbClr val="090147"/>
            </a:solidFill>
            <a:round/>
            <a:headEnd/>
            <a:tailEnd/>
          </a:ln>
        </p:spPr>
        <p:txBody>
          <a:bodyPr/>
          <a:lstStyle/>
          <a:p>
            <a:endParaRPr lang="ja-JP" altLang="en-US"/>
          </a:p>
        </p:txBody>
      </p:sp>
      <p:sp>
        <p:nvSpPr>
          <p:cNvPr id="34822" name="Rectangle 6"/>
          <p:cNvSpPr>
            <a:spLocks noChangeArrowheads="1"/>
          </p:cNvSpPr>
          <p:nvPr/>
        </p:nvSpPr>
        <p:spPr bwMode="auto">
          <a:xfrm>
            <a:off x="4951413" y="3808413"/>
            <a:ext cx="77787" cy="169862"/>
          </a:xfrm>
          <a:prstGeom prst="rect">
            <a:avLst/>
          </a:prstGeom>
          <a:noFill/>
          <a:ln w="9525">
            <a:noFill/>
            <a:miter lim="800000"/>
            <a:headEnd/>
            <a:tailEnd/>
          </a:ln>
        </p:spPr>
        <p:txBody>
          <a:bodyPr wrap="none" lIns="0" tIns="0" rIns="0" bIns="0">
            <a:spAutoFit/>
          </a:bodyPr>
          <a:lstStyle/>
          <a:p>
            <a:pPr algn="l"/>
            <a:r>
              <a:rPr lang="en-GB" altLang="ja-JP" sz="1100" b="1">
                <a:solidFill>
                  <a:srgbClr val="090147"/>
                </a:solidFill>
                <a:latin typeface="Arial Unicode MS" pitchFamily="50" charset="-128"/>
                <a:ea typeface="Arial Unicode MS" pitchFamily="50" charset="-128"/>
                <a:cs typeface="Arial Unicode MS" pitchFamily="50" charset="-128"/>
              </a:rPr>
              <a:t>4</a:t>
            </a:r>
            <a:endParaRPr lang="en-GB" altLang="ja-JP" sz="2400">
              <a:solidFill>
                <a:srgbClr val="090147"/>
              </a:solidFill>
              <a:latin typeface="Arial Unicode MS" pitchFamily="50" charset="-128"/>
              <a:ea typeface="Arial Unicode MS" pitchFamily="50" charset="-128"/>
              <a:cs typeface="Arial Unicode MS" pitchFamily="50" charset="-128"/>
            </a:endParaRPr>
          </a:p>
        </p:txBody>
      </p:sp>
      <p:sp>
        <p:nvSpPr>
          <p:cNvPr id="34823" name="Rectangle 7"/>
          <p:cNvSpPr>
            <a:spLocks noChangeArrowheads="1"/>
          </p:cNvSpPr>
          <p:nvPr/>
        </p:nvSpPr>
        <p:spPr bwMode="auto">
          <a:xfrm>
            <a:off x="5016500" y="3808413"/>
            <a:ext cx="77788" cy="168275"/>
          </a:xfrm>
          <a:prstGeom prst="rect">
            <a:avLst/>
          </a:prstGeom>
          <a:noFill/>
          <a:ln w="9525">
            <a:noFill/>
            <a:miter lim="800000"/>
            <a:headEnd/>
            <a:tailEnd/>
          </a:ln>
        </p:spPr>
        <p:txBody>
          <a:bodyPr wrap="none" lIns="0" tIns="0" rIns="0" bIns="0">
            <a:spAutoFit/>
          </a:bodyPr>
          <a:lstStyle/>
          <a:p>
            <a:pPr algn="l"/>
            <a:r>
              <a:rPr lang="en-GB" altLang="ja-JP" sz="1100" b="1">
                <a:solidFill>
                  <a:srgbClr val="090147"/>
                </a:solidFill>
                <a:latin typeface="Arial Unicode MS" pitchFamily="50" charset="-128"/>
                <a:ea typeface="Arial Unicode MS" pitchFamily="50" charset="-128"/>
                <a:cs typeface="Arial Unicode MS" pitchFamily="50" charset="-128"/>
              </a:rPr>
              <a:t>0</a:t>
            </a:r>
            <a:endParaRPr lang="en-GB" altLang="ja-JP" sz="2400">
              <a:solidFill>
                <a:srgbClr val="090147"/>
              </a:solidFill>
              <a:latin typeface="Arial Unicode MS" pitchFamily="50" charset="-128"/>
              <a:ea typeface="Arial Unicode MS" pitchFamily="50" charset="-128"/>
              <a:cs typeface="Arial Unicode MS" pitchFamily="50" charset="-128"/>
            </a:endParaRPr>
          </a:p>
        </p:txBody>
      </p:sp>
      <p:sp>
        <p:nvSpPr>
          <p:cNvPr id="34824" name="Rectangle 8"/>
          <p:cNvSpPr>
            <a:spLocks noChangeArrowheads="1"/>
          </p:cNvSpPr>
          <p:nvPr/>
        </p:nvSpPr>
        <p:spPr bwMode="auto">
          <a:xfrm>
            <a:off x="5078413" y="3808413"/>
            <a:ext cx="38100" cy="168275"/>
          </a:xfrm>
          <a:prstGeom prst="rect">
            <a:avLst/>
          </a:prstGeom>
          <a:noFill/>
          <a:ln w="9525">
            <a:noFill/>
            <a:miter lim="800000"/>
            <a:headEnd/>
            <a:tailEnd/>
          </a:ln>
        </p:spPr>
        <p:txBody>
          <a:bodyPr wrap="none" lIns="0" tIns="0" rIns="0" bIns="0">
            <a:spAutoFit/>
          </a:bodyPr>
          <a:lstStyle/>
          <a:p>
            <a:pPr algn="l"/>
            <a:r>
              <a:rPr lang="ja-JP" altLang="en-GB" sz="1100" b="1">
                <a:solidFill>
                  <a:srgbClr val="FFFF00"/>
                </a:solidFill>
                <a:latin typeface="Arial Unicode MS" pitchFamily="50" charset="-128"/>
                <a:ea typeface="Arial Unicode MS" pitchFamily="50" charset="-128"/>
                <a:cs typeface="Arial Unicode MS" pitchFamily="50" charset="-128"/>
              </a:rPr>
              <a:t> </a:t>
            </a:r>
            <a:endParaRPr lang="ja-JP" altLang="en-GB" sz="2400">
              <a:latin typeface="Arial Unicode MS" pitchFamily="50" charset="-128"/>
              <a:ea typeface="Arial Unicode MS" pitchFamily="50" charset="-128"/>
              <a:cs typeface="Arial Unicode MS" pitchFamily="50" charset="-128"/>
            </a:endParaRPr>
          </a:p>
        </p:txBody>
      </p:sp>
      <p:sp>
        <p:nvSpPr>
          <p:cNvPr id="34825" name="Rectangle 9"/>
          <p:cNvSpPr>
            <a:spLocks noChangeArrowheads="1"/>
          </p:cNvSpPr>
          <p:nvPr/>
        </p:nvSpPr>
        <p:spPr bwMode="auto">
          <a:xfrm>
            <a:off x="5114925" y="3816350"/>
            <a:ext cx="117475" cy="169863"/>
          </a:xfrm>
          <a:prstGeom prst="rect">
            <a:avLst/>
          </a:prstGeom>
          <a:noFill/>
          <a:ln w="9525">
            <a:noFill/>
            <a:miter lim="800000"/>
            <a:headEnd/>
            <a:tailEnd/>
          </a:ln>
        </p:spPr>
        <p:txBody>
          <a:bodyPr wrap="none" lIns="0" tIns="0" rIns="0" bIns="0">
            <a:spAutoFit/>
          </a:bodyPr>
          <a:lstStyle/>
          <a:p>
            <a:pPr algn="l"/>
            <a:r>
              <a:rPr lang="en-GB" altLang="ja-JP" sz="1100" b="1">
                <a:solidFill>
                  <a:srgbClr val="090147"/>
                </a:solidFill>
                <a:latin typeface="Arial Unicode MS" pitchFamily="50" charset="-128"/>
                <a:ea typeface="Arial Unicode MS" pitchFamily="50" charset="-128"/>
                <a:cs typeface="Arial Unicode MS" pitchFamily="50" charset="-128"/>
              </a:rPr>
              <a:t>m</a:t>
            </a:r>
            <a:endParaRPr lang="en-GB" altLang="ja-JP" sz="2400">
              <a:solidFill>
                <a:srgbClr val="090147"/>
              </a:solidFill>
              <a:latin typeface="Arial Unicode MS" pitchFamily="50" charset="-128"/>
              <a:ea typeface="Arial Unicode MS" pitchFamily="50" charset="-128"/>
              <a:cs typeface="Arial Unicode MS" pitchFamily="50" charset="-128"/>
            </a:endParaRPr>
          </a:p>
        </p:txBody>
      </p:sp>
      <p:sp>
        <p:nvSpPr>
          <p:cNvPr id="34826" name="Rectangle 10"/>
          <p:cNvSpPr>
            <a:spLocks noChangeArrowheads="1"/>
          </p:cNvSpPr>
          <p:nvPr/>
        </p:nvSpPr>
        <p:spPr bwMode="auto">
          <a:xfrm>
            <a:off x="5183188" y="3808413"/>
            <a:ext cx="117475" cy="169862"/>
          </a:xfrm>
          <a:prstGeom prst="rect">
            <a:avLst/>
          </a:prstGeom>
          <a:noFill/>
          <a:ln w="9525">
            <a:noFill/>
            <a:miter lim="800000"/>
            <a:headEnd/>
            <a:tailEnd/>
          </a:ln>
        </p:spPr>
        <p:txBody>
          <a:bodyPr wrap="none" lIns="0" tIns="0" rIns="0" bIns="0">
            <a:spAutoFit/>
          </a:bodyPr>
          <a:lstStyle/>
          <a:p>
            <a:pPr algn="l"/>
            <a:r>
              <a:rPr lang="en-GB" altLang="ja-JP" sz="1100" b="1">
                <a:solidFill>
                  <a:srgbClr val="090147"/>
                </a:solidFill>
                <a:latin typeface="Arial Unicode MS" pitchFamily="50" charset="-128"/>
                <a:ea typeface="Arial Unicode MS" pitchFamily="50" charset="-128"/>
                <a:cs typeface="Arial Unicode MS" pitchFamily="50" charset="-128"/>
              </a:rPr>
              <a:t>m</a:t>
            </a:r>
            <a:endParaRPr lang="en-GB" altLang="ja-JP" sz="2400">
              <a:solidFill>
                <a:srgbClr val="090147"/>
              </a:solidFill>
              <a:latin typeface="Arial Unicode MS" pitchFamily="50" charset="-128"/>
              <a:ea typeface="Arial Unicode MS" pitchFamily="50" charset="-128"/>
              <a:cs typeface="Arial Unicode MS" pitchFamily="50" charset="-128"/>
            </a:endParaRPr>
          </a:p>
        </p:txBody>
      </p:sp>
      <p:pic>
        <p:nvPicPr>
          <p:cNvPr id="34827" name="Picture 11"/>
          <p:cNvPicPr>
            <a:picLocks noChangeAspect="1" noChangeArrowheads="1"/>
          </p:cNvPicPr>
          <p:nvPr/>
        </p:nvPicPr>
        <p:blipFill>
          <a:blip r:embed="rId3" cstate="screen"/>
          <a:srcRect/>
          <a:stretch>
            <a:fillRect/>
          </a:stretch>
        </p:blipFill>
        <p:spPr bwMode="auto">
          <a:xfrm>
            <a:off x="920750" y="1846263"/>
            <a:ext cx="4495800" cy="2249487"/>
          </a:xfrm>
          <a:prstGeom prst="rect">
            <a:avLst/>
          </a:prstGeom>
          <a:noFill/>
          <a:ln w="9525" algn="ctr">
            <a:noFill/>
            <a:miter lim="800000"/>
            <a:headEnd/>
            <a:tailEnd/>
          </a:ln>
        </p:spPr>
      </p:pic>
      <p:sp>
        <p:nvSpPr>
          <p:cNvPr id="583692" name="Rectangle 12"/>
          <p:cNvSpPr>
            <a:spLocks noChangeArrowheads="1"/>
          </p:cNvSpPr>
          <p:nvPr/>
        </p:nvSpPr>
        <p:spPr bwMode="auto">
          <a:xfrm>
            <a:off x="5207000" y="4991100"/>
            <a:ext cx="3273425" cy="677863"/>
          </a:xfrm>
          <a:prstGeom prst="rect">
            <a:avLst/>
          </a:prstGeom>
          <a:noFill/>
          <a:ln w="12700">
            <a:noFill/>
            <a:miter lim="800000"/>
            <a:headEnd/>
            <a:tailEnd/>
          </a:ln>
        </p:spPr>
        <p:txBody>
          <a:bodyPr lIns="90487" tIns="44450" rIns="90487" bIns="44450" anchor="b"/>
          <a:lstStyle/>
          <a:p>
            <a:r>
              <a:rPr lang="en-GB" altLang="ja-JP">
                <a:solidFill>
                  <a:srgbClr val="FF0000"/>
                </a:solidFill>
                <a:latin typeface="Arial Unicode MS" pitchFamily="50" charset="-128"/>
                <a:ea typeface="Arial Unicode MS" pitchFamily="50" charset="-128"/>
                <a:cs typeface="Arial Unicode MS" pitchFamily="50" charset="-128"/>
              </a:rPr>
              <a:t>immunohistochemistry</a:t>
            </a:r>
            <a:br>
              <a:rPr lang="en-GB" altLang="ja-JP">
                <a:solidFill>
                  <a:srgbClr val="FF0000"/>
                </a:solidFill>
                <a:latin typeface="Arial Unicode MS" pitchFamily="50" charset="-128"/>
                <a:ea typeface="Arial Unicode MS" pitchFamily="50" charset="-128"/>
                <a:cs typeface="Arial Unicode MS" pitchFamily="50" charset="-128"/>
              </a:rPr>
            </a:br>
            <a:r>
              <a:rPr lang="en-GB" altLang="ja-JP">
                <a:solidFill>
                  <a:srgbClr val="FF0000"/>
                </a:solidFill>
                <a:latin typeface="Arial Unicode MS" pitchFamily="50" charset="-128"/>
                <a:ea typeface="Arial Unicode MS" pitchFamily="50" charset="-128"/>
                <a:cs typeface="Arial Unicode MS" pitchFamily="50" charset="-128"/>
              </a:rPr>
              <a:t>Na</a:t>
            </a:r>
            <a:r>
              <a:rPr lang="en-GB" altLang="ja-JP" baseline="-25000">
                <a:solidFill>
                  <a:srgbClr val="FF0000"/>
                </a:solidFill>
                <a:latin typeface="Arial Unicode MS" pitchFamily="50" charset="-128"/>
                <a:ea typeface="Arial Unicode MS" pitchFamily="50" charset="-128"/>
                <a:cs typeface="Arial Unicode MS" pitchFamily="50" charset="-128"/>
              </a:rPr>
              <a:t>V</a:t>
            </a:r>
            <a:r>
              <a:rPr lang="en-GB" altLang="ja-JP">
                <a:solidFill>
                  <a:srgbClr val="FF0000"/>
                </a:solidFill>
                <a:latin typeface="Arial Unicode MS" pitchFamily="50" charset="-128"/>
                <a:ea typeface="Arial Unicode MS" pitchFamily="50" charset="-128"/>
                <a:cs typeface="Arial Unicode MS" pitchFamily="50" charset="-128"/>
              </a:rPr>
              <a:t>1.8</a:t>
            </a:r>
          </a:p>
        </p:txBody>
      </p:sp>
      <p:grpSp>
        <p:nvGrpSpPr>
          <p:cNvPr id="2" name="Group 13"/>
          <p:cNvGrpSpPr>
            <a:grpSpLocks/>
          </p:cNvGrpSpPr>
          <p:nvPr/>
        </p:nvGrpSpPr>
        <p:grpSpPr bwMode="auto">
          <a:xfrm>
            <a:off x="920750" y="4221163"/>
            <a:ext cx="4505325" cy="2247900"/>
            <a:chOff x="653" y="2659"/>
            <a:chExt cx="3192" cy="1416"/>
          </a:xfrm>
        </p:grpSpPr>
        <p:pic>
          <p:nvPicPr>
            <p:cNvPr id="34841" name="Picture 14"/>
            <p:cNvPicPr>
              <a:picLocks noChangeAspect="1" noChangeArrowheads="1"/>
            </p:cNvPicPr>
            <p:nvPr/>
          </p:nvPicPr>
          <p:blipFill>
            <a:blip r:embed="rId4" cstate="screen"/>
            <a:srcRect/>
            <a:stretch>
              <a:fillRect/>
            </a:stretch>
          </p:blipFill>
          <p:spPr bwMode="auto">
            <a:xfrm>
              <a:off x="653" y="2659"/>
              <a:ext cx="3192" cy="1416"/>
            </a:xfrm>
            <a:prstGeom prst="rect">
              <a:avLst/>
            </a:prstGeom>
            <a:noFill/>
            <a:ln w="12700">
              <a:noFill/>
              <a:miter lim="800000"/>
              <a:headEnd/>
              <a:tailEnd/>
            </a:ln>
          </p:spPr>
        </p:pic>
        <p:grpSp>
          <p:nvGrpSpPr>
            <p:cNvPr id="34842" name="Group 15"/>
            <p:cNvGrpSpPr>
              <a:grpSpLocks/>
            </p:cNvGrpSpPr>
            <p:nvPr/>
          </p:nvGrpSpPr>
          <p:grpSpPr bwMode="auto">
            <a:xfrm>
              <a:off x="3552" y="3885"/>
              <a:ext cx="247" cy="130"/>
              <a:chOff x="3554" y="3884"/>
              <a:chExt cx="247" cy="130"/>
            </a:xfrm>
          </p:grpSpPr>
          <p:sp>
            <p:nvSpPr>
              <p:cNvPr id="34843" name="Line 16"/>
              <p:cNvSpPr>
                <a:spLocks noChangeShapeType="1"/>
              </p:cNvSpPr>
              <p:nvPr/>
            </p:nvSpPr>
            <p:spPr bwMode="auto">
              <a:xfrm>
                <a:off x="3611" y="4013"/>
                <a:ext cx="144" cy="1"/>
              </a:xfrm>
              <a:prstGeom prst="line">
                <a:avLst/>
              </a:prstGeom>
              <a:noFill/>
              <a:ln w="38100">
                <a:solidFill>
                  <a:srgbClr val="FFFF00"/>
                </a:solidFill>
                <a:round/>
                <a:headEnd/>
                <a:tailEnd/>
              </a:ln>
            </p:spPr>
            <p:txBody>
              <a:bodyPr/>
              <a:lstStyle/>
              <a:p>
                <a:endParaRPr lang="ja-JP" altLang="en-US"/>
              </a:p>
            </p:txBody>
          </p:sp>
          <p:sp>
            <p:nvSpPr>
              <p:cNvPr id="34844" name="Rectangle 17"/>
              <p:cNvSpPr>
                <a:spLocks noChangeArrowheads="1"/>
              </p:cNvSpPr>
              <p:nvPr/>
            </p:nvSpPr>
            <p:spPr bwMode="auto">
              <a:xfrm>
                <a:off x="3554" y="3884"/>
                <a:ext cx="56" cy="107"/>
              </a:xfrm>
              <a:prstGeom prst="rect">
                <a:avLst/>
              </a:prstGeom>
              <a:noFill/>
              <a:ln w="9525">
                <a:noFill/>
                <a:miter lim="800000"/>
                <a:headEnd/>
                <a:tailEnd/>
              </a:ln>
            </p:spPr>
            <p:txBody>
              <a:bodyPr wrap="none" lIns="0" tIns="0" rIns="0" bIns="0">
                <a:spAutoFit/>
              </a:bodyPr>
              <a:lstStyle/>
              <a:p>
                <a:pPr algn="l"/>
                <a:r>
                  <a:rPr lang="en-GB" altLang="ja-JP" sz="1100" b="1">
                    <a:solidFill>
                      <a:srgbClr val="FFFF00"/>
                    </a:solidFill>
                    <a:latin typeface="Arial Unicode MS" pitchFamily="50" charset="-128"/>
                    <a:ea typeface="Arial Unicode MS" pitchFamily="50" charset="-128"/>
                    <a:cs typeface="Arial Unicode MS" pitchFamily="50" charset="-128"/>
                  </a:rPr>
                  <a:t>4</a:t>
                </a:r>
                <a:endParaRPr lang="en-GB" altLang="ja-JP" sz="2400">
                  <a:latin typeface="Arial Unicode MS" pitchFamily="50" charset="-128"/>
                  <a:ea typeface="Arial Unicode MS" pitchFamily="50" charset="-128"/>
                  <a:cs typeface="Arial Unicode MS" pitchFamily="50" charset="-128"/>
                </a:endParaRPr>
              </a:p>
            </p:txBody>
          </p:sp>
          <p:sp>
            <p:nvSpPr>
              <p:cNvPr id="34845" name="Rectangle 18"/>
              <p:cNvSpPr>
                <a:spLocks noChangeArrowheads="1"/>
              </p:cNvSpPr>
              <p:nvPr/>
            </p:nvSpPr>
            <p:spPr bwMode="auto">
              <a:xfrm>
                <a:off x="3600" y="3884"/>
                <a:ext cx="56" cy="107"/>
              </a:xfrm>
              <a:prstGeom prst="rect">
                <a:avLst/>
              </a:prstGeom>
              <a:noFill/>
              <a:ln w="9525">
                <a:noFill/>
                <a:miter lim="800000"/>
                <a:headEnd/>
                <a:tailEnd/>
              </a:ln>
            </p:spPr>
            <p:txBody>
              <a:bodyPr wrap="none" lIns="0" tIns="0" rIns="0" bIns="0">
                <a:spAutoFit/>
              </a:bodyPr>
              <a:lstStyle/>
              <a:p>
                <a:pPr algn="l"/>
                <a:r>
                  <a:rPr lang="en-GB" altLang="ja-JP" sz="1100" b="1">
                    <a:solidFill>
                      <a:srgbClr val="FFFF00"/>
                    </a:solidFill>
                    <a:latin typeface="Arial Unicode MS" pitchFamily="50" charset="-128"/>
                    <a:ea typeface="Arial Unicode MS" pitchFamily="50" charset="-128"/>
                    <a:cs typeface="Arial Unicode MS" pitchFamily="50" charset="-128"/>
                  </a:rPr>
                  <a:t>0</a:t>
                </a:r>
                <a:endParaRPr lang="en-GB" altLang="ja-JP" sz="2400">
                  <a:latin typeface="Arial Unicode MS" pitchFamily="50" charset="-128"/>
                  <a:ea typeface="Arial Unicode MS" pitchFamily="50" charset="-128"/>
                  <a:cs typeface="Arial Unicode MS" pitchFamily="50" charset="-128"/>
                </a:endParaRPr>
              </a:p>
            </p:txBody>
          </p:sp>
          <p:sp>
            <p:nvSpPr>
              <p:cNvPr id="34846" name="Rectangle 19"/>
              <p:cNvSpPr>
                <a:spLocks noChangeArrowheads="1"/>
              </p:cNvSpPr>
              <p:nvPr/>
            </p:nvSpPr>
            <p:spPr bwMode="auto">
              <a:xfrm>
                <a:off x="3644" y="3884"/>
                <a:ext cx="27" cy="106"/>
              </a:xfrm>
              <a:prstGeom prst="rect">
                <a:avLst/>
              </a:prstGeom>
              <a:noFill/>
              <a:ln w="9525">
                <a:noFill/>
                <a:miter lim="800000"/>
                <a:headEnd/>
                <a:tailEnd/>
              </a:ln>
            </p:spPr>
            <p:txBody>
              <a:bodyPr wrap="none" lIns="0" tIns="0" rIns="0" bIns="0">
                <a:spAutoFit/>
              </a:bodyPr>
              <a:lstStyle/>
              <a:p>
                <a:pPr algn="l"/>
                <a:r>
                  <a:rPr lang="ja-JP" altLang="en-GB" sz="1100" b="1">
                    <a:solidFill>
                      <a:srgbClr val="FFFF00"/>
                    </a:solidFill>
                    <a:latin typeface="Arial Unicode MS" pitchFamily="50" charset="-128"/>
                    <a:ea typeface="Arial Unicode MS" pitchFamily="50" charset="-128"/>
                    <a:cs typeface="Arial Unicode MS" pitchFamily="50" charset="-128"/>
                  </a:rPr>
                  <a:t> </a:t>
                </a:r>
                <a:endParaRPr lang="ja-JP" altLang="en-GB" sz="2400">
                  <a:latin typeface="Arial Unicode MS" pitchFamily="50" charset="-128"/>
                  <a:ea typeface="Arial Unicode MS" pitchFamily="50" charset="-128"/>
                  <a:cs typeface="Arial Unicode MS" pitchFamily="50" charset="-128"/>
                </a:endParaRPr>
              </a:p>
            </p:txBody>
          </p:sp>
          <p:sp>
            <p:nvSpPr>
              <p:cNvPr id="34847" name="Rectangle 20"/>
              <p:cNvSpPr>
                <a:spLocks noChangeArrowheads="1"/>
              </p:cNvSpPr>
              <p:nvPr/>
            </p:nvSpPr>
            <p:spPr bwMode="auto">
              <a:xfrm>
                <a:off x="3671" y="3889"/>
                <a:ext cx="83" cy="107"/>
              </a:xfrm>
              <a:prstGeom prst="rect">
                <a:avLst/>
              </a:prstGeom>
              <a:noFill/>
              <a:ln w="9525">
                <a:noFill/>
                <a:miter lim="800000"/>
                <a:headEnd/>
                <a:tailEnd/>
              </a:ln>
            </p:spPr>
            <p:txBody>
              <a:bodyPr wrap="none" lIns="0" tIns="0" rIns="0" bIns="0">
                <a:spAutoFit/>
              </a:bodyPr>
              <a:lstStyle/>
              <a:p>
                <a:pPr algn="l"/>
                <a:r>
                  <a:rPr lang="en-GB" altLang="ja-JP" sz="1100" b="1">
                    <a:solidFill>
                      <a:srgbClr val="FFFF00"/>
                    </a:solidFill>
                    <a:latin typeface="Arial Unicode MS" pitchFamily="50" charset="-128"/>
                    <a:ea typeface="Arial Unicode MS" pitchFamily="50" charset="-128"/>
                    <a:cs typeface="Arial Unicode MS" pitchFamily="50" charset="-128"/>
                  </a:rPr>
                  <a:t>m</a:t>
                </a:r>
                <a:endParaRPr lang="en-GB" altLang="ja-JP" sz="2400">
                  <a:latin typeface="Arial Unicode MS" pitchFamily="50" charset="-128"/>
                  <a:ea typeface="Arial Unicode MS" pitchFamily="50" charset="-128"/>
                  <a:cs typeface="Arial Unicode MS" pitchFamily="50" charset="-128"/>
                </a:endParaRPr>
              </a:p>
            </p:txBody>
          </p:sp>
          <p:sp>
            <p:nvSpPr>
              <p:cNvPr id="34848" name="Rectangle 21"/>
              <p:cNvSpPr>
                <a:spLocks noChangeArrowheads="1"/>
              </p:cNvSpPr>
              <p:nvPr/>
            </p:nvSpPr>
            <p:spPr bwMode="auto">
              <a:xfrm>
                <a:off x="3718" y="3884"/>
                <a:ext cx="83" cy="107"/>
              </a:xfrm>
              <a:prstGeom prst="rect">
                <a:avLst/>
              </a:prstGeom>
              <a:noFill/>
              <a:ln w="9525">
                <a:noFill/>
                <a:miter lim="800000"/>
                <a:headEnd/>
                <a:tailEnd/>
              </a:ln>
            </p:spPr>
            <p:txBody>
              <a:bodyPr wrap="none" lIns="0" tIns="0" rIns="0" bIns="0">
                <a:spAutoFit/>
              </a:bodyPr>
              <a:lstStyle/>
              <a:p>
                <a:pPr algn="l"/>
                <a:r>
                  <a:rPr lang="en-GB" altLang="ja-JP" sz="1100" b="1">
                    <a:solidFill>
                      <a:srgbClr val="FFFF00"/>
                    </a:solidFill>
                    <a:latin typeface="Arial Unicode MS" pitchFamily="50" charset="-128"/>
                    <a:ea typeface="Arial Unicode MS" pitchFamily="50" charset="-128"/>
                    <a:cs typeface="Arial Unicode MS" pitchFamily="50" charset="-128"/>
                  </a:rPr>
                  <a:t>m</a:t>
                </a:r>
                <a:endParaRPr lang="en-GB" altLang="ja-JP" sz="2400">
                  <a:latin typeface="Arial Unicode MS" pitchFamily="50" charset="-128"/>
                  <a:ea typeface="Arial Unicode MS" pitchFamily="50" charset="-128"/>
                  <a:cs typeface="Arial Unicode MS" pitchFamily="50" charset="-128"/>
                </a:endParaRPr>
              </a:p>
            </p:txBody>
          </p:sp>
        </p:grpSp>
      </p:grpSp>
      <p:grpSp>
        <p:nvGrpSpPr>
          <p:cNvPr id="4" name="Group 22"/>
          <p:cNvGrpSpPr>
            <a:grpSpLocks/>
          </p:cNvGrpSpPr>
          <p:nvPr/>
        </p:nvGrpSpPr>
        <p:grpSpPr bwMode="auto">
          <a:xfrm>
            <a:off x="920750" y="1846263"/>
            <a:ext cx="4518025" cy="2262187"/>
            <a:chOff x="2058" y="1644"/>
            <a:chExt cx="3201" cy="1425"/>
          </a:xfrm>
        </p:grpSpPr>
        <p:pic>
          <p:nvPicPr>
            <p:cNvPr id="34833" name="Picture 23"/>
            <p:cNvPicPr>
              <a:picLocks noChangeAspect="1" noChangeArrowheads="1"/>
            </p:cNvPicPr>
            <p:nvPr/>
          </p:nvPicPr>
          <p:blipFill>
            <a:blip r:embed="rId5" cstate="screen"/>
            <a:srcRect/>
            <a:stretch>
              <a:fillRect/>
            </a:stretch>
          </p:blipFill>
          <p:spPr bwMode="auto">
            <a:xfrm>
              <a:off x="2058" y="1644"/>
              <a:ext cx="3201" cy="1425"/>
            </a:xfrm>
            <a:prstGeom prst="rect">
              <a:avLst/>
            </a:prstGeom>
            <a:noFill/>
            <a:ln w="9525" algn="ctr">
              <a:noFill/>
              <a:miter lim="800000"/>
              <a:headEnd/>
              <a:tailEnd/>
            </a:ln>
          </p:spPr>
        </p:pic>
        <p:grpSp>
          <p:nvGrpSpPr>
            <p:cNvPr id="34834" name="Group 24"/>
            <p:cNvGrpSpPr>
              <a:grpSpLocks/>
            </p:cNvGrpSpPr>
            <p:nvPr/>
          </p:nvGrpSpPr>
          <p:grpSpPr bwMode="auto">
            <a:xfrm>
              <a:off x="4959" y="2878"/>
              <a:ext cx="247" cy="130"/>
              <a:chOff x="3554" y="3884"/>
              <a:chExt cx="247" cy="130"/>
            </a:xfrm>
          </p:grpSpPr>
          <p:sp>
            <p:nvSpPr>
              <p:cNvPr id="34835" name="Line 25"/>
              <p:cNvSpPr>
                <a:spLocks noChangeShapeType="1"/>
              </p:cNvSpPr>
              <p:nvPr/>
            </p:nvSpPr>
            <p:spPr bwMode="auto">
              <a:xfrm>
                <a:off x="3611" y="4013"/>
                <a:ext cx="144" cy="1"/>
              </a:xfrm>
              <a:prstGeom prst="line">
                <a:avLst/>
              </a:prstGeom>
              <a:noFill/>
              <a:ln w="38100">
                <a:solidFill>
                  <a:srgbClr val="FFFF00"/>
                </a:solidFill>
                <a:round/>
                <a:headEnd/>
                <a:tailEnd/>
              </a:ln>
            </p:spPr>
            <p:txBody>
              <a:bodyPr/>
              <a:lstStyle/>
              <a:p>
                <a:endParaRPr lang="ja-JP" altLang="en-US"/>
              </a:p>
            </p:txBody>
          </p:sp>
          <p:sp>
            <p:nvSpPr>
              <p:cNvPr id="34836" name="Rectangle 26"/>
              <p:cNvSpPr>
                <a:spLocks noChangeArrowheads="1"/>
              </p:cNvSpPr>
              <p:nvPr/>
            </p:nvSpPr>
            <p:spPr bwMode="auto">
              <a:xfrm>
                <a:off x="3554" y="3884"/>
                <a:ext cx="56" cy="107"/>
              </a:xfrm>
              <a:prstGeom prst="rect">
                <a:avLst/>
              </a:prstGeom>
              <a:noFill/>
              <a:ln w="9525">
                <a:noFill/>
                <a:miter lim="800000"/>
                <a:headEnd/>
                <a:tailEnd/>
              </a:ln>
            </p:spPr>
            <p:txBody>
              <a:bodyPr wrap="none" lIns="0" tIns="0" rIns="0" bIns="0">
                <a:spAutoFit/>
              </a:bodyPr>
              <a:lstStyle/>
              <a:p>
                <a:pPr algn="l"/>
                <a:r>
                  <a:rPr lang="en-GB" altLang="ja-JP" sz="1100" b="1">
                    <a:solidFill>
                      <a:srgbClr val="FFFF00"/>
                    </a:solidFill>
                    <a:latin typeface="Arial Unicode MS" pitchFamily="50" charset="-128"/>
                    <a:ea typeface="Arial Unicode MS" pitchFamily="50" charset="-128"/>
                    <a:cs typeface="Arial Unicode MS" pitchFamily="50" charset="-128"/>
                  </a:rPr>
                  <a:t>4</a:t>
                </a:r>
                <a:endParaRPr lang="en-GB" altLang="ja-JP" sz="2400">
                  <a:latin typeface="Arial Unicode MS" pitchFamily="50" charset="-128"/>
                  <a:ea typeface="Arial Unicode MS" pitchFamily="50" charset="-128"/>
                  <a:cs typeface="Arial Unicode MS" pitchFamily="50" charset="-128"/>
                </a:endParaRPr>
              </a:p>
            </p:txBody>
          </p:sp>
          <p:sp>
            <p:nvSpPr>
              <p:cNvPr id="34837" name="Rectangle 27"/>
              <p:cNvSpPr>
                <a:spLocks noChangeArrowheads="1"/>
              </p:cNvSpPr>
              <p:nvPr/>
            </p:nvSpPr>
            <p:spPr bwMode="auto">
              <a:xfrm>
                <a:off x="3600" y="3884"/>
                <a:ext cx="56" cy="107"/>
              </a:xfrm>
              <a:prstGeom prst="rect">
                <a:avLst/>
              </a:prstGeom>
              <a:noFill/>
              <a:ln w="9525">
                <a:noFill/>
                <a:miter lim="800000"/>
                <a:headEnd/>
                <a:tailEnd/>
              </a:ln>
            </p:spPr>
            <p:txBody>
              <a:bodyPr wrap="none" lIns="0" tIns="0" rIns="0" bIns="0">
                <a:spAutoFit/>
              </a:bodyPr>
              <a:lstStyle/>
              <a:p>
                <a:pPr algn="l"/>
                <a:r>
                  <a:rPr lang="en-GB" altLang="ja-JP" sz="1100" b="1">
                    <a:solidFill>
                      <a:srgbClr val="FFFF00"/>
                    </a:solidFill>
                    <a:latin typeface="Arial Unicode MS" pitchFamily="50" charset="-128"/>
                    <a:ea typeface="Arial Unicode MS" pitchFamily="50" charset="-128"/>
                    <a:cs typeface="Arial Unicode MS" pitchFamily="50" charset="-128"/>
                  </a:rPr>
                  <a:t>0</a:t>
                </a:r>
                <a:endParaRPr lang="en-GB" altLang="ja-JP" sz="2400">
                  <a:latin typeface="Arial Unicode MS" pitchFamily="50" charset="-128"/>
                  <a:ea typeface="Arial Unicode MS" pitchFamily="50" charset="-128"/>
                  <a:cs typeface="Arial Unicode MS" pitchFamily="50" charset="-128"/>
                </a:endParaRPr>
              </a:p>
            </p:txBody>
          </p:sp>
          <p:sp>
            <p:nvSpPr>
              <p:cNvPr id="34838" name="Rectangle 28"/>
              <p:cNvSpPr>
                <a:spLocks noChangeArrowheads="1"/>
              </p:cNvSpPr>
              <p:nvPr/>
            </p:nvSpPr>
            <p:spPr bwMode="auto">
              <a:xfrm>
                <a:off x="3644" y="3884"/>
                <a:ext cx="27" cy="106"/>
              </a:xfrm>
              <a:prstGeom prst="rect">
                <a:avLst/>
              </a:prstGeom>
              <a:noFill/>
              <a:ln w="9525">
                <a:noFill/>
                <a:miter lim="800000"/>
                <a:headEnd/>
                <a:tailEnd/>
              </a:ln>
            </p:spPr>
            <p:txBody>
              <a:bodyPr wrap="none" lIns="0" tIns="0" rIns="0" bIns="0">
                <a:spAutoFit/>
              </a:bodyPr>
              <a:lstStyle/>
              <a:p>
                <a:pPr algn="l"/>
                <a:r>
                  <a:rPr lang="ja-JP" altLang="en-GB" sz="1100" b="1">
                    <a:solidFill>
                      <a:srgbClr val="FFFF00"/>
                    </a:solidFill>
                    <a:latin typeface="Arial Unicode MS" pitchFamily="50" charset="-128"/>
                    <a:ea typeface="Arial Unicode MS" pitchFamily="50" charset="-128"/>
                    <a:cs typeface="Arial Unicode MS" pitchFamily="50" charset="-128"/>
                  </a:rPr>
                  <a:t> </a:t>
                </a:r>
                <a:endParaRPr lang="ja-JP" altLang="en-GB" sz="2400">
                  <a:latin typeface="Arial Unicode MS" pitchFamily="50" charset="-128"/>
                  <a:ea typeface="Arial Unicode MS" pitchFamily="50" charset="-128"/>
                  <a:cs typeface="Arial Unicode MS" pitchFamily="50" charset="-128"/>
                </a:endParaRPr>
              </a:p>
            </p:txBody>
          </p:sp>
          <p:sp>
            <p:nvSpPr>
              <p:cNvPr id="34839" name="Rectangle 29"/>
              <p:cNvSpPr>
                <a:spLocks noChangeArrowheads="1"/>
              </p:cNvSpPr>
              <p:nvPr/>
            </p:nvSpPr>
            <p:spPr bwMode="auto">
              <a:xfrm>
                <a:off x="3670" y="3889"/>
                <a:ext cx="83" cy="107"/>
              </a:xfrm>
              <a:prstGeom prst="rect">
                <a:avLst/>
              </a:prstGeom>
              <a:noFill/>
              <a:ln w="9525">
                <a:noFill/>
                <a:miter lim="800000"/>
                <a:headEnd/>
                <a:tailEnd/>
              </a:ln>
            </p:spPr>
            <p:txBody>
              <a:bodyPr wrap="none" lIns="0" tIns="0" rIns="0" bIns="0">
                <a:spAutoFit/>
              </a:bodyPr>
              <a:lstStyle/>
              <a:p>
                <a:pPr algn="l"/>
                <a:r>
                  <a:rPr lang="en-GB" altLang="ja-JP" sz="1100" b="1">
                    <a:solidFill>
                      <a:srgbClr val="FFFF00"/>
                    </a:solidFill>
                    <a:latin typeface="Arial Unicode MS" pitchFamily="50" charset="-128"/>
                    <a:ea typeface="Arial Unicode MS" pitchFamily="50" charset="-128"/>
                    <a:cs typeface="Arial Unicode MS" pitchFamily="50" charset="-128"/>
                  </a:rPr>
                  <a:t>m</a:t>
                </a:r>
                <a:endParaRPr lang="en-GB" altLang="ja-JP" sz="2400">
                  <a:latin typeface="Arial Unicode MS" pitchFamily="50" charset="-128"/>
                  <a:ea typeface="Arial Unicode MS" pitchFamily="50" charset="-128"/>
                  <a:cs typeface="Arial Unicode MS" pitchFamily="50" charset="-128"/>
                </a:endParaRPr>
              </a:p>
            </p:txBody>
          </p:sp>
          <p:sp>
            <p:nvSpPr>
              <p:cNvPr id="34840" name="Rectangle 30"/>
              <p:cNvSpPr>
                <a:spLocks noChangeArrowheads="1"/>
              </p:cNvSpPr>
              <p:nvPr/>
            </p:nvSpPr>
            <p:spPr bwMode="auto">
              <a:xfrm>
                <a:off x="3718" y="3884"/>
                <a:ext cx="83" cy="107"/>
              </a:xfrm>
              <a:prstGeom prst="rect">
                <a:avLst/>
              </a:prstGeom>
              <a:noFill/>
              <a:ln w="9525">
                <a:noFill/>
                <a:miter lim="800000"/>
                <a:headEnd/>
                <a:tailEnd/>
              </a:ln>
            </p:spPr>
            <p:txBody>
              <a:bodyPr wrap="none" lIns="0" tIns="0" rIns="0" bIns="0">
                <a:spAutoFit/>
              </a:bodyPr>
              <a:lstStyle/>
              <a:p>
                <a:pPr algn="l"/>
                <a:r>
                  <a:rPr lang="en-GB" altLang="ja-JP" sz="1100" b="1">
                    <a:solidFill>
                      <a:srgbClr val="FFFF00"/>
                    </a:solidFill>
                    <a:latin typeface="Arial Unicode MS" pitchFamily="50" charset="-128"/>
                    <a:ea typeface="Arial Unicode MS" pitchFamily="50" charset="-128"/>
                    <a:cs typeface="Arial Unicode MS" pitchFamily="50" charset="-128"/>
                  </a:rPr>
                  <a:t>m</a:t>
                </a:r>
                <a:endParaRPr lang="en-GB" altLang="ja-JP" sz="2400">
                  <a:latin typeface="Arial Unicode MS" pitchFamily="50" charset="-128"/>
                  <a:ea typeface="Arial Unicode MS" pitchFamily="50" charset="-128"/>
                  <a:cs typeface="Arial Unicode MS" pitchFamily="50" charset="-128"/>
                </a:endParaRPr>
              </a:p>
            </p:txBody>
          </p:sp>
        </p:grpSp>
      </p:grpSp>
      <p:sp useBgFill="1">
        <p:nvSpPr>
          <p:cNvPr id="34831" name="Rectangle 31"/>
          <p:cNvSpPr>
            <a:spLocks noChangeArrowheads="1"/>
          </p:cNvSpPr>
          <p:nvPr/>
        </p:nvSpPr>
        <p:spPr bwMode="auto">
          <a:xfrm>
            <a:off x="5414963" y="1795463"/>
            <a:ext cx="77787" cy="2305050"/>
          </a:xfrm>
          <a:prstGeom prst="rect">
            <a:avLst/>
          </a:prstGeom>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4832" name="Rectangle 33"/>
          <p:cNvSpPr>
            <a:spLocks noChangeArrowheads="1"/>
          </p:cNvSpPr>
          <p:nvPr/>
        </p:nvSpPr>
        <p:spPr bwMode="auto">
          <a:xfrm>
            <a:off x="8733067" y="6521450"/>
            <a:ext cx="412292"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38</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14563E-7 -1.27462E-6 L -8.14563E-7 -0.33928 " pathEditMode="relative" rAng="0" ptsTypes="AA">
                                      <p:cBhvr>
                                        <p:cTn id="6" dur="2000" fill="hold"/>
                                        <p:tgtEl>
                                          <p:spTgt spid="2"/>
                                        </p:tgtEl>
                                        <p:attrNameLst>
                                          <p:attrName>ppt_x</p:attrName>
                                          <p:attrName>ppt_y</p:attrName>
                                        </p:attrNameLst>
                                      </p:cBhvr>
                                      <p:rCtr x="0" y="-170"/>
                                    </p:animMotion>
                                  </p:childTnLst>
                                </p:cTn>
                              </p:par>
                              <p:par>
                                <p:cTn id="7" presetID="64" presetClass="path" presetSubtype="0" accel="50000" decel="50000" fill="hold" grpId="0" nodeType="withEffect">
                                  <p:stCondLst>
                                    <p:cond delay="0"/>
                                  </p:stCondLst>
                                  <p:childTnLst>
                                    <p:animMotion origin="layout" path="M 2.11663E-6 -1.52955E-6 L 2.11663E-6 -0.20788 " pathEditMode="relative" rAng="0" ptsTypes="AA">
                                      <p:cBhvr>
                                        <p:cTn id="8" dur="1000" fill="hold"/>
                                        <p:tgtEl>
                                          <p:spTgt spid="583692"/>
                                        </p:tgtEl>
                                        <p:attrNameLst>
                                          <p:attrName>ppt_x</p:attrName>
                                          <p:attrName>ppt_y</p:attrName>
                                        </p:attrNameLst>
                                      </p:cBhvr>
                                      <p:rCtr x="0" y="-104"/>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74638" y="500063"/>
            <a:ext cx="8636000" cy="722312"/>
          </a:xfrm>
          <a:noFill/>
        </p:spPr>
        <p:txBody>
          <a:bodyPr/>
          <a:lstStyle/>
          <a:p>
            <a:r>
              <a:rPr lang="en-GB" altLang="ja-JP" sz="3200" smtClean="0">
                <a:latin typeface="Helvetica" pitchFamily="34" charset="0"/>
              </a:rPr>
              <a:t>p11 binds 28 aa fragment </a:t>
            </a:r>
            <a:br>
              <a:rPr lang="en-GB" altLang="ja-JP" sz="3200" smtClean="0">
                <a:latin typeface="Helvetica" pitchFamily="34" charset="0"/>
              </a:rPr>
            </a:br>
            <a:r>
              <a:rPr lang="en-GB" altLang="ja-JP" sz="3200" smtClean="0">
                <a:latin typeface="Helvetica" pitchFamily="34" charset="0"/>
              </a:rPr>
              <a:t>of N-terminal intracellular loop of Na</a:t>
            </a:r>
            <a:r>
              <a:rPr lang="en-GB" altLang="ja-JP" sz="3200" baseline="-25000" smtClean="0">
                <a:latin typeface="Helvetica" pitchFamily="34" charset="0"/>
              </a:rPr>
              <a:t>V</a:t>
            </a:r>
            <a:r>
              <a:rPr lang="en-GB" altLang="ja-JP" sz="3200" smtClean="0">
                <a:latin typeface="Helvetica" pitchFamily="34" charset="0"/>
              </a:rPr>
              <a:t>1.8</a:t>
            </a:r>
          </a:p>
        </p:txBody>
      </p:sp>
      <p:grpSp>
        <p:nvGrpSpPr>
          <p:cNvPr id="35843" name="Group 3"/>
          <p:cNvGrpSpPr>
            <a:grpSpLocks/>
          </p:cNvGrpSpPr>
          <p:nvPr/>
        </p:nvGrpSpPr>
        <p:grpSpPr bwMode="auto">
          <a:xfrm>
            <a:off x="869950" y="2214563"/>
            <a:ext cx="7323138" cy="3651250"/>
            <a:chOff x="695" y="1396"/>
            <a:chExt cx="5069" cy="2300"/>
          </a:xfrm>
        </p:grpSpPr>
        <p:sp>
          <p:nvSpPr>
            <p:cNvPr id="35848" name="Rectangle 4"/>
            <p:cNvSpPr>
              <a:spLocks noChangeArrowheads="1"/>
            </p:cNvSpPr>
            <p:nvPr/>
          </p:nvSpPr>
          <p:spPr bwMode="auto">
            <a:xfrm>
              <a:off x="5213" y="1745"/>
              <a:ext cx="31" cy="49"/>
            </a:xfrm>
            <a:prstGeom prst="rect">
              <a:avLst/>
            </a:prstGeom>
            <a:solidFill>
              <a:srgbClr val="FFFFFF"/>
            </a:solidFill>
            <a:ln w="12700">
              <a:noFill/>
              <a:miter lim="800000"/>
              <a:headEnd/>
              <a:tailEnd/>
            </a:ln>
          </p:spPr>
          <p:txBody>
            <a:bodyPr wrap="none" anchor="ctr"/>
            <a:lstStyle/>
            <a:p>
              <a:endParaRPr lang="ja-JP" altLang="en-US"/>
            </a:p>
          </p:txBody>
        </p:sp>
        <p:sp useBgFill="1">
          <p:nvSpPr>
            <p:cNvPr id="35849" name="Oval 5"/>
            <p:cNvSpPr>
              <a:spLocks noChangeArrowheads="1"/>
            </p:cNvSpPr>
            <p:nvPr/>
          </p:nvSpPr>
          <p:spPr bwMode="auto">
            <a:xfrm>
              <a:off x="5235" y="1684"/>
              <a:ext cx="66" cy="278"/>
            </a:xfrm>
            <a:prstGeom prst="ellipse">
              <a:avLst/>
            </a:prstGeom>
            <a:ln w="12700">
              <a:solidFill>
                <a:srgbClr val="FAFD00"/>
              </a:solidFill>
              <a:round/>
              <a:headEnd/>
              <a:tailEnd/>
            </a:ln>
          </p:spPr>
          <p:txBody>
            <a:bodyPr wrap="none" anchor="ctr"/>
            <a:lstStyle/>
            <a:p>
              <a:endParaRPr lang="ja-JP" altLang="en-US"/>
            </a:p>
          </p:txBody>
        </p:sp>
        <p:sp useBgFill="1">
          <p:nvSpPr>
            <p:cNvPr id="35850" name="Rectangle 6"/>
            <p:cNvSpPr>
              <a:spLocks noChangeArrowheads="1"/>
            </p:cNvSpPr>
            <p:nvPr/>
          </p:nvSpPr>
          <p:spPr bwMode="auto">
            <a:xfrm>
              <a:off x="5193" y="1813"/>
              <a:ext cx="84" cy="227"/>
            </a:xfrm>
            <a:prstGeom prst="rect">
              <a:avLst/>
            </a:prstGeom>
            <a:ln w="12700">
              <a:noFill/>
              <a:miter lim="800000"/>
              <a:headEnd/>
              <a:tailEnd/>
            </a:ln>
          </p:spPr>
          <p:txBody>
            <a:bodyPr wrap="none" anchor="ctr"/>
            <a:lstStyle/>
            <a:p>
              <a:endParaRPr lang="ja-JP" altLang="en-US"/>
            </a:p>
          </p:txBody>
        </p:sp>
        <p:sp useBgFill="1">
          <p:nvSpPr>
            <p:cNvPr id="35851" name="Oval 7"/>
            <p:cNvSpPr>
              <a:spLocks noChangeArrowheads="1"/>
            </p:cNvSpPr>
            <p:nvPr/>
          </p:nvSpPr>
          <p:spPr bwMode="auto">
            <a:xfrm>
              <a:off x="5061" y="1503"/>
              <a:ext cx="73" cy="524"/>
            </a:xfrm>
            <a:prstGeom prst="ellipse">
              <a:avLst/>
            </a:prstGeom>
            <a:ln w="12700">
              <a:solidFill>
                <a:srgbClr val="FAFD00"/>
              </a:solidFill>
              <a:round/>
              <a:headEnd/>
              <a:tailEnd/>
            </a:ln>
          </p:spPr>
          <p:txBody>
            <a:bodyPr wrap="none" anchor="ctr"/>
            <a:lstStyle/>
            <a:p>
              <a:endParaRPr lang="ja-JP" altLang="en-US"/>
            </a:p>
          </p:txBody>
        </p:sp>
        <p:sp useBgFill="1">
          <p:nvSpPr>
            <p:cNvPr id="35852" name="Rectangle 8"/>
            <p:cNvSpPr>
              <a:spLocks noChangeArrowheads="1"/>
            </p:cNvSpPr>
            <p:nvPr/>
          </p:nvSpPr>
          <p:spPr bwMode="auto">
            <a:xfrm>
              <a:off x="5083" y="1807"/>
              <a:ext cx="84" cy="226"/>
            </a:xfrm>
            <a:prstGeom prst="rect">
              <a:avLst/>
            </a:prstGeom>
            <a:ln w="12700">
              <a:noFill/>
              <a:miter lim="800000"/>
              <a:headEnd/>
              <a:tailEnd/>
            </a:ln>
          </p:spPr>
          <p:txBody>
            <a:bodyPr wrap="none" anchor="ctr"/>
            <a:lstStyle/>
            <a:p>
              <a:endParaRPr lang="ja-JP" altLang="en-US"/>
            </a:p>
          </p:txBody>
        </p:sp>
        <p:sp>
          <p:nvSpPr>
            <p:cNvPr id="35853" name="Oval 9"/>
            <p:cNvSpPr>
              <a:spLocks noChangeArrowheads="1"/>
            </p:cNvSpPr>
            <p:nvPr/>
          </p:nvSpPr>
          <p:spPr bwMode="auto">
            <a:xfrm>
              <a:off x="5197" y="1713"/>
              <a:ext cx="25" cy="65"/>
            </a:xfrm>
            <a:prstGeom prst="ellipse">
              <a:avLst/>
            </a:prstGeom>
            <a:solidFill>
              <a:srgbClr val="FFFFFF"/>
            </a:solidFill>
            <a:ln w="12700">
              <a:noFill/>
              <a:round/>
              <a:headEnd/>
              <a:tailEnd/>
            </a:ln>
          </p:spPr>
          <p:txBody>
            <a:bodyPr wrap="none" anchor="ctr"/>
            <a:lstStyle/>
            <a:p>
              <a:endParaRPr lang="ja-JP" altLang="en-US"/>
            </a:p>
          </p:txBody>
        </p:sp>
        <p:sp>
          <p:nvSpPr>
            <p:cNvPr id="35854" name="Oval 10"/>
            <p:cNvSpPr>
              <a:spLocks noChangeArrowheads="1"/>
            </p:cNvSpPr>
            <p:nvPr/>
          </p:nvSpPr>
          <p:spPr bwMode="auto">
            <a:xfrm>
              <a:off x="5191" y="1736"/>
              <a:ext cx="24" cy="64"/>
            </a:xfrm>
            <a:prstGeom prst="ellipse">
              <a:avLst/>
            </a:prstGeom>
            <a:solidFill>
              <a:srgbClr val="FFFFFF"/>
            </a:solidFill>
            <a:ln w="12700">
              <a:noFill/>
              <a:round/>
              <a:headEnd/>
              <a:tailEnd/>
            </a:ln>
          </p:spPr>
          <p:txBody>
            <a:bodyPr wrap="none" anchor="ctr"/>
            <a:lstStyle/>
            <a:p>
              <a:endParaRPr lang="ja-JP" altLang="en-US"/>
            </a:p>
          </p:txBody>
        </p:sp>
        <p:sp useBgFill="1">
          <p:nvSpPr>
            <p:cNvPr id="35855" name="Oval 11"/>
            <p:cNvSpPr>
              <a:spLocks noChangeArrowheads="1"/>
            </p:cNvSpPr>
            <p:nvPr/>
          </p:nvSpPr>
          <p:spPr bwMode="auto">
            <a:xfrm>
              <a:off x="5136" y="1677"/>
              <a:ext cx="100" cy="259"/>
            </a:xfrm>
            <a:prstGeom prst="ellipse">
              <a:avLst/>
            </a:prstGeom>
            <a:ln w="12700">
              <a:solidFill>
                <a:srgbClr val="FAFD00"/>
              </a:solidFill>
              <a:round/>
              <a:headEnd/>
              <a:tailEnd/>
            </a:ln>
          </p:spPr>
          <p:txBody>
            <a:bodyPr wrap="none" anchor="ctr"/>
            <a:lstStyle/>
            <a:p>
              <a:endParaRPr lang="ja-JP" altLang="en-US"/>
            </a:p>
          </p:txBody>
        </p:sp>
        <p:sp useBgFill="1">
          <p:nvSpPr>
            <p:cNvPr id="35856" name="Rectangle 12"/>
            <p:cNvSpPr>
              <a:spLocks noChangeArrowheads="1"/>
            </p:cNvSpPr>
            <p:nvPr/>
          </p:nvSpPr>
          <p:spPr bwMode="auto">
            <a:xfrm>
              <a:off x="5149" y="1616"/>
              <a:ext cx="70" cy="165"/>
            </a:xfrm>
            <a:prstGeom prst="rect">
              <a:avLst/>
            </a:prstGeom>
            <a:ln w="12700">
              <a:noFill/>
              <a:miter lim="800000"/>
              <a:headEnd/>
              <a:tailEnd/>
            </a:ln>
          </p:spPr>
          <p:txBody>
            <a:bodyPr wrap="none" anchor="ctr"/>
            <a:lstStyle/>
            <a:p>
              <a:endParaRPr lang="ja-JP" altLang="en-US"/>
            </a:p>
          </p:txBody>
        </p:sp>
        <p:sp useBgFill="1">
          <p:nvSpPr>
            <p:cNvPr id="35857" name="Oval 13"/>
            <p:cNvSpPr>
              <a:spLocks noChangeArrowheads="1"/>
            </p:cNvSpPr>
            <p:nvPr/>
          </p:nvSpPr>
          <p:spPr bwMode="auto">
            <a:xfrm>
              <a:off x="5142" y="1707"/>
              <a:ext cx="14" cy="64"/>
            </a:xfrm>
            <a:prstGeom prst="ellipse">
              <a:avLst/>
            </a:prstGeom>
            <a:ln w="12700">
              <a:noFill/>
              <a:round/>
              <a:headEnd/>
              <a:tailEnd/>
            </a:ln>
          </p:spPr>
          <p:txBody>
            <a:bodyPr wrap="none" anchor="ctr"/>
            <a:lstStyle/>
            <a:p>
              <a:endParaRPr lang="ja-JP" altLang="en-US"/>
            </a:p>
          </p:txBody>
        </p:sp>
        <p:sp>
          <p:nvSpPr>
            <p:cNvPr id="35858" name="Rectangle 14"/>
            <p:cNvSpPr>
              <a:spLocks noChangeArrowheads="1"/>
            </p:cNvSpPr>
            <p:nvPr/>
          </p:nvSpPr>
          <p:spPr bwMode="auto">
            <a:xfrm>
              <a:off x="4094" y="1752"/>
              <a:ext cx="30" cy="48"/>
            </a:xfrm>
            <a:prstGeom prst="rect">
              <a:avLst/>
            </a:prstGeom>
            <a:solidFill>
              <a:srgbClr val="FFFFFF"/>
            </a:solidFill>
            <a:ln w="12700">
              <a:noFill/>
              <a:miter lim="800000"/>
              <a:headEnd/>
              <a:tailEnd/>
            </a:ln>
          </p:spPr>
          <p:txBody>
            <a:bodyPr wrap="none" anchor="ctr"/>
            <a:lstStyle/>
            <a:p>
              <a:endParaRPr lang="ja-JP" altLang="en-US"/>
            </a:p>
          </p:txBody>
        </p:sp>
        <p:sp useBgFill="1">
          <p:nvSpPr>
            <p:cNvPr id="35859" name="Oval 15"/>
            <p:cNvSpPr>
              <a:spLocks noChangeArrowheads="1"/>
            </p:cNvSpPr>
            <p:nvPr/>
          </p:nvSpPr>
          <p:spPr bwMode="auto">
            <a:xfrm>
              <a:off x="4116" y="1690"/>
              <a:ext cx="66" cy="279"/>
            </a:xfrm>
            <a:prstGeom prst="ellipse">
              <a:avLst/>
            </a:prstGeom>
            <a:ln w="12700">
              <a:solidFill>
                <a:srgbClr val="FAFD00"/>
              </a:solidFill>
              <a:round/>
              <a:headEnd/>
              <a:tailEnd/>
            </a:ln>
          </p:spPr>
          <p:txBody>
            <a:bodyPr wrap="none" anchor="ctr"/>
            <a:lstStyle/>
            <a:p>
              <a:endParaRPr lang="ja-JP" altLang="en-US"/>
            </a:p>
          </p:txBody>
        </p:sp>
        <p:sp useBgFill="1">
          <p:nvSpPr>
            <p:cNvPr id="35860" name="Rectangle 16"/>
            <p:cNvSpPr>
              <a:spLocks noChangeArrowheads="1"/>
            </p:cNvSpPr>
            <p:nvPr/>
          </p:nvSpPr>
          <p:spPr bwMode="auto">
            <a:xfrm>
              <a:off x="4076" y="1820"/>
              <a:ext cx="81" cy="226"/>
            </a:xfrm>
            <a:prstGeom prst="rect">
              <a:avLst/>
            </a:prstGeom>
            <a:ln w="12700">
              <a:noFill/>
              <a:miter lim="800000"/>
              <a:headEnd/>
              <a:tailEnd/>
            </a:ln>
          </p:spPr>
          <p:txBody>
            <a:bodyPr wrap="none" anchor="ctr"/>
            <a:lstStyle/>
            <a:p>
              <a:endParaRPr lang="ja-JP" altLang="en-US"/>
            </a:p>
          </p:txBody>
        </p:sp>
        <p:sp useBgFill="1">
          <p:nvSpPr>
            <p:cNvPr id="35861" name="Oval 17"/>
            <p:cNvSpPr>
              <a:spLocks noChangeArrowheads="1"/>
            </p:cNvSpPr>
            <p:nvPr/>
          </p:nvSpPr>
          <p:spPr bwMode="auto">
            <a:xfrm>
              <a:off x="3945" y="1509"/>
              <a:ext cx="71" cy="524"/>
            </a:xfrm>
            <a:prstGeom prst="ellipse">
              <a:avLst/>
            </a:prstGeom>
            <a:ln w="12700">
              <a:solidFill>
                <a:srgbClr val="FAFD00"/>
              </a:solidFill>
              <a:round/>
              <a:headEnd/>
              <a:tailEnd/>
            </a:ln>
          </p:spPr>
          <p:txBody>
            <a:bodyPr wrap="none" anchor="ctr"/>
            <a:lstStyle/>
            <a:p>
              <a:endParaRPr lang="ja-JP" altLang="en-US"/>
            </a:p>
          </p:txBody>
        </p:sp>
        <p:sp useBgFill="1">
          <p:nvSpPr>
            <p:cNvPr id="35862" name="Rectangle 18"/>
            <p:cNvSpPr>
              <a:spLocks noChangeArrowheads="1"/>
            </p:cNvSpPr>
            <p:nvPr/>
          </p:nvSpPr>
          <p:spPr bwMode="auto">
            <a:xfrm>
              <a:off x="3967" y="1813"/>
              <a:ext cx="80" cy="227"/>
            </a:xfrm>
            <a:prstGeom prst="rect">
              <a:avLst/>
            </a:prstGeom>
            <a:ln w="12700">
              <a:noFill/>
              <a:miter lim="800000"/>
              <a:headEnd/>
              <a:tailEnd/>
            </a:ln>
          </p:spPr>
          <p:txBody>
            <a:bodyPr wrap="none" anchor="ctr"/>
            <a:lstStyle/>
            <a:p>
              <a:endParaRPr lang="ja-JP" altLang="en-US"/>
            </a:p>
          </p:txBody>
        </p:sp>
        <p:sp>
          <p:nvSpPr>
            <p:cNvPr id="35863" name="Oval 19"/>
            <p:cNvSpPr>
              <a:spLocks noChangeArrowheads="1"/>
            </p:cNvSpPr>
            <p:nvPr/>
          </p:nvSpPr>
          <p:spPr bwMode="auto">
            <a:xfrm>
              <a:off x="4078" y="1719"/>
              <a:ext cx="24" cy="65"/>
            </a:xfrm>
            <a:prstGeom prst="ellipse">
              <a:avLst/>
            </a:prstGeom>
            <a:solidFill>
              <a:srgbClr val="FFFFFF"/>
            </a:solidFill>
            <a:ln w="12700">
              <a:noFill/>
              <a:round/>
              <a:headEnd/>
              <a:tailEnd/>
            </a:ln>
          </p:spPr>
          <p:txBody>
            <a:bodyPr wrap="none" anchor="ctr"/>
            <a:lstStyle/>
            <a:p>
              <a:endParaRPr lang="ja-JP" altLang="en-US"/>
            </a:p>
          </p:txBody>
        </p:sp>
        <p:sp>
          <p:nvSpPr>
            <p:cNvPr id="35864" name="Oval 20"/>
            <p:cNvSpPr>
              <a:spLocks noChangeArrowheads="1"/>
            </p:cNvSpPr>
            <p:nvPr/>
          </p:nvSpPr>
          <p:spPr bwMode="auto">
            <a:xfrm>
              <a:off x="4072" y="1742"/>
              <a:ext cx="26" cy="65"/>
            </a:xfrm>
            <a:prstGeom prst="ellipse">
              <a:avLst/>
            </a:prstGeom>
            <a:solidFill>
              <a:srgbClr val="FFFFFF"/>
            </a:solidFill>
            <a:ln w="12700">
              <a:noFill/>
              <a:round/>
              <a:headEnd/>
              <a:tailEnd/>
            </a:ln>
          </p:spPr>
          <p:txBody>
            <a:bodyPr wrap="none" anchor="ctr"/>
            <a:lstStyle/>
            <a:p>
              <a:endParaRPr lang="ja-JP" altLang="en-US"/>
            </a:p>
          </p:txBody>
        </p:sp>
        <p:sp useBgFill="1">
          <p:nvSpPr>
            <p:cNvPr id="35865" name="Oval 21"/>
            <p:cNvSpPr>
              <a:spLocks noChangeArrowheads="1"/>
            </p:cNvSpPr>
            <p:nvPr/>
          </p:nvSpPr>
          <p:spPr bwMode="auto">
            <a:xfrm>
              <a:off x="4022" y="1687"/>
              <a:ext cx="93" cy="259"/>
            </a:xfrm>
            <a:prstGeom prst="ellipse">
              <a:avLst/>
            </a:prstGeom>
            <a:ln w="12700">
              <a:solidFill>
                <a:srgbClr val="FAFD00"/>
              </a:solidFill>
              <a:round/>
              <a:headEnd/>
              <a:tailEnd/>
            </a:ln>
          </p:spPr>
          <p:txBody>
            <a:bodyPr wrap="none" anchor="ctr"/>
            <a:lstStyle/>
            <a:p>
              <a:endParaRPr lang="ja-JP" altLang="en-US"/>
            </a:p>
          </p:txBody>
        </p:sp>
        <p:sp useBgFill="1">
          <p:nvSpPr>
            <p:cNvPr id="35866" name="Rectangle 22"/>
            <p:cNvSpPr>
              <a:spLocks noChangeArrowheads="1"/>
            </p:cNvSpPr>
            <p:nvPr/>
          </p:nvSpPr>
          <p:spPr bwMode="auto">
            <a:xfrm>
              <a:off x="4030" y="1626"/>
              <a:ext cx="68" cy="165"/>
            </a:xfrm>
            <a:prstGeom prst="rect">
              <a:avLst/>
            </a:prstGeom>
            <a:ln w="12700">
              <a:noFill/>
              <a:miter lim="800000"/>
              <a:headEnd/>
              <a:tailEnd/>
            </a:ln>
          </p:spPr>
          <p:txBody>
            <a:bodyPr wrap="none" anchor="ctr"/>
            <a:lstStyle/>
            <a:p>
              <a:endParaRPr lang="ja-JP" altLang="en-US"/>
            </a:p>
          </p:txBody>
        </p:sp>
        <p:sp useBgFill="1">
          <p:nvSpPr>
            <p:cNvPr id="35867" name="Oval 23"/>
            <p:cNvSpPr>
              <a:spLocks noChangeArrowheads="1"/>
            </p:cNvSpPr>
            <p:nvPr/>
          </p:nvSpPr>
          <p:spPr bwMode="auto">
            <a:xfrm>
              <a:off x="4089" y="1716"/>
              <a:ext cx="13" cy="65"/>
            </a:xfrm>
            <a:prstGeom prst="ellipse">
              <a:avLst/>
            </a:prstGeom>
            <a:ln w="12700">
              <a:noFill/>
              <a:round/>
              <a:headEnd/>
              <a:tailEnd/>
            </a:ln>
          </p:spPr>
          <p:txBody>
            <a:bodyPr wrap="none" anchor="ctr"/>
            <a:lstStyle/>
            <a:p>
              <a:endParaRPr lang="ja-JP" altLang="en-US"/>
            </a:p>
          </p:txBody>
        </p:sp>
        <p:sp>
          <p:nvSpPr>
            <p:cNvPr id="35868" name="Rectangle 24"/>
            <p:cNvSpPr>
              <a:spLocks noChangeArrowheads="1"/>
            </p:cNvSpPr>
            <p:nvPr/>
          </p:nvSpPr>
          <p:spPr bwMode="auto">
            <a:xfrm>
              <a:off x="2955" y="1745"/>
              <a:ext cx="31" cy="49"/>
            </a:xfrm>
            <a:prstGeom prst="rect">
              <a:avLst/>
            </a:prstGeom>
            <a:solidFill>
              <a:srgbClr val="FFFFFF"/>
            </a:solidFill>
            <a:ln w="12700">
              <a:noFill/>
              <a:miter lim="800000"/>
              <a:headEnd/>
              <a:tailEnd/>
            </a:ln>
          </p:spPr>
          <p:txBody>
            <a:bodyPr wrap="none" anchor="ctr"/>
            <a:lstStyle/>
            <a:p>
              <a:endParaRPr lang="ja-JP" altLang="en-US"/>
            </a:p>
          </p:txBody>
        </p:sp>
        <p:sp useBgFill="1">
          <p:nvSpPr>
            <p:cNvPr id="35869" name="Oval 25"/>
            <p:cNvSpPr>
              <a:spLocks noChangeArrowheads="1"/>
            </p:cNvSpPr>
            <p:nvPr/>
          </p:nvSpPr>
          <p:spPr bwMode="auto">
            <a:xfrm>
              <a:off x="2977" y="1684"/>
              <a:ext cx="66" cy="278"/>
            </a:xfrm>
            <a:prstGeom prst="ellipse">
              <a:avLst/>
            </a:prstGeom>
            <a:ln w="12700">
              <a:solidFill>
                <a:srgbClr val="FAFD00"/>
              </a:solidFill>
              <a:round/>
              <a:headEnd/>
              <a:tailEnd/>
            </a:ln>
          </p:spPr>
          <p:txBody>
            <a:bodyPr wrap="none" anchor="ctr"/>
            <a:lstStyle/>
            <a:p>
              <a:endParaRPr lang="ja-JP" altLang="en-US"/>
            </a:p>
          </p:txBody>
        </p:sp>
        <p:sp useBgFill="1">
          <p:nvSpPr>
            <p:cNvPr id="35870" name="Rectangle 26"/>
            <p:cNvSpPr>
              <a:spLocks noChangeArrowheads="1"/>
            </p:cNvSpPr>
            <p:nvPr/>
          </p:nvSpPr>
          <p:spPr bwMode="auto">
            <a:xfrm>
              <a:off x="2936" y="1813"/>
              <a:ext cx="83" cy="227"/>
            </a:xfrm>
            <a:prstGeom prst="rect">
              <a:avLst/>
            </a:prstGeom>
            <a:ln w="12700">
              <a:noFill/>
              <a:miter lim="800000"/>
              <a:headEnd/>
              <a:tailEnd/>
            </a:ln>
          </p:spPr>
          <p:txBody>
            <a:bodyPr wrap="none" anchor="ctr"/>
            <a:lstStyle/>
            <a:p>
              <a:endParaRPr lang="ja-JP" altLang="en-US"/>
            </a:p>
          </p:txBody>
        </p:sp>
        <p:sp useBgFill="1">
          <p:nvSpPr>
            <p:cNvPr id="35871" name="Oval 27"/>
            <p:cNvSpPr>
              <a:spLocks noChangeArrowheads="1"/>
            </p:cNvSpPr>
            <p:nvPr/>
          </p:nvSpPr>
          <p:spPr bwMode="auto">
            <a:xfrm>
              <a:off x="2804" y="1503"/>
              <a:ext cx="72" cy="524"/>
            </a:xfrm>
            <a:prstGeom prst="ellipse">
              <a:avLst/>
            </a:prstGeom>
            <a:ln w="12700">
              <a:solidFill>
                <a:srgbClr val="FAFD00"/>
              </a:solidFill>
              <a:round/>
              <a:headEnd/>
              <a:tailEnd/>
            </a:ln>
          </p:spPr>
          <p:txBody>
            <a:bodyPr wrap="none" anchor="ctr"/>
            <a:lstStyle/>
            <a:p>
              <a:endParaRPr lang="ja-JP" altLang="en-US"/>
            </a:p>
          </p:txBody>
        </p:sp>
        <p:sp useBgFill="1">
          <p:nvSpPr>
            <p:cNvPr id="35872" name="Rectangle 28"/>
            <p:cNvSpPr>
              <a:spLocks noChangeArrowheads="1"/>
            </p:cNvSpPr>
            <p:nvPr/>
          </p:nvSpPr>
          <p:spPr bwMode="auto">
            <a:xfrm>
              <a:off x="2826" y="1807"/>
              <a:ext cx="83" cy="226"/>
            </a:xfrm>
            <a:prstGeom prst="rect">
              <a:avLst/>
            </a:prstGeom>
            <a:ln w="12700">
              <a:noFill/>
              <a:miter lim="800000"/>
              <a:headEnd/>
              <a:tailEnd/>
            </a:ln>
          </p:spPr>
          <p:txBody>
            <a:bodyPr wrap="none" anchor="ctr"/>
            <a:lstStyle/>
            <a:p>
              <a:endParaRPr lang="ja-JP" altLang="en-US"/>
            </a:p>
          </p:txBody>
        </p:sp>
        <p:sp>
          <p:nvSpPr>
            <p:cNvPr id="35873" name="Oval 29"/>
            <p:cNvSpPr>
              <a:spLocks noChangeArrowheads="1"/>
            </p:cNvSpPr>
            <p:nvPr/>
          </p:nvSpPr>
          <p:spPr bwMode="auto">
            <a:xfrm>
              <a:off x="2938" y="1713"/>
              <a:ext cx="26" cy="65"/>
            </a:xfrm>
            <a:prstGeom prst="ellipse">
              <a:avLst/>
            </a:prstGeom>
            <a:solidFill>
              <a:srgbClr val="FFFFFF"/>
            </a:solidFill>
            <a:ln w="12700">
              <a:noFill/>
              <a:round/>
              <a:headEnd/>
              <a:tailEnd/>
            </a:ln>
          </p:spPr>
          <p:txBody>
            <a:bodyPr wrap="none" anchor="ctr"/>
            <a:lstStyle/>
            <a:p>
              <a:endParaRPr lang="ja-JP" altLang="en-US"/>
            </a:p>
          </p:txBody>
        </p:sp>
        <p:sp>
          <p:nvSpPr>
            <p:cNvPr id="35874" name="Oval 30"/>
            <p:cNvSpPr>
              <a:spLocks noChangeArrowheads="1"/>
            </p:cNvSpPr>
            <p:nvPr/>
          </p:nvSpPr>
          <p:spPr bwMode="auto">
            <a:xfrm>
              <a:off x="2933" y="1736"/>
              <a:ext cx="25" cy="64"/>
            </a:xfrm>
            <a:prstGeom prst="ellipse">
              <a:avLst/>
            </a:prstGeom>
            <a:solidFill>
              <a:srgbClr val="FFFFFF"/>
            </a:solidFill>
            <a:ln w="12700">
              <a:noFill/>
              <a:round/>
              <a:headEnd/>
              <a:tailEnd/>
            </a:ln>
          </p:spPr>
          <p:txBody>
            <a:bodyPr wrap="none" anchor="ctr"/>
            <a:lstStyle/>
            <a:p>
              <a:endParaRPr lang="ja-JP" altLang="en-US"/>
            </a:p>
          </p:txBody>
        </p:sp>
        <p:sp useBgFill="1">
          <p:nvSpPr>
            <p:cNvPr id="35875" name="Oval 31"/>
            <p:cNvSpPr>
              <a:spLocks noChangeArrowheads="1"/>
            </p:cNvSpPr>
            <p:nvPr/>
          </p:nvSpPr>
          <p:spPr bwMode="auto">
            <a:xfrm>
              <a:off x="2878" y="1677"/>
              <a:ext cx="97" cy="259"/>
            </a:xfrm>
            <a:prstGeom prst="ellipse">
              <a:avLst/>
            </a:prstGeom>
            <a:ln w="12700">
              <a:solidFill>
                <a:srgbClr val="FAFD00"/>
              </a:solidFill>
              <a:round/>
              <a:headEnd/>
              <a:tailEnd/>
            </a:ln>
          </p:spPr>
          <p:txBody>
            <a:bodyPr wrap="none" anchor="ctr"/>
            <a:lstStyle/>
            <a:p>
              <a:endParaRPr lang="ja-JP" altLang="en-US"/>
            </a:p>
          </p:txBody>
        </p:sp>
        <p:sp useBgFill="1">
          <p:nvSpPr>
            <p:cNvPr id="35876" name="Rectangle 32"/>
            <p:cNvSpPr>
              <a:spLocks noChangeArrowheads="1"/>
            </p:cNvSpPr>
            <p:nvPr/>
          </p:nvSpPr>
          <p:spPr bwMode="auto">
            <a:xfrm>
              <a:off x="2892" y="1616"/>
              <a:ext cx="68" cy="165"/>
            </a:xfrm>
            <a:prstGeom prst="rect">
              <a:avLst/>
            </a:prstGeom>
            <a:ln w="12700">
              <a:noFill/>
              <a:miter lim="800000"/>
              <a:headEnd/>
              <a:tailEnd/>
            </a:ln>
          </p:spPr>
          <p:txBody>
            <a:bodyPr wrap="none" anchor="ctr"/>
            <a:lstStyle/>
            <a:p>
              <a:endParaRPr lang="ja-JP" altLang="en-US"/>
            </a:p>
          </p:txBody>
        </p:sp>
        <p:sp useBgFill="1">
          <p:nvSpPr>
            <p:cNvPr id="35877" name="Oval 33"/>
            <p:cNvSpPr>
              <a:spLocks noChangeArrowheads="1"/>
            </p:cNvSpPr>
            <p:nvPr/>
          </p:nvSpPr>
          <p:spPr bwMode="auto">
            <a:xfrm>
              <a:off x="2949" y="1710"/>
              <a:ext cx="15" cy="64"/>
            </a:xfrm>
            <a:prstGeom prst="ellipse">
              <a:avLst/>
            </a:prstGeom>
            <a:ln w="12700">
              <a:noFill/>
              <a:round/>
              <a:headEnd/>
              <a:tailEnd/>
            </a:ln>
          </p:spPr>
          <p:txBody>
            <a:bodyPr wrap="none" anchor="ctr"/>
            <a:lstStyle/>
            <a:p>
              <a:endParaRPr lang="ja-JP" altLang="en-US"/>
            </a:p>
          </p:txBody>
        </p:sp>
        <p:sp useBgFill="1">
          <p:nvSpPr>
            <p:cNvPr id="35878" name="Rectangle 34"/>
            <p:cNvSpPr>
              <a:spLocks noChangeArrowheads="1"/>
            </p:cNvSpPr>
            <p:nvPr/>
          </p:nvSpPr>
          <p:spPr bwMode="auto">
            <a:xfrm>
              <a:off x="1763" y="1736"/>
              <a:ext cx="30" cy="48"/>
            </a:xfrm>
            <a:prstGeom prst="rect">
              <a:avLst/>
            </a:prstGeom>
            <a:ln w="12700">
              <a:noFill/>
              <a:miter lim="800000"/>
              <a:headEnd/>
              <a:tailEnd/>
            </a:ln>
          </p:spPr>
          <p:txBody>
            <a:bodyPr wrap="none" anchor="ctr"/>
            <a:lstStyle/>
            <a:p>
              <a:endParaRPr lang="ja-JP" altLang="en-US"/>
            </a:p>
          </p:txBody>
        </p:sp>
        <p:sp useBgFill="1">
          <p:nvSpPr>
            <p:cNvPr id="35879" name="Oval 35"/>
            <p:cNvSpPr>
              <a:spLocks noChangeArrowheads="1"/>
            </p:cNvSpPr>
            <p:nvPr/>
          </p:nvSpPr>
          <p:spPr bwMode="auto">
            <a:xfrm>
              <a:off x="1785" y="1674"/>
              <a:ext cx="66" cy="278"/>
            </a:xfrm>
            <a:prstGeom prst="ellipse">
              <a:avLst/>
            </a:prstGeom>
            <a:ln w="12700">
              <a:solidFill>
                <a:srgbClr val="FAFD00"/>
              </a:solidFill>
              <a:round/>
              <a:headEnd/>
              <a:tailEnd/>
            </a:ln>
          </p:spPr>
          <p:txBody>
            <a:bodyPr wrap="none" anchor="ctr"/>
            <a:lstStyle/>
            <a:p>
              <a:endParaRPr lang="ja-JP" altLang="en-US"/>
            </a:p>
          </p:txBody>
        </p:sp>
        <p:sp useBgFill="1">
          <p:nvSpPr>
            <p:cNvPr id="35880" name="Rectangle 36"/>
            <p:cNvSpPr>
              <a:spLocks noChangeArrowheads="1"/>
            </p:cNvSpPr>
            <p:nvPr/>
          </p:nvSpPr>
          <p:spPr bwMode="auto">
            <a:xfrm>
              <a:off x="1744" y="1804"/>
              <a:ext cx="82" cy="226"/>
            </a:xfrm>
            <a:prstGeom prst="rect">
              <a:avLst/>
            </a:prstGeom>
            <a:ln w="12700">
              <a:noFill/>
              <a:miter lim="800000"/>
              <a:headEnd/>
              <a:tailEnd/>
            </a:ln>
          </p:spPr>
          <p:txBody>
            <a:bodyPr wrap="none" anchor="ctr"/>
            <a:lstStyle/>
            <a:p>
              <a:endParaRPr lang="ja-JP" altLang="en-US"/>
            </a:p>
          </p:txBody>
        </p:sp>
        <p:sp useBgFill="1">
          <p:nvSpPr>
            <p:cNvPr id="35881" name="Oval 37"/>
            <p:cNvSpPr>
              <a:spLocks noChangeArrowheads="1"/>
            </p:cNvSpPr>
            <p:nvPr/>
          </p:nvSpPr>
          <p:spPr bwMode="auto">
            <a:xfrm>
              <a:off x="1613" y="1493"/>
              <a:ext cx="70" cy="524"/>
            </a:xfrm>
            <a:prstGeom prst="ellipse">
              <a:avLst/>
            </a:prstGeom>
            <a:ln w="12700">
              <a:solidFill>
                <a:srgbClr val="FAFD00"/>
              </a:solidFill>
              <a:round/>
              <a:headEnd/>
              <a:tailEnd/>
            </a:ln>
          </p:spPr>
          <p:txBody>
            <a:bodyPr wrap="none" anchor="ctr"/>
            <a:lstStyle/>
            <a:p>
              <a:endParaRPr lang="ja-JP" altLang="en-US"/>
            </a:p>
          </p:txBody>
        </p:sp>
        <p:sp useBgFill="1">
          <p:nvSpPr>
            <p:cNvPr id="35882" name="Rectangle 38"/>
            <p:cNvSpPr>
              <a:spLocks noChangeArrowheads="1"/>
            </p:cNvSpPr>
            <p:nvPr/>
          </p:nvSpPr>
          <p:spPr bwMode="auto">
            <a:xfrm>
              <a:off x="1635" y="1797"/>
              <a:ext cx="81" cy="227"/>
            </a:xfrm>
            <a:prstGeom prst="rect">
              <a:avLst/>
            </a:prstGeom>
            <a:ln w="12700">
              <a:noFill/>
              <a:miter lim="800000"/>
              <a:headEnd/>
              <a:tailEnd/>
            </a:ln>
          </p:spPr>
          <p:txBody>
            <a:bodyPr wrap="none" anchor="ctr"/>
            <a:lstStyle/>
            <a:p>
              <a:endParaRPr lang="ja-JP" altLang="en-US"/>
            </a:p>
          </p:txBody>
        </p:sp>
        <p:sp useBgFill="1">
          <p:nvSpPr>
            <p:cNvPr id="35883" name="Oval 39"/>
            <p:cNvSpPr>
              <a:spLocks noChangeArrowheads="1"/>
            </p:cNvSpPr>
            <p:nvPr/>
          </p:nvSpPr>
          <p:spPr bwMode="auto">
            <a:xfrm>
              <a:off x="1492" y="2368"/>
              <a:ext cx="125" cy="201"/>
            </a:xfrm>
            <a:prstGeom prst="ellipse">
              <a:avLst/>
            </a:prstGeom>
            <a:ln w="12700">
              <a:solidFill>
                <a:srgbClr val="FAFD00"/>
              </a:solidFill>
              <a:round/>
              <a:headEnd/>
              <a:tailEnd/>
            </a:ln>
          </p:spPr>
          <p:txBody>
            <a:bodyPr wrap="none" anchor="ctr"/>
            <a:lstStyle/>
            <a:p>
              <a:endParaRPr lang="ja-JP" altLang="en-US"/>
            </a:p>
          </p:txBody>
        </p:sp>
        <p:sp useBgFill="1">
          <p:nvSpPr>
            <p:cNvPr id="35884" name="Rectangle 40"/>
            <p:cNvSpPr>
              <a:spLocks noChangeArrowheads="1"/>
            </p:cNvSpPr>
            <p:nvPr/>
          </p:nvSpPr>
          <p:spPr bwMode="auto">
            <a:xfrm>
              <a:off x="1485" y="2355"/>
              <a:ext cx="139" cy="71"/>
            </a:xfrm>
            <a:prstGeom prst="rect">
              <a:avLst/>
            </a:prstGeom>
            <a:ln w="12700">
              <a:noFill/>
              <a:miter lim="800000"/>
              <a:headEnd/>
              <a:tailEnd/>
            </a:ln>
          </p:spPr>
          <p:txBody>
            <a:bodyPr wrap="none" anchor="ctr"/>
            <a:lstStyle/>
            <a:p>
              <a:endParaRPr lang="ja-JP" altLang="en-US"/>
            </a:p>
          </p:txBody>
        </p:sp>
        <p:sp useBgFill="1">
          <p:nvSpPr>
            <p:cNvPr id="35885" name="Oval 41"/>
            <p:cNvSpPr>
              <a:spLocks noChangeArrowheads="1"/>
            </p:cNvSpPr>
            <p:nvPr/>
          </p:nvSpPr>
          <p:spPr bwMode="auto">
            <a:xfrm>
              <a:off x="2680" y="2365"/>
              <a:ext cx="126" cy="200"/>
            </a:xfrm>
            <a:prstGeom prst="ellipse">
              <a:avLst/>
            </a:prstGeom>
            <a:ln w="12700">
              <a:solidFill>
                <a:srgbClr val="FAFD00"/>
              </a:solidFill>
              <a:round/>
              <a:headEnd/>
              <a:tailEnd/>
            </a:ln>
          </p:spPr>
          <p:txBody>
            <a:bodyPr wrap="none" anchor="ctr"/>
            <a:lstStyle/>
            <a:p>
              <a:endParaRPr lang="ja-JP" altLang="en-US"/>
            </a:p>
          </p:txBody>
        </p:sp>
        <p:sp useBgFill="1">
          <p:nvSpPr>
            <p:cNvPr id="35886" name="Rectangle 42"/>
            <p:cNvSpPr>
              <a:spLocks noChangeArrowheads="1"/>
            </p:cNvSpPr>
            <p:nvPr/>
          </p:nvSpPr>
          <p:spPr bwMode="auto">
            <a:xfrm>
              <a:off x="2672" y="2352"/>
              <a:ext cx="138" cy="71"/>
            </a:xfrm>
            <a:prstGeom prst="rect">
              <a:avLst/>
            </a:prstGeom>
            <a:ln w="12700">
              <a:noFill/>
              <a:miter lim="800000"/>
              <a:headEnd/>
              <a:tailEnd/>
            </a:ln>
          </p:spPr>
          <p:txBody>
            <a:bodyPr wrap="none" anchor="ctr"/>
            <a:lstStyle/>
            <a:p>
              <a:endParaRPr lang="ja-JP" altLang="en-US"/>
            </a:p>
          </p:txBody>
        </p:sp>
        <p:sp useBgFill="1">
          <p:nvSpPr>
            <p:cNvPr id="35887" name="Oval 43"/>
            <p:cNvSpPr>
              <a:spLocks noChangeArrowheads="1"/>
            </p:cNvSpPr>
            <p:nvPr/>
          </p:nvSpPr>
          <p:spPr bwMode="auto">
            <a:xfrm>
              <a:off x="3824" y="2368"/>
              <a:ext cx="126" cy="201"/>
            </a:xfrm>
            <a:prstGeom prst="ellipse">
              <a:avLst/>
            </a:prstGeom>
            <a:ln w="12700">
              <a:solidFill>
                <a:srgbClr val="FAFD00"/>
              </a:solidFill>
              <a:round/>
              <a:headEnd/>
              <a:tailEnd/>
            </a:ln>
          </p:spPr>
          <p:txBody>
            <a:bodyPr wrap="none" anchor="ctr"/>
            <a:lstStyle/>
            <a:p>
              <a:endParaRPr lang="ja-JP" altLang="en-US"/>
            </a:p>
          </p:txBody>
        </p:sp>
        <p:sp useBgFill="1">
          <p:nvSpPr>
            <p:cNvPr id="35888" name="Rectangle 44"/>
            <p:cNvSpPr>
              <a:spLocks noChangeArrowheads="1"/>
            </p:cNvSpPr>
            <p:nvPr/>
          </p:nvSpPr>
          <p:spPr bwMode="auto">
            <a:xfrm>
              <a:off x="3815" y="2355"/>
              <a:ext cx="138" cy="71"/>
            </a:xfrm>
            <a:prstGeom prst="rect">
              <a:avLst/>
            </a:prstGeom>
            <a:ln w="12700">
              <a:noFill/>
              <a:miter lim="800000"/>
              <a:headEnd/>
              <a:tailEnd/>
            </a:ln>
          </p:spPr>
          <p:txBody>
            <a:bodyPr wrap="none" anchor="ctr"/>
            <a:lstStyle/>
            <a:p>
              <a:endParaRPr lang="ja-JP" altLang="en-US"/>
            </a:p>
          </p:txBody>
        </p:sp>
        <p:sp useBgFill="1">
          <p:nvSpPr>
            <p:cNvPr id="35889" name="Oval 45"/>
            <p:cNvSpPr>
              <a:spLocks noChangeArrowheads="1"/>
            </p:cNvSpPr>
            <p:nvPr/>
          </p:nvSpPr>
          <p:spPr bwMode="auto">
            <a:xfrm>
              <a:off x="4944" y="2371"/>
              <a:ext cx="126" cy="201"/>
            </a:xfrm>
            <a:prstGeom prst="ellipse">
              <a:avLst/>
            </a:prstGeom>
            <a:ln w="12700">
              <a:solidFill>
                <a:srgbClr val="FAFD00"/>
              </a:solidFill>
              <a:round/>
              <a:headEnd/>
              <a:tailEnd/>
            </a:ln>
          </p:spPr>
          <p:txBody>
            <a:bodyPr wrap="none" anchor="ctr"/>
            <a:lstStyle/>
            <a:p>
              <a:endParaRPr lang="ja-JP" altLang="en-US"/>
            </a:p>
          </p:txBody>
        </p:sp>
        <p:sp useBgFill="1">
          <p:nvSpPr>
            <p:cNvPr id="35890" name="Rectangle 46"/>
            <p:cNvSpPr>
              <a:spLocks noChangeArrowheads="1"/>
            </p:cNvSpPr>
            <p:nvPr/>
          </p:nvSpPr>
          <p:spPr bwMode="auto">
            <a:xfrm>
              <a:off x="4936" y="2365"/>
              <a:ext cx="136" cy="71"/>
            </a:xfrm>
            <a:prstGeom prst="rect">
              <a:avLst/>
            </a:prstGeom>
            <a:ln w="12700">
              <a:noFill/>
              <a:miter lim="800000"/>
              <a:headEnd/>
              <a:tailEnd/>
            </a:ln>
          </p:spPr>
          <p:txBody>
            <a:bodyPr wrap="none" anchor="ctr"/>
            <a:lstStyle/>
            <a:p>
              <a:endParaRPr lang="ja-JP" altLang="en-US"/>
            </a:p>
          </p:txBody>
        </p:sp>
        <p:sp useBgFill="1">
          <p:nvSpPr>
            <p:cNvPr id="35891" name="Oval 47"/>
            <p:cNvSpPr>
              <a:spLocks noChangeArrowheads="1"/>
            </p:cNvSpPr>
            <p:nvPr/>
          </p:nvSpPr>
          <p:spPr bwMode="auto">
            <a:xfrm>
              <a:off x="1371" y="1791"/>
              <a:ext cx="125" cy="136"/>
            </a:xfrm>
            <a:prstGeom prst="ellipse">
              <a:avLst/>
            </a:prstGeom>
            <a:ln w="12700">
              <a:solidFill>
                <a:srgbClr val="FAFD00"/>
              </a:solidFill>
              <a:round/>
              <a:headEnd/>
              <a:tailEnd/>
            </a:ln>
          </p:spPr>
          <p:txBody>
            <a:bodyPr wrap="none" anchor="ctr"/>
            <a:lstStyle/>
            <a:p>
              <a:endParaRPr lang="ja-JP" altLang="en-US"/>
            </a:p>
          </p:txBody>
        </p:sp>
        <p:sp useBgFill="1">
          <p:nvSpPr>
            <p:cNvPr id="35892" name="Rectangle 48"/>
            <p:cNvSpPr>
              <a:spLocks noChangeArrowheads="1"/>
            </p:cNvSpPr>
            <p:nvPr/>
          </p:nvSpPr>
          <p:spPr bwMode="auto">
            <a:xfrm>
              <a:off x="1376" y="1875"/>
              <a:ext cx="127" cy="71"/>
            </a:xfrm>
            <a:prstGeom prst="rect">
              <a:avLst/>
            </a:prstGeom>
            <a:ln w="12700">
              <a:noFill/>
              <a:miter lim="800000"/>
              <a:headEnd/>
              <a:tailEnd/>
            </a:ln>
          </p:spPr>
          <p:txBody>
            <a:bodyPr wrap="none" anchor="ctr"/>
            <a:lstStyle/>
            <a:p>
              <a:endParaRPr lang="ja-JP" altLang="en-US"/>
            </a:p>
          </p:txBody>
        </p:sp>
        <p:sp useBgFill="1">
          <p:nvSpPr>
            <p:cNvPr id="35893" name="Oval 49"/>
            <p:cNvSpPr>
              <a:spLocks noChangeArrowheads="1"/>
            </p:cNvSpPr>
            <p:nvPr/>
          </p:nvSpPr>
          <p:spPr bwMode="auto">
            <a:xfrm>
              <a:off x="2557" y="1791"/>
              <a:ext cx="126" cy="136"/>
            </a:xfrm>
            <a:prstGeom prst="ellipse">
              <a:avLst/>
            </a:prstGeom>
            <a:ln w="12700">
              <a:solidFill>
                <a:srgbClr val="FAFD00"/>
              </a:solidFill>
              <a:round/>
              <a:headEnd/>
              <a:tailEnd/>
            </a:ln>
          </p:spPr>
          <p:txBody>
            <a:bodyPr wrap="none" anchor="ctr"/>
            <a:lstStyle/>
            <a:p>
              <a:endParaRPr lang="ja-JP" altLang="en-US"/>
            </a:p>
          </p:txBody>
        </p:sp>
        <p:sp useBgFill="1">
          <p:nvSpPr>
            <p:cNvPr id="35894" name="Rectangle 50"/>
            <p:cNvSpPr>
              <a:spLocks noChangeArrowheads="1"/>
            </p:cNvSpPr>
            <p:nvPr/>
          </p:nvSpPr>
          <p:spPr bwMode="auto">
            <a:xfrm>
              <a:off x="2562" y="1875"/>
              <a:ext cx="127" cy="71"/>
            </a:xfrm>
            <a:prstGeom prst="rect">
              <a:avLst/>
            </a:prstGeom>
            <a:ln w="12700">
              <a:noFill/>
              <a:miter lim="800000"/>
              <a:headEnd/>
              <a:tailEnd/>
            </a:ln>
          </p:spPr>
          <p:txBody>
            <a:bodyPr wrap="none" anchor="ctr"/>
            <a:lstStyle/>
            <a:p>
              <a:endParaRPr lang="ja-JP" altLang="en-US"/>
            </a:p>
          </p:txBody>
        </p:sp>
        <p:sp useBgFill="1">
          <p:nvSpPr>
            <p:cNvPr id="35895" name="Oval 51"/>
            <p:cNvSpPr>
              <a:spLocks noChangeArrowheads="1"/>
            </p:cNvSpPr>
            <p:nvPr/>
          </p:nvSpPr>
          <p:spPr bwMode="auto">
            <a:xfrm>
              <a:off x="3700" y="1791"/>
              <a:ext cx="126" cy="136"/>
            </a:xfrm>
            <a:prstGeom prst="ellipse">
              <a:avLst/>
            </a:prstGeom>
            <a:ln w="12700">
              <a:solidFill>
                <a:srgbClr val="FAFD00"/>
              </a:solidFill>
              <a:round/>
              <a:headEnd/>
              <a:tailEnd/>
            </a:ln>
          </p:spPr>
          <p:txBody>
            <a:bodyPr wrap="none" anchor="ctr"/>
            <a:lstStyle/>
            <a:p>
              <a:endParaRPr lang="ja-JP" altLang="en-US"/>
            </a:p>
          </p:txBody>
        </p:sp>
        <p:sp useBgFill="1">
          <p:nvSpPr>
            <p:cNvPr id="35896" name="Rectangle 52"/>
            <p:cNvSpPr>
              <a:spLocks noChangeArrowheads="1"/>
            </p:cNvSpPr>
            <p:nvPr/>
          </p:nvSpPr>
          <p:spPr bwMode="auto">
            <a:xfrm>
              <a:off x="3705" y="1875"/>
              <a:ext cx="127" cy="71"/>
            </a:xfrm>
            <a:prstGeom prst="rect">
              <a:avLst/>
            </a:prstGeom>
            <a:ln w="12700">
              <a:noFill/>
              <a:miter lim="800000"/>
              <a:headEnd/>
              <a:tailEnd/>
            </a:ln>
          </p:spPr>
          <p:txBody>
            <a:bodyPr wrap="none" anchor="ctr"/>
            <a:lstStyle/>
            <a:p>
              <a:endParaRPr lang="ja-JP" altLang="en-US"/>
            </a:p>
          </p:txBody>
        </p:sp>
        <p:sp useBgFill="1">
          <p:nvSpPr>
            <p:cNvPr id="35897" name="Oval 53"/>
            <p:cNvSpPr>
              <a:spLocks noChangeArrowheads="1"/>
            </p:cNvSpPr>
            <p:nvPr/>
          </p:nvSpPr>
          <p:spPr bwMode="auto">
            <a:xfrm>
              <a:off x="4820" y="1791"/>
              <a:ext cx="127" cy="136"/>
            </a:xfrm>
            <a:prstGeom prst="ellipse">
              <a:avLst/>
            </a:prstGeom>
            <a:ln w="12700">
              <a:solidFill>
                <a:srgbClr val="FAFD00"/>
              </a:solidFill>
              <a:round/>
              <a:headEnd/>
              <a:tailEnd/>
            </a:ln>
          </p:spPr>
          <p:txBody>
            <a:bodyPr wrap="none" anchor="ctr"/>
            <a:lstStyle/>
            <a:p>
              <a:endParaRPr lang="ja-JP" altLang="en-US"/>
            </a:p>
          </p:txBody>
        </p:sp>
        <p:sp useBgFill="1">
          <p:nvSpPr>
            <p:cNvPr id="35898" name="Rectangle 54"/>
            <p:cNvSpPr>
              <a:spLocks noChangeArrowheads="1"/>
            </p:cNvSpPr>
            <p:nvPr/>
          </p:nvSpPr>
          <p:spPr bwMode="auto">
            <a:xfrm>
              <a:off x="4826" y="1875"/>
              <a:ext cx="126" cy="71"/>
            </a:xfrm>
            <a:prstGeom prst="rect">
              <a:avLst/>
            </a:prstGeom>
            <a:ln w="12700">
              <a:noFill/>
              <a:miter lim="800000"/>
              <a:headEnd/>
              <a:tailEnd/>
            </a:ln>
          </p:spPr>
          <p:txBody>
            <a:bodyPr wrap="none" anchor="ctr"/>
            <a:lstStyle/>
            <a:p>
              <a:endParaRPr lang="ja-JP" altLang="en-US"/>
            </a:p>
          </p:txBody>
        </p:sp>
        <p:sp useBgFill="1">
          <p:nvSpPr>
            <p:cNvPr id="35899" name="Oval 55"/>
            <p:cNvSpPr>
              <a:spLocks noChangeArrowheads="1"/>
            </p:cNvSpPr>
            <p:nvPr/>
          </p:nvSpPr>
          <p:spPr bwMode="auto">
            <a:xfrm>
              <a:off x="788" y="1713"/>
              <a:ext cx="368" cy="1427"/>
            </a:xfrm>
            <a:prstGeom prst="ellipse">
              <a:avLst/>
            </a:prstGeom>
            <a:ln w="12700">
              <a:solidFill>
                <a:srgbClr val="FAFD00"/>
              </a:solidFill>
              <a:round/>
              <a:headEnd/>
              <a:tailEnd/>
            </a:ln>
          </p:spPr>
          <p:txBody>
            <a:bodyPr wrap="none" anchor="ctr"/>
            <a:lstStyle/>
            <a:p>
              <a:endParaRPr lang="ja-JP" altLang="en-US"/>
            </a:p>
          </p:txBody>
        </p:sp>
        <p:sp useBgFill="1">
          <p:nvSpPr>
            <p:cNvPr id="35900" name="Rectangle 56"/>
            <p:cNvSpPr>
              <a:spLocks noChangeArrowheads="1"/>
            </p:cNvSpPr>
            <p:nvPr/>
          </p:nvSpPr>
          <p:spPr bwMode="auto">
            <a:xfrm>
              <a:off x="695" y="2185"/>
              <a:ext cx="192" cy="639"/>
            </a:xfrm>
            <a:prstGeom prst="rect">
              <a:avLst/>
            </a:prstGeom>
            <a:ln w="12700">
              <a:noFill/>
              <a:miter lim="800000"/>
              <a:headEnd/>
              <a:tailEnd/>
            </a:ln>
          </p:spPr>
          <p:txBody>
            <a:bodyPr wrap="none" anchor="ctr"/>
            <a:lstStyle/>
            <a:p>
              <a:endParaRPr lang="ja-JP" altLang="en-US"/>
            </a:p>
          </p:txBody>
        </p:sp>
        <p:sp useBgFill="1">
          <p:nvSpPr>
            <p:cNvPr id="35901" name="Rectangle 57"/>
            <p:cNvSpPr>
              <a:spLocks noChangeArrowheads="1"/>
            </p:cNvSpPr>
            <p:nvPr/>
          </p:nvSpPr>
          <p:spPr bwMode="auto">
            <a:xfrm>
              <a:off x="695" y="1577"/>
              <a:ext cx="500" cy="511"/>
            </a:xfrm>
            <a:prstGeom prst="rect">
              <a:avLst/>
            </a:prstGeom>
            <a:ln w="12700">
              <a:noFill/>
              <a:miter lim="800000"/>
              <a:headEnd/>
              <a:tailEnd/>
            </a:ln>
          </p:spPr>
          <p:txBody>
            <a:bodyPr wrap="none" anchor="ctr"/>
            <a:lstStyle/>
            <a:p>
              <a:endParaRPr lang="ja-JP" altLang="en-US"/>
            </a:p>
          </p:txBody>
        </p:sp>
        <p:sp useBgFill="1">
          <p:nvSpPr>
            <p:cNvPr id="35902" name="Oval 58"/>
            <p:cNvSpPr>
              <a:spLocks noChangeArrowheads="1"/>
            </p:cNvSpPr>
            <p:nvPr/>
          </p:nvSpPr>
          <p:spPr bwMode="auto">
            <a:xfrm>
              <a:off x="3052" y="1532"/>
              <a:ext cx="433" cy="1841"/>
            </a:xfrm>
            <a:prstGeom prst="ellipse">
              <a:avLst/>
            </a:prstGeom>
            <a:ln w="12700">
              <a:solidFill>
                <a:srgbClr val="FAFD00"/>
              </a:solidFill>
              <a:round/>
              <a:headEnd/>
              <a:tailEnd/>
            </a:ln>
          </p:spPr>
          <p:txBody>
            <a:bodyPr wrap="none" anchor="ctr"/>
            <a:lstStyle/>
            <a:p>
              <a:endParaRPr lang="ja-JP" altLang="en-US"/>
            </a:p>
          </p:txBody>
        </p:sp>
        <p:sp useBgFill="1">
          <p:nvSpPr>
            <p:cNvPr id="35903" name="Rectangle 59"/>
            <p:cNvSpPr>
              <a:spLocks noChangeArrowheads="1"/>
            </p:cNvSpPr>
            <p:nvPr/>
          </p:nvSpPr>
          <p:spPr bwMode="auto">
            <a:xfrm>
              <a:off x="3068" y="1396"/>
              <a:ext cx="512" cy="770"/>
            </a:xfrm>
            <a:prstGeom prst="rect">
              <a:avLst/>
            </a:prstGeom>
            <a:ln w="12700">
              <a:noFill/>
              <a:miter lim="800000"/>
              <a:headEnd/>
              <a:tailEnd/>
            </a:ln>
          </p:spPr>
          <p:txBody>
            <a:bodyPr wrap="none" anchor="ctr"/>
            <a:lstStyle/>
            <a:p>
              <a:endParaRPr lang="ja-JP" altLang="en-US"/>
            </a:p>
          </p:txBody>
        </p:sp>
        <p:sp useBgFill="1">
          <p:nvSpPr>
            <p:cNvPr id="35904" name="Oval 60"/>
            <p:cNvSpPr>
              <a:spLocks noChangeArrowheads="1"/>
            </p:cNvSpPr>
            <p:nvPr/>
          </p:nvSpPr>
          <p:spPr bwMode="auto">
            <a:xfrm>
              <a:off x="1854" y="1739"/>
              <a:ext cx="489" cy="1853"/>
            </a:xfrm>
            <a:prstGeom prst="ellipse">
              <a:avLst/>
            </a:prstGeom>
            <a:ln w="12700">
              <a:solidFill>
                <a:srgbClr val="FAFD00"/>
              </a:solidFill>
              <a:round/>
              <a:headEnd/>
              <a:tailEnd/>
            </a:ln>
          </p:spPr>
          <p:txBody>
            <a:bodyPr wrap="none" anchor="ctr"/>
            <a:lstStyle/>
            <a:p>
              <a:endParaRPr lang="ja-JP" altLang="en-US"/>
            </a:p>
          </p:txBody>
        </p:sp>
        <p:sp useBgFill="1">
          <p:nvSpPr>
            <p:cNvPr id="35905" name="Rectangle 61"/>
            <p:cNvSpPr>
              <a:spLocks noChangeArrowheads="1"/>
            </p:cNvSpPr>
            <p:nvPr/>
          </p:nvSpPr>
          <p:spPr bwMode="auto">
            <a:xfrm>
              <a:off x="1870" y="1629"/>
              <a:ext cx="490" cy="511"/>
            </a:xfrm>
            <a:prstGeom prst="rect">
              <a:avLst/>
            </a:prstGeom>
            <a:ln w="12700">
              <a:noFill/>
              <a:miter lim="800000"/>
              <a:headEnd/>
              <a:tailEnd/>
            </a:ln>
          </p:spPr>
          <p:txBody>
            <a:bodyPr wrap="none" anchor="ctr"/>
            <a:lstStyle/>
            <a:p>
              <a:endParaRPr lang="ja-JP" altLang="en-US"/>
            </a:p>
          </p:txBody>
        </p:sp>
        <p:sp useBgFill="1">
          <p:nvSpPr>
            <p:cNvPr id="35906" name="Oval 62"/>
            <p:cNvSpPr>
              <a:spLocks noChangeArrowheads="1"/>
            </p:cNvSpPr>
            <p:nvPr/>
          </p:nvSpPr>
          <p:spPr bwMode="auto">
            <a:xfrm>
              <a:off x="1151" y="1791"/>
              <a:ext cx="126" cy="136"/>
            </a:xfrm>
            <a:prstGeom prst="ellipse">
              <a:avLst/>
            </a:prstGeom>
            <a:ln w="12700">
              <a:solidFill>
                <a:srgbClr val="FAFD00"/>
              </a:solidFill>
              <a:round/>
              <a:headEnd/>
              <a:tailEnd/>
            </a:ln>
          </p:spPr>
          <p:txBody>
            <a:bodyPr wrap="none" anchor="ctr"/>
            <a:lstStyle/>
            <a:p>
              <a:endParaRPr lang="ja-JP" altLang="en-US"/>
            </a:p>
          </p:txBody>
        </p:sp>
        <p:sp useBgFill="1">
          <p:nvSpPr>
            <p:cNvPr id="35907" name="Rectangle 63"/>
            <p:cNvSpPr>
              <a:spLocks noChangeArrowheads="1"/>
            </p:cNvSpPr>
            <p:nvPr/>
          </p:nvSpPr>
          <p:spPr bwMode="auto">
            <a:xfrm>
              <a:off x="1156" y="1875"/>
              <a:ext cx="127" cy="71"/>
            </a:xfrm>
            <a:prstGeom prst="rect">
              <a:avLst/>
            </a:prstGeom>
            <a:ln w="12700">
              <a:noFill/>
              <a:miter lim="800000"/>
              <a:headEnd/>
              <a:tailEnd/>
            </a:ln>
          </p:spPr>
          <p:txBody>
            <a:bodyPr wrap="none" anchor="ctr"/>
            <a:lstStyle/>
            <a:p>
              <a:endParaRPr lang="ja-JP" altLang="en-US"/>
            </a:p>
          </p:txBody>
        </p:sp>
        <p:sp useBgFill="1">
          <p:nvSpPr>
            <p:cNvPr id="35908" name="Oval 64"/>
            <p:cNvSpPr>
              <a:spLocks noChangeArrowheads="1"/>
            </p:cNvSpPr>
            <p:nvPr/>
          </p:nvSpPr>
          <p:spPr bwMode="auto">
            <a:xfrm>
              <a:off x="2338" y="1791"/>
              <a:ext cx="125" cy="136"/>
            </a:xfrm>
            <a:prstGeom prst="ellipse">
              <a:avLst/>
            </a:prstGeom>
            <a:ln w="12700">
              <a:solidFill>
                <a:srgbClr val="FAFD00"/>
              </a:solidFill>
              <a:round/>
              <a:headEnd/>
              <a:tailEnd/>
            </a:ln>
          </p:spPr>
          <p:txBody>
            <a:bodyPr wrap="none" anchor="ctr"/>
            <a:lstStyle/>
            <a:p>
              <a:endParaRPr lang="ja-JP" altLang="en-US"/>
            </a:p>
          </p:txBody>
        </p:sp>
        <p:sp useBgFill="1">
          <p:nvSpPr>
            <p:cNvPr id="35909" name="Rectangle 65"/>
            <p:cNvSpPr>
              <a:spLocks noChangeArrowheads="1"/>
            </p:cNvSpPr>
            <p:nvPr/>
          </p:nvSpPr>
          <p:spPr bwMode="auto">
            <a:xfrm>
              <a:off x="2343" y="1875"/>
              <a:ext cx="126" cy="71"/>
            </a:xfrm>
            <a:prstGeom prst="rect">
              <a:avLst/>
            </a:prstGeom>
            <a:ln w="12700">
              <a:noFill/>
              <a:miter lim="800000"/>
              <a:headEnd/>
              <a:tailEnd/>
            </a:ln>
          </p:spPr>
          <p:txBody>
            <a:bodyPr wrap="none" anchor="ctr"/>
            <a:lstStyle/>
            <a:p>
              <a:endParaRPr lang="ja-JP" altLang="en-US"/>
            </a:p>
          </p:txBody>
        </p:sp>
        <p:sp useBgFill="1">
          <p:nvSpPr>
            <p:cNvPr id="35910" name="Oval 66"/>
            <p:cNvSpPr>
              <a:spLocks noChangeArrowheads="1"/>
            </p:cNvSpPr>
            <p:nvPr/>
          </p:nvSpPr>
          <p:spPr bwMode="auto">
            <a:xfrm>
              <a:off x="3481" y="1791"/>
              <a:ext cx="125" cy="136"/>
            </a:xfrm>
            <a:prstGeom prst="ellipse">
              <a:avLst/>
            </a:prstGeom>
            <a:ln w="12700">
              <a:solidFill>
                <a:srgbClr val="FAFD00"/>
              </a:solidFill>
              <a:round/>
              <a:headEnd/>
              <a:tailEnd/>
            </a:ln>
          </p:spPr>
          <p:txBody>
            <a:bodyPr wrap="none" anchor="ctr"/>
            <a:lstStyle/>
            <a:p>
              <a:endParaRPr lang="ja-JP" altLang="en-US"/>
            </a:p>
          </p:txBody>
        </p:sp>
        <p:sp useBgFill="1">
          <p:nvSpPr>
            <p:cNvPr id="35911" name="Rectangle 67"/>
            <p:cNvSpPr>
              <a:spLocks noChangeArrowheads="1"/>
            </p:cNvSpPr>
            <p:nvPr/>
          </p:nvSpPr>
          <p:spPr bwMode="auto">
            <a:xfrm>
              <a:off x="3485" y="1875"/>
              <a:ext cx="128" cy="71"/>
            </a:xfrm>
            <a:prstGeom prst="rect">
              <a:avLst/>
            </a:prstGeom>
            <a:ln w="12700">
              <a:noFill/>
              <a:miter lim="800000"/>
              <a:headEnd/>
              <a:tailEnd/>
            </a:ln>
          </p:spPr>
          <p:txBody>
            <a:bodyPr wrap="none" anchor="ctr"/>
            <a:lstStyle/>
            <a:p>
              <a:endParaRPr lang="ja-JP" altLang="en-US"/>
            </a:p>
          </p:txBody>
        </p:sp>
        <p:sp useBgFill="1">
          <p:nvSpPr>
            <p:cNvPr id="35912" name="Oval 68"/>
            <p:cNvSpPr>
              <a:spLocks noChangeArrowheads="1"/>
            </p:cNvSpPr>
            <p:nvPr/>
          </p:nvSpPr>
          <p:spPr bwMode="auto">
            <a:xfrm>
              <a:off x="4600" y="1791"/>
              <a:ext cx="127" cy="136"/>
            </a:xfrm>
            <a:prstGeom prst="ellipse">
              <a:avLst/>
            </a:prstGeom>
            <a:ln w="12700">
              <a:solidFill>
                <a:srgbClr val="FAFD00"/>
              </a:solidFill>
              <a:round/>
              <a:headEnd/>
              <a:tailEnd/>
            </a:ln>
          </p:spPr>
          <p:txBody>
            <a:bodyPr wrap="none" anchor="ctr"/>
            <a:lstStyle/>
            <a:p>
              <a:endParaRPr lang="ja-JP" altLang="en-US"/>
            </a:p>
          </p:txBody>
        </p:sp>
        <p:sp useBgFill="1">
          <p:nvSpPr>
            <p:cNvPr id="35913" name="Rectangle 69"/>
            <p:cNvSpPr>
              <a:spLocks noChangeArrowheads="1"/>
            </p:cNvSpPr>
            <p:nvPr/>
          </p:nvSpPr>
          <p:spPr bwMode="auto">
            <a:xfrm>
              <a:off x="4606" y="1875"/>
              <a:ext cx="126" cy="71"/>
            </a:xfrm>
            <a:prstGeom prst="rect">
              <a:avLst/>
            </a:prstGeom>
            <a:ln w="12700">
              <a:noFill/>
              <a:miter lim="800000"/>
              <a:headEnd/>
              <a:tailEnd/>
            </a:ln>
          </p:spPr>
          <p:txBody>
            <a:bodyPr wrap="none" anchor="ctr"/>
            <a:lstStyle/>
            <a:p>
              <a:endParaRPr lang="ja-JP" altLang="en-US"/>
            </a:p>
          </p:txBody>
        </p:sp>
        <p:sp useBgFill="1">
          <p:nvSpPr>
            <p:cNvPr id="35914" name="Oval 70"/>
            <p:cNvSpPr>
              <a:spLocks noChangeArrowheads="1"/>
            </p:cNvSpPr>
            <p:nvPr/>
          </p:nvSpPr>
          <p:spPr bwMode="auto">
            <a:xfrm>
              <a:off x="1261" y="2371"/>
              <a:ext cx="126" cy="136"/>
            </a:xfrm>
            <a:prstGeom prst="ellipse">
              <a:avLst/>
            </a:prstGeom>
            <a:ln w="12700">
              <a:solidFill>
                <a:srgbClr val="FAFD00"/>
              </a:solidFill>
              <a:round/>
              <a:headEnd/>
              <a:tailEnd/>
            </a:ln>
          </p:spPr>
          <p:txBody>
            <a:bodyPr wrap="none" anchor="ctr"/>
            <a:lstStyle/>
            <a:p>
              <a:endParaRPr lang="ja-JP" altLang="en-US"/>
            </a:p>
          </p:txBody>
        </p:sp>
        <p:sp useBgFill="1">
          <p:nvSpPr>
            <p:cNvPr id="35915" name="Rectangle 71"/>
            <p:cNvSpPr>
              <a:spLocks noChangeArrowheads="1"/>
            </p:cNvSpPr>
            <p:nvPr/>
          </p:nvSpPr>
          <p:spPr bwMode="auto">
            <a:xfrm>
              <a:off x="1266" y="2352"/>
              <a:ext cx="127" cy="71"/>
            </a:xfrm>
            <a:prstGeom prst="rect">
              <a:avLst/>
            </a:prstGeom>
            <a:ln w="12700">
              <a:noFill/>
              <a:miter lim="800000"/>
              <a:headEnd/>
              <a:tailEnd/>
            </a:ln>
          </p:spPr>
          <p:txBody>
            <a:bodyPr wrap="none" anchor="ctr"/>
            <a:lstStyle/>
            <a:p>
              <a:endParaRPr lang="ja-JP" altLang="en-US"/>
            </a:p>
          </p:txBody>
        </p:sp>
        <p:sp useBgFill="1">
          <p:nvSpPr>
            <p:cNvPr id="35916" name="Oval 72"/>
            <p:cNvSpPr>
              <a:spLocks noChangeArrowheads="1"/>
            </p:cNvSpPr>
            <p:nvPr/>
          </p:nvSpPr>
          <p:spPr bwMode="auto">
            <a:xfrm>
              <a:off x="2447" y="2371"/>
              <a:ext cx="126" cy="136"/>
            </a:xfrm>
            <a:prstGeom prst="ellipse">
              <a:avLst/>
            </a:prstGeom>
            <a:ln w="12700">
              <a:solidFill>
                <a:srgbClr val="FAFD00"/>
              </a:solidFill>
              <a:round/>
              <a:headEnd/>
              <a:tailEnd/>
            </a:ln>
          </p:spPr>
          <p:txBody>
            <a:bodyPr wrap="none" anchor="ctr"/>
            <a:lstStyle/>
            <a:p>
              <a:endParaRPr lang="ja-JP" altLang="en-US"/>
            </a:p>
          </p:txBody>
        </p:sp>
        <p:sp useBgFill="1">
          <p:nvSpPr>
            <p:cNvPr id="35917" name="Rectangle 73"/>
            <p:cNvSpPr>
              <a:spLocks noChangeArrowheads="1"/>
            </p:cNvSpPr>
            <p:nvPr/>
          </p:nvSpPr>
          <p:spPr bwMode="auto">
            <a:xfrm>
              <a:off x="2452" y="2352"/>
              <a:ext cx="127" cy="71"/>
            </a:xfrm>
            <a:prstGeom prst="rect">
              <a:avLst/>
            </a:prstGeom>
            <a:ln w="12700">
              <a:noFill/>
              <a:miter lim="800000"/>
              <a:headEnd/>
              <a:tailEnd/>
            </a:ln>
          </p:spPr>
          <p:txBody>
            <a:bodyPr wrap="none" anchor="ctr"/>
            <a:lstStyle/>
            <a:p>
              <a:endParaRPr lang="ja-JP" altLang="en-US"/>
            </a:p>
          </p:txBody>
        </p:sp>
        <p:sp useBgFill="1">
          <p:nvSpPr>
            <p:cNvPr id="35918" name="Oval 74"/>
            <p:cNvSpPr>
              <a:spLocks noChangeArrowheads="1"/>
            </p:cNvSpPr>
            <p:nvPr/>
          </p:nvSpPr>
          <p:spPr bwMode="auto">
            <a:xfrm>
              <a:off x="3591" y="2371"/>
              <a:ext cx="125" cy="136"/>
            </a:xfrm>
            <a:prstGeom prst="ellipse">
              <a:avLst/>
            </a:prstGeom>
            <a:ln w="12700">
              <a:solidFill>
                <a:srgbClr val="FAFD00"/>
              </a:solidFill>
              <a:round/>
              <a:headEnd/>
              <a:tailEnd/>
            </a:ln>
          </p:spPr>
          <p:txBody>
            <a:bodyPr wrap="none" anchor="ctr"/>
            <a:lstStyle/>
            <a:p>
              <a:endParaRPr lang="ja-JP" altLang="en-US"/>
            </a:p>
          </p:txBody>
        </p:sp>
        <p:sp useBgFill="1">
          <p:nvSpPr>
            <p:cNvPr id="35919" name="Rectangle 75"/>
            <p:cNvSpPr>
              <a:spLocks noChangeArrowheads="1"/>
            </p:cNvSpPr>
            <p:nvPr/>
          </p:nvSpPr>
          <p:spPr bwMode="auto">
            <a:xfrm>
              <a:off x="3595" y="2352"/>
              <a:ext cx="127" cy="71"/>
            </a:xfrm>
            <a:prstGeom prst="rect">
              <a:avLst/>
            </a:prstGeom>
            <a:ln w="12700">
              <a:noFill/>
              <a:miter lim="800000"/>
              <a:headEnd/>
              <a:tailEnd/>
            </a:ln>
          </p:spPr>
          <p:txBody>
            <a:bodyPr wrap="none" anchor="ctr"/>
            <a:lstStyle/>
            <a:p>
              <a:endParaRPr lang="ja-JP" altLang="en-US"/>
            </a:p>
          </p:txBody>
        </p:sp>
        <p:sp useBgFill="1">
          <p:nvSpPr>
            <p:cNvPr id="35920" name="Oval 76"/>
            <p:cNvSpPr>
              <a:spLocks noChangeArrowheads="1"/>
            </p:cNvSpPr>
            <p:nvPr/>
          </p:nvSpPr>
          <p:spPr bwMode="auto">
            <a:xfrm>
              <a:off x="4710" y="2371"/>
              <a:ext cx="127" cy="136"/>
            </a:xfrm>
            <a:prstGeom prst="ellipse">
              <a:avLst/>
            </a:prstGeom>
            <a:ln w="12700">
              <a:solidFill>
                <a:srgbClr val="FAFD00"/>
              </a:solidFill>
              <a:round/>
              <a:headEnd/>
              <a:tailEnd/>
            </a:ln>
          </p:spPr>
          <p:txBody>
            <a:bodyPr wrap="none" anchor="ctr"/>
            <a:lstStyle/>
            <a:p>
              <a:endParaRPr lang="ja-JP" altLang="en-US"/>
            </a:p>
          </p:txBody>
        </p:sp>
        <p:sp useBgFill="1">
          <p:nvSpPr>
            <p:cNvPr id="35921" name="Rectangle 77"/>
            <p:cNvSpPr>
              <a:spLocks noChangeArrowheads="1"/>
            </p:cNvSpPr>
            <p:nvPr/>
          </p:nvSpPr>
          <p:spPr bwMode="auto">
            <a:xfrm>
              <a:off x="4716" y="2352"/>
              <a:ext cx="126" cy="71"/>
            </a:xfrm>
            <a:prstGeom prst="rect">
              <a:avLst/>
            </a:prstGeom>
            <a:ln w="12700">
              <a:noFill/>
              <a:miter lim="800000"/>
              <a:headEnd/>
              <a:tailEnd/>
            </a:ln>
          </p:spPr>
          <p:txBody>
            <a:bodyPr wrap="none" anchor="ctr"/>
            <a:lstStyle/>
            <a:p>
              <a:endParaRPr lang="ja-JP" altLang="en-US"/>
            </a:p>
          </p:txBody>
        </p:sp>
        <p:sp useBgFill="1">
          <p:nvSpPr>
            <p:cNvPr id="35922" name="Oval 78"/>
            <p:cNvSpPr>
              <a:spLocks noChangeArrowheads="1"/>
            </p:cNvSpPr>
            <p:nvPr/>
          </p:nvSpPr>
          <p:spPr bwMode="auto">
            <a:xfrm>
              <a:off x="4193" y="2192"/>
              <a:ext cx="402" cy="561"/>
            </a:xfrm>
            <a:prstGeom prst="ellipse">
              <a:avLst/>
            </a:prstGeom>
            <a:ln w="12700">
              <a:solidFill>
                <a:srgbClr val="FAFD00"/>
              </a:solidFill>
              <a:round/>
              <a:headEnd/>
              <a:tailEnd/>
            </a:ln>
          </p:spPr>
          <p:txBody>
            <a:bodyPr wrap="none" anchor="ctr"/>
            <a:lstStyle/>
            <a:p>
              <a:endParaRPr lang="ja-JP" altLang="en-US"/>
            </a:p>
          </p:txBody>
        </p:sp>
        <p:sp useBgFill="1">
          <p:nvSpPr>
            <p:cNvPr id="35923" name="Oval 79"/>
            <p:cNvSpPr>
              <a:spLocks noChangeArrowheads="1"/>
            </p:cNvSpPr>
            <p:nvPr/>
          </p:nvSpPr>
          <p:spPr bwMode="auto">
            <a:xfrm>
              <a:off x="5303" y="1855"/>
              <a:ext cx="368" cy="1427"/>
            </a:xfrm>
            <a:prstGeom prst="ellipse">
              <a:avLst/>
            </a:prstGeom>
            <a:ln w="12700">
              <a:solidFill>
                <a:srgbClr val="FAFD00"/>
              </a:solidFill>
              <a:round/>
              <a:headEnd/>
              <a:tailEnd/>
            </a:ln>
          </p:spPr>
          <p:txBody>
            <a:bodyPr wrap="none" anchor="ctr"/>
            <a:lstStyle/>
            <a:p>
              <a:endParaRPr lang="ja-JP" altLang="en-US"/>
            </a:p>
          </p:txBody>
        </p:sp>
        <p:sp useBgFill="1">
          <p:nvSpPr>
            <p:cNvPr id="35924" name="Rectangle 80"/>
            <p:cNvSpPr>
              <a:spLocks noChangeArrowheads="1"/>
            </p:cNvSpPr>
            <p:nvPr/>
          </p:nvSpPr>
          <p:spPr bwMode="auto">
            <a:xfrm>
              <a:off x="5573" y="2323"/>
              <a:ext cx="191" cy="640"/>
            </a:xfrm>
            <a:prstGeom prst="rect">
              <a:avLst/>
            </a:prstGeom>
            <a:ln w="12700">
              <a:noFill/>
              <a:miter lim="800000"/>
              <a:headEnd/>
              <a:tailEnd/>
            </a:ln>
          </p:spPr>
          <p:txBody>
            <a:bodyPr wrap="none" anchor="ctr"/>
            <a:lstStyle/>
            <a:p>
              <a:endParaRPr lang="ja-JP" altLang="en-US"/>
            </a:p>
          </p:txBody>
        </p:sp>
        <p:sp useBgFill="1">
          <p:nvSpPr>
            <p:cNvPr id="35925" name="Rectangle 81"/>
            <p:cNvSpPr>
              <a:spLocks noChangeArrowheads="1"/>
            </p:cNvSpPr>
            <p:nvPr/>
          </p:nvSpPr>
          <p:spPr bwMode="auto">
            <a:xfrm>
              <a:off x="5329" y="1723"/>
              <a:ext cx="435" cy="506"/>
            </a:xfrm>
            <a:prstGeom prst="rect">
              <a:avLst/>
            </a:prstGeom>
            <a:ln w="12700">
              <a:noFill/>
              <a:miter lim="800000"/>
              <a:headEnd/>
              <a:tailEnd/>
            </a:ln>
          </p:spPr>
          <p:txBody>
            <a:bodyPr wrap="none" anchor="ctr"/>
            <a:lstStyle/>
            <a:p>
              <a:endParaRPr lang="ja-JP" altLang="en-US"/>
            </a:p>
          </p:txBody>
        </p:sp>
        <p:sp>
          <p:nvSpPr>
            <p:cNvPr id="35926" name="Rectangle 82"/>
            <p:cNvSpPr>
              <a:spLocks noChangeArrowheads="1"/>
            </p:cNvSpPr>
            <p:nvPr/>
          </p:nvSpPr>
          <p:spPr bwMode="auto">
            <a:xfrm>
              <a:off x="778" y="1991"/>
              <a:ext cx="4903" cy="341"/>
            </a:xfrm>
            <a:prstGeom prst="rect">
              <a:avLst/>
            </a:prstGeom>
            <a:gradFill rotWithShape="0">
              <a:gsLst>
                <a:gs pos="0">
                  <a:srgbClr val="F95AB7"/>
                </a:gs>
                <a:gs pos="50000">
                  <a:srgbClr val="E051A4"/>
                </a:gs>
                <a:gs pos="100000">
                  <a:srgbClr val="F95AB7"/>
                </a:gs>
              </a:gsLst>
              <a:lin ang="5400000" scaled="1"/>
            </a:gradFill>
            <a:ln w="12700">
              <a:noFill/>
              <a:miter lim="800000"/>
              <a:headEnd/>
              <a:tailEnd/>
            </a:ln>
          </p:spPr>
          <p:txBody>
            <a:bodyPr wrap="none" anchor="ctr"/>
            <a:lstStyle/>
            <a:p>
              <a:endParaRPr lang="ja-JP" altLang="en-US"/>
            </a:p>
          </p:txBody>
        </p:sp>
        <p:sp useBgFill="1">
          <p:nvSpPr>
            <p:cNvPr id="35927" name="Oval 83"/>
            <p:cNvSpPr>
              <a:spLocks noChangeArrowheads="1"/>
            </p:cNvSpPr>
            <p:nvPr/>
          </p:nvSpPr>
          <p:spPr bwMode="auto">
            <a:xfrm>
              <a:off x="1747" y="1703"/>
              <a:ext cx="24" cy="65"/>
            </a:xfrm>
            <a:prstGeom prst="ellipse">
              <a:avLst/>
            </a:prstGeom>
            <a:ln w="12700">
              <a:noFill/>
              <a:round/>
              <a:headEnd/>
              <a:tailEnd/>
            </a:ln>
          </p:spPr>
          <p:txBody>
            <a:bodyPr wrap="none" anchor="ctr"/>
            <a:lstStyle/>
            <a:p>
              <a:endParaRPr lang="ja-JP" altLang="en-US"/>
            </a:p>
          </p:txBody>
        </p:sp>
        <p:sp useBgFill="1">
          <p:nvSpPr>
            <p:cNvPr id="35928" name="Oval 84"/>
            <p:cNvSpPr>
              <a:spLocks noChangeArrowheads="1"/>
            </p:cNvSpPr>
            <p:nvPr/>
          </p:nvSpPr>
          <p:spPr bwMode="auto">
            <a:xfrm>
              <a:off x="1741" y="1726"/>
              <a:ext cx="25" cy="65"/>
            </a:xfrm>
            <a:prstGeom prst="ellipse">
              <a:avLst/>
            </a:prstGeom>
            <a:ln w="12700">
              <a:noFill/>
              <a:round/>
              <a:headEnd/>
              <a:tailEnd/>
            </a:ln>
          </p:spPr>
          <p:txBody>
            <a:bodyPr wrap="none" anchor="ctr"/>
            <a:lstStyle/>
            <a:p>
              <a:endParaRPr lang="ja-JP" altLang="en-US"/>
            </a:p>
          </p:txBody>
        </p:sp>
        <p:sp useBgFill="1">
          <p:nvSpPr>
            <p:cNvPr id="35929" name="Oval 85"/>
            <p:cNvSpPr>
              <a:spLocks noChangeArrowheads="1"/>
            </p:cNvSpPr>
            <p:nvPr/>
          </p:nvSpPr>
          <p:spPr bwMode="auto">
            <a:xfrm>
              <a:off x="1694" y="1661"/>
              <a:ext cx="83" cy="272"/>
            </a:xfrm>
            <a:prstGeom prst="ellipse">
              <a:avLst/>
            </a:prstGeom>
            <a:ln w="12700">
              <a:noFill/>
              <a:round/>
              <a:headEnd/>
              <a:tailEnd/>
            </a:ln>
          </p:spPr>
          <p:txBody>
            <a:bodyPr wrap="none" anchor="ctr"/>
            <a:lstStyle/>
            <a:p>
              <a:endParaRPr lang="ja-JP" altLang="en-US"/>
            </a:p>
          </p:txBody>
        </p:sp>
        <p:sp useBgFill="1">
          <p:nvSpPr>
            <p:cNvPr id="35930" name="Rectangle 86"/>
            <p:cNvSpPr>
              <a:spLocks noChangeArrowheads="1"/>
            </p:cNvSpPr>
            <p:nvPr/>
          </p:nvSpPr>
          <p:spPr bwMode="auto">
            <a:xfrm>
              <a:off x="1700" y="1606"/>
              <a:ext cx="69" cy="165"/>
            </a:xfrm>
            <a:prstGeom prst="rect">
              <a:avLst/>
            </a:prstGeom>
            <a:ln w="12700">
              <a:noFill/>
              <a:miter lim="800000"/>
              <a:headEnd/>
              <a:tailEnd/>
            </a:ln>
          </p:spPr>
          <p:txBody>
            <a:bodyPr wrap="none" anchor="ctr"/>
            <a:lstStyle/>
            <a:p>
              <a:endParaRPr lang="ja-JP" altLang="en-US"/>
            </a:p>
          </p:txBody>
        </p:sp>
        <p:sp useBgFill="1">
          <p:nvSpPr>
            <p:cNvPr id="35931" name="Oval 87"/>
            <p:cNvSpPr>
              <a:spLocks noChangeArrowheads="1"/>
            </p:cNvSpPr>
            <p:nvPr/>
          </p:nvSpPr>
          <p:spPr bwMode="auto">
            <a:xfrm>
              <a:off x="1758" y="1700"/>
              <a:ext cx="13" cy="65"/>
            </a:xfrm>
            <a:prstGeom prst="ellipse">
              <a:avLst/>
            </a:prstGeom>
            <a:ln w="12700">
              <a:noFill/>
              <a:round/>
              <a:headEnd/>
              <a:tailEnd/>
            </a:ln>
          </p:spPr>
          <p:txBody>
            <a:bodyPr wrap="none" anchor="ctr"/>
            <a:lstStyle/>
            <a:p>
              <a:endParaRPr lang="ja-JP" altLang="en-US"/>
            </a:p>
          </p:txBody>
        </p:sp>
        <p:sp>
          <p:nvSpPr>
            <p:cNvPr id="35932" name="Oval 88"/>
            <p:cNvSpPr>
              <a:spLocks noChangeArrowheads="1"/>
            </p:cNvSpPr>
            <p:nvPr/>
          </p:nvSpPr>
          <p:spPr bwMode="auto">
            <a:xfrm>
              <a:off x="1793" y="2934"/>
              <a:ext cx="182" cy="212"/>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35933" name="Rectangle 89"/>
            <p:cNvSpPr>
              <a:spLocks noChangeArrowheads="1"/>
            </p:cNvSpPr>
            <p:nvPr/>
          </p:nvSpPr>
          <p:spPr bwMode="auto">
            <a:xfrm>
              <a:off x="1794" y="2958"/>
              <a:ext cx="195"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35934" name="Oval 90"/>
            <p:cNvSpPr>
              <a:spLocks noChangeArrowheads="1"/>
            </p:cNvSpPr>
            <p:nvPr/>
          </p:nvSpPr>
          <p:spPr bwMode="auto">
            <a:xfrm>
              <a:off x="1837" y="3224"/>
              <a:ext cx="182" cy="213"/>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35935" name="Rectangle 91"/>
            <p:cNvSpPr>
              <a:spLocks noChangeArrowheads="1"/>
            </p:cNvSpPr>
            <p:nvPr/>
          </p:nvSpPr>
          <p:spPr bwMode="auto">
            <a:xfrm>
              <a:off x="1838" y="3255"/>
              <a:ext cx="195"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35936" name="Oval 92"/>
            <p:cNvSpPr>
              <a:spLocks noChangeArrowheads="1"/>
            </p:cNvSpPr>
            <p:nvPr/>
          </p:nvSpPr>
          <p:spPr bwMode="auto">
            <a:xfrm>
              <a:off x="1964" y="3482"/>
              <a:ext cx="181" cy="214"/>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35937" name="Rectangle 93"/>
            <p:cNvSpPr>
              <a:spLocks noChangeArrowheads="1"/>
            </p:cNvSpPr>
            <p:nvPr/>
          </p:nvSpPr>
          <p:spPr bwMode="auto">
            <a:xfrm>
              <a:off x="1959" y="3513"/>
              <a:ext cx="195"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35938" name="Oval 94"/>
            <p:cNvSpPr>
              <a:spLocks noChangeArrowheads="1"/>
            </p:cNvSpPr>
            <p:nvPr/>
          </p:nvSpPr>
          <p:spPr bwMode="auto">
            <a:xfrm>
              <a:off x="2162" y="3295"/>
              <a:ext cx="181" cy="213"/>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35939" name="Rectangle 95"/>
            <p:cNvSpPr>
              <a:spLocks noChangeArrowheads="1"/>
            </p:cNvSpPr>
            <p:nvPr/>
          </p:nvSpPr>
          <p:spPr bwMode="auto">
            <a:xfrm>
              <a:off x="2156" y="3319"/>
              <a:ext cx="196"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35940" name="Oval 96"/>
            <p:cNvSpPr>
              <a:spLocks noChangeArrowheads="1"/>
            </p:cNvSpPr>
            <p:nvPr/>
          </p:nvSpPr>
          <p:spPr bwMode="auto">
            <a:xfrm>
              <a:off x="2244" y="2986"/>
              <a:ext cx="181" cy="212"/>
            </a:xfrm>
            <a:prstGeom prst="ellipse">
              <a:avLst/>
            </a:prstGeom>
            <a:gradFill rotWithShape="0">
              <a:gsLst>
                <a:gs pos="0">
                  <a:srgbClr val="FF66FF"/>
                </a:gs>
                <a:gs pos="100000">
                  <a:srgbClr val="E55CE5"/>
                </a:gs>
              </a:gsLst>
              <a:path path="shape">
                <a:fillToRect l="50000" t="50000" r="50000" b="50000"/>
              </a:path>
            </a:gradFill>
            <a:ln w="12700">
              <a:noFill/>
              <a:round/>
              <a:headEnd/>
              <a:tailEnd/>
            </a:ln>
          </p:spPr>
          <p:txBody>
            <a:bodyPr wrap="none" anchor="ctr"/>
            <a:lstStyle/>
            <a:p>
              <a:endParaRPr lang="ja-JP" altLang="en-US"/>
            </a:p>
          </p:txBody>
        </p:sp>
        <p:sp>
          <p:nvSpPr>
            <p:cNvPr id="35941" name="Rectangle 97"/>
            <p:cNvSpPr>
              <a:spLocks noChangeArrowheads="1"/>
            </p:cNvSpPr>
            <p:nvPr/>
          </p:nvSpPr>
          <p:spPr bwMode="auto">
            <a:xfrm>
              <a:off x="2245" y="3010"/>
              <a:ext cx="196" cy="171"/>
            </a:xfrm>
            <a:prstGeom prst="rect">
              <a:avLst/>
            </a:prstGeom>
            <a:noFill/>
            <a:ln w="12700">
              <a:noFill/>
              <a:miter lim="800000"/>
              <a:headEnd/>
              <a:tailEnd/>
            </a:ln>
          </p:spPr>
          <p:txBody>
            <a:bodyPr wrap="none" lIns="90487" tIns="44450" rIns="90487" bIns="44450">
              <a:spAutoFit/>
            </a:bodyPr>
            <a:lstStyle/>
            <a:p>
              <a:pPr algn="l"/>
              <a:r>
                <a:rPr lang="en-GB" altLang="ja-JP" sz="1200" b="1">
                  <a:solidFill>
                    <a:srgbClr val="000000"/>
                  </a:solidFill>
                  <a:latin typeface="Geneva" charset="0"/>
                </a:rPr>
                <a:t>P</a:t>
              </a:r>
            </a:p>
          </p:txBody>
        </p:sp>
        <p:sp>
          <p:nvSpPr>
            <p:cNvPr id="35942" name="Oval 98"/>
            <p:cNvSpPr>
              <a:spLocks noChangeArrowheads="1"/>
            </p:cNvSpPr>
            <p:nvPr/>
          </p:nvSpPr>
          <p:spPr bwMode="auto">
            <a:xfrm>
              <a:off x="1639" y="1771"/>
              <a:ext cx="182" cy="214"/>
            </a:xfrm>
            <a:prstGeom prst="ellipse">
              <a:avLst/>
            </a:prstGeom>
            <a:gradFill rotWithShape="0">
              <a:gsLst>
                <a:gs pos="0">
                  <a:srgbClr val="7B00E4"/>
                </a:gs>
                <a:gs pos="100000">
                  <a:srgbClr val="6E00CD"/>
                </a:gs>
              </a:gsLst>
              <a:path path="shape">
                <a:fillToRect l="50000" t="50000" r="50000" b="50000"/>
              </a:path>
            </a:gradFill>
            <a:ln w="12700">
              <a:noFill/>
              <a:round/>
              <a:headEnd/>
              <a:tailEnd/>
            </a:ln>
          </p:spPr>
          <p:txBody>
            <a:bodyPr wrap="none" anchor="ctr"/>
            <a:lstStyle/>
            <a:p>
              <a:endParaRPr lang="ja-JP" altLang="en-US"/>
            </a:p>
          </p:txBody>
        </p:sp>
        <p:sp>
          <p:nvSpPr>
            <p:cNvPr id="35943" name="Rectangle 99"/>
            <p:cNvSpPr>
              <a:spLocks noChangeArrowheads="1"/>
            </p:cNvSpPr>
            <p:nvPr/>
          </p:nvSpPr>
          <p:spPr bwMode="auto">
            <a:xfrm>
              <a:off x="1626" y="1807"/>
              <a:ext cx="224" cy="123"/>
            </a:xfrm>
            <a:prstGeom prst="rect">
              <a:avLst/>
            </a:prstGeom>
            <a:noFill/>
            <a:ln w="12700">
              <a:noFill/>
              <a:miter lim="800000"/>
              <a:headEnd/>
              <a:tailEnd/>
            </a:ln>
          </p:spPr>
          <p:txBody>
            <a:bodyPr wrap="none" lIns="90487" tIns="44450" rIns="90487" bIns="44450">
              <a:spAutoFit/>
            </a:bodyPr>
            <a:lstStyle/>
            <a:p>
              <a:pPr algn="l"/>
              <a:r>
                <a:rPr lang="en-GB" altLang="ja-JP" sz="700" b="1">
                  <a:solidFill>
                    <a:srgbClr val="FFFF00"/>
                  </a:solidFill>
                  <a:latin typeface="Geneva" charset="0"/>
                </a:rPr>
                <a:t>Ser</a:t>
              </a:r>
            </a:p>
          </p:txBody>
        </p:sp>
        <p:sp useBgFill="1">
          <p:nvSpPr>
            <p:cNvPr id="35944" name="Oval 100"/>
            <p:cNvSpPr>
              <a:spLocks noChangeArrowheads="1"/>
            </p:cNvSpPr>
            <p:nvPr/>
          </p:nvSpPr>
          <p:spPr bwMode="auto">
            <a:xfrm>
              <a:off x="2887" y="1684"/>
              <a:ext cx="13" cy="65"/>
            </a:xfrm>
            <a:prstGeom prst="ellipse">
              <a:avLst/>
            </a:prstGeom>
            <a:ln w="12700">
              <a:noFill/>
              <a:round/>
              <a:headEnd/>
              <a:tailEnd/>
            </a:ln>
          </p:spPr>
          <p:txBody>
            <a:bodyPr wrap="none" anchor="ctr"/>
            <a:lstStyle/>
            <a:p>
              <a:endParaRPr lang="ja-JP" altLang="en-US"/>
            </a:p>
          </p:txBody>
        </p:sp>
        <p:sp useBgFill="1">
          <p:nvSpPr>
            <p:cNvPr id="35945" name="Oval 101"/>
            <p:cNvSpPr>
              <a:spLocks noChangeArrowheads="1"/>
            </p:cNvSpPr>
            <p:nvPr/>
          </p:nvSpPr>
          <p:spPr bwMode="auto">
            <a:xfrm>
              <a:off x="2883" y="1707"/>
              <a:ext cx="15" cy="64"/>
            </a:xfrm>
            <a:prstGeom prst="ellipse">
              <a:avLst/>
            </a:prstGeom>
            <a:ln w="12700">
              <a:noFill/>
              <a:round/>
              <a:headEnd/>
              <a:tailEnd/>
            </a:ln>
          </p:spPr>
          <p:txBody>
            <a:bodyPr wrap="none" anchor="ctr"/>
            <a:lstStyle/>
            <a:p>
              <a:endParaRPr lang="ja-JP" altLang="en-US"/>
            </a:p>
          </p:txBody>
        </p:sp>
        <p:sp useBgFill="1">
          <p:nvSpPr>
            <p:cNvPr id="35946" name="Oval 102"/>
            <p:cNvSpPr>
              <a:spLocks noChangeArrowheads="1"/>
            </p:cNvSpPr>
            <p:nvPr/>
          </p:nvSpPr>
          <p:spPr bwMode="auto">
            <a:xfrm>
              <a:off x="2955" y="1703"/>
              <a:ext cx="14" cy="65"/>
            </a:xfrm>
            <a:prstGeom prst="ellipse">
              <a:avLst/>
            </a:prstGeom>
            <a:ln w="12700">
              <a:noFill/>
              <a:round/>
              <a:headEnd/>
              <a:tailEnd/>
            </a:ln>
          </p:spPr>
          <p:txBody>
            <a:bodyPr wrap="none" anchor="ctr"/>
            <a:lstStyle/>
            <a:p>
              <a:endParaRPr lang="ja-JP" altLang="en-US"/>
            </a:p>
          </p:txBody>
        </p:sp>
        <p:sp useBgFill="1">
          <p:nvSpPr>
            <p:cNvPr id="35947" name="Oval 103"/>
            <p:cNvSpPr>
              <a:spLocks noChangeArrowheads="1"/>
            </p:cNvSpPr>
            <p:nvPr/>
          </p:nvSpPr>
          <p:spPr bwMode="auto">
            <a:xfrm>
              <a:off x="2958" y="1719"/>
              <a:ext cx="13" cy="65"/>
            </a:xfrm>
            <a:prstGeom prst="ellipse">
              <a:avLst/>
            </a:prstGeom>
            <a:ln w="12700">
              <a:noFill/>
              <a:round/>
              <a:headEnd/>
              <a:tailEnd/>
            </a:ln>
          </p:spPr>
          <p:txBody>
            <a:bodyPr wrap="none" anchor="ctr"/>
            <a:lstStyle/>
            <a:p>
              <a:endParaRPr lang="ja-JP" altLang="en-US"/>
            </a:p>
          </p:txBody>
        </p:sp>
        <p:sp useBgFill="1">
          <p:nvSpPr>
            <p:cNvPr id="35948" name="Oval 104"/>
            <p:cNvSpPr>
              <a:spLocks noChangeArrowheads="1"/>
            </p:cNvSpPr>
            <p:nvPr/>
          </p:nvSpPr>
          <p:spPr bwMode="auto">
            <a:xfrm>
              <a:off x="2960" y="1700"/>
              <a:ext cx="15" cy="65"/>
            </a:xfrm>
            <a:prstGeom prst="ellipse">
              <a:avLst/>
            </a:prstGeom>
            <a:ln w="12700">
              <a:noFill/>
              <a:round/>
              <a:headEnd/>
              <a:tailEnd/>
            </a:ln>
          </p:spPr>
          <p:txBody>
            <a:bodyPr wrap="none" anchor="ctr"/>
            <a:lstStyle/>
            <a:p>
              <a:endParaRPr lang="ja-JP" altLang="en-US"/>
            </a:p>
          </p:txBody>
        </p:sp>
        <p:sp useBgFill="1">
          <p:nvSpPr>
            <p:cNvPr id="35949" name="Oval 105"/>
            <p:cNvSpPr>
              <a:spLocks noChangeArrowheads="1"/>
            </p:cNvSpPr>
            <p:nvPr/>
          </p:nvSpPr>
          <p:spPr bwMode="auto">
            <a:xfrm>
              <a:off x="4023" y="1745"/>
              <a:ext cx="13" cy="65"/>
            </a:xfrm>
            <a:prstGeom prst="ellipse">
              <a:avLst/>
            </a:prstGeom>
            <a:ln w="12700">
              <a:noFill/>
              <a:round/>
              <a:headEnd/>
              <a:tailEnd/>
            </a:ln>
          </p:spPr>
          <p:txBody>
            <a:bodyPr wrap="none" anchor="ctr"/>
            <a:lstStyle/>
            <a:p>
              <a:endParaRPr lang="ja-JP" altLang="en-US"/>
            </a:p>
          </p:txBody>
        </p:sp>
        <p:sp useBgFill="1">
          <p:nvSpPr>
            <p:cNvPr id="35950" name="Oval 106"/>
            <p:cNvSpPr>
              <a:spLocks noChangeArrowheads="1"/>
            </p:cNvSpPr>
            <p:nvPr/>
          </p:nvSpPr>
          <p:spPr bwMode="auto">
            <a:xfrm>
              <a:off x="4023" y="1703"/>
              <a:ext cx="13" cy="65"/>
            </a:xfrm>
            <a:prstGeom prst="ellipse">
              <a:avLst/>
            </a:prstGeom>
            <a:ln w="12700">
              <a:noFill/>
              <a:round/>
              <a:headEnd/>
              <a:tailEnd/>
            </a:ln>
          </p:spPr>
          <p:txBody>
            <a:bodyPr wrap="none" anchor="ctr"/>
            <a:lstStyle/>
            <a:p>
              <a:endParaRPr lang="ja-JP" altLang="en-US"/>
            </a:p>
          </p:txBody>
        </p:sp>
        <p:sp useBgFill="1">
          <p:nvSpPr>
            <p:cNvPr id="35951" name="Oval 107"/>
            <p:cNvSpPr>
              <a:spLocks noChangeArrowheads="1"/>
            </p:cNvSpPr>
            <p:nvPr/>
          </p:nvSpPr>
          <p:spPr bwMode="auto">
            <a:xfrm>
              <a:off x="4091" y="1697"/>
              <a:ext cx="14" cy="65"/>
            </a:xfrm>
            <a:prstGeom prst="ellipse">
              <a:avLst/>
            </a:prstGeom>
            <a:ln w="12700">
              <a:noFill/>
              <a:round/>
              <a:headEnd/>
              <a:tailEnd/>
            </a:ln>
          </p:spPr>
          <p:txBody>
            <a:bodyPr wrap="none" anchor="ctr"/>
            <a:lstStyle/>
            <a:p>
              <a:endParaRPr lang="ja-JP" altLang="en-US"/>
            </a:p>
          </p:txBody>
        </p:sp>
        <p:sp useBgFill="1">
          <p:nvSpPr>
            <p:cNvPr id="35952" name="Oval 108"/>
            <p:cNvSpPr>
              <a:spLocks noChangeArrowheads="1"/>
            </p:cNvSpPr>
            <p:nvPr/>
          </p:nvSpPr>
          <p:spPr bwMode="auto">
            <a:xfrm>
              <a:off x="4098" y="1729"/>
              <a:ext cx="13" cy="65"/>
            </a:xfrm>
            <a:prstGeom prst="ellipse">
              <a:avLst/>
            </a:prstGeom>
            <a:ln w="12700">
              <a:noFill/>
              <a:round/>
              <a:headEnd/>
              <a:tailEnd/>
            </a:ln>
          </p:spPr>
          <p:txBody>
            <a:bodyPr wrap="none" anchor="ctr"/>
            <a:lstStyle/>
            <a:p>
              <a:endParaRPr lang="ja-JP" altLang="en-US"/>
            </a:p>
          </p:txBody>
        </p:sp>
        <p:grpSp>
          <p:nvGrpSpPr>
            <p:cNvPr id="35953" name="Group 109"/>
            <p:cNvGrpSpPr>
              <a:grpSpLocks/>
            </p:cNvGrpSpPr>
            <p:nvPr/>
          </p:nvGrpSpPr>
          <p:grpSpPr bwMode="auto">
            <a:xfrm>
              <a:off x="2300" y="1821"/>
              <a:ext cx="798" cy="660"/>
              <a:chOff x="2308" y="2098"/>
              <a:chExt cx="580" cy="408"/>
            </a:xfrm>
          </p:grpSpPr>
          <p:sp>
            <p:nvSpPr>
              <p:cNvPr id="36040" name="AutoShape 110"/>
              <p:cNvSpPr>
                <a:spLocks noChangeArrowheads="1"/>
              </p:cNvSpPr>
              <p:nvPr/>
            </p:nvSpPr>
            <p:spPr bwMode="auto">
              <a:xfrm>
                <a:off x="2308"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41" name="AutoShape 111"/>
              <p:cNvSpPr>
                <a:spLocks noChangeArrowheads="1"/>
              </p:cNvSpPr>
              <p:nvPr/>
            </p:nvSpPr>
            <p:spPr bwMode="auto">
              <a:xfrm>
                <a:off x="2391"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42" name="AutoShape 112"/>
              <p:cNvSpPr>
                <a:spLocks noChangeArrowheads="1"/>
              </p:cNvSpPr>
              <p:nvPr/>
            </p:nvSpPr>
            <p:spPr bwMode="auto">
              <a:xfrm>
                <a:off x="2474"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43" name="AutoShape 113"/>
              <p:cNvSpPr>
                <a:spLocks noChangeArrowheads="1"/>
              </p:cNvSpPr>
              <p:nvPr/>
            </p:nvSpPr>
            <p:spPr bwMode="auto">
              <a:xfrm>
                <a:off x="2557" y="2098"/>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36044" name="AutoShape 114"/>
              <p:cNvSpPr>
                <a:spLocks noChangeArrowheads="1"/>
              </p:cNvSpPr>
              <p:nvPr/>
            </p:nvSpPr>
            <p:spPr bwMode="auto">
              <a:xfrm>
                <a:off x="2640"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45" name="AutoShape 115"/>
              <p:cNvSpPr>
                <a:spLocks noChangeArrowheads="1"/>
              </p:cNvSpPr>
              <p:nvPr/>
            </p:nvSpPr>
            <p:spPr bwMode="auto">
              <a:xfrm>
                <a:off x="2821"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sp useBgFill="1">
          <p:nvSpPr>
            <p:cNvPr id="35954" name="Oval 116"/>
            <p:cNvSpPr>
              <a:spLocks noChangeArrowheads="1"/>
            </p:cNvSpPr>
            <p:nvPr/>
          </p:nvSpPr>
          <p:spPr bwMode="auto">
            <a:xfrm>
              <a:off x="4100" y="1694"/>
              <a:ext cx="13" cy="64"/>
            </a:xfrm>
            <a:prstGeom prst="ellipse">
              <a:avLst/>
            </a:prstGeom>
            <a:ln w="12700">
              <a:noFill/>
              <a:round/>
              <a:headEnd/>
              <a:tailEnd/>
            </a:ln>
          </p:spPr>
          <p:txBody>
            <a:bodyPr wrap="none" anchor="ctr"/>
            <a:lstStyle/>
            <a:p>
              <a:endParaRPr lang="ja-JP" altLang="en-US"/>
            </a:p>
          </p:txBody>
        </p:sp>
        <p:sp useBgFill="1">
          <p:nvSpPr>
            <p:cNvPr id="35955" name="Oval 117"/>
            <p:cNvSpPr>
              <a:spLocks noChangeArrowheads="1"/>
            </p:cNvSpPr>
            <p:nvPr/>
          </p:nvSpPr>
          <p:spPr bwMode="auto">
            <a:xfrm>
              <a:off x="5215" y="1697"/>
              <a:ext cx="15" cy="65"/>
            </a:xfrm>
            <a:prstGeom prst="ellipse">
              <a:avLst/>
            </a:prstGeom>
            <a:ln w="12700">
              <a:noFill/>
              <a:round/>
              <a:headEnd/>
              <a:tailEnd/>
            </a:ln>
          </p:spPr>
          <p:txBody>
            <a:bodyPr wrap="none" anchor="ctr"/>
            <a:lstStyle/>
            <a:p>
              <a:endParaRPr lang="ja-JP" altLang="en-US"/>
            </a:p>
          </p:txBody>
        </p:sp>
        <p:sp useBgFill="1">
          <p:nvSpPr>
            <p:cNvPr id="35956" name="Oval 118"/>
            <p:cNvSpPr>
              <a:spLocks noChangeArrowheads="1"/>
            </p:cNvSpPr>
            <p:nvPr/>
          </p:nvSpPr>
          <p:spPr bwMode="auto">
            <a:xfrm>
              <a:off x="5219" y="1713"/>
              <a:ext cx="14" cy="65"/>
            </a:xfrm>
            <a:prstGeom prst="ellipse">
              <a:avLst/>
            </a:prstGeom>
            <a:ln w="12700">
              <a:noFill/>
              <a:round/>
              <a:headEnd/>
              <a:tailEnd/>
            </a:ln>
          </p:spPr>
          <p:txBody>
            <a:bodyPr wrap="none" anchor="ctr"/>
            <a:lstStyle/>
            <a:p>
              <a:endParaRPr lang="ja-JP" altLang="en-US"/>
            </a:p>
          </p:txBody>
        </p:sp>
        <p:grpSp>
          <p:nvGrpSpPr>
            <p:cNvPr id="35957" name="Group 119"/>
            <p:cNvGrpSpPr>
              <a:grpSpLocks/>
            </p:cNvGrpSpPr>
            <p:nvPr/>
          </p:nvGrpSpPr>
          <p:grpSpPr bwMode="auto">
            <a:xfrm>
              <a:off x="3802" y="1849"/>
              <a:ext cx="46" cy="584"/>
              <a:chOff x="3400" y="2115"/>
              <a:chExt cx="34" cy="361"/>
            </a:xfrm>
          </p:grpSpPr>
          <p:sp>
            <p:nvSpPr>
              <p:cNvPr id="36030" name="Line 120"/>
              <p:cNvSpPr>
                <a:spLocks noChangeShapeType="1"/>
              </p:cNvSpPr>
              <p:nvPr/>
            </p:nvSpPr>
            <p:spPr bwMode="auto">
              <a:xfrm>
                <a:off x="3421" y="2115"/>
                <a:ext cx="0" cy="40"/>
              </a:xfrm>
              <a:prstGeom prst="line">
                <a:avLst/>
              </a:prstGeom>
              <a:noFill/>
              <a:ln w="25400">
                <a:solidFill>
                  <a:srgbClr val="000000"/>
                </a:solidFill>
                <a:round/>
                <a:headEnd/>
                <a:tailEnd/>
              </a:ln>
            </p:spPr>
            <p:txBody>
              <a:bodyPr wrap="none" anchor="ctr"/>
              <a:lstStyle/>
              <a:p>
                <a:endParaRPr lang="ja-JP" altLang="en-US"/>
              </a:p>
            </p:txBody>
          </p:sp>
          <p:sp>
            <p:nvSpPr>
              <p:cNvPr id="36031" name="Line 121"/>
              <p:cNvSpPr>
                <a:spLocks noChangeShapeType="1"/>
              </p:cNvSpPr>
              <p:nvPr/>
            </p:nvSpPr>
            <p:spPr bwMode="auto">
              <a:xfrm>
                <a:off x="3421" y="2193"/>
                <a:ext cx="0" cy="40"/>
              </a:xfrm>
              <a:prstGeom prst="line">
                <a:avLst/>
              </a:prstGeom>
              <a:noFill/>
              <a:ln w="25400">
                <a:solidFill>
                  <a:srgbClr val="000000"/>
                </a:solidFill>
                <a:round/>
                <a:headEnd/>
                <a:tailEnd/>
              </a:ln>
            </p:spPr>
            <p:txBody>
              <a:bodyPr wrap="none" anchor="ctr"/>
              <a:lstStyle/>
              <a:p>
                <a:endParaRPr lang="ja-JP" altLang="en-US"/>
              </a:p>
            </p:txBody>
          </p:sp>
          <p:sp>
            <p:nvSpPr>
              <p:cNvPr id="36032" name="Line 122"/>
              <p:cNvSpPr>
                <a:spLocks noChangeShapeType="1"/>
              </p:cNvSpPr>
              <p:nvPr/>
            </p:nvSpPr>
            <p:spPr bwMode="auto">
              <a:xfrm>
                <a:off x="3421" y="2275"/>
                <a:ext cx="0" cy="40"/>
              </a:xfrm>
              <a:prstGeom prst="line">
                <a:avLst/>
              </a:prstGeom>
              <a:noFill/>
              <a:ln w="25400">
                <a:solidFill>
                  <a:srgbClr val="000000"/>
                </a:solidFill>
                <a:round/>
                <a:headEnd/>
                <a:tailEnd/>
              </a:ln>
            </p:spPr>
            <p:txBody>
              <a:bodyPr wrap="none" anchor="ctr"/>
              <a:lstStyle/>
              <a:p>
                <a:endParaRPr lang="ja-JP" altLang="en-US"/>
              </a:p>
            </p:txBody>
          </p:sp>
          <p:sp>
            <p:nvSpPr>
              <p:cNvPr id="36033" name="Line 123"/>
              <p:cNvSpPr>
                <a:spLocks noChangeShapeType="1"/>
              </p:cNvSpPr>
              <p:nvPr/>
            </p:nvSpPr>
            <p:spPr bwMode="auto">
              <a:xfrm>
                <a:off x="3421" y="2354"/>
                <a:ext cx="0" cy="40"/>
              </a:xfrm>
              <a:prstGeom prst="line">
                <a:avLst/>
              </a:prstGeom>
              <a:noFill/>
              <a:ln w="25400">
                <a:solidFill>
                  <a:srgbClr val="000000"/>
                </a:solidFill>
                <a:round/>
                <a:headEnd/>
                <a:tailEnd/>
              </a:ln>
            </p:spPr>
            <p:txBody>
              <a:bodyPr wrap="none" anchor="ctr"/>
              <a:lstStyle/>
              <a:p>
                <a:endParaRPr lang="ja-JP" altLang="en-US"/>
              </a:p>
            </p:txBody>
          </p:sp>
          <p:sp>
            <p:nvSpPr>
              <p:cNvPr id="36034" name="Line 124"/>
              <p:cNvSpPr>
                <a:spLocks noChangeShapeType="1"/>
              </p:cNvSpPr>
              <p:nvPr/>
            </p:nvSpPr>
            <p:spPr bwMode="auto">
              <a:xfrm>
                <a:off x="3421" y="2436"/>
                <a:ext cx="0" cy="40"/>
              </a:xfrm>
              <a:prstGeom prst="line">
                <a:avLst/>
              </a:prstGeom>
              <a:noFill/>
              <a:ln w="25400">
                <a:solidFill>
                  <a:srgbClr val="000000"/>
                </a:solidFill>
                <a:round/>
                <a:headEnd/>
                <a:tailEnd/>
              </a:ln>
            </p:spPr>
            <p:txBody>
              <a:bodyPr wrap="none" anchor="ctr"/>
              <a:lstStyle/>
              <a:p>
                <a:endParaRPr lang="ja-JP" altLang="en-US"/>
              </a:p>
            </p:txBody>
          </p:sp>
          <p:sp>
            <p:nvSpPr>
              <p:cNvPr id="36035" name="Line 125"/>
              <p:cNvSpPr>
                <a:spLocks noChangeShapeType="1"/>
              </p:cNvSpPr>
              <p:nvPr/>
            </p:nvSpPr>
            <p:spPr bwMode="auto">
              <a:xfrm>
                <a:off x="3400" y="2214"/>
                <a:ext cx="34" cy="0"/>
              </a:xfrm>
              <a:prstGeom prst="line">
                <a:avLst/>
              </a:prstGeom>
              <a:noFill/>
              <a:ln w="25400">
                <a:solidFill>
                  <a:srgbClr val="000000"/>
                </a:solidFill>
                <a:round/>
                <a:headEnd/>
                <a:tailEnd/>
              </a:ln>
            </p:spPr>
            <p:txBody>
              <a:bodyPr wrap="none" anchor="ctr"/>
              <a:lstStyle/>
              <a:p>
                <a:endParaRPr lang="ja-JP" altLang="en-US"/>
              </a:p>
            </p:txBody>
          </p:sp>
          <p:sp>
            <p:nvSpPr>
              <p:cNvPr id="36036" name="Line 126"/>
              <p:cNvSpPr>
                <a:spLocks noChangeShapeType="1"/>
              </p:cNvSpPr>
              <p:nvPr/>
            </p:nvSpPr>
            <p:spPr bwMode="auto">
              <a:xfrm>
                <a:off x="3400" y="2136"/>
                <a:ext cx="34" cy="0"/>
              </a:xfrm>
              <a:prstGeom prst="line">
                <a:avLst/>
              </a:prstGeom>
              <a:noFill/>
              <a:ln w="25400">
                <a:solidFill>
                  <a:srgbClr val="000000"/>
                </a:solidFill>
                <a:round/>
                <a:headEnd/>
                <a:tailEnd/>
              </a:ln>
            </p:spPr>
            <p:txBody>
              <a:bodyPr wrap="none" anchor="ctr"/>
              <a:lstStyle/>
              <a:p>
                <a:endParaRPr lang="ja-JP" altLang="en-US"/>
              </a:p>
            </p:txBody>
          </p:sp>
          <p:sp>
            <p:nvSpPr>
              <p:cNvPr id="36037" name="Line 127"/>
              <p:cNvSpPr>
                <a:spLocks noChangeShapeType="1"/>
              </p:cNvSpPr>
              <p:nvPr/>
            </p:nvSpPr>
            <p:spPr bwMode="auto">
              <a:xfrm>
                <a:off x="3400" y="2298"/>
                <a:ext cx="34" cy="0"/>
              </a:xfrm>
              <a:prstGeom prst="line">
                <a:avLst/>
              </a:prstGeom>
              <a:noFill/>
              <a:ln w="25400">
                <a:solidFill>
                  <a:srgbClr val="000000"/>
                </a:solidFill>
                <a:round/>
                <a:headEnd/>
                <a:tailEnd/>
              </a:ln>
            </p:spPr>
            <p:txBody>
              <a:bodyPr wrap="none" anchor="ctr"/>
              <a:lstStyle/>
              <a:p>
                <a:endParaRPr lang="ja-JP" altLang="en-US"/>
              </a:p>
            </p:txBody>
          </p:sp>
          <p:sp>
            <p:nvSpPr>
              <p:cNvPr id="36038" name="Line 128"/>
              <p:cNvSpPr>
                <a:spLocks noChangeShapeType="1"/>
              </p:cNvSpPr>
              <p:nvPr/>
            </p:nvSpPr>
            <p:spPr bwMode="auto">
              <a:xfrm>
                <a:off x="3400" y="2374"/>
                <a:ext cx="34" cy="0"/>
              </a:xfrm>
              <a:prstGeom prst="line">
                <a:avLst/>
              </a:prstGeom>
              <a:noFill/>
              <a:ln w="25400">
                <a:solidFill>
                  <a:srgbClr val="000000"/>
                </a:solidFill>
                <a:round/>
                <a:headEnd/>
                <a:tailEnd/>
              </a:ln>
            </p:spPr>
            <p:txBody>
              <a:bodyPr wrap="none" anchor="ctr"/>
              <a:lstStyle/>
              <a:p>
                <a:endParaRPr lang="ja-JP" altLang="en-US"/>
              </a:p>
            </p:txBody>
          </p:sp>
          <p:sp>
            <p:nvSpPr>
              <p:cNvPr id="36039" name="Line 129"/>
              <p:cNvSpPr>
                <a:spLocks noChangeShapeType="1"/>
              </p:cNvSpPr>
              <p:nvPr/>
            </p:nvSpPr>
            <p:spPr bwMode="auto">
              <a:xfrm>
                <a:off x="3400" y="2456"/>
                <a:ext cx="34" cy="0"/>
              </a:xfrm>
              <a:prstGeom prst="line">
                <a:avLst/>
              </a:prstGeom>
              <a:noFill/>
              <a:ln w="25400">
                <a:solidFill>
                  <a:srgbClr val="000000"/>
                </a:solidFill>
                <a:round/>
                <a:headEnd/>
                <a:tailEnd/>
              </a:ln>
            </p:spPr>
            <p:txBody>
              <a:bodyPr wrap="none" anchor="ctr"/>
              <a:lstStyle/>
              <a:p>
                <a:endParaRPr lang="ja-JP" altLang="en-US"/>
              </a:p>
            </p:txBody>
          </p:sp>
        </p:grpSp>
        <p:sp>
          <p:nvSpPr>
            <p:cNvPr id="35958" name="AutoShape 130"/>
            <p:cNvSpPr>
              <a:spLocks noChangeArrowheads="1"/>
            </p:cNvSpPr>
            <p:nvPr/>
          </p:nvSpPr>
          <p:spPr bwMode="auto">
            <a:xfrm>
              <a:off x="1110" y="1821"/>
              <a:ext cx="92"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5959" name="AutoShape 131"/>
            <p:cNvSpPr>
              <a:spLocks noChangeArrowheads="1"/>
            </p:cNvSpPr>
            <p:nvPr/>
          </p:nvSpPr>
          <p:spPr bwMode="auto">
            <a:xfrm>
              <a:off x="1224" y="1821"/>
              <a:ext cx="93"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5960" name="AutoShape 132"/>
            <p:cNvSpPr>
              <a:spLocks noChangeArrowheads="1"/>
            </p:cNvSpPr>
            <p:nvPr/>
          </p:nvSpPr>
          <p:spPr bwMode="auto">
            <a:xfrm>
              <a:off x="1339" y="1821"/>
              <a:ext cx="91"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5961" name="AutoShape 133"/>
            <p:cNvSpPr>
              <a:spLocks noChangeArrowheads="1"/>
            </p:cNvSpPr>
            <p:nvPr/>
          </p:nvSpPr>
          <p:spPr bwMode="auto">
            <a:xfrm>
              <a:off x="1452" y="1821"/>
              <a:ext cx="93" cy="660"/>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35962" name="AutoShape 134"/>
            <p:cNvSpPr>
              <a:spLocks noChangeArrowheads="1"/>
            </p:cNvSpPr>
            <p:nvPr/>
          </p:nvSpPr>
          <p:spPr bwMode="auto">
            <a:xfrm>
              <a:off x="1567" y="1821"/>
              <a:ext cx="92"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5963" name="AutoShape 135"/>
            <p:cNvSpPr>
              <a:spLocks noChangeArrowheads="1"/>
            </p:cNvSpPr>
            <p:nvPr/>
          </p:nvSpPr>
          <p:spPr bwMode="auto">
            <a:xfrm>
              <a:off x="1815" y="1821"/>
              <a:ext cx="93" cy="66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nvGrpSpPr>
            <p:cNvPr id="35964" name="Group 136"/>
            <p:cNvGrpSpPr>
              <a:grpSpLocks/>
            </p:cNvGrpSpPr>
            <p:nvPr/>
          </p:nvGrpSpPr>
          <p:grpSpPr bwMode="auto">
            <a:xfrm>
              <a:off x="4923" y="1855"/>
              <a:ext cx="47" cy="584"/>
              <a:chOff x="4216" y="2119"/>
              <a:chExt cx="34" cy="361"/>
            </a:xfrm>
          </p:grpSpPr>
          <p:sp>
            <p:nvSpPr>
              <p:cNvPr id="36020" name="Line 137"/>
              <p:cNvSpPr>
                <a:spLocks noChangeShapeType="1"/>
              </p:cNvSpPr>
              <p:nvPr/>
            </p:nvSpPr>
            <p:spPr bwMode="auto">
              <a:xfrm>
                <a:off x="4237" y="2119"/>
                <a:ext cx="0" cy="40"/>
              </a:xfrm>
              <a:prstGeom prst="line">
                <a:avLst/>
              </a:prstGeom>
              <a:noFill/>
              <a:ln w="25400">
                <a:solidFill>
                  <a:srgbClr val="000000"/>
                </a:solidFill>
                <a:round/>
                <a:headEnd/>
                <a:tailEnd/>
              </a:ln>
            </p:spPr>
            <p:txBody>
              <a:bodyPr wrap="none" anchor="ctr"/>
              <a:lstStyle/>
              <a:p>
                <a:endParaRPr lang="ja-JP" altLang="en-US"/>
              </a:p>
            </p:txBody>
          </p:sp>
          <p:sp>
            <p:nvSpPr>
              <p:cNvPr id="36021" name="Line 138"/>
              <p:cNvSpPr>
                <a:spLocks noChangeShapeType="1"/>
              </p:cNvSpPr>
              <p:nvPr/>
            </p:nvSpPr>
            <p:spPr bwMode="auto">
              <a:xfrm>
                <a:off x="4237" y="2197"/>
                <a:ext cx="0" cy="40"/>
              </a:xfrm>
              <a:prstGeom prst="line">
                <a:avLst/>
              </a:prstGeom>
              <a:noFill/>
              <a:ln w="25400">
                <a:solidFill>
                  <a:srgbClr val="000000"/>
                </a:solidFill>
                <a:round/>
                <a:headEnd/>
                <a:tailEnd/>
              </a:ln>
            </p:spPr>
            <p:txBody>
              <a:bodyPr wrap="none" anchor="ctr"/>
              <a:lstStyle/>
              <a:p>
                <a:endParaRPr lang="ja-JP" altLang="en-US"/>
              </a:p>
            </p:txBody>
          </p:sp>
          <p:sp>
            <p:nvSpPr>
              <p:cNvPr id="36022" name="Line 139"/>
              <p:cNvSpPr>
                <a:spLocks noChangeShapeType="1"/>
              </p:cNvSpPr>
              <p:nvPr/>
            </p:nvSpPr>
            <p:spPr bwMode="auto">
              <a:xfrm>
                <a:off x="4237" y="2279"/>
                <a:ext cx="0" cy="40"/>
              </a:xfrm>
              <a:prstGeom prst="line">
                <a:avLst/>
              </a:prstGeom>
              <a:noFill/>
              <a:ln w="25400">
                <a:solidFill>
                  <a:srgbClr val="000000"/>
                </a:solidFill>
                <a:round/>
                <a:headEnd/>
                <a:tailEnd/>
              </a:ln>
            </p:spPr>
            <p:txBody>
              <a:bodyPr wrap="none" anchor="ctr"/>
              <a:lstStyle/>
              <a:p>
                <a:endParaRPr lang="ja-JP" altLang="en-US"/>
              </a:p>
            </p:txBody>
          </p:sp>
          <p:sp>
            <p:nvSpPr>
              <p:cNvPr id="36023" name="Line 140"/>
              <p:cNvSpPr>
                <a:spLocks noChangeShapeType="1"/>
              </p:cNvSpPr>
              <p:nvPr/>
            </p:nvSpPr>
            <p:spPr bwMode="auto">
              <a:xfrm>
                <a:off x="4237" y="2358"/>
                <a:ext cx="0" cy="40"/>
              </a:xfrm>
              <a:prstGeom prst="line">
                <a:avLst/>
              </a:prstGeom>
              <a:noFill/>
              <a:ln w="25400">
                <a:solidFill>
                  <a:srgbClr val="000000"/>
                </a:solidFill>
                <a:round/>
                <a:headEnd/>
                <a:tailEnd/>
              </a:ln>
            </p:spPr>
            <p:txBody>
              <a:bodyPr wrap="none" anchor="ctr"/>
              <a:lstStyle/>
              <a:p>
                <a:endParaRPr lang="ja-JP" altLang="en-US"/>
              </a:p>
            </p:txBody>
          </p:sp>
          <p:sp>
            <p:nvSpPr>
              <p:cNvPr id="36024" name="Line 141"/>
              <p:cNvSpPr>
                <a:spLocks noChangeShapeType="1"/>
              </p:cNvSpPr>
              <p:nvPr/>
            </p:nvSpPr>
            <p:spPr bwMode="auto">
              <a:xfrm>
                <a:off x="4237" y="2440"/>
                <a:ext cx="0" cy="40"/>
              </a:xfrm>
              <a:prstGeom prst="line">
                <a:avLst/>
              </a:prstGeom>
              <a:noFill/>
              <a:ln w="25400">
                <a:solidFill>
                  <a:srgbClr val="000000"/>
                </a:solidFill>
                <a:round/>
                <a:headEnd/>
                <a:tailEnd/>
              </a:ln>
            </p:spPr>
            <p:txBody>
              <a:bodyPr wrap="none" anchor="ctr"/>
              <a:lstStyle/>
              <a:p>
                <a:endParaRPr lang="ja-JP" altLang="en-US"/>
              </a:p>
            </p:txBody>
          </p:sp>
          <p:sp>
            <p:nvSpPr>
              <p:cNvPr id="36025" name="Line 142"/>
              <p:cNvSpPr>
                <a:spLocks noChangeShapeType="1"/>
              </p:cNvSpPr>
              <p:nvPr/>
            </p:nvSpPr>
            <p:spPr bwMode="auto">
              <a:xfrm>
                <a:off x="4216" y="2218"/>
                <a:ext cx="34" cy="0"/>
              </a:xfrm>
              <a:prstGeom prst="line">
                <a:avLst/>
              </a:prstGeom>
              <a:noFill/>
              <a:ln w="25400">
                <a:solidFill>
                  <a:srgbClr val="000000"/>
                </a:solidFill>
                <a:round/>
                <a:headEnd/>
                <a:tailEnd/>
              </a:ln>
            </p:spPr>
            <p:txBody>
              <a:bodyPr wrap="none" anchor="ctr"/>
              <a:lstStyle/>
              <a:p>
                <a:endParaRPr lang="ja-JP" altLang="en-US"/>
              </a:p>
            </p:txBody>
          </p:sp>
          <p:sp>
            <p:nvSpPr>
              <p:cNvPr id="36026" name="Line 143"/>
              <p:cNvSpPr>
                <a:spLocks noChangeShapeType="1"/>
              </p:cNvSpPr>
              <p:nvPr/>
            </p:nvSpPr>
            <p:spPr bwMode="auto">
              <a:xfrm>
                <a:off x="4216" y="2140"/>
                <a:ext cx="34" cy="0"/>
              </a:xfrm>
              <a:prstGeom prst="line">
                <a:avLst/>
              </a:prstGeom>
              <a:noFill/>
              <a:ln w="25400">
                <a:solidFill>
                  <a:srgbClr val="000000"/>
                </a:solidFill>
                <a:round/>
                <a:headEnd/>
                <a:tailEnd/>
              </a:ln>
            </p:spPr>
            <p:txBody>
              <a:bodyPr wrap="none" anchor="ctr"/>
              <a:lstStyle/>
              <a:p>
                <a:endParaRPr lang="ja-JP" altLang="en-US"/>
              </a:p>
            </p:txBody>
          </p:sp>
          <p:sp>
            <p:nvSpPr>
              <p:cNvPr id="36027" name="Line 144"/>
              <p:cNvSpPr>
                <a:spLocks noChangeShapeType="1"/>
              </p:cNvSpPr>
              <p:nvPr/>
            </p:nvSpPr>
            <p:spPr bwMode="auto">
              <a:xfrm>
                <a:off x="4216" y="2302"/>
                <a:ext cx="34" cy="0"/>
              </a:xfrm>
              <a:prstGeom prst="line">
                <a:avLst/>
              </a:prstGeom>
              <a:noFill/>
              <a:ln w="25400">
                <a:solidFill>
                  <a:srgbClr val="000000"/>
                </a:solidFill>
                <a:round/>
                <a:headEnd/>
                <a:tailEnd/>
              </a:ln>
            </p:spPr>
            <p:txBody>
              <a:bodyPr wrap="none" anchor="ctr"/>
              <a:lstStyle/>
              <a:p>
                <a:endParaRPr lang="ja-JP" altLang="en-US"/>
              </a:p>
            </p:txBody>
          </p:sp>
          <p:sp>
            <p:nvSpPr>
              <p:cNvPr id="36028" name="Line 145"/>
              <p:cNvSpPr>
                <a:spLocks noChangeShapeType="1"/>
              </p:cNvSpPr>
              <p:nvPr/>
            </p:nvSpPr>
            <p:spPr bwMode="auto">
              <a:xfrm>
                <a:off x="4216" y="2378"/>
                <a:ext cx="34" cy="0"/>
              </a:xfrm>
              <a:prstGeom prst="line">
                <a:avLst/>
              </a:prstGeom>
              <a:noFill/>
              <a:ln w="25400">
                <a:solidFill>
                  <a:srgbClr val="000000"/>
                </a:solidFill>
                <a:round/>
                <a:headEnd/>
                <a:tailEnd/>
              </a:ln>
            </p:spPr>
            <p:txBody>
              <a:bodyPr wrap="none" anchor="ctr"/>
              <a:lstStyle/>
              <a:p>
                <a:endParaRPr lang="ja-JP" altLang="en-US"/>
              </a:p>
            </p:txBody>
          </p:sp>
          <p:sp>
            <p:nvSpPr>
              <p:cNvPr id="36029" name="Line 146"/>
              <p:cNvSpPr>
                <a:spLocks noChangeShapeType="1"/>
              </p:cNvSpPr>
              <p:nvPr/>
            </p:nvSpPr>
            <p:spPr bwMode="auto">
              <a:xfrm>
                <a:off x="4216" y="2460"/>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35965" name="Group 147"/>
            <p:cNvGrpSpPr>
              <a:grpSpLocks/>
            </p:cNvGrpSpPr>
            <p:nvPr/>
          </p:nvGrpSpPr>
          <p:grpSpPr bwMode="auto">
            <a:xfrm>
              <a:off x="3438" y="1813"/>
              <a:ext cx="796" cy="660"/>
              <a:chOff x="3135" y="2093"/>
              <a:chExt cx="580" cy="408"/>
            </a:xfrm>
          </p:grpSpPr>
          <p:sp>
            <p:nvSpPr>
              <p:cNvPr id="36014" name="AutoShape 148"/>
              <p:cNvSpPr>
                <a:spLocks noChangeArrowheads="1"/>
              </p:cNvSpPr>
              <p:nvPr/>
            </p:nvSpPr>
            <p:spPr bwMode="auto">
              <a:xfrm>
                <a:off x="3135"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15" name="AutoShape 149"/>
              <p:cNvSpPr>
                <a:spLocks noChangeArrowheads="1"/>
              </p:cNvSpPr>
              <p:nvPr/>
            </p:nvSpPr>
            <p:spPr bwMode="auto">
              <a:xfrm>
                <a:off x="3218"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16" name="AutoShape 150"/>
              <p:cNvSpPr>
                <a:spLocks noChangeArrowheads="1"/>
              </p:cNvSpPr>
              <p:nvPr/>
            </p:nvSpPr>
            <p:spPr bwMode="auto">
              <a:xfrm>
                <a:off x="3301"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17" name="AutoShape 151"/>
              <p:cNvSpPr>
                <a:spLocks noChangeArrowheads="1"/>
              </p:cNvSpPr>
              <p:nvPr/>
            </p:nvSpPr>
            <p:spPr bwMode="auto">
              <a:xfrm>
                <a:off x="3384" y="2093"/>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36018" name="AutoShape 152"/>
              <p:cNvSpPr>
                <a:spLocks noChangeArrowheads="1"/>
              </p:cNvSpPr>
              <p:nvPr/>
            </p:nvSpPr>
            <p:spPr bwMode="auto">
              <a:xfrm>
                <a:off x="3467"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19" name="AutoShape 153"/>
              <p:cNvSpPr>
                <a:spLocks noChangeArrowheads="1"/>
              </p:cNvSpPr>
              <p:nvPr/>
            </p:nvSpPr>
            <p:spPr bwMode="auto">
              <a:xfrm>
                <a:off x="3648"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grpSp>
          <p:nvGrpSpPr>
            <p:cNvPr id="35966" name="Group 154"/>
            <p:cNvGrpSpPr>
              <a:grpSpLocks/>
            </p:cNvGrpSpPr>
            <p:nvPr/>
          </p:nvGrpSpPr>
          <p:grpSpPr bwMode="auto">
            <a:xfrm>
              <a:off x="4559" y="1813"/>
              <a:ext cx="797" cy="660"/>
              <a:chOff x="3951" y="2093"/>
              <a:chExt cx="580" cy="408"/>
            </a:xfrm>
          </p:grpSpPr>
          <p:sp>
            <p:nvSpPr>
              <p:cNvPr id="36008" name="AutoShape 155"/>
              <p:cNvSpPr>
                <a:spLocks noChangeArrowheads="1"/>
              </p:cNvSpPr>
              <p:nvPr/>
            </p:nvSpPr>
            <p:spPr bwMode="auto">
              <a:xfrm>
                <a:off x="3951"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09" name="AutoShape 156"/>
              <p:cNvSpPr>
                <a:spLocks noChangeArrowheads="1"/>
              </p:cNvSpPr>
              <p:nvPr/>
            </p:nvSpPr>
            <p:spPr bwMode="auto">
              <a:xfrm>
                <a:off x="4034"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10" name="AutoShape 157"/>
              <p:cNvSpPr>
                <a:spLocks noChangeArrowheads="1"/>
              </p:cNvSpPr>
              <p:nvPr/>
            </p:nvSpPr>
            <p:spPr bwMode="auto">
              <a:xfrm>
                <a:off x="4117"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11" name="AutoShape 158"/>
              <p:cNvSpPr>
                <a:spLocks noChangeArrowheads="1"/>
              </p:cNvSpPr>
              <p:nvPr/>
            </p:nvSpPr>
            <p:spPr bwMode="auto">
              <a:xfrm>
                <a:off x="4200" y="2093"/>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36012" name="AutoShape 159"/>
              <p:cNvSpPr>
                <a:spLocks noChangeArrowheads="1"/>
              </p:cNvSpPr>
              <p:nvPr/>
            </p:nvSpPr>
            <p:spPr bwMode="auto">
              <a:xfrm>
                <a:off x="4283"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6013" name="AutoShape 160"/>
              <p:cNvSpPr>
                <a:spLocks noChangeArrowheads="1"/>
              </p:cNvSpPr>
              <p:nvPr/>
            </p:nvSpPr>
            <p:spPr bwMode="auto">
              <a:xfrm>
                <a:off x="4464"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sp>
          <p:nvSpPr>
            <p:cNvPr id="35967" name="Line 161"/>
            <p:cNvSpPr>
              <a:spLocks noChangeShapeType="1"/>
            </p:cNvSpPr>
            <p:nvPr/>
          </p:nvSpPr>
          <p:spPr bwMode="auto">
            <a:xfrm>
              <a:off x="1504" y="1993"/>
              <a:ext cx="0" cy="65"/>
            </a:xfrm>
            <a:prstGeom prst="line">
              <a:avLst/>
            </a:prstGeom>
            <a:noFill/>
            <a:ln w="25400">
              <a:solidFill>
                <a:srgbClr val="000000"/>
              </a:solidFill>
              <a:round/>
              <a:headEnd/>
              <a:tailEnd/>
            </a:ln>
          </p:spPr>
          <p:txBody>
            <a:bodyPr wrap="none" anchor="ctr"/>
            <a:lstStyle/>
            <a:p>
              <a:endParaRPr lang="ja-JP" altLang="en-US"/>
            </a:p>
          </p:txBody>
        </p:sp>
        <p:sp>
          <p:nvSpPr>
            <p:cNvPr id="35968" name="Line 162"/>
            <p:cNvSpPr>
              <a:spLocks noChangeShapeType="1"/>
            </p:cNvSpPr>
            <p:nvPr/>
          </p:nvSpPr>
          <p:spPr bwMode="auto">
            <a:xfrm>
              <a:off x="1504" y="2125"/>
              <a:ext cx="0" cy="65"/>
            </a:xfrm>
            <a:prstGeom prst="line">
              <a:avLst/>
            </a:prstGeom>
            <a:noFill/>
            <a:ln w="25400">
              <a:solidFill>
                <a:srgbClr val="000000"/>
              </a:solidFill>
              <a:round/>
              <a:headEnd/>
              <a:tailEnd/>
            </a:ln>
          </p:spPr>
          <p:txBody>
            <a:bodyPr wrap="none" anchor="ctr"/>
            <a:lstStyle/>
            <a:p>
              <a:endParaRPr lang="ja-JP" altLang="en-US"/>
            </a:p>
          </p:txBody>
        </p:sp>
        <p:sp>
          <p:nvSpPr>
            <p:cNvPr id="35969" name="Line 163"/>
            <p:cNvSpPr>
              <a:spLocks noChangeShapeType="1"/>
            </p:cNvSpPr>
            <p:nvPr/>
          </p:nvSpPr>
          <p:spPr bwMode="auto">
            <a:xfrm>
              <a:off x="1504" y="2253"/>
              <a:ext cx="0" cy="65"/>
            </a:xfrm>
            <a:prstGeom prst="line">
              <a:avLst/>
            </a:prstGeom>
            <a:noFill/>
            <a:ln w="25400">
              <a:solidFill>
                <a:srgbClr val="000000"/>
              </a:solidFill>
              <a:round/>
              <a:headEnd/>
              <a:tailEnd/>
            </a:ln>
          </p:spPr>
          <p:txBody>
            <a:bodyPr wrap="none" anchor="ctr"/>
            <a:lstStyle/>
            <a:p>
              <a:endParaRPr lang="ja-JP" altLang="en-US"/>
            </a:p>
          </p:txBody>
        </p:sp>
        <p:sp>
          <p:nvSpPr>
            <p:cNvPr id="35970" name="Line 164"/>
            <p:cNvSpPr>
              <a:spLocks noChangeShapeType="1"/>
            </p:cNvSpPr>
            <p:nvPr/>
          </p:nvSpPr>
          <p:spPr bwMode="auto">
            <a:xfrm>
              <a:off x="1504" y="2386"/>
              <a:ext cx="0" cy="65"/>
            </a:xfrm>
            <a:prstGeom prst="line">
              <a:avLst/>
            </a:prstGeom>
            <a:noFill/>
            <a:ln w="25400">
              <a:solidFill>
                <a:srgbClr val="000000"/>
              </a:solidFill>
              <a:round/>
              <a:headEnd/>
              <a:tailEnd/>
            </a:ln>
          </p:spPr>
          <p:txBody>
            <a:bodyPr wrap="none" anchor="ctr"/>
            <a:lstStyle/>
            <a:p>
              <a:endParaRPr lang="ja-JP" altLang="en-US"/>
            </a:p>
          </p:txBody>
        </p:sp>
        <p:sp>
          <p:nvSpPr>
            <p:cNvPr id="35971" name="Line 165"/>
            <p:cNvSpPr>
              <a:spLocks noChangeShapeType="1"/>
            </p:cNvSpPr>
            <p:nvPr/>
          </p:nvSpPr>
          <p:spPr bwMode="auto">
            <a:xfrm>
              <a:off x="1474" y="2027"/>
              <a:ext cx="47" cy="0"/>
            </a:xfrm>
            <a:prstGeom prst="line">
              <a:avLst/>
            </a:prstGeom>
            <a:noFill/>
            <a:ln w="25400">
              <a:solidFill>
                <a:srgbClr val="000000"/>
              </a:solidFill>
              <a:round/>
              <a:headEnd/>
              <a:tailEnd/>
            </a:ln>
          </p:spPr>
          <p:txBody>
            <a:bodyPr wrap="none" anchor="ctr"/>
            <a:lstStyle/>
            <a:p>
              <a:endParaRPr lang="ja-JP" altLang="en-US"/>
            </a:p>
          </p:txBody>
        </p:sp>
        <p:sp>
          <p:nvSpPr>
            <p:cNvPr id="35972" name="Line 166"/>
            <p:cNvSpPr>
              <a:spLocks noChangeShapeType="1"/>
            </p:cNvSpPr>
            <p:nvPr/>
          </p:nvSpPr>
          <p:spPr bwMode="auto">
            <a:xfrm>
              <a:off x="1474" y="2163"/>
              <a:ext cx="47" cy="0"/>
            </a:xfrm>
            <a:prstGeom prst="line">
              <a:avLst/>
            </a:prstGeom>
            <a:noFill/>
            <a:ln w="25400">
              <a:solidFill>
                <a:srgbClr val="000000"/>
              </a:solidFill>
              <a:round/>
              <a:headEnd/>
              <a:tailEnd/>
            </a:ln>
          </p:spPr>
          <p:txBody>
            <a:bodyPr wrap="none" anchor="ctr"/>
            <a:lstStyle/>
            <a:p>
              <a:endParaRPr lang="ja-JP" altLang="en-US"/>
            </a:p>
          </p:txBody>
        </p:sp>
        <p:sp>
          <p:nvSpPr>
            <p:cNvPr id="35973" name="Line 167"/>
            <p:cNvSpPr>
              <a:spLocks noChangeShapeType="1"/>
            </p:cNvSpPr>
            <p:nvPr/>
          </p:nvSpPr>
          <p:spPr bwMode="auto">
            <a:xfrm>
              <a:off x="1474" y="2286"/>
              <a:ext cx="47" cy="0"/>
            </a:xfrm>
            <a:prstGeom prst="line">
              <a:avLst/>
            </a:prstGeom>
            <a:noFill/>
            <a:ln w="25400">
              <a:solidFill>
                <a:srgbClr val="000000"/>
              </a:solidFill>
              <a:round/>
              <a:headEnd/>
              <a:tailEnd/>
            </a:ln>
          </p:spPr>
          <p:txBody>
            <a:bodyPr wrap="none" anchor="ctr"/>
            <a:lstStyle/>
            <a:p>
              <a:endParaRPr lang="ja-JP" altLang="en-US"/>
            </a:p>
          </p:txBody>
        </p:sp>
        <p:sp>
          <p:nvSpPr>
            <p:cNvPr id="35974" name="Line 168"/>
            <p:cNvSpPr>
              <a:spLocks noChangeShapeType="1"/>
            </p:cNvSpPr>
            <p:nvPr/>
          </p:nvSpPr>
          <p:spPr bwMode="auto">
            <a:xfrm>
              <a:off x="1474" y="2418"/>
              <a:ext cx="47" cy="0"/>
            </a:xfrm>
            <a:prstGeom prst="line">
              <a:avLst/>
            </a:prstGeom>
            <a:noFill/>
            <a:ln w="25400">
              <a:solidFill>
                <a:srgbClr val="000000"/>
              </a:solidFill>
              <a:round/>
              <a:headEnd/>
              <a:tailEnd/>
            </a:ln>
          </p:spPr>
          <p:txBody>
            <a:bodyPr wrap="none" anchor="ctr"/>
            <a:lstStyle/>
            <a:p>
              <a:endParaRPr lang="ja-JP" altLang="en-US"/>
            </a:p>
          </p:txBody>
        </p:sp>
        <p:grpSp>
          <p:nvGrpSpPr>
            <p:cNvPr id="35975" name="Group 169"/>
            <p:cNvGrpSpPr>
              <a:grpSpLocks/>
            </p:cNvGrpSpPr>
            <p:nvPr/>
          </p:nvGrpSpPr>
          <p:grpSpPr bwMode="auto">
            <a:xfrm>
              <a:off x="2662" y="1859"/>
              <a:ext cx="46" cy="583"/>
              <a:chOff x="2571" y="2121"/>
              <a:chExt cx="34" cy="361"/>
            </a:xfrm>
          </p:grpSpPr>
          <p:sp>
            <p:nvSpPr>
              <p:cNvPr id="35998" name="Line 170"/>
              <p:cNvSpPr>
                <a:spLocks noChangeShapeType="1"/>
              </p:cNvSpPr>
              <p:nvPr/>
            </p:nvSpPr>
            <p:spPr bwMode="auto">
              <a:xfrm>
                <a:off x="2592" y="2121"/>
                <a:ext cx="0" cy="40"/>
              </a:xfrm>
              <a:prstGeom prst="line">
                <a:avLst/>
              </a:prstGeom>
              <a:noFill/>
              <a:ln w="25400">
                <a:solidFill>
                  <a:srgbClr val="000000"/>
                </a:solidFill>
                <a:round/>
                <a:headEnd/>
                <a:tailEnd/>
              </a:ln>
            </p:spPr>
            <p:txBody>
              <a:bodyPr wrap="none" anchor="ctr"/>
              <a:lstStyle/>
              <a:p>
                <a:endParaRPr lang="ja-JP" altLang="en-US"/>
              </a:p>
            </p:txBody>
          </p:sp>
          <p:sp>
            <p:nvSpPr>
              <p:cNvPr id="35999" name="Line 171"/>
              <p:cNvSpPr>
                <a:spLocks noChangeShapeType="1"/>
              </p:cNvSpPr>
              <p:nvPr/>
            </p:nvSpPr>
            <p:spPr bwMode="auto">
              <a:xfrm>
                <a:off x="2592" y="2199"/>
                <a:ext cx="0" cy="40"/>
              </a:xfrm>
              <a:prstGeom prst="line">
                <a:avLst/>
              </a:prstGeom>
              <a:noFill/>
              <a:ln w="25400">
                <a:solidFill>
                  <a:srgbClr val="000000"/>
                </a:solidFill>
                <a:round/>
                <a:headEnd/>
                <a:tailEnd/>
              </a:ln>
            </p:spPr>
            <p:txBody>
              <a:bodyPr wrap="none" anchor="ctr"/>
              <a:lstStyle/>
              <a:p>
                <a:endParaRPr lang="ja-JP" altLang="en-US"/>
              </a:p>
            </p:txBody>
          </p:sp>
          <p:sp>
            <p:nvSpPr>
              <p:cNvPr id="36000" name="Line 172"/>
              <p:cNvSpPr>
                <a:spLocks noChangeShapeType="1"/>
              </p:cNvSpPr>
              <p:nvPr/>
            </p:nvSpPr>
            <p:spPr bwMode="auto">
              <a:xfrm>
                <a:off x="2592" y="2281"/>
                <a:ext cx="0" cy="40"/>
              </a:xfrm>
              <a:prstGeom prst="line">
                <a:avLst/>
              </a:prstGeom>
              <a:noFill/>
              <a:ln w="25400">
                <a:solidFill>
                  <a:srgbClr val="000000"/>
                </a:solidFill>
                <a:round/>
                <a:headEnd/>
                <a:tailEnd/>
              </a:ln>
            </p:spPr>
            <p:txBody>
              <a:bodyPr wrap="none" anchor="ctr"/>
              <a:lstStyle/>
              <a:p>
                <a:endParaRPr lang="ja-JP" altLang="en-US"/>
              </a:p>
            </p:txBody>
          </p:sp>
          <p:sp>
            <p:nvSpPr>
              <p:cNvPr id="36001" name="Line 173"/>
              <p:cNvSpPr>
                <a:spLocks noChangeShapeType="1"/>
              </p:cNvSpPr>
              <p:nvPr/>
            </p:nvSpPr>
            <p:spPr bwMode="auto">
              <a:xfrm>
                <a:off x="2592" y="2360"/>
                <a:ext cx="0" cy="40"/>
              </a:xfrm>
              <a:prstGeom prst="line">
                <a:avLst/>
              </a:prstGeom>
              <a:noFill/>
              <a:ln w="25400">
                <a:solidFill>
                  <a:srgbClr val="000000"/>
                </a:solidFill>
                <a:round/>
                <a:headEnd/>
                <a:tailEnd/>
              </a:ln>
            </p:spPr>
            <p:txBody>
              <a:bodyPr wrap="none" anchor="ctr"/>
              <a:lstStyle/>
              <a:p>
                <a:endParaRPr lang="ja-JP" altLang="en-US"/>
              </a:p>
            </p:txBody>
          </p:sp>
          <p:sp>
            <p:nvSpPr>
              <p:cNvPr id="36002" name="Line 174"/>
              <p:cNvSpPr>
                <a:spLocks noChangeShapeType="1"/>
              </p:cNvSpPr>
              <p:nvPr/>
            </p:nvSpPr>
            <p:spPr bwMode="auto">
              <a:xfrm>
                <a:off x="2592" y="2442"/>
                <a:ext cx="0" cy="40"/>
              </a:xfrm>
              <a:prstGeom prst="line">
                <a:avLst/>
              </a:prstGeom>
              <a:noFill/>
              <a:ln w="25400">
                <a:solidFill>
                  <a:srgbClr val="000000"/>
                </a:solidFill>
                <a:round/>
                <a:headEnd/>
                <a:tailEnd/>
              </a:ln>
            </p:spPr>
            <p:txBody>
              <a:bodyPr wrap="none" anchor="ctr"/>
              <a:lstStyle/>
              <a:p>
                <a:endParaRPr lang="ja-JP" altLang="en-US"/>
              </a:p>
            </p:txBody>
          </p:sp>
          <p:sp>
            <p:nvSpPr>
              <p:cNvPr id="36003" name="Line 175"/>
              <p:cNvSpPr>
                <a:spLocks noChangeShapeType="1"/>
              </p:cNvSpPr>
              <p:nvPr/>
            </p:nvSpPr>
            <p:spPr bwMode="auto">
              <a:xfrm>
                <a:off x="2571" y="2220"/>
                <a:ext cx="34" cy="0"/>
              </a:xfrm>
              <a:prstGeom prst="line">
                <a:avLst/>
              </a:prstGeom>
              <a:noFill/>
              <a:ln w="25400">
                <a:solidFill>
                  <a:srgbClr val="000000"/>
                </a:solidFill>
                <a:round/>
                <a:headEnd/>
                <a:tailEnd/>
              </a:ln>
            </p:spPr>
            <p:txBody>
              <a:bodyPr wrap="none" anchor="ctr"/>
              <a:lstStyle/>
              <a:p>
                <a:endParaRPr lang="ja-JP" altLang="en-US"/>
              </a:p>
            </p:txBody>
          </p:sp>
          <p:sp>
            <p:nvSpPr>
              <p:cNvPr id="36004" name="Line 176"/>
              <p:cNvSpPr>
                <a:spLocks noChangeShapeType="1"/>
              </p:cNvSpPr>
              <p:nvPr/>
            </p:nvSpPr>
            <p:spPr bwMode="auto">
              <a:xfrm>
                <a:off x="2571" y="2142"/>
                <a:ext cx="34" cy="0"/>
              </a:xfrm>
              <a:prstGeom prst="line">
                <a:avLst/>
              </a:prstGeom>
              <a:noFill/>
              <a:ln w="25400">
                <a:solidFill>
                  <a:srgbClr val="000000"/>
                </a:solidFill>
                <a:round/>
                <a:headEnd/>
                <a:tailEnd/>
              </a:ln>
            </p:spPr>
            <p:txBody>
              <a:bodyPr wrap="none" anchor="ctr"/>
              <a:lstStyle/>
              <a:p>
                <a:endParaRPr lang="ja-JP" altLang="en-US"/>
              </a:p>
            </p:txBody>
          </p:sp>
          <p:sp>
            <p:nvSpPr>
              <p:cNvPr id="36005" name="Line 177"/>
              <p:cNvSpPr>
                <a:spLocks noChangeShapeType="1"/>
              </p:cNvSpPr>
              <p:nvPr/>
            </p:nvSpPr>
            <p:spPr bwMode="auto">
              <a:xfrm>
                <a:off x="2571" y="2304"/>
                <a:ext cx="34" cy="0"/>
              </a:xfrm>
              <a:prstGeom prst="line">
                <a:avLst/>
              </a:prstGeom>
              <a:noFill/>
              <a:ln w="25400">
                <a:solidFill>
                  <a:srgbClr val="000000"/>
                </a:solidFill>
                <a:round/>
                <a:headEnd/>
                <a:tailEnd/>
              </a:ln>
            </p:spPr>
            <p:txBody>
              <a:bodyPr wrap="none" anchor="ctr"/>
              <a:lstStyle/>
              <a:p>
                <a:endParaRPr lang="ja-JP" altLang="en-US"/>
              </a:p>
            </p:txBody>
          </p:sp>
          <p:sp>
            <p:nvSpPr>
              <p:cNvPr id="36006" name="Line 178"/>
              <p:cNvSpPr>
                <a:spLocks noChangeShapeType="1"/>
              </p:cNvSpPr>
              <p:nvPr/>
            </p:nvSpPr>
            <p:spPr bwMode="auto">
              <a:xfrm>
                <a:off x="2571" y="2380"/>
                <a:ext cx="34" cy="0"/>
              </a:xfrm>
              <a:prstGeom prst="line">
                <a:avLst/>
              </a:prstGeom>
              <a:noFill/>
              <a:ln w="25400">
                <a:solidFill>
                  <a:srgbClr val="000000"/>
                </a:solidFill>
                <a:round/>
                <a:headEnd/>
                <a:tailEnd/>
              </a:ln>
            </p:spPr>
            <p:txBody>
              <a:bodyPr wrap="none" anchor="ctr"/>
              <a:lstStyle/>
              <a:p>
                <a:endParaRPr lang="ja-JP" altLang="en-US"/>
              </a:p>
            </p:txBody>
          </p:sp>
          <p:sp>
            <p:nvSpPr>
              <p:cNvPr id="36007" name="Line 179"/>
              <p:cNvSpPr>
                <a:spLocks noChangeShapeType="1"/>
              </p:cNvSpPr>
              <p:nvPr/>
            </p:nvSpPr>
            <p:spPr bwMode="auto">
              <a:xfrm>
                <a:off x="2571" y="2462"/>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35976" name="Group 180"/>
            <p:cNvGrpSpPr>
              <a:grpSpLocks/>
            </p:cNvGrpSpPr>
            <p:nvPr/>
          </p:nvGrpSpPr>
          <p:grpSpPr bwMode="auto">
            <a:xfrm>
              <a:off x="3799" y="1854"/>
              <a:ext cx="47" cy="584"/>
              <a:chOff x="3398" y="2118"/>
              <a:chExt cx="34" cy="361"/>
            </a:xfrm>
          </p:grpSpPr>
          <p:sp>
            <p:nvSpPr>
              <p:cNvPr id="35988" name="Line 181"/>
              <p:cNvSpPr>
                <a:spLocks noChangeShapeType="1"/>
              </p:cNvSpPr>
              <p:nvPr/>
            </p:nvSpPr>
            <p:spPr bwMode="auto">
              <a:xfrm>
                <a:off x="3419" y="2118"/>
                <a:ext cx="0" cy="40"/>
              </a:xfrm>
              <a:prstGeom prst="line">
                <a:avLst/>
              </a:prstGeom>
              <a:noFill/>
              <a:ln w="25400">
                <a:solidFill>
                  <a:srgbClr val="000000"/>
                </a:solidFill>
                <a:round/>
                <a:headEnd/>
                <a:tailEnd/>
              </a:ln>
            </p:spPr>
            <p:txBody>
              <a:bodyPr wrap="none" anchor="ctr"/>
              <a:lstStyle/>
              <a:p>
                <a:endParaRPr lang="ja-JP" altLang="en-US"/>
              </a:p>
            </p:txBody>
          </p:sp>
          <p:sp>
            <p:nvSpPr>
              <p:cNvPr id="35989" name="Line 182"/>
              <p:cNvSpPr>
                <a:spLocks noChangeShapeType="1"/>
              </p:cNvSpPr>
              <p:nvPr/>
            </p:nvSpPr>
            <p:spPr bwMode="auto">
              <a:xfrm>
                <a:off x="3419" y="2196"/>
                <a:ext cx="0" cy="40"/>
              </a:xfrm>
              <a:prstGeom prst="line">
                <a:avLst/>
              </a:prstGeom>
              <a:noFill/>
              <a:ln w="25400">
                <a:solidFill>
                  <a:srgbClr val="000000"/>
                </a:solidFill>
                <a:round/>
                <a:headEnd/>
                <a:tailEnd/>
              </a:ln>
            </p:spPr>
            <p:txBody>
              <a:bodyPr wrap="none" anchor="ctr"/>
              <a:lstStyle/>
              <a:p>
                <a:endParaRPr lang="ja-JP" altLang="en-US"/>
              </a:p>
            </p:txBody>
          </p:sp>
          <p:sp>
            <p:nvSpPr>
              <p:cNvPr id="35990" name="Line 183"/>
              <p:cNvSpPr>
                <a:spLocks noChangeShapeType="1"/>
              </p:cNvSpPr>
              <p:nvPr/>
            </p:nvSpPr>
            <p:spPr bwMode="auto">
              <a:xfrm>
                <a:off x="3419" y="2278"/>
                <a:ext cx="0" cy="40"/>
              </a:xfrm>
              <a:prstGeom prst="line">
                <a:avLst/>
              </a:prstGeom>
              <a:noFill/>
              <a:ln w="25400">
                <a:solidFill>
                  <a:srgbClr val="000000"/>
                </a:solidFill>
                <a:round/>
                <a:headEnd/>
                <a:tailEnd/>
              </a:ln>
            </p:spPr>
            <p:txBody>
              <a:bodyPr wrap="none" anchor="ctr"/>
              <a:lstStyle/>
              <a:p>
                <a:endParaRPr lang="ja-JP" altLang="en-US"/>
              </a:p>
            </p:txBody>
          </p:sp>
          <p:sp>
            <p:nvSpPr>
              <p:cNvPr id="35991" name="Line 184"/>
              <p:cNvSpPr>
                <a:spLocks noChangeShapeType="1"/>
              </p:cNvSpPr>
              <p:nvPr/>
            </p:nvSpPr>
            <p:spPr bwMode="auto">
              <a:xfrm>
                <a:off x="3419" y="2357"/>
                <a:ext cx="0" cy="40"/>
              </a:xfrm>
              <a:prstGeom prst="line">
                <a:avLst/>
              </a:prstGeom>
              <a:noFill/>
              <a:ln w="25400">
                <a:solidFill>
                  <a:srgbClr val="000000"/>
                </a:solidFill>
                <a:round/>
                <a:headEnd/>
                <a:tailEnd/>
              </a:ln>
            </p:spPr>
            <p:txBody>
              <a:bodyPr wrap="none" anchor="ctr"/>
              <a:lstStyle/>
              <a:p>
                <a:endParaRPr lang="ja-JP" altLang="en-US"/>
              </a:p>
            </p:txBody>
          </p:sp>
          <p:sp>
            <p:nvSpPr>
              <p:cNvPr id="35992" name="Line 185"/>
              <p:cNvSpPr>
                <a:spLocks noChangeShapeType="1"/>
              </p:cNvSpPr>
              <p:nvPr/>
            </p:nvSpPr>
            <p:spPr bwMode="auto">
              <a:xfrm>
                <a:off x="3419" y="2439"/>
                <a:ext cx="0" cy="40"/>
              </a:xfrm>
              <a:prstGeom prst="line">
                <a:avLst/>
              </a:prstGeom>
              <a:noFill/>
              <a:ln w="25400">
                <a:solidFill>
                  <a:srgbClr val="000000"/>
                </a:solidFill>
                <a:round/>
                <a:headEnd/>
                <a:tailEnd/>
              </a:ln>
            </p:spPr>
            <p:txBody>
              <a:bodyPr wrap="none" anchor="ctr"/>
              <a:lstStyle/>
              <a:p>
                <a:endParaRPr lang="ja-JP" altLang="en-US"/>
              </a:p>
            </p:txBody>
          </p:sp>
          <p:sp>
            <p:nvSpPr>
              <p:cNvPr id="35993" name="Line 186"/>
              <p:cNvSpPr>
                <a:spLocks noChangeShapeType="1"/>
              </p:cNvSpPr>
              <p:nvPr/>
            </p:nvSpPr>
            <p:spPr bwMode="auto">
              <a:xfrm>
                <a:off x="3398" y="2217"/>
                <a:ext cx="34" cy="0"/>
              </a:xfrm>
              <a:prstGeom prst="line">
                <a:avLst/>
              </a:prstGeom>
              <a:noFill/>
              <a:ln w="25400">
                <a:solidFill>
                  <a:srgbClr val="000000"/>
                </a:solidFill>
                <a:round/>
                <a:headEnd/>
                <a:tailEnd/>
              </a:ln>
            </p:spPr>
            <p:txBody>
              <a:bodyPr wrap="none" anchor="ctr"/>
              <a:lstStyle/>
              <a:p>
                <a:endParaRPr lang="ja-JP" altLang="en-US"/>
              </a:p>
            </p:txBody>
          </p:sp>
          <p:sp>
            <p:nvSpPr>
              <p:cNvPr id="35994" name="Line 187"/>
              <p:cNvSpPr>
                <a:spLocks noChangeShapeType="1"/>
              </p:cNvSpPr>
              <p:nvPr/>
            </p:nvSpPr>
            <p:spPr bwMode="auto">
              <a:xfrm>
                <a:off x="3398" y="2139"/>
                <a:ext cx="34" cy="0"/>
              </a:xfrm>
              <a:prstGeom prst="line">
                <a:avLst/>
              </a:prstGeom>
              <a:noFill/>
              <a:ln w="25400">
                <a:solidFill>
                  <a:srgbClr val="000000"/>
                </a:solidFill>
                <a:round/>
                <a:headEnd/>
                <a:tailEnd/>
              </a:ln>
            </p:spPr>
            <p:txBody>
              <a:bodyPr wrap="none" anchor="ctr"/>
              <a:lstStyle/>
              <a:p>
                <a:endParaRPr lang="ja-JP" altLang="en-US"/>
              </a:p>
            </p:txBody>
          </p:sp>
          <p:sp>
            <p:nvSpPr>
              <p:cNvPr id="35995" name="Line 188"/>
              <p:cNvSpPr>
                <a:spLocks noChangeShapeType="1"/>
              </p:cNvSpPr>
              <p:nvPr/>
            </p:nvSpPr>
            <p:spPr bwMode="auto">
              <a:xfrm>
                <a:off x="3398" y="2301"/>
                <a:ext cx="34" cy="0"/>
              </a:xfrm>
              <a:prstGeom prst="line">
                <a:avLst/>
              </a:prstGeom>
              <a:noFill/>
              <a:ln w="25400">
                <a:solidFill>
                  <a:srgbClr val="000000"/>
                </a:solidFill>
                <a:round/>
                <a:headEnd/>
                <a:tailEnd/>
              </a:ln>
            </p:spPr>
            <p:txBody>
              <a:bodyPr wrap="none" anchor="ctr"/>
              <a:lstStyle/>
              <a:p>
                <a:endParaRPr lang="ja-JP" altLang="en-US"/>
              </a:p>
            </p:txBody>
          </p:sp>
          <p:sp>
            <p:nvSpPr>
              <p:cNvPr id="35996" name="Line 189"/>
              <p:cNvSpPr>
                <a:spLocks noChangeShapeType="1"/>
              </p:cNvSpPr>
              <p:nvPr/>
            </p:nvSpPr>
            <p:spPr bwMode="auto">
              <a:xfrm>
                <a:off x="3398" y="2377"/>
                <a:ext cx="34" cy="0"/>
              </a:xfrm>
              <a:prstGeom prst="line">
                <a:avLst/>
              </a:prstGeom>
              <a:noFill/>
              <a:ln w="25400">
                <a:solidFill>
                  <a:srgbClr val="000000"/>
                </a:solidFill>
                <a:round/>
                <a:headEnd/>
                <a:tailEnd/>
              </a:ln>
            </p:spPr>
            <p:txBody>
              <a:bodyPr wrap="none" anchor="ctr"/>
              <a:lstStyle/>
              <a:p>
                <a:endParaRPr lang="ja-JP" altLang="en-US"/>
              </a:p>
            </p:txBody>
          </p:sp>
          <p:sp>
            <p:nvSpPr>
              <p:cNvPr id="35997" name="Line 190"/>
              <p:cNvSpPr>
                <a:spLocks noChangeShapeType="1"/>
              </p:cNvSpPr>
              <p:nvPr/>
            </p:nvSpPr>
            <p:spPr bwMode="auto">
              <a:xfrm>
                <a:off x="3398" y="2459"/>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35977" name="Group 191"/>
            <p:cNvGrpSpPr>
              <a:grpSpLocks/>
            </p:cNvGrpSpPr>
            <p:nvPr/>
          </p:nvGrpSpPr>
          <p:grpSpPr bwMode="auto">
            <a:xfrm>
              <a:off x="4921" y="1849"/>
              <a:ext cx="46" cy="584"/>
              <a:chOff x="4214" y="2115"/>
              <a:chExt cx="34" cy="361"/>
            </a:xfrm>
          </p:grpSpPr>
          <p:sp>
            <p:nvSpPr>
              <p:cNvPr id="35978" name="Line 192"/>
              <p:cNvSpPr>
                <a:spLocks noChangeShapeType="1"/>
              </p:cNvSpPr>
              <p:nvPr/>
            </p:nvSpPr>
            <p:spPr bwMode="auto">
              <a:xfrm>
                <a:off x="4235" y="2115"/>
                <a:ext cx="0" cy="40"/>
              </a:xfrm>
              <a:prstGeom prst="line">
                <a:avLst/>
              </a:prstGeom>
              <a:noFill/>
              <a:ln w="25400">
                <a:solidFill>
                  <a:srgbClr val="000000"/>
                </a:solidFill>
                <a:round/>
                <a:headEnd/>
                <a:tailEnd/>
              </a:ln>
            </p:spPr>
            <p:txBody>
              <a:bodyPr wrap="none" anchor="ctr"/>
              <a:lstStyle/>
              <a:p>
                <a:endParaRPr lang="ja-JP" altLang="en-US"/>
              </a:p>
            </p:txBody>
          </p:sp>
          <p:sp>
            <p:nvSpPr>
              <p:cNvPr id="35979" name="Line 193"/>
              <p:cNvSpPr>
                <a:spLocks noChangeShapeType="1"/>
              </p:cNvSpPr>
              <p:nvPr/>
            </p:nvSpPr>
            <p:spPr bwMode="auto">
              <a:xfrm>
                <a:off x="4235" y="2193"/>
                <a:ext cx="0" cy="40"/>
              </a:xfrm>
              <a:prstGeom prst="line">
                <a:avLst/>
              </a:prstGeom>
              <a:noFill/>
              <a:ln w="25400">
                <a:solidFill>
                  <a:srgbClr val="000000"/>
                </a:solidFill>
                <a:round/>
                <a:headEnd/>
                <a:tailEnd/>
              </a:ln>
            </p:spPr>
            <p:txBody>
              <a:bodyPr wrap="none" anchor="ctr"/>
              <a:lstStyle/>
              <a:p>
                <a:endParaRPr lang="ja-JP" altLang="en-US"/>
              </a:p>
            </p:txBody>
          </p:sp>
          <p:sp>
            <p:nvSpPr>
              <p:cNvPr id="35980" name="Line 194"/>
              <p:cNvSpPr>
                <a:spLocks noChangeShapeType="1"/>
              </p:cNvSpPr>
              <p:nvPr/>
            </p:nvSpPr>
            <p:spPr bwMode="auto">
              <a:xfrm>
                <a:off x="4235" y="2275"/>
                <a:ext cx="0" cy="40"/>
              </a:xfrm>
              <a:prstGeom prst="line">
                <a:avLst/>
              </a:prstGeom>
              <a:noFill/>
              <a:ln w="25400">
                <a:solidFill>
                  <a:srgbClr val="000000"/>
                </a:solidFill>
                <a:round/>
                <a:headEnd/>
                <a:tailEnd/>
              </a:ln>
            </p:spPr>
            <p:txBody>
              <a:bodyPr wrap="none" anchor="ctr"/>
              <a:lstStyle/>
              <a:p>
                <a:endParaRPr lang="ja-JP" altLang="en-US"/>
              </a:p>
            </p:txBody>
          </p:sp>
          <p:sp>
            <p:nvSpPr>
              <p:cNvPr id="35981" name="Line 195"/>
              <p:cNvSpPr>
                <a:spLocks noChangeShapeType="1"/>
              </p:cNvSpPr>
              <p:nvPr/>
            </p:nvSpPr>
            <p:spPr bwMode="auto">
              <a:xfrm>
                <a:off x="4235" y="2354"/>
                <a:ext cx="0" cy="40"/>
              </a:xfrm>
              <a:prstGeom prst="line">
                <a:avLst/>
              </a:prstGeom>
              <a:noFill/>
              <a:ln w="25400">
                <a:solidFill>
                  <a:srgbClr val="000000"/>
                </a:solidFill>
                <a:round/>
                <a:headEnd/>
                <a:tailEnd/>
              </a:ln>
            </p:spPr>
            <p:txBody>
              <a:bodyPr wrap="none" anchor="ctr"/>
              <a:lstStyle/>
              <a:p>
                <a:endParaRPr lang="ja-JP" altLang="en-US"/>
              </a:p>
            </p:txBody>
          </p:sp>
          <p:sp>
            <p:nvSpPr>
              <p:cNvPr id="35982" name="Line 196"/>
              <p:cNvSpPr>
                <a:spLocks noChangeShapeType="1"/>
              </p:cNvSpPr>
              <p:nvPr/>
            </p:nvSpPr>
            <p:spPr bwMode="auto">
              <a:xfrm>
                <a:off x="4235" y="2436"/>
                <a:ext cx="0" cy="40"/>
              </a:xfrm>
              <a:prstGeom prst="line">
                <a:avLst/>
              </a:prstGeom>
              <a:noFill/>
              <a:ln w="25400">
                <a:solidFill>
                  <a:srgbClr val="000000"/>
                </a:solidFill>
                <a:round/>
                <a:headEnd/>
                <a:tailEnd/>
              </a:ln>
            </p:spPr>
            <p:txBody>
              <a:bodyPr wrap="none" anchor="ctr"/>
              <a:lstStyle/>
              <a:p>
                <a:endParaRPr lang="ja-JP" altLang="en-US"/>
              </a:p>
            </p:txBody>
          </p:sp>
          <p:sp>
            <p:nvSpPr>
              <p:cNvPr id="35983" name="Line 197"/>
              <p:cNvSpPr>
                <a:spLocks noChangeShapeType="1"/>
              </p:cNvSpPr>
              <p:nvPr/>
            </p:nvSpPr>
            <p:spPr bwMode="auto">
              <a:xfrm>
                <a:off x="4214" y="2214"/>
                <a:ext cx="34" cy="0"/>
              </a:xfrm>
              <a:prstGeom prst="line">
                <a:avLst/>
              </a:prstGeom>
              <a:noFill/>
              <a:ln w="25400">
                <a:solidFill>
                  <a:srgbClr val="000000"/>
                </a:solidFill>
                <a:round/>
                <a:headEnd/>
                <a:tailEnd/>
              </a:ln>
            </p:spPr>
            <p:txBody>
              <a:bodyPr wrap="none" anchor="ctr"/>
              <a:lstStyle/>
              <a:p>
                <a:endParaRPr lang="ja-JP" altLang="en-US"/>
              </a:p>
            </p:txBody>
          </p:sp>
          <p:sp>
            <p:nvSpPr>
              <p:cNvPr id="35984" name="Line 198"/>
              <p:cNvSpPr>
                <a:spLocks noChangeShapeType="1"/>
              </p:cNvSpPr>
              <p:nvPr/>
            </p:nvSpPr>
            <p:spPr bwMode="auto">
              <a:xfrm>
                <a:off x="4214" y="2136"/>
                <a:ext cx="34" cy="0"/>
              </a:xfrm>
              <a:prstGeom prst="line">
                <a:avLst/>
              </a:prstGeom>
              <a:noFill/>
              <a:ln w="25400">
                <a:solidFill>
                  <a:srgbClr val="000000"/>
                </a:solidFill>
                <a:round/>
                <a:headEnd/>
                <a:tailEnd/>
              </a:ln>
            </p:spPr>
            <p:txBody>
              <a:bodyPr wrap="none" anchor="ctr"/>
              <a:lstStyle/>
              <a:p>
                <a:endParaRPr lang="ja-JP" altLang="en-US"/>
              </a:p>
            </p:txBody>
          </p:sp>
          <p:sp>
            <p:nvSpPr>
              <p:cNvPr id="35985" name="Line 199"/>
              <p:cNvSpPr>
                <a:spLocks noChangeShapeType="1"/>
              </p:cNvSpPr>
              <p:nvPr/>
            </p:nvSpPr>
            <p:spPr bwMode="auto">
              <a:xfrm>
                <a:off x="4214" y="2298"/>
                <a:ext cx="34" cy="0"/>
              </a:xfrm>
              <a:prstGeom prst="line">
                <a:avLst/>
              </a:prstGeom>
              <a:noFill/>
              <a:ln w="25400">
                <a:solidFill>
                  <a:srgbClr val="000000"/>
                </a:solidFill>
                <a:round/>
                <a:headEnd/>
                <a:tailEnd/>
              </a:ln>
            </p:spPr>
            <p:txBody>
              <a:bodyPr wrap="none" anchor="ctr"/>
              <a:lstStyle/>
              <a:p>
                <a:endParaRPr lang="ja-JP" altLang="en-US"/>
              </a:p>
            </p:txBody>
          </p:sp>
          <p:sp>
            <p:nvSpPr>
              <p:cNvPr id="35986" name="Line 200"/>
              <p:cNvSpPr>
                <a:spLocks noChangeShapeType="1"/>
              </p:cNvSpPr>
              <p:nvPr/>
            </p:nvSpPr>
            <p:spPr bwMode="auto">
              <a:xfrm>
                <a:off x="4214" y="2374"/>
                <a:ext cx="34" cy="0"/>
              </a:xfrm>
              <a:prstGeom prst="line">
                <a:avLst/>
              </a:prstGeom>
              <a:noFill/>
              <a:ln w="25400">
                <a:solidFill>
                  <a:srgbClr val="000000"/>
                </a:solidFill>
                <a:round/>
                <a:headEnd/>
                <a:tailEnd/>
              </a:ln>
            </p:spPr>
            <p:txBody>
              <a:bodyPr wrap="none" anchor="ctr"/>
              <a:lstStyle/>
              <a:p>
                <a:endParaRPr lang="ja-JP" altLang="en-US"/>
              </a:p>
            </p:txBody>
          </p:sp>
          <p:sp>
            <p:nvSpPr>
              <p:cNvPr id="35987" name="Line 201"/>
              <p:cNvSpPr>
                <a:spLocks noChangeShapeType="1"/>
              </p:cNvSpPr>
              <p:nvPr/>
            </p:nvSpPr>
            <p:spPr bwMode="auto">
              <a:xfrm>
                <a:off x="4214" y="2456"/>
                <a:ext cx="34" cy="0"/>
              </a:xfrm>
              <a:prstGeom prst="line">
                <a:avLst/>
              </a:prstGeom>
              <a:noFill/>
              <a:ln w="25400">
                <a:solidFill>
                  <a:srgbClr val="000000"/>
                </a:solidFill>
                <a:round/>
                <a:headEnd/>
                <a:tailEnd/>
              </a:ln>
            </p:spPr>
            <p:txBody>
              <a:bodyPr wrap="none" anchor="ctr"/>
              <a:lstStyle/>
              <a:p>
                <a:endParaRPr lang="ja-JP" altLang="en-US"/>
              </a:p>
            </p:txBody>
          </p:sp>
        </p:grpSp>
      </p:grpSp>
      <p:sp>
        <p:nvSpPr>
          <p:cNvPr id="35844" name="Line 202"/>
          <p:cNvSpPr>
            <a:spLocks noChangeShapeType="1"/>
          </p:cNvSpPr>
          <p:nvPr/>
        </p:nvSpPr>
        <p:spPr bwMode="auto">
          <a:xfrm flipH="1">
            <a:off x="1500188" y="4208463"/>
            <a:ext cx="28575" cy="222250"/>
          </a:xfrm>
          <a:prstGeom prst="line">
            <a:avLst/>
          </a:prstGeom>
          <a:noFill/>
          <a:ln w="57150">
            <a:solidFill>
              <a:srgbClr val="FF6F03"/>
            </a:solidFill>
            <a:round/>
            <a:headEnd/>
            <a:tailEnd/>
          </a:ln>
        </p:spPr>
        <p:txBody>
          <a:bodyPr/>
          <a:lstStyle/>
          <a:p>
            <a:endParaRPr lang="ja-JP" altLang="en-US"/>
          </a:p>
        </p:txBody>
      </p:sp>
      <p:sp>
        <p:nvSpPr>
          <p:cNvPr id="35845" name="Line 203"/>
          <p:cNvSpPr>
            <a:spLocks noChangeShapeType="1"/>
          </p:cNvSpPr>
          <p:nvPr/>
        </p:nvSpPr>
        <p:spPr bwMode="auto">
          <a:xfrm flipH="1" flipV="1">
            <a:off x="1560513" y="4376738"/>
            <a:ext cx="293687" cy="879475"/>
          </a:xfrm>
          <a:prstGeom prst="line">
            <a:avLst/>
          </a:prstGeom>
          <a:noFill/>
          <a:ln w="57150">
            <a:solidFill>
              <a:schemeClr val="accent1"/>
            </a:solidFill>
            <a:round/>
            <a:headEnd/>
            <a:tailEnd type="triangle" w="med" len="med"/>
          </a:ln>
        </p:spPr>
        <p:txBody>
          <a:bodyPr/>
          <a:lstStyle/>
          <a:p>
            <a:endParaRPr lang="ja-JP" altLang="en-US"/>
          </a:p>
        </p:txBody>
      </p:sp>
      <p:sp>
        <p:nvSpPr>
          <p:cNvPr id="35846" name="Rectangle 204"/>
          <p:cNvSpPr>
            <a:spLocks noChangeArrowheads="1"/>
          </p:cNvSpPr>
          <p:nvPr/>
        </p:nvSpPr>
        <p:spPr bwMode="auto">
          <a:xfrm>
            <a:off x="1492250" y="5029200"/>
            <a:ext cx="982663" cy="696913"/>
          </a:xfrm>
          <a:prstGeom prst="rect">
            <a:avLst/>
          </a:prstGeom>
          <a:noFill/>
          <a:ln w="12700">
            <a:noFill/>
            <a:miter lim="800000"/>
            <a:headEnd/>
            <a:tailEnd/>
          </a:ln>
        </p:spPr>
        <p:txBody>
          <a:bodyPr lIns="90487" tIns="44450" rIns="90487" bIns="44450" anchor="b"/>
          <a:lstStyle/>
          <a:p>
            <a:r>
              <a:rPr lang="en-GB" altLang="ja-JP" sz="3200">
                <a:solidFill>
                  <a:schemeClr val="tx2"/>
                </a:solidFill>
                <a:latin typeface="Times New Roman" pitchFamily="18" charset="0"/>
              </a:rPr>
              <a:t>p11</a:t>
            </a:r>
          </a:p>
        </p:txBody>
      </p:sp>
      <p:sp>
        <p:nvSpPr>
          <p:cNvPr id="35847" name="Rectangle 207"/>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39</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36588" y="382588"/>
            <a:ext cx="7924800" cy="722312"/>
          </a:xfrm>
          <a:noFill/>
        </p:spPr>
        <p:txBody>
          <a:bodyPr/>
          <a:lstStyle/>
          <a:p>
            <a:r>
              <a:rPr lang="en-GB" altLang="ja-JP" sz="3200" smtClean="0">
                <a:latin typeface="Arial" charset="0"/>
              </a:rPr>
              <a:t>Structure of voltage-gated Na</a:t>
            </a:r>
            <a:r>
              <a:rPr lang="en-GB" altLang="ja-JP" sz="3200" baseline="60000" smtClean="0">
                <a:latin typeface="Arial" charset="0"/>
              </a:rPr>
              <a:t>+</a:t>
            </a:r>
            <a:r>
              <a:rPr lang="en-GB" altLang="ja-JP" sz="3200" smtClean="0">
                <a:latin typeface="Arial" charset="0"/>
              </a:rPr>
              <a:t> Channel</a:t>
            </a:r>
          </a:p>
        </p:txBody>
      </p:sp>
      <p:sp useBgFill="1">
        <p:nvSpPr>
          <p:cNvPr id="9219" name="Rectangle 3"/>
          <p:cNvSpPr>
            <a:spLocks noChangeArrowheads="1"/>
          </p:cNvSpPr>
          <p:nvPr/>
        </p:nvSpPr>
        <p:spPr bwMode="auto">
          <a:xfrm>
            <a:off x="0" y="3598863"/>
            <a:ext cx="577850" cy="501650"/>
          </a:xfrm>
          <a:prstGeom prst="rect">
            <a:avLst/>
          </a:prstGeom>
          <a:ln w="12700">
            <a:noFill/>
            <a:miter lim="800000"/>
            <a:headEnd/>
            <a:tailEnd/>
          </a:ln>
        </p:spPr>
        <p:txBody>
          <a:bodyPr wrap="none" anchor="ctr"/>
          <a:lstStyle/>
          <a:p>
            <a:endParaRPr lang="ja-JP" altLang="en-US"/>
          </a:p>
        </p:txBody>
      </p:sp>
      <p:sp useBgFill="1">
        <p:nvSpPr>
          <p:cNvPr id="9220" name="Rectangle 4"/>
          <p:cNvSpPr>
            <a:spLocks noChangeArrowheads="1"/>
          </p:cNvSpPr>
          <p:nvPr/>
        </p:nvSpPr>
        <p:spPr bwMode="auto">
          <a:xfrm>
            <a:off x="87313" y="2874963"/>
            <a:ext cx="234950" cy="804862"/>
          </a:xfrm>
          <a:prstGeom prst="rect">
            <a:avLst/>
          </a:prstGeom>
          <a:ln w="12700">
            <a:noFill/>
            <a:miter lim="800000"/>
            <a:headEnd/>
            <a:tailEnd/>
          </a:ln>
        </p:spPr>
        <p:txBody>
          <a:bodyPr wrap="none" anchor="ctr"/>
          <a:lstStyle/>
          <a:p>
            <a:endParaRPr lang="ja-JP" altLang="en-US"/>
          </a:p>
        </p:txBody>
      </p:sp>
      <p:sp useBgFill="1">
        <p:nvSpPr>
          <p:cNvPr id="9221" name="Rectangle 5"/>
          <p:cNvSpPr>
            <a:spLocks noChangeArrowheads="1"/>
          </p:cNvSpPr>
          <p:nvPr/>
        </p:nvSpPr>
        <p:spPr bwMode="auto">
          <a:xfrm>
            <a:off x="0" y="3498850"/>
            <a:ext cx="692150" cy="309563"/>
          </a:xfrm>
          <a:prstGeom prst="rect">
            <a:avLst/>
          </a:prstGeom>
          <a:ln w="12700">
            <a:noFill/>
            <a:miter lim="800000"/>
            <a:headEnd/>
            <a:tailEnd/>
          </a:ln>
        </p:spPr>
        <p:txBody>
          <a:bodyPr wrap="none" anchor="ctr"/>
          <a:lstStyle/>
          <a:p>
            <a:endParaRPr lang="ja-JP" altLang="en-US"/>
          </a:p>
        </p:txBody>
      </p:sp>
      <p:sp>
        <p:nvSpPr>
          <p:cNvPr id="9222" name="Rectangle 6"/>
          <p:cNvSpPr>
            <a:spLocks noChangeArrowheads="1"/>
          </p:cNvSpPr>
          <p:nvPr/>
        </p:nvSpPr>
        <p:spPr bwMode="auto">
          <a:xfrm>
            <a:off x="4240213" y="4972050"/>
            <a:ext cx="831850" cy="663575"/>
          </a:xfrm>
          <a:prstGeom prst="rect">
            <a:avLst/>
          </a:prstGeom>
          <a:solidFill>
            <a:schemeClr val="accent2"/>
          </a:solidFill>
          <a:ln w="12700">
            <a:solidFill>
              <a:schemeClr val="accent2"/>
            </a:solidFill>
            <a:miter lim="800000"/>
            <a:headEnd/>
            <a:tailEnd/>
          </a:ln>
        </p:spPr>
        <p:txBody>
          <a:bodyPr wrap="none" anchor="ctr"/>
          <a:lstStyle/>
          <a:p>
            <a:endParaRPr lang="ja-JP" altLang="en-US"/>
          </a:p>
        </p:txBody>
      </p:sp>
      <p:sp>
        <p:nvSpPr>
          <p:cNvPr id="9223" name="Rectangle 7"/>
          <p:cNvSpPr>
            <a:spLocks noChangeArrowheads="1"/>
          </p:cNvSpPr>
          <p:nvPr/>
        </p:nvSpPr>
        <p:spPr bwMode="auto">
          <a:xfrm>
            <a:off x="4437063" y="4976813"/>
            <a:ext cx="482600" cy="650875"/>
          </a:xfrm>
          <a:prstGeom prst="rect">
            <a:avLst/>
          </a:prstGeom>
          <a:solidFill>
            <a:schemeClr val="accent2"/>
          </a:solidFill>
          <a:ln w="12700">
            <a:solidFill>
              <a:schemeClr val="accent2"/>
            </a:solidFill>
            <a:miter lim="800000"/>
            <a:headEnd/>
            <a:tailEnd/>
          </a:ln>
        </p:spPr>
        <p:txBody>
          <a:bodyPr lIns="90487" tIns="44450" rIns="90487" bIns="44450">
            <a:spAutoFit/>
          </a:bodyPr>
          <a:lstStyle/>
          <a:p>
            <a:pPr algn="l"/>
            <a:r>
              <a:rPr lang="ja-JP" altLang="en-GB" sz="3600">
                <a:solidFill>
                  <a:srgbClr val="000000"/>
                </a:solidFill>
                <a:latin typeface="Symbol" pitchFamily="18" charset="2"/>
              </a:rPr>
              <a:t></a:t>
            </a:r>
          </a:p>
        </p:txBody>
      </p:sp>
      <p:grpSp>
        <p:nvGrpSpPr>
          <p:cNvPr id="9224" name="Group 8"/>
          <p:cNvGrpSpPr>
            <a:grpSpLocks/>
          </p:cNvGrpSpPr>
          <p:nvPr/>
        </p:nvGrpSpPr>
        <p:grpSpPr bwMode="auto">
          <a:xfrm>
            <a:off x="692150" y="4708525"/>
            <a:ext cx="923925" cy="639763"/>
            <a:chOff x="1617" y="3603"/>
            <a:chExt cx="656" cy="403"/>
          </a:xfrm>
        </p:grpSpPr>
        <p:sp>
          <p:nvSpPr>
            <p:cNvPr id="9437" name="Rectangle 9"/>
            <p:cNvSpPr>
              <a:spLocks noChangeArrowheads="1"/>
            </p:cNvSpPr>
            <p:nvPr/>
          </p:nvSpPr>
          <p:spPr bwMode="auto">
            <a:xfrm>
              <a:off x="1637" y="3611"/>
              <a:ext cx="589" cy="395"/>
            </a:xfrm>
            <a:prstGeom prst="rect">
              <a:avLst/>
            </a:prstGeom>
            <a:solidFill>
              <a:srgbClr val="00CCFF"/>
            </a:solidFill>
            <a:ln w="12700">
              <a:solidFill>
                <a:srgbClr val="00CCFF"/>
              </a:solidFill>
              <a:miter lim="800000"/>
              <a:headEnd/>
              <a:tailEnd/>
            </a:ln>
          </p:spPr>
          <p:txBody>
            <a:bodyPr wrap="none" anchor="ctr"/>
            <a:lstStyle/>
            <a:p>
              <a:endParaRPr lang="ja-JP" altLang="en-US"/>
            </a:p>
          </p:txBody>
        </p:sp>
        <p:sp>
          <p:nvSpPr>
            <p:cNvPr id="9438" name="Rectangle 10"/>
            <p:cNvSpPr>
              <a:spLocks noChangeArrowheads="1"/>
            </p:cNvSpPr>
            <p:nvPr/>
          </p:nvSpPr>
          <p:spPr bwMode="auto">
            <a:xfrm>
              <a:off x="1617" y="3603"/>
              <a:ext cx="656" cy="363"/>
            </a:xfrm>
            <a:prstGeom prst="rect">
              <a:avLst/>
            </a:prstGeom>
            <a:noFill/>
            <a:ln w="12700">
              <a:noFill/>
              <a:miter lim="800000"/>
              <a:headEnd/>
              <a:tailEnd/>
            </a:ln>
          </p:spPr>
          <p:txBody>
            <a:bodyPr wrap="none" lIns="90487" tIns="44450" rIns="90487" bIns="44450">
              <a:spAutoFit/>
            </a:bodyPr>
            <a:lstStyle/>
            <a:p>
              <a:pPr algn="l"/>
              <a:r>
                <a:rPr lang="ja-JP" altLang="en-GB" sz="3200">
                  <a:solidFill>
                    <a:srgbClr val="000000"/>
                  </a:solidFill>
                  <a:latin typeface="Symbol" pitchFamily="18" charset="2"/>
                </a:rPr>
                <a:t></a:t>
              </a:r>
              <a:r>
                <a:rPr lang="en-GB" altLang="ja-JP" sz="3200">
                  <a:solidFill>
                    <a:srgbClr val="000000"/>
                  </a:solidFill>
                  <a:latin typeface="Symbol" pitchFamily="18" charset="2"/>
                </a:rPr>
                <a:t>1/3</a:t>
              </a:r>
            </a:p>
          </p:txBody>
        </p:sp>
      </p:grpSp>
      <p:sp>
        <p:nvSpPr>
          <p:cNvPr id="9225" name="Rectangle 11"/>
          <p:cNvSpPr>
            <a:spLocks noChangeArrowheads="1"/>
          </p:cNvSpPr>
          <p:nvPr/>
        </p:nvSpPr>
        <p:spPr bwMode="auto">
          <a:xfrm>
            <a:off x="6978650" y="3135313"/>
            <a:ext cx="36513" cy="47625"/>
          </a:xfrm>
          <a:prstGeom prst="rect">
            <a:avLst/>
          </a:prstGeom>
          <a:solidFill>
            <a:srgbClr val="FFFFFF"/>
          </a:solidFill>
          <a:ln w="12700">
            <a:noFill/>
            <a:miter lim="800000"/>
            <a:headEnd/>
            <a:tailEnd/>
          </a:ln>
        </p:spPr>
        <p:txBody>
          <a:bodyPr wrap="none" anchor="ctr"/>
          <a:lstStyle/>
          <a:p>
            <a:endParaRPr lang="ja-JP" altLang="en-US"/>
          </a:p>
        </p:txBody>
      </p:sp>
      <p:sp useBgFill="1">
        <p:nvSpPr>
          <p:cNvPr id="9226" name="Oval 12"/>
          <p:cNvSpPr>
            <a:spLocks noChangeArrowheads="1"/>
          </p:cNvSpPr>
          <p:nvPr/>
        </p:nvSpPr>
        <p:spPr bwMode="auto">
          <a:xfrm>
            <a:off x="7004050" y="3074988"/>
            <a:ext cx="76200" cy="273050"/>
          </a:xfrm>
          <a:prstGeom prst="ellipse">
            <a:avLst/>
          </a:prstGeom>
          <a:ln w="12700">
            <a:solidFill>
              <a:srgbClr val="FAFD00"/>
            </a:solidFill>
            <a:round/>
            <a:headEnd/>
            <a:tailEnd/>
          </a:ln>
        </p:spPr>
        <p:txBody>
          <a:bodyPr wrap="none" anchor="ctr"/>
          <a:lstStyle/>
          <a:p>
            <a:endParaRPr lang="ja-JP" altLang="en-US"/>
          </a:p>
        </p:txBody>
      </p:sp>
      <p:sp useBgFill="1">
        <p:nvSpPr>
          <p:cNvPr id="9227" name="Rectangle 13"/>
          <p:cNvSpPr>
            <a:spLocks noChangeArrowheads="1"/>
          </p:cNvSpPr>
          <p:nvPr/>
        </p:nvSpPr>
        <p:spPr bwMode="auto">
          <a:xfrm>
            <a:off x="6954838" y="3201988"/>
            <a:ext cx="98425" cy="222250"/>
          </a:xfrm>
          <a:prstGeom prst="rect">
            <a:avLst/>
          </a:prstGeom>
          <a:ln w="12700">
            <a:noFill/>
            <a:miter lim="800000"/>
            <a:headEnd/>
            <a:tailEnd/>
          </a:ln>
        </p:spPr>
        <p:txBody>
          <a:bodyPr wrap="none" anchor="ctr"/>
          <a:lstStyle/>
          <a:p>
            <a:endParaRPr lang="ja-JP" altLang="en-US"/>
          </a:p>
        </p:txBody>
      </p:sp>
      <p:sp useBgFill="1">
        <p:nvSpPr>
          <p:cNvPr id="9228" name="Oval 14"/>
          <p:cNvSpPr>
            <a:spLocks noChangeArrowheads="1"/>
          </p:cNvSpPr>
          <p:nvPr/>
        </p:nvSpPr>
        <p:spPr bwMode="auto">
          <a:xfrm>
            <a:off x="6802438" y="2897188"/>
            <a:ext cx="85725" cy="514350"/>
          </a:xfrm>
          <a:prstGeom prst="ellipse">
            <a:avLst/>
          </a:prstGeom>
          <a:ln w="12700">
            <a:solidFill>
              <a:srgbClr val="FAFD00"/>
            </a:solidFill>
            <a:round/>
            <a:headEnd/>
            <a:tailEnd/>
          </a:ln>
        </p:spPr>
        <p:txBody>
          <a:bodyPr wrap="none" anchor="ctr"/>
          <a:lstStyle/>
          <a:p>
            <a:endParaRPr lang="ja-JP" altLang="en-US"/>
          </a:p>
        </p:txBody>
      </p:sp>
      <p:sp useBgFill="1">
        <p:nvSpPr>
          <p:cNvPr id="9229" name="Rectangle 15"/>
          <p:cNvSpPr>
            <a:spLocks noChangeArrowheads="1"/>
          </p:cNvSpPr>
          <p:nvPr/>
        </p:nvSpPr>
        <p:spPr bwMode="auto">
          <a:xfrm>
            <a:off x="6827838" y="3195638"/>
            <a:ext cx="98425" cy="222250"/>
          </a:xfrm>
          <a:prstGeom prst="rect">
            <a:avLst/>
          </a:prstGeom>
          <a:ln w="12700">
            <a:noFill/>
            <a:miter lim="800000"/>
            <a:headEnd/>
            <a:tailEnd/>
          </a:ln>
        </p:spPr>
        <p:txBody>
          <a:bodyPr wrap="none" anchor="ctr"/>
          <a:lstStyle/>
          <a:p>
            <a:endParaRPr lang="ja-JP" altLang="en-US"/>
          </a:p>
        </p:txBody>
      </p:sp>
      <p:sp>
        <p:nvSpPr>
          <p:cNvPr id="9230" name="Oval 16"/>
          <p:cNvSpPr>
            <a:spLocks noChangeArrowheads="1"/>
          </p:cNvSpPr>
          <p:nvPr/>
        </p:nvSpPr>
        <p:spPr bwMode="auto">
          <a:xfrm>
            <a:off x="6959600" y="3103563"/>
            <a:ext cx="30163" cy="63500"/>
          </a:xfrm>
          <a:prstGeom prst="ellipse">
            <a:avLst/>
          </a:prstGeom>
          <a:solidFill>
            <a:srgbClr val="FFFFFF"/>
          </a:solidFill>
          <a:ln w="12700">
            <a:noFill/>
            <a:round/>
            <a:headEnd/>
            <a:tailEnd/>
          </a:ln>
        </p:spPr>
        <p:txBody>
          <a:bodyPr wrap="none" anchor="ctr"/>
          <a:lstStyle/>
          <a:p>
            <a:endParaRPr lang="ja-JP" altLang="en-US"/>
          </a:p>
        </p:txBody>
      </p:sp>
      <p:sp>
        <p:nvSpPr>
          <p:cNvPr id="9231" name="Oval 17"/>
          <p:cNvSpPr>
            <a:spLocks noChangeArrowheads="1"/>
          </p:cNvSpPr>
          <p:nvPr/>
        </p:nvSpPr>
        <p:spPr bwMode="auto">
          <a:xfrm>
            <a:off x="6953250" y="3125788"/>
            <a:ext cx="26988" cy="63500"/>
          </a:xfrm>
          <a:prstGeom prst="ellipse">
            <a:avLst/>
          </a:prstGeom>
          <a:solidFill>
            <a:srgbClr val="FFFFFF"/>
          </a:solidFill>
          <a:ln w="12700">
            <a:noFill/>
            <a:round/>
            <a:headEnd/>
            <a:tailEnd/>
          </a:ln>
        </p:spPr>
        <p:txBody>
          <a:bodyPr wrap="none" anchor="ctr"/>
          <a:lstStyle/>
          <a:p>
            <a:endParaRPr lang="ja-JP" altLang="en-US"/>
          </a:p>
        </p:txBody>
      </p:sp>
      <p:sp useBgFill="1">
        <p:nvSpPr>
          <p:cNvPr id="9232" name="Oval 18"/>
          <p:cNvSpPr>
            <a:spLocks noChangeArrowheads="1"/>
          </p:cNvSpPr>
          <p:nvPr/>
        </p:nvSpPr>
        <p:spPr bwMode="auto">
          <a:xfrm>
            <a:off x="6889750" y="3068638"/>
            <a:ext cx="114300" cy="254000"/>
          </a:xfrm>
          <a:prstGeom prst="ellipse">
            <a:avLst/>
          </a:prstGeom>
          <a:ln w="12700">
            <a:solidFill>
              <a:srgbClr val="FAFD00"/>
            </a:solidFill>
            <a:round/>
            <a:headEnd/>
            <a:tailEnd/>
          </a:ln>
        </p:spPr>
        <p:txBody>
          <a:bodyPr wrap="none" anchor="ctr"/>
          <a:lstStyle/>
          <a:p>
            <a:endParaRPr lang="ja-JP" altLang="en-US"/>
          </a:p>
        </p:txBody>
      </p:sp>
      <p:sp useBgFill="1">
        <p:nvSpPr>
          <p:cNvPr id="9233" name="Rectangle 19"/>
          <p:cNvSpPr>
            <a:spLocks noChangeArrowheads="1"/>
          </p:cNvSpPr>
          <p:nvPr/>
        </p:nvSpPr>
        <p:spPr bwMode="auto">
          <a:xfrm>
            <a:off x="6904038" y="3008313"/>
            <a:ext cx="80962" cy="161925"/>
          </a:xfrm>
          <a:prstGeom prst="rect">
            <a:avLst/>
          </a:prstGeom>
          <a:ln w="12700">
            <a:noFill/>
            <a:miter lim="800000"/>
            <a:headEnd/>
            <a:tailEnd/>
          </a:ln>
        </p:spPr>
        <p:txBody>
          <a:bodyPr wrap="none" anchor="ctr"/>
          <a:lstStyle/>
          <a:p>
            <a:endParaRPr lang="ja-JP" altLang="en-US"/>
          </a:p>
        </p:txBody>
      </p:sp>
      <p:sp useBgFill="1">
        <p:nvSpPr>
          <p:cNvPr id="9234" name="Oval 20"/>
          <p:cNvSpPr>
            <a:spLocks noChangeArrowheads="1"/>
          </p:cNvSpPr>
          <p:nvPr/>
        </p:nvSpPr>
        <p:spPr bwMode="auto">
          <a:xfrm>
            <a:off x="6896100" y="3097213"/>
            <a:ext cx="17463" cy="63500"/>
          </a:xfrm>
          <a:prstGeom prst="ellipse">
            <a:avLst/>
          </a:prstGeom>
          <a:ln w="12700">
            <a:noFill/>
            <a:round/>
            <a:headEnd/>
            <a:tailEnd/>
          </a:ln>
        </p:spPr>
        <p:txBody>
          <a:bodyPr wrap="none" anchor="ctr"/>
          <a:lstStyle/>
          <a:p>
            <a:endParaRPr lang="ja-JP" altLang="en-US"/>
          </a:p>
        </p:txBody>
      </p:sp>
      <p:sp>
        <p:nvSpPr>
          <p:cNvPr id="9235" name="Rectangle 21"/>
          <p:cNvSpPr>
            <a:spLocks noChangeArrowheads="1"/>
          </p:cNvSpPr>
          <p:nvPr/>
        </p:nvSpPr>
        <p:spPr bwMode="auto">
          <a:xfrm>
            <a:off x="5684838" y="3141663"/>
            <a:ext cx="36512" cy="47625"/>
          </a:xfrm>
          <a:prstGeom prst="rect">
            <a:avLst/>
          </a:prstGeom>
          <a:solidFill>
            <a:srgbClr val="FFFFFF"/>
          </a:solidFill>
          <a:ln w="12700">
            <a:noFill/>
            <a:miter lim="800000"/>
            <a:headEnd/>
            <a:tailEnd/>
          </a:ln>
        </p:spPr>
        <p:txBody>
          <a:bodyPr wrap="none" anchor="ctr"/>
          <a:lstStyle/>
          <a:p>
            <a:endParaRPr lang="ja-JP" altLang="en-US"/>
          </a:p>
        </p:txBody>
      </p:sp>
      <p:sp useBgFill="1">
        <p:nvSpPr>
          <p:cNvPr id="9236" name="Oval 22"/>
          <p:cNvSpPr>
            <a:spLocks noChangeArrowheads="1"/>
          </p:cNvSpPr>
          <p:nvPr/>
        </p:nvSpPr>
        <p:spPr bwMode="auto">
          <a:xfrm>
            <a:off x="5710238" y="3081338"/>
            <a:ext cx="76200" cy="273050"/>
          </a:xfrm>
          <a:prstGeom prst="ellipse">
            <a:avLst/>
          </a:prstGeom>
          <a:ln w="12700">
            <a:solidFill>
              <a:srgbClr val="FAFD00"/>
            </a:solidFill>
            <a:round/>
            <a:headEnd/>
            <a:tailEnd/>
          </a:ln>
        </p:spPr>
        <p:txBody>
          <a:bodyPr wrap="none" anchor="ctr"/>
          <a:lstStyle/>
          <a:p>
            <a:endParaRPr lang="ja-JP" altLang="en-US"/>
          </a:p>
        </p:txBody>
      </p:sp>
      <p:sp useBgFill="1">
        <p:nvSpPr>
          <p:cNvPr id="9237" name="Rectangle 23"/>
          <p:cNvSpPr>
            <a:spLocks noChangeArrowheads="1"/>
          </p:cNvSpPr>
          <p:nvPr/>
        </p:nvSpPr>
        <p:spPr bwMode="auto">
          <a:xfrm>
            <a:off x="5664200" y="3208338"/>
            <a:ext cx="95250" cy="222250"/>
          </a:xfrm>
          <a:prstGeom prst="rect">
            <a:avLst/>
          </a:prstGeom>
          <a:ln w="12700">
            <a:noFill/>
            <a:miter lim="800000"/>
            <a:headEnd/>
            <a:tailEnd/>
          </a:ln>
        </p:spPr>
        <p:txBody>
          <a:bodyPr wrap="none" anchor="ctr"/>
          <a:lstStyle/>
          <a:p>
            <a:endParaRPr lang="ja-JP" altLang="en-US"/>
          </a:p>
        </p:txBody>
      </p:sp>
      <p:sp useBgFill="1">
        <p:nvSpPr>
          <p:cNvPr id="9238" name="Oval 24"/>
          <p:cNvSpPr>
            <a:spLocks noChangeArrowheads="1"/>
          </p:cNvSpPr>
          <p:nvPr/>
        </p:nvSpPr>
        <p:spPr bwMode="auto">
          <a:xfrm>
            <a:off x="5513388" y="2903538"/>
            <a:ext cx="80962" cy="514350"/>
          </a:xfrm>
          <a:prstGeom prst="ellipse">
            <a:avLst/>
          </a:prstGeom>
          <a:ln w="12700">
            <a:solidFill>
              <a:srgbClr val="FAFD00"/>
            </a:solidFill>
            <a:round/>
            <a:headEnd/>
            <a:tailEnd/>
          </a:ln>
        </p:spPr>
        <p:txBody>
          <a:bodyPr wrap="none" anchor="ctr"/>
          <a:lstStyle/>
          <a:p>
            <a:endParaRPr lang="ja-JP" altLang="en-US"/>
          </a:p>
        </p:txBody>
      </p:sp>
      <p:sp useBgFill="1">
        <p:nvSpPr>
          <p:cNvPr id="9239" name="Rectangle 25"/>
          <p:cNvSpPr>
            <a:spLocks noChangeArrowheads="1"/>
          </p:cNvSpPr>
          <p:nvPr/>
        </p:nvSpPr>
        <p:spPr bwMode="auto">
          <a:xfrm>
            <a:off x="5538788" y="3201988"/>
            <a:ext cx="93662" cy="222250"/>
          </a:xfrm>
          <a:prstGeom prst="rect">
            <a:avLst/>
          </a:prstGeom>
          <a:ln w="12700">
            <a:noFill/>
            <a:miter lim="800000"/>
            <a:headEnd/>
            <a:tailEnd/>
          </a:ln>
        </p:spPr>
        <p:txBody>
          <a:bodyPr wrap="none" anchor="ctr"/>
          <a:lstStyle/>
          <a:p>
            <a:endParaRPr lang="ja-JP" altLang="en-US"/>
          </a:p>
        </p:txBody>
      </p:sp>
      <p:sp>
        <p:nvSpPr>
          <p:cNvPr id="9240" name="Oval 26"/>
          <p:cNvSpPr>
            <a:spLocks noChangeArrowheads="1"/>
          </p:cNvSpPr>
          <p:nvPr/>
        </p:nvSpPr>
        <p:spPr bwMode="auto">
          <a:xfrm>
            <a:off x="5668963" y="3109913"/>
            <a:ext cx="26987" cy="63500"/>
          </a:xfrm>
          <a:prstGeom prst="ellipse">
            <a:avLst/>
          </a:prstGeom>
          <a:solidFill>
            <a:srgbClr val="FFFFFF"/>
          </a:solidFill>
          <a:ln w="12700">
            <a:noFill/>
            <a:round/>
            <a:headEnd/>
            <a:tailEnd/>
          </a:ln>
        </p:spPr>
        <p:txBody>
          <a:bodyPr wrap="none" anchor="ctr"/>
          <a:lstStyle/>
          <a:p>
            <a:endParaRPr lang="ja-JP" altLang="en-US"/>
          </a:p>
        </p:txBody>
      </p:sp>
      <p:sp>
        <p:nvSpPr>
          <p:cNvPr id="9241" name="Oval 27"/>
          <p:cNvSpPr>
            <a:spLocks noChangeArrowheads="1"/>
          </p:cNvSpPr>
          <p:nvPr/>
        </p:nvSpPr>
        <p:spPr bwMode="auto">
          <a:xfrm>
            <a:off x="5659438" y="3132138"/>
            <a:ext cx="30162" cy="63500"/>
          </a:xfrm>
          <a:prstGeom prst="ellipse">
            <a:avLst/>
          </a:prstGeom>
          <a:solidFill>
            <a:srgbClr val="FFFFFF"/>
          </a:solidFill>
          <a:ln w="12700">
            <a:noFill/>
            <a:round/>
            <a:headEnd/>
            <a:tailEnd/>
          </a:ln>
        </p:spPr>
        <p:txBody>
          <a:bodyPr wrap="none" anchor="ctr"/>
          <a:lstStyle/>
          <a:p>
            <a:endParaRPr lang="ja-JP" altLang="en-US"/>
          </a:p>
        </p:txBody>
      </p:sp>
      <p:sp useBgFill="1">
        <p:nvSpPr>
          <p:cNvPr id="9242" name="Oval 28"/>
          <p:cNvSpPr>
            <a:spLocks noChangeArrowheads="1"/>
          </p:cNvSpPr>
          <p:nvPr/>
        </p:nvSpPr>
        <p:spPr bwMode="auto">
          <a:xfrm>
            <a:off x="5602288" y="3078163"/>
            <a:ext cx="106362" cy="254000"/>
          </a:xfrm>
          <a:prstGeom prst="ellipse">
            <a:avLst/>
          </a:prstGeom>
          <a:ln w="12700">
            <a:solidFill>
              <a:srgbClr val="FAFD00"/>
            </a:solidFill>
            <a:round/>
            <a:headEnd/>
            <a:tailEnd/>
          </a:ln>
        </p:spPr>
        <p:txBody>
          <a:bodyPr wrap="none" anchor="ctr"/>
          <a:lstStyle/>
          <a:p>
            <a:endParaRPr lang="ja-JP" altLang="en-US"/>
          </a:p>
        </p:txBody>
      </p:sp>
      <p:sp useBgFill="1">
        <p:nvSpPr>
          <p:cNvPr id="9243" name="Rectangle 29"/>
          <p:cNvSpPr>
            <a:spLocks noChangeArrowheads="1"/>
          </p:cNvSpPr>
          <p:nvPr/>
        </p:nvSpPr>
        <p:spPr bwMode="auto">
          <a:xfrm>
            <a:off x="5611813" y="3017838"/>
            <a:ext cx="77787" cy="161925"/>
          </a:xfrm>
          <a:prstGeom prst="rect">
            <a:avLst/>
          </a:prstGeom>
          <a:ln w="12700">
            <a:noFill/>
            <a:miter lim="800000"/>
            <a:headEnd/>
            <a:tailEnd/>
          </a:ln>
        </p:spPr>
        <p:txBody>
          <a:bodyPr wrap="none" anchor="ctr"/>
          <a:lstStyle/>
          <a:p>
            <a:endParaRPr lang="ja-JP" altLang="en-US"/>
          </a:p>
        </p:txBody>
      </p:sp>
      <p:sp useBgFill="1">
        <p:nvSpPr>
          <p:cNvPr id="9244" name="Oval 30"/>
          <p:cNvSpPr>
            <a:spLocks noChangeArrowheads="1"/>
          </p:cNvSpPr>
          <p:nvPr/>
        </p:nvSpPr>
        <p:spPr bwMode="auto">
          <a:xfrm>
            <a:off x="5681663" y="3106738"/>
            <a:ext cx="14287" cy="63500"/>
          </a:xfrm>
          <a:prstGeom prst="ellipse">
            <a:avLst/>
          </a:prstGeom>
          <a:ln w="12700">
            <a:noFill/>
            <a:round/>
            <a:headEnd/>
            <a:tailEnd/>
          </a:ln>
        </p:spPr>
        <p:txBody>
          <a:bodyPr wrap="none" anchor="ctr"/>
          <a:lstStyle/>
          <a:p>
            <a:endParaRPr lang="ja-JP" altLang="en-US"/>
          </a:p>
        </p:txBody>
      </p:sp>
      <p:sp>
        <p:nvSpPr>
          <p:cNvPr id="9245" name="Rectangle 31"/>
          <p:cNvSpPr>
            <a:spLocks noChangeArrowheads="1"/>
          </p:cNvSpPr>
          <p:nvPr/>
        </p:nvSpPr>
        <p:spPr bwMode="auto">
          <a:xfrm>
            <a:off x="4370388" y="3135313"/>
            <a:ext cx="34925" cy="47625"/>
          </a:xfrm>
          <a:prstGeom prst="rect">
            <a:avLst/>
          </a:prstGeom>
          <a:solidFill>
            <a:srgbClr val="FFFFFF"/>
          </a:solidFill>
          <a:ln w="12700">
            <a:noFill/>
            <a:miter lim="800000"/>
            <a:headEnd/>
            <a:tailEnd/>
          </a:ln>
        </p:spPr>
        <p:txBody>
          <a:bodyPr wrap="none" anchor="ctr"/>
          <a:lstStyle/>
          <a:p>
            <a:endParaRPr lang="ja-JP" altLang="en-US"/>
          </a:p>
        </p:txBody>
      </p:sp>
      <p:sp useBgFill="1">
        <p:nvSpPr>
          <p:cNvPr id="9246" name="Oval 32"/>
          <p:cNvSpPr>
            <a:spLocks noChangeArrowheads="1"/>
          </p:cNvSpPr>
          <p:nvPr/>
        </p:nvSpPr>
        <p:spPr bwMode="auto">
          <a:xfrm>
            <a:off x="4395788" y="3074988"/>
            <a:ext cx="76200" cy="273050"/>
          </a:xfrm>
          <a:prstGeom prst="ellipse">
            <a:avLst/>
          </a:prstGeom>
          <a:ln w="12700">
            <a:solidFill>
              <a:srgbClr val="FAFD00"/>
            </a:solidFill>
            <a:round/>
            <a:headEnd/>
            <a:tailEnd/>
          </a:ln>
        </p:spPr>
        <p:txBody>
          <a:bodyPr wrap="none" anchor="ctr"/>
          <a:lstStyle/>
          <a:p>
            <a:endParaRPr lang="ja-JP" altLang="en-US"/>
          </a:p>
        </p:txBody>
      </p:sp>
      <p:sp useBgFill="1">
        <p:nvSpPr>
          <p:cNvPr id="9247" name="Rectangle 33"/>
          <p:cNvSpPr>
            <a:spLocks noChangeArrowheads="1"/>
          </p:cNvSpPr>
          <p:nvPr/>
        </p:nvSpPr>
        <p:spPr bwMode="auto">
          <a:xfrm>
            <a:off x="4348163" y="3201988"/>
            <a:ext cx="95250" cy="222250"/>
          </a:xfrm>
          <a:prstGeom prst="rect">
            <a:avLst/>
          </a:prstGeom>
          <a:ln w="12700">
            <a:noFill/>
            <a:miter lim="800000"/>
            <a:headEnd/>
            <a:tailEnd/>
          </a:ln>
        </p:spPr>
        <p:txBody>
          <a:bodyPr wrap="none" anchor="ctr"/>
          <a:lstStyle/>
          <a:p>
            <a:endParaRPr lang="ja-JP" altLang="en-US"/>
          </a:p>
        </p:txBody>
      </p:sp>
      <p:sp useBgFill="1">
        <p:nvSpPr>
          <p:cNvPr id="9248" name="Oval 34"/>
          <p:cNvSpPr>
            <a:spLocks noChangeArrowheads="1"/>
          </p:cNvSpPr>
          <p:nvPr/>
        </p:nvSpPr>
        <p:spPr bwMode="auto">
          <a:xfrm>
            <a:off x="4195763" y="2897188"/>
            <a:ext cx="82550" cy="514350"/>
          </a:xfrm>
          <a:prstGeom prst="ellipse">
            <a:avLst/>
          </a:prstGeom>
          <a:ln w="12700">
            <a:solidFill>
              <a:srgbClr val="FAFD00"/>
            </a:solidFill>
            <a:round/>
            <a:headEnd/>
            <a:tailEnd/>
          </a:ln>
        </p:spPr>
        <p:txBody>
          <a:bodyPr wrap="none" anchor="ctr"/>
          <a:lstStyle/>
          <a:p>
            <a:endParaRPr lang="ja-JP" altLang="en-US"/>
          </a:p>
        </p:txBody>
      </p:sp>
      <p:sp useBgFill="1">
        <p:nvSpPr>
          <p:cNvPr id="9249" name="Rectangle 35"/>
          <p:cNvSpPr>
            <a:spLocks noChangeArrowheads="1"/>
          </p:cNvSpPr>
          <p:nvPr/>
        </p:nvSpPr>
        <p:spPr bwMode="auto">
          <a:xfrm>
            <a:off x="4221163" y="3195638"/>
            <a:ext cx="95250" cy="222250"/>
          </a:xfrm>
          <a:prstGeom prst="rect">
            <a:avLst/>
          </a:prstGeom>
          <a:ln w="12700">
            <a:noFill/>
            <a:miter lim="800000"/>
            <a:headEnd/>
            <a:tailEnd/>
          </a:ln>
        </p:spPr>
        <p:txBody>
          <a:bodyPr wrap="none" anchor="ctr"/>
          <a:lstStyle/>
          <a:p>
            <a:endParaRPr lang="ja-JP" altLang="en-US"/>
          </a:p>
        </p:txBody>
      </p:sp>
      <p:sp>
        <p:nvSpPr>
          <p:cNvPr id="9250" name="Oval 36"/>
          <p:cNvSpPr>
            <a:spLocks noChangeArrowheads="1"/>
          </p:cNvSpPr>
          <p:nvPr/>
        </p:nvSpPr>
        <p:spPr bwMode="auto">
          <a:xfrm>
            <a:off x="4349750" y="3103563"/>
            <a:ext cx="30163" cy="63500"/>
          </a:xfrm>
          <a:prstGeom prst="ellipse">
            <a:avLst/>
          </a:prstGeom>
          <a:solidFill>
            <a:srgbClr val="FFFFFF"/>
          </a:solidFill>
          <a:ln w="12700">
            <a:noFill/>
            <a:round/>
            <a:headEnd/>
            <a:tailEnd/>
          </a:ln>
        </p:spPr>
        <p:txBody>
          <a:bodyPr wrap="none" anchor="ctr"/>
          <a:lstStyle/>
          <a:p>
            <a:endParaRPr lang="ja-JP" altLang="en-US"/>
          </a:p>
        </p:txBody>
      </p:sp>
      <p:sp>
        <p:nvSpPr>
          <p:cNvPr id="9251" name="Oval 37"/>
          <p:cNvSpPr>
            <a:spLocks noChangeArrowheads="1"/>
          </p:cNvSpPr>
          <p:nvPr/>
        </p:nvSpPr>
        <p:spPr bwMode="auto">
          <a:xfrm>
            <a:off x="4344988" y="3125788"/>
            <a:ext cx="28575" cy="63500"/>
          </a:xfrm>
          <a:prstGeom prst="ellipse">
            <a:avLst/>
          </a:prstGeom>
          <a:solidFill>
            <a:srgbClr val="FFFFFF"/>
          </a:solidFill>
          <a:ln w="12700">
            <a:noFill/>
            <a:round/>
            <a:headEnd/>
            <a:tailEnd/>
          </a:ln>
        </p:spPr>
        <p:txBody>
          <a:bodyPr wrap="none" anchor="ctr"/>
          <a:lstStyle/>
          <a:p>
            <a:endParaRPr lang="ja-JP" altLang="en-US"/>
          </a:p>
        </p:txBody>
      </p:sp>
      <p:sp useBgFill="1">
        <p:nvSpPr>
          <p:cNvPr id="9252" name="Oval 38"/>
          <p:cNvSpPr>
            <a:spLocks noChangeArrowheads="1"/>
          </p:cNvSpPr>
          <p:nvPr/>
        </p:nvSpPr>
        <p:spPr bwMode="auto">
          <a:xfrm>
            <a:off x="4281488" y="3068638"/>
            <a:ext cx="111125" cy="254000"/>
          </a:xfrm>
          <a:prstGeom prst="ellipse">
            <a:avLst/>
          </a:prstGeom>
          <a:ln w="12700">
            <a:solidFill>
              <a:srgbClr val="FAFD00"/>
            </a:solidFill>
            <a:round/>
            <a:headEnd/>
            <a:tailEnd/>
          </a:ln>
        </p:spPr>
        <p:txBody>
          <a:bodyPr wrap="none" anchor="ctr"/>
          <a:lstStyle/>
          <a:p>
            <a:endParaRPr lang="ja-JP" altLang="en-US"/>
          </a:p>
        </p:txBody>
      </p:sp>
      <p:sp useBgFill="1">
        <p:nvSpPr>
          <p:cNvPr id="9253" name="Rectangle 39"/>
          <p:cNvSpPr>
            <a:spLocks noChangeArrowheads="1"/>
          </p:cNvSpPr>
          <p:nvPr/>
        </p:nvSpPr>
        <p:spPr bwMode="auto">
          <a:xfrm>
            <a:off x="4297363" y="3008313"/>
            <a:ext cx="77787" cy="161925"/>
          </a:xfrm>
          <a:prstGeom prst="rect">
            <a:avLst/>
          </a:prstGeom>
          <a:ln w="12700">
            <a:noFill/>
            <a:miter lim="800000"/>
            <a:headEnd/>
            <a:tailEnd/>
          </a:ln>
        </p:spPr>
        <p:txBody>
          <a:bodyPr wrap="none" anchor="ctr"/>
          <a:lstStyle/>
          <a:p>
            <a:endParaRPr lang="ja-JP" altLang="en-US"/>
          </a:p>
        </p:txBody>
      </p:sp>
      <p:sp useBgFill="1">
        <p:nvSpPr>
          <p:cNvPr id="9254" name="Oval 40"/>
          <p:cNvSpPr>
            <a:spLocks noChangeArrowheads="1"/>
          </p:cNvSpPr>
          <p:nvPr/>
        </p:nvSpPr>
        <p:spPr bwMode="auto">
          <a:xfrm>
            <a:off x="4362450" y="3100388"/>
            <a:ext cx="17463" cy="63500"/>
          </a:xfrm>
          <a:prstGeom prst="ellipse">
            <a:avLst/>
          </a:prstGeom>
          <a:ln w="12700">
            <a:noFill/>
            <a:round/>
            <a:headEnd/>
            <a:tailEnd/>
          </a:ln>
        </p:spPr>
        <p:txBody>
          <a:bodyPr wrap="none" anchor="ctr"/>
          <a:lstStyle/>
          <a:p>
            <a:endParaRPr lang="ja-JP" altLang="en-US"/>
          </a:p>
        </p:txBody>
      </p:sp>
      <p:sp useBgFill="1">
        <p:nvSpPr>
          <p:cNvPr id="9255" name="Rectangle 41"/>
          <p:cNvSpPr>
            <a:spLocks noChangeArrowheads="1"/>
          </p:cNvSpPr>
          <p:nvPr/>
        </p:nvSpPr>
        <p:spPr bwMode="auto">
          <a:xfrm>
            <a:off x="2992438" y="3125788"/>
            <a:ext cx="36512" cy="47625"/>
          </a:xfrm>
          <a:prstGeom prst="rect">
            <a:avLst/>
          </a:prstGeom>
          <a:ln w="12700">
            <a:noFill/>
            <a:miter lim="800000"/>
            <a:headEnd/>
            <a:tailEnd/>
          </a:ln>
        </p:spPr>
        <p:txBody>
          <a:bodyPr wrap="none" anchor="ctr"/>
          <a:lstStyle/>
          <a:p>
            <a:endParaRPr lang="ja-JP" altLang="en-US"/>
          </a:p>
        </p:txBody>
      </p:sp>
      <p:sp useBgFill="1">
        <p:nvSpPr>
          <p:cNvPr id="9256" name="Oval 42"/>
          <p:cNvSpPr>
            <a:spLocks noChangeArrowheads="1"/>
          </p:cNvSpPr>
          <p:nvPr/>
        </p:nvSpPr>
        <p:spPr bwMode="auto">
          <a:xfrm>
            <a:off x="3017838" y="3065463"/>
            <a:ext cx="76200" cy="273050"/>
          </a:xfrm>
          <a:prstGeom prst="ellipse">
            <a:avLst/>
          </a:prstGeom>
          <a:ln w="12700">
            <a:solidFill>
              <a:srgbClr val="FAFD00"/>
            </a:solidFill>
            <a:round/>
            <a:headEnd/>
            <a:tailEnd/>
          </a:ln>
        </p:spPr>
        <p:txBody>
          <a:bodyPr wrap="none" anchor="ctr"/>
          <a:lstStyle/>
          <a:p>
            <a:endParaRPr lang="ja-JP" altLang="en-US"/>
          </a:p>
        </p:txBody>
      </p:sp>
      <p:sp useBgFill="1">
        <p:nvSpPr>
          <p:cNvPr id="9257" name="Rectangle 43"/>
          <p:cNvSpPr>
            <a:spLocks noChangeArrowheads="1"/>
          </p:cNvSpPr>
          <p:nvPr/>
        </p:nvSpPr>
        <p:spPr bwMode="auto">
          <a:xfrm>
            <a:off x="2971800" y="3192463"/>
            <a:ext cx="95250" cy="222250"/>
          </a:xfrm>
          <a:prstGeom prst="rect">
            <a:avLst/>
          </a:prstGeom>
          <a:ln w="12700">
            <a:noFill/>
            <a:miter lim="800000"/>
            <a:headEnd/>
            <a:tailEnd/>
          </a:ln>
        </p:spPr>
        <p:txBody>
          <a:bodyPr wrap="none" anchor="ctr"/>
          <a:lstStyle/>
          <a:p>
            <a:endParaRPr lang="ja-JP" altLang="en-US"/>
          </a:p>
        </p:txBody>
      </p:sp>
      <p:sp useBgFill="1">
        <p:nvSpPr>
          <p:cNvPr id="9258" name="Oval 44"/>
          <p:cNvSpPr>
            <a:spLocks noChangeArrowheads="1"/>
          </p:cNvSpPr>
          <p:nvPr/>
        </p:nvSpPr>
        <p:spPr bwMode="auto">
          <a:xfrm>
            <a:off x="2819400" y="2887663"/>
            <a:ext cx="82550" cy="514350"/>
          </a:xfrm>
          <a:prstGeom prst="ellipse">
            <a:avLst/>
          </a:prstGeom>
          <a:ln w="12700">
            <a:solidFill>
              <a:srgbClr val="FAFD00"/>
            </a:solidFill>
            <a:round/>
            <a:headEnd/>
            <a:tailEnd/>
          </a:ln>
        </p:spPr>
        <p:txBody>
          <a:bodyPr wrap="none" anchor="ctr"/>
          <a:lstStyle/>
          <a:p>
            <a:endParaRPr lang="ja-JP" altLang="en-US"/>
          </a:p>
        </p:txBody>
      </p:sp>
      <p:sp useBgFill="1">
        <p:nvSpPr>
          <p:cNvPr id="9259" name="Rectangle 45"/>
          <p:cNvSpPr>
            <a:spLocks noChangeArrowheads="1"/>
          </p:cNvSpPr>
          <p:nvPr/>
        </p:nvSpPr>
        <p:spPr bwMode="auto">
          <a:xfrm>
            <a:off x="2844800" y="3186113"/>
            <a:ext cx="95250" cy="222250"/>
          </a:xfrm>
          <a:prstGeom prst="rect">
            <a:avLst/>
          </a:prstGeom>
          <a:ln w="12700">
            <a:noFill/>
            <a:miter lim="800000"/>
            <a:headEnd/>
            <a:tailEnd/>
          </a:ln>
        </p:spPr>
        <p:txBody>
          <a:bodyPr wrap="none" anchor="ctr"/>
          <a:lstStyle/>
          <a:p>
            <a:endParaRPr lang="ja-JP" altLang="en-US"/>
          </a:p>
        </p:txBody>
      </p:sp>
      <p:sp useBgFill="1">
        <p:nvSpPr>
          <p:cNvPr id="9260" name="Oval 46"/>
          <p:cNvSpPr>
            <a:spLocks noChangeArrowheads="1"/>
          </p:cNvSpPr>
          <p:nvPr/>
        </p:nvSpPr>
        <p:spPr bwMode="auto">
          <a:xfrm>
            <a:off x="2679700" y="3746500"/>
            <a:ext cx="146050" cy="196850"/>
          </a:xfrm>
          <a:prstGeom prst="ellipse">
            <a:avLst/>
          </a:prstGeom>
          <a:ln w="12700">
            <a:solidFill>
              <a:srgbClr val="FAFD00"/>
            </a:solidFill>
            <a:round/>
            <a:headEnd/>
            <a:tailEnd/>
          </a:ln>
        </p:spPr>
        <p:txBody>
          <a:bodyPr wrap="none" anchor="ctr"/>
          <a:lstStyle/>
          <a:p>
            <a:endParaRPr lang="ja-JP" altLang="en-US"/>
          </a:p>
        </p:txBody>
      </p:sp>
      <p:sp useBgFill="1">
        <p:nvSpPr>
          <p:cNvPr id="9261" name="Rectangle 47"/>
          <p:cNvSpPr>
            <a:spLocks noChangeArrowheads="1"/>
          </p:cNvSpPr>
          <p:nvPr/>
        </p:nvSpPr>
        <p:spPr bwMode="auto">
          <a:xfrm>
            <a:off x="2673350" y="3733800"/>
            <a:ext cx="158750" cy="69850"/>
          </a:xfrm>
          <a:prstGeom prst="rect">
            <a:avLst/>
          </a:prstGeom>
          <a:ln w="12700">
            <a:noFill/>
            <a:miter lim="800000"/>
            <a:headEnd/>
            <a:tailEnd/>
          </a:ln>
        </p:spPr>
        <p:txBody>
          <a:bodyPr wrap="none" anchor="ctr"/>
          <a:lstStyle/>
          <a:p>
            <a:endParaRPr lang="ja-JP" altLang="en-US"/>
          </a:p>
        </p:txBody>
      </p:sp>
      <p:sp useBgFill="1">
        <p:nvSpPr>
          <p:cNvPr id="9262" name="Oval 48"/>
          <p:cNvSpPr>
            <a:spLocks noChangeArrowheads="1"/>
          </p:cNvSpPr>
          <p:nvPr/>
        </p:nvSpPr>
        <p:spPr bwMode="auto">
          <a:xfrm>
            <a:off x="4052888" y="3743325"/>
            <a:ext cx="144462" cy="196850"/>
          </a:xfrm>
          <a:prstGeom prst="ellipse">
            <a:avLst/>
          </a:prstGeom>
          <a:ln w="12700">
            <a:solidFill>
              <a:srgbClr val="FAFD00"/>
            </a:solidFill>
            <a:round/>
            <a:headEnd/>
            <a:tailEnd/>
          </a:ln>
        </p:spPr>
        <p:txBody>
          <a:bodyPr wrap="none" anchor="ctr"/>
          <a:lstStyle/>
          <a:p>
            <a:endParaRPr lang="ja-JP" altLang="en-US"/>
          </a:p>
        </p:txBody>
      </p:sp>
      <p:sp useBgFill="1">
        <p:nvSpPr>
          <p:cNvPr id="9263" name="Rectangle 49"/>
          <p:cNvSpPr>
            <a:spLocks noChangeArrowheads="1"/>
          </p:cNvSpPr>
          <p:nvPr/>
        </p:nvSpPr>
        <p:spPr bwMode="auto">
          <a:xfrm>
            <a:off x="4043363" y="3730625"/>
            <a:ext cx="158750" cy="69850"/>
          </a:xfrm>
          <a:prstGeom prst="rect">
            <a:avLst/>
          </a:prstGeom>
          <a:ln w="12700">
            <a:noFill/>
            <a:miter lim="800000"/>
            <a:headEnd/>
            <a:tailEnd/>
          </a:ln>
        </p:spPr>
        <p:txBody>
          <a:bodyPr wrap="none" anchor="ctr"/>
          <a:lstStyle/>
          <a:p>
            <a:endParaRPr lang="ja-JP" altLang="en-US"/>
          </a:p>
        </p:txBody>
      </p:sp>
      <p:sp useBgFill="1">
        <p:nvSpPr>
          <p:cNvPr id="9264" name="Oval 50"/>
          <p:cNvSpPr>
            <a:spLocks noChangeArrowheads="1"/>
          </p:cNvSpPr>
          <p:nvPr/>
        </p:nvSpPr>
        <p:spPr bwMode="auto">
          <a:xfrm>
            <a:off x="5373688" y="3746500"/>
            <a:ext cx="144462" cy="196850"/>
          </a:xfrm>
          <a:prstGeom prst="ellipse">
            <a:avLst/>
          </a:prstGeom>
          <a:ln w="12700">
            <a:solidFill>
              <a:srgbClr val="FAFD00"/>
            </a:solidFill>
            <a:round/>
            <a:headEnd/>
            <a:tailEnd/>
          </a:ln>
        </p:spPr>
        <p:txBody>
          <a:bodyPr wrap="none" anchor="ctr"/>
          <a:lstStyle/>
          <a:p>
            <a:endParaRPr lang="ja-JP" altLang="en-US"/>
          </a:p>
        </p:txBody>
      </p:sp>
      <p:sp useBgFill="1">
        <p:nvSpPr>
          <p:cNvPr id="9265" name="Rectangle 51"/>
          <p:cNvSpPr>
            <a:spLocks noChangeArrowheads="1"/>
          </p:cNvSpPr>
          <p:nvPr/>
        </p:nvSpPr>
        <p:spPr bwMode="auto">
          <a:xfrm>
            <a:off x="5364163" y="3733800"/>
            <a:ext cx="158750" cy="69850"/>
          </a:xfrm>
          <a:prstGeom prst="rect">
            <a:avLst/>
          </a:prstGeom>
          <a:ln w="12700">
            <a:noFill/>
            <a:miter lim="800000"/>
            <a:headEnd/>
            <a:tailEnd/>
          </a:ln>
        </p:spPr>
        <p:txBody>
          <a:bodyPr wrap="none" anchor="ctr"/>
          <a:lstStyle/>
          <a:p>
            <a:endParaRPr lang="ja-JP" altLang="en-US"/>
          </a:p>
        </p:txBody>
      </p:sp>
      <p:sp useBgFill="1">
        <p:nvSpPr>
          <p:cNvPr id="9266" name="Oval 52"/>
          <p:cNvSpPr>
            <a:spLocks noChangeArrowheads="1"/>
          </p:cNvSpPr>
          <p:nvPr/>
        </p:nvSpPr>
        <p:spPr bwMode="auto">
          <a:xfrm>
            <a:off x="6667500" y="3749675"/>
            <a:ext cx="146050" cy="196850"/>
          </a:xfrm>
          <a:prstGeom prst="ellipse">
            <a:avLst/>
          </a:prstGeom>
          <a:ln w="12700">
            <a:solidFill>
              <a:srgbClr val="FAFD00"/>
            </a:solidFill>
            <a:round/>
            <a:headEnd/>
            <a:tailEnd/>
          </a:ln>
        </p:spPr>
        <p:txBody>
          <a:bodyPr wrap="none" anchor="ctr"/>
          <a:lstStyle/>
          <a:p>
            <a:endParaRPr lang="ja-JP" altLang="en-US"/>
          </a:p>
        </p:txBody>
      </p:sp>
      <p:sp useBgFill="1">
        <p:nvSpPr>
          <p:cNvPr id="9267" name="Rectangle 53"/>
          <p:cNvSpPr>
            <a:spLocks noChangeArrowheads="1"/>
          </p:cNvSpPr>
          <p:nvPr/>
        </p:nvSpPr>
        <p:spPr bwMode="auto">
          <a:xfrm>
            <a:off x="6659563" y="3743325"/>
            <a:ext cx="155575" cy="69850"/>
          </a:xfrm>
          <a:prstGeom prst="rect">
            <a:avLst/>
          </a:prstGeom>
          <a:ln w="12700">
            <a:noFill/>
            <a:miter lim="800000"/>
            <a:headEnd/>
            <a:tailEnd/>
          </a:ln>
        </p:spPr>
        <p:txBody>
          <a:bodyPr wrap="none" anchor="ctr"/>
          <a:lstStyle/>
          <a:p>
            <a:endParaRPr lang="ja-JP" altLang="en-US"/>
          </a:p>
        </p:txBody>
      </p:sp>
      <p:sp useBgFill="1">
        <p:nvSpPr>
          <p:cNvPr id="9268" name="Oval 54"/>
          <p:cNvSpPr>
            <a:spLocks noChangeArrowheads="1"/>
          </p:cNvSpPr>
          <p:nvPr/>
        </p:nvSpPr>
        <p:spPr bwMode="auto">
          <a:xfrm>
            <a:off x="2540000" y="3179763"/>
            <a:ext cx="146050" cy="133350"/>
          </a:xfrm>
          <a:prstGeom prst="ellipse">
            <a:avLst/>
          </a:prstGeom>
          <a:ln w="12700">
            <a:solidFill>
              <a:srgbClr val="FAFD00"/>
            </a:solidFill>
            <a:round/>
            <a:headEnd/>
            <a:tailEnd/>
          </a:ln>
        </p:spPr>
        <p:txBody>
          <a:bodyPr wrap="none" anchor="ctr"/>
          <a:lstStyle/>
          <a:p>
            <a:endParaRPr lang="ja-JP" altLang="en-US"/>
          </a:p>
        </p:txBody>
      </p:sp>
      <p:sp useBgFill="1">
        <p:nvSpPr>
          <p:cNvPr id="9269" name="Rectangle 55"/>
          <p:cNvSpPr>
            <a:spLocks noChangeArrowheads="1"/>
          </p:cNvSpPr>
          <p:nvPr/>
        </p:nvSpPr>
        <p:spPr bwMode="auto">
          <a:xfrm>
            <a:off x="2546350" y="3262313"/>
            <a:ext cx="146050" cy="69850"/>
          </a:xfrm>
          <a:prstGeom prst="rect">
            <a:avLst/>
          </a:prstGeom>
          <a:ln w="12700">
            <a:noFill/>
            <a:miter lim="800000"/>
            <a:headEnd/>
            <a:tailEnd/>
          </a:ln>
        </p:spPr>
        <p:txBody>
          <a:bodyPr wrap="none" anchor="ctr"/>
          <a:lstStyle/>
          <a:p>
            <a:endParaRPr lang="ja-JP" altLang="en-US"/>
          </a:p>
        </p:txBody>
      </p:sp>
      <p:sp useBgFill="1">
        <p:nvSpPr>
          <p:cNvPr id="9270" name="Oval 56"/>
          <p:cNvSpPr>
            <a:spLocks noChangeArrowheads="1"/>
          </p:cNvSpPr>
          <p:nvPr/>
        </p:nvSpPr>
        <p:spPr bwMode="auto">
          <a:xfrm>
            <a:off x="3910013" y="3179763"/>
            <a:ext cx="146050" cy="133350"/>
          </a:xfrm>
          <a:prstGeom prst="ellipse">
            <a:avLst/>
          </a:prstGeom>
          <a:ln w="12700">
            <a:solidFill>
              <a:srgbClr val="FAFD00"/>
            </a:solidFill>
            <a:round/>
            <a:headEnd/>
            <a:tailEnd/>
          </a:ln>
        </p:spPr>
        <p:txBody>
          <a:bodyPr wrap="none" anchor="ctr"/>
          <a:lstStyle/>
          <a:p>
            <a:endParaRPr lang="ja-JP" altLang="en-US"/>
          </a:p>
        </p:txBody>
      </p:sp>
      <p:sp useBgFill="1">
        <p:nvSpPr>
          <p:cNvPr id="9271" name="Rectangle 57"/>
          <p:cNvSpPr>
            <a:spLocks noChangeArrowheads="1"/>
          </p:cNvSpPr>
          <p:nvPr/>
        </p:nvSpPr>
        <p:spPr bwMode="auto">
          <a:xfrm>
            <a:off x="3916363" y="3262313"/>
            <a:ext cx="146050" cy="69850"/>
          </a:xfrm>
          <a:prstGeom prst="rect">
            <a:avLst/>
          </a:prstGeom>
          <a:ln w="12700">
            <a:noFill/>
            <a:miter lim="800000"/>
            <a:headEnd/>
            <a:tailEnd/>
          </a:ln>
        </p:spPr>
        <p:txBody>
          <a:bodyPr wrap="none" anchor="ctr"/>
          <a:lstStyle/>
          <a:p>
            <a:endParaRPr lang="ja-JP" altLang="en-US"/>
          </a:p>
        </p:txBody>
      </p:sp>
      <p:sp useBgFill="1">
        <p:nvSpPr>
          <p:cNvPr id="9272" name="Oval 58"/>
          <p:cNvSpPr>
            <a:spLocks noChangeArrowheads="1"/>
          </p:cNvSpPr>
          <p:nvPr/>
        </p:nvSpPr>
        <p:spPr bwMode="auto">
          <a:xfrm>
            <a:off x="5230813" y="3179763"/>
            <a:ext cx="146050" cy="133350"/>
          </a:xfrm>
          <a:prstGeom prst="ellipse">
            <a:avLst/>
          </a:prstGeom>
          <a:ln w="12700">
            <a:solidFill>
              <a:srgbClr val="FAFD00"/>
            </a:solidFill>
            <a:round/>
            <a:headEnd/>
            <a:tailEnd/>
          </a:ln>
        </p:spPr>
        <p:txBody>
          <a:bodyPr wrap="none" anchor="ctr"/>
          <a:lstStyle/>
          <a:p>
            <a:endParaRPr lang="ja-JP" altLang="en-US"/>
          </a:p>
        </p:txBody>
      </p:sp>
      <p:sp useBgFill="1">
        <p:nvSpPr>
          <p:cNvPr id="9273" name="Rectangle 59"/>
          <p:cNvSpPr>
            <a:spLocks noChangeArrowheads="1"/>
          </p:cNvSpPr>
          <p:nvPr/>
        </p:nvSpPr>
        <p:spPr bwMode="auto">
          <a:xfrm>
            <a:off x="5237163" y="3262313"/>
            <a:ext cx="146050" cy="69850"/>
          </a:xfrm>
          <a:prstGeom prst="rect">
            <a:avLst/>
          </a:prstGeom>
          <a:ln w="12700">
            <a:noFill/>
            <a:miter lim="800000"/>
            <a:headEnd/>
            <a:tailEnd/>
          </a:ln>
        </p:spPr>
        <p:txBody>
          <a:bodyPr wrap="none" anchor="ctr"/>
          <a:lstStyle/>
          <a:p>
            <a:endParaRPr lang="ja-JP" altLang="en-US"/>
          </a:p>
        </p:txBody>
      </p:sp>
      <p:sp useBgFill="1">
        <p:nvSpPr>
          <p:cNvPr id="9274" name="Oval 60"/>
          <p:cNvSpPr>
            <a:spLocks noChangeArrowheads="1"/>
          </p:cNvSpPr>
          <p:nvPr/>
        </p:nvSpPr>
        <p:spPr bwMode="auto">
          <a:xfrm>
            <a:off x="6523038" y="3179763"/>
            <a:ext cx="149225" cy="133350"/>
          </a:xfrm>
          <a:prstGeom prst="ellipse">
            <a:avLst/>
          </a:prstGeom>
          <a:ln w="12700">
            <a:solidFill>
              <a:srgbClr val="FAFD00"/>
            </a:solidFill>
            <a:round/>
            <a:headEnd/>
            <a:tailEnd/>
          </a:ln>
        </p:spPr>
        <p:txBody>
          <a:bodyPr wrap="none" anchor="ctr"/>
          <a:lstStyle/>
          <a:p>
            <a:endParaRPr lang="ja-JP" altLang="en-US"/>
          </a:p>
        </p:txBody>
      </p:sp>
      <p:sp useBgFill="1">
        <p:nvSpPr>
          <p:cNvPr id="9275" name="Rectangle 61"/>
          <p:cNvSpPr>
            <a:spLocks noChangeArrowheads="1"/>
          </p:cNvSpPr>
          <p:nvPr/>
        </p:nvSpPr>
        <p:spPr bwMode="auto">
          <a:xfrm>
            <a:off x="6532563" y="3262313"/>
            <a:ext cx="142875" cy="69850"/>
          </a:xfrm>
          <a:prstGeom prst="rect">
            <a:avLst/>
          </a:prstGeom>
          <a:ln w="12700">
            <a:noFill/>
            <a:miter lim="800000"/>
            <a:headEnd/>
            <a:tailEnd/>
          </a:ln>
        </p:spPr>
        <p:txBody>
          <a:bodyPr wrap="none" anchor="ctr"/>
          <a:lstStyle/>
          <a:p>
            <a:endParaRPr lang="ja-JP" altLang="en-US"/>
          </a:p>
        </p:txBody>
      </p:sp>
      <p:sp useBgFill="1">
        <p:nvSpPr>
          <p:cNvPr id="9276" name="Oval 62"/>
          <p:cNvSpPr>
            <a:spLocks noChangeArrowheads="1"/>
          </p:cNvSpPr>
          <p:nvPr/>
        </p:nvSpPr>
        <p:spPr bwMode="auto">
          <a:xfrm>
            <a:off x="1866900" y="3103563"/>
            <a:ext cx="425450" cy="1400175"/>
          </a:xfrm>
          <a:prstGeom prst="ellipse">
            <a:avLst/>
          </a:prstGeom>
          <a:ln w="12700">
            <a:solidFill>
              <a:srgbClr val="FAFD00"/>
            </a:solidFill>
            <a:round/>
            <a:headEnd/>
            <a:tailEnd/>
          </a:ln>
        </p:spPr>
        <p:txBody>
          <a:bodyPr wrap="none" anchor="ctr"/>
          <a:lstStyle/>
          <a:p>
            <a:endParaRPr lang="ja-JP" altLang="en-US"/>
          </a:p>
        </p:txBody>
      </p:sp>
      <p:sp useBgFill="1">
        <p:nvSpPr>
          <p:cNvPr id="9277" name="Rectangle 63"/>
          <p:cNvSpPr>
            <a:spLocks noChangeArrowheads="1"/>
          </p:cNvSpPr>
          <p:nvPr/>
        </p:nvSpPr>
        <p:spPr bwMode="auto">
          <a:xfrm>
            <a:off x="1758950" y="3567113"/>
            <a:ext cx="222250" cy="627062"/>
          </a:xfrm>
          <a:prstGeom prst="rect">
            <a:avLst/>
          </a:prstGeom>
          <a:ln w="12700">
            <a:noFill/>
            <a:miter lim="800000"/>
            <a:headEnd/>
            <a:tailEnd/>
          </a:ln>
        </p:spPr>
        <p:txBody>
          <a:bodyPr wrap="none" anchor="ctr"/>
          <a:lstStyle/>
          <a:p>
            <a:endParaRPr lang="ja-JP" altLang="en-US"/>
          </a:p>
        </p:txBody>
      </p:sp>
      <p:sp useBgFill="1">
        <p:nvSpPr>
          <p:cNvPr id="9278" name="Rectangle 64"/>
          <p:cNvSpPr>
            <a:spLocks noChangeArrowheads="1"/>
          </p:cNvSpPr>
          <p:nvPr/>
        </p:nvSpPr>
        <p:spPr bwMode="auto">
          <a:xfrm>
            <a:off x="1758950" y="2970213"/>
            <a:ext cx="577850" cy="501650"/>
          </a:xfrm>
          <a:prstGeom prst="rect">
            <a:avLst/>
          </a:prstGeom>
          <a:ln w="12700">
            <a:noFill/>
            <a:miter lim="800000"/>
            <a:headEnd/>
            <a:tailEnd/>
          </a:ln>
        </p:spPr>
        <p:txBody>
          <a:bodyPr wrap="none" anchor="ctr"/>
          <a:lstStyle/>
          <a:p>
            <a:endParaRPr lang="ja-JP" altLang="en-US"/>
          </a:p>
        </p:txBody>
      </p:sp>
      <p:sp useBgFill="1">
        <p:nvSpPr>
          <p:cNvPr id="9279" name="Oval 65"/>
          <p:cNvSpPr>
            <a:spLocks noChangeArrowheads="1"/>
          </p:cNvSpPr>
          <p:nvPr/>
        </p:nvSpPr>
        <p:spPr bwMode="auto">
          <a:xfrm>
            <a:off x="4481513" y="2925763"/>
            <a:ext cx="501650" cy="1806575"/>
          </a:xfrm>
          <a:prstGeom prst="ellipse">
            <a:avLst/>
          </a:prstGeom>
          <a:ln w="12700">
            <a:solidFill>
              <a:srgbClr val="FAFD00"/>
            </a:solidFill>
            <a:round/>
            <a:headEnd/>
            <a:tailEnd/>
          </a:ln>
        </p:spPr>
        <p:txBody>
          <a:bodyPr wrap="none" anchor="ctr"/>
          <a:lstStyle/>
          <a:p>
            <a:endParaRPr lang="ja-JP" altLang="en-US"/>
          </a:p>
        </p:txBody>
      </p:sp>
      <p:sp useBgFill="1">
        <p:nvSpPr>
          <p:cNvPr id="9280" name="Rectangle 66"/>
          <p:cNvSpPr>
            <a:spLocks noChangeArrowheads="1"/>
          </p:cNvSpPr>
          <p:nvPr/>
        </p:nvSpPr>
        <p:spPr bwMode="auto">
          <a:xfrm>
            <a:off x="4500563" y="2792413"/>
            <a:ext cx="590550" cy="755650"/>
          </a:xfrm>
          <a:prstGeom prst="rect">
            <a:avLst/>
          </a:prstGeom>
          <a:ln w="12700">
            <a:noFill/>
            <a:miter lim="800000"/>
            <a:headEnd/>
            <a:tailEnd/>
          </a:ln>
        </p:spPr>
        <p:txBody>
          <a:bodyPr wrap="none" anchor="ctr"/>
          <a:lstStyle/>
          <a:p>
            <a:endParaRPr lang="ja-JP" altLang="en-US"/>
          </a:p>
        </p:txBody>
      </p:sp>
      <p:sp useBgFill="1">
        <p:nvSpPr>
          <p:cNvPr id="9281" name="Oval 67"/>
          <p:cNvSpPr>
            <a:spLocks noChangeArrowheads="1"/>
          </p:cNvSpPr>
          <p:nvPr/>
        </p:nvSpPr>
        <p:spPr bwMode="auto">
          <a:xfrm>
            <a:off x="3098800" y="3128963"/>
            <a:ext cx="565150" cy="1819275"/>
          </a:xfrm>
          <a:prstGeom prst="ellipse">
            <a:avLst/>
          </a:prstGeom>
          <a:ln w="12700">
            <a:solidFill>
              <a:srgbClr val="FAFD00"/>
            </a:solidFill>
            <a:round/>
            <a:headEnd/>
            <a:tailEnd/>
          </a:ln>
        </p:spPr>
        <p:txBody>
          <a:bodyPr wrap="none" anchor="ctr"/>
          <a:lstStyle/>
          <a:p>
            <a:endParaRPr lang="ja-JP" altLang="en-US"/>
          </a:p>
        </p:txBody>
      </p:sp>
      <p:sp useBgFill="1">
        <p:nvSpPr>
          <p:cNvPr id="9282" name="Rectangle 68"/>
          <p:cNvSpPr>
            <a:spLocks noChangeArrowheads="1"/>
          </p:cNvSpPr>
          <p:nvPr/>
        </p:nvSpPr>
        <p:spPr bwMode="auto">
          <a:xfrm>
            <a:off x="3117850" y="3021013"/>
            <a:ext cx="565150" cy="501650"/>
          </a:xfrm>
          <a:prstGeom prst="rect">
            <a:avLst/>
          </a:prstGeom>
          <a:ln w="12700">
            <a:noFill/>
            <a:miter lim="800000"/>
            <a:headEnd/>
            <a:tailEnd/>
          </a:ln>
        </p:spPr>
        <p:txBody>
          <a:bodyPr wrap="none" anchor="ctr"/>
          <a:lstStyle/>
          <a:p>
            <a:endParaRPr lang="ja-JP" altLang="en-US"/>
          </a:p>
        </p:txBody>
      </p:sp>
      <p:sp useBgFill="1">
        <p:nvSpPr>
          <p:cNvPr id="9283" name="Oval 69"/>
          <p:cNvSpPr>
            <a:spLocks noChangeArrowheads="1"/>
          </p:cNvSpPr>
          <p:nvPr/>
        </p:nvSpPr>
        <p:spPr bwMode="auto">
          <a:xfrm>
            <a:off x="2286000" y="3179763"/>
            <a:ext cx="146050" cy="133350"/>
          </a:xfrm>
          <a:prstGeom prst="ellipse">
            <a:avLst/>
          </a:prstGeom>
          <a:ln w="12700">
            <a:solidFill>
              <a:srgbClr val="FAFD00"/>
            </a:solidFill>
            <a:round/>
            <a:headEnd/>
            <a:tailEnd/>
          </a:ln>
        </p:spPr>
        <p:txBody>
          <a:bodyPr wrap="none" anchor="ctr"/>
          <a:lstStyle/>
          <a:p>
            <a:endParaRPr lang="ja-JP" altLang="en-US"/>
          </a:p>
        </p:txBody>
      </p:sp>
      <p:sp useBgFill="1">
        <p:nvSpPr>
          <p:cNvPr id="9284" name="Rectangle 70"/>
          <p:cNvSpPr>
            <a:spLocks noChangeArrowheads="1"/>
          </p:cNvSpPr>
          <p:nvPr/>
        </p:nvSpPr>
        <p:spPr bwMode="auto">
          <a:xfrm>
            <a:off x="2292350" y="3262313"/>
            <a:ext cx="146050" cy="69850"/>
          </a:xfrm>
          <a:prstGeom prst="rect">
            <a:avLst/>
          </a:prstGeom>
          <a:ln w="12700">
            <a:noFill/>
            <a:miter lim="800000"/>
            <a:headEnd/>
            <a:tailEnd/>
          </a:ln>
        </p:spPr>
        <p:txBody>
          <a:bodyPr wrap="none" anchor="ctr"/>
          <a:lstStyle/>
          <a:p>
            <a:endParaRPr lang="ja-JP" altLang="en-US"/>
          </a:p>
        </p:txBody>
      </p:sp>
      <p:sp useBgFill="1">
        <p:nvSpPr>
          <p:cNvPr id="9285" name="Oval 71"/>
          <p:cNvSpPr>
            <a:spLocks noChangeArrowheads="1"/>
          </p:cNvSpPr>
          <p:nvPr/>
        </p:nvSpPr>
        <p:spPr bwMode="auto">
          <a:xfrm>
            <a:off x="3657600" y="3179763"/>
            <a:ext cx="144463" cy="133350"/>
          </a:xfrm>
          <a:prstGeom prst="ellipse">
            <a:avLst/>
          </a:prstGeom>
          <a:ln w="12700">
            <a:solidFill>
              <a:srgbClr val="FAFD00"/>
            </a:solidFill>
            <a:round/>
            <a:headEnd/>
            <a:tailEnd/>
          </a:ln>
        </p:spPr>
        <p:txBody>
          <a:bodyPr wrap="none" anchor="ctr"/>
          <a:lstStyle/>
          <a:p>
            <a:endParaRPr lang="ja-JP" altLang="en-US"/>
          </a:p>
        </p:txBody>
      </p:sp>
      <p:sp useBgFill="1">
        <p:nvSpPr>
          <p:cNvPr id="9286" name="Rectangle 72"/>
          <p:cNvSpPr>
            <a:spLocks noChangeArrowheads="1"/>
          </p:cNvSpPr>
          <p:nvPr/>
        </p:nvSpPr>
        <p:spPr bwMode="auto">
          <a:xfrm>
            <a:off x="3663950" y="3262313"/>
            <a:ext cx="144463" cy="69850"/>
          </a:xfrm>
          <a:prstGeom prst="rect">
            <a:avLst/>
          </a:prstGeom>
          <a:ln w="12700">
            <a:noFill/>
            <a:miter lim="800000"/>
            <a:headEnd/>
            <a:tailEnd/>
          </a:ln>
        </p:spPr>
        <p:txBody>
          <a:bodyPr wrap="none" anchor="ctr"/>
          <a:lstStyle/>
          <a:p>
            <a:endParaRPr lang="ja-JP" altLang="en-US"/>
          </a:p>
        </p:txBody>
      </p:sp>
      <p:sp useBgFill="1">
        <p:nvSpPr>
          <p:cNvPr id="9287" name="Oval 73"/>
          <p:cNvSpPr>
            <a:spLocks noChangeArrowheads="1"/>
          </p:cNvSpPr>
          <p:nvPr/>
        </p:nvSpPr>
        <p:spPr bwMode="auto">
          <a:xfrm>
            <a:off x="4976813" y="3179763"/>
            <a:ext cx="146050" cy="133350"/>
          </a:xfrm>
          <a:prstGeom prst="ellipse">
            <a:avLst/>
          </a:prstGeom>
          <a:ln w="12700">
            <a:solidFill>
              <a:srgbClr val="FAFD00"/>
            </a:solidFill>
            <a:round/>
            <a:headEnd/>
            <a:tailEnd/>
          </a:ln>
        </p:spPr>
        <p:txBody>
          <a:bodyPr wrap="none" anchor="ctr"/>
          <a:lstStyle/>
          <a:p>
            <a:endParaRPr lang="ja-JP" altLang="en-US"/>
          </a:p>
        </p:txBody>
      </p:sp>
      <p:sp useBgFill="1">
        <p:nvSpPr>
          <p:cNvPr id="9288" name="Rectangle 74"/>
          <p:cNvSpPr>
            <a:spLocks noChangeArrowheads="1"/>
          </p:cNvSpPr>
          <p:nvPr/>
        </p:nvSpPr>
        <p:spPr bwMode="auto">
          <a:xfrm>
            <a:off x="4983163" y="3262313"/>
            <a:ext cx="146050" cy="69850"/>
          </a:xfrm>
          <a:prstGeom prst="rect">
            <a:avLst/>
          </a:prstGeom>
          <a:ln w="12700">
            <a:noFill/>
            <a:miter lim="800000"/>
            <a:headEnd/>
            <a:tailEnd/>
          </a:ln>
        </p:spPr>
        <p:txBody>
          <a:bodyPr wrap="none" anchor="ctr"/>
          <a:lstStyle/>
          <a:p>
            <a:endParaRPr lang="ja-JP" altLang="en-US"/>
          </a:p>
        </p:txBody>
      </p:sp>
      <p:sp useBgFill="1">
        <p:nvSpPr>
          <p:cNvPr id="9289" name="Oval 75"/>
          <p:cNvSpPr>
            <a:spLocks noChangeArrowheads="1"/>
          </p:cNvSpPr>
          <p:nvPr/>
        </p:nvSpPr>
        <p:spPr bwMode="auto">
          <a:xfrm>
            <a:off x="6269038" y="3179763"/>
            <a:ext cx="149225" cy="133350"/>
          </a:xfrm>
          <a:prstGeom prst="ellipse">
            <a:avLst/>
          </a:prstGeom>
          <a:ln w="12700">
            <a:solidFill>
              <a:srgbClr val="FAFD00"/>
            </a:solidFill>
            <a:round/>
            <a:headEnd/>
            <a:tailEnd/>
          </a:ln>
        </p:spPr>
        <p:txBody>
          <a:bodyPr wrap="none" anchor="ctr"/>
          <a:lstStyle/>
          <a:p>
            <a:endParaRPr lang="ja-JP" altLang="en-US"/>
          </a:p>
        </p:txBody>
      </p:sp>
      <p:sp useBgFill="1">
        <p:nvSpPr>
          <p:cNvPr id="9290" name="Rectangle 76"/>
          <p:cNvSpPr>
            <a:spLocks noChangeArrowheads="1"/>
          </p:cNvSpPr>
          <p:nvPr/>
        </p:nvSpPr>
        <p:spPr bwMode="auto">
          <a:xfrm>
            <a:off x="6278563" y="3262313"/>
            <a:ext cx="142875" cy="69850"/>
          </a:xfrm>
          <a:prstGeom prst="rect">
            <a:avLst/>
          </a:prstGeom>
          <a:ln w="12700">
            <a:noFill/>
            <a:miter lim="800000"/>
            <a:headEnd/>
            <a:tailEnd/>
          </a:ln>
        </p:spPr>
        <p:txBody>
          <a:bodyPr wrap="none" anchor="ctr"/>
          <a:lstStyle/>
          <a:p>
            <a:endParaRPr lang="ja-JP" altLang="en-US"/>
          </a:p>
        </p:txBody>
      </p:sp>
      <p:sp useBgFill="1">
        <p:nvSpPr>
          <p:cNvPr id="9291" name="Oval 77"/>
          <p:cNvSpPr>
            <a:spLocks noChangeArrowheads="1"/>
          </p:cNvSpPr>
          <p:nvPr/>
        </p:nvSpPr>
        <p:spPr bwMode="auto">
          <a:xfrm>
            <a:off x="2413000" y="3749675"/>
            <a:ext cx="146050" cy="133350"/>
          </a:xfrm>
          <a:prstGeom prst="ellipse">
            <a:avLst/>
          </a:prstGeom>
          <a:ln w="12700">
            <a:solidFill>
              <a:srgbClr val="FAFD00"/>
            </a:solidFill>
            <a:round/>
            <a:headEnd/>
            <a:tailEnd/>
          </a:ln>
        </p:spPr>
        <p:txBody>
          <a:bodyPr wrap="none" anchor="ctr"/>
          <a:lstStyle/>
          <a:p>
            <a:endParaRPr lang="ja-JP" altLang="en-US"/>
          </a:p>
        </p:txBody>
      </p:sp>
      <p:sp useBgFill="1">
        <p:nvSpPr>
          <p:cNvPr id="9292" name="Rectangle 78"/>
          <p:cNvSpPr>
            <a:spLocks noChangeArrowheads="1"/>
          </p:cNvSpPr>
          <p:nvPr/>
        </p:nvSpPr>
        <p:spPr bwMode="auto">
          <a:xfrm>
            <a:off x="2419350" y="3730625"/>
            <a:ext cx="146050" cy="69850"/>
          </a:xfrm>
          <a:prstGeom prst="rect">
            <a:avLst/>
          </a:prstGeom>
          <a:ln w="12700">
            <a:noFill/>
            <a:miter lim="800000"/>
            <a:headEnd/>
            <a:tailEnd/>
          </a:ln>
        </p:spPr>
        <p:txBody>
          <a:bodyPr wrap="none" anchor="ctr"/>
          <a:lstStyle/>
          <a:p>
            <a:endParaRPr lang="ja-JP" altLang="en-US"/>
          </a:p>
        </p:txBody>
      </p:sp>
      <p:sp useBgFill="1">
        <p:nvSpPr>
          <p:cNvPr id="9293" name="Oval 79"/>
          <p:cNvSpPr>
            <a:spLocks noChangeArrowheads="1"/>
          </p:cNvSpPr>
          <p:nvPr/>
        </p:nvSpPr>
        <p:spPr bwMode="auto">
          <a:xfrm>
            <a:off x="3783013" y="3749675"/>
            <a:ext cx="146050" cy="133350"/>
          </a:xfrm>
          <a:prstGeom prst="ellipse">
            <a:avLst/>
          </a:prstGeom>
          <a:ln w="12700">
            <a:solidFill>
              <a:srgbClr val="FAFD00"/>
            </a:solidFill>
            <a:round/>
            <a:headEnd/>
            <a:tailEnd/>
          </a:ln>
        </p:spPr>
        <p:txBody>
          <a:bodyPr wrap="none" anchor="ctr"/>
          <a:lstStyle/>
          <a:p>
            <a:endParaRPr lang="ja-JP" altLang="en-US"/>
          </a:p>
        </p:txBody>
      </p:sp>
      <p:sp useBgFill="1">
        <p:nvSpPr>
          <p:cNvPr id="9294" name="Rectangle 80"/>
          <p:cNvSpPr>
            <a:spLocks noChangeArrowheads="1"/>
          </p:cNvSpPr>
          <p:nvPr/>
        </p:nvSpPr>
        <p:spPr bwMode="auto">
          <a:xfrm>
            <a:off x="3789363" y="3730625"/>
            <a:ext cx="146050" cy="69850"/>
          </a:xfrm>
          <a:prstGeom prst="rect">
            <a:avLst/>
          </a:prstGeom>
          <a:ln w="12700">
            <a:noFill/>
            <a:miter lim="800000"/>
            <a:headEnd/>
            <a:tailEnd/>
          </a:ln>
        </p:spPr>
        <p:txBody>
          <a:bodyPr wrap="none" anchor="ctr"/>
          <a:lstStyle/>
          <a:p>
            <a:endParaRPr lang="ja-JP" altLang="en-US"/>
          </a:p>
        </p:txBody>
      </p:sp>
      <p:sp useBgFill="1">
        <p:nvSpPr>
          <p:cNvPr id="9295" name="Oval 81"/>
          <p:cNvSpPr>
            <a:spLocks noChangeArrowheads="1"/>
          </p:cNvSpPr>
          <p:nvPr/>
        </p:nvSpPr>
        <p:spPr bwMode="auto">
          <a:xfrm>
            <a:off x="5103813" y="3749675"/>
            <a:ext cx="146050" cy="133350"/>
          </a:xfrm>
          <a:prstGeom prst="ellipse">
            <a:avLst/>
          </a:prstGeom>
          <a:ln w="12700">
            <a:solidFill>
              <a:srgbClr val="FAFD00"/>
            </a:solidFill>
            <a:round/>
            <a:headEnd/>
            <a:tailEnd/>
          </a:ln>
        </p:spPr>
        <p:txBody>
          <a:bodyPr wrap="none" anchor="ctr"/>
          <a:lstStyle/>
          <a:p>
            <a:endParaRPr lang="ja-JP" altLang="en-US"/>
          </a:p>
        </p:txBody>
      </p:sp>
      <p:sp useBgFill="1">
        <p:nvSpPr>
          <p:cNvPr id="9296" name="Rectangle 82"/>
          <p:cNvSpPr>
            <a:spLocks noChangeArrowheads="1"/>
          </p:cNvSpPr>
          <p:nvPr/>
        </p:nvSpPr>
        <p:spPr bwMode="auto">
          <a:xfrm>
            <a:off x="5110163" y="3730625"/>
            <a:ext cx="146050" cy="69850"/>
          </a:xfrm>
          <a:prstGeom prst="rect">
            <a:avLst/>
          </a:prstGeom>
          <a:ln w="12700">
            <a:noFill/>
            <a:miter lim="800000"/>
            <a:headEnd/>
            <a:tailEnd/>
          </a:ln>
        </p:spPr>
        <p:txBody>
          <a:bodyPr wrap="none" anchor="ctr"/>
          <a:lstStyle/>
          <a:p>
            <a:endParaRPr lang="ja-JP" altLang="en-US"/>
          </a:p>
        </p:txBody>
      </p:sp>
      <p:sp useBgFill="1">
        <p:nvSpPr>
          <p:cNvPr id="9297" name="Oval 83"/>
          <p:cNvSpPr>
            <a:spLocks noChangeArrowheads="1"/>
          </p:cNvSpPr>
          <p:nvPr/>
        </p:nvSpPr>
        <p:spPr bwMode="auto">
          <a:xfrm>
            <a:off x="6396038" y="3749675"/>
            <a:ext cx="149225" cy="133350"/>
          </a:xfrm>
          <a:prstGeom prst="ellipse">
            <a:avLst/>
          </a:prstGeom>
          <a:ln w="12700">
            <a:solidFill>
              <a:srgbClr val="FAFD00"/>
            </a:solidFill>
            <a:round/>
            <a:headEnd/>
            <a:tailEnd/>
          </a:ln>
        </p:spPr>
        <p:txBody>
          <a:bodyPr wrap="none" anchor="ctr"/>
          <a:lstStyle/>
          <a:p>
            <a:endParaRPr lang="ja-JP" altLang="en-US"/>
          </a:p>
        </p:txBody>
      </p:sp>
      <p:sp useBgFill="1">
        <p:nvSpPr>
          <p:cNvPr id="9298" name="Rectangle 84"/>
          <p:cNvSpPr>
            <a:spLocks noChangeArrowheads="1"/>
          </p:cNvSpPr>
          <p:nvPr/>
        </p:nvSpPr>
        <p:spPr bwMode="auto">
          <a:xfrm>
            <a:off x="6405563" y="3730625"/>
            <a:ext cx="142875" cy="69850"/>
          </a:xfrm>
          <a:prstGeom prst="rect">
            <a:avLst/>
          </a:prstGeom>
          <a:ln w="12700">
            <a:noFill/>
            <a:miter lim="800000"/>
            <a:headEnd/>
            <a:tailEnd/>
          </a:ln>
        </p:spPr>
        <p:txBody>
          <a:bodyPr wrap="none" anchor="ctr"/>
          <a:lstStyle/>
          <a:p>
            <a:endParaRPr lang="ja-JP" altLang="en-US"/>
          </a:p>
        </p:txBody>
      </p:sp>
      <p:sp useBgFill="1">
        <p:nvSpPr>
          <p:cNvPr id="9299" name="Oval 85"/>
          <p:cNvSpPr>
            <a:spLocks noChangeArrowheads="1"/>
          </p:cNvSpPr>
          <p:nvPr/>
        </p:nvSpPr>
        <p:spPr bwMode="auto">
          <a:xfrm>
            <a:off x="5799138" y="3573463"/>
            <a:ext cx="466725" cy="550862"/>
          </a:xfrm>
          <a:prstGeom prst="ellipse">
            <a:avLst/>
          </a:prstGeom>
          <a:ln w="12700">
            <a:solidFill>
              <a:srgbClr val="FAFD00"/>
            </a:solidFill>
            <a:round/>
            <a:headEnd/>
            <a:tailEnd/>
          </a:ln>
        </p:spPr>
        <p:txBody>
          <a:bodyPr wrap="none" anchor="ctr"/>
          <a:lstStyle/>
          <a:p>
            <a:endParaRPr lang="ja-JP" altLang="en-US"/>
          </a:p>
        </p:txBody>
      </p:sp>
      <p:sp useBgFill="1">
        <p:nvSpPr>
          <p:cNvPr id="9300" name="Oval 86"/>
          <p:cNvSpPr>
            <a:spLocks noChangeArrowheads="1"/>
          </p:cNvSpPr>
          <p:nvPr/>
        </p:nvSpPr>
        <p:spPr bwMode="auto">
          <a:xfrm>
            <a:off x="7951788" y="2557463"/>
            <a:ext cx="425450" cy="1400175"/>
          </a:xfrm>
          <a:prstGeom prst="ellipse">
            <a:avLst/>
          </a:prstGeom>
          <a:ln w="12700">
            <a:solidFill>
              <a:srgbClr val="FAFD00"/>
            </a:solidFill>
            <a:round/>
            <a:headEnd/>
            <a:tailEnd/>
          </a:ln>
        </p:spPr>
        <p:txBody>
          <a:bodyPr wrap="none" anchor="ctr"/>
          <a:lstStyle/>
          <a:p>
            <a:endParaRPr lang="ja-JP" altLang="en-US"/>
          </a:p>
        </p:txBody>
      </p:sp>
      <p:sp useBgFill="1">
        <p:nvSpPr>
          <p:cNvPr id="9301" name="Rectangle 87"/>
          <p:cNvSpPr>
            <a:spLocks noChangeArrowheads="1"/>
          </p:cNvSpPr>
          <p:nvPr/>
        </p:nvSpPr>
        <p:spPr bwMode="auto">
          <a:xfrm>
            <a:off x="8250238" y="2867025"/>
            <a:ext cx="234950" cy="804863"/>
          </a:xfrm>
          <a:prstGeom prst="rect">
            <a:avLst/>
          </a:prstGeom>
          <a:ln w="12700">
            <a:noFill/>
            <a:miter lim="800000"/>
            <a:headEnd/>
            <a:tailEnd/>
          </a:ln>
        </p:spPr>
        <p:txBody>
          <a:bodyPr wrap="none" anchor="ctr"/>
          <a:lstStyle/>
          <a:p>
            <a:endParaRPr lang="ja-JP" altLang="en-US"/>
          </a:p>
        </p:txBody>
      </p:sp>
      <p:sp useBgFill="1">
        <p:nvSpPr>
          <p:cNvPr id="9302" name="Rectangle 88"/>
          <p:cNvSpPr>
            <a:spLocks noChangeArrowheads="1"/>
          </p:cNvSpPr>
          <p:nvPr/>
        </p:nvSpPr>
        <p:spPr bwMode="auto">
          <a:xfrm>
            <a:off x="7907338" y="3589338"/>
            <a:ext cx="577850" cy="501650"/>
          </a:xfrm>
          <a:prstGeom prst="rect">
            <a:avLst/>
          </a:prstGeom>
          <a:ln w="12700">
            <a:noFill/>
            <a:miter lim="800000"/>
            <a:headEnd/>
            <a:tailEnd/>
          </a:ln>
        </p:spPr>
        <p:txBody>
          <a:bodyPr wrap="none" anchor="ctr"/>
          <a:lstStyle/>
          <a:p>
            <a:endParaRPr lang="ja-JP" altLang="en-US"/>
          </a:p>
        </p:txBody>
      </p:sp>
      <p:sp useBgFill="1">
        <p:nvSpPr>
          <p:cNvPr id="9303" name="Oval 89"/>
          <p:cNvSpPr>
            <a:spLocks noChangeArrowheads="1"/>
          </p:cNvSpPr>
          <p:nvPr/>
        </p:nvSpPr>
        <p:spPr bwMode="auto">
          <a:xfrm>
            <a:off x="7964488" y="3633788"/>
            <a:ext cx="273050" cy="374650"/>
          </a:xfrm>
          <a:prstGeom prst="ellipse">
            <a:avLst/>
          </a:prstGeom>
          <a:ln w="12700">
            <a:solidFill>
              <a:srgbClr val="FAFD00"/>
            </a:solidFill>
            <a:round/>
            <a:headEnd/>
            <a:tailEnd/>
          </a:ln>
        </p:spPr>
        <p:txBody>
          <a:bodyPr wrap="none" anchor="ctr"/>
          <a:lstStyle/>
          <a:p>
            <a:endParaRPr lang="ja-JP" altLang="en-US"/>
          </a:p>
        </p:txBody>
      </p:sp>
      <p:sp useBgFill="1">
        <p:nvSpPr>
          <p:cNvPr id="9304" name="Rectangle 90"/>
          <p:cNvSpPr>
            <a:spLocks noChangeArrowheads="1"/>
          </p:cNvSpPr>
          <p:nvPr/>
        </p:nvSpPr>
        <p:spPr bwMode="auto">
          <a:xfrm>
            <a:off x="7793038" y="3489325"/>
            <a:ext cx="692150" cy="309563"/>
          </a:xfrm>
          <a:prstGeom prst="rect">
            <a:avLst/>
          </a:prstGeom>
          <a:ln w="12700">
            <a:noFill/>
            <a:miter lim="800000"/>
            <a:headEnd/>
            <a:tailEnd/>
          </a:ln>
        </p:spPr>
        <p:txBody>
          <a:bodyPr wrap="none" anchor="ctr"/>
          <a:lstStyle/>
          <a:p>
            <a:endParaRPr lang="ja-JP" altLang="en-US"/>
          </a:p>
        </p:txBody>
      </p:sp>
      <p:sp useBgFill="1">
        <p:nvSpPr>
          <p:cNvPr id="9305" name="Rectangle 91"/>
          <p:cNvSpPr>
            <a:spLocks noChangeArrowheads="1"/>
          </p:cNvSpPr>
          <p:nvPr/>
        </p:nvSpPr>
        <p:spPr bwMode="auto">
          <a:xfrm>
            <a:off x="8161338" y="3703638"/>
            <a:ext cx="171450" cy="234950"/>
          </a:xfrm>
          <a:prstGeom prst="rect">
            <a:avLst/>
          </a:prstGeom>
          <a:ln w="12700">
            <a:noFill/>
            <a:miter lim="800000"/>
            <a:headEnd/>
            <a:tailEnd/>
          </a:ln>
        </p:spPr>
        <p:txBody>
          <a:bodyPr wrap="none" anchor="ctr"/>
          <a:lstStyle/>
          <a:p>
            <a:endParaRPr lang="ja-JP" altLang="en-US"/>
          </a:p>
        </p:txBody>
      </p:sp>
      <p:sp useBgFill="1">
        <p:nvSpPr>
          <p:cNvPr id="9306" name="Oval 92"/>
          <p:cNvSpPr>
            <a:spLocks noChangeArrowheads="1"/>
          </p:cNvSpPr>
          <p:nvPr/>
        </p:nvSpPr>
        <p:spPr bwMode="auto">
          <a:xfrm>
            <a:off x="7081838" y="3243263"/>
            <a:ext cx="425450" cy="1400175"/>
          </a:xfrm>
          <a:prstGeom prst="ellipse">
            <a:avLst/>
          </a:prstGeom>
          <a:ln w="12700">
            <a:solidFill>
              <a:srgbClr val="FAFD00"/>
            </a:solidFill>
            <a:round/>
            <a:headEnd/>
            <a:tailEnd/>
          </a:ln>
        </p:spPr>
        <p:txBody>
          <a:bodyPr wrap="none" anchor="ctr"/>
          <a:lstStyle/>
          <a:p>
            <a:endParaRPr lang="ja-JP" altLang="en-US"/>
          </a:p>
        </p:txBody>
      </p:sp>
      <p:sp useBgFill="1">
        <p:nvSpPr>
          <p:cNvPr id="9307" name="Rectangle 93"/>
          <p:cNvSpPr>
            <a:spLocks noChangeArrowheads="1"/>
          </p:cNvSpPr>
          <p:nvPr/>
        </p:nvSpPr>
        <p:spPr bwMode="auto">
          <a:xfrm>
            <a:off x="7396163" y="3702050"/>
            <a:ext cx="217487" cy="628650"/>
          </a:xfrm>
          <a:prstGeom prst="rect">
            <a:avLst/>
          </a:prstGeom>
          <a:ln w="12700">
            <a:noFill/>
            <a:miter lim="800000"/>
            <a:headEnd/>
            <a:tailEnd/>
          </a:ln>
        </p:spPr>
        <p:txBody>
          <a:bodyPr wrap="none" anchor="ctr"/>
          <a:lstStyle/>
          <a:p>
            <a:endParaRPr lang="ja-JP" altLang="en-US"/>
          </a:p>
        </p:txBody>
      </p:sp>
      <p:sp useBgFill="1">
        <p:nvSpPr>
          <p:cNvPr id="9308" name="Rectangle 94"/>
          <p:cNvSpPr>
            <a:spLocks noChangeArrowheads="1"/>
          </p:cNvSpPr>
          <p:nvPr/>
        </p:nvSpPr>
        <p:spPr bwMode="auto">
          <a:xfrm>
            <a:off x="7112000" y="3113088"/>
            <a:ext cx="501650" cy="496887"/>
          </a:xfrm>
          <a:prstGeom prst="rect">
            <a:avLst/>
          </a:prstGeom>
          <a:ln w="12700">
            <a:noFill/>
            <a:miter lim="800000"/>
            <a:headEnd/>
            <a:tailEnd/>
          </a:ln>
        </p:spPr>
        <p:txBody>
          <a:bodyPr wrap="none" anchor="ctr"/>
          <a:lstStyle/>
          <a:p>
            <a:endParaRPr lang="ja-JP" altLang="en-US"/>
          </a:p>
        </p:txBody>
      </p:sp>
      <p:sp useBgFill="1">
        <p:nvSpPr>
          <p:cNvPr id="9309" name="Oval 95"/>
          <p:cNvSpPr>
            <a:spLocks noChangeArrowheads="1"/>
          </p:cNvSpPr>
          <p:nvPr/>
        </p:nvSpPr>
        <p:spPr bwMode="auto">
          <a:xfrm>
            <a:off x="895350" y="2571750"/>
            <a:ext cx="425450" cy="1400175"/>
          </a:xfrm>
          <a:prstGeom prst="ellipse">
            <a:avLst/>
          </a:prstGeom>
          <a:ln w="12700">
            <a:solidFill>
              <a:srgbClr val="FAFD00"/>
            </a:solidFill>
            <a:round/>
            <a:headEnd/>
            <a:tailEnd/>
          </a:ln>
        </p:spPr>
        <p:txBody>
          <a:bodyPr wrap="none" anchor="ctr"/>
          <a:lstStyle/>
          <a:p>
            <a:endParaRPr lang="ja-JP" altLang="en-US"/>
          </a:p>
        </p:txBody>
      </p:sp>
      <p:sp useBgFill="1">
        <p:nvSpPr>
          <p:cNvPr id="9310" name="Rectangle 96"/>
          <p:cNvSpPr>
            <a:spLocks noChangeArrowheads="1"/>
          </p:cNvSpPr>
          <p:nvPr/>
        </p:nvSpPr>
        <p:spPr bwMode="auto">
          <a:xfrm>
            <a:off x="787400" y="2881313"/>
            <a:ext cx="234950" cy="804862"/>
          </a:xfrm>
          <a:prstGeom prst="rect">
            <a:avLst/>
          </a:prstGeom>
          <a:ln w="12700">
            <a:noFill/>
            <a:miter lim="800000"/>
            <a:headEnd/>
            <a:tailEnd/>
          </a:ln>
        </p:spPr>
        <p:txBody>
          <a:bodyPr wrap="none" anchor="ctr"/>
          <a:lstStyle/>
          <a:p>
            <a:endParaRPr lang="ja-JP" altLang="en-US"/>
          </a:p>
        </p:txBody>
      </p:sp>
      <p:sp useBgFill="1">
        <p:nvSpPr>
          <p:cNvPr id="9311" name="Rectangle 97"/>
          <p:cNvSpPr>
            <a:spLocks noChangeArrowheads="1"/>
          </p:cNvSpPr>
          <p:nvPr/>
        </p:nvSpPr>
        <p:spPr bwMode="auto">
          <a:xfrm>
            <a:off x="787400" y="3603625"/>
            <a:ext cx="577850" cy="501650"/>
          </a:xfrm>
          <a:prstGeom prst="rect">
            <a:avLst/>
          </a:prstGeom>
          <a:ln w="12700">
            <a:noFill/>
            <a:miter lim="800000"/>
            <a:headEnd/>
            <a:tailEnd/>
          </a:ln>
        </p:spPr>
        <p:txBody>
          <a:bodyPr wrap="none" anchor="ctr"/>
          <a:lstStyle/>
          <a:p>
            <a:endParaRPr lang="ja-JP" altLang="en-US"/>
          </a:p>
        </p:txBody>
      </p:sp>
      <p:sp useBgFill="1">
        <p:nvSpPr>
          <p:cNvPr id="9312" name="Oval 98"/>
          <p:cNvSpPr>
            <a:spLocks noChangeArrowheads="1"/>
          </p:cNvSpPr>
          <p:nvPr/>
        </p:nvSpPr>
        <p:spPr bwMode="auto">
          <a:xfrm>
            <a:off x="1035050" y="3648075"/>
            <a:ext cx="273050" cy="374650"/>
          </a:xfrm>
          <a:prstGeom prst="ellipse">
            <a:avLst/>
          </a:prstGeom>
          <a:ln w="12700">
            <a:solidFill>
              <a:srgbClr val="FAFD00"/>
            </a:solidFill>
            <a:round/>
            <a:headEnd/>
            <a:tailEnd/>
          </a:ln>
        </p:spPr>
        <p:txBody>
          <a:bodyPr wrap="none" anchor="ctr"/>
          <a:lstStyle/>
          <a:p>
            <a:endParaRPr lang="ja-JP" altLang="en-US"/>
          </a:p>
        </p:txBody>
      </p:sp>
      <p:sp useBgFill="1">
        <p:nvSpPr>
          <p:cNvPr id="9313" name="Rectangle 99"/>
          <p:cNvSpPr>
            <a:spLocks noChangeArrowheads="1"/>
          </p:cNvSpPr>
          <p:nvPr/>
        </p:nvSpPr>
        <p:spPr bwMode="auto">
          <a:xfrm>
            <a:off x="787400" y="3503613"/>
            <a:ext cx="692150" cy="309562"/>
          </a:xfrm>
          <a:prstGeom prst="rect">
            <a:avLst/>
          </a:prstGeom>
          <a:ln w="12700">
            <a:noFill/>
            <a:miter lim="800000"/>
            <a:headEnd/>
            <a:tailEnd/>
          </a:ln>
        </p:spPr>
        <p:txBody>
          <a:bodyPr wrap="none" anchor="ctr"/>
          <a:lstStyle/>
          <a:p>
            <a:endParaRPr lang="ja-JP" altLang="en-US"/>
          </a:p>
        </p:txBody>
      </p:sp>
      <p:sp useBgFill="1">
        <p:nvSpPr>
          <p:cNvPr id="9314" name="Rectangle 100"/>
          <p:cNvSpPr>
            <a:spLocks noChangeArrowheads="1"/>
          </p:cNvSpPr>
          <p:nvPr/>
        </p:nvSpPr>
        <p:spPr bwMode="auto">
          <a:xfrm>
            <a:off x="939800" y="3717925"/>
            <a:ext cx="171450" cy="234950"/>
          </a:xfrm>
          <a:prstGeom prst="rect">
            <a:avLst/>
          </a:prstGeom>
          <a:ln w="12700">
            <a:noFill/>
            <a:miter lim="800000"/>
            <a:headEnd/>
            <a:tailEnd/>
          </a:ln>
        </p:spPr>
        <p:txBody>
          <a:bodyPr wrap="none" anchor="ctr"/>
          <a:lstStyle/>
          <a:p>
            <a:endParaRPr lang="ja-JP" altLang="en-US"/>
          </a:p>
        </p:txBody>
      </p:sp>
      <p:sp>
        <p:nvSpPr>
          <p:cNvPr id="9315" name="Rectangle 101"/>
          <p:cNvSpPr>
            <a:spLocks noChangeArrowheads="1"/>
          </p:cNvSpPr>
          <p:nvPr/>
        </p:nvSpPr>
        <p:spPr bwMode="auto">
          <a:xfrm>
            <a:off x="298450" y="3390900"/>
            <a:ext cx="8643938" cy="334963"/>
          </a:xfrm>
          <a:prstGeom prst="rect">
            <a:avLst/>
          </a:prstGeom>
          <a:gradFill rotWithShape="0">
            <a:gsLst>
              <a:gs pos="0">
                <a:srgbClr val="F95AB7"/>
              </a:gs>
              <a:gs pos="50000">
                <a:srgbClr val="E051A4"/>
              </a:gs>
              <a:gs pos="100000">
                <a:srgbClr val="F95AB7"/>
              </a:gs>
            </a:gsLst>
            <a:lin ang="5400000" scaled="1"/>
          </a:gradFill>
          <a:ln w="12700">
            <a:noFill/>
            <a:miter lim="800000"/>
            <a:headEnd/>
            <a:tailEnd/>
          </a:ln>
        </p:spPr>
        <p:txBody>
          <a:bodyPr wrap="none" anchor="ctr"/>
          <a:lstStyle/>
          <a:p>
            <a:endParaRPr lang="ja-JP" altLang="en-US"/>
          </a:p>
        </p:txBody>
      </p:sp>
      <p:sp useBgFill="1">
        <p:nvSpPr>
          <p:cNvPr id="9316" name="Oval 102"/>
          <p:cNvSpPr>
            <a:spLocks noChangeArrowheads="1"/>
          </p:cNvSpPr>
          <p:nvPr/>
        </p:nvSpPr>
        <p:spPr bwMode="auto">
          <a:xfrm>
            <a:off x="2976563" y="3094038"/>
            <a:ext cx="26987" cy="63500"/>
          </a:xfrm>
          <a:prstGeom prst="ellipse">
            <a:avLst/>
          </a:prstGeom>
          <a:ln w="12700">
            <a:noFill/>
            <a:round/>
            <a:headEnd/>
            <a:tailEnd/>
          </a:ln>
        </p:spPr>
        <p:txBody>
          <a:bodyPr wrap="none" anchor="ctr"/>
          <a:lstStyle/>
          <a:p>
            <a:endParaRPr lang="ja-JP" altLang="en-US"/>
          </a:p>
        </p:txBody>
      </p:sp>
      <p:sp useBgFill="1">
        <p:nvSpPr>
          <p:cNvPr id="9317" name="Oval 103"/>
          <p:cNvSpPr>
            <a:spLocks noChangeArrowheads="1"/>
          </p:cNvSpPr>
          <p:nvPr/>
        </p:nvSpPr>
        <p:spPr bwMode="auto">
          <a:xfrm>
            <a:off x="2967038" y="3116263"/>
            <a:ext cx="30162" cy="63500"/>
          </a:xfrm>
          <a:prstGeom prst="ellipse">
            <a:avLst/>
          </a:prstGeom>
          <a:ln w="12700">
            <a:noFill/>
            <a:round/>
            <a:headEnd/>
            <a:tailEnd/>
          </a:ln>
        </p:spPr>
        <p:txBody>
          <a:bodyPr wrap="none" anchor="ctr"/>
          <a:lstStyle/>
          <a:p>
            <a:endParaRPr lang="ja-JP" altLang="en-US"/>
          </a:p>
        </p:txBody>
      </p:sp>
      <p:sp useBgFill="1">
        <p:nvSpPr>
          <p:cNvPr id="9318" name="Oval 104"/>
          <p:cNvSpPr>
            <a:spLocks noChangeArrowheads="1"/>
          </p:cNvSpPr>
          <p:nvPr/>
        </p:nvSpPr>
        <p:spPr bwMode="auto">
          <a:xfrm>
            <a:off x="2914650" y="3052763"/>
            <a:ext cx="95250" cy="266700"/>
          </a:xfrm>
          <a:prstGeom prst="ellipse">
            <a:avLst/>
          </a:prstGeom>
          <a:ln w="12700">
            <a:noFill/>
            <a:round/>
            <a:headEnd/>
            <a:tailEnd/>
          </a:ln>
        </p:spPr>
        <p:txBody>
          <a:bodyPr wrap="none" anchor="ctr"/>
          <a:lstStyle/>
          <a:p>
            <a:endParaRPr lang="ja-JP" altLang="en-US"/>
          </a:p>
        </p:txBody>
      </p:sp>
      <p:sp useBgFill="1">
        <p:nvSpPr>
          <p:cNvPr id="9319" name="Rectangle 105"/>
          <p:cNvSpPr>
            <a:spLocks noChangeArrowheads="1"/>
          </p:cNvSpPr>
          <p:nvPr/>
        </p:nvSpPr>
        <p:spPr bwMode="auto">
          <a:xfrm>
            <a:off x="2921000" y="2998788"/>
            <a:ext cx="80963" cy="161925"/>
          </a:xfrm>
          <a:prstGeom prst="rect">
            <a:avLst/>
          </a:prstGeom>
          <a:ln w="12700">
            <a:noFill/>
            <a:miter lim="800000"/>
            <a:headEnd/>
            <a:tailEnd/>
          </a:ln>
        </p:spPr>
        <p:txBody>
          <a:bodyPr wrap="none" anchor="ctr"/>
          <a:lstStyle/>
          <a:p>
            <a:endParaRPr lang="ja-JP" altLang="en-US"/>
          </a:p>
        </p:txBody>
      </p:sp>
      <p:sp useBgFill="1">
        <p:nvSpPr>
          <p:cNvPr id="9320" name="Oval 106"/>
          <p:cNvSpPr>
            <a:spLocks noChangeArrowheads="1"/>
          </p:cNvSpPr>
          <p:nvPr/>
        </p:nvSpPr>
        <p:spPr bwMode="auto">
          <a:xfrm>
            <a:off x="2989263" y="3090863"/>
            <a:ext cx="14287" cy="63500"/>
          </a:xfrm>
          <a:prstGeom prst="ellipse">
            <a:avLst/>
          </a:prstGeom>
          <a:ln w="12700">
            <a:noFill/>
            <a:round/>
            <a:headEnd/>
            <a:tailEnd/>
          </a:ln>
        </p:spPr>
        <p:txBody>
          <a:bodyPr wrap="none" anchor="ctr"/>
          <a:lstStyle/>
          <a:p>
            <a:endParaRPr lang="ja-JP" altLang="en-US"/>
          </a:p>
        </p:txBody>
      </p:sp>
      <p:sp>
        <p:nvSpPr>
          <p:cNvPr id="9321" name="Oval 107"/>
          <p:cNvSpPr>
            <a:spLocks noChangeArrowheads="1"/>
          </p:cNvSpPr>
          <p:nvPr/>
        </p:nvSpPr>
        <p:spPr bwMode="auto">
          <a:xfrm>
            <a:off x="2851150" y="3160713"/>
            <a:ext cx="209550" cy="209550"/>
          </a:xfrm>
          <a:prstGeom prst="ellipse">
            <a:avLst/>
          </a:prstGeom>
          <a:gradFill rotWithShape="0">
            <a:gsLst>
              <a:gs pos="0">
                <a:srgbClr val="7B00E4"/>
              </a:gs>
              <a:gs pos="100000">
                <a:srgbClr val="6E00CD"/>
              </a:gs>
            </a:gsLst>
            <a:path path="shape">
              <a:fillToRect l="50000" t="50000" r="50000" b="50000"/>
            </a:path>
          </a:gradFill>
          <a:ln w="12700">
            <a:noFill/>
            <a:round/>
            <a:headEnd/>
            <a:tailEnd/>
          </a:ln>
        </p:spPr>
        <p:txBody>
          <a:bodyPr wrap="none" anchor="ctr"/>
          <a:lstStyle/>
          <a:p>
            <a:endParaRPr lang="ja-JP" altLang="en-US"/>
          </a:p>
        </p:txBody>
      </p:sp>
      <p:sp>
        <p:nvSpPr>
          <p:cNvPr id="9322" name="Rectangle 108"/>
          <p:cNvSpPr>
            <a:spLocks noChangeArrowheads="1"/>
          </p:cNvSpPr>
          <p:nvPr/>
        </p:nvSpPr>
        <p:spPr bwMode="auto">
          <a:xfrm>
            <a:off x="2773363" y="3160713"/>
            <a:ext cx="212725" cy="195262"/>
          </a:xfrm>
          <a:prstGeom prst="rect">
            <a:avLst/>
          </a:prstGeom>
          <a:noFill/>
          <a:ln w="12700">
            <a:noFill/>
            <a:miter lim="800000"/>
            <a:headEnd/>
            <a:tailEnd/>
          </a:ln>
        </p:spPr>
        <p:txBody>
          <a:bodyPr wrap="none" lIns="90487" tIns="44450" rIns="90487" bIns="44450">
            <a:spAutoFit/>
          </a:bodyPr>
          <a:lstStyle/>
          <a:p>
            <a:pPr algn="l"/>
            <a:r>
              <a:rPr lang="en-GB" altLang="ja-JP" sz="700" b="1">
                <a:solidFill>
                  <a:srgbClr val="FFFF00"/>
                </a:solidFill>
                <a:latin typeface="Geneva" charset="0"/>
              </a:rPr>
              <a:t>S</a:t>
            </a:r>
          </a:p>
        </p:txBody>
      </p:sp>
      <p:sp>
        <p:nvSpPr>
          <p:cNvPr id="9323" name="Rectangle 109"/>
          <p:cNvSpPr>
            <a:spLocks noChangeArrowheads="1"/>
          </p:cNvSpPr>
          <p:nvPr/>
        </p:nvSpPr>
        <p:spPr bwMode="auto">
          <a:xfrm>
            <a:off x="2838450" y="3160713"/>
            <a:ext cx="203200" cy="195262"/>
          </a:xfrm>
          <a:prstGeom prst="rect">
            <a:avLst/>
          </a:prstGeom>
          <a:noFill/>
          <a:ln w="12700">
            <a:noFill/>
            <a:miter lim="800000"/>
            <a:headEnd/>
            <a:tailEnd/>
          </a:ln>
        </p:spPr>
        <p:txBody>
          <a:bodyPr wrap="none" lIns="90487" tIns="44450" rIns="90487" bIns="44450">
            <a:spAutoFit/>
          </a:bodyPr>
          <a:lstStyle/>
          <a:p>
            <a:pPr algn="l"/>
            <a:r>
              <a:rPr lang="en-GB" altLang="ja-JP" sz="700" b="1">
                <a:solidFill>
                  <a:srgbClr val="FFFF00"/>
                </a:solidFill>
                <a:latin typeface="Geneva" charset="0"/>
              </a:rPr>
              <a:t>e</a:t>
            </a:r>
          </a:p>
        </p:txBody>
      </p:sp>
      <p:sp>
        <p:nvSpPr>
          <p:cNvPr id="9324" name="Rectangle 110"/>
          <p:cNvSpPr>
            <a:spLocks noChangeArrowheads="1"/>
          </p:cNvSpPr>
          <p:nvPr/>
        </p:nvSpPr>
        <p:spPr bwMode="auto">
          <a:xfrm>
            <a:off x="2903538" y="3160713"/>
            <a:ext cx="192087" cy="195262"/>
          </a:xfrm>
          <a:prstGeom prst="rect">
            <a:avLst/>
          </a:prstGeom>
          <a:noFill/>
          <a:ln w="12700">
            <a:noFill/>
            <a:miter lim="800000"/>
            <a:headEnd/>
            <a:tailEnd/>
          </a:ln>
        </p:spPr>
        <p:txBody>
          <a:bodyPr wrap="none" lIns="90487" tIns="44450" rIns="90487" bIns="44450">
            <a:spAutoFit/>
          </a:bodyPr>
          <a:lstStyle/>
          <a:p>
            <a:pPr algn="l"/>
            <a:r>
              <a:rPr lang="en-GB" altLang="ja-JP" sz="700" b="1">
                <a:solidFill>
                  <a:srgbClr val="FFFF00"/>
                </a:solidFill>
                <a:latin typeface="Geneva" charset="0"/>
              </a:rPr>
              <a:t>r</a:t>
            </a:r>
          </a:p>
        </p:txBody>
      </p:sp>
      <p:sp>
        <p:nvSpPr>
          <p:cNvPr id="9325" name="Rectangle 111"/>
          <p:cNvSpPr>
            <a:spLocks noChangeArrowheads="1"/>
          </p:cNvSpPr>
          <p:nvPr/>
        </p:nvSpPr>
        <p:spPr bwMode="auto">
          <a:xfrm>
            <a:off x="781050" y="2393950"/>
            <a:ext cx="781050" cy="1895475"/>
          </a:xfrm>
          <a:prstGeom prst="rect">
            <a:avLst/>
          </a:prstGeom>
          <a:noFill/>
          <a:ln w="12700">
            <a:solidFill>
              <a:srgbClr val="00CCFF"/>
            </a:solidFill>
            <a:miter lim="800000"/>
            <a:headEnd/>
            <a:tailEnd/>
          </a:ln>
        </p:spPr>
        <p:txBody>
          <a:bodyPr wrap="none" anchor="ctr"/>
          <a:lstStyle/>
          <a:p>
            <a:endParaRPr lang="ja-JP" altLang="en-US"/>
          </a:p>
        </p:txBody>
      </p:sp>
      <p:sp>
        <p:nvSpPr>
          <p:cNvPr id="9326" name="Rectangle 112"/>
          <p:cNvSpPr>
            <a:spLocks noChangeArrowheads="1"/>
          </p:cNvSpPr>
          <p:nvPr/>
        </p:nvSpPr>
        <p:spPr bwMode="auto">
          <a:xfrm>
            <a:off x="7761288" y="2379663"/>
            <a:ext cx="781050" cy="1895475"/>
          </a:xfrm>
          <a:prstGeom prst="rect">
            <a:avLst/>
          </a:prstGeom>
          <a:noFill/>
          <a:ln w="12700">
            <a:solidFill>
              <a:srgbClr val="00CCFF"/>
            </a:solidFill>
            <a:miter lim="800000"/>
            <a:headEnd/>
            <a:tailEnd/>
          </a:ln>
        </p:spPr>
        <p:txBody>
          <a:bodyPr wrap="none" anchor="ctr"/>
          <a:lstStyle/>
          <a:p>
            <a:endParaRPr lang="ja-JP" altLang="en-US"/>
          </a:p>
        </p:txBody>
      </p:sp>
      <p:sp>
        <p:nvSpPr>
          <p:cNvPr id="9327" name="Rectangle 113"/>
          <p:cNvSpPr>
            <a:spLocks noChangeArrowheads="1"/>
          </p:cNvSpPr>
          <p:nvPr/>
        </p:nvSpPr>
        <p:spPr bwMode="auto">
          <a:xfrm>
            <a:off x="1843088" y="2711450"/>
            <a:ext cx="5676900" cy="2463800"/>
          </a:xfrm>
          <a:prstGeom prst="rect">
            <a:avLst/>
          </a:prstGeom>
          <a:noFill/>
          <a:ln w="12700">
            <a:solidFill>
              <a:schemeClr val="accent2"/>
            </a:solidFill>
            <a:miter lim="800000"/>
            <a:headEnd/>
            <a:tailEnd/>
          </a:ln>
        </p:spPr>
        <p:txBody>
          <a:bodyPr wrap="none" anchor="ctr"/>
          <a:lstStyle/>
          <a:p>
            <a:endParaRPr lang="ja-JP" altLang="en-US"/>
          </a:p>
        </p:txBody>
      </p:sp>
      <p:sp useBgFill="1">
        <p:nvSpPr>
          <p:cNvPr id="9328" name="Oval 114"/>
          <p:cNvSpPr>
            <a:spLocks noChangeArrowheads="1"/>
          </p:cNvSpPr>
          <p:nvPr/>
        </p:nvSpPr>
        <p:spPr bwMode="auto">
          <a:xfrm>
            <a:off x="4291013" y="3074988"/>
            <a:ext cx="15875" cy="63500"/>
          </a:xfrm>
          <a:prstGeom prst="ellipse">
            <a:avLst/>
          </a:prstGeom>
          <a:ln w="12700">
            <a:noFill/>
            <a:round/>
            <a:headEnd/>
            <a:tailEnd/>
          </a:ln>
        </p:spPr>
        <p:txBody>
          <a:bodyPr wrap="none" anchor="ctr"/>
          <a:lstStyle/>
          <a:p>
            <a:endParaRPr lang="ja-JP" altLang="en-US"/>
          </a:p>
        </p:txBody>
      </p:sp>
      <p:sp useBgFill="1">
        <p:nvSpPr>
          <p:cNvPr id="9329" name="Oval 115"/>
          <p:cNvSpPr>
            <a:spLocks noChangeArrowheads="1"/>
          </p:cNvSpPr>
          <p:nvPr/>
        </p:nvSpPr>
        <p:spPr bwMode="auto">
          <a:xfrm>
            <a:off x="4286250" y="3097213"/>
            <a:ext cx="17463" cy="63500"/>
          </a:xfrm>
          <a:prstGeom prst="ellipse">
            <a:avLst/>
          </a:prstGeom>
          <a:ln w="12700">
            <a:noFill/>
            <a:round/>
            <a:headEnd/>
            <a:tailEnd/>
          </a:ln>
        </p:spPr>
        <p:txBody>
          <a:bodyPr wrap="none" anchor="ctr"/>
          <a:lstStyle/>
          <a:p>
            <a:endParaRPr lang="ja-JP" altLang="en-US"/>
          </a:p>
        </p:txBody>
      </p:sp>
      <p:sp useBgFill="1">
        <p:nvSpPr>
          <p:cNvPr id="9330" name="Oval 116"/>
          <p:cNvSpPr>
            <a:spLocks noChangeArrowheads="1"/>
          </p:cNvSpPr>
          <p:nvPr/>
        </p:nvSpPr>
        <p:spPr bwMode="auto">
          <a:xfrm>
            <a:off x="4370388" y="3094038"/>
            <a:ext cx="15875" cy="63500"/>
          </a:xfrm>
          <a:prstGeom prst="ellipse">
            <a:avLst/>
          </a:prstGeom>
          <a:ln w="12700">
            <a:noFill/>
            <a:round/>
            <a:headEnd/>
            <a:tailEnd/>
          </a:ln>
        </p:spPr>
        <p:txBody>
          <a:bodyPr wrap="none" anchor="ctr"/>
          <a:lstStyle/>
          <a:p>
            <a:endParaRPr lang="ja-JP" altLang="en-US"/>
          </a:p>
        </p:txBody>
      </p:sp>
      <p:sp useBgFill="1">
        <p:nvSpPr>
          <p:cNvPr id="9331" name="Oval 117"/>
          <p:cNvSpPr>
            <a:spLocks noChangeArrowheads="1"/>
          </p:cNvSpPr>
          <p:nvPr/>
        </p:nvSpPr>
        <p:spPr bwMode="auto">
          <a:xfrm>
            <a:off x="4373563" y="3109913"/>
            <a:ext cx="14287" cy="63500"/>
          </a:xfrm>
          <a:prstGeom prst="ellipse">
            <a:avLst/>
          </a:prstGeom>
          <a:ln w="12700">
            <a:noFill/>
            <a:round/>
            <a:headEnd/>
            <a:tailEnd/>
          </a:ln>
        </p:spPr>
        <p:txBody>
          <a:bodyPr wrap="none" anchor="ctr"/>
          <a:lstStyle/>
          <a:p>
            <a:endParaRPr lang="ja-JP" altLang="en-US"/>
          </a:p>
        </p:txBody>
      </p:sp>
      <p:sp useBgFill="1">
        <p:nvSpPr>
          <p:cNvPr id="9332" name="Oval 118"/>
          <p:cNvSpPr>
            <a:spLocks noChangeArrowheads="1"/>
          </p:cNvSpPr>
          <p:nvPr/>
        </p:nvSpPr>
        <p:spPr bwMode="auto">
          <a:xfrm>
            <a:off x="4375150" y="3090863"/>
            <a:ext cx="17463" cy="63500"/>
          </a:xfrm>
          <a:prstGeom prst="ellipse">
            <a:avLst/>
          </a:prstGeom>
          <a:ln w="12700">
            <a:noFill/>
            <a:round/>
            <a:headEnd/>
            <a:tailEnd/>
          </a:ln>
        </p:spPr>
        <p:txBody>
          <a:bodyPr wrap="none" anchor="ctr"/>
          <a:lstStyle/>
          <a:p>
            <a:endParaRPr lang="ja-JP" altLang="en-US"/>
          </a:p>
        </p:txBody>
      </p:sp>
      <p:sp useBgFill="1">
        <p:nvSpPr>
          <p:cNvPr id="9333" name="Oval 119"/>
          <p:cNvSpPr>
            <a:spLocks noChangeArrowheads="1"/>
          </p:cNvSpPr>
          <p:nvPr/>
        </p:nvSpPr>
        <p:spPr bwMode="auto">
          <a:xfrm>
            <a:off x="5605463" y="3135313"/>
            <a:ext cx="14287" cy="63500"/>
          </a:xfrm>
          <a:prstGeom prst="ellipse">
            <a:avLst/>
          </a:prstGeom>
          <a:ln w="12700">
            <a:noFill/>
            <a:round/>
            <a:headEnd/>
            <a:tailEnd/>
          </a:ln>
        </p:spPr>
        <p:txBody>
          <a:bodyPr wrap="none" anchor="ctr"/>
          <a:lstStyle/>
          <a:p>
            <a:endParaRPr lang="ja-JP" altLang="en-US"/>
          </a:p>
        </p:txBody>
      </p:sp>
      <p:sp useBgFill="1">
        <p:nvSpPr>
          <p:cNvPr id="9334" name="Oval 120"/>
          <p:cNvSpPr>
            <a:spLocks noChangeArrowheads="1"/>
          </p:cNvSpPr>
          <p:nvPr/>
        </p:nvSpPr>
        <p:spPr bwMode="auto">
          <a:xfrm>
            <a:off x="5605463" y="3094038"/>
            <a:ext cx="14287" cy="63500"/>
          </a:xfrm>
          <a:prstGeom prst="ellipse">
            <a:avLst/>
          </a:prstGeom>
          <a:ln w="12700">
            <a:noFill/>
            <a:round/>
            <a:headEnd/>
            <a:tailEnd/>
          </a:ln>
        </p:spPr>
        <p:txBody>
          <a:bodyPr wrap="none" anchor="ctr"/>
          <a:lstStyle/>
          <a:p>
            <a:endParaRPr lang="ja-JP" altLang="en-US"/>
          </a:p>
        </p:txBody>
      </p:sp>
      <p:sp useBgFill="1">
        <p:nvSpPr>
          <p:cNvPr id="9335" name="Oval 121"/>
          <p:cNvSpPr>
            <a:spLocks noChangeArrowheads="1"/>
          </p:cNvSpPr>
          <p:nvPr/>
        </p:nvSpPr>
        <p:spPr bwMode="auto">
          <a:xfrm>
            <a:off x="5683250" y="3087688"/>
            <a:ext cx="14288" cy="63500"/>
          </a:xfrm>
          <a:prstGeom prst="ellipse">
            <a:avLst/>
          </a:prstGeom>
          <a:ln w="12700">
            <a:noFill/>
            <a:round/>
            <a:headEnd/>
            <a:tailEnd/>
          </a:ln>
        </p:spPr>
        <p:txBody>
          <a:bodyPr wrap="none" anchor="ctr"/>
          <a:lstStyle/>
          <a:p>
            <a:endParaRPr lang="ja-JP" altLang="en-US"/>
          </a:p>
        </p:txBody>
      </p:sp>
      <p:sp useBgFill="1">
        <p:nvSpPr>
          <p:cNvPr id="9336" name="Oval 122"/>
          <p:cNvSpPr>
            <a:spLocks noChangeArrowheads="1"/>
          </p:cNvSpPr>
          <p:nvPr/>
        </p:nvSpPr>
        <p:spPr bwMode="auto">
          <a:xfrm>
            <a:off x="5689600" y="3119438"/>
            <a:ext cx="17463" cy="63500"/>
          </a:xfrm>
          <a:prstGeom prst="ellipse">
            <a:avLst/>
          </a:prstGeom>
          <a:ln w="12700">
            <a:noFill/>
            <a:round/>
            <a:headEnd/>
            <a:tailEnd/>
          </a:ln>
        </p:spPr>
        <p:txBody>
          <a:bodyPr wrap="none" anchor="ctr"/>
          <a:lstStyle/>
          <a:p>
            <a:endParaRPr lang="ja-JP" altLang="en-US"/>
          </a:p>
        </p:txBody>
      </p:sp>
      <p:grpSp>
        <p:nvGrpSpPr>
          <p:cNvPr id="9337" name="Group 123"/>
          <p:cNvGrpSpPr>
            <a:grpSpLocks/>
          </p:cNvGrpSpPr>
          <p:nvPr/>
        </p:nvGrpSpPr>
        <p:grpSpPr bwMode="auto">
          <a:xfrm>
            <a:off x="3613150" y="3209925"/>
            <a:ext cx="922338" cy="647700"/>
            <a:chOff x="2308" y="2098"/>
            <a:chExt cx="580" cy="408"/>
          </a:xfrm>
        </p:grpSpPr>
        <p:sp>
          <p:nvSpPr>
            <p:cNvPr id="9431" name="AutoShape 124"/>
            <p:cNvSpPr>
              <a:spLocks noChangeArrowheads="1"/>
            </p:cNvSpPr>
            <p:nvPr/>
          </p:nvSpPr>
          <p:spPr bwMode="auto">
            <a:xfrm>
              <a:off x="2308"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32" name="AutoShape 125"/>
            <p:cNvSpPr>
              <a:spLocks noChangeArrowheads="1"/>
            </p:cNvSpPr>
            <p:nvPr/>
          </p:nvSpPr>
          <p:spPr bwMode="auto">
            <a:xfrm>
              <a:off x="2391"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33" name="AutoShape 126"/>
            <p:cNvSpPr>
              <a:spLocks noChangeArrowheads="1"/>
            </p:cNvSpPr>
            <p:nvPr/>
          </p:nvSpPr>
          <p:spPr bwMode="auto">
            <a:xfrm>
              <a:off x="2474"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34" name="AutoShape 127"/>
            <p:cNvSpPr>
              <a:spLocks noChangeArrowheads="1"/>
            </p:cNvSpPr>
            <p:nvPr/>
          </p:nvSpPr>
          <p:spPr bwMode="auto">
            <a:xfrm>
              <a:off x="2557" y="2098"/>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9435" name="AutoShape 128"/>
            <p:cNvSpPr>
              <a:spLocks noChangeArrowheads="1"/>
            </p:cNvSpPr>
            <p:nvPr/>
          </p:nvSpPr>
          <p:spPr bwMode="auto">
            <a:xfrm>
              <a:off x="2640"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36" name="AutoShape 129"/>
            <p:cNvSpPr>
              <a:spLocks noChangeArrowheads="1"/>
            </p:cNvSpPr>
            <p:nvPr/>
          </p:nvSpPr>
          <p:spPr bwMode="auto">
            <a:xfrm>
              <a:off x="2821" y="2098"/>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sp useBgFill="1">
        <p:nvSpPr>
          <p:cNvPr id="9338" name="Oval 130"/>
          <p:cNvSpPr>
            <a:spLocks noChangeArrowheads="1"/>
          </p:cNvSpPr>
          <p:nvPr/>
        </p:nvSpPr>
        <p:spPr bwMode="auto">
          <a:xfrm>
            <a:off x="5694363" y="3084513"/>
            <a:ext cx="14287" cy="63500"/>
          </a:xfrm>
          <a:prstGeom prst="ellipse">
            <a:avLst/>
          </a:prstGeom>
          <a:ln w="12700">
            <a:noFill/>
            <a:round/>
            <a:headEnd/>
            <a:tailEnd/>
          </a:ln>
        </p:spPr>
        <p:txBody>
          <a:bodyPr wrap="none" anchor="ctr"/>
          <a:lstStyle/>
          <a:p>
            <a:endParaRPr lang="ja-JP" altLang="en-US"/>
          </a:p>
        </p:txBody>
      </p:sp>
      <p:sp useBgFill="1">
        <p:nvSpPr>
          <p:cNvPr id="9339" name="Oval 131"/>
          <p:cNvSpPr>
            <a:spLocks noChangeArrowheads="1"/>
          </p:cNvSpPr>
          <p:nvPr/>
        </p:nvSpPr>
        <p:spPr bwMode="auto">
          <a:xfrm>
            <a:off x="6980238" y="3087688"/>
            <a:ext cx="17462" cy="63500"/>
          </a:xfrm>
          <a:prstGeom prst="ellipse">
            <a:avLst/>
          </a:prstGeom>
          <a:ln w="12700">
            <a:noFill/>
            <a:round/>
            <a:headEnd/>
            <a:tailEnd/>
          </a:ln>
        </p:spPr>
        <p:txBody>
          <a:bodyPr wrap="none" anchor="ctr"/>
          <a:lstStyle/>
          <a:p>
            <a:endParaRPr lang="ja-JP" altLang="en-US"/>
          </a:p>
        </p:txBody>
      </p:sp>
      <p:sp useBgFill="1">
        <p:nvSpPr>
          <p:cNvPr id="9340" name="Oval 132"/>
          <p:cNvSpPr>
            <a:spLocks noChangeArrowheads="1"/>
          </p:cNvSpPr>
          <p:nvPr/>
        </p:nvSpPr>
        <p:spPr bwMode="auto">
          <a:xfrm>
            <a:off x="6985000" y="3103563"/>
            <a:ext cx="17463" cy="63500"/>
          </a:xfrm>
          <a:prstGeom prst="ellipse">
            <a:avLst/>
          </a:prstGeom>
          <a:ln w="12700">
            <a:noFill/>
            <a:round/>
            <a:headEnd/>
            <a:tailEnd/>
          </a:ln>
        </p:spPr>
        <p:txBody>
          <a:bodyPr wrap="none" anchor="ctr"/>
          <a:lstStyle/>
          <a:p>
            <a:endParaRPr lang="ja-JP" altLang="en-US"/>
          </a:p>
        </p:txBody>
      </p:sp>
      <p:grpSp>
        <p:nvGrpSpPr>
          <p:cNvPr id="9341" name="Group 133"/>
          <p:cNvGrpSpPr>
            <a:grpSpLocks/>
          </p:cNvGrpSpPr>
          <p:nvPr/>
        </p:nvGrpSpPr>
        <p:grpSpPr bwMode="auto">
          <a:xfrm>
            <a:off x="5348288" y="3236913"/>
            <a:ext cx="53975" cy="573087"/>
            <a:chOff x="3400" y="2115"/>
            <a:chExt cx="34" cy="361"/>
          </a:xfrm>
        </p:grpSpPr>
        <p:sp>
          <p:nvSpPr>
            <p:cNvPr id="9421" name="Line 134"/>
            <p:cNvSpPr>
              <a:spLocks noChangeShapeType="1"/>
            </p:cNvSpPr>
            <p:nvPr/>
          </p:nvSpPr>
          <p:spPr bwMode="auto">
            <a:xfrm>
              <a:off x="3421" y="2115"/>
              <a:ext cx="0" cy="40"/>
            </a:xfrm>
            <a:prstGeom prst="line">
              <a:avLst/>
            </a:prstGeom>
            <a:noFill/>
            <a:ln w="25400">
              <a:solidFill>
                <a:srgbClr val="000000"/>
              </a:solidFill>
              <a:round/>
              <a:headEnd/>
              <a:tailEnd/>
            </a:ln>
          </p:spPr>
          <p:txBody>
            <a:bodyPr wrap="none" anchor="ctr"/>
            <a:lstStyle/>
            <a:p>
              <a:endParaRPr lang="ja-JP" altLang="en-US"/>
            </a:p>
          </p:txBody>
        </p:sp>
        <p:sp>
          <p:nvSpPr>
            <p:cNvPr id="9422" name="Line 135"/>
            <p:cNvSpPr>
              <a:spLocks noChangeShapeType="1"/>
            </p:cNvSpPr>
            <p:nvPr/>
          </p:nvSpPr>
          <p:spPr bwMode="auto">
            <a:xfrm>
              <a:off x="3421" y="2193"/>
              <a:ext cx="0" cy="40"/>
            </a:xfrm>
            <a:prstGeom prst="line">
              <a:avLst/>
            </a:prstGeom>
            <a:noFill/>
            <a:ln w="25400">
              <a:solidFill>
                <a:srgbClr val="000000"/>
              </a:solidFill>
              <a:round/>
              <a:headEnd/>
              <a:tailEnd/>
            </a:ln>
          </p:spPr>
          <p:txBody>
            <a:bodyPr wrap="none" anchor="ctr"/>
            <a:lstStyle/>
            <a:p>
              <a:endParaRPr lang="ja-JP" altLang="en-US"/>
            </a:p>
          </p:txBody>
        </p:sp>
        <p:sp>
          <p:nvSpPr>
            <p:cNvPr id="9423" name="Line 136"/>
            <p:cNvSpPr>
              <a:spLocks noChangeShapeType="1"/>
            </p:cNvSpPr>
            <p:nvPr/>
          </p:nvSpPr>
          <p:spPr bwMode="auto">
            <a:xfrm>
              <a:off x="3421" y="2275"/>
              <a:ext cx="0" cy="40"/>
            </a:xfrm>
            <a:prstGeom prst="line">
              <a:avLst/>
            </a:prstGeom>
            <a:noFill/>
            <a:ln w="25400">
              <a:solidFill>
                <a:srgbClr val="000000"/>
              </a:solidFill>
              <a:round/>
              <a:headEnd/>
              <a:tailEnd/>
            </a:ln>
          </p:spPr>
          <p:txBody>
            <a:bodyPr wrap="none" anchor="ctr"/>
            <a:lstStyle/>
            <a:p>
              <a:endParaRPr lang="ja-JP" altLang="en-US"/>
            </a:p>
          </p:txBody>
        </p:sp>
        <p:sp>
          <p:nvSpPr>
            <p:cNvPr id="9424" name="Line 137"/>
            <p:cNvSpPr>
              <a:spLocks noChangeShapeType="1"/>
            </p:cNvSpPr>
            <p:nvPr/>
          </p:nvSpPr>
          <p:spPr bwMode="auto">
            <a:xfrm>
              <a:off x="3421" y="2354"/>
              <a:ext cx="0" cy="40"/>
            </a:xfrm>
            <a:prstGeom prst="line">
              <a:avLst/>
            </a:prstGeom>
            <a:noFill/>
            <a:ln w="25400">
              <a:solidFill>
                <a:srgbClr val="000000"/>
              </a:solidFill>
              <a:round/>
              <a:headEnd/>
              <a:tailEnd/>
            </a:ln>
          </p:spPr>
          <p:txBody>
            <a:bodyPr wrap="none" anchor="ctr"/>
            <a:lstStyle/>
            <a:p>
              <a:endParaRPr lang="ja-JP" altLang="en-US"/>
            </a:p>
          </p:txBody>
        </p:sp>
        <p:sp>
          <p:nvSpPr>
            <p:cNvPr id="9425" name="Line 138"/>
            <p:cNvSpPr>
              <a:spLocks noChangeShapeType="1"/>
            </p:cNvSpPr>
            <p:nvPr/>
          </p:nvSpPr>
          <p:spPr bwMode="auto">
            <a:xfrm>
              <a:off x="3421" y="2436"/>
              <a:ext cx="0" cy="40"/>
            </a:xfrm>
            <a:prstGeom prst="line">
              <a:avLst/>
            </a:prstGeom>
            <a:noFill/>
            <a:ln w="25400">
              <a:solidFill>
                <a:srgbClr val="000000"/>
              </a:solidFill>
              <a:round/>
              <a:headEnd/>
              <a:tailEnd/>
            </a:ln>
          </p:spPr>
          <p:txBody>
            <a:bodyPr wrap="none" anchor="ctr"/>
            <a:lstStyle/>
            <a:p>
              <a:endParaRPr lang="ja-JP" altLang="en-US"/>
            </a:p>
          </p:txBody>
        </p:sp>
        <p:sp>
          <p:nvSpPr>
            <p:cNvPr id="9426" name="Line 139"/>
            <p:cNvSpPr>
              <a:spLocks noChangeShapeType="1"/>
            </p:cNvSpPr>
            <p:nvPr/>
          </p:nvSpPr>
          <p:spPr bwMode="auto">
            <a:xfrm>
              <a:off x="3400" y="2214"/>
              <a:ext cx="34" cy="0"/>
            </a:xfrm>
            <a:prstGeom prst="line">
              <a:avLst/>
            </a:prstGeom>
            <a:noFill/>
            <a:ln w="25400">
              <a:solidFill>
                <a:srgbClr val="000000"/>
              </a:solidFill>
              <a:round/>
              <a:headEnd/>
              <a:tailEnd/>
            </a:ln>
          </p:spPr>
          <p:txBody>
            <a:bodyPr wrap="none" anchor="ctr"/>
            <a:lstStyle/>
            <a:p>
              <a:endParaRPr lang="ja-JP" altLang="en-US"/>
            </a:p>
          </p:txBody>
        </p:sp>
        <p:sp>
          <p:nvSpPr>
            <p:cNvPr id="9427" name="Line 140"/>
            <p:cNvSpPr>
              <a:spLocks noChangeShapeType="1"/>
            </p:cNvSpPr>
            <p:nvPr/>
          </p:nvSpPr>
          <p:spPr bwMode="auto">
            <a:xfrm>
              <a:off x="3400" y="2136"/>
              <a:ext cx="34" cy="0"/>
            </a:xfrm>
            <a:prstGeom prst="line">
              <a:avLst/>
            </a:prstGeom>
            <a:noFill/>
            <a:ln w="25400">
              <a:solidFill>
                <a:srgbClr val="000000"/>
              </a:solidFill>
              <a:round/>
              <a:headEnd/>
              <a:tailEnd/>
            </a:ln>
          </p:spPr>
          <p:txBody>
            <a:bodyPr wrap="none" anchor="ctr"/>
            <a:lstStyle/>
            <a:p>
              <a:endParaRPr lang="ja-JP" altLang="en-US"/>
            </a:p>
          </p:txBody>
        </p:sp>
        <p:sp>
          <p:nvSpPr>
            <p:cNvPr id="9428" name="Line 141"/>
            <p:cNvSpPr>
              <a:spLocks noChangeShapeType="1"/>
            </p:cNvSpPr>
            <p:nvPr/>
          </p:nvSpPr>
          <p:spPr bwMode="auto">
            <a:xfrm>
              <a:off x="3400" y="2298"/>
              <a:ext cx="34" cy="0"/>
            </a:xfrm>
            <a:prstGeom prst="line">
              <a:avLst/>
            </a:prstGeom>
            <a:noFill/>
            <a:ln w="25400">
              <a:solidFill>
                <a:srgbClr val="000000"/>
              </a:solidFill>
              <a:round/>
              <a:headEnd/>
              <a:tailEnd/>
            </a:ln>
          </p:spPr>
          <p:txBody>
            <a:bodyPr wrap="none" anchor="ctr"/>
            <a:lstStyle/>
            <a:p>
              <a:endParaRPr lang="ja-JP" altLang="en-US"/>
            </a:p>
          </p:txBody>
        </p:sp>
        <p:sp>
          <p:nvSpPr>
            <p:cNvPr id="9429" name="Line 142"/>
            <p:cNvSpPr>
              <a:spLocks noChangeShapeType="1"/>
            </p:cNvSpPr>
            <p:nvPr/>
          </p:nvSpPr>
          <p:spPr bwMode="auto">
            <a:xfrm>
              <a:off x="3400" y="2374"/>
              <a:ext cx="34" cy="0"/>
            </a:xfrm>
            <a:prstGeom prst="line">
              <a:avLst/>
            </a:prstGeom>
            <a:noFill/>
            <a:ln w="25400">
              <a:solidFill>
                <a:srgbClr val="000000"/>
              </a:solidFill>
              <a:round/>
              <a:headEnd/>
              <a:tailEnd/>
            </a:ln>
          </p:spPr>
          <p:txBody>
            <a:bodyPr wrap="none" anchor="ctr"/>
            <a:lstStyle/>
            <a:p>
              <a:endParaRPr lang="ja-JP" altLang="en-US"/>
            </a:p>
          </p:txBody>
        </p:sp>
        <p:sp>
          <p:nvSpPr>
            <p:cNvPr id="9430" name="Line 143"/>
            <p:cNvSpPr>
              <a:spLocks noChangeShapeType="1"/>
            </p:cNvSpPr>
            <p:nvPr/>
          </p:nvSpPr>
          <p:spPr bwMode="auto">
            <a:xfrm>
              <a:off x="3400" y="2456"/>
              <a:ext cx="34" cy="0"/>
            </a:xfrm>
            <a:prstGeom prst="line">
              <a:avLst/>
            </a:prstGeom>
            <a:noFill/>
            <a:ln w="25400">
              <a:solidFill>
                <a:srgbClr val="000000"/>
              </a:solidFill>
              <a:round/>
              <a:headEnd/>
              <a:tailEnd/>
            </a:ln>
          </p:spPr>
          <p:txBody>
            <a:bodyPr wrap="none" anchor="ctr"/>
            <a:lstStyle/>
            <a:p>
              <a:endParaRPr lang="ja-JP" altLang="en-US"/>
            </a:p>
          </p:txBody>
        </p:sp>
      </p:grpSp>
      <p:sp>
        <p:nvSpPr>
          <p:cNvPr id="9342" name="AutoShape 144"/>
          <p:cNvSpPr>
            <a:spLocks noChangeArrowheads="1"/>
          </p:cNvSpPr>
          <p:nvPr/>
        </p:nvSpPr>
        <p:spPr bwMode="auto">
          <a:xfrm>
            <a:off x="2239963" y="3209925"/>
            <a:ext cx="104775"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343" name="AutoShape 145"/>
          <p:cNvSpPr>
            <a:spLocks noChangeArrowheads="1"/>
          </p:cNvSpPr>
          <p:nvPr/>
        </p:nvSpPr>
        <p:spPr bwMode="auto">
          <a:xfrm>
            <a:off x="2370138" y="3209925"/>
            <a:ext cx="107950"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344" name="AutoShape 146"/>
          <p:cNvSpPr>
            <a:spLocks noChangeArrowheads="1"/>
          </p:cNvSpPr>
          <p:nvPr/>
        </p:nvSpPr>
        <p:spPr bwMode="auto">
          <a:xfrm>
            <a:off x="2503488" y="3209925"/>
            <a:ext cx="106362"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345" name="AutoShape 147"/>
          <p:cNvSpPr>
            <a:spLocks noChangeArrowheads="1"/>
          </p:cNvSpPr>
          <p:nvPr/>
        </p:nvSpPr>
        <p:spPr bwMode="auto">
          <a:xfrm>
            <a:off x="2635250" y="3209925"/>
            <a:ext cx="106363" cy="647700"/>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9346" name="AutoShape 148"/>
          <p:cNvSpPr>
            <a:spLocks noChangeArrowheads="1"/>
          </p:cNvSpPr>
          <p:nvPr/>
        </p:nvSpPr>
        <p:spPr bwMode="auto">
          <a:xfrm>
            <a:off x="2767013" y="3209925"/>
            <a:ext cx="107950"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347" name="AutoShape 149"/>
          <p:cNvSpPr>
            <a:spLocks noChangeArrowheads="1"/>
          </p:cNvSpPr>
          <p:nvPr/>
        </p:nvSpPr>
        <p:spPr bwMode="auto">
          <a:xfrm>
            <a:off x="3054350" y="3209925"/>
            <a:ext cx="106363"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nvGrpSpPr>
          <p:cNvPr id="9348" name="Group 150"/>
          <p:cNvGrpSpPr>
            <a:grpSpLocks/>
          </p:cNvGrpSpPr>
          <p:nvPr/>
        </p:nvGrpSpPr>
        <p:grpSpPr bwMode="auto">
          <a:xfrm>
            <a:off x="6643688" y="3243263"/>
            <a:ext cx="53975" cy="573087"/>
            <a:chOff x="4216" y="2119"/>
            <a:chExt cx="34" cy="361"/>
          </a:xfrm>
        </p:grpSpPr>
        <p:sp>
          <p:nvSpPr>
            <p:cNvPr id="9411" name="Line 151"/>
            <p:cNvSpPr>
              <a:spLocks noChangeShapeType="1"/>
            </p:cNvSpPr>
            <p:nvPr/>
          </p:nvSpPr>
          <p:spPr bwMode="auto">
            <a:xfrm>
              <a:off x="4237" y="2119"/>
              <a:ext cx="0" cy="40"/>
            </a:xfrm>
            <a:prstGeom prst="line">
              <a:avLst/>
            </a:prstGeom>
            <a:noFill/>
            <a:ln w="25400">
              <a:solidFill>
                <a:srgbClr val="000000"/>
              </a:solidFill>
              <a:round/>
              <a:headEnd/>
              <a:tailEnd/>
            </a:ln>
          </p:spPr>
          <p:txBody>
            <a:bodyPr wrap="none" anchor="ctr"/>
            <a:lstStyle/>
            <a:p>
              <a:endParaRPr lang="ja-JP" altLang="en-US"/>
            </a:p>
          </p:txBody>
        </p:sp>
        <p:sp>
          <p:nvSpPr>
            <p:cNvPr id="9412" name="Line 152"/>
            <p:cNvSpPr>
              <a:spLocks noChangeShapeType="1"/>
            </p:cNvSpPr>
            <p:nvPr/>
          </p:nvSpPr>
          <p:spPr bwMode="auto">
            <a:xfrm>
              <a:off x="4237" y="2197"/>
              <a:ext cx="0" cy="40"/>
            </a:xfrm>
            <a:prstGeom prst="line">
              <a:avLst/>
            </a:prstGeom>
            <a:noFill/>
            <a:ln w="25400">
              <a:solidFill>
                <a:srgbClr val="000000"/>
              </a:solidFill>
              <a:round/>
              <a:headEnd/>
              <a:tailEnd/>
            </a:ln>
          </p:spPr>
          <p:txBody>
            <a:bodyPr wrap="none" anchor="ctr"/>
            <a:lstStyle/>
            <a:p>
              <a:endParaRPr lang="ja-JP" altLang="en-US"/>
            </a:p>
          </p:txBody>
        </p:sp>
        <p:sp>
          <p:nvSpPr>
            <p:cNvPr id="9413" name="Line 153"/>
            <p:cNvSpPr>
              <a:spLocks noChangeShapeType="1"/>
            </p:cNvSpPr>
            <p:nvPr/>
          </p:nvSpPr>
          <p:spPr bwMode="auto">
            <a:xfrm>
              <a:off x="4237" y="2279"/>
              <a:ext cx="0" cy="40"/>
            </a:xfrm>
            <a:prstGeom prst="line">
              <a:avLst/>
            </a:prstGeom>
            <a:noFill/>
            <a:ln w="25400">
              <a:solidFill>
                <a:srgbClr val="000000"/>
              </a:solidFill>
              <a:round/>
              <a:headEnd/>
              <a:tailEnd/>
            </a:ln>
          </p:spPr>
          <p:txBody>
            <a:bodyPr wrap="none" anchor="ctr"/>
            <a:lstStyle/>
            <a:p>
              <a:endParaRPr lang="ja-JP" altLang="en-US"/>
            </a:p>
          </p:txBody>
        </p:sp>
        <p:sp>
          <p:nvSpPr>
            <p:cNvPr id="9414" name="Line 154"/>
            <p:cNvSpPr>
              <a:spLocks noChangeShapeType="1"/>
            </p:cNvSpPr>
            <p:nvPr/>
          </p:nvSpPr>
          <p:spPr bwMode="auto">
            <a:xfrm>
              <a:off x="4237" y="2358"/>
              <a:ext cx="0" cy="40"/>
            </a:xfrm>
            <a:prstGeom prst="line">
              <a:avLst/>
            </a:prstGeom>
            <a:noFill/>
            <a:ln w="25400">
              <a:solidFill>
                <a:srgbClr val="000000"/>
              </a:solidFill>
              <a:round/>
              <a:headEnd/>
              <a:tailEnd/>
            </a:ln>
          </p:spPr>
          <p:txBody>
            <a:bodyPr wrap="none" anchor="ctr"/>
            <a:lstStyle/>
            <a:p>
              <a:endParaRPr lang="ja-JP" altLang="en-US"/>
            </a:p>
          </p:txBody>
        </p:sp>
        <p:sp>
          <p:nvSpPr>
            <p:cNvPr id="9415" name="Line 155"/>
            <p:cNvSpPr>
              <a:spLocks noChangeShapeType="1"/>
            </p:cNvSpPr>
            <p:nvPr/>
          </p:nvSpPr>
          <p:spPr bwMode="auto">
            <a:xfrm>
              <a:off x="4237" y="2440"/>
              <a:ext cx="0" cy="40"/>
            </a:xfrm>
            <a:prstGeom prst="line">
              <a:avLst/>
            </a:prstGeom>
            <a:noFill/>
            <a:ln w="25400">
              <a:solidFill>
                <a:srgbClr val="000000"/>
              </a:solidFill>
              <a:round/>
              <a:headEnd/>
              <a:tailEnd/>
            </a:ln>
          </p:spPr>
          <p:txBody>
            <a:bodyPr wrap="none" anchor="ctr"/>
            <a:lstStyle/>
            <a:p>
              <a:endParaRPr lang="ja-JP" altLang="en-US"/>
            </a:p>
          </p:txBody>
        </p:sp>
        <p:sp>
          <p:nvSpPr>
            <p:cNvPr id="9416" name="Line 156"/>
            <p:cNvSpPr>
              <a:spLocks noChangeShapeType="1"/>
            </p:cNvSpPr>
            <p:nvPr/>
          </p:nvSpPr>
          <p:spPr bwMode="auto">
            <a:xfrm>
              <a:off x="4216" y="2218"/>
              <a:ext cx="34" cy="0"/>
            </a:xfrm>
            <a:prstGeom prst="line">
              <a:avLst/>
            </a:prstGeom>
            <a:noFill/>
            <a:ln w="25400">
              <a:solidFill>
                <a:srgbClr val="000000"/>
              </a:solidFill>
              <a:round/>
              <a:headEnd/>
              <a:tailEnd/>
            </a:ln>
          </p:spPr>
          <p:txBody>
            <a:bodyPr wrap="none" anchor="ctr"/>
            <a:lstStyle/>
            <a:p>
              <a:endParaRPr lang="ja-JP" altLang="en-US"/>
            </a:p>
          </p:txBody>
        </p:sp>
        <p:sp>
          <p:nvSpPr>
            <p:cNvPr id="9417" name="Line 157"/>
            <p:cNvSpPr>
              <a:spLocks noChangeShapeType="1"/>
            </p:cNvSpPr>
            <p:nvPr/>
          </p:nvSpPr>
          <p:spPr bwMode="auto">
            <a:xfrm>
              <a:off x="4216" y="2140"/>
              <a:ext cx="34" cy="0"/>
            </a:xfrm>
            <a:prstGeom prst="line">
              <a:avLst/>
            </a:prstGeom>
            <a:noFill/>
            <a:ln w="25400">
              <a:solidFill>
                <a:srgbClr val="000000"/>
              </a:solidFill>
              <a:round/>
              <a:headEnd/>
              <a:tailEnd/>
            </a:ln>
          </p:spPr>
          <p:txBody>
            <a:bodyPr wrap="none" anchor="ctr"/>
            <a:lstStyle/>
            <a:p>
              <a:endParaRPr lang="ja-JP" altLang="en-US"/>
            </a:p>
          </p:txBody>
        </p:sp>
        <p:sp>
          <p:nvSpPr>
            <p:cNvPr id="9418" name="Line 158"/>
            <p:cNvSpPr>
              <a:spLocks noChangeShapeType="1"/>
            </p:cNvSpPr>
            <p:nvPr/>
          </p:nvSpPr>
          <p:spPr bwMode="auto">
            <a:xfrm>
              <a:off x="4216" y="2302"/>
              <a:ext cx="34" cy="0"/>
            </a:xfrm>
            <a:prstGeom prst="line">
              <a:avLst/>
            </a:prstGeom>
            <a:noFill/>
            <a:ln w="25400">
              <a:solidFill>
                <a:srgbClr val="000000"/>
              </a:solidFill>
              <a:round/>
              <a:headEnd/>
              <a:tailEnd/>
            </a:ln>
          </p:spPr>
          <p:txBody>
            <a:bodyPr wrap="none" anchor="ctr"/>
            <a:lstStyle/>
            <a:p>
              <a:endParaRPr lang="ja-JP" altLang="en-US"/>
            </a:p>
          </p:txBody>
        </p:sp>
        <p:sp>
          <p:nvSpPr>
            <p:cNvPr id="9419" name="Line 159"/>
            <p:cNvSpPr>
              <a:spLocks noChangeShapeType="1"/>
            </p:cNvSpPr>
            <p:nvPr/>
          </p:nvSpPr>
          <p:spPr bwMode="auto">
            <a:xfrm>
              <a:off x="4216" y="2378"/>
              <a:ext cx="34" cy="0"/>
            </a:xfrm>
            <a:prstGeom prst="line">
              <a:avLst/>
            </a:prstGeom>
            <a:noFill/>
            <a:ln w="25400">
              <a:solidFill>
                <a:srgbClr val="000000"/>
              </a:solidFill>
              <a:round/>
              <a:headEnd/>
              <a:tailEnd/>
            </a:ln>
          </p:spPr>
          <p:txBody>
            <a:bodyPr wrap="none" anchor="ctr"/>
            <a:lstStyle/>
            <a:p>
              <a:endParaRPr lang="ja-JP" altLang="en-US"/>
            </a:p>
          </p:txBody>
        </p:sp>
        <p:sp>
          <p:nvSpPr>
            <p:cNvPr id="9420" name="Line 160"/>
            <p:cNvSpPr>
              <a:spLocks noChangeShapeType="1"/>
            </p:cNvSpPr>
            <p:nvPr/>
          </p:nvSpPr>
          <p:spPr bwMode="auto">
            <a:xfrm>
              <a:off x="4216" y="2460"/>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9349" name="Group 161"/>
          <p:cNvGrpSpPr>
            <a:grpSpLocks/>
          </p:cNvGrpSpPr>
          <p:nvPr/>
        </p:nvGrpSpPr>
        <p:grpSpPr bwMode="auto">
          <a:xfrm>
            <a:off x="4927600" y="3201988"/>
            <a:ext cx="920750" cy="647700"/>
            <a:chOff x="3135" y="2093"/>
            <a:chExt cx="580" cy="408"/>
          </a:xfrm>
        </p:grpSpPr>
        <p:sp>
          <p:nvSpPr>
            <p:cNvPr id="9405" name="AutoShape 162"/>
            <p:cNvSpPr>
              <a:spLocks noChangeArrowheads="1"/>
            </p:cNvSpPr>
            <p:nvPr/>
          </p:nvSpPr>
          <p:spPr bwMode="auto">
            <a:xfrm>
              <a:off x="3135"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06" name="AutoShape 163"/>
            <p:cNvSpPr>
              <a:spLocks noChangeArrowheads="1"/>
            </p:cNvSpPr>
            <p:nvPr/>
          </p:nvSpPr>
          <p:spPr bwMode="auto">
            <a:xfrm>
              <a:off x="3218"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07" name="AutoShape 164"/>
            <p:cNvSpPr>
              <a:spLocks noChangeArrowheads="1"/>
            </p:cNvSpPr>
            <p:nvPr/>
          </p:nvSpPr>
          <p:spPr bwMode="auto">
            <a:xfrm>
              <a:off x="3301"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08" name="AutoShape 165"/>
            <p:cNvSpPr>
              <a:spLocks noChangeArrowheads="1"/>
            </p:cNvSpPr>
            <p:nvPr/>
          </p:nvSpPr>
          <p:spPr bwMode="auto">
            <a:xfrm>
              <a:off x="3384" y="2093"/>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9409" name="AutoShape 166"/>
            <p:cNvSpPr>
              <a:spLocks noChangeArrowheads="1"/>
            </p:cNvSpPr>
            <p:nvPr/>
          </p:nvSpPr>
          <p:spPr bwMode="auto">
            <a:xfrm>
              <a:off x="3467"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10" name="AutoShape 167"/>
            <p:cNvSpPr>
              <a:spLocks noChangeArrowheads="1"/>
            </p:cNvSpPr>
            <p:nvPr/>
          </p:nvSpPr>
          <p:spPr bwMode="auto">
            <a:xfrm>
              <a:off x="3648"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grpSp>
        <p:nvGrpSpPr>
          <p:cNvPr id="9350" name="Group 168"/>
          <p:cNvGrpSpPr>
            <a:grpSpLocks/>
          </p:cNvGrpSpPr>
          <p:nvPr/>
        </p:nvGrpSpPr>
        <p:grpSpPr bwMode="auto">
          <a:xfrm>
            <a:off x="6223000" y="3201988"/>
            <a:ext cx="920750" cy="647700"/>
            <a:chOff x="3951" y="2093"/>
            <a:chExt cx="580" cy="408"/>
          </a:xfrm>
        </p:grpSpPr>
        <p:sp>
          <p:nvSpPr>
            <p:cNvPr id="9399" name="AutoShape 169"/>
            <p:cNvSpPr>
              <a:spLocks noChangeArrowheads="1"/>
            </p:cNvSpPr>
            <p:nvPr/>
          </p:nvSpPr>
          <p:spPr bwMode="auto">
            <a:xfrm>
              <a:off x="3951"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00" name="AutoShape 170"/>
            <p:cNvSpPr>
              <a:spLocks noChangeArrowheads="1"/>
            </p:cNvSpPr>
            <p:nvPr/>
          </p:nvSpPr>
          <p:spPr bwMode="auto">
            <a:xfrm>
              <a:off x="4034"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01" name="AutoShape 171"/>
            <p:cNvSpPr>
              <a:spLocks noChangeArrowheads="1"/>
            </p:cNvSpPr>
            <p:nvPr/>
          </p:nvSpPr>
          <p:spPr bwMode="auto">
            <a:xfrm>
              <a:off x="4117"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02" name="AutoShape 172"/>
            <p:cNvSpPr>
              <a:spLocks noChangeArrowheads="1"/>
            </p:cNvSpPr>
            <p:nvPr/>
          </p:nvSpPr>
          <p:spPr bwMode="auto">
            <a:xfrm>
              <a:off x="4200" y="2093"/>
              <a:ext cx="67" cy="408"/>
            </a:xfrm>
            <a:prstGeom prst="roundRect">
              <a:avLst>
                <a:gd name="adj" fmla="val 35815"/>
              </a:avLst>
            </a:prstGeom>
            <a:gradFill rotWithShape="0">
              <a:gsLst>
                <a:gs pos="0">
                  <a:srgbClr val="FC0128"/>
                </a:gs>
                <a:gs pos="100000">
                  <a:srgbClr val="E20124"/>
                </a:gs>
              </a:gsLst>
              <a:path path="shape">
                <a:fillToRect l="50000" t="50000" r="50000" b="50000"/>
              </a:path>
            </a:gradFill>
            <a:ln w="12700">
              <a:noFill/>
              <a:round/>
              <a:headEnd/>
              <a:tailEnd/>
            </a:ln>
          </p:spPr>
          <p:txBody>
            <a:bodyPr wrap="none" anchor="ctr"/>
            <a:lstStyle/>
            <a:p>
              <a:endParaRPr lang="ja-JP" altLang="en-US"/>
            </a:p>
          </p:txBody>
        </p:sp>
        <p:sp>
          <p:nvSpPr>
            <p:cNvPr id="9403" name="AutoShape 173"/>
            <p:cNvSpPr>
              <a:spLocks noChangeArrowheads="1"/>
            </p:cNvSpPr>
            <p:nvPr/>
          </p:nvSpPr>
          <p:spPr bwMode="auto">
            <a:xfrm>
              <a:off x="4283"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404" name="AutoShape 174"/>
            <p:cNvSpPr>
              <a:spLocks noChangeArrowheads="1"/>
            </p:cNvSpPr>
            <p:nvPr/>
          </p:nvSpPr>
          <p:spPr bwMode="auto">
            <a:xfrm>
              <a:off x="4464" y="2093"/>
              <a:ext cx="67" cy="408"/>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sp>
        <p:nvSpPr>
          <p:cNvPr id="9351" name="Line 175"/>
          <p:cNvSpPr>
            <a:spLocks noChangeShapeType="1"/>
          </p:cNvSpPr>
          <p:nvPr/>
        </p:nvSpPr>
        <p:spPr bwMode="auto">
          <a:xfrm>
            <a:off x="2693988" y="3378200"/>
            <a:ext cx="0" cy="63500"/>
          </a:xfrm>
          <a:prstGeom prst="line">
            <a:avLst/>
          </a:prstGeom>
          <a:noFill/>
          <a:ln w="25400">
            <a:solidFill>
              <a:srgbClr val="000000"/>
            </a:solidFill>
            <a:round/>
            <a:headEnd/>
            <a:tailEnd/>
          </a:ln>
        </p:spPr>
        <p:txBody>
          <a:bodyPr wrap="none" anchor="ctr"/>
          <a:lstStyle/>
          <a:p>
            <a:endParaRPr lang="ja-JP" altLang="en-US"/>
          </a:p>
        </p:txBody>
      </p:sp>
      <p:sp>
        <p:nvSpPr>
          <p:cNvPr id="9352" name="Line 176"/>
          <p:cNvSpPr>
            <a:spLocks noChangeShapeType="1"/>
          </p:cNvSpPr>
          <p:nvPr/>
        </p:nvSpPr>
        <p:spPr bwMode="auto">
          <a:xfrm>
            <a:off x="2693988" y="3508375"/>
            <a:ext cx="0" cy="63500"/>
          </a:xfrm>
          <a:prstGeom prst="line">
            <a:avLst/>
          </a:prstGeom>
          <a:noFill/>
          <a:ln w="25400">
            <a:solidFill>
              <a:srgbClr val="000000"/>
            </a:solidFill>
            <a:round/>
            <a:headEnd/>
            <a:tailEnd/>
          </a:ln>
        </p:spPr>
        <p:txBody>
          <a:bodyPr wrap="none" anchor="ctr"/>
          <a:lstStyle/>
          <a:p>
            <a:endParaRPr lang="ja-JP" altLang="en-US"/>
          </a:p>
        </p:txBody>
      </p:sp>
      <p:sp>
        <p:nvSpPr>
          <p:cNvPr id="9353" name="Line 177"/>
          <p:cNvSpPr>
            <a:spLocks noChangeShapeType="1"/>
          </p:cNvSpPr>
          <p:nvPr/>
        </p:nvSpPr>
        <p:spPr bwMode="auto">
          <a:xfrm>
            <a:off x="2693988" y="3633788"/>
            <a:ext cx="0" cy="63500"/>
          </a:xfrm>
          <a:prstGeom prst="line">
            <a:avLst/>
          </a:prstGeom>
          <a:noFill/>
          <a:ln w="25400">
            <a:solidFill>
              <a:srgbClr val="000000"/>
            </a:solidFill>
            <a:round/>
            <a:headEnd/>
            <a:tailEnd/>
          </a:ln>
        </p:spPr>
        <p:txBody>
          <a:bodyPr wrap="none" anchor="ctr"/>
          <a:lstStyle/>
          <a:p>
            <a:endParaRPr lang="ja-JP" altLang="en-US"/>
          </a:p>
        </p:txBody>
      </p:sp>
      <p:sp>
        <p:nvSpPr>
          <p:cNvPr id="9354" name="Line 178"/>
          <p:cNvSpPr>
            <a:spLocks noChangeShapeType="1"/>
          </p:cNvSpPr>
          <p:nvPr/>
        </p:nvSpPr>
        <p:spPr bwMode="auto">
          <a:xfrm>
            <a:off x="2693988" y="3763963"/>
            <a:ext cx="0" cy="63500"/>
          </a:xfrm>
          <a:prstGeom prst="line">
            <a:avLst/>
          </a:prstGeom>
          <a:noFill/>
          <a:ln w="25400">
            <a:solidFill>
              <a:srgbClr val="000000"/>
            </a:solidFill>
            <a:round/>
            <a:headEnd/>
            <a:tailEnd/>
          </a:ln>
        </p:spPr>
        <p:txBody>
          <a:bodyPr wrap="none" anchor="ctr"/>
          <a:lstStyle/>
          <a:p>
            <a:endParaRPr lang="ja-JP" altLang="en-US"/>
          </a:p>
        </p:txBody>
      </p:sp>
      <p:sp>
        <p:nvSpPr>
          <p:cNvPr id="9355" name="Line 179"/>
          <p:cNvSpPr>
            <a:spLocks noChangeShapeType="1"/>
          </p:cNvSpPr>
          <p:nvPr/>
        </p:nvSpPr>
        <p:spPr bwMode="auto">
          <a:xfrm>
            <a:off x="2660650" y="3411538"/>
            <a:ext cx="52388" cy="0"/>
          </a:xfrm>
          <a:prstGeom prst="line">
            <a:avLst/>
          </a:prstGeom>
          <a:noFill/>
          <a:ln w="25400">
            <a:solidFill>
              <a:srgbClr val="000000"/>
            </a:solidFill>
            <a:round/>
            <a:headEnd/>
            <a:tailEnd/>
          </a:ln>
        </p:spPr>
        <p:txBody>
          <a:bodyPr wrap="none" anchor="ctr"/>
          <a:lstStyle/>
          <a:p>
            <a:endParaRPr lang="ja-JP" altLang="en-US"/>
          </a:p>
        </p:txBody>
      </p:sp>
      <p:sp>
        <p:nvSpPr>
          <p:cNvPr id="9356" name="Line 180"/>
          <p:cNvSpPr>
            <a:spLocks noChangeShapeType="1"/>
          </p:cNvSpPr>
          <p:nvPr/>
        </p:nvSpPr>
        <p:spPr bwMode="auto">
          <a:xfrm>
            <a:off x="2660650" y="3544888"/>
            <a:ext cx="52388" cy="0"/>
          </a:xfrm>
          <a:prstGeom prst="line">
            <a:avLst/>
          </a:prstGeom>
          <a:noFill/>
          <a:ln w="25400">
            <a:solidFill>
              <a:srgbClr val="000000"/>
            </a:solidFill>
            <a:round/>
            <a:headEnd/>
            <a:tailEnd/>
          </a:ln>
        </p:spPr>
        <p:txBody>
          <a:bodyPr wrap="none" anchor="ctr"/>
          <a:lstStyle/>
          <a:p>
            <a:endParaRPr lang="ja-JP" altLang="en-US"/>
          </a:p>
        </p:txBody>
      </p:sp>
      <p:sp>
        <p:nvSpPr>
          <p:cNvPr id="9357" name="Line 181"/>
          <p:cNvSpPr>
            <a:spLocks noChangeShapeType="1"/>
          </p:cNvSpPr>
          <p:nvPr/>
        </p:nvSpPr>
        <p:spPr bwMode="auto">
          <a:xfrm>
            <a:off x="2660650" y="3665538"/>
            <a:ext cx="52388" cy="0"/>
          </a:xfrm>
          <a:prstGeom prst="line">
            <a:avLst/>
          </a:prstGeom>
          <a:noFill/>
          <a:ln w="25400">
            <a:solidFill>
              <a:srgbClr val="000000"/>
            </a:solidFill>
            <a:round/>
            <a:headEnd/>
            <a:tailEnd/>
          </a:ln>
        </p:spPr>
        <p:txBody>
          <a:bodyPr wrap="none" anchor="ctr"/>
          <a:lstStyle/>
          <a:p>
            <a:endParaRPr lang="ja-JP" altLang="en-US"/>
          </a:p>
        </p:txBody>
      </p:sp>
      <p:sp>
        <p:nvSpPr>
          <p:cNvPr id="9358" name="Line 182"/>
          <p:cNvSpPr>
            <a:spLocks noChangeShapeType="1"/>
          </p:cNvSpPr>
          <p:nvPr/>
        </p:nvSpPr>
        <p:spPr bwMode="auto">
          <a:xfrm>
            <a:off x="2660650" y="3795713"/>
            <a:ext cx="52388" cy="0"/>
          </a:xfrm>
          <a:prstGeom prst="line">
            <a:avLst/>
          </a:prstGeom>
          <a:noFill/>
          <a:ln w="25400">
            <a:solidFill>
              <a:srgbClr val="000000"/>
            </a:solidFill>
            <a:round/>
            <a:headEnd/>
            <a:tailEnd/>
          </a:ln>
        </p:spPr>
        <p:txBody>
          <a:bodyPr wrap="none" anchor="ctr"/>
          <a:lstStyle/>
          <a:p>
            <a:endParaRPr lang="ja-JP" altLang="en-US"/>
          </a:p>
        </p:txBody>
      </p:sp>
      <p:grpSp>
        <p:nvGrpSpPr>
          <p:cNvPr id="9359" name="Group 183"/>
          <p:cNvGrpSpPr>
            <a:grpSpLocks/>
          </p:cNvGrpSpPr>
          <p:nvPr/>
        </p:nvGrpSpPr>
        <p:grpSpPr bwMode="auto">
          <a:xfrm>
            <a:off x="4032250" y="3246438"/>
            <a:ext cx="52388" cy="573087"/>
            <a:chOff x="2571" y="2121"/>
            <a:chExt cx="34" cy="361"/>
          </a:xfrm>
        </p:grpSpPr>
        <p:sp>
          <p:nvSpPr>
            <p:cNvPr id="9389" name="Line 184"/>
            <p:cNvSpPr>
              <a:spLocks noChangeShapeType="1"/>
            </p:cNvSpPr>
            <p:nvPr/>
          </p:nvSpPr>
          <p:spPr bwMode="auto">
            <a:xfrm>
              <a:off x="2592" y="2121"/>
              <a:ext cx="0" cy="40"/>
            </a:xfrm>
            <a:prstGeom prst="line">
              <a:avLst/>
            </a:prstGeom>
            <a:noFill/>
            <a:ln w="25400">
              <a:solidFill>
                <a:srgbClr val="000000"/>
              </a:solidFill>
              <a:round/>
              <a:headEnd/>
              <a:tailEnd/>
            </a:ln>
          </p:spPr>
          <p:txBody>
            <a:bodyPr wrap="none" anchor="ctr"/>
            <a:lstStyle/>
            <a:p>
              <a:endParaRPr lang="ja-JP" altLang="en-US"/>
            </a:p>
          </p:txBody>
        </p:sp>
        <p:sp>
          <p:nvSpPr>
            <p:cNvPr id="9390" name="Line 185"/>
            <p:cNvSpPr>
              <a:spLocks noChangeShapeType="1"/>
            </p:cNvSpPr>
            <p:nvPr/>
          </p:nvSpPr>
          <p:spPr bwMode="auto">
            <a:xfrm>
              <a:off x="2592" y="2199"/>
              <a:ext cx="0" cy="40"/>
            </a:xfrm>
            <a:prstGeom prst="line">
              <a:avLst/>
            </a:prstGeom>
            <a:noFill/>
            <a:ln w="25400">
              <a:solidFill>
                <a:srgbClr val="000000"/>
              </a:solidFill>
              <a:round/>
              <a:headEnd/>
              <a:tailEnd/>
            </a:ln>
          </p:spPr>
          <p:txBody>
            <a:bodyPr wrap="none" anchor="ctr"/>
            <a:lstStyle/>
            <a:p>
              <a:endParaRPr lang="ja-JP" altLang="en-US"/>
            </a:p>
          </p:txBody>
        </p:sp>
        <p:sp>
          <p:nvSpPr>
            <p:cNvPr id="9391" name="Line 186"/>
            <p:cNvSpPr>
              <a:spLocks noChangeShapeType="1"/>
            </p:cNvSpPr>
            <p:nvPr/>
          </p:nvSpPr>
          <p:spPr bwMode="auto">
            <a:xfrm>
              <a:off x="2592" y="2281"/>
              <a:ext cx="0" cy="40"/>
            </a:xfrm>
            <a:prstGeom prst="line">
              <a:avLst/>
            </a:prstGeom>
            <a:noFill/>
            <a:ln w="25400">
              <a:solidFill>
                <a:srgbClr val="000000"/>
              </a:solidFill>
              <a:round/>
              <a:headEnd/>
              <a:tailEnd/>
            </a:ln>
          </p:spPr>
          <p:txBody>
            <a:bodyPr wrap="none" anchor="ctr"/>
            <a:lstStyle/>
            <a:p>
              <a:endParaRPr lang="ja-JP" altLang="en-US"/>
            </a:p>
          </p:txBody>
        </p:sp>
        <p:sp>
          <p:nvSpPr>
            <p:cNvPr id="9392" name="Line 187"/>
            <p:cNvSpPr>
              <a:spLocks noChangeShapeType="1"/>
            </p:cNvSpPr>
            <p:nvPr/>
          </p:nvSpPr>
          <p:spPr bwMode="auto">
            <a:xfrm>
              <a:off x="2592" y="2360"/>
              <a:ext cx="0" cy="40"/>
            </a:xfrm>
            <a:prstGeom prst="line">
              <a:avLst/>
            </a:prstGeom>
            <a:noFill/>
            <a:ln w="25400">
              <a:solidFill>
                <a:srgbClr val="000000"/>
              </a:solidFill>
              <a:round/>
              <a:headEnd/>
              <a:tailEnd/>
            </a:ln>
          </p:spPr>
          <p:txBody>
            <a:bodyPr wrap="none" anchor="ctr"/>
            <a:lstStyle/>
            <a:p>
              <a:endParaRPr lang="ja-JP" altLang="en-US"/>
            </a:p>
          </p:txBody>
        </p:sp>
        <p:sp>
          <p:nvSpPr>
            <p:cNvPr id="9393" name="Line 188"/>
            <p:cNvSpPr>
              <a:spLocks noChangeShapeType="1"/>
            </p:cNvSpPr>
            <p:nvPr/>
          </p:nvSpPr>
          <p:spPr bwMode="auto">
            <a:xfrm>
              <a:off x="2592" y="2442"/>
              <a:ext cx="0" cy="40"/>
            </a:xfrm>
            <a:prstGeom prst="line">
              <a:avLst/>
            </a:prstGeom>
            <a:noFill/>
            <a:ln w="25400">
              <a:solidFill>
                <a:srgbClr val="000000"/>
              </a:solidFill>
              <a:round/>
              <a:headEnd/>
              <a:tailEnd/>
            </a:ln>
          </p:spPr>
          <p:txBody>
            <a:bodyPr wrap="none" anchor="ctr"/>
            <a:lstStyle/>
            <a:p>
              <a:endParaRPr lang="ja-JP" altLang="en-US"/>
            </a:p>
          </p:txBody>
        </p:sp>
        <p:sp>
          <p:nvSpPr>
            <p:cNvPr id="9394" name="Line 189"/>
            <p:cNvSpPr>
              <a:spLocks noChangeShapeType="1"/>
            </p:cNvSpPr>
            <p:nvPr/>
          </p:nvSpPr>
          <p:spPr bwMode="auto">
            <a:xfrm>
              <a:off x="2571" y="2220"/>
              <a:ext cx="34" cy="0"/>
            </a:xfrm>
            <a:prstGeom prst="line">
              <a:avLst/>
            </a:prstGeom>
            <a:noFill/>
            <a:ln w="25400">
              <a:solidFill>
                <a:srgbClr val="000000"/>
              </a:solidFill>
              <a:round/>
              <a:headEnd/>
              <a:tailEnd/>
            </a:ln>
          </p:spPr>
          <p:txBody>
            <a:bodyPr wrap="none" anchor="ctr"/>
            <a:lstStyle/>
            <a:p>
              <a:endParaRPr lang="ja-JP" altLang="en-US"/>
            </a:p>
          </p:txBody>
        </p:sp>
        <p:sp>
          <p:nvSpPr>
            <p:cNvPr id="9395" name="Line 190"/>
            <p:cNvSpPr>
              <a:spLocks noChangeShapeType="1"/>
            </p:cNvSpPr>
            <p:nvPr/>
          </p:nvSpPr>
          <p:spPr bwMode="auto">
            <a:xfrm>
              <a:off x="2571" y="2142"/>
              <a:ext cx="34" cy="0"/>
            </a:xfrm>
            <a:prstGeom prst="line">
              <a:avLst/>
            </a:prstGeom>
            <a:noFill/>
            <a:ln w="25400">
              <a:solidFill>
                <a:srgbClr val="000000"/>
              </a:solidFill>
              <a:round/>
              <a:headEnd/>
              <a:tailEnd/>
            </a:ln>
          </p:spPr>
          <p:txBody>
            <a:bodyPr wrap="none" anchor="ctr"/>
            <a:lstStyle/>
            <a:p>
              <a:endParaRPr lang="ja-JP" altLang="en-US"/>
            </a:p>
          </p:txBody>
        </p:sp>
        <p:sp>
          <p:nvSpPr>
            <p:cNvPr id="9396" name="Line 191"/>
            <p:cNvSpPr>
              <a:spLocks noChangeShapeType="1"/>
            </p:cNvSpPr>
            <p:nvPr/>
          </p:nvSpPr>
          <p:spPr bwMode="auto">
            <a:xfrm>
              <a:off x="2571" y="2304"/>
              <a:ext cx="34" cy="0"/>
            </a:xfrm>
            <a:prstGeom prst="line">
              <a:avLst/>
            </a:prstGeom>
            <a:noFill/>
            <a:ln w="25400">
              <a:solidFill>
                <a:srgbClr val="000000"/>
              </a:solidFill>
              <a:round/>
              <a:headEnd/>
              <a:tailEnd/>
            </a:ln>
          </p:spPr>
          <p:txBody>
            <a:bodyPr wrap="none" anchor="ctr"/>
            <a:lstStyle/>
            <a:p>
              <a:endParaRPr lang="ja-JP" altLang="en-US"/>
            </a:p>
          </p:txBody>
        </p:sp>
        <p:sp>
          <p:nvSpPr>
            <p:cNvPr id="9397" name="Line 192"/>
            <p:cNvSpPr>
              <a:spLocks noChangeShapeType="1"/>
            </p:cNvSpPr>
            <p:nvPr/>
          </p:nvSpPr>
          <p:spPr bwMode="auto">
            <a:xfrm>
              <a:off x="2571" y="2380"/>
              <a:ext cx="34" cy="0"/>
            </a:xfrm>
            <a:prstGeom prst="line">
              <a:avLst/>
            </a:prstGeom>
            <a:noFill/>
            <a:ln w="25400">
              <a:solidFill>
                <a:srgbClr val="000000"/>
              </a:solidFill>
              <a:round/>
              <a:headEnd/>
              <a:tailEnd/>
            </a:ln>
          </p:spPr>
          <p:txBody>
            <a:bodyPr wrap="none" anchor="ctr"/>
            <a:lstStyle/>
            <a:p>
              <a:endParaRPr lang="ja-JP" altLang="en-US"/>
            </a:p>
          </p:txBody>
        </p:sp>
        <p:sp>
          <p:nvSpPr>
            <p:cNvPr id="9398" name="Line 193"/>
            <p:cNvSpPr>
              <a:spLocks noChangeShapeType="1"/>
            </p:cNvSpPr>
            <p:nvPr/>
          </p:nvSpPr>
          <p:spPr bwMode="auto">
            <a:xfrm>
              <a:off x="2571" y="2462"/>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9360" name="Group 194"/>
          <p:cNvGrpSpPr>
            <a:grpSpLocks/>
          </p:cNvGrpSpPr>
          <p:nvPr/>
        </p:nvGrpSpPr>
        <p:grpSpPr bwMode="auto">
          <a:xfrm>
            <a:off x="5345113" y="3241675"/>
            <a:ext cx="53975" cy="573088"/>
            <a:chOff x="3398" y="2118"/>
            <a:chExt cx="34" cy="361"/>
          </a:xfrm>
        </p:grpSpPr>
        <p:sp>
          <p:nvSpPr>
            <p:cNvPr id="9379" name="Line 195"/>
            <p:cNvSpPr>
              <a:spLocks noChangeShapeType="1"/>
            </p:cNvSpPr>
            <p:nvPr/>
          </p:nvSpPr>
          <p:spPr bwMode="auto">
            <a:xfrm>
              <a:off x="3419" y="2118"/>
              <a:ext cx="0" cy="40"/>
            </a:xfrm>
            <a:prstGeom prst="line">
              <a:avLst/>
            </a:prstGeom>
            <a:noFill/>
            <a:ln w="25400">
              <a:solidFill>
                <a:srgbClr val="000000"/>
              </a:solidFill>
              <a:round/>
              <a:headEnd/>
              <a:tailEnd/>
            </a:ln>
          </p:spPr>
          <p:txBody>
            <a:bodyPr wrap="none" anchor="ctr"/>
            <a:lstStyle/>
            <a:p>
              <a:endParaRPr lang="ja-JP" altLang="en-US"/>
            </a:p>
          </p:txBody>
        </p:sp>
        <p:sp>
          <p:nvSpPr>
            <p:cNvPr id="9380" name="Line 196"/>
            <p:cNvSpPr>
              <a:spLocks noChangeShapeType="1"/>
            </p:cNvSpPr>
            <p:nvPr/>
          </p:nvSpPr>
          <p:spPr bwMode="auto">
            <a:xfrm>
              <a:off x="3419" y="2196"/>
              <a:ext cx="0" cy="40"/>
            </a:xfrm>
            <a:prstGeom prst="line">
              <a:avLst/>
            </a:prstGeom>
            <a:noFill/>
            <a:ln w="25400">
              <a:solidFill>
                <a:srgbClr val="000000"/>
              </a:solidFill>
              <a:round/>
              <a:headEnd/>
              <a:tailEnd/>
            </a:ln>
          </p:spPr>
          <p:txBody>
            <a:bodyPr wrap="none" anchor="ctr"/>
            <a:lstStyle/>
            <a:p>
              <a:endParaRPr lang="ja-JP" altLang="en-US"/>
            </a:p>
          </p:txBody>
        </p:sp>
        <p:sp>
          <p:nvSpPr>
            <p:cNvPr id="9381" name="Line 197"/>
            <p:cNvSpPr>
              <a:spLocks noChangeShapeType="1"/>
            </p:cNvSpPr>
            <p:nvPr/>
          </p:nvSpPr>
          <p:spPr bwMode="auto">
            <a:xfrm>
              <a:off x="3419" y="2278"/>
              <a:ext cx="0" cy="40"/>
            </a:xfrm>
            <a:prstGeom prst="line">
              <a:avLst/>
            </a:prstGeom>
            <a:noFill/>
            <a:ln w="25400">
              <a:solidFill>
                <a:srgbClr val="000000"/>
              </a:solidFill>
              <a:round/>
              <a:headEnd/>
              <a:tailEnd/>
            </a:ln>
          </p:spPr>
          <p:txBody>
            <a:bodyPr wrap="none" anchor="ctr"/>
            <a:lstStyle/>
            <a:p>
              <a:endParaRPr lang="ja-JP" altLang="en-US"/>
            </a:p>
          </p:txBody>
        </p:sp>
        <p:sp>
          <p:nvSpPr>
            <p:cNvPr id="9382" name="Line 198"/>
            <p:cNvSpPr>
              <a:spLocks noChangeShapeType="1"/>
            </p:cNvSpPr>
            <p:nvPr/>
          </p:nvSpPr>
          <p:spPr bwMode="auto">
            <a:xfrm>
              <a:off x="3419" y="2357"/>
              <a:ext cx="0" cy="40"/>
            </a:xfrm>
            <a:prstGeom prst="line">
              <a:avLst/>
            </a:prstGeom>
            <a:noFill/>
            <a:ln w="25400">
              <a:solidFill>
                <a:srgbClr val="000000"/>
              </a:solidFill>
              <a:round/>
              <a:headEnd/>
              <a:tailEnd/>
            </a:ln>
          </p:spPr>
          <p:txBody>
            <a:bodyPr wrap="none" anchor="ctr"/>
            <a:lstStyle/>
            <a:p>
              <a:endParaRPr lang="ja-JP" altLang="en-US"/>
            </a:p>
          </p:txBody>
        </p:sp>
        <p:sp>
          <p:nvSpPr>
            <p:cNvPr id="9383" name="Line 199"/>
            <p:cNvSpPr>
              <a:spLocks noChangeShapeType="1"/>
            </p:cNvSpPr>
            <p:nvPr/>
          </p:nvSpPr>
          <p:spPr bwMode="auto">
            <a:xfrm>
              <a:off x="3419" y="2439"/>
              <a:ext cx="0" cy="40"/>
            </a:xfrm>
            <a:prstGeom prst="line">
              <a:avLst/>
            </a:prstGeom>
            <a:noFill/>
            <a:ln w="25400">
              <a:solidFill>
                <a:srgbClr val="000000"/>
              </a:solidFill>
              <a:round/>
              <a:headEnd/>
              <a:tailEnd/>
            </a:ln>
          </p:spPr>
          <p:txBody>
            <a:bodyPr wrap="none" anchor="ctr"/>
            <a:lstStyle/>
            <a:p>
              <a:endParaRPr lang="ja-JP" altLang="en-US"/>
            </a:p>
          </p:txBody>
        </p:sp>
        <p:sp>
          <p:nvSpPr>
            <p:cNvPr id="9384" name="Line 200"/>
            <p:cNvSpPr>
              <a:spLocks noChangeShapeType="1"/>
            </p:cNvSpPr>
            <p:nvPr/>
          </p:nvSpPr>
          <p:spPr bwMode="auto">
            <a:xfrm>
              <a:off x="3398" y="2217"/>
              <a:ext cx="34" cy="0"/>
            </a:xfrm>
            <a:prstGeom prst="line">
              <a:avLst/>
            </a:prstGeom>
            <a:noFill/>
            <a:ln w="25400">
              <a:solidFill>
                <a:srgbClr val="000000"/>
              </a:solidFill>
              <a:round/>
              <a:headEnd/>
              <a:tailEnd/>
            </a:ln>
          </p:spPr>
          <p:txBody>
            <a:bodyPr wrap="none" anchor="ctr"/>
            <a:lstStyle/>
            <a:p>
              <a:endParaRPr lang="ja-JP" altLang="en-US"/>
            </a:p>
          </p:txBody>
        </p:sp>
        <p:sp>
          <p:nvSpPr>
            <p:cNvPr id="9385" name="Line 201"/>
            <p:cNvSpPr>
              <a:spLocks noChangeShapeType="1"/>
            </p:cNvSpPr>
            <p:nvPr/>
          </p:nvSpPr>
          <p:spPr bwMode="auto">
            <a:xfrm>
              <a:off x="3398" y="2139"/>
              <a:ext cx="34" cy="0"/>
            </a:xfrm>
            <a:prstGeom prst="line">
              <a:avLst/>
            </a:prstGeom>
            <a:noFill/>
            <a:ln w="25400">
              <a:solidFill>
                <a:srgbClr val="000000"/>
              </a:solidFill>
              <a:round/>
              <a:headEnd/>
              <a:tailEnd/>
            </a:ln>
          </p:spPr>
          <p:txBody>
            <a:bodyPr wrap="none" anchor="ctr"/>
            <a:lstStyle/>
            <a:p>
              <a:endParaRPr lang="ja-JP" altLang="en-US"/>
            </a:p>
          </p:txBody>
        </p:sp>
        <p:sp>
          <p:nvSpPr>
            <p:cNvPr id="9386" name="Line 202"/>
            <p:cNvSpPr>
              <a:spLocks noChangeShapeType="1"/>
            </p:cNvSpPr>
            <p:nvPr/>
          </p:nvSpPr>
          <p:spPr bwMode="auto">
            <a:xfrm>
              <a:off x="3398" y="2301"/>
              <a:ext cx="34" cy="0"/>
            </a:xfrm>
            <a:prstGeom prst="line">
              <a:avLst/>
            </a:prstGeom>
            <a:noFill/>
            <a:ln w="25400">
              <a:solidFill>
                <a:srgbClr val="000000"/>
              </a:solidFill>
              <a:round/>
              <a:headEnd/>
              <a:tailEnd/>
            </a:ln>
          </p:spPr>
          <p:txBody>
            <a:bodyPr wrap="none" anchor="ctr"/>
            <a:lstStyle/>
            <a:p>
              <a:endParaRPr lang="ja-JP" altLang="en-US"/>
            </a:p>
          </p:txBody>
        </p:sp>
        <p:sp>
          <p:nvSpPr>
            <p:cNvPr id="9387" name="Line 203"/>
            <p:cNvSpPr>
              <a:spLocks noChangeShapeType="1"/>
            </p:cNvSpPr>
            <p:nvPr/>
          </p:nvSpPr>
          <p:spPr bwMode="auto">
            <a:xfrm>
              <a:off x="3398" y="2377"/>
              <a:ext cx="34" cy="0"/>
            </a:xfrm>
            <a:prstGeom prst="line">
              <a:avLst/>
            </a:prstGeom>
            <a:noFill/>
            <a:ln w="25400">
              <a:solidFill>
                <a:srgbClr val="000000"/>
              </a:solidFill>
              <a:round/>
              <a:headEnd/>
              <a:tailEnd/>
            </a:ln>
          </p:spPr>
          <p:txBody>
            <a:bodyPr wrap="none" anchor="ctr"/>
            <a:lstStyle/>
            <a:p>
              <a:endParaRPr lang="ja-JP" altLang="en-US"/>
            </a:p>
          </p:txBody>
        </p:sp>
        <p:sp>
          <p:nvSpPr>
            <p:cNvPr id="9388" name="Line 204"/>
            <p:cNvSpPr>
              <a:spLocks noChangeShapeType="1"/>
            </p:cNvSpPr>
            <p:nvPr/>
          </p:nvSpPr>
          <p:spPr bwMode="auto">
            <a:xfrm>
              <a:off x="3398" y="2459"/>
              <a:ext cx="34" cy="0"/>
            </a:xfrm>
            <a:prstGeom prst="line">
              <a:avLst/>
            </a:prstGeom>
            <a:noFill/>
            <a:ln w="25400">
              <a:solidFill>
                <a:srgbClr val="000000"/>
              </a:solidFill>
              <a:round/>
              <a:headEnd/>
              <a:tailEnd/>
            </a:ln>
          </p:spPr>
          <p:txBody>
            <a:bodyPr wrap="none" anchor="ctr"/>
            <a:lstStyle/>
            <a:p>
              <a:endParaRPr lang="ja-JP" altLang="en-US"/>
            </a:p>
          </p:txBody>
        </p:sp>
      </p:grpSp>
      <p:grpSp>
        <p:nvGrpSpPr>
          <p:cNvPr id="9361" name="Group 205"/>
          <p:cNvGrpSpPr>
            <a:grpSpLocks/>
          </p:cNvGrpSpPr>
          <p:nvPr/>
        </p:nvGrpSpPr>
        <p:grpSpPr bwMode="auto">
          <a:xfrm>
            <a:off x="6640513" y="3236913"/>
            <a:ext cx="53975" cy="573087"/>
            <a:chOff x="4214" y="2115"/>
            <a:chExt cx="34" cy="361"/>
          </a:xfrm>
        </p:grpSpPr>
        <p:sp>
          <p:nvSpPr>
            <p:cNvPr id="9369" name="Line 206"/>
            <p:cNvSpPr>
              <a:spLocks noChangeShapeType="1"/>
            </p:cNvSpPr>
            <p:nvPr/>
          </p:nvSpPr>
          <p:spPr bwMode="auto">
            <a:xfrm>
              <a:off x="4235" y="2115"/>
              <a:ext cx="0" cy="40"/>
            </a:xfrm>
            <a:prstGeom prst="line">
              <a:avLst/>
            </a:prstGeom>
            <a:noFill/>
            <a:ln w="25400">
              <a:solidFill>
                <a:srgbClr val="000000"/>
              </a:solidFill>
              <a:round/>
              <a:headEnd/>
              <a:tailEnd/>
            </a:ln>
          </p:spPr>
          <p:txBody>
            <a:bodyPr wrap="none" anchor="ctr"/>
            <a:lstStyle/>
            <a:p>
              <a:endParaRPr lang="ja-JP" altLang="en-US"/>
            </a:p>
          </p:txBody>
        </p:sp>
        <p:sp>
          <p:nvSpPr>
            <p:cNvPr id="9370" name="Line 207"/>
            <p:cNvSpPr>
              <a:spLocks noChangeShapeType="1"/>
            </p:cNvSpPr>
            <p:nvPr/>
          </p:nvSpPr>
          <p:spPr bwMode="auto">
            <a:xfrm>
              <a:off x="4235" y="2193"/>
              <a:ext cx="0" cy="40"/>
            </a:xfrm>
            <a:prstGeom prst="line">
              <a:avLst/>
            </a:prstGeom>
            <a:noFill/>
            <a:ln w="25400">
              <a:solidFill>
                <a:srgbClr val="000000"/>
              </a:solidFill>
              <a:round/>
              <a:headEnd/>
              <a:tailEnd/>
            </a:ln>
          </p:spPr>
          <p:txBody>
            <a:bodyPr wrap="none" anchor="ctr"/>
            <a:lstStyle/>
            <a:p>
              <a:endParaRPr lang="ja-JP" altLang="en-US"/>
            </a:p>
          </p:txBody>
        </p:sp>
        <p:sp>
          <p:nvSpPr>
            <p:cNvPr id="9371" name="Line 208"/>
            <p:cNvSpPr>
              <a:spLocks noChangeShapeType="1"/>
            </p:cNvSpPr>
            <p:nvPr/>
          </p:nvSpPr>
          <p:spPr bwMode="auto">
            <a:xfrm>
              <a:off x="4235" y="2275"/>
              <a:ext cx="0" cy="40"/>
            </a:xfrm>
            <a:prstGeom prst="line">
              <a:avLst/>
            </a:prstGeom>
            <a:noFill/>
            <a:ln w="25400">
              <a:solidFill>
                <a:srgbClr val="000000"/>
              </a:solidFill>
              <a:round/>
              <a:headEnd/>
              <a:tailEnd/>
            </a:ln>
          </p:spPr>
          <p:txBody>
            <a:bodyPr wrap="none" anchor="ctr"/>
            <a:lstStyle/>
            <a:p>
              <a:endParaRPr lang="ja-JP" altLang="en-US"/>
            </a:p>
          </p:txBody>
        </p:sp>
        <p:sp>
          <p:nvSpPr>
            <p:cNvPr id="9372" name="Line 209"/>
            <p:cNvSpPr>
              <a:spLocks noChangeShapeType="1"/>
            </p:cNvSpPr>
            <p:nvPr/>
          </p:nvSpPr>
          <p:spPr bwMode="auto">
            <a:xfrm>
              <a:off x="4235" y="2354"/>
              <a:ext cx="0" cy="40"/>
            </a:xfrm>
            <a:prstGeom prst="line">
              <a:avLst/>
            </a:prstGeom>
            <a:noFill/>
            <a:ln w="25400">
              <a:solidFill>
                <a:srgbClr val="000000"/>
              </a:solidFill>
              <a:round/>
              <a:headEnd/>
              <a:tailEnd/>
            </a:ln>
          </p:spPr>
          <p:txBody>
            <a:bodyPr wrap="none" anchor="ctr"/>
            <a:lstStyle/>
            <a:p>
              <a:endParaRPr lang="ja-JP" altLang="en-US"/>
            </a:p>
          </p:txBody>
        </p:sp>
        <p:sp>
          <p:nvSpPr>
            <p:cNvPr id="9373" name="Line 210"/>
            <p:cNvSpPr>
              <a:spLocks noChangeShapeType="1"/>
            </p:cNvSpPr>
            <p:nvPr/>
          </p:nvSpPr>
          <p:spPr bwMode="auto">
            <a:xfrm>
              <a:off x="4235" y="2436"/>
              <a:ext cx="0" cy="40"/>
            </a:xfrm>
            <a:prstGeom prst="line">
              <a:avLst/>
            </a:prstGeom>
            <a:noFill/>
            <a:ln w="25400">
              <a:solidFill>
                <a:srgbClr val="000000"/>
              </a:solidFill>
              <a:round/>
              <a:headEnd/>
              <a:tailEnd/>
            </a:ln>
          </p:spPr>
          <p:txBody>
            <a:bodyPr wrap="none" anchor="ctr"/>
            <a:lstStyle/>
            <a:p>
              <a:endParaRPr lang="ja-JP" altLang="en-US"/>
            </a:p>
          </p:txBody>
        </p:sp>
        <p:sp>
          <p:nvSpPr>
            <p:cNvPr id="9374" name="Line 211"/>
            <p:cNvSpPr>
              <a:spLocks noChangeShapeType="1"/>
            </p:cNvSpPr>
            <p:nvPr/>
          </p:nvSpPr>
          <p:spPr bwMode="auto">
            <a:xfrm>
              <a:off x="4214" y="2214"/>
              <a:ext cx="34" cy="0"/>
            </a:xfrm>
            <a:prstGeom prst="line">
              <a:avLst/>
            </a:prstGeom>
            <a:noFill/>
            <a:ln w="25400">
              <a:solidFill>
                <a:srgbClr val="000000"/>
              </a:solidFill>
              <a:round/>
              <a:headEnd/>
              <a:tailEnd/>
            </a:ln>
          </p:spPr>
          <p:txBody>
            <a:bodyPr wrap="none" anchor="ctr"/>
            <a:lstStyle/>
            <a:p>
              <a:endParaRPr lang="ja-JP" altLang="en-US"/>
            </a:p>
          </p:txBody>
        </p:sp>
        <p:sp>
          <p:nvSpPr>
            <p:cNvPr id="9375" name="Line 212"/>
            <p:cNvSpPr>
              <a:spLocks noChangeShapeType="1"/>
            </p:cNvSpPr>
            <p:nvPr/>
          </p:nvSpPr>
          <p:spPr bwMode="auto">
            <a:xfrm>
              <a:off x="4214" y="2136"/>
              <a:ext cx="34" cy="0"/>
            </a:xfrm>
            <a:prstGeom prst="line">
              <a:avLst/>
            </a:prstGeom>
            <a:noFill/>
            <a:ln w="25400">
              <a:solidFill>
                <a:srgbClr val="000000"/>
              </a:solidFill>
              <a:round/>
              <a:headEnd/>
              <a:tailEnd/>
            </a:ln>
          </p:spPr>
          <p:txBody>
            <a:bodyPr wrap="none" anchor="ctr"/>
            <a:lstStyle/>
            <a:p>
              <a:endParaRPr lang="ja-JP" altLang="en-US"/>
            </a:p>
          </p:txBody>
        </p:sp>
        <p:sp>
          <p:nvSpPr>
            <p:cNvPr id="9376" name="Line 213"/>
            <p:cNvSpPr>
              <a:spLocks noChangeShapeType="1"/>
            </p:cNvSpPr>
            <p:nvPr/>
          </p:nvSpPr>
          <p:spPr bwMode="auto">
            <a:xfrm>
              <a:off x="4214" y="2298"/>
              <a:ext cx="34" cy="0"/>
            </a:xfrm>
            <a:prstGeom prst="line">
              <a:avLst/>
            </a:prstGeom>
            <a:noFill/>
            <a:ln w="25400">
              <a:solidFill>
                <a:srgbClr val="000000"/>
              </a:solidFill>
              <a:round/>
              <a:headEnd/>
              <a:tailEnd/>
            </a:ln>
          </p:spPr>
          <p:txBody>
            <a:bodyPr wrap="none" anchor="ctr"/>
            <a:lstStyle/>
            <a:p>
              <a:endParaRPr lang="ja-JP" altLang="en-US"/>
            </a:p>
          </p:txBody>
        </p:sp>
        <p:sp>
          <p:nvSpPr>
            <p:cNvPr id="9377" name="Line 214"/>
            <p:cNvSpPr>
              <a:spLocks noChangeShapeType="1"/>
            </p:cNvSpPr>
            <p:nvPr/>
          </p:nvSpPr>
          <p:spPr bwMode="auto">
            <a:xfrm>
              <a:off x="4214" y="2374"/>
              <a:ext cx="34" cy="0"/>
            </a:xfrm>
            <a:prstGeom prst="line">
              <a:avLst/>
            </a:prstGeom>
            <a:noFill/>
            <a:ln w="25400">
              <a:solidFill>
                <a:srgbClr val="000000"/>
              </a:solidFill>
              <a:round/>
              <a:headEnd/>
              <a:tailEnd/>
            </a:ln>
          </p:spPr>
          <p:txBody>
            <a:bodyPr wrap="none" anchor="ctr"/>
            <a:lstStyle/>
            <a:p>
              <a:endParaRPr lang="ja-JP" altLang="en-US"/>
            </a:p>
          </p:txBody>
        </p:sp>
        <p:sp>
          <p:nvSpPr>
            <p:cNvPr id="9378" name="Line 215"/>
            <p:cNvSpPr>
              <a:spLocks noChangeShapeType="1"/>
            </p:cNvSpPr>
            <p:nvPr/>
          </p:nvSpPr>
          <p:spPr bwMode="auto">
            <a:xfrm>
              <a:off x="4214" y="2456"/>
              <a:ext cx="34" cy="0"/>
            </a:xfrm>
            <a:prstGeom prst="line">
              <a:avLst/>
            </a:prstGeom>
            <a:noFill/>
            <a:ln w="25400">
              <a:solidFill>
                <a:srgbClr val="000000"/>
              </a:solidFill>
              <a:round/>
              <a:headEnd/>
              <a:tailEnd/>
            </a:ln>
          </p:spPr>
          <p:txBody>
            <a:bodyPr wrap="none" anchor="ctr"/>
            <a:lstStyle/>
            <a:p>
              <a:endParaRPr lang="ja-JP" altLang="en-US"/>
            </a:p>
          </p:txBody>
        </p:sp>
      </p:grpSp>
      <p:sp>
        <p:nvSpPr>
          <p:cNvPr id="9362" name="AutoShape 216"/>
          <p:cNvSpPr>
            <a:spLocks noChangeArrowheads="1"/>
          </p:cNvSpPr>
          <p:nvPr/>
        </p:nvSpPr>
        <p:spPr bwMode="auto">
          <a:xfrm>
            <a:off x="1263650" y="3197225"/>
            <a:ext cx="104775"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9363" name="AutoShape 217"/>
          <p:cNvSpPr>
            <a:spLocks noChangeArrowheads="1"/>
          </p:cNvSpPr>
          <p:nvPr/>
        </p:nvSpPr>
        <p:spPr bwMode="auto">
          <a:xfrm>
            <a:off x="7912100" y="3178175"/>
            <a:ext cx="107950" cy="647700"/>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useBgFill="1">
        <p:nvSpPr>
          <p:cNvPr id="9364" name="Rectangle 218"/>
          <p:cNvSpPr>
            <a:spLocks noChangeArrowheads="1"/>
          </p:cNvSpPr>
          <p:nvPr/>
        </p:nvSpPr>
        <p:spPr bwMode="auto">
          <a:xfrm>
            <a:off x="152400" y="3713163"/>
            <a:ext cx="171450" cy="234950"/>
          </a:xfrm>
          <a:prstGeom prst="rect">
            <a:avLst/>
          </a:prstGeom>
          <a:ln w="12700">
            <a:noFill/>
            <a:miter lim="800000"/>
            <a:headEnd/>
            <a:tailEnd/>
          </a:ln>
        </p:spPr>
        <p:txBody>
          <a:bodyPr wrap="none" anchor="ctr"/>
          <a:lstStyle/>
          <a:p>
            <a:endParaRPr lang="ja-JP" altLang="en-US"/>
          </a:p>
        </p:txBody>
      </p:sp>
      <p:grpSp>
        <p:nvGrpSpPr>
          <p:cNvPr id="9365" name="Group 219"/>
          <p:cNvGrpSpPr>
            <a:grpSpLocks/>
          </p:cNvGrpSpPr>
          <p:nvPr/>
        </p:nvGrpSpPr>
        <p:grpSpPr bwMode="auto">
          <a:xfrm>
            <a:off x="7742238" y="4708525"/>
            <a:ext cx="923925" cy="639763"/>
            <a:chOff x="2720" y="3755"/>
            <a:chExt cx="655" cy="403"/>
          </a:xfrm>
        </p:grpSpPr>
        <p:sp>
          <p:nvSpPr>
            <p:cNvPr id="9367" name="Rectangle 220"/>
            <p:cNvSpPr>
              <a:spLocks noChangeArrowheads="1"/>
            </p:cNvSpPr>
            <p:nvPr/>
          </p:nvSpPr>
          <p:spPr bwMode="auto">
            <a:xfrm>
              <a:off x="2740" y="3763"/>
              <a:ext cx="589" cy="395"/>
            </a:xfrm>
            <a:prstGeom prst="rect">
              <a:avLst/>
            </a:prstGeom>
            <a:solidFill>
              <a:srgbClr val="00CCFF"/>
            </a:solidFill>
            <a:ln w="12700">
              <a:solidFill>
                <a:srgbClr val="00CCFF"/>
              </a:solidFill>
              <a:miter lim="800000"/>
              <a:headEnd/>
              <a:tailEnd/>
            </a:ln>
          </p:spPr>
          <p:txBody>
            <a:bodyPr wrap="none" anchor="ctr"/>
            <a:lstStyle/>
            <a:p>
              <a:endParaRPr lang="ja-JP" altLang="en-US"/>
            </a:p>
          </p:txBody>
        </p:sp>
        <p:sp>
          <p:nvSpPr>
            <p:cNvPr id="9368" name="Rectangle 221"/>
            <p:cNvSpPr>
              <a:spLocks noChangeArrowheads="1"/>
            </p:cNvSpPr>
            <p:nvPr/>
          </p:nvSpPr>
          <p:spPr bwMode="auto">
            <a:xfrm>
              <a:off x="2720" y="3755"/>
              <a:ext cx="655" cy="363"/>
            </a:xfrm>
            <a:prstGeom prst="rect">
              <a:avLst/>
            </a:prstGeom>
            <a:noFill/>
            <a:ln w="12700">
              <a:noFill/>
              <a:miter lim="800000"/>
              <a:headEnd/>
              <a:tailEnd/>
            </a:ln>
          </p:spPr>
          <p:txBody>
            <a:bodyPr wrap="none" lIns="90487" tIns="44450" rIns="90487" bIns="44450">
              <a:spAutoFit/>
            </a:bodyPr>
            <a:lstStyle/>
            <a:p>
              <a:pPr algn="l"/>
              <a:r>
                <a:rPr lang="ja-JP" altLang="en-GB" sz="3200">
                  <a:solidFill>
                    <a:srgbClr val="000000"/>
                  </a:solidFill>
                  <a:latin typeface="Symbol" pitchFamily="18" charset="2"/>
                </a:rPr>
                <a:t></a:t>
              </a:r>
              <a:r>
                <a:rPr lang="en-GB" altLang="ja-JP" sz="3200">
                  <a:solidFill>
                    <a:srgbClr val="000000"/>
                  </a:solidFill>
                  <a:latin typeface="Symbol" pitchFamily="18" charset="2"/>
                </a:rPr>
                <a:t>2/4</a:t>
              </a:r>
            </a:p>
          </p:txBody>
        </p:sp>
      </p:grpSp>
      <p:sp>
        <p:nvSpPr>
          <p:cNvPr id="9366" name="Rectangle 222"/>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4</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47650"/>
            <a:ext cx="9144000" cy="1066800"/>
          </a:xfrm>
          <a:noFill/>
        </p:spPr>
        <p:txBody>
          <a:bodyPr/>
          <a:lstStyle/>
          <a:p>
            <a:r>
              <a:rPr lang="en-GB" altLang="ja-JP" sz="3200" smtClean="0">
                <a:latin typeface="Arial Unicode MS" pitchFamily="50" charset="-128"/>
                <a:ea typeface="Arial Unicode MS" pitchFamily="50" charset="-128"/>
                <a:cs typeface="Arial Unicode MS" pitchFamily="50" charset="-128"/>
              </a:rPr>
              <a:t>p11 regulates trafficking of </a:t>
            </a:r>
            <a:r>
              <a:rPr lang="en-US" altLang="ja-JP" sz="3200" smtClean="0">
                <a:latin typeface="Arial Unicode MS" pitchFamily="50" charset="-128"/>
                <a:ea typeface="Arial Unicode MS" pitchFamily="50" charset="-128"/>
                <a:cs typeface="Arial Unicode MS" pitchFamily="50" charset="-128"/>
              </a:rPr>
              <a:t>Na</a:t>
            </a:r>
            <a:r>
              <a:rPr lang="en-US" altLang="ja-JP" sz="3200" baseline="-25000" smtClean="0">
                <a:latin typeface="Arial Unicode MS" pitchFamily="50" charset="-128"/>
                <a:ea typeface="Arial Unicode MS" pitchFamily="50" charset="-128"/>
                <a:cs typeface="Arial Unicode MS" pitchFamily="50" charset="-128"/>
              </a:rPr>
              <a:t>V</a:t>
            </a:r>
            <a:r>
              <a:rPr lang="en-US" altLang="ja-JP" sz="3200" smtClean="0">
                <a:latin typeface="Arial Unicode MS" pitchFamily="50" charset="-128"/>
                <a:ea typeface="Arial Unicode MS" pitchFamily="50" charset="-128"/>
                <a:cs typeface="Arial Unicode MS" pitchFamily="50" charset="-128"/>
              </a:rPr>
              <a:t>1.8 </a:t>
            </a:r>
            <a:r>
              <a:rPr lang="en-GB" altLang="ja-JP" sz="3200" smtClean="0">
                <a:latin typeface="Arial Unicode MS" pitchFamily="50" charset="-128"/>
                <a:ea typeface="Arial Unicode MS" pitchFamily="50" charset="-128"/>
                <a:cs typeface="Arial Unicode MS" pitchFamily="50" charset="-128"/>
              </a:rPr>
              <a:t>from cytosol to </a:t>
            </a:r>
            <a:br>
              <a:rPr lang="en-GB" altLang="ja-JP" sz="3200" smtClean="0">
                <a:latin typeface="Arial Unicode MS" pitchFamily="50" charset="-128"/>
                <a:ea typeface="Arial Unicode MS" pitchFamily="50" charset="-128"/>
                <a:cs typeface="Arial Unicode MS" pitchFamily="50" charset="-128"/>
              </a:rPr>
            </a:br>
            <a:r>
              <a:rPr lang="en-GB" altLang="ja-JP" sz="3200" smtClean="0">
                <a:latin typeface="Arial Unicode MS" pitchFamily="50" charset="-128"/>
                <a:ea typeface="Arial Unicode MS" pitchFamily="50" charset="-128"/>
                <a:cs typeface="Arial Unicode MS" pitchFamily="50" charset="-128"/>
              </a:rPr>
              <a:t>plasma membrane in CHO-SNS22 cells</a:t>
            </a:r>
          </a:p>
        </p:txBody>
      </p:sp>
      <p:pic>
        <p:nvPicPr>
          <p:cNvPr id="37891" name="Picture 3"/>
          <p:cNvPicPr>
            <a:picLocks noChangeAspect="1" noChangeArrowheads="1"/>
          </p:cNvPicPr>
          <p:nvPr/>
        </p:nvPicPr>
        <p:blipFill>
          <a:blip r:embed="rId2" cstate="screen"/>
          <a:srcRect/>
          <a:stretch>
            <a:fillRect/>
          </a:stretch>
        </p:blipFill>
        <p:spPr bwMode="auto">
          <a:xfrm>
            <a:off x="1044575" y="3581400"/>
            <a:ext cx="2198688" cy="2468563"/>
          </a:xfrm>
          <a:prstGeom prst="rect">
            <a:avLst/>
          </a:prstGeom>
          <a:noFill/>
          <a:ln w="9525">
            <a:noFill/>
            <a:miter lim="800000"/>
            <a:headEnd/>
            <a:tailEnd/>
          </a:ln>
        </p:spPr>
      </p:pic>
      <p:sp>
        <p:nvSpPr>
          <p:cNvPr id="37892" name="Freeform 4"/>
          <p:cNvSpPr>
            <a:spLocks/>
          </p:cNvSpPr>
          <p:nvPr/>
        </p:nvSpPr>
        <p:spPr bwMode="auto">
          <a:xfrm>
            <a:off x="1557338" y="4619625"/>
            <a:ext cx="214312" cy="284163"/>
          </a:xfrm>
          <a:custGeom>
            <a:avLst/>
            <a:gdLst>
              <a:gd name="T0" fmla="*/ 0 w 116"/>
              <a:gd name="T1" fmla="*/ 0 h 138"/>
              <a:gd name="T2" fmla="*/ 395945126 w 116"/>
              <a:gd name="T3" fmla="*/ 347687819 h 138"/>
              <a:gd name="T4" fmla="*/ 122880245 w 116"/>
              <a:gd name="T5" fmla="*/ 585134858 h 138"/>
              <a:gd name="T6" fmla="*/ 0 w 116"/>
              <a:gd name="T7" fmla="*/ 0 h 138"/>
              <a:gd name="T8" fmla="*/ 0 60000 65536"/>
              <a:gd name="T9" fmla="*/ 0 60000 65536"/>
              <a:gd name="T10" fmla="*/ 0 60000 65536"/>
              <a:gd name="T11" fmla="*/ 0 60000 65536"/>
              <a:gd name="T12" fmla="*/ 0 w 116"/>
              <a:gd name="T13" fmla="*/ 0 h 138"/>
              <a:gd name="T14" fmla="*/ 116 w 116"/>
              <a:gd name="T15" fmla="*/ 138 h 138"/>
            </a:gdLst>
            <a:ahLst/>
            <a:cxnLst>
              <a:cxn ang="T8">
                <a:pos x="T0" y="T1"/>
              </a:cxn>
              <a:cxn ang="T9">
                <a:pos x="T2" y="T3"/>
              </a:cxn>
              <a:cxn ang="T10">
                <a:pos x="T4" y="T5"/>
              </a:cxn>
              <a:cxn ang="T11">
                <a:pos x="T6" y="T7"/>
              </a:cxn>
            </a:cxnLst>
            <a:rect l="T12" t="T13" r="T14" b="T15"/>
            <a:pathLst>
              <a:path w="116" h="138">
                <a:moveTo>
                  <a:pt x="0" y="0"/>
                </a:moveTo>
                <a:lnTo>
                  <a:pt x="116" y="82"/>
                </a:lnTo>
                <a:lnTo>
                  <a:pt x="36" y="138"/>
                </a:lnTo>
                <a:lnTo>
                  <a:pt x="0" y="0"/>
                </a:lnTo>
                <a:close/>
              </a:path>
            </a:pathLst>
          </a:custGeom>
          <a:solidFill>
            <a:srgbClr val="FFFFFF"/>
          </a:solidFill>
          <a:ln w="9525">
            <a:no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7893" name="Line 5"/>
          <p:cNvSpPr>
            <a:spLocks noChangeShapeType="1"/>
          </p:cNvSpPr>
          <p:nvPr/>
        </p:nvSpPr>
        <p:spPr bwMode="auto">
          <a:xfrm>
            <a:off x="1679575" y="4826000"/>
            <a:ext cx="120650" cy="198438"/>
          </a:xfrm>
          <a:prstGeom prst="line">
            <a:avLst/>
          </a:prstGeom>
          <a:noFill/>
          <a:ln w="38100">
            <a:solidFill>
              <a:srgbClr val="FFFFFF"/>
            </a:solidFill>
            <a:round/>
            <a:headEnd/>
            <a:tailEnd/>
          </a:ln>
        </p:spPr>
        <p:txBody>
          <a:bodyPr/>
          <a:lstStyle/>
          <a:p>
            <a:endParaRPr lang="ja-JP" altLang="en-US"/>
          </a:p>
        </p:txBody>
      </p:sp>
      <p:sp>
        <p:nvSpPr>
          <p:cNvPr id="37894" name="Freeform 6"/>
          <p:cNvSpPr>
            <a:spLocks/>
          </p:cNvSpPr>
          <p:nvPr/>
        </p:nvSpPr>
        <p:spPr bwMode="auto">
          <a:xfrm>
            <a:off x="1773238" y="5580063"/>
            <a:ext cx="254000" cy="201612"/>
          </a:xfrm>
          <a:custGeom>
            <a:avLst/>
            <a:gdLst>
              <a:gd name="T0" fmla="*/ 467507155 w 138"/>
              <a:gd name="T1" fmla="*/ 228545711 h 98"/>
              <a:gd name="T2" fmla="*/ 0 w 138"/>
              <a:gd name="T3" fmla="*/ 414769372 h 98"/>
              <a:gd name="T4" fmla="*/ 13550345 w 138"/>
              <a:gd name="T5" fmla="*/ 0 h 98"/>
              <a:gd name="T6" fmla="*/ 467507155 w 138"/>
              <a:gd name="T7" fmla="*/ 228545711 h 98"/>
              <a:gd name="T8" fmla="*/ 0 60000 65536"/>
              <a:gd name="T9" fmla="*/ 0 60000 65536"/>
              <a:gd name="T10" fmla="*/ 0 60000 65536"/>
              <a:gd name="T11" fmla="*/ 0 60000 65536"/>
              <a:gd name="T12" fmla="*/ 0 w 138"/>
              <a:gd name="T13" fmla="*/ 0 h 98"/>
              <a:gd name="T14" fmla="*/ 138 w 138"/>
              <a:gd name="T15" fmla="*/ 98 h 98"/>
            </a:gdLst>
            <a:ahLst/>
            <a:cxnLst>
              <a:cxn ang="T8">
                <a:pos x="T0" y="T1"/>
              </a:cxn>
              <a:cxn ang="T9">
                <a:pos x="T2" y="T3"/>
              </a:cxn>
              <a:cxn ang="T10">
                <a:pos x="T4" y="T5"/>
              </a:cxn>
              <a:cxn ang="T11">
                <a:pos x="T6" y="T7"/>
              </a:cxn>
            </a:cxnLst>
            <a:rect l="T12" t="T13" r="T14" b="T15"/>
            <a:pathLst>
              <a:path w="138" h="98">
                <a:moveTo>
                  <a:pt x="138" y="54"/>
                </a:moveTo>
                <a:lnTo>
                  <a:pt x="0" y="98"/>
                </a:lnTo>
                <a:lnTo>
                  <a:pt x="4" y="0"/>
                </a:lnTo>
                <a:lnTo>
                  <a:pt x="138" y="54"/>
                </a:lnTo>
                <a:close/>
              </a:path>
            </a:pathLst>
          </a:custGeom>
          <a:solidFill>
            <a:srgbClr val="FFFFFF"/>
          </a:solidFill>
          <a:ln w="9525">
            <a:no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7895" name="Line 7"/>
          <p:cNvSpPr>
            <a:spLocks noChangeShapeType="1"/>
          </p:cNvSpPr>
          <p:nvPr/>
        </p:nvSpPr>
        <p:spPr bwMode="auto">
          <a:xfrm flipH="1" flipV="1">
            <a:off x="1520825" y="5649913"/>
            <a:ext cx="234950" cy="7937"/>
          </a:xfrm>
          <a:prstGeom prst="line">
            <a:avLst/>
          </a:prstGeom>
          <a:noFill/>
          <a:ln w="38100">
            <a:solidFill>
              <a:srgbClr val="FFFFFF"/>
            </a:solidFill>
            <a:round/>
            <a:headEnd/>
            <a:tailEnd/>
          </a:ln>
        </p:spPr>
        <p:txBody>
          <a:bodyPr/>
          <a:lstStyle/>
          <a:p>
            <a:endParaRPr lang="ja-JP" altLang="en-US"/>
          </a:p>
        </p:txBody>
      </p:sp>
      <p:sp>
        <p:nvSpPr>
          <p:cNvPr id="37896" name="Freeform 8"/>
          <p:cNvSpPr>
            <a:spLocks/>
          </p:cNvSpPr>
          <p:nvPr/>
        </p:nvSpPr>
        <p:spPr bwMode="auto">
          <a:xfrm>
            <a:off x="2562225" y="4611688"/>
            <a:ext cx="192088" cy="330200"/>
          </a:xfrm>
          <a:custGeom>
            <a:avLst/>
            <a:gdLst>
              <a:gd name="T0" fmla="*/ 156924826 w 104"/>
              <a:gd name="T1" fmla="*/ 0 h 160"/>
              <a:gd name="T2" fmla="*/ 0 w 104"/>
              <a:gd name="T3" fmla="*/ 681450248 h 160"/>
              <a:gd name="T4" fmla="*/ 354786547 w 104"/>
              <a:gd name="T5" fmla="*/ 681450248 h 160"/>
              <a:gd name="T6" fmla="*/ 156924826 w 104"/>
              <a:gd name="T7" fmla="*/ 0 h 160"/>
              <a:gd name="T8" fmla="*/ 0 60000 65536"/>
              <a:gd name="T9" fmla="*/ 0 60000 65536"/>
              <a:gd name="T10" fmla="*/ 0 60000 65536"/>
              <a:gd name="T11" fmla="*/ 0 60000 65536"/>
              <a:gd name="T12" fmla="*/ 0 w 104"/>
              <a:gd name="T13" fmla="*/ 0 h 160"/>
              <a:gd name="T14" fmla="*/ 104 w 104"/>
              <a:gd name="T15" fmla="*/ 160 h 160"/>
            </a:gdLst>
            <a:ahLst/>
            <a:cxnLst>
              <a:cxn ang="T8">
                <a:pos x="T0" y="T1"/>
              </a:cxn>
              <a:cxn ang="T9">
                <a:pos x="T2" y="T3"/>
              </a:cxn>
              <a:cxn ang="T10">
                <a:pos x="T4" y="T5"/>
              </a:cxn>
              <a:cxn ang="T11">
                <a:pos x="T6" y="T7"/>
              </a:cxn>
            </a:cxnLst>
            <a:rect l="T12" t="T13" r="T14" b="T15"/>
            <a:pathLst>
              <a:path w="104" h="160">
                <a:moveTo>
                  <a:pt x="46" y="0"/>
                </a:moveTo>
                <a:lnTo>
                  <a:pt x="0" y="160"/>
                </a:lnTo>
                <a:lnTo>
                  <a:pt x="104" y="160"/>
                </a:lnTo>
                <a:lnTo>
                  <a:pt x="46" y="0"/>
                </a:lnTo>
                <a:close/>
              </a:path>
            </a:pathLst>
          </a:custGeom>
          <a:solidFill>
            <a:schemeClr val="accent1"/>
          </a:solidFill>
          <a:ln w="12700">
            <a:solidFill>
              <a:schemeClr val="tx2"/>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7897" name="Rectangle 9"/>
          <p:cNvSpPr>
            <a:spLocks noChangeArrowheads="1"/>
          </p:cNvSpPr>
          <p:nvPr/>
        </p:nvSpPr>
        <p:spPr bwMode="auto">
          <a:xfrm>
            <a:off x="852488" y="2973388"/>
            <a:ext cx="2573337" cy="407987"/>
          </a:xfrm>
          <a:prstGeom prst="rect">
            <a:avLst/>
          </a:prstGeom>
          <a:noFill/>
          <a:ln w="12700">
            <a:noFill/>
            <a:miter lim="800000"/>
            <a:headEnd/>
            <a:tailEnd/>
          </a:ln>
        </p:spPr>
        <p:txBody>
          <a:bodyPr lIns="90487" tIns="44450" rIns="90487" bIns="44450" anchor="b"/>
          <a:lstStyle/>
          <a:p>
            <a:r>
              <a:rPr lang="en-GB" altLang="ja-JP">
                <a:solidFill>
                  <a:schemeClr val="tx2"/>
                </a:solidFill>
                <a:latin typeface="Arial Unicode MS" pitchFamily="50" charset="-128"/>
                <a:ea typeface="Arial Unicode MS" pitchFamily="50" charset="-128"/>
                <a:cs typeface="Arial Unicode MS" pitchFamily="50" charset="-128"/>
              </a:rPr>
              <a:t>anti-Na</a:t>
            </a:r>
            <a:r>
              <a:rPr lang="en-GB" altLang="ja-JP" baseline="-25000">
                <a:solidFill>
                  <a:schemeClr val="tx2"/>
                </a:solidFill>
                <a:latin typeface="Arial Unicode MS" pitchFamily="50" charset="-128"/>
                <a:ea typeface="Arial Unicode MS" pitchFamily="50" charset="-128"/>
                <a:cs typeface="Arial Unicode MS" pitchFamily="50" charset="-128"/>
              </a:rPr>
              <a:t>V</a:t>
            </a:r>
            <a:r>
              <a:rPr lang="en-GB" altLang="ja-JP">
                <a:solidFill>
                  <a:schemeClr val="tx2"/>
                </a:solidFill>
                <a:latin typeface="Arial Unicode MS" pitchFamily="50" charset="-128"/>
                <a:ea typeface="Arial Unicode MS" pitchFamily="50" charset="-128"/>
                <a:cs typeface="Arial Unicode MS" pitchFamily="50" charset="-128"/>
              </a:rPr>
              <a:t>1.8 antibody</a:t>
            </a:r>
          </a:p>
        </p:txBody>
      </p:sp>
      <p:pic>
        <p:nvPicPr>
          <p:cNvPr id="37898" name="Picture 11"/>
          <p:cNvPicPr>
            <a:picLocks noChangeAspect="1" noChangeArrowheads="1"/>
          </p:cNvPicPr>
          <p:nvPr/>
        </p:nvPicPr>
        <p:blipFill>
          <a:blip r:embed="rId3" cstate="screen"/>
          <a:srcRect/>
          <a:stretch>
            <a:fillRect/>
          </a:stretch>
        </p:blipFill>
        <p:spPr bwMode="auto">
          <a:xfrm>
            <a:off x="5857875" y="3581400"/>
            <a:ext cx="2198688" cy="2468563"/>
          </a:xfrm>
          <a:prstGeom prst="rect">
            <a:avLst/>
          </a:prstGeom>
          <a:noFill/>
          <a:ln w="9525">
            <a:noFill/>
            <a:miter lim="800000"/>
            <a:headEnd/>
            <a:tailEnd/>
          </a:ln>
        </p:spPr>
      </p:pic>
      <p:sp>
        <p:nvSpPr>
          <p:cNvPr id="37899" name="Freeform 12"/>
          <p:cNvSpPr>
            <a:spLocks/>
          </p:cNvSpPr>
          <p:nvPr/>
        </p:nvSpPr>
        <p:spPr bwMode="auto">
          <a:xfrm>
            <a:off x="6345238" y="4619625"/>
            <a:ext cx="211137" cy="284163"/>
          </a:xfrm>
          <a:custGeom>
            <a:avLst/>
            <a:gdLst>
              <a:gd name="T0" fmla="*/ 0 w 116"/>
              <a:gd name="T1" fmla="*/ 0 h 138"/>
              <a:gd name="T2" fmla="*/ 384300295 w 116"/>
              <a:gd name="T3" fmla="*/ 347687819 h 138"/>
              <a:gd name="T4" fmla="*/ 119265100 w 116"/>
              <a:gd name="T5" fmla="*/ 585134858 h 138"/>
              <a:gd name="T6" fmla="*/ 0 w 116"/>
              <a:gd name="T7" fmla="*/ 0 h 138"/>
              <a:gd name="T8" fmla="*/ 0 60000 65536"/>
              <a:gd name="T9" fmla="*/ 0 60000 65536"/>
              <a:gd name="T10" fmla="*/ 0 60000 65536"/>
              <a:gd name="T11" fmla="*/ 0 60000 65536"/>
              <a:gd name="T12" fmla="*/ 0 w 116"/>
              <a:gd name="T13" fmla="*/ 0 h 138"/>
              <a:gd name="T14" fmla="*/ 116 w 116"/>
              <a:gd name="T15" fmla="*/ 138 h 138"/>
            </a:gdLst>
            <a:ahLst/>
            <a:cxnLst>
              <a:cxn ang="T8">
                <a:pos x="T0" y="T1"/>
              </a:cxn>
              <a:cxn ang="T9">
                <a:pos x="T2" y="T3"/>
              </a:cxn>
              <a:cxn ang="T10">
                <a:pos x="T4" y="T5"/>
              </a:cxn>
              <a:cxn ang="T11">
                <a:pos x="T6" y="T7"/>
              </a:cxn>
            </a:cxnLst>
            <a:rect l="T12" t="T13" r="T14" b="T15"/>
            <a:pathLst>
              <a:path w="116" h="138">
                <a:moveTo>
                  <a:pt x="0" y="0"/>
                </a:moveTo>
                <a:lnTo>
                  <a:pt x="116" y="82"/>
                </a:lnTo>
                <a:lnTo>
                  <a:pt x="36" y="138"/>
                </a:lnTo>
                <a:lnTo>
                  <a:pt x="0" y="0"/>
                </a:lnTo>
                <a:close/>
              </a:path>
            </a:pathLst>
          </a:custGeom>
          <a:solidFill>
            <a:srgbClr val="FFFFFF"/>
          </a:solidFill>
          <a:ln w="9525">
            <a:no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7900" name="Line 13"/>
          <p:cNvSpPr>
            <a:spLocks noChangeShapeType="1"/>
          </p:cNvSpPr>
          <p:nvPr/>
        </p:nvSpPr>
        <p:spPr bwMode="auto">
          <a:xfrm>
            <a:off x="6464300" y="4826000"/>
            <a:ext cx="122238" cy="198438"/>
          </a:xfrm>
          <a:prstGeom prst="line">
            <a:avLst/>
          </a:prstGeom>
          <a:noFill/>
          <a:ln w="38100">
            <a:solidFill>
              <a:srgbClr val="FFFFFF"/>
            </a:solidFill>
            <a:round/>
            <a:headEnd/>
            <a:tailEnd/>
          </a:ln>
        </p:spPr>
        <p:txBody>
          <a:bodyPr/>
          <a:lstStyle/>
          <a:p>
            <a:endParaRPr lang="ja-JP" altLang="en-US"/>
          </a:p>
        </p:txBody>
      </p:sp>
      <p:sp>
        <p:nvSpPr>
          <p:cNvPr id="37901" name="Freeform 14"/>
          <p:cNvSpPr>
            <a:spLocks/>
          </p:cNvSpPr>
          <p:nvPr/>
        </p:nvSpPr>
        <p:spPr bwMode="auto">
          <a:xfrm>
            <a:off x="6588125" y="5580063"/>
            <a:ext cx="252413" cy="201612"/>
          </a:xfrm>
          <a:custGeom>
            <a:avLst/>
            <a:gdLst>
              <a:gd name="T0" fmla="*/ 461683407 w 138"/>
              <a:gd name="T1" fmla="*/ 228545711 h 98"/>
              <a:gd name="T2" fmla="*/ 0 w 138"/>
              <a:gd name="T3" fmla="*/ 414769372 h 98"/>
              <a:gd name="T4" fmla="*/ 13381545 w 138"/>
              <a:gd name="T5" fmla="*/ 0 h 98"/>
              <a:gd name="T6" fmla="*/ 461683407 w 138"/>
              <a:gd name="T7" fmla="*/ 228545711 h 98"/>
              <a:gd name="T8" fmla="*/ 0 60000 65536"/>
              <a:gd name="T9" fmla="*/ 0 60000 65536"/>
              <a:gd name="T10" fmla="*/ 0 60000 65536"/>
              <a:gd name="T11" fmla="*/ 0 60000 65536"/>
              <a:gd name="T12" fmla="*/ 0 w 138"/>
              <a:gd name="T13" fmla="*/ 0 h 98"/>
              <a:gd name="T14" fmla="*/ 138 w 138"/>
              <a:gd name="T15" fmla="*/ 98 h 98"/>
            </a:gdLst>
            <a:ahLst/>
            <a:cxnLst>
              <a:cxn ang="T8">
                <a:pos x="T0" y="T1"/>
              </a:cxn>
              <a:cxn ang="T9">
                <a:pos x="T2" y="T3"/>
              </a:cxn>
              <a:cxn ang="T10">
                <a:pos x="T4" y="T5"/>
              </a:cxn>
              <a:cxn ang="T11">
                <a:pos x="T6" y="T7"/>
              </a:cxn>
            </a:cxnLst>
            <a:rect l="T12" t="T13" r="T14" b="T15"/>
            <a:pathLst>
              <a:path w="138" h="98">
                <a:moveTo>
                  <a:pt x="138" y="54"/>
                </a:moveTo>
                <a:lnTo>
                  <a:pt x="0" y="98"/>
                </a:lnTo>
                <a:lnTo>
                  <a:pt x="4" y="0"/>
                </a:lnTo>
                <a:lnTo>
                  <a:pt x="138" y="54"/>
                </a:lnTo>
                <a:close/>
              </a:path>
            </a:pathLst>
          </a:custGeom>
          <a:solidFill>
            <a:srgbClr val="FFFFFF"/>
          </a:solidFill>
          <a:ln w="9525">
            <a:no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7902" name="Line 15"/>
          <p:cNvSpPr>
            <a:spLocks noChangeShapeType="1"/>
          </p:cNvSpPr>
          <p:nvPr/>
        </p:nvSpPr>
        <p:spPr bwMode="auto">
          <a:xfrm flipH="1" flipV="1">
            <a:off x="6335713" y="5649913"/>
            <a:ext cx="234950" cy="7937"/>
          </a:xfrm>
          <a:prstGeom prst="line">
            <a:avLst/>
          </a:prstGeom>
          <a:noFill/>
          <a:ln w="38100">
            <a:solidFill>
              <a:srgbClr val="FFFFFF"/>
            </a:solidFill>
            <a:round/>
            <a:headEnd/>
            <a:tailEnd/>
          </a:ln>
        </p:spPr>
        <p:txBody>
          <a:bodyPr/>
          <a:lstStyle/>
          <a:p>
            <a:endParaRPr lang="ja-JP" altLang="en-US"/>
          </a:p>
        </p:txBody>
      </p:sp>
      <p:sp>
        <p:nvSpPr>
          <p:cNvPr id="37903" name="Freeform 16"/>
          <p:cNvSpPr>
            <a:spLocks/>
          </p:cNvSpPr>
          <p:nvPr/>
        </p:nvSpPr>
        <p:spPr bwMode="auto">
          <a:xfrm>
            <a:off x="7377113" y="4627563"/>
            <a:ext cx="190500" cy="330200"/>
          </a:xfrm>
          <a:custGeom>
            <a:avLst/>
            <a:gdLst>
              <a:gd name="T0" fmla="*/ 154341647 w 104"/>
              <a:gd name="T1" fmla="*/ 0 h 160"/>
              <a:gd name="T2" fmla="*/ 0 w 104"/>
              <a:gd name="T3" fmla="*/ 681450248 h 160"/>
              <a:gd name="T4" fmla="*/ 348944724 w 104"/>
              <a:gd name="T5" fmla="*/ 681450248 h 160"/>
              <a:gd name="T6" fmla="*/ 154341647 w 104"/>
              <a:gd name="T7" fmla="*/ 0 h 160"/>
              <a:gd name="T8" fmla="*/ 0 60000 65536"/>
              <a:gd name="T9" fmla="*/ 0 60000 65536"/>
              <a:gd name="T10" fmla="*/ 0 60000 65536"/>
              <a:gd name="T11" fmla="*/ 0 60000 65536"/>
              <a:gd name="T12" fmla="*/ 0 w 104"/>
              <a:gd name="T13" fmla="*/ 0 h 160"/>
              <a:gd name="T14" fmla="*/ 104 w 104"/>
              <a:gd name="T15" fmla="*/ 160 h 160"/>
            </a:gdLst>
            <a:ahLst/>
            <a:cxnLst>
              <a:cxn ang="T8">
                <a:pos x="T0" y="T1"/>
              </a:cxn>
              <a:cxn ang="T9">
                <a:pos x="T2" y="T3"/>
              </a:cxn>
              <a:cxn ang="T10">
                <a:pos x="T4" y="T5"/>
              </a:cxn>
              <a:cxn ang="T11">
                <a:pos x="T6" y="T7"/>
              </a:cxn>
            </a:cxnLst>
            <a:rect l="T12" t="T13" r="T14" b="T15"/>
            <a:pathLst>
              <a:path w="104" h="160">
                <a:moveTo>
                  <a:pt x="46" y="0"/>
                </a:moveTo>
                <a:lnTo>
                  <a:pt x="0" y="160"/>
                </a:lnTo>
                <a:lnTo>
                  <a:pt x="104" y="160"/>
                </a:lnTo>
                <a:lnTo>
                  <a:pt x="46" y="0"/>
                </a:lnTo>
                <a:close/>
              </a:path>
            </a:pathLst>
          </a:custGeom>
          <a:solidFill>
            <a:schemeClr val="accent1"/>
          </a:solidFill>
          <a:ln w="12700">
            <a:solidFill>
              <a:schemeClr val="tx2"/>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7904" name="Rectangle 17"/>
          <p:cNvSpPr>
            <a:spLocks noChangeArrowheads="1"/>
          </p:cNvSpPr>
          <p:nvPr/>
        </p:nvSpPr>
        <p:spPr bwMode="auto">
          <a:xfrm>
            <a:off x="5876925" y="2973388"/>
            <a:ext cx="2212975" cy="407987"/>
          </a:xfrm>
          <a:prstGeom prst="rect">
            <a:avLst/>
          </a:prstGeom>
          <a:noFill/>
          <a:ln w="12700">
            <a:noFill/>
            <a:miter lim="800000"/>
            <a:headEnd/>
            <a:tailEnd/>
          </a:ln>
        </p:spPr>
        <p:txBody>
          <a:bodyPr lIns="90487" tIns="44450" rIns="90487" bIns="44450" anchor="b"/>
          <a:lstStyle/>
          <a:p>
            <a:r>
              <a:rPr lang="en-GB" altLang="ja-JP">
                <a:solidFill>
                  <a:schemeClr val="tx2"/>
                </a:solidFill>
                <a:latin typeface="Arial Unicode MS" pitchFamily="50" charset="-128"/>
                <a:ea typeface="Arial Unicode MS" pitchFamily="50" charset="-128"/>
                <a:cs typeface="Arial Unicode MS" pitchFamily="50" charset="-128"/>
              </a:rPr>
              <a:t>merged</a:t>
            </a:r>
          </a:p>
        </p:txBody>
      </p:sp>
      <p:pic>
        <p:nvPicPr>
          <p:cNvPr id="37905" name="Picture 19"/>
          <p:cNvPicPr>
            <a:picLocks noChangeAspect="1" noChangeArrowheads="1"/>
          </p:cNvPicPr>
          <p:nvPr/>
        </p:nvPicPr>
        <p:blipFill>
          <a:blip r:embed="rId4" cstate="screen"/>
          <a:srcRect/>
          <a:stretch>
            <a:fillRect/>
          </a:stretch>
        </p:blipFill>
        <p:spPr bwMode="auto">
          <a:xfrm>
            <a:off x="3451225" y="3581400"/>
            <a:ext cx="2193925" cy="2468563"/>
          </a:xfrm>
          <a:prstGeom prst="rect">
            <a:avLst/>
          </a:prstGeom>
          <a:noFill/>
          <a:ln w="9525">
            <a:noFill/>
            <a:miter lim="800000"/>
            <a:headEnd/>
            <a:tailEnd/>
          </a:ln>
        </p:spPr>
      </p:pic>
      <p:sp>
        <p:nvSpPr>
          <p:cNvPr id="37906" name="Freeform 20"/>
          <p:cNvSpPr>
            <a:spLocks/>
          </p:cNvSpPr>
          <p:nvPr/>
        </p:nvSpPr>
        <p:spPr bwMode="auto">
          <a:xfrm>
            <a:off x="3949700" y="4619625"/>
            <a:ext cx="212725" cy="284163"/>
          </a:xfrm>
          <a:custGeom>
            <a:avLst/>
            <a:gdLst>
              <a:gd name="T0" fmla="*/ 0 w 116"/>
              <a:gd name="T1" fmla="*/ 0 h 138"/>
              <a:gd name="T2" fmla="*/ 390102819 w 116"/>
              <a:gd name="T3" fmla="*/ 347687819 h 138"/>
              <a:gd name="T4" fmla="*/ 121066224 w 116"/>
              <a:gd name="T5" fmla="*/ 585134858 h 138"/>
              <a:gd name="T6" fmla="*/ 0 w 116"/>
              <a:gd name="T7" fmla="*/ 0 h 138"/>
              <a:gd name="T8" fmla="*/ 0 60000 65536"/>
              <a:gd name="T9" fmla="*/ 0 60000 65536"/>
              <a:gd name="T10" fmla="*/ 0 60000 65536"/>
              <a:gd name="T11" fmla="*/ 0 60000 65536"/>
              <a:gd name="T12" fmla="*/ 0 w 116"/>
              <a:gd name="T13" fmla="*/ 0 h 138"/>
              <a:gd name="T14" fmla="*/ 116 w 116"/>
              <a:gd name="T15" fmla="*/ 138 h 138"/>
            </a:gdLst>
            <a:ahLst/>
            <a:cxnLst>
              <a:cxn ang="T8">
                <a:pos x="T0" y="T1"/>
              </a:cxn>
              <a:cxn ang="T9">
                <a:pos x="T2" y="T3"/>
              </a:cxn>
              <a:cxn ang="T10">
                <a:pos x="T4" y="T5"/>
              </a:cxn>
              <a:cxn ang="T11">
                <a:pos x="T6" y="T7"/>
              </a:cxn>
            </a:cxnLst>
            <a:rect l="T12" t="T13" r="T14" b="T15"/>
            <a:pathLst>
              <a:path w="116" h="138">
                <a:moveTo>
                  <a:pt x="0" y="0"/>
                </a:moveTo>
                <a:lnTo>
                  <a:pt x="116" y="82"/>
                </a:lnTo>
                <a:lnTo>
                  <a:pt x="36" y="138"/>
                </a:lnTo>
                <a:lnTo>
                  <a:pt x="0" y="0"/>
                </a:lnTo>
                <a:close/>
              </a:path>
            </a:pathLst>
          </a:custGeom>
          <a:solidFill>
            <a:srgbClr val="FFFFFF"/>
          </a:solidFill>
          <a:ln w="9525">
            <a:no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7907" name="Line 21"/>
          <p:cNvSpPr>
            <a:spLocks noChangeShapeType="1"/>
          </p:cNvSpPr>
          <p:nvPr/>
        </p:nvSpPr>
        <p:spPr bwMode="auto">
          <a:xfrm>
            <a:off x="4070350" y="4826000"/>
            <a:ext cx="122238" cy="198438"/>
          </a:xfrm>
          <a:prstGeom prst="line">
            <a:avLst/>
          </a:prstGeom>
          <a:noFill/>
          <a:ln w="38100">
            <a:solidFill>
              <a:srgbClr val="FFFFFF"/>
            </a:solidFill>
            <a:round/>
            <a:headEnd/>
            <a:tailEnd/>
          </a:ln>
        </p:spPr>
        <p:txBody>
          <a:bodyPr/>
          <a:lstStyle/>
          <a:p>
            <a:endParaRPr lang="ja-JP" altLang="en-US"/>
          </a:p>
        </p:txBody>
      </p:sp>
      <p:sp>
        <p:nvSpPr>
          <p:cNvPr id="37908" name="Freeform 22"/>
          <p:cNvSpPr>
            <a:spLocks/>
          </p:cNvSpPr>
          <p:nvPr/>
        </p:nvSpPr>
        <p:spPr bwMode="auto">
          <a:xfrm>
            <a:off x="4167188" y="5580063"/>
            <a:ext cx="252412" cy="201612"/>
          </a:xfrm>
          <a:custGeom>
            <a:avLst/>
            <a:gdLst>
              <a:gd name="T0" fmla="*/ 461679749 w 138"/>
              <a:gd name="T1" fmla="*/ 228545711 h 98"/>
              <a:gd name="T2" fmla="*/ 0 w 138"/>
              <a:gd name="T3" fmla="*/ 414769372 h 98"/>
              <a:gd name="T4" fmla="*/ 13381492 w 138"/>
              <a:gd name="T5" fmla="*/ 0 h 98"/>
              <a:gd name="T6" fmla="*/ 461679749 w 138"/>
              <a:gd name="T7" fmla="*/ 228545711 h 98"/>
              <a:gd name="T8" fmla="*/ 0 60000 65536"/>
              <a:gd name="T9" fmla="*/ 0 60000 65536"/>
              <a:gd name="T10" fmla="*/ 0 60000 65536"/>
              <a:gd name="T11" fmla="*/ 0 60000 65536"/>
              <a:gd name="T12" fmla="*/ 0 w 138"/>
              <a:gd name="T13" fmla="*/ 0 h 98"/>
              <a:gd name="T14" fmla="*/ 138 w 138"/>
              <a:gd name="T15" fmla="*/ 98 h 98"/>
            </a:gdLst>
            <a:ahLst/>
            <a:cxnLst>
              <a:cxn ang="T8">
                <a:pos x="T0" y="T1"/>
              </a:cxn>
              <a:cxn ang="T9">
                <a:pos x="T2" y="T3"/>
              </a:cxn>
              <a:cxn ang="T10">
                <a:pos x="T4" y="T5"/>
              </a:cxn>
              <a:cxn ang="T11">
                <a:pos x="T6" y="T7"/>
              </a:cxn>
            </a:cxnLst>
            <a:rect l="T12" t="T13" r="T14" b="T15"/>
            <a:pathLst>
              <a:path w="138" h="98">
                <a:moveTo>
                  <a:pt x="138" y="54"/>
                </a:moveTo>
                <a:lnTo>
                  <a:pt x="0" y="98"/>
                </a:lnTo>
                <a:lnTo>
                  <a:pt x="4" y="0"/>
                </a:lnTo>
                <a:lnTo>
                  <a:pt x="138" y="54"/>
                </a:lnTo>
                <a:close/>
              </a:path>
            </a:pathLst>
          </a:custGeom>
          <a:solidFill>
            <a:srgbClr val="FFFFFF"/>
          </a:solidFill>
          <a:ln w="9525">
            <a:no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7909" name="Line 23"/>
          <p:cNvSpPr>
            <a:spLocks noChangeShapeType="1"/>
          </p:cNvSpPr>
          <p:nvPr/>
        </p:nvSpPr>
        <p:spPr bwMode="auto">
          <a:xfrm flipH="1" flipV="1">
            <a:off x="3913188" y="5649913"/>
            <a:ext cx="234950" cy="7937"/>
          </a:xfrm>
          <a:prstGeom prst="line">
            <a:avLst/>
          </a:prstGeom>
          <a:noFill/>
          <a:ln w="38100">
            <a:solidFill>
              <a:srgbClr val="FFFFFF"/>
            </a:solidFill>
            <a:round/>
            <a:headEnd/>
            <a:tailEnd/>
          </a:ln>
        </p:spPr>
        <p:txBody>
          <a:bodyPr/>
          <a:lstStyle/>
          <a:p>
            <a:endParaRPr lang="ja-JP" altLang="en-US"/>
          </a:p>
        </p:txBody>
      </p:sp>
      <p:sp>
        <p:nvSpPr>
          <p:cNvPr id="37910" name="Freeform 24"/>
          <p:cNvSpPr>
            <a:spLocks/>
          </p:cNvSpPr>
          <p:nvPr/>
        </p:nvSpPr>
        <p:spPr bwMode="auto">
          <a:xfrm>
            <a:off x="4970463" y="4627563"/>
            <a:ext cx="190500" cy="330200"/>
          </a:xfrm>
          <a:custGeom>
            <a:avLst/>
            <a:gdLst>
              <a:gd name="T0" fmla="*/ 154341647 w 104"/>
              <a:gd name="T1" fmla="*/ 0 h 160"/>
              <a:gd name="T2" fmla="*/ 0 w 104"/>
              <a:gd name="T3" fmla="*/ 681450248 h 160"/>
              <a:gd name="T4" fmla="*/ 348944724 w 104"/>
              <a:gd name="T5" fmla="*/ 681450248 h 160"/>
              <a:gd name="T6" fmla="*/ 154341647 w 104"/>
              <a:gd name="T7" fmla="*/ 0 h 160"/>
              <a:gd name="T8" fmla="*/ 0 60000 65536"/>
              <a:gd name="T9" fmla="*/ 0 60000 65536"/>
              <a:gd name="T10" fmla="*/ 0 60000 65536"/>
              <a:gd name="T11" fmla="*/ 0 60000 65536"/>
              <a:gd name="T12" fmla="*/ 0 w 104"/>
              <a:gd name="T13" fmla="*/ 0 h 160"/>
              <a:gd name="T14" fmla="*/ 104 w 104"/>
              <a:gd name="T15" fmla="*/ 160 h 160"/>
            </a:gdLst>
            <a:ahLst/>
            <a:cxnLst>
              <a:cxn ang="T8">
                <a:pos x="T0" y="T1"/>
              </a:cxn>
              <a:cxn ang="T9">
                <a:pos x="T2" y="T3"/>
              </a:cxn>
              <a:cxn ang="T10">
                <a:pos x="T4" y="T5"/>
              </a:cxn>
              <a:cxn ang="T11">
                <a:pos x="T6" y="T7"/>
              </a:cxn>
            </a:cxnLst>
            <a:rect l="T12" t="T13" r="T14" b="T15"/>
            <a:pathLst>
              <a:path w="104" h="160">
                <a:moveTo>
                  <a:pt x="46" y="0"/>
                </a:moveTo>
                <a:lnTo>
                  <a:pt x="0" y="160"/>
                </a:lnTo>
                <a:lnTo>
                  <a:pt x="104" y="160"/>
                </a:lnTo>
                <a:lnTo>
                  <a:pt x="46" y="0"/>
                </a:lnTo>
                <a:close/>
              </a:path>
            </a:pathLst>
          </a:custGeom>
          <a:solidFill>
            <a:schemeClr val="accent1"/>
          </a:solidFill>
          <a:ln w="12700">
            <a:solidFill>
              <a:schemeClr val="tx2"/>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7911" name="Rectangle 25"/>
          <p:cNvSpPr>
            <a:spLocks noChangeArrowheads="1"/>
          </p:cNvSpPr>
          <p:nvPr/>
        </p:nvSpPr>
        <p:spPr bwMode="auto">
          <a:xfrm>
            <a:off x="3443288" y="2973388"/>
            <a:ext cx="2212975" cy="407987"/>
          </a:xfrm>
          <a:prstGeom prst="rect">
            <a:avLst/>
          </a:prstGeom>
          <a:noFill/>
          <a:ln w="12700">
            <a:noFill/>
            <a:miter lim="800000"/>
            <a:headEnd/>
            <a:tailEnd/>
          </a:ln>
        </p:spPr>
        <p:txBody>
          <a:bodyPr lIns="90487" tIns="44450" rIns="90487" bIns="44450" anchor="b"/>
          <a:lstStyle/>
          <a:p>
            <a:r>
              <a:rPr lang="en-GB" altLang="ja-JP">
                <a:solidFill>
                  <a:schemeClr val="tx2"/>
                </a:solidFill>
                <a:latin typeface="Arial Unicode MS" pitchFamily="50" charset="-128"/>
                <a:ea typeface="Arial Unicode MS" pitchFamily="50" charset="-128"/>
                <a:cs typeface="Arial Unicode MS" pitchFamily="50" charset="-128"/>
              </a:rPr>
              <a:t>GFP-p11</a:t>
            </a:r>
          </a:p>
        </p:txBody>
      </p:sp>
      <p:sp>
        <p:nvSpPr>
          <p:cNvPr id="37912" name="Line 27"/>
          <p:cNvSpPr>
            <a:spLocks noChangeShapeType="1"/>
          </p:cNvSpPr>
          <p:nvPr/>
        </p:nvSpPr>
        <p:spPr bwMode="auto">
          <a:xfrm>
            <a:off x="2652713" y="2324100"/>
            <a:ext cx="3352800" cy="0"/>
          </a:xfrm>
          <a:prstGeom prst="line">
            <a:avLst/>
          </a:prstGeom>
          <a:noFill/>
          <a:ln w="12700">
            <a:solidFill>
              <a:schemeClr val="tx2"/>
            </a:solidFill>
            <a:round/>
            <a:headEnd/>
            <a:tailEnd/>
          </a:ln>
        </p:spPr>
        <p:txBody>
          <a:bodyPr/>
          <a:lstStyle/>
          <a:p>
            <a:endParaRPr lang="ja-JP" altLang="en-US"/>
          </a:p>
        </p:txBody>
      </p:sp>
      <p:sp>
        <p:nvSpPr>
          <p:cNvPr id="37913" name="Rectangle 28"/>
          <p:cNvSpPr>
            <a:spLocks noChangeArrowheads="1"/>
          </p:cNvSpPr>
          <p:nvPr/>
        </p:nvSpPr>
        <p:spPr bwMode="auto">
          <a:xfrm>
            <a:off x="3330575" y="2082800"/>
            <a:ext cx="1117600" cy="469900"/>
          </a:xfrm>
          <a:prstGeom prst="rect">
            <a:avLst/>
          </a:prstGeom>
          <a:solidFill>
            <a:schemeClr val="accent2"/>
          </a:solidFill>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7914" name="Rectangle 29"/>
          <p:cNvSpPr>
            <a:spLocks noChangeArrowheads="1"/>
          </p:cNvSpPr>
          <p:nvPr/>
        </p:nvSpPr>
        <p:spPr bwMode="auto">
          <a:xfrm>
            <a:off x="4448175" y="2082800"/>
            <a:ext cx="1117600" cy="469900"/>
          </a:xfrm>
          <a:prstGeom prst="rect">
            <a:avLst/>
          </a:prstGeom>
          <a:solidFill>
            <a:schemeClr val="accent1"/>
          </a:solidFill>
          <a:ln w="12700">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7915" name="Rectangle 30"/>
          <p:cNvSpPr>
            <a:spLocks noChangeArrowheads="1"/>
          </p:cNvSpPr>
          <p:nvPr/>
        </p:nvSpPr>
        <p:spPr bwMode="auto">
          <a:xfrm>
            <a:off x="3255963" y="1951038"/>
            <a:ext cx="1236662" cy="571500"/>
          </a:xfrm>
          <a:prstGeom prst="rect">
            <a:avLst/>
          </a:prstGeom>
          <a:noFill/>
          <a:ln w="12700">
            <a:noFill/>
            <a:miter lim="800000"/>
            <a:headEnd/>
            <a:tailEnd/>
          </a:ln>
        </p:spPr>
        <p:txBody>
          <a:bodyPr lIns="90487" tIns="44450" rIns="90487" bIns="44450" anchor="b"/>
          <a:lstStyle/>
          <a:p>
            <a:pPr>
              <a:lnSpc>
                <a:spcPct val="80000"/>
              </a:lnSpc>
            </a:pPr>
            <a:r>
              <a:rPr lang="en-GB" altLang="ja-JP" b="1">
                <a:solidFill>
                  <a:srgbClr val="090147"/>
                </a:solidFill>
                <a:latin typeface="Arial Unicode MS" pitchFamily="50" charset="-128"/>
                <a:ea typeface="Arial Unicode MS" pitchFamily="50" charset="-128"/>
                <a:cs typeface="Arial Unicode MS" pitchFamily="50" charset="-128"/>
              </a:rPr>
              <a:t>GFP</a:t>
            </a:r>
          </a:p>
        </p:txBody>
      </p:sp>
      <p:sp>
        <p:nvSpPr>
          <p:cNvPr id="37916" name="Rectangle 31"/>
          <p:cNvSpPr>
            <a:spLocks noChangeArrowheads="1"/>
          </p:cNvSpPr>
          <p:nvPr/>
        </p:nvSpPr>
        <p:spPr bwMode="auto">
          <a:xfrm>
            <a:off x="4373563" y="1951038"/>
            <a:ext cx="1236662" cy="571500"/>
          </a:xfrm>
          <a:prstGeom prst="rect">
            <a:avLst/>
          </a:prstGeom>
          <a:noFill/>
          <a:ln w="12700">
            <a:noFill/>
            <a:miter lim="800000"/>
            <a:headEnd/>
            <a:tailEnd/>
          </a:ln>
        </p:spPr>
        <p:txBody>
          <a:bodyPr lIns="90487" tIns="44450" rIns="90487" bIns="44450" anchor="b"/>
          <a:lstStyle/>
          <a:p>
            <a:pPr>
              <a:lnSpc>
                <a:spcPct val="80000"/>
              </a:lnSpc>
            </a:pPr>
            <a:r>
              <a:rPr lang="en-GB" altLang="ja-JP" b="1">
                <a:solidFill>
                  <a:srgbClr val="090147"/>
                </a:solidFill>
                <a:latin typeface="Arial Unicode MS" pitchFamily="50" charset="-128"/>
                <a:ea typeface="Arial Unicode MS" pitchFamily="50" charset="-128"/>
                <a:cs typeface="Arial Unicode MS" pitchFamily="50" charset="-128"/>
              </a:rPr>
              <a:t>p11</a:t>
            </a:r>
          </a:p>
        </p:txBody>
      </p:sp>
      <p:sp useBgFill="1">
        <p:nvSpPr>
          <p:cNvPr id="600096" name="Rectangle 32"/>
          <p:cNvSpPr>
            <a:spLocks noChangeArrowheads="1"/>
          </p:cNvSpPr>
          <p:nvPr/>
        </p:nvSpPr>
        <p:spPr bwMode="auto">
          <a:xfrm>
            <a:off x="2187575" y="3443288"/>
            <a:ext cx="1158875" cy="1614487"/>
          </a:xfrm>
          <a:prstGeom prst="rect">
            <a:avLst/>
          </a:prstGeom>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7918" name="Rectangle 34"/>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40</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00096"/>
                                        </p:tgtEl>
                                      </p:cBhvr>
                                    </p:animEffect>
                                    <p:set>
                                      <p:cBhvr>
                                        <p:cTn id="7" dur="1" fill="hold">
                                          <p:stCondLst>
                                            <p:cond delay="1999"/>
                                          </p:stCondLst>
                                        </p:cTn>
                                        <p:tgtEl>
                                          <p:spTgt spid="6000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9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8959850" cy="1270000"/>
          </a:xfrm>
          <a:noFill/>
        </p:spPr>
        <p:txBody>
          <a:bodyPr/>
          <a:lstStyle/>
          <a:p>
            <a:r>
              <a:rPr lang="en-GB" altLang="ja-JP" sz="3200" smtClean="0">
                <a:latin typeface="Arial Unicode MS" pitchFamily="50" charset="-128"/>
                <a:ea typeface="Arial Unicode MS" pitchFamily="50" charset="-128"/>
                <a:cs typeface="Arial Unicode MS" pitchFamily="50" charset="-128"/>
              </a:rPr>
              <a:t>TTX-resistant Na</a:t>
            </a:r>
            <a:r>
              <a:rPr lang="en-GB" altLang="ja-JP" sz="3200" baseline="30000" smtClean="0">
                <a:latin typeface="Arial Unicode MS" pitchFamily="50" charset="-128"/>
                <a:ea typeface="Arial Unicode MS" pitchFamily="50" charset="-128"/>
                <a:cs typeface="Arial Unicode MS" pitchFamily="50" charset="-128"/>
              </a:rPr>
              <a:t>+</a:t>
            </a:r>
            <a:r>
              <a:rPr lang="en-GB" altLang="ja-JP" sz="3200" smtClean="0">
                <a:latin typeface="Arial Unicode MS" pitchFamily="50" charset="-128"/>
                <a:ea typeface="Arial Unicode MS" pitchFamily="50" charset="-128"/>
                <a:cs typeface="Arial Unicode MS" pitchFamily="50" charset="-128"/>
              </a:rPr>
              <a:t> current is reduced in </a:t>
            </a:r>
            <a:br>
              <a:rPr lang="en-GB" altLang="ja-JP" sz="3200" smtClean="0">
                <a:latin typeface="Arial Unicode MS" pitchFamily="50" charset="-128"/>
                <a:ea typeface="Arial Unicode MS" pitchFamily="50" charset="-128"/>
                <a:cs typeface="Arial Unicode MS" pitchFamily="50" charset="-128"/>
              </a:rPr>
            </a:br>
            <a:r>
              <a:rPr lang="en-GB" altLang="ja-JP" sz="3200" smtClean="0">
                <a:latin typeface="Arial Unicode MS" pitchFamily="50" charset="-128"/>
                <a:ea typeface="Arial Unicode MS" pitchFamily="50" charset="-128"/>
                <a:cs typeface="Arial Unicode MS" pitchFamily="50" charset="-128"/>
              </a:rPr>
              <a:t>p11 KO mice</a:t>
            </a:r>
          </a:p>
        </p:txBody>
      </p:sp>
      <p:sp>
        <p:nvSpPr>
          <p:cNvPr id="1029" name="Rectangle 3"/>
          <p:cNvSpPr>
            <a:spLocks noChangeArrowheads="1"/>
          </p:cNvSpPr>
          <p:nvPr/>
        </p:nvSpPr>
        <p:spPr bwMode="auto">
          <a:xfrm>
            <a:off x="493713" y="2339975"/>
            <a:ext cx="3119437" cy="915988"/>
          </a:xfrm>
          <a:prstGeom prst="rect">
            <a:avLst/>
          </a:prstGeom>
          <a:noFill/>
          <a:ln w="9525" algn="ctr">
            <a:noFill/>
            <a:miter lim="800000"/>
            <a:headEnd/>
            <a:tailEnd/>
          </a:ln>
        </p:spPr>
        <p:txBody>
          <a:bodyPr anchor="ctr">
            <a:spAutoFit/>
          </a:bodyPr>
          <a:lstStyle/>
          <a:p>
            <a:r>
              <a:rPr lang="en-GB" altLang="ja-JP" sz="1800">
                <a:solidFill>
                  <a:schemeClr val="tx2"/>
                </a:solidFill>
                <a:latin typeface="Arial Unicode MS" pitchFamily="50" charset="-128"/>
                <a:ea typeface="Arial Unicode MS" pitchFamily="50" charset="-128"/>
                <a:cs typeface="Arial Unicode MS" pitchFamily="50" charset="-128"/>
              </a:rPr>
              <a:t>Reduction of membrane-bound </a:t>
            </a:r>
          </a:p>
          <a:p>
            <a:r>
              <a:rPr lang="en-GB" altLang="ja-JP" sz="1800">
                <a:solidFill>
                  <a:schemeClr val="tx2"/>
                </a:solidFill>
                <a:latin typeface="Arial Unicode MS" pitchFamily="50" charset="-128"/>
                <a:ea typeface="Arial Unicode MS" pitchFamily="50" charset="-128"/>
                <a:cs typeface="Arial Unicode MS" pitchFamily="50" charset="-128"/>
              </a:rPr>
              <a:t>Na</a:t>
            </a:r>
            <a:r>
              <a:rPr lang="en-GB" altLang="ja-JP" sz="1800" baseline="-25000">
                <a:solidFill>
                  <a:schemeClr val="tx2"/>
                </a:solidFill>
                <a:latin typeface="Arial Unicode MS" pitchFamily="50" charset="-128"/>
                <a:ea typeface="Arial Unicode MS" pitchFamily="50" charset="-128"/>
                <a:cs typeface="Arial Unicode MS" pitchFamily="50" charset="-128"/>
              </a:rPr>
              <a:t>V</a:t>
            </a:r>
            <a:r>
              <a:rPr lang="en-GB" altLang="ja-JP" sz="1800">
                <a:solidFill>
                  <a:schemeClr val="tx2"/>
                </a:solidFill>
                <a:latin typeface="Arial Unicode MS" pitchFamily="50" charset="-128"/>
                <a:ea typeface="Arial Unicode MS" pitchFamily="50" charset="-128"/>
                <a:cs typeface="Arial Unicode MS" pitchFamily="50" charset="-128"/>
              </a:rPr>
              <a:t>1.8 in p11 KO</a:t>
            </a:r>
          </a:p>
        </p:txBody>
      </p:sp>
      <p:graphicFrame>
        <p:nvGraphicFramePr>
          <p:cNvPr id="1026" name="Object 4"/>
          <p:cNvGraphicFramePr>
            <a:graphicFrameLocks noChangeAspect="1"/>
          </p:cNvGraphicFramePr>
          <p:nvPr/>
        </p:nvGraphicFramePr>
        <p:xfrm>
          <a:off x="1125538" y="3205163"/>
          <a:ext cx="1892300" cy="944562"/>
        </p:xfrm>
        <a:graphic>
          <a:graphicData uri="http://schemas.openxmlformats.org/presentationml/2006/ole">
            <mc:AlternateContent xmlns:mc="http://schemas.openxmlformats.org/markup-compatibility/2006">
              <mc:Choice xmlns:v="urn:schemas-microsoft-com:vml" Requires="v">
                <p:oleObj spid="_x0000_s1030" name="Image" r:id="rId3" imgW="2653968" imgH="1536508" progId="">
                  <p:embed/>
                </p:oleObj>
              </mc:Choice>
              <mc:Fallback>
                <p:oleObj name="Image" r:id="rId3" imgW="2653968" imgH="153650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3205163"/>
                        <a:ext cx="18923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3932238" y="2184400"/>
          <a:ext cx="4611687" cy="3138488"/>
        </p:xfrm>
        <a:graphic>
          <a:graphicData uri="http://schemas.openxmlformats.org/presentationml/2006/ole">
            <mc:AlternateContent xmlns:mc="http://schemas.openxmlformats.org/markup-compatibility/2006">
              <mc:Choice xmlns:v="urn:schemas-microsoft-com:vml" Requires="v">
                <p:oleObj spid="_x0000_s1031" name="Image" r:id="rId5" imgW="12406349" imgH="8444444" progId="">
                  <p:embed/>
                </p:oleObj>
              </mc:Choice>
              <mc:Fallback>
                <p:oleObj name="Image" r:id="rId5" imgW="12406349" imgH="8444444"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238" y="2184400"/>
                        <a:ext cx="4611687" cy="313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7"/>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40</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274638"/>
            <a:ext cx="9144000" cy="933450"/>
          </a:xfrm>
          <a:noFill/>
        </p:spPr>
        <p:txBody>
          <a:bodyPr/>
          <a:lstStyle/>
          <a:p>
            <a:r>
              <a:rPr lang="en-GB" altLang="ja-JP" sz="2800" smtClean="0">
                <a:latin typeface="Arial Unicode MS" pitchFamily="50" charset="-128"/>
                <a:ea typeface="Arial Unicode MS" pitchFamily="50" charset="-128"/>
                <a:cs typeface="Arial Unicode MS" pitchFamily="50" charset="-128"/>
              </a:rPr>
              <a:t>p11 KO mice display marked deficits in mechanically and thermally-evoked spinal cord neuronal activity</a:t>
            </a:r>
          </a:p>
        </p:txBody>
      </p:sp>
      <p:graphicFrame>
        <p:nvGraphicFramePr>
          <p:cNvPr id="2050" name="Object 3"/>
          <p:cNvGraphicFramePr>
            <a:graphicFrameLocks noGrp="1" noChangeAspect="1"/>
          </p:cNvGraphicFramePr>
          <p:nvPr>
            <p:ph sz="half" idx="1"/>
          </p:nvPr>
        </p:nvGraphicFramePr>
        <p:xfrm>
          <a:off x="1258888" y="3054350"/>
          <a:ext cx="2747962" cy="2716213"/>
        </p:xfrm>
        <a:graphic>
          <a:graphicData uri="http://schemas.openxmlformats.org/presentationml/2006/ole">
            <mc:AlternateContent xmlns:mc="http://schemas.openxmlformats.org/markup-compatibility/2006">
              <mc:Choice xmlns:v="urn:schemas-microsoft-com:vml" Requires="v">
                <p:oleObj spid="_x0000_s2054" name="Image" r:id="rId3" imgW="9993651" imgH="9206349" progId="">
                  <p:embed/>
                </p:oleObj>
              </mc:Choice>
              <mc:Fallback>
                <p:oleObj name="Image" r:id="rId3" imgW="9993651" imgH="9206349"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054350"/>
                        <a:ext cx="2747962" cy="27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4"/>
          <p:cNvGraphicFramePr>
            <a:graphicFrameLocks noGrp="1" noChangeAspect="1"/>
          </p:cNvGraphicFramePr>
          <p:nvPr>
            <p:ph sz="half" idx="2"/>
          </p:nvPr>
        </p:nvGraphicFramePr>
        <p:xfrm>
          <a:off x="5167313" y="3060700"/>
          <a:ext cx="2990850" cy="2614613"/>
        </p:xfrm>
        <a:graphic>
          <a:graphicData uri="http://schemas.openxmlformats.org/presentationml/2006/ole">
            <mc:AlternateContent xmlns:mc="http://schemas.openxmlformats.org/markup-compatibility/2006">
              <mc:Choice xmlns:v="urn:schemas-microsoft-com:vml" Requires="v">
                <p:oleObj spid="_x0000_s2055" name="Image" r:id="rId5" imgW="10653968" imgH="8685714" progId="">
                  <p:embed/>
                </p:oleObj>
              </mc:Choice>
              <mc:Fallback>
                <p:oleObj name="Image" r:id="rId5" imgW="10653968" imgH="8685714"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313" y="3060700"/>
                        <a:ext cx="2990850"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5"/>
          <p:cNvSpPr>
            <a:spLocks noChangeArrowheads="1"/>
          </p:cNvSpPr>
          <p:nvPr/>
        </p:nvSpPr>
        <p:spPr bwMode="auto">
          <a:xfrm>
            <a:off x="1431925" y="2349500"/>
            <a:ext cx="2505075" cy="396875"/>
          </a:xfrm>
          <a:prstGeom prst="rect">
            <a:avLst/>
          </a:prstGeom>
          <a:noFill/>
          <a:ln w="9525" algn="ctr">
            <a:noFill/>
            <a:miter lim="800000"/>
            <a:headEnd/>
            <a:tailEnd/>
          </a:ln>
        </p:spPr>
        <p:txBody>
          <a:bodyPr anchor="ctr">
            <a:spAutoFit/>
          </a:bodyPr>
          <a:lstStyle/>
          <a:p>
            <a:pPr algn="l"/>
            <a:r>
              <a:rPr lang="en-GB" altLang="ja-JP">
                <a:solidFill>
                  <a:schemeClr val="tx2"/>
                </a:solidFill>
                <a:latin typeface="Arial Unicode MS" pitchFamily="50" charset="-128"/>
                <a:ea typeface="Arial Unicode MS" pitchFamily="50" charset="-128"/>
                <a:cs typeface="Arial Unicode MS" pitchFamily="50" charset="-128"/>
              </a:rPr>
              <a:t>mechanical stimuli</a:t>
            </a:r>
          </a:p>
        </p:txBody>
      </p:sp>
      <p:sp>
        <p:nvSpPr>
          <p:cNvPr id="2054" name="Rectangle 6"/>
          <p:cNvSpPr>
            <a:spLocks noChangeArrowheads="1"/>
          </p:cNvSpPr>
          <p:nvPr/>
        </p:nvSpPr>
        <p:spPr bwMode="auto">
          <a:xfrm>
            <a:off x="5788025" y="2349500"/>
            <a:ext cx="2016125" cy="396875"/>
          </a:xfrm>
          <a:prstGeom prst="rect">
            <a:avLst/>
          </a:prstGeom>
          <a:noFill/>
          <a:ln w="9525" algn="ctr">
            <a:noFill/>
            <a:miter lim="800000"/>
            <a:headEnd/>
            <a:tailEnd/>
          </a:ln>
        </p:spPr>
        <p:txBody>
          <a:bodyPr anchor="ctr">
            <a:spAutoFit/>
          </a:bodyPr>
          <a:lstStyle/>
          <a:p>
            <a:pPr algn="l"/>
            <a:r>
              <a:rPr lang="en-GB" altLang="ja-JP">
                <a:solidFill>
                  <a:schemeClr val="tx2"/>
                </a:solidFill>
                <a:latin typeface="Arial Unicode MS" pitchFamily="50" charset="-128"/>
                <a:ea typeface="Arial Unicode MS" pitchFamily="50" charset="-128"/>
                <a:cs typeface="Arial Unicode MS" pitchFamily="50" charset="-128"/>
              </a:rPr>
              <a:t>thermal stimuli</a:t>
            </a:r>
          </a:p>
        </p:txBody>
      </p:sp>
      <p:sp>
        <p:nvSpPr>
          <p:cNvPr id="2055" name="Rectangle 7"/>
          <p:cNvSpPr>
            <a:spLocks noChangeArrowheads="1"/>
          </p:cNvSpPr>
          <p:nvPr/>
        </p:nvSpPr>
        <p:spPr bwMode="auto">
          <a:xfrm>
            <a:off x="3692525" y="4152900"/>
            <a:ext cx="1131888" cy="396875"/>
          </a:xfrm>
          <a:prstGeom prst="rect">
            <a:avLst/>
          </a:prstGeom>
          <a:noFill/>
          <a:ln w="9525" algn="ctr">
            <a:noFill/>
            <a:miter lim="800000"/>
            <a:headEnd/>
            <a:tailEnd/>
          </a:ln>
        </p:spPr>
        <p:txBody>
          <a:bodyPr anchor="ctr">
            <a:spAutoFit/>
          </a:bodyPr>
          <a:lstStyle/>
          <a:p>
            <a:pPr algn="l"/>
            <a:r>
              <a:rPr lang="en-GB" altLang="ja-JP" b="1">
                <a:solidFill>
                  <a:srgbClr val="FF3300"/>
                </a:solidFill>
                <a:latin typeface="Arial Unicode MS" pitchFamily="50" charset="-128"/>
                <a:ea typeface="Arial Unicode MS" pitchFamily="50" charset="-128"/>
                <a:cs typeface="Arial Unicode MS" pitchFamily="50" charset="-128"/>
              </a:rPr>
              <a:t>p11KO</a:t>
            </a:r>
          </a:p>
        </p:txBody>
      </p:sp>
      <p:sp>
        <p:nvSpPr>
          <p:cNvPr id="2056" name="Rectangle 8"/>
          <p:cNvSpPr>
            <a:spLocks noChangeArrowheads="1"/>
          </p:cNvSpPr>
          <p:nvPr/>
        </p:nvSpPr>
        <p:spPr bwMode="auto">
          <a:xfrm>
            <a:off x="7781925" y="4205288"/>
            <a:ext cx="1189038" cy="396875"/>
          </a:xfrm>
          <a:prstGeom prst="rect">
            <a:avLst/>
          </a:prstGeom>
          <a:noFill/>
          <a:ln w="9525" algn="ctr">
            <a:noFill/>
            <a:miter lim="800000"/>
            <a:headEnd/>
            <a:tailEnd/>
          </a:ln>
        </p:spPr>
        <p:txBody>
          <a:bodyPr anchor="ctr">
            <a:spAutoFit/>
          </a:bodyPr>
          <a:lstStyle/>
          <a:p>
            <a:pPr algn="l"/>
            <a:r>
              <a:rPr lang="en-GB" altLang="ja-JP" b="1">
                <a:solidFill>
                  <a:srgbClr val="FF3300"/>
                </a:solidFill>
                <a:latin typeface="Arial Unicode MS" pitchFamily="50" charset="-128"/>
                <a:ea typeface="Arial Unicode MS" pitchFamily="50" charset="-128"/>
                <a:cs typeface="Arial Unicode MS" pitchFamily="50" charset="-128"/>
              </a:rPr>
              <a:t>p11KO</a:t>
            </a:r>
          </a:p>
        </p:txBody>
      </p:sp>
      <p:sp>
        <p:nvSpPr>
          <p:cNvPr id="2057" name="Rectangle 10"/>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42</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0"/>
            <a:ext cx="8959850" cy="1260475"/>
          </a:xfrm>
          <a:noFill/>
        </p:spPr>
        <p:txBody>
          <a:bodyPr/>
          <a:lstStyle/>
          <a:p>
            <a:r>
              <a:rPr lang="en-GB" altLang="ja-JP" sz="3200" smtClean="0">
                <a:latin typeface="Arial Unicode MS" pitchFamily="50" charset="-128"/>
                <a:ea typeface="Arial Unicode MS" pitchFamily="50" charset="-128"/>
                <a:cs typeface="Arial Unicode MS" pitchFamily="50" charset="-128"/>
              </a:rPr>
              <a:t>Reduction in mechanical pain behaviour occurs </a:t>
            </a:r>
            <a:br>
              <a:rPr lang="en-GB" altLang="ja-JP" sz="3200" smtClean="0">
                <a:latin typeface="Arial Unicode MS" pitchFamily="50" charset="-128"/>
                <a:ea typeface="Arial Unicode MS" pitchFamily="50" charset="-128"/>
                <a:cs typeface="Arial Unicode MS" pitchFamily="50" charset="-128"/>
              </a:rPr>
            </a:br>
            <a:r>
              <a:rPr lang="en-GB" altLang="ja-JP" sz="3200" smtClean="0">
                <a:latin typeface="Arial Unicode MS" pitchFamily="50" charset="-128"/>
                <a:ea typeface="Arial Unicode MS" pitchFamily="50" charset="-128"/>
                <a:cs typeface="Arial Unicode MS" pitchFamily="50" charset="-128"/>
              </a:rPr>
              <a:t>in p11 KO mice</a:t>
            </a:r>
          </a:p>
        </p:txBody>
      </p:sp>
      <p:grpSp>
        <p:nvGrpSpPr>
          <p:cNvPr id="3076" name="Group 3"/>
          <p:cNvGrpSpPr>
            <a:grpSpLocks/>
          </p:cNvGrpSpPr>
          <p:nvPr/>
        </p:nvGrpSpPr>
        <p:grpSpPr bwMode="auto">
          <a:xfrm>
            <a:off x="3930650" y="2852738"/>
            <a:ext cx="4221163" cy="2854325"/>
            <a:chOff x="1834" y="1842"/>
            <a:chExt cx="2991" cy="1798"/>
          </a:xfrm>
        </p:grpSpPr>
        <p:graphicFrame>
          <p:nvGraphicFramePr>
            <p:cNvPr id="3074" name="Object 4"/>
            <p:cNvGraphicFramePr>
              <a:graphicFrameLocks noChangeAspect="1"/>
            </p:cNvGraphicFramePr>
            <p:nvPr/>
          </p:nvGraphicFramePr>
          <p:xfrm>
            <a:off x="1834" y="1842"/>
            <a:ext cx="2991" cy="1798"/>
          </p:xfrm>
          <a:graphic>
            <a:graphicData uri="http://schemas.openxmlformats.org/presentationml/2006/ole">
              <mc:AlternateContent xmlns:mc="http://schemas.openxmlformats.org/markup-compatibility/2006">
                <mc:Choice xmlns:v="urn:schemas-microsoft-com:vml" Requires="v">
                  <p:oleObj spid="_x0000_s3076" name="Image" r:id="rId3" imgW="20685714" imgH="11288889" progId="">
                    <p:embed/>
                  </p:oleObj>
                </mc:Choice>
                <mc:Fallback>
                  <p:oleObj name="Image" r:id="rId3" imgW="20685714" imgH="11288889"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 y="1842"/>
                          <a:ext cx="2991" cy="1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Rectangle 5"/>
            <p:cNvSpPr>
              <a:spLocks noChangeArrowheads="1"/>
            </p:cNvSpPr>
            <p:nvPr/>
          </p:nvSpPr>
          <p:spPr bwMode="auto">
            <a:xfrm>
              <a:off x="3195" y="1979"/>
              <a:ext cx="822" cy="250"/>
            </a:xfrm>
            <a:prstGeom prst="rect">
              <a:avLst/>
            </a:prstGeom>
            <a:noFill/>
            <a:ln w="9525" algn="ctr">
              <a:noFill/>
              <a:miter lim="800000"/>
              <a:headEnd/>
              <a:tailEnd/>
            </a:ln>
          </p:spPr>
          <p:txBody>
            <a:bodyPr anchor="ctr">
              <a:spAutoFit/>
            </a:bodyPr>
            <a:lstStyle/>
            <a:p>
              <a:pPr algn="l"/>
              <a:r>
                <a:rPr lang="en-GB" altLang="ja-JP">
                  <a:solidFill>
                    <a:srgbClr val="FF0000"/>
                  </a:solidFill>
                  <a:latin typeface="Arial Unicode MS" pitchFamily="50" charset="-128"/>
                  <a:ea typeface="Arial Unicode MS" pitchFamily="50" charset="-128"/>
                  <a:cs typeface="Arial Unicode MS" pitchFamily="50" charset="-128"/>
                </a:rPr>
                <a:t>p11 KO</a:t>
              </a:r>
            </a:p>
          </p:txBody>
        </p:sp>
      </p:grpSp>
      <p:sp>
        <p:nvSpPr>
          <p:cNvPr id="3077" name="Rectangle 6"/>
          <p:cNvSpPr>
            <a:spLocks noChangeArrowheads="1"/>
          </p:cNvSpPr>
          <p:nvPr/>
        </p:nvSpPr>
        <p:spPr bwMode="auto">
          <a:xfrm>
            <a:off x="884238" y="2141538"/>
            <a:ext cx="2697162" cy="641350"/>
          </a:xfrm>
          <a:prstGeom prst="rect">
            <a:avLst/>
          </a:prstGeom>
          <a:noFill/>
          <a:ln w="9525">
            <a:noFill/>
            <a:miter lim="800000"/>
            <a:headEnd/>
            <a:tailEnd/>
          </a:ln>
        </p:spPr>
        <p:txBody>
          <a:bodyPr>
            <a:spAutoFit/>
          </a:bodyPr>
          <a:lstStyle/>
          <a:p>
            <a:pPr eaLnBrk="1" hangingPunct="1"/>
            <a:r>
              <a:rPr lang="en-GB" altLang="ja-JP" sz="1800">
                <a:latin typeface="Arial Unicode MS" pitchFamily="50" charset="-128"/>
                <a:ea typeface="Arial Unicode MS" pitchFamily="50" charset="-128"/>
                <a:cs typeface="Arial Unicode MS" pitchFamily="50" charset="-128"/>
              </a:rPr>
              <a:t>Acute noxious </a:t>
            </a:r>
          </a:p>
          <a:p>
            <a:pPr eaLnBrk="1" hangingPunct="1"/>
            <a:r>
              <a:rPr lang="en-GB" altLang="ja-JP" sz="1800">
                <a:latin typeface="Arial Unicode MS" pitchFamily="50" charset="-128"/>
                <a:ea typeface="Arial Unicode MS" pitchFamily="50" charset="-128"/>
                <a:cs typeface="Arial Unicode MS" pitchFamily="50" charset="-128"/>
              </a:rPr>
              <a:t>mechanical pressure</a:t>
            </a:r>
          </a:p>
        </p:txBody>
      </p:sp>
      <p:sp>
        <p:nvSpPr>
          <p:cNvPr id="3078" name="Rectangle 7"/>
          <p:cNvSpPr>
            <a:spLocks noChangeArrowheads="1"/>
          </p:cNvSpPr>
          <p:nvPr/>
        </p:nvSpPr>
        <p:spPr bwMode="auto">
          <a:xfrm>
            <a:off x="3879850" y="5805488"/>
            <a:ext cx="4660900" cy="366712"/>
          </a:xfrm>
          <a:prstGeom prst="rect">
            <a:avLst/>
          </a:prstGeom>
          <a:noFill/>
          <a:ln w="9525" algn="ctr">
            <a:noFill/>
            <a:miter lim="800000"/>
            <a:headEnd/>
            <a:tailEnd/>
          </a:ln>
        </p:spPr>
        <p:txBody>
          <a:bodyPr anchor="ctr">
            <a:spAutoFit/>
          </a:bodyPr>
          <a:lstStyle/>
          <a:p>
            <a:pPr algn="l"/>
            <a:r>
              <a:rPr lang="en-GB" altLang="ja-JP" sz="1800">
                <a:solidFill>
                  <a:schemeClr val="tx2"/>
                </a:solidFill>
                <a:latin typeface="Arial Unicode MS" pitchFamily="50" charset="-128"/>
                <a:ea typeface="Arial Unicode MS" pitchFamily="50" charset="-128"/>
                <a:cs typeface="Arial Unicode MS" pitchFamily="50" charset="-128"/>
              </a:rPr>
              <a:t>sciatic nerve injury (neuropathic pain model)  </a:t>
            </a:r>
          </a:p>
        </p:txBody>
      </p:sp>
      <p:sp>
        <p:nvSpPr>
          <p:cNvPr id="3079" name="Rectangle 8"/>
          <p:cNvSpPr>
            <a:spLocks noChangeArrowheads="1"/>
          </p:cNvSpPr>
          <p:nvPr/>
        </p:nvSpPr>
        <p:spPr bwMode="auto">
          <a:xfrm>
            <a:off x="4816475" y="2332038"/>
            <a:ext cx="2908300" cy="366712"/>
          </a:xfrm>
          <a:prstGeom prst="rect">
            <a:avLst/>
          </a:prstGeom>
          <a:noFill/>
          <a:ln w="9525" algn="ctr">
            <a:noFill/>
            <a:miter lim="800000"/>
            <a:headEnd/>
            <a:tailEnd/>
          </a:ln>
        </p:spPr>
        <p:txBody>
          <a:bodyPr anchor="ctr">
            <a:spAutoFit/>
          </a:bodyPr>
          <a:lstStyle/>
          <a:p>
            <a:pPr algn="l"/>
            <a:r>
              <a:rPr lang="en-GB" altLang="ja-JP" sz="1800">
                <a:latin typeface="Arial Unicode MS" pitchFamily="50" charset="-128"/>
                <a:ea typeface="Arial Unicode MS" pitchFamily="50" charset="-128"/>
                <a:cs typeface="Arial Unicode MS" pitchFamily="50" charset="-128"/>
              </a:rPr>
              <a:t>Mechanical allodynia</a:t>
            </a:r>
          </a:p>
        </p:txBody>
      </p:sp>
      <p:pic>
        <p:nvPicPr>
          <p:cNvPr id="3080" name="Picture 9"/>
          <p:cNvPicPr>
            <a:picLocks noChangeAspect="1" noChangeArrowheads="1"/>
          </p:cNvPicPr>
          <p:nvPr/>
        </p:nvPicPr>
        <p:blipFill>
          <a:blip r:embed="rId5" cstate="screen"/>
          <a:srcRect/>
          <a:stretch>
            <a:fillRect/>
          </a:stretch>
        </p:blipFill>
        <p:spPr bwMode="auto">
          <a:xfrm>
            <a:off x="1416050" y="2781300"/>
            <a:ext cx="1704975" cy="2600325"/>
          </a:xfrm>
          <a:prstGeom prst="rect">
            <a:avLst/>
          </a:prstGeom>
          <a:noFill/>
          <a:ln w="9525">
            <a:noFill/>
            <a:miter lim="800000"/>
            <a:headEnd/>
            <a:tailEnd/>
          </a:ln>
        </p:spPr>
      </p:pic>
      <p:sp>
        <p:nvSpPr>
          <p:cNvPr id="3081" name="Rectangle 10"/>
          <p:cNvSpPr>
            <a:spLocks noChangeArrowheads="1"/>
          </p:cNvSpPr>
          <p:nvPr/>
        </p:nvSpPr>
        <p:spPr bwMode="auto">
          <a:xfrm>
            <a:off x="2139950" y="5589588"/>
            <a:ext cx="1158875" cy="396875"/>
          </a:xfrm>
          <a:prstGeom prst="rect">
            <a:avLst/>
          </a:prstGeom>
          <a:noFill/>
          <a:ln w="9525" algn="ctr">
            <a:noFill/>
            <a:miter lim="800000"/>
            <a:headEnd/>
            <a:tailEnd/>
          </a:ln>
        </p:spPr>
        <p:txBody>
          <a:bodyPr anchor="ctr">
            <a:spAutoFit/>
          </a:bodyPr>
          <a:lstStyle/>
          <a:p>
            <a:pPr algn="l"/>
            <a:r>
              <a:rPr lang="en-GB" altLang="ja-JP">
                <a:solidFill>
                  <a:srgbClr val="FF0000"/>
                </a:solidFill>
                <a:latin typeface="Arial Unicode MS" pitchFamily="50" charset="-128"/>
                <a:ea typeface="Arial Unicode MS" pitchFamily="50" charset="-128"/>
                <a:cs typeface="Arial Unicode MS" pitchFamily="50" charset="-128"/>
              </a:rPr>
              <a:t>p11 KO</a:t>
            </a:r>
          </a:p>
        </p:txBody>
      </p:sp>
      <p:sp>
        <p:nvSpPr>
          <p:cNvPr id="3082" name="Line 11"/>
          <p:cNvSpPr>
            <a:spLocks noChangeShapeType="1"/>
          </p:cNvSpPr>
          <p:nvPr/>
        </p:nvSpPr>
        <p:spPr bwMode="auto">
          <a:xfrm flipV="1">
            <a:off x="2651125" y="5157788"/>
            <a:ext cx="0" cy="431800"/>
          </a:xfrm>
          <a:prstGeom prst="line">
            <a:avLst/>
          </a:prstGeom>
          <a:noFill/>
          <a:ln w="9525">
            <a:solidFill>
              <a:srgbClr val="FF0000"/>
            </a:solidFill>
            <a:round/>
            <a:headEnd/>
            <a:tailEnd type="triangle" w="med" len="med"/>
          </a:ln>
        </p:spPr>
        <p:txBody>
          <a:bodyPr/>
          <a:lstStyle/>
          <a:p>
            <a:endParaRPr lang="ja-JP" altLang="en-US"/>
          </a:p>
        </p:txBody>
      </p:sp>
      <p:sp>
        <p:nvSpPr>
          <p:cNvPr id="3083" name="Rectangle 13"/>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43</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503238"/>
            <a:ext cx="9144000" cy="806450"/>
          </a:xfrm>
          <a:noFill/>
        </p:spPr>
        <p:txBody>
          <a:bodyPr/>
          <a:lstStyle/>
          <a:p>
            <a:r>
              <a:rPr lang="en-GB" altLang="ja-JP" sz="3200" smtClean="0">
                <a:latin typeface="Arial Unicode MS" pitchFamily="50" charset="-128"/>
                <a:ea typeface="Arial Unicode MS" pitchFamily="50" charset="-128"/>
                <a:cs typeface="Arial Unicode MS" pitchFamily="50" charset="-128"/>
              </a:rPr>
              <a:t>p11 specifically binds to Na</a:t>
            </a:r>
            <a:r>
              <a:rPr lang="en-GB" altLang="ja-JP" sz="3200" baseline="-25000" smtClean="0">
                <a:latin typeface="Arial Unicode MS" pitchFamily="50" charset="-128"/>
                <a:ea typeface="Arial Unicode MS" pitchFamily="50" charset="-128"/>
                <a:cs typeface="Arial Unicode MS" pitchFamily="50" charset="-128"/>
              </a:rPr>
              <a:t>V</a:t>
            </a:r>
            <a:r>
              <a:rPr lang="en-GB" altLang="ja-JP" sz="3200" smtClean="0">
                <a:latin typeface="Arial Unicode MS" pitchFamily="50" charset="-128"/>
                <a:ea typeface="Arial Unicode MS" pitchFamily="50" charset="-128"/>
                <a:cs typeface="Arial Unicode MS" pitchFamily="50" charset="-128"/>
              </a:rPr>
              <a:t>1.8 </a:t>
            </a:r>
            <a:br>
              <a:rPr lang="en-GB" altLang="ja-JP" sz="3200" smtClean="0">
                <a:latin typeface="Arial Unicode MS" pitchFamily="50" charset="-128"/>
                <a:ea typeface="Arial Unicode MS" pitchFamily="50" charset="-128"/>
                <a:cs typeface="Arial Unicode MS" pitchFamily="50" charset="-128"/>
              </a:rPr>
            </a:br>
            <a:r>
              <a:rPr lang="en-GB" altLang="ja-JP" sz="3200" smtClean="0">
                <a:latin typeface="Arial Unicode MS" pitchFamily="50" charset="-128"/>
                <a:ea typeface="Arial Unicode MS" pitchFamily="50" charset="-128"/>
                <a:cs typeface="Arial Unicode MS" pitchFamily="50" charset="-128"/>
              </a:rPr>
              <a:t>among voltage-gated sodium channels</a:t>
            </a:r>
          </a:p>
        </p:txBody>
      </p:sp>
      <p:sp>
        <p:nvSpPr>
          <p:cNvPr id="36867" name="Rectangle 83"/>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44</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pic>
        <p:nvPicPr>
          <p:cNvPr id="36868" name="Picture 84"/>
          <p:cNvPicPr>
            <a:picLocks noChangeAspect="1" noChangeArrowheads="1"/>
          </p:cNvPicPr>
          <p:nvPr/>
        </p:nvPicPr>
        <p:blipFill>
          <a:blip r:embed="rId3" cstate="screen"/>
          <a:srcRect/>
          <a:stretch>
            <a:fillRect/>
          </a:stretch>
        </p:blipFill>
        <p:spPr bwMode="auto">
          <a:xfrm>
            <a:off x="2093913" y="2174875"/>
            <a:ext cx="4641850" cy="3171825"/>
          </a:xfrm>
          <a:prstGeom prst="rect">
            <a:avLst/>
          </a:prstGeom>
          <a:noFill/>
          <a:ln w="9525" algn="ctr">
            <a:noFill/>
            <a:miter lim="800000"/>
            <a:headEnd/>
            <a:tailEnd/>
          </a:ln>
        </p:spPr>
      </p:pic>
      <p:sp>
        <p:nvSpPr>
          <p:cNvPr id="36869" name="Rectangle 85"/>
          <p:cNvSpPr>
            <a:spLocks noChangeArrowheads="1"/>
          </p:cNvSpPr>
          <p:nvPr/>
        </p:nvSpPr>
        <p:spPr bwMode="auto">
          <a:xfrm>
            <a:off x="2117725" y="2209800"/>
            <a:ext cx="407988" cy="750888"/>
          </a:xfrm>
          <a:prstGeom prst="rect">
            <a:avLst/>
          </a:prstGeom>
          <a:solidFill>
            <a:schemeClr val="tx1"/>
          </a:solidFill>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6870" name="Rectangle 86"/>
          <p:cNvSpPr>
            <a:spLocks noChangeArrowheads="1"/>
          </p:cNvSpPr>
          <p:nvPr/>
        </p:nvSpPr>
        <p:spPr bwMode="auto">
          <a:xfrm>
            <a:off x="4037013" y="5426075"/>
            <a:ext cx="23241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GST pull down assay</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3"/>
          <p:cNvSpPr>
            <a:spLocks noGrp="1" noChangeArrowheads="1"/>
          </p:cNvSpPr>
          <p:nvPr>
            <p:ph type="title"/>
          </p:nvPr>
        </p:nvSpPr>
        <p:spPr>
          <a:xfrm>
            <a:off x="274638" y="382588"/>
            <a:ext cx="8636000" cy="660400"/>
          </a:xfrm>
          <a:noFill/>
        </p:spPr>
        <p:txBody>
          <a:bodyPr/>
          <a:lstStyle/>
          <a:p>
            <a:r>
              <a:rPr lang="en-GB" altLang="ja-JP" sz="3200" smtClean="0">
                <a:latin typeface="Arial Unicode MS" pitchFamily="50" charset="-128"/>
                <a:ea typeface="Arial Unicode MS" pitchFamily="50" charset="-128"/>
                <a:cs typeface="Arial Unicode MS" pitchFamily="50" charset="-128"/>
              </a:rPr>
              <a:t>Binding domains in p11 and Na</a:t>
            </a:r>
            <a:r>
              <a:rPr lang="en-GB" altLang="ja-JP" sz="3200" baseline="-25000" smtClean="0">
                <a:latin typeface="Arial Unicode MS" pitchFamily="50" charset="-128"/>
                <a:ea typeface="Arial Unicode MS" pitchFamily="50" charset="-128"/>
                <a:cs typeface="Arial Unicode MS" pitchFamily="50" charset="-128"/>
              </a:rPr>
              <a:t>V</a:t>
            </a:r>
            <a:r>
              <a:rPr lang="en-GB" altLang="ja-JP" sz="3200" smtClean="0">
                <a:latin typeface="Arial Unicode MS" pitchFamily="50" charset="-128"/>
                <a:ea typeface="Arial Unicode MS" pitchFamily="50" charset="-128"/>
                <a:cs typeface="Arial Unicode MS" pitchFamily="50" charset="-128"/>
              </a:rPr>
              <a:t>1.8</a:t>
            </a:r>
          </a:p>
        </p:txBody>
      </p:sp>
      <p:pic>
        <p:nvPicPr>
          <p:cNvPr id="38915" name="Picture 16"/>
          <p:cNvPicPr>
            <a:picLocks noChangeAspect="1" noChangeArrowheads="1"/>
          </p:cNvPicPr>
          <p:nvPr/>
        </p:nvPicPr>
        <p:blipFill>
          <a:blip r:embed="rId3" cstate="screen"/>
          <a:srcRect/>
          <a:stretch>
            <a:fillRect/>
          </a:stretch>
        </p:blipFill>
        <p:spPr bwMode="auto">
          <a:xfrm>
            <a:off x="3644900" y="2965450"/>
            <a:ext cx="5054600" cy="2436813"/>
          </a:xfrm>
          <a:prstGeom prst="rect">
            <a:avLst/>
          </a:prstGeom>
          <a:noFill/>
          <a:ln w="9525">
            <a:noFill/>
            <a:miter lim="800000"/>
            <a:headEnd/>
            <a:tailEnd/>
          </a:ln>
        </p:spPr>
      </p:pic>
      <p:sp useBgFill="1">
        <p:nvSpPr>
          <p:cNvPr id="38916" name="Rectangle 17"/>
          <p:cNvSpPr>
            <a:spLocks noChangeArrowheads="1"/>
          </p:cNvSpPr>
          <p:nvPr/>
        </p:nvSpPr>
        <p:spPr bwMode="auto">
          <a:xfrm>
            <a:off x="3478213" y="2798763"/>
            <a:ext cx="5303837" cy="220662"/>
          </a:xfrm>
          <a:prstGeom prst="rect">
            <a:avLst/>
          </a:prstGeom>
          <a:ln w="9525">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8917" name="Line 18"/>
          <p:cNvSpPr>
            <a:spLocks noChangeShapeType="1"/>
          </p:cNvSpPr>
          <p:nvPr/>
        </p:nvSpPr>
        <p:spPr bwMode="auto">
          <a:xfrm rot="372565">
            <a:off x="4081463" y="4325938"/>
            <a:ext cx="0" cy="157162"/>
          </a:xfrm>
          <a:prstGeom prst="line">
            <a:avLst/>
          </a:prstGeom>
          <a:noFill/>
          <a:ln w="57150">
            <a:solidFill>
              <a:srgbClr val="00FF00"/>
            </a:solidFill>
            <a:round/>
            <a:headEnd/>
            <a:tailEnd/>
          </a:ln>
        </p:spPr>
        <p:txBody>
          <a:bodyPr/>
          <a:lstStyle/>
          <a:p>
            <a:endParaRPr lang="ja-JP" altLang="en-US"/>
          </a:p>
        </p:txBody>
      </p:sp>
      <p:sp>
        <p:nvSpPr>
          <p:cNvPr id="38918" name="Rectangle 19"/>
          <p:cNvSpPr>
            <a:spLocks noChangeArrowheads="1"/>
          </p:cNvSpPr>
          <p:nvPr/>
        </p:nvSpPr>
        <p:spPr bwMode="auto">
          <a:xfrm>
            <a:off x="5233988" y="2065338"/>
            <a:ext cx="1404937" cy="722312"/>
          </a:xfrm>
          <a:prstGeom prst="rect">
            <a:avLst/>
          </a:prstGeom>
          <a:noFill/>
          <a:ln w="12700">
            <a:noFill/>
            <a:miter lim="800000"/>
            <a:headEnd/>
            <a:tailEnd/>
          </a:ln>
        </p:spPr>
        <p:txBody>
          <a:bodyPr lIns="90487" tIns="44450" rIns="90487" bIns="44450" anchor="b"/>
          <a:lstStyle/>
          <a:p>
            <a:r>
              <a:rPr lang="en-GB" altLang="ja-JP" sz="2800">
                <a:solidFill>
                  <a:schemeClr val="tx2"/>
                </a:solidFill>
                <a:latin typeface="Arial Unicode MS" pitchFamily="50" charset="-128"/>
                <a:ea typeface="Arial Unicode MS" pitchFamily="50" charset="-128"/>
                <a:cs typeface="Arial Unicode MS" pitchFamily="50" charset="-128"/>
              </a:rPr>
              <a:t>Na</a:t>
            </a:r>
            <a:r>
              <a:rPr lang="en-GB" altLang="ja-JP" sz="2800" baseline="-25000">
                <a:solidFill>
                  <a:schemeClr val="tx2"/>
                </a:solidFill>
                <a:latin typeface="Arial Unicode MS" pitchFamily="50" charset="-128"/>
                <a:ea typeface="Arial Unicode MS" pitchFamily="50" charset="-128"/>
                <a:cs typeface="Arial Unicode MS" pitchFamily="50" charset="-128"/>
              </a:rPr>
              <a:t>V</a:t>
            </a:r>
            <a:r>
              <a:rPr lang="en-GB" altLang="ja-JP" sz="2800">
                <a:solidFill>
                  <a:schemeClr val="tx2"/>
                </a:solidFill>
                <a:latin typeface="Arial Unicode MS" pitchFamily="50" charset="-128"/>
                <a:ea typeface="Arial Unicode MS" pitchFamily="50" charset="-128"/>
                <a:cs typeface="Arial Unicode MS" pitchFamily="50" charset="-128"/>
              </a:rPr>
              <a:t>1.8</a:t>
            </a:r>
          </a:p>
        </p:txBody>
      </p:sp>
      <p:sp>
        <p:nvSpPr>
          <p:cNvPr id="38919" name="Rectangle 20"/>
          <p:cNvSpPr>
            <a:spLocks noChangeArrowheads="1"/>
          </p:cNvSpPr>
          <p:nvPr/>
        </p:nvSpPr>
        <p:spPr bwMode="auto">
          <a:xfrm>
            <a:off x="1201738" y="2065338"/>
            <a:ext cx="1014412" cy="722312"/>
          </a:xfrm>
          <a:prstGeom prst="rect">
            <a:avLst/>
          </a:prstGeom>
          <a:noFill/>
          <a:ln w="12700">
            <a:noFill/>
            <a:miter lim="800000"/>
            <a:headEnd/>
            <a:tailEnd/>
          </a:ln>
        </p:spPr>
        <p:txBody>
          <a:bodyPr lIns="90487" tIns="44450" rIns="90487" bIns="44450" anchor="b"/>
          <a:lstStyle/>
          <a:p>
            <a:r>
              <a:rPr lang="en-GB" altLang="ja-JP" sz="2800">
                <a:solidFill>
                  <a:schemeClr val="tx2"/>
                </a:solidFill>
                <a:latin typeface="Arial Unicode MS" pitchFamily="50" charset="-128"/>
                <a:ea typeface="Arial Unicode MS" pitchFamily="50" charset="-128"/>
                <a:cs typeface="Arial Unicode MS" pitchFamily="50" charset="-128"/>
              </a:rPr>
              <a:t>p11</a:t>
            </a:r>
          </a:p>
        </p:txBody>
      </p:sp>
      <p:sp>
        <p:nvSpPr>
          <p:cNvPr id="38920" name="Rectangle 21"/>
          <p:cNvSpPr>
            <a:spLocks noChangeArrowheads="1"/>
          </p:cNvSpPr>
          <p:nvPr/>
        </p:nvSpPr>
        <p:spPr bwMode="auto">
          <a:xfrm>
            <a:off x="4468813" y="6556375"/>
            <a:ext cx="4051300" cy="304800"/>
          </a:xfrm>
          <a:prstGeom prst="rect">
            <a:avLst/>
          </a:prstGeom>
          <a:noFill/>
          <a:ln w="12700">
            <a:noFill/>
            <a:miter lim="800000"/>
            <a:headEnd/>
            <a:tailEnd/>
          </a:ln>
        </p:spPr>
        <p:txBody>
          <a:bodyPr lIns="90488" tIns="44450" rIns="90488" bIns="44450">
            <a:spAutoFit/>
          </a:bodyPr>
          <a:lstStyle/>
          <a:p>
            <a:pPr algn="r"/>
            <a:r>
              <a:rPr lang="en-GB" altLang="ja-JP" sz="1400">
                <a:solidFill>
                  <a:schemeClr val="tx2"/>
                </a:solidFill>
                <a:latin typeface="Arial Unicode MS" pitchFamily="50" charset="-128"/>
                <a:ea typeface="Arial Unicode MS" pitchFamily="50" charset="-128"/>
                <a:cs typeface="Arial Unicode MS" pitchFamily="50" charset="-128"/>
              </a:rPr>
              <a:t>Poon </a:t>
            </a:r>
            <a:r>
              <a:rPr lang="en-GB" altLang="ja-JP" sz="1400" i="1">
                <a:solidFill>
                  <a:schemeClr val="tx2"/>
                </a:solidFill>
                <a:latin typeface="Arial Unicode MS" pitchFamily="50" charset="-128"/>
                <a:ea typeface="Arial Unicode MS" pitchFamily="50" charset="-128"/>
                <a:cs typeface="Arial Unicode MS" pitchFamily="50" charset="-128"/>
              </a:rPr>
              <a:t>et al.</a:t>
            </a:r>
            <a:r>
              <a:rPr lang="en-GB" altLang="ja-JP" sz="1400">
                <a:solidFill>
                  <a:schemeClr val="tx2"/>
                </a:solidFill>
                <a:latin typeface="Arial Unicode MS" pitchFamily="50" charset="-128"/>
                <a:ea typeface="Arial Unicode MS" pitchFamily="50" charset="-128"/>
                <a:cs typeface="Arial Unicode MS" pitchFamily="50" charset="-128"/>
              </a:rPr>
              <a:t> (2004) </a:t>
            </a:r>
            <a:r>
              <a:rPr lang="en-GB" altLang="ja-JP" sz="1400" i="1">
                <a:solidFill>
                  <a:schemeClr val="tx2"/>
                </a:solidFill>
                <a:latin typeface="Arial Unicode MS" pitchFamily="50" charset="-128"/>
                <a:ea typeface="Arial Unicode MS" pitchFamily="50" charset="-128"/>
                <a:cs typeface="Arial Unicode MS" pitchFamily="50" charset="-128"/>
              </a:rPr>
              <a:t>FEBS Lett. </a:t>
            </a:r>
            <a:r>
              <a:rPr lang="en-GB" altLang="ja-JP" sz="1400">
                <a:solidFill>
                  <a:schemeClr val="tx2"/>
                </a:solidFill>
                <a:latin typeface="Arial Unicode MS" pitchFamily="50" charset="-128"/>
                <a:ea typeface="Arial Unicode MS" pitchFamily="50" charset="-128"/>
                <a:cs typeface="Arial Unicode MS" pitchFamily="50" charset="-128"/>
              </a:rPr>
              <a:t>558(1-3): 114-118</a:t>
            </a:r>
          </a:p>
        </p:txBody>
      </p:sp>
      <p:grpSp>
        <p:nvGrpSpPr>
          <p:cNvPr id="38921" name="Group 24"/>
          <p:cNvGrpSpPr>
            <a:grpSpLocks/>
          </p:cNvGrpSpPr>
          <p:nvPr/>
        </p:nvGrpSpPr>
        <p:grpSpPr bwMode="auto">
          <a:xfrm>
            <a:off x="492125" y="3014663"/>
            <a:ext cx="2438400" cy="2376487"/>
            <a:chOff x="538" y="1859"/>
            <a:chExt cx="1536" cy="1497"/>
          </a:xfrm>
        </p:grpSpPr>
        <p:pic>
          <p:nvPicPr>
            <p:cNvPr id="38923" name="Picture 22"/>
            <p:cNvPicPr>
              <a:picLocks noChangeAspect="1" noChangeArrowheads="1"/>
            </p:cNvPicPr>
            <p:nvPr/>
          </p:nvPicPr>
          <p:blipFill>
            <a:blip r:embed="rId4" cstate="screen"/>
            <a:srcRect/>
            <a:stretch>
              <a:fillRect/>
            </a:stretch>
          </p:blipFill>
          <p:spPr bwMode="auto">
            <a:xfrm>
              <a:off x="538" y="1859"/>
              <a:ext cx="1536" cy="1497"/>
            </a:xfrm>
            <a:prstGeom prst="rect">
              <a:avLst/>
            </a:prstGeom>
            <a:noFill/>
            <a:ln w="9525" algn="ctr">
              <a:noFill/>
              <a:miter lim="800000"/>
              <a:headEnd/>
              <a:tailEnd/>
            </a:ln>
          </p:spPr>
        </p:pic>
        <p:sp>
          <p:nvSpPr>
            <p:cNvPr id="38924" name="Rectangle 23"/>
            <p:cNvSpPr>
              <a:spLocks noChangeArrowheads="1"/>
            </p:cNvSpPr>
            <p:nvPr/>
          </p:nvSpPr>
          <p:spPr bwMode="auto">
            <a:xfrm>
              <a:off x="559" y="1871"/>
              <a:ext cx="251" cy="193"/>
            </a:xfrm>
            <a:prstGeom prst="rect">
              <a:avLst/>
            </a:prstGeom>
            <a:solidFill>
              <a:schemeClr val="tx1"/>
            </a:solidFill>
            <a:ln w="9525" algn="ctr">
              <a:noFill/>
              <a:miter lim="800000"/>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grpSp>
      <p:sp>
        <p:nvSpPr>
          <p:cNvPr id="38922" name="Rectangle 25"/>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45</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4099" name="Rectangle 2"/>
          <p:cNvSpPr>
            <a:spLocks noChangeArrowheads="1"/>
          </p:cNvSpPr>
          <p:nvPr/>
        </p:nvSpPr>
        <p:spPr bwMode="auto">
          <a:xfrm>
            <a:off x="0" y="0"/>
            <a:ext cx="9144000" cy="6858000"/>
          </a:xfrm>
          <a:prstGeom prst="rect">
            <a:avLst/>
          </a:prstGeom>
          <a:ln w="12700">
            <a:solidFill>
              <a:schemeClr val="tx1"/>
            </a:solidFill>
            <a:miter lim="800000"/>
            <a:headEnd/>
            <a:tailEnd/>
          </a:ln>
        </p:spPr>
        <p:txBody>
          <a:bodyPr wrap="none" anchor="ctr"/>
          <a:lstStyle/>
          <a:p>
            <a:endParaRPr lang="ja-JP" altLang="en-US"/>
          </a:p>
        </p:txBody>
      </p:sp>
      <p:graphicFrame>
        <p:nvGraphicFramePr>
          <p:cNvPr id="4098" name="Object 3"/>
          <p:cNvGraphicFramePr>
            <a:graphicFrameLocks noGrp="1" noChangeAspect="1"/>
          </p:cNvGraphicFramePr>
          <p:nvPr>
            <p:ph/>
          </p:nvPr>
        </p:nvGraphicFramePr>
        <p:xfrm>
          <a:off x="0" y="0"/>
          <a:ext cx="8423275" cy="6858000"/>
        </p:xfrm>
        <a:graphic>
          <a:graphicData uri="http://schemas.openxmlformats.org/presentationml/2006/ole">
            <mc:AlternateContent xmlns:mc="http://schemas.openxmlformats.org/markup-compatibility/2006">
              <mc:Choice xmlns:v="urn:schemas-microsoft-com:vml" Requires="v">
                <p:oleObj spid="_x0000_s4100" name="Photo Editor Photo" r:id="rId3" imgW="7144747" imgH="7276190" progId="">
                  <p:embed/>
                </p:oleObj>
              </mc:Choice>
              <mc:Fallback>
                <p:oleObj name="Photo Editor Photo" r:id="rId3" imgW="7144747" imgH="727619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42327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Oval 4"/>
          <p:cNvSpPr>
            <a:spLocks noChangeArrowheads="1"/>
          </p:cNvSpPr>
          <p:nvPr/>
        </p:nvSpPr>
        <p:spPr bwMode="auto">
          <a:xfrm>
            <a:off x="2962275" y="5160963"/>
            <a:ext cx="141288" cy="123825"/>
          </a:xfrm>
          <a:prstGeom prst="ellipse">
            <a:avLst/>
          </a:prstGeom>
          <a:solidFill>
            <a:srgbClr val="FF0000"/>
          </a:solidFill>
          <a:ln w="9525" algn="ctr">
            <a:noFill/>
            <a:round/>
            <a:headEnd/>
            <a:tailEnd/>
          </a:ln>
        </p:spPr>
        <p:txBody>
          <a:bodyPr wrap="none" anchor="ctr"/>
          <a:lstStyle/>
          <a:p>
            <a:endParaRPr lang="ja-JP" altLang="en-US"/>
          </a:p>
        </p:txBody>
      </p:sp>
      <p:sp>
        <p:nvSpPr>
          <p:cNvPr id="4101" name="Oval 5"/>
          <p:cNvSpPr>
            <a:spLocks noChangeArrowheads="1"/>
          </p:cNvSpPr>
          <p:nvPr/>
        </p:nvSpPr>
        <p:spPr bwMode="auto">
          <a:xfrm>
            <a:off x="2997200" y="5186363"/>
            <a:ext cx="53975" cy="53975"/>
          </a:xfrm>
          <a:prstGeom prst="ellipse">
            <a:avLst/>
          </a:prstGeom>
          <a:solidFill>
            <a:srgbClr val="FFFFCC"/>
          </a:solidFill>
          <a:ln w="9525" algn="ctr">
            <a:noFill/>
            <a:round/>
            <a:headEnd/>
            <a:tailEnd/>
          </a:ln>
        </p:spPr>
        <p:txBody>
          <a:bodyPr wrap="none" anchor="ctr"/>
          <a:lstStyle/>
          <a:p>
            <a:endParaRPr lang="ja-JP" altLang="en-US"/>
          </a:p>
        </p:txBody>
      </p:sp>
      <p:sp>
        <p:nvSpPr>
          <p:cNvPr id="4102" name="Rectangle 6"/>
          <p:cNvSpPr>
            <a:spLocks noChangeArrowheads="1"/>
          </p:cNvSpPr>
          <p:nvPr/>
        </p:nvSpPr>
        <p:spPr bwMode="auto">
          <a:xfrm>
            <a:off x="2732088" y="4035425"/>
            <a:ext cx="1179512" cy="1100138"/>
          </a:xfrm>
          <a:prstGeom prst="rect">
            <a:avLst/>
          </a:prstGeom>
          <a:solidFill>
            <a:schemeClr val="tx1"/>
          </a:solidFill>
          <a:ln w="9525" algn="ctr">
            <a:noFill/>
            <a:miter lim="800000"/>
            <a:headEnd/>
            <a:tailEnd/>
          </a:ln>
        </p:spPr>
        <p:txBody>
          <a:bodyPr wrap="none" anchor="ctr"/>
          <a:lstStyle/>
          <a:p>
            <a:endParaRPr lang="ja-JP" altLang="en-US"/>
          </a:p>
        </p:txBody>
      </p:sp>
      <p:sp>
        <p:nvSpPr>
          <p:cNvPr id="4103" name="Rectangle 7"/>
          <p:cNvSpPr>
            <a:spLocks noChangeArrowheads="1"/>
          </p:cNvSpPr>
          <p:nvPr/>
        </p:nvSpPr>
        <p:spPr bwMode="auto">
          <a:xfrm>
            <a:off x="2932113" y="4138613"/>
            <a:ext cx="1598612" cy="336550"/>
          </a:xfrm>
          <a:prstGeom prst="rect">
            <a:avLst/>
          </a:prstGeom>
          <a:solidFill>
            <a:schemeClr val="tx1"/>
          </a:solidFill>
          <a:ln w="9525" algn="ctr">
            <a:noFill/>
            <a:miter lim="800000"/>
            <a:headEnd/>
            <a:tailEnd/>
          </a:ln>
        </p:spPr>
        <p:txBody>
          <a:bodyPr wrap="none">
            <a:spAutoFit/>
          </a:bodyPr>
          <a:lstStyle/>
          <a:p>
            <a:r>
              <a:rPr lang="en-GB" altLang="ja-JP" sz="1600" b="1">
                <a:solidFill>
                  <a:srgbClr val="000000"/>
                </a:solidFill>
              </a:rPr>
              <a:t>Sensory Nerve</a:t>
            </a:r>
          </a:p>
        </p:txBody>
      </p:sp>
      <p:sp>
        <p:nvSpPr>
          <p:cNvPr id="4104" name="Oval 8"/>
          <p:cNvSpPr>
            <a:spLocks noChangeArrowheads="1"/>
          </p:cNvSpPr>
          <p:nvPr/>
        </p:nvSpPr>
        <p:spPr bwMode="auto">
          <a:xfrm>
            <a:off x="2698750" y="5110163"/>
            <a:ext cx="106363" cy="88900"/>
          </a:xfrm>
          <a:prstGeom prst="ellipse">
            <a:avLst/>
          </a:prstGeom>
          <a:solidFill>
            <a:schemeClr val="tx1"/>
          </a:solidFill>
          <a:ln w="9525" algn="ctr">
            <a:noFill/>
            <a:round/>
            <a:headEnd/>
            <a:tailEnd/>
          </a:ln>
        </p:spPr>
        <p:txBody>
          <a:bodyPr wrap="none" anchor="ctr"/>
          <a:lstStyle/>
          <a:p>
            <a:endParaRPr lang="ja-JP" altLang="en-US"/>
          </a:p>
        </p:txBody>
      </p:sp>
      <p:sp>
        <p:nvSpPr>
          <p:cNvPr id="4105" name="Rectangle 9"/>
          <p:cNvSpPr>
            <a:spLocks noChangeArrowheads="1"/>
          </p:cNvSpPr>
          <p:nvPr/>
        </p:nvSpPr>
        <p:spPr bwMode="auto">
          <a:xfrm>
            <a:off x="2154238" y="4457700"/>
            <a:ext cx="1574800" cy="581025"/>
          </a:xfrm>
          <a:prstGeom prst="rect">
            <a:avLst/>
          </a:prstGeom>
          <a:solidFill>
            <a:schemeClr val="tx1"/>
          </a:solidFill>
          <a:ln w="9525" algn="ctr">
            <a:noFill/>
            <a:miter lim="800000"/>
            <a:headEnd/>
            <a:tailEnd/>
          </a:ln>
        </p:spPr>
        <p:txBody>
          <a:bodyPr wrap="none">
            <a:spAutoFit/>
          </a:bodyPr>
          <a:lstStyle/>
          <a:p>
            <a:r>
              <a:rPr lang="en-GB" altLang="ja-JP" sz="1600" b="1">
                <a:solidFill>
                  <a:srgbClr val="000000"/>
                </a:solidFill>
              </a:rPr>
              <a:t>Dorsal Root </a:t>
            </a:r>
          </a:p>
          <a:p>
            <a:r>
              <a:rPr lang="en-GB" altLang="ja-JP" sz="1600" b="1">
                <a:solidFill>
                  <a:srgbClr val="000000"/>
                </a:solidFill>
              </a:rPr>
              <a:t>Ganglia (DRG)</a:t>
            </a:r>
          </a:p>
        </p:txBody>
      </p:sp>
      <p:sp>
        <p:nvSpPr>
          <p:cNvPr id="4106" name="Line 10"/>
          <p:cNvSpPr>
            <a:spLocks noChangeShapeType="1"/>
          </p:cNvSpPr>
          <p:nvPr/>
        </p:nvSpPr>
        <p:spPr bwMode="auto">
          <a:xfrm>
            <a:off x="2917825" y="4994275"/>
            <a:ext cx="36513" cy="182563"/>
          </a:xfrm>
          <a:prstGeom prst="line">
            <a:avLst/>
          </a:prstGeom>
          <a:noFill/>
          <a:ln w="38100">
            <a:solidFill>
              <a:srgbClr val="000000"/>
            </a:solidFill>
            <a:round/>
            <a:headEnd/>
            <a:tailEnd/>
          </a:ln>
        </p:spPr>
        <p:txBody>
          <a:bodyPr/>
          <a:lstStyle/>
          <a:p>
            <a:endParaRPr lang="ja-JP" altLang="en-US"/>
          </a:p>
        </p:txBody>
      </p:sp>
      <p:sp>
        <p:nvSpPr>
          <p:cNvPr id="4107" name="Rectangle 11"/>
          <p:cNvSpPr>
            <a:spLocks noChangeArrowheads="1"/>
          </p:cNvSpPr>
          <p:nvPr/>
        </p:nvSpPr>
        <p:spPr bwMode="auto">
          <a:xfrm>
            <a:off x="3717925" y="4802188"/>
            <a:ext cx="1020763" cy="323850"/>
          </a:xfrm>
          <a:prstGeom prst="rect">
            <a:avLst/>
          </a:prstGeom>
          <a:solidFill>
            <a:schemeClr val="tx1"/>
          </a:solidFill>
          <a:ln w="9525" algn="ctr">
            <a:noFill/>
            <a:miter lim="800000"/>
            <a:headEnd/>
            <a:tailEnd/>
          </a:ln>
        </p:spPr>
        <p:txBody>
          <a:bodyPr wrap="none" anchor="ctr"/>
          <a:lstStyle/>
          <a:p>
            <a:endParaRPr lang="ja-JP" altLang="en-US"/>
          </a:p>
        </p:txBody>
      </p:sp>
      <p:sp>
        <p:nvSpPr>
          <p:cNvPr id="4108" name="Oval 12"/>
          <p:cNvSpPr>
            <a:spLocks noChangeArrowheads="1"/>
          </p:cNvSpPr>
          <p:nvPr/>
        </p:nvSpPr>
        <p:spPr bwMode="auto">
          <a:xfrm>
            <a:off x="4368800" y="4951413"/>
            <a:ext cx="273050" cy="288925"/>
          </a:xfrm>
          <a:prstGeom prst="ellipse">
            <a:avLst/>
          </a:prstGeom>
          <a:solidFill>
            <a:schemeClr val="tx1"/>
          </a:solidFill>
          <a:ln w="9525" algn="ctr">
            <a:noFill/>
            <a:round/>
            <a:headEnd/>
            <a:tailEnd/>
          </a:ln>
        </p:spPr>
        <p:txBody>
          <a:bodyPr wrap="none" anchor="ctr"/>
          <a:lstStyle/>
          <a:p>
            <a:endParaRPr lang="ja-JP" altLang="en-US"/>
          </a:p>
        </p:txBody>
      </p:sp>
      <p:sp>
        <p:nvSpPr>
          <p:cNvPr id="4109" name="Line 13"/>
          <p:cNvSpPr>
            <a:spLocks noChangeShapeType="1"/>
          </p:cNvSpPr>
          <p:nvPr/>
        </p:nvSpPr>
        <p:spPr bwMode="auto">
          <a:xfrm>
            <a:off x="4011613" y="4435475"/>
            <a:ext cx="528637" cy="809625"/>
          </a:xfrm>
          <a:prstGeom prst="line">
            <a:avLst/>
          </a:prstGeom>
          <a:noFill/>
          <a:ln w="38100">
            <a:solidFill>
              <a:srgbClr val="000000"/>
            </a:solidFill>
            <a:round/>
            <a:headEnd/>
            <a:tailEnd/>
          </a:ln>
        </p:spPr>
        <p:txBody>
          <a:bodyPr/>
          <a:lstStyle/>
          <a:p>
            <a:endParaRPr lang="ja-JP" altLang="en-US"/>
          </a:p>
        </p:txBody>
      </p:sp>
      <p:sp>
        <p:nvSpPr>
          <p:cNvPr id="4110" name="Rectangle 14"/>
          <p:cNvSpPr>
            <a:spLocks noChangeArrowheads="1"/>
          </p:cNvSpPr>
          <p:nvPr/>
        </p:nvSpPr>
        <p:spPr bwMode="auto">
          <a:xfrm>
            <a:off x="5634038" y="2252663"/>
            <a:ext cx="917575" cy="336550"/>
          </a:xfrm>
          <a:prstGeom prst="rect">
            <a:avLst/>
          </a:prstGeom>
          <a:solidFill>
            <a:schemeClr val="tx1"/>
          </a:solidFill>
          <a:ln w="9525" algn="ctr">
            <a:noFill/>
            <a:miter lim="800000"/>
            <a:headEnd/>
            <a:tailEnd/>
          </a:ln>
        </p:spPr>
        <p:txBody>
          <a:bodyPr wrap="none">
            <a:spAutoFit/>
          </a:bodyPr>
          <a:lstStyle/>
          <a:p>
            <a:r>
              <a:rPr lang="en-GB" altLang="ja-JP" sz="1600" b="1">
                <a:solidFill>
                  <a:srgbClr val="000000"/>
                </a:solidFill>
              </a:rPr>
              <a:t>Trauma</a:t>
            </a:r>
          </a:p>
        </p:txBody>
      </p:sp>
      <p:sp>
        <p:nvSpPr>
          <p:cNvPr id="4111" name="Rectangle 15"/>
          <p:cNvSpPr>
            <a:spLocks noChangeArrowheads="1"/>
          </p:cNvSpPr>
          <p:nvPr/>
        </p:nvSpPr>
        <p:spPr bwMode="auto">
          <a:xfrm>
            <a:off x="8291513" y="0"/>
            <a:ext cx="852487" cy="6858000"/>
          </a:xfrm>
          <a:prstGeom prst="rect">
            <a:avLst/>
          </a:prstGeom>
          <a:solidFill>
            <a:schemeClr val="tx1"/>
          </a:solidFill>
          <a:ln w="9525" algn="ctr">
            <a:noFill/>
            <a:miter lim="800000"/>
            <a:headEnd/>
            <a:tailEnd/>
          </a:ln>
        </p:spPr>
        <p:txBody>
          <a:bodyPr wrap="none" anchor="ctr"/>
          <a:lstStyle/>
          <a:p>
            <a:endParaRPr lang="ja-JP" altLang="en-US"/>
          </a:p>
        </p:txBody>
      </p:sp>
      <p:sp>
        <p:nvSpPr>
          <p:cNvPr id="4112" name="Line 17"/>
          <p:cNvSpPr>
            <a:spLocks noChangeShapeType="1"/>
          </p:cNvSpPr>
          <p:nvPr/>
        </p:nvSpPr>
        <p:spPr bwMode="auto">
          <a:xfrm flipV="1">
            <a:off x="6205538" y="3727450"/>
            <a:ext cx="1109662" cy="7938"/>
          </a:xfrm>
          <a:prstGeom prst="line">
            <a:avLst/>
          </a:prstGeom>
          <a:noFill/>
          <a:ln w="38100">
            <a:solidFill>
              <a:srgbClr val="000000"/>
            </a:solidFill>
            <a:round/>
            <a:headEnd/>
            <a:tailEnd/>
          </a:ln>
        </p:spPr>
        <p:txBody>
          <a:bodyPr/>
          <a:lstStyle/>
          <a:p>
            <a:endParaRPr lang="ja-JP" altLang="en-US"/>
          </a:p>
        </p:txBody>
      </p:sp>
      <p:sp>
        <p:nvSpPr>
          <p:cNvPr id="4113" name="Rectangle 18"/>
          <p:cNvSpPr>
            <a:spLocks noChangeArrowheads="1"/>
          </p:cNvSpPr>
          <p:nvPr/>
        </p:nvSpPr>
        <p:spPr bwMode="auto">
          <a:xfrm>
            <a:off x="3041650" y="5995988"/>
            <a:ext cx="2303463" cy="862012"/>
          </a:xfrm>
          <a:prstGeom prst="rect">
            <a:avLst/>
          </a:prstGeom>
          <a:solidFill>
            <a:schemeClr val="tx1"/>
          </a:solidFill>
          <a:ln w="9525" algn="ctr">
            <a:noFill/>
            <a:miter lim="800000"/>
            <a:headEnd/>
            <a:tailEnd/>
          </a:ln>
        </p:spPr>
        <p:txBody>
          <a:bodyPr wrap="none" anchor="ctr"/>
          <a:lstStyle/>
          <a:p>
            <a:endParaRPr lang="ja-JP" altLang="en-US"/>
          </a:p>
        </p:txBody>
      </p:sp>
      <p:sp>
        <p:nvSpPr>
          <p:cNvPr id="4114" name="Rectangle 19"/>
          <p:cNvSpPr>
            <a:spLocks noChangeArrowheads="1"/>
          </p:cNvSpPr>
          <p:nvPr/>
        </p:nvSpPr>
        <p:spPr bwMode="auto">
          <a:xfrm>
            <a:off x="4097338" y="5618163"/>
            <a:ext cx="1819275" cy="246062"/>
          </a:xfrm>
          <a:prstGeom prst="rect">
            <a:avLst/>
          </a:prstGeom>
          <a:solidFill>
            <a:schemeClr val="tx1"/>
          </a:solidFill>
          <a:ln w="9525" algn="ctr">
            <a:noFill/>
            <a:miter lim="800000"/>
            <a:headEnd/>
            <a:tailEnd/>
          </a:ln>
        </p:spPr>
        <p:txBody>
          <a:bodyPr wrap="none" anchor="ctr"/>
          <a:lstStyle/>
          <a:p>
            <a:endParaRPr lang="ja-JP" altLang="en-US"/>
          </a:p>
        </p:txBody>
      </p:sp>
      <p:sp>
        <p:nvSpPr>
          <p:cNvPr id="4115" name="Oval 20"/>
          <p:cNvSpPr>
            <a:spLocks noChangeArrowheads="1"/>
          </p:cNvSpPr>
          <p:nvPr/>
        </p:nvSpPr>
        <p:spPr bwMode="auto">
          <a:xfrm rot="-1853842">
            <a:off x="4649788" y="5364163"/>
            <a:ext cx="273050" cy="466725"/>
          </a:xfrm>
          <a:prstGeom prst="ellipse">
            <a:avLst/>
          </a:prstGeom>
          <a:solidFill>
            <a:schemeClr val="tx1"/>
          </a:solidFill>
          <a:ln w="9525" algn="ctr">
            <a:noFill/>
            <a:round/>
            <a:headEnd/>
            <a:tailEnd/>
          </a:ln>
        </p:spPr>
        <p:txBody>
          <a:bodyPr wrap="none" anchor="ctr"/>
          <a:lstStyle/>
          <a:p>
            <a:endParaRPr lang="ja-JP" altLang="en-US"/>
          </a:p>
        </p:txBody>
      </p:sp>
      <p:sp>
        <p:nvSpPr>
          <p:cNvPr id="4116" name="Rectangle 21"/>
          <p:cNvSpPr>
            <a:spLocks noChangeArrowheads="1"/>
          </p:cNvSpPr>
          <p:nvPr/>
        </p:nvSpPr>
        <p:spPr bwMode="auto">
          <a:xfrm>
            <a:off x="4056063" y="6221413"/>
            <a:ext cx="3213100" cy="336550"/>
          </a:xfrm>
          <a:prstGeom prst="rect">
            <a:avLst/>
          </a:prstGeom>
          <a:solidFill>
            <a:schemeClr val="tx1"/>
          </a:solidFill>
          <a:ln w="9525" algn="ctr">
            <a:noFill/>
            <a:miter lim="800000"/>
            <a:headEnd/>
            <a:tailEnd/>
          </a:ln>
        </p:spPr>
        <p:txBody>
          <a:bodyPr wrap="none">
            <a:spAutoFit/>
          </a:bodyPr>
          <a:lstStyle/>
          <a:p>
            <a:r>
              <a:rPr lang="en-GB" altLang="ja-JP" sz="1600" b="1">
                <a:solidFill>
                  <a:srgbClr val="000000"/>
                </a:solidFill>
              </a:rPr>
              <a:t>Motor and Other Efferent Nerve</a:t>
            </a:r>
          </a:p>
        </p:txBody>
      </p:sp>
      <p:sp>
        <p:nvSpPr>
          <p:cNvPr id="4117" name="Line 22"/>
          <p:cNvSpPr>
            <a:spLocks noChangeShapeType="1"/>
          </p:cNvSpPr>
          <p:nvPr/>
        </p:nvSpPr>
        <p:spPr bwMode="auto">
          <a:xfrm>
            <a:off x="4752975" y="5399088"/>
            <a:ext cx="414338" cy="828675"/>
          </a:xfrm>
          <a:prstGeom prst="line">
            <a:avLst/>
          </a:prstGeom>
          <a:noFill/>
          <a:ln w="38100">
            <a:solidFill>
              <a:srgbClr val="000000"/>
            </a:solidFill>
            <a:round/>
            <a:headEnd/>
            <a:tailEnd/>
          </a:ln>
        </p:spPr>
        <p:txBody>
          <a:bodyPr/>
          <a:lstStyle/>
          <a:p>
            <a:endParaRPr lang="ja-JP" altLang="en-US"/>
          </a:p>
        </p:txBody>
      </p:sp>
      <p:sp>
        <p:nvSpPr>
          <p:cNvPr id="4118" name="Rectangle 23"/>
          <p:cNvSpPr>
            <a:spLocks noChangeArrowheads="1"/>
          </p:cNvSpPr>
          <p:nvPr/>
        </p:nvSpPr>
        <p:spPr bwMode="auto">
          <a:xfrm>
            <a:off x="5819775" y="2628900"/>
            <a:ext cx="528638" cy="219075"/>
          </a:xfrm>
          <a:prstGeom prst="rect">
            <a:avLst/>
          </a:prstGeom>
          <a:solidFill>
            <a:schemeClr val="tx1"/>
          </a:solidFill>
          <a:ln w="9525" algn="ctr">
            <a:noFill/>
            <a:miter lim="800000"/>
            <a:headEnd/>
            <a:tailEnd/>
          </a:ln>
        </p:spPr>
        <p:txBody>
          <a:bodyPr wrap="none" anchor="ctr"/>
          <a:lstStyle/>
          <a:p>
            <a:endParaRPr lang="ja-JP" altLang="en-US"/>
          </a:p>
        </p:txBody>
      </p:sp>
      <p:sp>
        <p:nvSpPr>
          <p:cNvPr id="4119" name="Line 24"/>
          <p:cNvSpPr>
            <a:spLocks noChangeShapeType="1"/>
          </p:cNvSpPr>
          <p:nvPr/>
        </p:nvSpPr>
        <p:spPr bwMode="auto">
          <a:xfrm>
            <a:off x="6084888" y="2546350"/>
            <a:ext cx="9525" cy="739775"/>
          </a:xfrm>
          <a:prstGeom prst="line">
            <a:avLst/>
          </a:prstGeom>
          <a:noFill/>
          <a:ln w="38100">
            <a:solidFill>
              <a:srgbClr val="000000"/>
            </a:solidFill>
            <a:round/>
            <a:headEnd/>
            <a:tailEnd/>
          </a:ln>
        </p:spPr>
        <p:txBody>
          <a:bodyPr/>
          <a:lstStyle/>
          <a:p>
            <a:endParaRPr lang="ja-JP" altLang="en-US"/>
          </a:p>
        </p:txBody>
      </p:sp>
      <p:sp>
        <p:nvSpPr>
          <p:cNvPr id="4120" name="Rectangle 25"/>
          <p:cNvSpPr>
            <a:spLocks noChangeArrowheads="1"/>
          </p:cNvSpPr>
          <p:nvPr/>
        </p:nvSpPr>
        <p:spPr bwMode="auto">
          <a:xfrm>
            <a:off x="0" y="0"/>
            <a:ext cx="1152525" cy="263525"/>
          </a:xfrm>
          <a:prstGeom prst="rect">
            <a:avLst/>
          </a:prstGeom>
          <a:solidFill>
            <a:schemeClr val="tx1"/>
          </a:solidFill>
          <a:ln w="9525" algn="ctr">
            <a:noFill/>
            <a:miter lim="800000"/>
            <a:headEnd/>
            <a:tailEnd/>
          </a:ln>
        </p:spPr>
        <p:txBody>
          <a:bodyPr wrap="none" anchor="ctr"/>
          <a:lstStyle/>
          <a:p>
            <a:endParaRPr lang="ja-JP" altLang="en-US"/>
          </a:p>
        </p:txBody>
      </p:sp>
      <p:sp>
        <p:nvSpPr>
          <p:cNvPr id="4121" name="Rectangle 26"/>
          <p:cNvSpPr>
            <a:spLocks noChangeArrowheads="1"/>
          </p:cNvSpPr>
          <p:nvPr/>
        </p:nvSpPr>
        <p:spPr bwMode="auto">
          <a:xfrm>
            <a:off x="4487863" y="363538"/>
            <a:ext cx="3971925" cy="1066800"/>
          </a:xfrm>
          <a:prstGeom prst="rect">
            <a:avLst/>
          </a:prstGeom>
          <a:solidFill>
            <a:schemeClr val="tx1"/>
          </a:solidFill>
          <a:ln w="9525" algn="ctr">
            <a:noFill/>
            <a:miter lim="800000"/>
            <a:headEnd/>
            <a:tailEnd/>
          </a:ln>
        </p:spPr>
        <p:txBody>
          <a:bodyPr wrap="none">
            <a:spAutoFit/>
          </a:bodyPr>
          <a:lstStyle/>
          <a:p>
            <a:r>
              <a:rPr lang="en-GB" altLang="ja-JP" sz="3200" b="1">
                <a:solidFill>
                  <a:srgbClr val="000000"/>
                </a:solidFill>
              </a:rPr>
              <a:t>Sensory and Motor </a:t>
            </a:r>
          </a:p>
          <a:p>
            <a:r>
              <a:rPr lang="en-GB" altLang="ja-JP" sz="3200" b="1">
                <a:solidFill>
                  <a:srgbClr val="000000"/>
                </a:solidFill>
              </a:rPr>
              <a:t>Nervous System</a:t>
            </a:r>
          </a:p>
        </p:txBody>
      </p:sp>
      <p:sp>
        <p:nvSpPr>
          <p:cNvPr id="4122" name="Rectangle 27"/>
          <p:cNvSpPr>
            <a:spLocks noChangeArrowheads="1"/>
          </p:cNvSpPr>
          <p:nvPr/>
        </p:nvSpPr>
        <p:spPr bwMode="auto">
          <a:xfrm>
            <a:off x="2693988" y="6089650"/>
            <a:ext cx="1238250" cy="304800"/>
          </a:xfrm>
          <a:prstGeom prst="rect">
            <a:avLst/>
          </a:prstGeom>
          <a:solidFill>
            <a:schemeClr val="tx1"/>
          </a:solidFill>
          <a:ln w="9525" algn="ctr">
            <a:noFill/>
            <a:miter lim="800000"/>
            <a:headEnd/>
            <a:tailEnd/>
          </a:ln>
        </p:spPr>
        <p:txBody>
          <a:bodyPr wrap="none">
            <a:spAutoFit/>
          </a:bodyPr>
          <a:lstStyle/>
          <a:p>
            <a:r>
              <a:rPr lang="en-GB" altLang="ja-JP" sz="1400" b="1">
                <a:solidFill>
                  <a:srgbClr val="000000"/>
                </a:solidFill>
              </a:rPr>
              <a:t>Ventral Root</a:t>
            </a:r>
          </a:p>
        </p:txBody>
      </p:sp>
      <p:sp>
        <p:nvSpPr>
          <p:cNvPr id="4123" name="Line 28"/>
          <p:cNvSpPr>
            <a:spLocks noChangeShapeType="1"/>
          </p:cNvSpPr>
          <p:nvPr/>
        </p:nvSpPr>
        <p:spPr bwMode="auto">
          <a:xfrm>
            <a:off x="2878138" y="5832475"/>
            <a:ext cx="212725" cy="306388"/>
          </a:xfrm>
          <a:prstGeom prst="line">
            <a:avLst/>
          </a:prstGeom>
          <a:noFill/>
          <a:ln w="28575">
            <a:solidFill>
              <a:srgbClr val="000000"/>
            </a:solidFill>
            <a:round/>
            <a:headEnd/>
            <a:tailEnd/>
          </a:ln>
        </p:spPr>
        <p:txBody>
          <a:bodyPr/>
          <a:lstStyle/>
          <a:p>
            <a:endParaRPr lang="ja-JP" altLang="en-US"/>
          </a:p>
        </p:txBody>
      </p:sp>
      <p:sp>
        <p:nvSpPr>
          <p:cNvPr id="4124" name="Rectangle 29"/>
          <p:cNvSpPr>
            <a:spLocks noChangeArrowheads="1"/>
          </p:cNvSpPr>
          <p:nvPr/>
        </p:nvSpPr>
        <p:spPr bwMode="auto">
          <a:xfrm>
            <a:off x="350838" y="5280025"/>
            <a:ext cx="793750" cy="581025"/>
          </a:xfrm>
          <a:prstGeom prst="rect">
            <a:avLst/>
          </a:prstGeom>
          <a:noFill/>
          <a:ln w="9525" algn="ctr">
            <a:noFill/>
            <a:miter lim="800000"/>
            <a:headEnd/>
            <a:tailEnd/>
          </a:ln>
        </p:spPr>
        <p:txBody>
          <a:bodyPr wrap="none">
            <a:spAutoFit/>
          </a:bodyPr>
          <a:lstStyle/>
          <a:p>
            <a:r>
              <a:rPr lang="en-GB" altLang="ja-JP" sz="1600" b="1">
                <a:solidFill>
                  <a:srgbClr val="000000"/>
                </a:solidFill>
              </a:rPr>
              <a:t>Spinal</a:t>
            </a:r>
          </a:p>
          <a:p>
            <a:r>
              <a:rPr lang="en-GB" altLang="ja-JP" sz="1600" b="1">
                <a:solidFill>
                  <a:srgbClr val="000000"/>
                </a:solidFill>
              </a:rPr>
              <a:t>Cord</a:t>
            </a:r>
          </a:p>
        </p:txBody>
      </p:sp>
      <p:sp>
        <p:nvSpPr>
          <p:cNvPr id="4125" name="Rectangle 30"/>
          <p:cNvSpPr>
            <a:spLocks noChangeArrowheads="1"/>
          </p:cNvSpPr>
          <p:nvPr/>
        </p:nvSpPr>
        <p:spPr bwMode="auto">
          <a:xfrm>
            <a:off x="55563" y="317500"/>
            <a:ext cx="1843087" cy="581025"/>
          </a:xfrm>
          <a:prstGeom prst="rect">
            <a:avLst/>
          </a:prstGeom>
          <a:noFill/>
          <a:ln w="9525" algn="ctr">
            <a:noFill/>
            <a:miter lim="800000"/>
            <a:headEnd/>
            <a:tailEnd/>
          </a:ln>
        </p:spPr>
        <p:txBody>
          <a:bodyPr wrap="none">
            <a:spAutoFit/>
          </a:bodyPr>
          <a:lstStyle/>
          <a:p>
            <a:r>
              <a:rPr lang="en-GB" altLang="ja-JP" sz="1600" b="1">
                <a:solidFill>
                  <a:srgbClr val="000000"/>
                </a:solidFill>
              </a:rPr>
              <a:t>C</a:t>
            </a:r>
            <a:r>
              <a:rPr lang="en-GB" altLang="en-GB" sz="1600" b="1">
                <a:solidFill>
                  <a:srgbClr val="000000"/>
                </a:solidFill>
              </a:rPr>
              <a:t>erebrum </a:t>
            </a:r>
            <a:r>
              <a:rPr lang="en-GB" altLang="ja-JP" sz="1600" b="1">
                <a:solidFill>
                  <a:srgbClr val="000000"/>
                </a:solidFill>
              </a:rPr>
              <a:t>C</a:t>
            </a:r>
            <a:r>
              <a:rPr lang="en-GB" altLang="en-GB" sz="1600" b="1">
                <a:solidFill>
                  <a:srgbClr val="000000"/>
                </a:solidFill>
              </a:rPr>
              <a:t>ortex</a:t>
            </a:r>
          </a:p>
          <a:p>
            <a:r>
              <a:rPr lang="en-GB" altLang="ja-JP" sz="1600" b="1">
                <a:solidFill>
                  <a:srgbClr val="000000"/>
                </a:solidFill>
              </a:rPr>
              <a:t>S</a:t>
            </a:r>
            <a:r>
              <a:rPr lang="en-GB" altLang="en-GB" sz="1600" b="1">
                <a:solidFill>
                  <a:srgbClr val="000000"/>
                </a:solidFill>
              </a:rPr>
              <a:t>ensory </a:t>
            </a:r>
            <a:r>
              <a:rPr lang="en-GB" altLang="ja-JP" sz="1600" b="1">
                <a:solidFill>
                  <a:srgbClr val="000000"/>
                </a:solidFill>
              </a:rPr>
              <a:t>A</a:t>
            </a:r>
            <a:r>
              <a:rPr lang="en-GB" altLang="en-GB" sz="1600" b="1">
                <a:solidFill>
                  <a:srgbClr val="000000"/>
                </a:solidFill>
              </a:rPr>
              <a:t>rea</a:t>
            </a:r>
            <a:endParaRPr lang="en-GB" altLang="ja-JP" sz="1600" b="1">
              <a:solidFill>
                <a:srgbClr val="000000"/>
              </a:solidFill>
            </a:endParaRPr>
          </a:p>
        </p:txBody>
      </p:sp>
      <p:sp>
        <p:nvSpPr>
          <p:cNvPr id="4126" name="Line 31"/>
          <p:cNvSpPr>
            <a:spLocks noChangeShapeType="1"/>
          </p:cNvSpPr>
          <p:nvPr/>
        </p:nvSpPr>
        <p:spPr bwMode="auto">
          <a:xfrm flipH="1">
            <a:off x="1408113" y="5535613"/>
            <a:ext cx="684212" cy="793750"/>
          </a:xfrm>
          <a:prstGeom prst="line">
            <a:avLst/>
          </a:prstGeom>
          <a:noFill/>
          <a:ln w="38100">
            <a:solidFill>
              <a:srgbClr val="000000"/>
            </a:solidFill>
            <a:round/>
            <a:headEnd/>
            <a:tailEnd/>
          </a:ln>
        </p:spPr>
        <p:txBody>
          <a:bodyPr/>
          <a:lstStyle/>
          <a:p>
            <a:endParaRPr lang="ja-JP" altLang="en-US"/>
          </a:p>
        </p:txBody>
      </p:sp>
      <p:sp>
        <p:nvSpPr>
          <p:cNvPr id="4127" name="Rectangle 32"/>
          <p:cNvSpPr>
            <a:spLocks noChangeArrowheads="1"/>
          </p:cNvSpPr>
          <p:nvPr/>
        </p:nvSpPr>
        <p:spPr bwMode="auto">
          <a:xfrm>
            <a:off x="0" y="6276975"/>
            <a:ext cx="3297238" cy="581025"/>
          </a:xfrm>
          <a:prstGeom prst="rect">
            <a:avLst/>
          </a:prstGeom>
          <a:noFill/>
          <a:ln w="9525" algn="ctr">
            <a:noFill/>
            <a:miter lim="800000"/>
            <a:headEnd/>
            <a:tailEnd/>
          </a:ln>
        </p:spPr>
        <p:txBody>
          <a:bodyPr wrap="none">
            <a:spAutoFit/>
          </a:bodyPr>
          <a:lstStyle/>
          <a:p>
            <a:pPr algn="l"/>
            <a:r>
              <a:rPr lang="en-GB" altLang="ja-JP" sz="1600" b="1">
                <a:solidFill>
                  <a:srgbClr val="000000"/>
                </a:solidFill>
              </a:rPr>
              <a:t>Neurotransmitter Release</a:t>
            </a:r>
          </a:p>
          <a:p>
            <a:pPr algn="l"/>
            <a:r>
              <a:rPr lang="en-US" altLang="ja-JP" sz="1600" b="1">
                <a:solidFill>
                  <a:srgbClr val="000000"/>
                </a:solidFill>
              </a:rPr>
              <a:t>  (Glu, Substance P, GABA, Enk)</a:t>
            </a:r>
            <a:endParaRPr lang="en-GB" altLang="ja-JP" sz="1600" b="1">
              <a:solidFill>
                <a:srgbClr val="000000"/>
              </a:solidFill>
            </a:endParaRPr>
          </a:p>
        </p:txBody>
      </p:sp>
      <p:sp>
        <p:nvSpPr>
          <p:cNvPr id="4128" name="Oval 33"/>
          <p:cNvSpPr>
            <a:spLocks noChangeArrowheads="1"/>
          </p:cNvSpPr>
          <p:nvPr/>
        </p:nvSpPr>
        <p:spPr bwMode="auto">
          <a:xfrm>
            <a:off x="2039938" y="5267325"/>
            <a:ext cx="246062" cy="246063"/>
          </a:xfrm>
          <a:prstGeom prst="ellipse">
            <a:avLst/>
          </a:prstGeom>
          <a:noFill/>
          <a:ln w="28575" algn="ctr">
            <a:solidFill>
              <a:srgbClr val="000000"/>
            </a:solidFill>
            <a:prstDash val="sysDot"/>
            <a:round/>
            <a:headEnd/>
            <a:tailEnd/>
          </a:ln>
        </p:spPr>
        <p:txBody>
          <a:bodyPr wrap="none" anchor="ctr"/>
          <a:lstStyle/>
          <a:p>
            <a:endParaRPr lang="ja-JP" altLang="en-US"/>
          </a:p>
        </p:txBody>
      </p:sp>
      <p:sp>
        <p:nvSpPr>
          <p:cNvPr id="4129" name="Rectangle 36"/>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dirty="0" smtClean="0">
                <a:solidFill>
                  <a:srgbClr val="000000"/>
                </a:solidFill>
              </a:rPr>
              <a:t>46</a:t>
            </a:r>
            <a:endParaRPr lang="en-GB" altLang="ja-JP" sz="1600" dirty="0">
              <a:solidFill>
                <a:srgbClr val="00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70933" y="496889"/>
            <a:ext cx="8698089" cy="801687"/>
          </a:xfrm>
          <a:noFill/>
        </p:spPr>
        <p:txBody>
          <a:bodyPr/>
          <a:lstStyle/>
          <a:p>
            <a:r>
              <a:rPr lang="en-GB" altLang="ja-JP" sz="2800" dirty="0" smtClean="0">
                <a:latin typeface="Arial Unicode MS" pitchFamily="50" charset="-128"/>
                <a:ea typeface="Arial Unicode MS" pitchFamily="50" charset="-128"/>
                <a:cs typeface="Arial Unicode MS" pitchFamily="50" charset="-128"/>
              </a:rPr>
              <a:t>Action Potentials Propagate via </a:t>
            </a:r>
            <a:r>
              <a:rPr lang="en-GB" altLang="ja-JP" sz="2800" dirty="0" err="1" smtClean="0">
                <a:latin typeface="Arial Unicode MS" pitchFamily="50" charset="-128"/>
                <a:ea typeface="Arial Unicode MS" pitchFamily="50" charset="-128"/>
                <a:cs typeface="Arial Unicode MS" pitchFamily="50" charset="-128"/>
              </a:rPr>
              <a:t>Saltatory</a:t>
            </a:r>
            <a:r>
              <a:rPr lang="en-GB" altLang="ja-JP" sz="2800" dirty="0" smtClean="0">
                <a:latin typeface="Arial Unicode MS" pitchFamily="50" charset="-128"/>
                <a:ea typeface="Arial Unicode MS" pitchFamily="50" charset="-128"/>
                <a:cs typeface="Arial Unicode MS" pitchFamily="50" charset="-128"/>
              </a:rPr>
              <a:t> Conduction </a:t>
            </a:r>
            <a:br>
              <a:rPr lang="en-GB" altLang="ja-JP" sz="2800" dirty="0" smtClean="0">
                <a:latin typeface="Arial Unicode MS" pitchFamily="50" charset="-128"/>
                <a:ea typeface="Arial Unicode MS" pitchFamily="50" charset="-128"/>
                <a:cs typeface="Arial Unicode MS" pitchFamily="50" charset="-128"/>
              </a:rPr>
            </a:br>
            <a:r>
              <a:rPr lang="en-GB" altLang="ja-JP" sz="2800" dirty="0" smtClean="0">
                <a:latin typeface="Arial Unicode MS" pitchFamily="50" charset="-128"/>
                <a:ea typeface="Arial Unicode MS" pitchFamily="50" charset="-128"/>
                <a:cs typeface="Arial Unicode MS" pitchFamily="50" charset="-128"/>
              </a:rPr>
              <a:t>in Myelinated Nerves</a:t>
            </a:r>
          </a:p>
        </p:txBody>
      </p:sp>
      <p:pic>
        <p:nvPicPr>
          <p:cNvPr id="5124" name="Picture 14"/>
          <p:cNvPicPr>
            <a:picLocks noChangeAspect="1" noChangeArrowheads="1"/>
          </p:cNvPicPr>
          <p:nvPr/>
        </p:nvPicPr>
        <p:blipFill>
          <a:blip r:embed="rId2" cstate="screen"/>
          <a:srcRect/>
          <a:stretch>
            <a:fillRect/>
          </a:stretch>
        </p:blipFill>
        <p:spPr bwMode="auto">
          <a:xfrm>
            <a:off x="1377245" y="1909763"/>
            <a:ext cx="6337300" cy="4297362"/>
          </a:xfrm>
          <a:prstGeom prst="rect">
            <a:avLst/>
          </a:prstGeom>
          <a:noFill/>
          <a:ln w="9525" algn="ctr">
            <a:noFill/>
            <a:miter lim="800000"/>
            <a:headEnd/>
            <a:tailEnd/>
          </a:ln>
        </p:spPr>
      </p:pic>
      <p:sp>
        <p:nvSpPr>
          <p:cNvPr id="5" name="Rectangle 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47</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636412" y="382588"/>
            <a:ext cx="7924800" cy="722312"/>
          </a:xfrm>
          <a:noFill/>
        </p:spPr>
        <p:txBody>
          <a:bodyPr/>
          <a:lstStyle/>
          <a:p>
            <a:r>
              <a:rPr lang="en-GB" altLang="ja-JP" sz="3200" smtClean="0">
                <a:latin typeface="Times New Roman" pitchFamily="18" charset="0"/>
              </a:rPr>
              <a:t>Saltatory Conduction in Myelinated Axons</a:t>
            </a:r>
          </a:p>
        </p:txBody>
      </p:sp>
      <p:sp>
        <p:nvSpPr>
          <p:cNvPr id="6149" name="Rectangle 10"/>
          <p:cNvSpPr>
            <a:spLocks noChangeArrowheads="1"/>
          </p:cNvSpPr>
          <p:nvPr/>
        </p:nvSpPr>
        <p:spPr bwMode="auto">
          <a:xfrm>
            <a:off x="886178" y="6403975"/>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50" name="Rectangle 11"/>
          <p:cNvSpPr>
            <a:spLocks noChangeArrowheads="1"/>
          </p:cNvSpPr>
          <p:nvPr/>
        </p:nvSpPr>
        <p:spPr bwMode="auto">
          <a:xfrm>
            <a:off x="886178" y="5842000"/>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51" name="Rectangle 12"/>
          <p:cNvSpPr>
            <a:spLocks noChangeArrowheads="1"/>
          </p:cNvSpPr>
          <p:nvPr/>
        </p:nvSpPr>
        <p:spPr bwMode="auto">
          <a:xfrm>
            <a:off x="886178" y="5280025"/>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52" name="Rectangle 13"/>
          <p:cNvSpPr>
            <a:spLocks noChangeArrowheads="1"/>
          </p:cNvSpPr>
          <p:nvPr/>
        </p:nvSpPr>
        <p:spPr bwMode="auto">
          <a:xfrm>
            <a:off x="886178" y="4718050"/>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53" name="Rectangle 14"/>
          <p:cNvSpPr>
            <a:spLocks noChangeArrowheads="1"/>
          </p:cNvSpPr>
          <p:nvPr/>
        </p:nvSpPr>
        <p:spPr bwMode="auto">
          <a:xfrm>
            <a:off x="886178" y="4157663"/>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54" name="Rectangle 15"/>
          <p:cNvSpPr>
            <a:spLocks noChangeArrowheads="1"/>
          </p:cNvSpPr>
          <p:nvPr/>
        </p:nvSpPr>
        <p:spPr bwMode="auto">
          <a:xfrm>
            <a:off x="4814711" y="6410325"/>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55" name="AutoShape 20"/>
          <p:cNvSpPr>
            <a:spLocks noChangeArrowheads="1"/>
          </p:cNvSpPr>
          <p:nvPr/>
        </p:nvSpPr>
        <p:spPr bwMode="auto">
          <a:xfrm>
            <a:off x="4875390" y="6359525"/>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56" name="AutoShape 21"/>
          <p:cNvSpPr>
            <a:spLocks noChangeArrowheads="1"/>
          </p:cNvSpPr>
          <p:nvPr/>
        </p:nvSpPr>
        <p:spPr bwMode="auto">
          <a:xfrm>
            <a:off x="5496278" y="6359525"/>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57" name="AutoShape 22"/>
          <p:cNvSpPr>
            <a:spLocks noChangeArrowheads="1"/>
          </p:cNvSpPr>
          <p:nvPr/>
        </p:nvSpPr>
        <p:spPr bwMode="auto">
          <a:xfrm>
            <a:off x="6117167" y="6359525"/>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58" name="AutoShape 23"/>
          <p:cNvSpPr>
            <a:spLocks noChangeArrowheads="1"/>
          </p:cNvSpPr>
          <p:nvPr/>
        </p:nvSpPr>
        <p:spPr bwMode="auto">
          <a:xfrm>
            <a:off x="6738056" y="6359525"/>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59" name="AutoShape 24"/>
          <p:cNvSpPr>
            <a:spLocks noChangeArrowheads="1"/>
          </p:cNvSpPr>
          <p:nvPr/>
        </p:nvSpPr>
        <p:spPr bwMode="auto">
          <a:xfrm>
            <a:off x="7360356" y="6359525"/>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60" name="Rectangle 27"/>
          <p:cNvSpPr>
            <a:spLocks noChangeArrowheads="1"/>
          </p:cNvSpPr>
          <p:nvPr/>
        </p:nvSpPr>
        <p:spPr bwMode="auto">
          <a:xfrm>
            <a:off x="4814711" y="5846763"/>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61" name="AutoShape 28"/>
          <p:cNvSpPr>
            <a:spLocks noChangeArrowheads="1"/>
          </p:cNvSpPr>
          <p:nvPr/>
        </p:nvSpPr>
        <p:spPr bwMode="auto">
          <a:xfrm>
            <a:off x="4875390" y="57959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62" name="AutoShape 29"/>
          <p:cNvSpPr>
            <a:spLocks noChangeArrowheads="1"/>
          </p:cNvSpPr>
          <p:nvPr/>
        </p:nvSpPr>
        <p:spPr bwMode="auto">
          <a:xfrm>
            <a:off x="5496278" y="57959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63" name="AutoShape 30"/>
          <p:cNvSpPr>
            <a:spLocks noChangeArrowheads="1"/>
          </p:cNvSpPr>
          <p:nvPr/>
        </p:nvSpPr>
        <p:spPr bwMode="auto">
          <a:xfrm>
            <a:off x="6117167" y="57959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64" name="AutoShape 31"/>
          <p:cNvSpPr>
            <a:spLocks noChangeArrowheads="1"/>
          </p:cNvSpPr>
          <p:nvPr/>
        </p:nvSpPr>
        <p:spPr bwMode="auto">
          <a:xfrm>
            <a:off x="6738056" y="57959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65" name="AutoShape 32"/>
          <p:cNvSpPr>
            <a:spLocks noChangeArrowheads="1"/>
          </p:cNvSpPr>
          <p:nvPr/>
        </p:nvSpPr>
        <p:spPr bwMode="auto">
          <a:xfrm>
            <a:off x="7360356" y="57959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66" name="Rectangle 34"/>
          <p:cNvSpPr>
            <a:spLocks noChangeArrowheads="1"/>
          </p:cNvSpPr>
          <p:nvPr/>
        </p:nvSpPr>
        <p:spPr bwMode="auto">
          <a:xfrm>
            <a:off x="4814711" y="5283200"/>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67" name="AutoShape 35"/>
          <p:cNvSpPr>
            <a:spLocks noChangeArrowheads="1"/>
          </p:cNvSpPr>
          <p:nvPr/>
        </p:nvSpPr>
        <p:spPr bwMode="auto">
          <a:xfrm>
            <a:off x="4875390" y="5232400"/>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68" name="AutoShape 36"/>
          <p:cNvSpPr>
            <a:spLocks noChangeArrowheads="1"/>
          </p:cNvSpPr>
          <p:nvPr/>
        </p:nvSpPr>
        <p:spPr bwMode="auto">
          <a:xfrm>
            <a:off x="5496278" y="5232400"/>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69" name="AutoShape 37"/>
          <p:cNvSpPr>
            <a:spLocks noChangeArrowheads="1"/>
          </p:cNvSpPr>
          <p:nvPr/>
        </p:nvSpPr>
        <p:spPr bwMode="auto">
          <a:xfrm>
            <a:off x="6117167" y="5232400"/>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70" name="AutoShape 38"/>
          <p:cNvSpPr>
            <a:spLocks noChangeArrowheads="1"/>
          </p:cNvSpPr>
          <p:nvPr/>
        </p:nvSpPr>
        <p:spPr bwMode="auto">
          <a:xfrm>
            <a:off x="6738056" y="5232400"/>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71" name="AutoShape 39"/>
          <p:cNvSpPr>
            <a:spLocks noChangeArrowheads="1"/>
          </p:cNvSpPr>
          <p:nvPr/>
        </p:nvSpPr>
        <p:spPr bwMode="auto">
          <a:xfrm>
            <a:off x="7360356" y="5232400"/>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72" name="Rectangle 41"/>
          <p:cNvSpPr>
            <a:spLocks noChangeArrowheads="1"/>
          </p:cNvSpPr>
          <p:nvPr/>
        </p:nvSpPr>
        <p:spPr bwMode="auto">
          <a:xfrm>
            <a:off x="4814711" y="4157663"/>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73" name="AutoShape 42"/>
          <p:cNvSpPr>
            <a:spLocks noChangeArrowheads="1"/>
          </p:cNvSpPr>
          <p:nvPr/>
        </p:nvSpPr>
        <p:spPr bwMode="auto">
          <a:xfrm>
            <a:off x="4875390" y="41068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74" name="AutoShape 43"/>
          <p:cNvSpPr>
            <a:spLocks noChangeArrowheads="1"/>
          </p:cNvSpPr>
          <p:nvPr/>
        </p:nvSpPr>
        <p:spPr bwMode="auto">
          <a:xfrm>
            <a:off x="5496278" y="41068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75" name="AutoShape 44"/>
          <p:cNvSpPr>
            <a:spLocks noChangeArrowheads="1"/>
          </p:cNvSpPr>
          <p:nvPr/>
        </p:nvSpPr>
        <p:spPr bwMode="auto">
          <a:xfrm>
            <a:off x="6117167" y="41068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76" name="AutoShape 45"/>
          <p:cNvSpPr>
            <a:spLocks noChangeArrowheads="1"/>
          </p:cNvSpPr>
          <p:nvPr/>
        </p:nvSpPr>
        <p:spPr bwMode="auto">
          <a:xfrm>
            <a:off x="6738056" y="41068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77" name="AutoShape 46"/>
          <p:cNvSpPr>
            <a:spLocks noChangeArrowheads="1"/>
          </p:cNvSpPr>
          <p:nvPr/>
        </p:nvSpPr>
        <p:spPr bwMode="auto">
          <a:xfrm>
            <a:off x="7360356" y="4106863"/>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78" name="Rectangle 48"/>
          <p:cNvSpPr>
            <a:spLocks noChangeArrowheads="1"/>
          </p:cNvSpPr>
          <p:nvPr/>
        </p:nvSpPr>
        <p:spPr bwMode="auto">
          <a:xfrm>
            <a:off x="4814711" y="4719638"/>
            <a:ext cx="3138311" cy="88900"/>
          </a:xfrm>
          <a:prstGeom prst="rect">
            <a:avLst/>
          </a:prstGeom>
          <a:solidFill>
            <a:schemeClr val="tx1"/>
          </a:solidFill>
          <a:ln w="9525" algn="ctr">
            <a:noFill/>
            <a:miter lim="800000"/>
            <a:headEnd/>
            <a:tailEnd/>
          </a:ln>
        </p:spPr>
        <p:txBody>
          <a:bodyPr wrap="none" anchor="ctr"/>
          <a:lstStyle/>
          <a:p>
            <a:endParaRPr lang="ja-JP" altLang="en-US"/>
          </a:p>
        </p:txBody>
      </p:sp>
      <p:sp>
        <p:nvSpPr>
          <p:cNvPr id="6179" name="AutoShape 49"/>
          <p:cNvSpPr>
            <a:spLocks noChangeArrowheads="1"/>
          </p:cNvSpPr>
          <p:nvPr/>
        </p:nvSpPr>
        <p:spPr bwMode="auto">
          <a:xfrm>
            <a:off x="4875390" y="4668838"/>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80" name="AutoShape 50"/>
          <p:cNvSpPr>
            <a:spLocks noChangeArrowheads="1"/>
          </p:cNvSpPr>
          <p:nvPr/>
        </p:nvSpPr>
        <p:spPr bwMode="auto">
          <a:xfrm>
            <a:off x="5496278" y="4668838"/>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81" name="AutoShape 51"/>
          <p:cNvSpPr>
            <a:spLocks noChangeArrowheads="1"/>
          </p:cNvSpPr>
          <p:nvPr/>
        </p:nvSpPr>
        <p:spPr bwMode="auto">
          <a:xfrm>
            <a:off x="6117167" y="4668838"/>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82" name="AutoShape 52"/>
          <p:cNvSpPr>
            <a:spLocks noChangeArrowheads="1"/>
          </p:cNvSpPr>
          <p:nvPr/>
        </p:nvSpPr>
        <p:spPr bwMode="auto">
          <a:xfrm>
            <a:off x="6738056" y="4668838"/>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83" name="AutoShape 53"/>
          <p:cNvSpPr>
            <a:spLocks noChangeArrowheads="1"/>
          </p:cNvSpPr>
          <p:nvPr/>
        </p:nvSpPr>
        <p:spPr bwMode="auto">
          <a:xfrm>
            <a:off x="7360356" y="4668838"/>
            <a:ext cx="524933" cy="177800"/>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84" name="AutoShape 54"/>
          <p:cNvSpPr>
            <a:spLocks noChangeArrowheads="1"/>
          </p:cNvSpPr>
          <p:nvPr/>
        </p:nvSpPr>
        <p:spPr bwMode="auto">
          <a:xfrm>
            <a:off x="1347612" y="4157663"/>
            <a:ext cx="80433"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85" name="AutoShape 55"/>
          <p:cNvSpPr>
            <a:spLocks noChangeArrowheads="1"/>
          </p:cNvSpPr>
          <p:nvPr/>
        </p:nvSpPr>
        <p:spPr bwMode="auto">
          <a:xfrm>
            <a:off x="1459089" y="4718050"/>
            <a:ext cx="80434"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86" name="AutoShape 56"/>
          <p:cNvSpPr>
            <a:spLocks noChangeArrowheads="1"/>
          </p:cNvSpPr>
          <p:nvPr/>
        </p:nvSpPr>
        <p:spPr bwMode="auto">
          <a:xfrm>
            <a:off x="1570568" y="5280025"/>
            <a:ext cx="80433"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87" name="AutoShape 57"/>
          <p:cNvSpPr>
            <a:spLocks noChangeArrowheads="1"/>
          </p:cNvSpPr>
          <p:nvPr/>
        </p:nvSpPr>
        <p:spPr bwMode="auto">
          <a:xfrm>
            <a:off x="1682044" y="5842000"/>
            <a:ext cx="80434"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88" name="AutoShape 58"/>
          <p:cNvSpPr>
            <a:spLocks noChangeArrowheads="1"/>
          </p:cNvSpPr>
          <p:nvPr/>
        </p:nvSpPr>
        <p:spPr bwMode="auto">
          <a:xfrm>
            <a:off x="1794933" y="6403975"/>
            <a:ext cx="80434"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89" name="AutoShape 59"/>
          <p:cNvSpPr>
            <a:spLocks noChangeArrowheads="1"/>
          </p:cNvSpPr>
          <p:nvPr/>
        </p:nvSpPr>
        <p:spPr bwMode="auto">
          <a:xfrm>
            <a:off x="5407378" y="4157663"/>
            <a:ext cx="80434"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90" name="AutoShape 60"/>
          <p:cNvSpPr>
            <a:spLocks noChangeArrowheads="1"/>
          </p:cNvSpPr>
          <p:nvPr/>
        </p:nvSpPr>
        <p:spPr bwMode="auto">
          <a:xfrm>
            <a:off x="6029679" y="4719638"/>
            <a:ext cx="80433"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91" name="AutoShape 61"/>
          <p:cNvSpPr>
            <a:spLocks noChangeArrowheads="1"/>
          </p:cNvSpPr>
          <p:nvPr/>
        </p:nvSpPr>
        <p:spPr bwMode="auto">
          <a:xfrm>
            <a:off x="6649155" y="5283200"/>
            <a:ext cx="80434"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92" name="AutoShape 62"/>
          <p:cNvSpPr>
            <a:spLocks noChangeArrowheads="1"/>
          </p:cNvSpPr>
          <p:nvPr/>
        </p:nvSpPr>
        <p:spPr bwMode="auto">
          <a:xfrm>
            <a:off x="7270044" y="5846763"/>
            <a:ext cx="80434"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93" name="AutoShape 63"/>
          <p:cNvSpPr>
            <a:spLocks noChangeArrowheads="1"/>
          </p:cNvSpPr>
          <p:nvPr/>
        </p:nvSpPr>
        <p:spPr bwMode="auto">
          <a:xfrm>
            <a:off x="7893755" y="6410325"/>
            <a:ext cx="80434" cy="88900"/>
          </a:xfrm>
          <a:prstGeom prst="roundRect">
            <a:avLst>
              <a:gd name="adj" fmla="val 16667"/>
            </a:avLst>
          </a:prstGeom>
          <a:solidFill>
            <a:srgbClr val="FF0000"/>
          </a:solidFill>
          <a:ln w="9525" algn="ctr">
            <a:noFill/>
            <a:round/>
            <a:headEnd/>
            <a:tailEnd/>
          </a:ln>
        </p:spPr>
        <p:txBody>
          <a:bodyPr wrap="none" anchor="ctr"/>
          <a:lstStyle/>
          <a:p>
            <a:endParaRPr lang="ja-JP" altLang="en-US"/>
          </a:p>
        </p:txBody>
      </p:sp>
      <p:sp>
        <p:nvSpPr>
          <p:cNvPr id="6198" name="Rectangle 72"/>
          <p:cNvSpPr>
            <a:spLocks noChangeArrowheads="1"/>
          </p:cNvSpPr>
          <p:nvPr/>
        </p:nvSpPr>
        <p:spPr bwMode="auto">
          <a:xfrm flipV="1">
            <a:off x="886178" y="2570164"/>
            <a:ext cx="3138311" cy="725487"/>
          </a:xfrm>
          <a:prstGeom prst="rect">
            <a:avLst/>
          </a:prstGeom>
          <a:solidFill>
            <a:schemeClr val="tx1"/>
          </a:solidFill>
          <a:ln w="9525" algn="ctr">
            <a:noFill/>
            <a:miter lim="800000"/>
            <a:headEnd/>
            <a:tailEnd/>
          </a:ln>
        </p:spPr>
        <p:txBody>
          <a:bodyPr wrap="none" anchor="ctr"/>
          <a:lstStyle/>
          <a:p>
            <a:endParaRPr lang="ja-JP" altLang="en-US"/>
          </a:p>
        </p:txBody>
      </p:sp>
      <p:sp>
        <p:nvSpPr>
          <p:cNvPr id="6199" name="Text Box 74"/>
          <p:cNvSpPr txBox="1">
            <a:spLocks noChangeArrowheads="1"/>
          </p:cNvSpPr>
          <p:nvPr/>
        </p:nvSpPr>
        <p:spPr bwMode="auto">
          <a:xfrm>
            <a:off x="809978" y="2274889"/>
            <a:ext cx="3724097" cy="400110"/>
          </a:xfrm>
          <a:prstGeom prst="rect">
            <a:avLst/>
          </a:prstGeom>
          <a:noFill/>
          <a:ln w="9525" algn="ctr">
            <a:noFill/>
            <a:miter lim="800000"/>
            <a:headEnd/>
            <a:tailEnd/>
          </a:ln>
        </p:spPr>
        <p:txBody>
          <a:bodyPr wrap="none">
            <a:spAutoFit/>
          </a:bodyPr>
          <a:lstStyle/>
          <a:p>
            <a:r>
              <a:rPr lang="en-US" altLang="ja-JP" sz="2000" b="1">
                <a:solidFill>
                  <a:srgbClr val="FF0000"/>
                </a:solidFill>
                <a:latin typeface="Courier" pitchFamily="49" charset="0"/>
              </a:rPr>
              <a:t>++++++++</a:t>
            </a:r>
            <a:r>
              <a:rPr lang="en-US" altLang="ja-JP" sz="2000" b="1">
                <a:solidFill>
                  <a:schemeClr val="accent2"/>
                </a:solidFill>
                <a:latin typeface="Courier" pitchFamily="49" charset="0"/>
              </a:rPr>
              <a:t>-----</a:t>
            </a:r>
            <a:r>
              <a:rPr lang="en-US" altLang="ja-JP" sz="2000" b="1">
                <a:solidFill>
                  <a:srgbClr val="FF0000"/>
                </a:solidFill>
                <a:latin typeface="Courier" pitchFamily="49" charset="0"/>
              </a:rPr>
              <a:t>++++++++++</a:t>
            </a:r>
            <a:endParaRPr lang="en-GB" altLang="ja-JP" sz="2000" b="1">
              <a:solidFill>
                <a:srgbClr val="FF0000"/>
              </a:solidFill>
              <a:latin typeface="Courier" pitchFamily="49" charset="0"/>
            </a:endParaRPr>
          </a:p>
        </p:txBody>
      </p:sp>
      <p:sp>
        <p:nvSpPr>
          <p:cNvPr id="6200" name="Text Box 75"/>
          <p:cNvSpPr txBox="1">
            <a:spLocks noChangeArrowheads="1"/>
          </p:cNvSpPr>
          <p:nvPr/>
        </p:nvSpPr>
        <p:spPr bwMode="auto">
          <a:xfrm>
            <a:off x="809978" y="3208339"/>
            <a:ext cx="3724097" cy="400110"/>
          </a:xfrm>
          <a:prstGeom prst="rect">
            <a:avLst/>
          </a:prstGeom>
          <a:noFill/>
          <a:ln w="9525" algn="ctr">
            <a:noFill/>
            <a:miter lim="800000"/>
            <a:headEnd/>
            <a:tailEnd/>
          </a:ln>
        </p:spPr>
        <p:txBody>
          <a:bodyPr wrap="none">
            <a:spAutoFit/>
          </a:bodyPr>
          <a:lstStyle/>
          <a:p>
            <a:r>
              <a:rPr lang="en-US" altLang="ja-JP" sz="2000" b="1">
                <a:solidFill>
                  <a:srgbClr val="FF0000"/>
                </a:solidFill>
                <a:latin typeface="Courier" pitchFamily="49" charset="0"/>
              </a:rPr>
              <a:t>++++++++</a:t>
            </a:r>
            <a:r>
              <a:rPr lang="en-US" altLang="ja-JP" sz="2000" b="1">
                <a:solidFill>
                  <a:schemeClr val="accent2"/>
                </a:solidFill>
                <a:latin typeface="Courier" pitchFamily="49" charset="0"/>
              </a:rPr>
              <a:t>-----</a:t>
            </a:r>
            <a:r>
              <a:rPr lang="en-US" altLang="ja-JP" sz="2000" b="1">
                <a:solidFill>
                  <a:srgbClr val="FF0000"/>
                </a:solidFill>
                <a:latin typeface="Courier" pitchFamily="49" charset="0"/>
              </a:rPr>
              <a:t>++++++++++</a:t>
            </a:r>
            <a:endParaRPr lang="en-GB" altLang="ja-JP" sz="2000" b="1">
              <a:solidFill>
                <a:srgbClr val="FF0000"/>
              </a:solidFill>
              <a:latin typeface="Courier" pitchFamily="49" charset="0"/>
            </a:endParaRPr>
          </a:p>
        </p:txBody>
      </p:sp>
      <p:sp>
        <p:nvSpPr>
          <p:cNvPr id="6201" name="Line 76"/>
          <p:cNvSpPr>
            <a:spLocks noChangeShapeType="1"/>
          </p:cNvSpPr>
          <p:nvPr/>
        </p:nvSpPr>
        <p:spPr bwMode="auto">
          <a:xfrm>
            <a:off x="2057400" y="2932113"/>
            <a:ext cx="375356" cy="0"/>
          </a:xfrm>
          <a:prstGeom prst="line">
            <a:avLst/>
          </a:prstGeom>
          <a:noFill/>
          <a:ln w="57150">
            <a:solidFill>
              <a:srgbClr val="FF0000"/>
            </a:solidFill>
            <a:round/>
            <a:headEnd/>
            <a:tailEnd type="triangle" w="med" len="med"/>
          </a:ln>
        </p:spPr>
        <p:txBody>
          <a:bodyPr/>
          <a:lstStyle/>
          <a:p>
            <a:endParaRPr lang="ja-JP" altLang="en-US"/>
          </a:p>
        </p:txBody>
      </p:sp>
      <p:sp>
        <p:nvSpPr>
          <p:cNvPr id="6202" name="Text Box 81"/>
          <p:cNvSpPr txBox="1">
            <a:spLocks noChangeArrowheads="1"/>
          </p:cNvSpPr>
          <p:nvPr/>
        </p:nvSpPr>
        <p:spPr bwMode="auto">
          <a:xfrm>
            <a:off x="809978" y="2470151"/>
            <a:ext cx="3724097" cy="400110"/>
          </a:xfrm>
          <a:prstGeom prst="rect">
            <a:avLst/>
          </a:prstGeom>
          <a:noFill/>
          <a:ln w="9525" algn="ctr">
            <a:noFill/>
            <a:miter lim="800000"/>
            <a:headEnd/>
            <a:tailEnd/>
          </a:ln>
        </p:spPr>
        <p:txBody>
          <a:bodyPr wrap="none">
            <a:spAutoFit/>
          </a:bodyPr>
          <a:lstStyle/>
          <a:p>
            <a:r>
              <a:rPr lang="en-US" altLang="ja-JP" sz="2000" b="1">
                <a:solidFill>
                  <a:schemeClr val="accent2"/>
                </a:solidFill>
                <a:latin typeface="Courier" pitchFamily="49" charset="0"/>
              </a:rPr>
              <a:t>--------</a:t>
            </a:r>
            <a:r>
              <a:rPr lang="en-US" altLang="ja-JP" sz="2000" b="1">
                <a:solidFill>
                  <a:srgbClr val="FF0000"/>
                </a:solidFill>
                <a:latin typeface="Courier" pitchFamily="49" charset="0"/>
              </a:rPr>
              <a:t>+++++</a:t>
            </a:r>
            <a:r>
              <a:rPr lang="en-US" altLang="ja-JP" sz="2000" b="1">
                <a:solidFill>
                  <a:schemeClr val="accent2"/>
                </a:solidFill>
                <a:latin typeface="Courier" pitchFamily="49" charset="0"/>
              </a:rPr>
              <a:t>----------</a:t>
            </a:r>
            <a:endParaRPr lang="en-GB" altLang="ja-JP" sz="2000" b="1">
              <a:solidFill>
                <a:schemeClr val="accent2"/>
              </a:solidFill>
              <a:latin typeface="Courier" pitchFamily="49" charset="0"/>
            </a:endParaRPr>
          </a:p>
        </p:txBody>
      </p:sp>
      <p:sp>
        <p:nvSpPr>
          <p:cNvPr id="6203" name="AutoShape 79"/>
          <p:cNvSpPr>
            <a:spLocks noChangeArrowheads="1"/>
          </p:cNvSpPr>
          <p:nvPr/>
        </p:nvSpPr>
        <p:spPr bwMode="auto">
          <a:xfrm>
            <a:off x="2555523" y="2727326"/>
            <a:ext cx="220133" cy="157163"/>
          </a:xfrm>
          <a:prstGeom prst="curvedUpArrow">
            <a:avLst>
              <a:gd name="adj1" fmla="val 31515"/>
              <a:gd name="adj2" fmla="val 63030"/>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6204" name="AutoShape 83"/>
          <p:cNvSpPr>
            <a:spLocks noChangeArrowheads="1"/>
          </p:cNvSpPr>
          <p:nvPr/>
        </p:nvSpPr>
        <p:spPr bwMode="auto">
          <a:xfrm flipH="1" flipV="1">
            <a:off x="2531533" y="2224088"/>
            <a:ext cx="220133" cy="157162"/>
          </a:xfrm>
          <a:prstGeom prst="curvedUpArrow">
            <a:avLst>
              <a:gd name="adj1" fmla="val 31515"/>
              <a:gd name="adj2" fmla="val 6303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6205" name="AutoShape 84"/>
          <p:cNvSpPr>
            <a:spLocks noChangeArrowheads="1"/>
          </p:cNvSpPr>
          <p:nvPr/>
        </p:nvSpPr>
        <p:spPr bwMode="auto">
          <a:xfrm flipH="1">
            <a:off x="2531533" y="3465513"/>
            <a:ext cx="220133" cy="157162"/>
          </a:xfrm>
          <a:prstGeom prst="curvedUpArrow">
            <a:avLst>
              <a:gd name="adj1" fmla="val 31515"/>
              <a:gd name="adj2" fmla="val 6303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6206" name="Text Box 85"/>
          <p:cNvSpPr txBox="1">
            <a:spLocks noChangeArrowheads="1"/>
          </p:cNvSpPr>
          <p:nvPr/>
        </p:nvSpPr>
        <p:spPr bwMode="auto">
          <a:xfrm>
            <a:off x="809978" y="3019426"/>
            <a:ext cx="3724097" cy="400110"/>
          </a:xfrm>
          <a:prstGeom prst="rect">
            <a:avLst/>
          </a:prstGeom>
          <a:noFill/>
          <a:ln w="9525" algn="ctr">
            <a:noFill/>
            <a:miter lim="800000"/>
            <a:headEnd/>
            <a:tailEnd/>
          </a:ln>
        </p:spPr>
        <p:txBody>
          <a:bodyPr wrap="none">
            <a:spAutoFit/>
          </a:bodyPr>
          <a:lstStyle/>
          <a:p>
            <a:r>
              <a:rPr lang="en-US" altLang="ja-JP" sz="2000" b="1">
                <a:solidFill>
                  <a:schemeClr val="accent2"/>
                </a:solidFill>
                <a:latin typeface="Courier" pitchFamily="49" charset="0"/>
              </a:rPr>
              <a:t>--------</a:t>
            </a:r>
            <a:r>
              <a:rPr lang="en-US" altLang="ja-JP" sz="2000" b="1">
                <a:solidFill>
                  <a:srgbClr val="FF0000"/>
                </a:solidFill>
                <a:latin typeface="Courier" pitchFamily="49" charset="0"/>
              </a:rPr>
              <a:t>+++++</a:t>
            </a:r>
            <a:r>
              <a:rPr lang="en-US" altLang="ja-JP" sz="2000" b="1">
                <a:solidFill>
                  <a:schemeClr val="accent2"/>
                </a:solidFill>
                <a:latin typeface="Courier" pitchFamily="49" charset="0"/>
              </a:rPr>
              <a:t>----------</a:t>
            </a:r>
            <a:endParaRPr lang="en-GB" altLang="ja-JP" sz="2000" b="1">
              <a:solidFill>
                <a:schemeClr val="accent2"/>
              </a:solidFill>
              <a:latin typeface="Courier" pitchFamily="49" charset="0"/>
            </a:endParaRPr>
          </a:p>
        </p:txBody>
      </p:sp>
      <p:sp>
        <p:nvSpPr>
          <p:cNvPr id="6207" name="AutoShape 82"/>
          <p:cNvSpPr>
            <a:spLocks noChangeArrowheads="1"/>
          </p:cNvSpPr>
          <p:nvPr/>
        </p:nvSpPr>
        <p:spPr bwMode="auto">
          <a:xfrm flipV="1">
            <a:off x="2555523" y="2971801"/>
            <a:ext cx="220133" cy="157163"/>
          </a:xfrm>
          <a:prstGeom prst="curvedUpArrow">
            <a:avLst>
              <a:gd name="adj1" fmla="val 31515"/>
              <a:gd name="adj2" fmla="val 63030"/>
              <a:gd name="adj3" fmla="val 33333"/>
            </a:avLst>
          </a:prstGeom>
          <a:solidFill>
            <a:srgbClr val="FF0000"/>
          </a:solidFill>
          <a:ln w="9525">
            <a:solidFill>
              <a:srgbClr val="FF0000"/>
            </a:solidFill>
            <a:miter lim="800000"/>
            <a:headEnd/>
            <a:tailEnd/>
          </a:ln>
        </p:spPr>
        <p:txBody>
          <a:bodyPr wrap="none" anchor="ctr"/>
          <a:lstStyle/>
          <a:p>
            <a:endParaRPr lang="ja-JP" altLang="en-US"/>
          </a:p>
        </p:txBody>
      </p:sp>
      <p:grpSp>
        <p:nvGrpSpPr>
          <p:cNvPr id="76" name="Group 75"/>
          <p:cNvGrpSpPr/>
          <p:nvPr/>
        </p:nvGrpSpPr>
        <p:grpSpPr>
          <a:xfrm>
            <a:off x="4639915" y="2236788"/>
            <a:ext cx="3880141" cy="1389062"/>
            <a:chOff x="4639915" y="2236788"/>
            <a:chExt cx="3880141" cy="1389062"/>
          </a:xfrm>
        </p:grpSpPr>
        <p:sp>
          <p:nvSpPr>
            <p:cNvPr id="6147" name="Rectangle 77"/>
            <p:cNvSpPr>
              <a:spLocks noChangeArrowheads="1"/>
            </p:cNvSpPr>
            <p:nvPr/>
          </p:nvSpPr>
          <p:spPr bwMode="auto">
            <a:xfrm flipV="1">
              <a:off x="4814711" y="2570164"/>
              <a:ext cx="3138311" cy="725487"/>
            </a:xfrm>
            <a:prstGeom prst="rect">
              <a:avLst/>
            </a:prstGeom>
            <a:solidFill>
              <a:schemeClr val="tx1"/>
            </a:solidFill>
            <a:ln w="9525" algn="ctr">
              <a:noFill/>
              <a:miter lim="800000"/>
              <a:headEnd/>
              <a:tailEnd/>
            </a:ln>
          </p:spPr>
          <p:txBody>
            <a:bodyPr wrap="none" anchor="ctr"/>
            <a:lstStyle/>
            <a:p>
              <a:endParaRPr lang="ja-JP" altLang="en-US"/>
            </a:p>
          </p:txBody>
        </p:sp>
        <p:sp>
          <p:nvSpPr>
            <p:cNvPr id="6194" name="AutoShape 66"/>
            <p:cNvSpPr>
              <a:spLocks noChangeArrowheads="1"/>
            </p:cNvSpPr>
            <p:nvPr/>
          </p:nvSpPr>
          <p:spPr bwMode="auto">
            <a:xfrm flipV="1">
              <a:off x="4883856" y="2436814"/>
              <a:ext cx="524933" cy="962025"/>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95" name="AutoShape 67"/>
            <p:cNvSpPr>
              <a:spLocks noChangeArrowheads="1"/>
            </p:cNvSpPr>
            <p:nvPr/>
          </p:nvSpPr>
          <p:spPr bwMode="auto">
            <a:xfrm flipV="1">
              <a:off x="5702301" y="2436814"/>
              <a:ext cx="524933" cy="962025"/>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96" name="AutoShape 68"/>
            <p:cNvSpPr>
              <a:spLocks noChangeArrowheads="1"/>
            </p:cNvSpPr>
            <p:nvPr/>
          </p:nvSpPr>
          <p:spPr bwMode="auto">
            <a:xfrm flipV="1">
              <a:off x="6520745" y="2436814"/>
              <a:ext cx="524933" cy="962025"/>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197" name="AutoShape 69"/>
            <p:cNvSpPr>
              <a:spLocks noChangeArrowheads="1"/>
            </p:cNvSpPr>
            <p:nvPr/>
          </p:nvSpPr>
          <p:spPr bwMode="auto">
            <a:xfrm flipV="1">
              <a:off x="7340600" y="2436814"/>
              <a:ext cx="524933" cy="962025"/>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6208" name="Text Box 86"/>
            <p:cNvSpPr txBox="1">
              <a:spLocks noChangeArrowheads="1"/>
            </p:cNvSpPr>
            <p:nvPr/>
          </p:nvSpPr>
          <p:spPr bwMode="auto">
            <a:xfrm>
              <a:off x="4672189" y="2333796"/>
              <a:ext cx="3493264" cy="369332"/>
            </a:xfrm>
            <a:prstGeom prst="rect">
              <a:avLst/>
            </a:prstGeom>
            <a:noFill/>
            <a:ln w="9525" algn="ctr">
              <a:noFill/>
              <a:miter lim="800000"/>
              <a:headEnd/>
              <a:tailEnd/>
            </a:ln>
          </p:spPr>
          <p:txBody>
            <a:bodyPr wrap="none">
              <a:spAutoFit/>
            </a:bodyPr>
            <a:lstStyle/>
            <a:p>
              <a:pPr algn="l"/>
              <a:r>
                <a:rPr lang="en-US" altLang="ja-JP" sz="1800" b="1">
                  <a:solidFill>
                    <a:srgbClr val="FF0000"/>
                  </a:solidFill>
                  <a:latin typeface="Courier" pitchFamily="49" charset="0"/>
                </a:rPr>
                <a:t>+    </a:t>
              </a:r>
              <a:r>
                <a:rPr lang="en-US" altLang="ja-JP" sz="1800" b="1">
                  <a:solidFill>
                    <a:schemeClr val="accent2"/>
                  </a:solidFill>
                  <a:latin typeface="Courier" pitchFamily="49" charset="0"/>
                </a:rPr>
                <a:t>--    --    </a:t>
              </a:r>
              <a:r>
                <a:rPr lang="en-US" altLang="ja-JP" sz="1800" b="1">
                  <a:solidFill>
                    <a:srgbClr val="FF0000"/>
                  </a:solidFill>
                  <a:latin typeface="Courier" pitchFamily="49" charset="0"/>
                </a:rPr>
                <a:t>++    +</a:t>
              </a:r>
              <a:endParaRPr lang="en-GB" altLang="ja-JP" sz="1800" b="1">
                <a:solidFill>
                  <a:srgbClr val="FF0000"/>
                </a:solidFill>
                <a:latin typeface="Courier" pitchFamily="49" charset="0"/>
              </a:endParaRPr>
            </a:p>
          </p:txBody>
        </p:sp>
        <p:sp>
          <p:nvSpPr>
            <p:cNvPr id="6209" name="Text Box 87"/>
            <p:cNvSpPr txBox="1">
              <a:spLocks noChangeArrowheads="1"/>
            </p:cNvSpPr>
            <p:nvPr/>
          </p:nvSpPr>
          <p:spPr bwMode="auto">
            <a:xfrm>
              <a:off x="4639915" y="3234263"/>
              <a:ext cx="3493264" cy="369332"/>
            </a:xfrm>
            <a:prstGeom prst="rect">
              <a:avLst/>
            </a:prstGeom>
            <a:noFill/>
            <a:ln w="9525" algn="ctr">
              <a:noFill/>
              <a:miter lim="800000"/>
              <a:headEnd/>
              <a:tailEnd/>
            </a:ln>
          </p:spPr>
          <p:txBody>
            <a:bodyPr wrap="none">
              <a:spAutoFit/>
            </a:bodyPr>
            <a:lstStyle/>
            <a:p>
              <a:r>
                <a:rPr lang="en-US" altLang="ja-JP" sz="1800" b="1" dirty="0">
                  <a:solidFill>
                    <a:srgbClr val="FF0000"/>
                  </a:solidFill>
                  <a:latin typeface="Courier" pitchFamily="49" charset="0"/>
                </a:rPr>
                <a:t>+    ++    ++    </a:t>
              </a:r>
              <a:r>
                <a:rPr lang="en-US" altLang="ja-JP" sz="1800" b="1" dirty="0">
                  <a:solidFill>
                    <a:schemeClr val="accent2"/>
                  </a:solidFill>
                  <a:latin typeface="Courier" pitchFamily="49" charset="0"/>
                </a:rPr>
                <a:t>--    -</a:t>
              </a:r>
              <a:endParaRPr lang="en-GB" altLang="ja-JP" sz="1800" b="1" dirty="0">
                <a:solidFill>
                  <a:srgbClr val="FF0000"/>
                </a:solidFill>
                <a:latin typeface="Courier" pitchFamily="49" charset="0"/>
              </a:endParaRPr>
            </a:p>
          </p:txBody>
        </p:sp>
        <p:sp>
          <p:nvSpPr>
            <p:cNvPr id="6210" name="Line 88"/>
            <p:cNvSpPr>
              <a:spLocks noChangeShapeType="1"/>
            </p:cNvSpPr>
            <p:nvPr/>
          </p:nvSpPr>
          <p:spPr bwMode="auto">
            <a:xfrm>
              <a:off x="5451123" y="2924175"/>
              <a:ext cx="900289" cy="0"/>
            </a:xfrm>
            <a:prstGeom prst="line">
              <a:avLst/>
            </a:prstGeom>
            <a:noFill/>
            <a:ln w="57150">
              <a:solidFill>
                <a:srgbClr val="FF0000"/>
              </a:solidFill>
              <a:prstDash val="sysDot"/>
              <a:round/>
              <a:headEnd/>
              <a:tailEnd type="triangle" w="med" len="med"/>
            </a:ln>
          </p:spPr>
          <p:txBody>
            <a:bodyPr/>
            <a:lstStyle/>
            <a:p>
              <a:endParaRPr lang="ja-JP" altLang="en-US"/>
            </a:p>
          </p:txBody>
        </p:sp>
        <p:sp>
          <p:nvSpPr>
            <p:cNvPr id="6211" name="Text Box 89"/>
            <p:cNvSpPr txBox="1">
              <a:spLocks noChangeArrowheads="1"/>
            </p:cNvSpPr>
            <p:nvPr/>
          </p:nvSpPr>
          <p:spPr bwMode="auto">
            <a:xfrm>
              <a:off x="4661432" y="2529058"/>
              <a:ext cx="3858624" cy="369332"/>
            </a:xfrm>
            <a:prstGeom prst="rect">
              <a:avLst/>
            </a:prstGeom>
            <a:noFill/>
            <a:ln w="9525" algn="ctr">
              <a:noFill/>
              <a:miter lim="800000"/>
              <a:headEnd/>
              <a:tailEnd/>
            </a:ln>
          </p:spPr>
          <p:txBody>
            <a:bodyPr wrap="square">
              <a:spAutoFit/>
            </a:bodyPr>
            <a:lstStyle/>
            <a:p>
              <a:pPr algn="l"/>
              <a:r>
                <a:rPr lang="en-US" altLang="ja-JP" sz="1800" b="1" dirty="0">
                  <a:solidFill>
                    <a:schemeClr val="accent2"/>
                  </a:solidFill>
                  <a:latin typeface="Courier" pitchFamily="49" charset="0"/>
                </a:rPr>
                <a:t>-    </a:t>
              </a:r>
              <a:r>
                <a:rPr lang="en-US" altLang="ja-JP" sz="1800" b="1" dirty="0">
                  <a:solidFill>
                    <a:srgbClr val="FF0000"/>
                  </a:solidFill>
                  <a:latin typeface="Courier" pitchFamily="49" charset="0"/>
                </a:rPr>
                <a:t>++    ++    </a:t>
              </a:r>
              <a:r>
                <a:rPr lang="en-US" altLang="ja-JP" sz="1800" b="1" dirty="0">
                  <a:solidFill>
                    <a:schemeClr val="accent2"/>
                  </a:solidFill>
                  <a:latin typeface="Courier" pitchFamily="49" charset="0"/>
                </a:rPr>
                <a:t>--    -</a:t>
              </a:r>
              <a:endParaRPr lang="en-GB" altLang="ja-JP" sz="1800" b="1" dirty="0">
                <a:solidFill>
                  <a:schemeClr val="accent2"/>
                </a:solidFill>
                <a:latin typeface="Courier" pitchFamily="49" charset="0"/>
              </a:endParaRPr>
            </a:p>
          </p:txBody>
        </p:sp>
        <p:sp>
          <p:nvSpPr>
            <p:cNvPr id="6212" name="AutoShape 90"/>
            <p:cNvSpPr>
              <a:spLocks noChangeArrowheads="1"/>
            </p:cNvSpPr>
            <p:nvPr/>
          </p:nvSpPr>
          <p:spPr bwMode="auto">
            <a:xfrm>
              <a:off x="6335889" y="2747963"/>
              <a:ext cx="984956" cy="157162"/>
            </a:xfrm>
            <a:prstGeom prst="curvedUpArrow">
              <a:avLst>
                <a:gd name="adj1" fmla="val 141011"/>
                <a:gd name="adj2" fmla="val 28202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6213" name="Text Box 93"/>
            <p:cNvSpPr txBox="1">
              <a:spLocks noChangeArrowheads="1"/>
            </p:cNvSpPr>
            <p:nvPr/>
          </p:nvSpPr>
          <p:spPr bwMode="auto">
            <a:xfrm>
              <a:off x="4650673" y="3056108"/>
              <a:ext cx="3493264" cy="369332"/>
            </a:xfrm>
            <a:prstGeom prst="rect">
              <a:avLst/>
            </a:prstGeom>
            <a:noFill/>
            <a:ln w="9525" algn="ctr">
              <a:noFill/>
              <a:miter lim="800000"/>
              <a:headEnd/>
              <a:tailEnd/>
            </a:ln>
          </p:spPr>
          <p:txBody>
            <a:bodyPr wrap="none">
              <a:spAutoFit/>
            </a:bodyPr>
            <a:lstStyle/>
            <a:p>
              <a:pPr algn="l"/>
              <a:r>
                <a:rPr lang="en-US" altLang="ja-JP" sz="1800" b="1" dirty="0">
                  <a:solidFill>
                    <a:schemeClr val="accent2"/>
                  </a:solidFill>
                  <a:latin typeface="Courier" pitchFamily="49" charset="0"/>
                </a:rPr>
                <a:t>-    --    --    </a:t>
              </a:r>
              <a:r>
                <a:rPr lang="en-US" altLang="ja-JP" sz="1800" b="1" dirty="0">
                  <a:solidFill>
                    <a:srgbClr val="FF0000"/>
                  </a:solidFill>
                  <a:latin typeface="Courier" pitchFamily="49" charset="0"/>
                </a:rPr>
                <a:t>++    +</a:t>
              </a:r>
              <a:endParaRPr lang="en-GB" altLang="ja-JP" sz="1800" b="1" dirty="0">
                <a:solidFill>
                  <a:schemeClr val="accent2"/>
                </a:solidFill>
                <a:latin typeface="Courier" pitchFamily="49" charset="0"/>
              </a:endParaRPr>
            </a:p>
          </p:txBody>
        </p:sp>
        <p:sp>
          <p:nvSpPr>
            <p:cNvPr id="6214" name="AutoShape 95"/>
            <p:cNvSpPr>
              <a:spLocks noChangeArrowheads="1"/>
            </p:cNvSpPr>
            <p:nvPr/>
          </p:nvSpPr>
          <p:spPr bwMode="auto">
            <a:xfrm flipV="1">
              <a:off x="6335889" y="2963863"/>
              <a:ext cx="984956" cy="157162"/>
            </a:xfrm>
            <a:prstGeom prst="curvedUpArrow">
              <a:avLst>
                <a:gd name="adj1" fmla="val 141011"/>
                <a:gd name="adj2" fmla="val 28202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6215" name="AutoShape 96"/>
            <p:cNvSpPr>
              <a:spLocks noChangeArrowheads="1"/>
            </p:cNvSpPr>
            <p:nvPr/>
          </p:nvSpPr>
          <p:spPr bwMode="auto">
            <a:xfrm flipH="1" flipV="1">
              <a:off x="6248400" y="2236788"/>
              <a:ext cx="984956" cy="157162"/>
            </a:xfrm>
            <a:prstGeom prst="curvedUpArrow">
              <a:avLst>
                <a:gd name="adj1" fmla="val 141011"/>
                <a:gd name="adj2" fmla="val 28202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6216" name="AutoShape 97"/>
            <p:cNvSpPr>
              <a:spLocks noChangeArrowheads="1"/>
            </p:cNvSpPr>
            <p:nvPr/>
          </p:nvSpPr>
          <p:spPr bwMode="auto">
            <a:xfrm flipH="1">
              <a:off x="6248400" y="3468688"/>
              <a:ext cx="984956" cy="157162"/>
            </a:xfrm>
            <a:prstGeom prst="curvedUpArrow">
              <a:avLst>
                <a:gd name="adj1" fmla="val 141011"/>
                <a:gd name="adj2" fmla="val 28202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grpSp>
      <p:sp>
        <p:nvSpPr>
          <p:cNvPr id="6217" name="Text Box 98"/>
          <p:cNvSpPr txBox="1">
            <a:spLocks noChangeArrowheads="1"/>
          </p:cNvSpPr>
          <p:nvPr/>
        </p:nvSpPr>
        <p:spPr bwMode="auto">
          <a:xfrm>
            <a:off x="695678" y="1781176"/>
            <a:ext cx="2337499" cy="400110"/>
          </a:xfrm>
          <a:prstGeom prst="rect">
            <a:avLst/>
          </a:prstGeom>
          <a:noFill/>
          <a:ln w="9525" algn="ctr">
            <a:noFill/>
            <a:miter lim="800000"/>
            <a:headEnd/>
            <a:tailEnd/>
          </a:ln>
        </p:spPr>
        <p:txBody>
          <a:bodyPr wrap="none">
            <a:spAutoFit/>
          </a:bodyPr>
          <a:lstStyle/>
          <a:p>
            <a:r>
              <a:rPr lang="en-US" altLang="ja-JP" sz="2000">
                <a:solidFill>
                  <a:schemeClr val="accent1"/>
                </a:solidFill>
              </a:rPr>
              <a:t>unmyelinated axon</a:t>
            </a:r>
            <a:endParaRPr lang="en-GB" altLang="ja-JP" sz="2000">
              <a:solidFill>
                <a:schemeClr val="accent1"/>
              </a:solidFill>
            </a:endParaRPr>
          </a:p>
        </p:txBody>
      </p:sp>
      <p:sp>
        <p:nvSpPr>
          <p:cNvPr id="6218" name="Text Box 99"/>
          <p:cNvSpPr txBox="1">
            <a:spLocks noChangeArrowheads="1"/>
          </p:cNvSpPr>
          <p:nvPr/>
        </p:nvSpPr>
        <p:spPr bwMode="auto">
          <a:xfrm>
            <a:off x="4576234" y="1781176"/>
            <a:ext cx="2052165" cy="400110"/>
          </a:xfrm>
          <a:prstGeom prst="rect">
            <a:avLst/>
          </a:prstGeom>
          <a:noFill/>
          <a:ln w="9525" algn="ctr">
            <a:noFill/>
            <a:miter lim="800000"/>
            <a:headEnd/>
            <a:tailEnd/>
          </a:ln>
        </p:spPr>
        <p:txBody>
          <a:bodyPr wrap="none">
            <a:spAutoFit/>
          </a:bodyPr>
          <a:lstStyle/>
          <a:p>
            <a:r>
              <a:rPr lang="en-US" altLang="ja-JP" sz="2000">
                <a:solidFill>
                  <a:schemeClr val="accent1"/>
                </a:solidFill>
              </a:rPr>
              <a:t>myelinated axon</a:t>
            </a:r>
            <a:endParaRPr lang="en-GB" altLang="ja-JP" sz="2000">
              <a:solidFill>
                <a:schemeClr val="accent1"/>
              </a:solidFill>
            </a:endParaRPr>
          </a:p>
        </p:txBody>
      </p:sp>
      <p:sp>
        <p:nvSpPr>
          <p:cNvPr id="75" name="Rectangle 2"/>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48</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48168" y="427038"/>
            <a:ext cx="8834966" cy="728662"/>
          </a:xfrm>
          <a:noFill/>
        </p:spPr>
        <p:txBody>
          <a:bodyPr/>
          <a:lstStyle/>
          <a:p>
            <a:r>
              <a:rPr lang="en-GB" altLang="ja-JP" sz="2400" dirty="0" smtClean="0">
                <a:latin typeface="Arial Unicode MS" pitchFamily="50" charset="-128"/>
                <a:ea typeface="Arial Unicode MS" pitchFamily="50" charset="-128"/>
                <a:cs typeface="Arial Unicode MS" pitchFamily="50" charset="-128"/>
              </a:rPr>
              <a:t>Voltage-gated Na</a:t>
            </a:r>
            <a:r>
              <a:rPr lang="en-GB" altLang="ja-JP" sz="2400" baseline="60000" dirty="0" smtClean="0">
                <a:latin typeface="Arial Unicode MS" pitchFamily="50" charset="-128"/>
                <a:ea typeface="Arial Unicode MS" pitchFamily="50" charset="-128"/>
                <a:cs typeface="Arial Unicode MS" pitchFamily="50" charset="-128"/>
              </a:rPr>
              <a:t>+</a:t>
            </a:r>
            <a:r>
              <a:rPr lang="en-GB" altLang="ja-JP" sz="2400" dirty="0" smtClean="0">
                <a:latin typeface="Arial Unicode MS" pitchFamily="50" charset="-128"/>
                <a:ea typeface="Arial Unicode MS" pitchFamily="50" charset="-128"/>
                <a:cs typeface="Arial Unicode MS" pitchFamily="50" charset="-128"/>
              </a:rPr>
              <a:t> Channel is Expressed at Node of Ranvier</a:t>
            </a:r>
          </a:p>
        </p:txBody>
      </p:sp>
      <p:pic>
        <p:nvPicPr>
          <p:cNvPr id="47108" name="Picture 3"/>
          <p:cNvPicPr>
            <a:picLocks noGrp="1" noChangeAspect="1" noChangeArrowheads="1"/>
          </p:cNvPicPr>
          <p:nvPr>
            <p:ph idx="1"/>
          </p:nvPr>
        </p:nvPicPr>
        <p:blipFill>
          <a:blip r:embed="rId3" cstate="screen"/>
          <a:srcRect/>
          <a:stretch>
            <a:fillRect/>
          </a:stretch>
        </p:blipFill>
        <p:spPr>
          <a:xfrm>
            <a:off x="1468967" y="3059113"/>
            <a:ext cx="3040944" cy="3194050"/>
          </a:xfrm>
          <a:noFill/>
        </p:spPr>
      </p:pic>
      <p:sp>
        <p:nvSpPr>
          <p:cNvPr id="47109" name="Text Box 5"/>
          <p:cNvSpPr txBox="1">
            <a:spLocks noChangeArrowheads="1"/>
          </p:cNvSpPr>
          <p:nvPr/>
        </p:nvSpPr>
        <p:spPr bwMode="auto">
          <a:xfrm>
            <a:off x="2905479" y="2081213"/>
            <a:ext cx="2037737" cy="400110"/>
          </a:xfrm>
          <a:prstGeom prst="rect">
            <a:avLst/>
          </a:prstGeom>
          <a:noFill/>
          <a:ln w="9525" algn="ctr">
            <a:noFill/>
            <a:miter lim="800000"/>
            <a:headEnd/>
            <a:tailEnd/>
          </a:ln>
        </p:spPr>
        <p:txBody>
          <a:bodyPr wrap="none">
            <a:spAutoFit/>
          </a:bodyPr>
          <a:lstStyle/>
          <a:p>
            <a:r>
              <a:rPr lang="en-US" altLang="ja-JP" b="0"/>
              <a:t>Node of Ranvier</a:t>
            </a:r>
            <a:endParaRPr lang="en-GB" altLang="ja-JP" b="0"/>
          </a:p>
        </p:txBody>
      </p:sp>
      <p:sp>
        <p:nvSpPr>
          <p:cNvPr id="47110" name="Line 6"/>
          <p:cNvSpPr>
            <a:spLocks noChangeShapeType="1"/>
          </p:cNvSpPr>
          <p:nvPr/>
        </p:nvSpPr>
        <p:spPr bwMode="auto">
          <a:xfrm flipH="1">
            <a:off x="2308578" y="2498726"/>
            <a:ext cx="1564923" cy="982663"/>
          </a:xfrm>
          <a:prstGeom prst="line">
            <a:avLst/>
          </a:prstGeom>
          <a:noFill/>
          <a:ln w="28575">
            <a:solidFill>
              <a:schemeClr val="tx1"/>
            </a:solidFill>
            <a:round/>
            <a:headEnd/>
            <a:tailEnd type="triangle" w="med" len="med"/>
          </a:ln>
        </p:spPr>
        <p:txBody>
          <a:bodyPr/>
          <a:lstStyle/>
          <a:p>
            <a:endParaRPr lang="ja-JP" altLang="en-US"/>
          </a:p>
        </p:txBody>
      </p:sp>
      <p:sp>
        <p:nvSpPr>
          <p:cNvPr id="47125" name="Text Box 21"/>
          <p:cNvSpPr txBox="1">
            <a:spLocks noChangeArrowheads="1"/>
          </p:cNvSpPr>
          <p:nvPr/>
        </p:nvSpPr>
        <p:spPr bwMode="auto">
          <a:xfrm>
            <a:off x="6883400" y="2892426"/>
            <a:ext cx="2052165" cy="400110"/>
          </a:xfrm>
          <a:prstGeom prst="rect">
            <a:avLst/>
          </a:prstGeom>
          <a:noFill/>
          <a:ln w="9525" algn="ctr">
            <a:noFill/>
            <a:miter lim="800000"/>
            <a:headEnd/>
            <a:tailEnd/>
          </a:ln>
        </p:spPr>
        <p:txBody>
          <a:bodyPr wrap="none">
            <a:spAutoFit/>
          </a:bodyPr>
          <a:lstStyle/>
          <a:p>
            <a:r>
              <a:rPr lang="en-US" altLang="ja-JP" sz="2000" b="0">
                <a:solidFill>
                  <a:schemeClr val="accent1"/>
                </a:solidFill>
              </a:rPr>
              <a:t>myelinated axon</a:t>
            </a:r>
            <a:endParaRPr lang="en-GB" altLang="ja-JP" sz="2000" b="0">
              <a:solidFill>
                <a:schemeClr val="accent1"/>
              </a:solidFill>
            </a:endParaRPr>
          </a:p>
        </p:txBody>
      </p:sp>
      <p:sp>
        <p:nvSpPr>
          <p:cNvPr id="47126" name="Line 23"/>
          <p:cNvSpPr>
            <a:spLocks noChangeShapeType="1"/>
          </p:cNvSpPr>
          <p:nvPr/>
        </p:nvSpPr>
        <p:spPr bwMode="auto">
          <a:xfrm>
            <a:off x="3898900" y="2508250"/>
            <a:ext cx="2167467" cy="1257300"/>
          </a:xfrm>
          <a:prstGeom prst="line">
            <a:avLst/>
          </a:prstGeom>
          <a:noFill/>
          <a:ln w="28575">
            <a:solidFill>
              <a:schemeClr val="tx1"/>
            </a:solidFill>
            <a:round/>
            <a:headEnd/>
            <a:tailEnd type="triangle" w="med" len="med"/>
          </a:ln>
        </p:spPr>
        <p:txBody>
          <a:bodyPr/>
          <a:lstStyle/>
          <a:p>
            <a:endParaRPr lang="ja-JP" altLang="en-US"/>
          </a:p>
        </p:txBody>
      </p:sp>
      <p:sp>
        <p:nvSpPr>
          <p:cNvPr id="47127" name="Line 24"/>
          <p:cNvSpPr>
            <a:spLocks noChangeShapeType="1"/>
          </p:cNvSpPr>
          <p:nvPr/>
        </p:nvSpPr>
        <p:spPr bwMode="auto">
          <a:xfrm>
            <a:off x="3873501" y="2498726"/>
            <a:ext cx="2953455" cy="1247775"/>
          </a:xfrm>
          <a:prstGeom prst="line">
            <a:avLst/>
          </a:prstGeom>
          <a:noFill/>
          <a:ln w="28575">
            <a:solidFill>
              <a:schemeClr val="tx1"/>
            </a:solidFill>
            <a:round/>
            <a:headEnd/>
            <a:tailEnd type="triangle" w="med" len="med"/>
          </a:ln>
        </p:spPr>
        <p:txBody>
          <a:bodyPr/>
          <a:lstStyle/>
          <a:p>
            <a:endParaRPr lang="ja-JP" altLang="en-US"/>
          </a:p>
        </p:txBody>
      </p:sp>
      <p:sp>
        <p:nvSpPr>
          <p:cNvPr id="47128" name="Line 25"/>
          <p:cNvSpPr>
            <a:spLocks noChangeShapeType="1"/>
          </p:cNvSpPr>
          <p:nvPr/>
        </p:nvSpPr>
        <p:spPr bwMode="auto">
          <a:xfrm flipH="1">
            <a:off x="3733800" y="2517776"/>
            <a:ext cx="131234" cy="1819275"/>
          </a:xfrm>
          <a:prstGeom prst="line">
            <a:avLst/>
          </a:prstGeom>
          <a:noFill/>
          <a:ln w="28575">
            <a:solidFill>
              <a:schemeClr val="tx1"/>
            </a:solidFill>
            <a:round/>
            <a:headEnd/>
            <a:tailEnd type="triangle" w="med" len="med"/>
          </a:ln>
        </p:spPr>
        <p:txBody>
          <a:bodyPr/>
          <a:lstStyle/>
          <a:p>
            <a:endParaRPr lang="ja-JP" altLang="en-US"/>
          </a:p>
        </p:txBody>
      </p:sp>
      <p:sp>
        <p:nvSpPr>
          <p:cNvPr id="47129" name="Line 26"/>
          <p:cNvSpPr>
            <a:spLocks noChangeShapeType="1"/>
          </p:cNvSpPr>
          <p:nvPr/>
        </p:nvSpPr>
        <p:spPr bwMode="auto">
          <a:xfrm flipH="1">
            <a:off x="2283178" y="2508250"/>
            <a:ext cx="1590323" cy="1868488"/>
          </a:xfrm>
          <a:prstGeom prst="line">
            <a:avLst/>
          </a:prstGeom>
          <a:noFill/>
          <a:ln w="28575">
            <a:solidFill>
              <a:schemeClr val="tx1"/>
            </a:solidFill>
            <a:round/>
            <a:headEnd/>
            <a:tailEnd type="triangle" w="med" len="med"/>
          </a:ln>
        </p:spPr>
        <p:txBody>
          <a:bodyPr/>
          <a:lstStyle/>
          <a:p>
            <a:endParaRPr lang="ja-JP" altLang="en-US"/>
          </a:p>
        </p:txBody>
      </p:sp>
      <p:sp>
        <p:nvSpPr>
          <p:cNvPr id="47130" name="Line 27"/>
          <p:cNvSpPr>
            <a:spLocks noChangeShapeType="1"/>
          </p:cNvSpPr>
          <p:nvPr/>
        </p:nvSpPr>
        <p:spPr bwMode="auto">
          <a:xfrm>
            <a:off x="3883378" y="2498726"/>
            <a:ext cx="139700" cy="3184525"/>
          </a:xfrm>
          <a:prstGeom prst="line">
            <a:avLst/>
          </a:prstGeom>
          <a:noFill/>
          <a:ln w="28575">
            <a:solidFill>
              <a:schemeClr val="tx1"/>
            </a:solidFill>
            <a:round/>
            <a:headEnd/>
            <a:tailEnd type="triangle" w="med" len="med"/>
          </a:ln>
        </p:spPr>
        <p:txBody>
          <a:bodyPr/>
          <a:lstStyle/>
          <a:p>
            <a:endParaRPr lang="ja-JP" altLang="en-US"/>
          </a:p>
        </p:txBody>
      </p:sp>
      <p:sp>
        <p:nvSpPr>
          <p:cNvPr id="47131" name="Text Box 28"/>
          <p:cNvSpPr txBox="1">
            <a:spLocks noChangeArrowheads="1"/>
          </p:cNvSpPr>
          <p:nvPr/>
        </p:nvSpPr>
        <p:spPr bwMode="auto">
          <a:xfrm>
            <a:off x="4468989" y="5603876"/>
            <a:ext cx="2747868" cy="1015663"/>
          </a:xfrm>
          <a:prstGeom prst="rect">
            <a:avLst/>
          </a:prstGeom>
          <a:noFill/>
          <a:ln w="9525" algn="ctr">
            <a:noFill/>
            <a:miter lim="800000"/>
            <a:headEnd/>
            <a:tailEnd/>
          </a:ln>
        </p:spPr>
        <p:txBody>
          <a:bodyPr wrap="none">
            <a:spAutoFit/>
          </a:bodyPr>
          <a:lstStyle/>
          <a:p>
            <a:r>
              <a:rPr lang="en-US" altLang="ja-JP" sz="2000" b="0">
                <a:solidFill>
                  <a:schemeClr val="accent1"/>
                </a:solidFill>
              </a:rPr>
              <a:t>Immunohistochemistry</a:t>
            </a:r>
          </a:p>
          <a:p>
            <a:r>
              <a:rPr lang="en-US" altLang="ja-JP" sz="2000" b="0"/>
              <a:t>   </a:t>
            </a:r>
            <a:r>
              <a:rPr lang="en-US" altLang="ja-JP" sz="2000" b="0">
                <a:solidFill>
                  <a:srgbClr val="00FF00"/>
                </a:solidFill>
              </a:rPr>
              <a:t>Green: Na</a:t>
            </a:r>
            <a:r>
              <a:rPr lang="en-US" altLang="ja-JP" sz="2000" b="0" baseline="30000">
                <a:solidFill>
                  <a:srgbClr val="00FF00"/>
                </a:solidFill>
              </a:rPr>
              <a:t>+</a:t>
            </a:r>
            <a:r>
              <a:rPr lang="en-US" altLang="ja-JP" sz="2000" b="0">
                <a:solidFill>
                  <a:srgbClr val="00FF00"/>
                </a:solidFill>
              </a:rPr>
              <a:t> channel</a:t>
            </a:r>
          </a:p>
          <a:p>
            <a:r>
              <a:rPr lang="en-US" altLang="ja-JP" sz="2000" b="0"/>
              <a:t>   </a:t>
            </a:r>
            <a:r>
              <a:rPr lang="en-US" altLang="ja-JP" sz="2000" b="0">
                <a:solidFill>
                  <a:srgbClr val="FF0066"/>
                </a:solidFill>
              </a:rPr>
              <a:t>Red: K</a:t>
            </a:r>
            <a:r>
              <a:rPr lang="en-US" altLang="ja-JP" sz="2000" b="0" baseline="30000">
                <a:solidFill>
                  <a:srgbClr val="FF0066"/>
                </a:solidFill>
              </a:rPr>
              <a:t>+</a:t>
            </a:r>
            <a:r>
              <a:rPr lang="en-US" altLang="ja-JP" sz="2000" b="0">
                <a:solidFill>
                  <a:srgbClr val="FF0066"/>
                </a:solidFill>
              </a:rPr>
              <a:t> channel</a:t>
            </a:r>
            <a:endParaRPr lang="en-GB" altLang="ja-JP" sz="2000" b="0">
              <a:solidFill>
                <a:srgbClr val="FF0066"/>
              </a:solidFill>
            </a:endParaRPr>
          </a:p>
        </p:txBody>
      </p:sp>
      <p:grpSp>
        <p:nvGrpSpPr>
          <p:cNvPr id="43" name="Group 42"/>
          <p:cNvGrpSpPr/>
          <p:nvPr/>
        </p:nvGrpSpPr>
        <p:grpSpPr>
          <a:xfrm>
            <a:off x="5113252" y="3635282"/>
            <a:ext cx="3880141" cy="1389062"/>
            <a:chOff x="4639915" y="2236788"/>
            <a:chExt cx="3880141" cy="1389062"/>
          </a:xfrm>
        </p:grpSpPr>
        <p:sp>
          <p:nvSpPr>
            <p:cNvPr id="44" name="Rectangle 77"/>
            <p:cNvSpPr>
              <a:spLocks noChangeArrowheads="1"/>
            </p:cNvSpPr>
            <p:nvPr/>
          </p:nvSpPr>
          <p:spPr bwMode="auto">
            <a:xfrm flipV="1">
              <a:off x="4814711" y="2570164"/>
              <a:ext cx="3138311" cy="725487"/>
            </a:xfrm>
            <a:prstGeom prst="rect">
              <a:avLst/>
            </a:prstGeom>
            <a:solidFill>
              <a:schemeClr val="tx1"/>
            </a:solidFill>
            <a:ln w="9525" algn="ctr">
              <a:noFill/>
              <a:miter lim="800000"/>
              <a:headEnd/>
              <a:tailEnd/>
            </a:ln>
          </p:spPr>
          <p:txBody>
            <a:bodyPr wrap="none" anchor="ctr"/>
            <a:lstStyle/>
            <a:p>
              <a:endParaRPr lang="ja-JP" altLang="en-US"/>
            </a:p>
          </p:txBody>
        </p:sp>
        <p:sp>
          <p:nvSpPr>
            <p:cNvPr id="45" name="AutoShape 66"/>
            <p:cNvSpPr>
              <a:spLocks noChangeArrowheads="1"/>
            </p:cNvSpPr>
            <p:nvPr/>
          </p:nvSpPr>
          <p:spPr bwMode="auto">
            <a:xfrm flipV="1">
              <a:off x="4883856" y="2436814"/>
              <a:ext cx="524933" cy="962025"/>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46" name="AutoShape 67"/>
            <p:cNvSpPr>
              <a:spLocks noChangeArrowheads="1"/>
            </p:cNvSpPr>
            <p:nvPr/>
          </p:nvSpPr>
          <p:spPr bwMode="auto">
            <a:xfrm flipV="1">
              <a:off x="5702301" y="2436814"/>
              <a:ext cx="524933" cy="962025"/>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47" name="AutoShape 68"/>
            <p:cNvSpPr>
              <a:spLocks noChangeArrowheads="1"/>
            </p:cNvSpPr>
            <p:nvPr/>
          </p:nvSpPr>
          <p:spPr bwMode="auto">
            <a:xfrm flipV="1">
              <a:off x="6520745" y="2436814"/>
              <a:ext cx="524933" cy="962025"/>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48" name="AutoShape 69"/>
            <p:cNvSpPr>
              <a:spLocks noChangeArrowheads="1"/>
            </p:cNvSpPr>
            <p:nvPr/>
          </p:nvSpPr>
          <p:spPr bwMode="auto">
            <a:xfrm flipV="1">
              <a:off x="7340600" y="2436814"/>
              <a:ext cx="524933" cy="962025"/>
            </a:xfrm>
            <a:prstGeom prst="roundRect">
              <a:avLst>
                <a:gd name="adj" fmla="val 16667"/>
              </a:avLst>
            </a:prstGeom>
            <a:solidFill>
              <a:schemeClr val="bg2"/>
            </a:solidFill>
            <a:ln w="9525" algn="ctr">
              <a:noFill/>
              <a:round/>
              <a:headEnd/>
              <a:tailEnd/>
            </a:ln>
          </p:spPr>
          <p:txBody>
            <a:bodyPr wrap="none" anchor="ctr"/>
            <a:lstStyle/>
            <a:p>
              <a:endParaRPr lang="ja-JP" altLang="en-US"/>
            </a:p>
          </p:txBody>
        </p:sp>
        <p:sp>
          <p:nvSpPr>
            <p:cNvPr id="49" name="Text Box 86"/>
            <p:cNvSpPr txBox="1">
              <a:spLocks noChangeArrowheads="1"/>
            </p:cNvSpPr>
            <p:nvPr/>
          </p:nvSpPr>
          <p:spPr bwMode="auto">
            <a:xfrm>
              <a:off x="4672189" y="2333796"/>
              <a:ext cx="3493264" cy="369332"/>
            </a:xfrm>
            <a:prstGeom prst="rect">
              <a:avLst/>
            </a:prstGeom>
            <a:noFill/>
            <a:ln w="9525" algn="ctr">
              <a:noFill/>
              <a:miter lim="800000"/>
              <a:headEnd/>
              <a:tailEnd/>
            </a:ln>
          </p:spPr>
          <p:txBody>
            <a:bodyPr wrap="none">
              <a:spAutoFit/>
            </a:bodyPr>
            <a:lstStyle/>
            <a:p>
              <a:pPr algn="l"/>
              <a:r>
                <a:rPr lang="en-US" altLang="ja-JP" sz="1800" b="1">
                  <a:solidFill>
                    <a:srgbClr val="FF0000"/>
                  </a:solidFill>
                  <a:latin typeface="Courier" pitchFamily="49" charset="0"/>
                </a:rPr>
                <a:t>+    </a:t>
              </a:r>
              <a:r>
                <a:rPr lang="en-US" altLang="ja-JP" sz="1800" b="1">
                  <a:solidFill>
                    <a:schemeClr val="accent2"/>
                  </a:solidFill>
                  <a:latin typeface="Courier" pitchFamily="49" charset="0"/>
                </a:rPr>
                <a:t>--    --    </a:t>
              </a:r>
              <a:r>
                <a:rPr lang="en-US" altLang="ja-JP" sz="1800" b="1">
                  <a:solidFill>
                    <a:srgbClr val="FF0000"/>
                  </a:solidFill>
                  <a:latin typeface="Courier" pitchFamily="49" charset="0"/>
                </a:rPr>
                <a:t>++    +</a:t>
              </a:r>
              <a:endParaRPr lang="en-GB" altLang="ja-JP" sz="1800" b="1">
                <a:solidFill>
                  <a:srgbClr val="FF0000"/>
                </a:solidFill>
                <a:latin typeface="Courier" pitchFamily="49" charset="0"/>
              </a:endParaRPr>
            </a:p>
          </p:txBody>
        </p:sp>
        <p:sp>
          <p:nvSpPr>
            <p:cNvPr id="50" name="Text Box 87"/>
            <p:cNvSpPr txBox="1">
              <a:spLocks noChangeArrowheads="1"/>
            </p:cNvSpPr>
            <p:nvPr/>
          </p:nvSpPr>
          <p:spPr bwMode="auto">
            <a:xfrm>
              <a:off x="4639915" y="3234263"/>
              <a:ext cx="3493264" cy="369332"/>
            </a:xfrm>
            <a:prstGeom prst="rect">
              <a:avLst/>
            </a:prstGeom>
            <a:noFill/>
            <a:ln w="9525" algn="ctr">
              <a:noFill/>
              <a:miter lim="800000"/>
              <a:headEnd/>
              <a:tailEnd/>
            </a:ln>
          </p:spPr>
          <p:txBody>
            <a:bodyPr wrap="none">
              <a:spAutoFit/>
            </a:bodyPr>
            <a:lstStyle/>
            <a:p>
              <a:r>
                <a:rPr lang="en-US" altLang="ja-JP" sz="1800" b="1" dirty="0">
                  <a:solidFill>
                    <a:srgbClr val="FF0000"/>
                  </a:solidFill>
                  <a:latin typeface="Courier" pitchFamily="49" charset="0"/>
                </a:rPr>
                <a:t>+    ++    ++    </a:t>
              </a:r>
              <a:r>
                <a:rPr lang="en-US" altLang="ja-JP" sz="1800" b="1" dirty="0">
                  <a:solidFill>
                    <a:schemeClr val="accent2"/>
                  </a:solidFill>
                  <a:latin typeface="Courier" pitchFamily="49" charset="0"/>
                </a:rPr>
                <a:t>--    -</a:t>
              </a:r>
              <a:endParaRPr lang="en-GB" altLang="ja-JP" sz="1800" b="1" dirty="0">
                <a:solidFill>
                  <a:srgbClr val="FF0000"/>
                </a:solidFill>
                <a:latin typeface="Courier" pitchFamily="49" charset="0"/>
              </a:endParaRPr>
            </a:p>
          </p:txBody>
        </p:sp>
        <p:sp>
          <p:nvSpPr>
            <p:cNvPr id="51" name="Line 88"/>
            <p:cNvSpPr>
              <a:spLocks noChangeShapeType="1"/>
            </p:cNvSpPr>
            <p:nvPr/>
          </p:nvSpPr>
          <p:spPr bwMode="auto">
            <a:xfrm>
              <a:off x="5451123" y="2924175"/>
              <a:ext cx="900289" cy="0"/>
            </a:xfrm>
            <a:prstGeom prst="line">
              <a:avLst/>
            </a:prstGeom>
            <a:noFill/>
            <a:ln w="57150">
              <a:solidFill>
                <a:srgbClr val="FF0000"/>
              </a:solidFill>
              <a:prstDash val="sysDot"/>
              <a:round/>
              <a:headEnd/>
              <a:tailEnd type="triangle" w="med" len="med"/>
            </a:ln>
          </p:spPr>
          <p:txBody>
            <a:bodyPr/>
            <a:lstStyle/>
            <a:p>
              <a:endParaRPr lang="ja-JP" altLang="en-US"/>
            </a:p>
          </p:txBody>
        </p:sp>
        <p:sp>
          <p:nvSpPr>
            <p:cNvPr id="52" name="Text Box 89"/>
            <p:cNvSpPr txBox="1">
              <a:spLocks noChangeArrowheads="1"/>
            </p:cNvSpPr>
            <p:nvPr/>
          </p:nvSpPr>
          <p:spPr bwMode="auto">
            <a:xfrm>
              <a:off x="4661432" y="2529058"/>
              <a:ext cx="3858624" cy="369332"/>
            </a:xfrm>
            <a:prstGeom prst="rect">
              <a:avLst/>
            </a:prstGeom>
            <a:noFill/>
            <a:ln w="9525" algn="ctr">
              <a:noFill/>
              <a:miter lim="800000"/>
              <a:headEnd/>
              <a:tailEnd/>
            </a:ln>
          </p:spPr>
          <p:txBody>
            <a:bodyPr wrap="square">
              <a:spAutoFit/>
            </a:bodyPr>
            <a:lstStyle/>
            <a:p>
              <a:pPr algn="l"/>
              <a:r>
                <a:rPr lang="en-US" altLang="ja-JP" sz="1800" b="1" dirty="0">
                  <a:solidFill>
                    <a:schemeClr val="accent2"/>
                  </a:solidFill>
                  <a:latin typeface="Courier" pitchFamily="49" charset="0"/>
                </a:rPr>
                <a:t>-    </a:t>
              </a:r>
              <a:r>
                <a:rPr lang="en-US" altLang="ja-JP" sz="1800" b="1" dirty="0">
                  <a:solidFill>
                    <a:srgbClr val="FF0000"/>
                  </a:solidFill>
                  <a:latin typeface="Courier" pitchFamily="49" charset="0"/>
                </a:rPr>
                <a:t>++    ++    </a:t>
              </a:r>
              <a:r>
                <a:rPr lang="en-US" altLang="ja-JP" sz="1800" b="1" dirty="0">
                  <a:solidFill>
                    <a:schemeClr val="accent2"/>
                  </a:solidFill>
                  <a:latin typeface="Courier" pitchFamily="49" charset="0"/>
                </a:rPr>
                <a:t>--    -</a:t>
              </a:r>
              <a:endParaRPr lang="en-GB" altLang="ja-JP" sz="1800" b="1" dirty="0">
                <a:solidFill>
                  <a:schemeClr val="accent2"/>
                </a:solidFill>
                <a:latin typeface="Courier" pitchFamily="49" charset="0"/>
              </a:endParaRPr>
            </a:p>
          </p:txBody>
        </p:sp>
        <p:sp>
          <p:nvSpPr>
            <p:cNvPr id="53" name="AutoShape 90"/>
            <p:cNvSpPr>
              <a:spLocks noChangeArrowheads="1"/>
            </p:cNvSpPr>
            <p:nvPr/>
          </p:nvSpPr>
          <p:spPr bwMode="auto">
            <a:xfrm>
              <a:off x="6335889" y="2747963"/>
              <a:ext cx="984956" cy="157162"/>
            </a:xfrm>
            <a:prstGeom prst="curvedUpArrow">
              <a:avLst>
                <a:gd name="adj1" fmla="val 141011"/>
                <a:gd name="adj2" fmla="val 28202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54" name="Text Box 93"/>
            <p:cNvSpPr txBox="1">
              <a:spLocks noChangeArrowheads="1"/>
            </p:cNvSpPr>
            <p:nvPr/>
          </p:nvSpPr>
          <p:spPr bwMode="auto">
            <a:xfrm>
              <a:off x="4650673" y="3056108"/>
              <a:ext cx="3493264" cy="369332"/>
            </a:xfrm>
            <a:prstGeom prst="rect">
              <a:avLst/>
            </a:prstGeom>
            <a:noFill/>
            <a:ln w="9525" algn="ctr">
              <a:noFill/>
              <a:miter lim="800000"/>
              <a:headEnd/>
              <a:tailEnd/>
            </a:ln>
          </p:spPr>
          <p:txBody>
            <a:bodyPr wrap="none">
              <a:spAutoFit/>
            </a:bodyPr>
            <a:lstStyle/>
            <a:p>
              <a:pPr algn="l"/>
              <a:r>
                <a:rPr lang="en-US" altLang="ja-JP" sz="1800" b="1" dirty="0">
                  <a:solidFill>
                    <a:schemeClr val="accent2"/>
                  </a:solidFill>
                  <a:latin typeface="Courier" pitchFamily="49" charset="0"/>
                </a:rPr>
                <a:t>-    --    --    </a:t>
              </a:r>
              <a:r>
                <a:rPr lang="en-US" altLang="ja-JP" sz="1800" b="1" dirty="0">
                  <a:solidFill>
                    <a:srgbClr val="FF0000"/>
                  </a:solidFill>
                  <a:latin typeface="Courier" pitchFamily="49" charset="0"/>
                </a:rPr>
                <a:t>++    +</a:t>
              </a:r>
              <a:endParaRPr lang="en-GB" altLang="ja-JP" sz="1800" b="1" dirty="0">
                <a:solidFill>
                  <a:schemeClr val="accent2"/>
                </a:solidFill>
                <a:latin typeface="Courier" pitchFamily="49" charset="0"/>
              </a:endParaRPr>
            </a:p>
          </p:txBody>
        </p:sp>
        <p:sp>
          <p:nvSpPr>
            <p:cNvPr id="55" name="AutoShape 95"/>
            <p:cNvSpPr>
              <a:spLocks noChangeArrowheads="1"/>
            </p:cNvSpPr>
            <p:nvPr/>
          </p:nvSpPr>
          <p:spPr bwMode="auto">
            <a:xfrm flipV="1">
              <a:off x="6335889" y="2963863"/>
              <a:ext cx="984956" cy="157162"/>
            </a:xfrm>
            <a:prstGeom prst="curvedUpArrow">
              <a:avLst>
                <a:gd name="adj1" fmla="val 141011"/>
                <a:gd name="adj2" fmla="val 28202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56" name="AutoShape 96"/>
            <p:cNvSpPr>
              <a:spLocks noChangeArrowheads="1"/>
            </p:cNvSpPr>
            <p:nvPr/>
          </p:nvSpPr>
          <p:spPr bwMode="auto">
            <a:xfrm flipH="1" flipV="1">
              <a:off x="6248400" y="2236788"/>
              <a:ext cx="984956" cy="157162"/>
            </a:xfrm>
            <a:prstGeom prst="curvedUpArrow">
              <a:avLst>
                <a:gd name="adj1" fmla="val 141011"/>
                <a:gd name="adj2" fmla="val 28202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57" name="AutoShape 97"/>
            <p:cNvSpPr>
              <a:spLocks noChangeArrowheads="1"/>
            </p:cNvSpPr>
            <p:nvPr/>
          </p:nvSpPr>
          <p:spPr bwMode="auto">
            <a:xfrm flipH="1">
              <a:off x="6248400" y="3468688"/>
              <a:ext cx="984956" cy="157162"/>
            </a:xfrm>
            <a:prstGeom prst="curvedUpArrow">
              <a:avLst>
                <a:gd name="adj1" fmla="val 141011"/>
                <a:gd name="adj2" fmla="val 282021"/>
                <a:gd name="adj3" fmla="val 33333"/>
              </a:avLst>
            </a:prstGeom>
            <a:solidFill>
              <a:srgbClr val="FF0000"/>
            </a:solidFill>
            <a:ln w="9525">
              <a:solidFill>
                <a:srgbClr val="FF0000"/>
              </a:solidFill>
              <a:miter lim="800000"/>
              <a:headEnd/>
              <a:tailEnd/>
            </a:ln>
          </p:spPr>
          <p:txBody>
            <a:bodyPr wrap="none" anchor="ctr"/>
            <a:lstStyle/>
            <a:p>
              <a:endParaRPr lang="ja-JP" altLang="en-US"/>
            </a:p>
          </p:txBody>
        </p:sp>
      </p:grpSp>
      <p:sp>
        <p:nvSpPr>
          <p:cNvPr id="58" name="Rectangle 2"/>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49</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6263" y="0"/>
            <a:ext cx="7924800" cy="1357313"/>
          </a:xfrm>
          <a:noFill/>
        </p:spPr>
        <p:txBody>
          <a:bodyPr lIns="90488" rIns="90488"/>
          <a:lstStyle/>
          <a:p>
            <a:r>
              <a:rPr lang="en-GB" altLang="ja-JP" sz="3200" smtClean="0">
                <a:latin typeface="Helvetica" pitchFamily="34" charset="0"/>
              </a:rPr>
              <a:t>Tetrodotoxin </a:t>
            </a:r>
            <a:r>
              <a:rPr lang="en-GB" altLang="ja-JP" sz="3600" smtClean="0">
                <a:latin typeface="Helvetica" pitchFamily="34" charset="0"/>
              </a:rPr>
              <a:t/>
            </a:r>
            <a:br>
              <a:rPr lang="en-GB" altLang="ja-JP" sz="3600" smtClean="0">
                <a:latin typeface="Helvetica" pitchFamily="34" charset="0"/>
              </a:rPr>
            </a:br>
            <a:r>
              <a:rPr lang="en-GB" altLang="ja-JP" sz="2800" smtClean="0">
                <a:latin typeface="Helvetica" pitchFamily="34" charset="0"/>
              </a:rPr>
              <a:t>a potent sodium channel blocker</a:t>
            </a:r>
          </a:p>
        </p:txBody>
      </p:sp>
      <p:sp>
        <p:nvSpPr>
          <p:cNvPr id="10243" name="Rectangle 3"/>
          <p:cNvSpPr>
            <a:spLocks noChangeArrowheads="1"/>
          </p:cNvSpPr>
          <p:nvPr/>
        </p:nvSpPr>
        <p:spPr bwMode="auto">
          <a:xfrm>
            <a:off x="1131888" y="4733925"/>
            <a:ext cx="2454275" cy="819150"/>
          </a:xfrm>
          <a:prstGeom prst="rect">
            <a:avLst/>
          </a:prstGeom>
          <a:noFill/>
          <a:ln w="12700">
            <a:noFill/>
            <a:miter lim="800000"/>
            <a:headEnd/>
            <a:tailEnd/>
          </a:ln>
        </p:spPr>
        <p:txBody>
          <a:bodyPr lIns="90488" tIns="44450" rIns="90488" bIns="44450">
            <a:spAutoFit/>
          </a:bodyPr>
          <a:lstStyle/>
          <a:p>
            <a:r>
              <a:rPr lang="en-US" altLang="ja-JP" sz="2400">
                <a:solidFill>
                  <a:schemeClr val="tx2"/>
                </a:solidFill>
              </a:rPr>
              <a:t>Tetrodotoxin (TTX)</a:t>
            </a:r>
            <a:endParaRPr lang="en-GB" altLang="ja-JP" sz="2400">
              <a:solidFill>
                <a:schemeClr val="tx2"/>
              </a:solidFill>
            </a:endParaRPr>
          </a:p>
        </p:txBody>
      </p:sp>
      <p:pic>
        <p:nvPicPr>
          <p:cNvPr id="10244" name="Picture 4" descr="20031218l"/>
          <p:cNvPicPr>
            <a:picLocks noChangeAspect="1" noChangeArrowheads="1"/>
          </p:cNvPicPr>
          <p:nvPr/>
        </p:nvPicPr>
        <p:blipFill>
          <a:blip r:embed="rId2" cstate="screen"/>
          <a:srcRect/>
          <a:stretch>
            <a:fillRect/>
          </a:stretch>
        </p:blipFill>
        <p:spPr bwMode="auto">
          <a:xfrm>
            <a:off x="4576763" y="2551113"/>
            <a:ext cx="3811587" cy="2860675"/>
          </a:xfrm>
          <a:prstGeom prst="rect">
            <a:avLst/>
          </a:prstGeom>
          <a:noFill/>
          <a:ln w="9525">
            <a:noFill/>
            <a:miter lim="800000"/>
            <a:headEnd/>
            <a:tailEnd/>
          </a:ln>
        </p:spPr>
      </p:pic>
      <p:pic>
        <p:nvPicPr>
          <p:cNvPr id="10245" name="Picture 5" descr="tet"/>
          <p:cNvPicPr>
            <a:picLocks noChangeAspect="1" noChangeArrowheads="1"/>
          </p:cNvPicPr>
          <p:nvPr/>
        </p:nvPicPr>
        <p:blipFill>
          <a:blip r:embed="rId3" cstate="screen"/>
          <a:srcRect/>
          <a:stretch>
            <a:fillRect/>
          </a:stretch>
        </p:blipFill>
        <p:spPr bwMode="auto">
          <a:xfrm>
            <a:off x="1009650" y="2693988"/>
            <a:ext cx="2659063" cy="2006600"/>
          </a:xfrm>
          <a:prstGeom prst="rect">
            <a:avLst/>
          </a:prstGeom>
          <a:noFill/>
          <a:ln w="9525">
            <a:noFill/>
            <a:miter lim="800000"/>
            <a:headEnd/>
            <a:tailEnd/>
          </a:ln>
        </p:spPr>
      </p:pic>
      <p:sp>
        <p:nvSpPr>
          <p:cNvPr id="10246" name="Rectangle 6"/>
          <p:cNvSpPr>
            <a:spLocks noChangeArrowheads="1"/>
          </p:cNvSpPr>
          <p:nvPr/>
        </p:nvSpPr>
        <p:spPr bwMode="auto">
          <a:xfrm>
            <a:off x="878998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5</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a:noFill/>
        </p:spPr>
        <p:txBody>
          <a:bodyPr/>
          <a:lstStyle/>
          <a:p>
            <a:r>
              <a:rPr lang="en-GB" altLang="ja-JP" sz="3200" smtClean="0">
                <a:latin typeface="Times New Roman" pitchFamily="18" charset="0"/>
              </a:rPr>
              <a:t>Propagation of Action Potential</a:t>
            </a:r>
            <a:br>
              <a:rPr lang="en-GB" altLang="ja-JP" sz="3200" smtClean="0">
                <a:latin typeface="Times New Roman" pitchFamily="18" charset="0"/>
              </a:rPr>
            </a:br>
            <a:r>
              <a:rPr lang="en-GB" altLang="ja-JP" sz="2800" smtClean="0">
                <a:latin typeface="Times New Roman" pitchFamily="18" charset="0"/>
              </a:rPr>
              <a:t>(unmyelinated axons)</a:t>
            </a:r>
          </a:p>
        </p:txBody>
      </p:sp>
      <p:sp>
        <p:nvSpPr>
          <p:cNvPr id="1032" name="Rectangle 39"/>
          <p:cNvSpPr>
            <a:spLocks noChangeArrowheads="1"/>
          </p:cNvSpPr>
          <p:nvPr/>
        </p:nvSpPr>
        <p:spPr bwMode="auto">
          <a:xfrm>
            <a:off x="2492022" y="1736725"/>
            <a:ext cx="6229589" cy="830997"/>
          </a:xfrm>
          <a:prstGeom prst="rect">
            <a:avLst/>
          </a:prstGeom>
          <a:noFill/>
          <a:ln w="9525" algn="ctr">
            <a:noFill/>
            <a:miter lim="800000"/>
            <a:headEnd/>
            <a:tailEnd/>
          </a:ln>
        </p:spPr>
        <p:txBody>
          <a:bodyPr wrap="none" anchor="ctr">
            <a:spAutoFit/>
          </a:bodyPr>
          <a:lstStyle/>
          <a:p>
            <a:pPr algn="l"/>
            <a:r>
              <a:rPr lang="en-US" altLang="ja-JP" sz="1600" b="0" dirty="0">
                <a:latin typeface="Arial Unicode MS" pitchFamily="50" charset="-128"/>
                <a:ea typeface="Arial Unicode MS" pitchFamily="50" charset="-128"/>
                <a:cs typeface="Arial Unicode MS" pitchFamily="50" charset="-128"/>
              </a:rPr>
              <a:t>Uneven concentrations of ions set up membrane potential. </a:t>
            </a:r>
          </a:p>
          <a:p>
            <a:pPr algn="l"/>
            <a:r>
              <a:rPr lang="en-US" altLang="ja-JP" sz="1600" b="0" dirty="0">
                <a:latin typeface="Arial Unicode MS" pitchFamily="50" charset="-128"/>
                <a:ea typeface="Arial Unicode MS" pitchFamily="50" charset="-128"/>
                <a:cs typeface="Arial Unicode MS" pitchFamily="50" charset="-128"/>
              </a:rPr>
              <a:t>Intracellular becomes negative (-70mV in neurons) to extracellular.</a:t>
            </a:r>
          </a:p>
          <a:p>
            <a:pPr algn="l"/>
            <a:r>
              <a:rPr lang="en-US" altLang="ja-JP" sz="1600" b="0" dirty="0">
                <a:latin typeface="Arial Unicode MS" pitchFamily="50" charset="-128"/>
                <a:ea typeface="Arial Unicode MS" pitchFamily="50" charset="-128"/>
                <a:cs typeface="Arial Unicode MS" pitchFamily="50" charset="-128"/>
              </a:rPr>
              <a:t>This is called </a:t>
            </a:r>
            <a:r>
              <a:rPr lang="en-US" altLang="ja-JP" sz="1600" b="0" dirty="0">
                <a:solidFill>
                  <a:srgbClr val="FF0000"/>
                </a:solidFill>
                <a:latin typeface="Arial Unicode MS" pitchFamily="50" charset="-128"/>
                <a:ea typeface="Arial Unicode MS" pitchFamily="50" charset="-128"/>
                <a:cs typeface="Arial Unicode MS" pitchFamily="50" charset="-128"/>
              </a:rPr>
              <a:t>Resting Potential.</a:t>
            </a:r>
            <a:endParaRPr lang="en-GB" altLang="ja-JP" sz="1600" b="0" dirty="0">
              <a:solidFill>
                <a:srgbClr val="FF0000"/>
              </a:solidFill>
              <a:latin typeface="Arial Unicode MS" pitchFamily="50" charset="-128"/>
              <a:ea typeface="Arial Unicode MS" pitchFamily="50" charset="-128"/>
              <a:cs typeface="Arial Unicode MS" pitchFamily="50" charset="-128"/>
            </a:endParaRPr>
          </a:p>
        </p:txBody>
      </p:sp>
      <p:sp>
        <p:nvSpPr>
          <p:cNvPr id="1033" name="Rectangle 41"/>
          <p:cNvSpPr>
            <a:spLocks noChangeArrowheads="1"/>
          </p:cNvSpPr>
          <p:nvPr/>
        </p:nvSpPr>
        <p:spPr bwMode="auto">
          <a:xfrm>
            <a:off x="2492022" y="2838450"/>
            <a:ext cx="6574236" cy="830997"/>
          </a:xfrm>
          <a:prstGeom prst="rect">
            <a:avLst/>
          </a:prstGeom>
          <a:noFill/>
          <a:ln w="9525" algn="ctr">
            <a:noFill/>
            <a:miter lim="800000"/>
            <a:headEnd/>
            <a:tailEnd/>
          </a:ln>
        </p:spPr>
        <p:txBody>
          <a:bodyPr wrap="none" anchor="ctr">
            <a:spAutoFit/>
          </a:bodyPr>
          <a:lstStyle/>
          <a:p>
            <a:pPr algn="l"/>
            <a:r>
              <a:rPr lang="en-US" altLang="ja-JP" sz="1600" b="0">
                <a:latin typeface="Arial Unicode MS" pitchFamily="50" charset="-128"/>
                <a:ea typeface="Arial Unicode MS" pitchFamily="50" charset="-128"/>
                <a:cs typeface="Arial Unicode MS" pitchFamily="50" charset="-128"/>
              </a:rPr>
              <a:t>Certain stimuli cause cation (mainly Na</a:t>
            </a:r>
            <a:r>
              <a:rPr lang="en-US" altLang="ja-JP" sz="1600" b="0" baseline="30000">
                <a:latin typeface="Arial Unicode MS" pitchFamily="50" charset="-128"/>
                <a:ea typeface="Arial Unicode MS" pitchFamily="50" charset="-128"/>
                <a:cs typeface="Arial Unicode MS" pitchFamily="50" charset="-128"/>
              </a:rPr>
              <a:t>+</a:t>
            </a:r>
            <a:r>
              <a:rPr lang="en-US" altLang="ja-JP" sz="1600" b="0">
                <a:latin typeface="Arial Unicode MS" pitchFamily="50" charset="-128"/>
                <a:ea typeface="Arial Unicode MS" pitchFamily="50" charset="-128"/>
                <a:cs typeface="Arial Unicode MS" pitchFamily="50" charset="-128"/>
              </a:rPr>
              <a:t>) influx at the locale.</a:t>
            </a:r>
          </a:p>
          <a:p>
            <a:pPr algn="l"/>
            <a:r>
              <a:rPr lang="en-US" altLang="ja-JP" sz="1600" b="0">
                <a:latin typeface="Arial Unicode MS" pitchFamily="50" charset="-128"/>
                <a:ea typeface="Arial Unicode MS" pitchFamily="50" charset="-128"/>
                <a:cs typeface="Arial Unicode MS" pitchFamily="50" charset="-128"/>
              </a:rPr>
              <a:t>Intracellular becomes positive (+30~60mV) to extracellular at the area.</a:t>
            </a:r>
          </a:p>
          <a:p>
            <a:pPr algn="l"/>
            <a:r>
              <a:rPr lang="en-US" altLang="ja-JP" sz="1600" b="0">
                <a:latin typeface="Arial Unicode MS" pitchFamily="50" charset="-128"/>
                <a:ea typeface="Arial Unicode MS" pitchFamily="50" charset="-128"/>
                <a:cs typeface="Arial Unicode MS" pitchFamily="50" charset="-128"/>
              </a:rPr>
              <a:t>This is called </a:t>
            </a:r>
            <a:r>
              <a:rPr lang="en-US" altLang="ja-JP" sz="1600" b="0">
                <a:solidFill>
                  <a:srgbClr val="FF0000"/>
                </a:solidFill>
                <a:latin typeface="Arial Unicode MS" pitchFamily="50" charset="-128"/>
                <a:ea typeface="Arial Unicode MS" pitchFamily="50" charset="-128"/>
                <a:cs typeface="Arial Unicode MS" pitchFamily="50" charset="-128"/>
              </a:rPr>
              <a:t>Action Potential.</a:t>
            </a:r>
            <a:endParaRPr lang="en-GB" altLang="ja-JP" sz="1600" b="0">
              <a:latin typeface="Arial Unicode MS" pitchFamily="50" charset="-128"/>
              <a:ea typeface="Arial Unicode MS" pitchFamily="50" charset="-128"/>
              <a:cs typeface="Arial Unicode MS" pitchFamily="50" charset="-128"/>
            </a:endParaRPr>
          </a:p>
        </p:txBody>
      </p:sp>
      <p:sp>
        <p:nvSpPr>
          <p:cNvPr id="1034" name="Rectangle 42"/>
          <p:cNvSpPr>
            <a:spLocks noChangeArrowheads="1"/>
          </p:cNvSpPr>
          <p:nvPr/>
        </p:nvSpPr>
        <p:spPr bwMode="auto">
          <a:xfrm>
            <a:off x="2492022" y="5091114"/>
            <a:ext cx="6436377" cy="830997"/>
          </a:xfrm>
          <a:prstGeom prst="rect">
            <a:avLst/>
          </a:prstGeom>
          <a:noFill/>
          <a:ln w="9525" algn="ctr">
            <a:noFill/>
            <a:miter lim="800000"/>
            <a:headEnd/>
            <a:tailEnd/>
          </a:ln>
        </p:spPr>
        <p:txBody>
          <a:bodyPr wrap="none" anchor="ctr">
            <a:spAutoFit/>
          </a:bodyPr>
          <a:lstStyle/>
          <a:p>
            <a:pPr algn="l"/>
            <a:r>
              <a:rPr lang="en-US" altLang="ja-JP" sz="1600" b="0">
                <a:latin typeface="Arial Unicode MS" pitchFamily="50" charset="-128"/>
                <a:ea typeface="Arial Unicode MS" pitchFamily="50" charset="-128"/>
                <a:cs typeface="Arial Unicode MS" pitchFamily="50" charset="-128"/>
              </a:rPr>
              <a:t>This change triggers </a:t>
            </a:r>
            <a:r>
              <a:rPr lang="en-US" altLang="ja-JP" sz="1600" b="0">
                <a:solidFill>
                  <a:srgbClr val="FF0000"/>
                </a:solidFill>
                <a:latin typeface="Arial Unicode MS" pitchFamily="50" charset="-128"/>
                <a:ea typeface="Arial Unicode MS" pitchFamily="50" charset="-128"/>
                <a:cs typeface="Arial Unicode MS" pitchFamily="50" charset="-128"/>
              </a:rPr>
              <a:t>opening of the adjacent Na</a:t>
            </a:r>
            <a:r>
              <a:rPr lang="en-US" altLang="ja-JP" sz="1600" b="0" baseline="30000">
                <a:solidFill>
                  <a:srgbClr val="FF0000"/>
                </a:solidFill>
                <a:latin typeface="Arial Unicode MS" pitchFamily="50" charset="-128"/>
                <a:ea typeface="Arial Unicode MS" pitchFamily="50" charset="-128"/>
                <a:cs typeface="Arial Unicode MS" pitchFamily="50" charset="-128"/>
              </a:rPr>
              <a:t>+</a:t>
            </a:r>
            <a:r>
              <a:rPr lang="en-US" altLang="ja-JP" sz="1600" b="0">
                <a:solidFill>
                  <a:srgbClr val="FF0000"/>
                </a:solidFill>
                <a:latin typeface="Arial Unicode MS" pitchFamily="50" charset="-128"/>
                <a:ea typeface="Arial Unicode MS" pitchFamily="50" charset="-128"/>
                <a:cs typeface="Arial Unicode MS" pitchFamily="50" charset="-128"/>
              </a:rPr>
              <a:t> channel.</a:t>
            </a:r>
          </a:p>
          <a:p>
            <a:pPr algn="l"/>
            <a:r>
              <a:rPr lang="en-US" altLang="ja-JP" sz="1600" b="0">
                <a:latin typeface="Arial Unicode MS" pitchFamily="50" charset="-128"/>
                <a:ea typeface="Arial Unicode MS" pitchFamily="50" charset="-128"/>
                <a:cs typeface="Arial Unicode MS" pitchFamily="50" charset="-128"/>
              </a:rPr>
              <a:t>Na</a:t>
            </a:r>
            <a:r>
              <a:rPr lang="en-US" altLang="ja-JP" sz="1600" b="0" baseline="30000">
                <a:latin typeface="Arial Unicode MS" pitchFamily="50" charset="-128"/>
                <a:ea typeface="Arial Unicode MS" pitchFamily="50" charset="-128"/>
                <a:cs typeface="Arial Unicode MS" pitchFamily="50" charset="-128"/>
              </a:rPr>
              <a:t>+</a:t>
            </a:r>
            <a:r>
              <a:rPr lang="en-US" altLang="ja-JP" sz="1600" b="0">
                <a:latin typeface="Arial Unicode MS" pitchFamily="50" charset="-128"/>
                <a:ea typeface="Arial Unicode MS" pitchFamily="50" charset="-128"/>
                <a:cs typeface="Arial Unicode MS" pitchFamily="50" charset="-128"/>
              </a:rPr>
              <a:t> influx through the Na</a:t>
            </a:r>
            <a:r>
              <a:rPr lang="en-US" altLang="ja-JP" sz="1600" b="0" baseline="30000">
                <a:latin typeface="Arial Unicode MS" pitchFamily="50" charset="-128"/>
                <a:ea typeface="Arial Unicode MS" pitchFamily="50" charset="-128"/>
                <a:cs typeface="Arial Unicode MS" pitchFamily="50" charset="-128"/>
              </a:rPr>
              <a:t>+</a:t>
            </a:r>
            <a:r>
              <a:rPr lang="en-US" altLang="ja-JP" sz="1600" b="0">
                <a:latin typeface="Arial Unicode MS" pitchFamily="50" charset="-128"/>
                <a:ea typeface="Arial Unicode MS" pitchFamily="50" charset="-128"/>
                <a:cs typeface="Arial Unicode MS" pitchFamily="50" charset="-128"/>
              </a:rPr>
              <a:t> channel leads to further potential change. </a:t>
            </a:r>
          </a:p>
          <a:p>
            <a:pPr algn="l"/>
            <a:r>
              <a:rPr lang="en-US" altLang="ja-JP" sz="1600" b="0">
                <a:latin typeface="Arial Unicode MS" pitchFamily="50" charset="-128"/>
                <a:ea typeface="Arial Unicode MS" pitchFamily="50" charset="-128"/>
                <a:cs typeface="Arial Unicode MS" pitchFamily="50" charset="-128"/>
              </a:rPr>
              <a:t>And next and next and next ……</a:t>
            </a:r>
          </a:p>
        </p:txBody>
      </p:sp>
      <p:sp>
        <p:nvSpPr>
          <p:cNvPr id="1035" name="Rectangle 43"/>
          <p:cNvSpPr>
            <a:spLocks noChangeArrowheads="1"/>
          </p:cNvSpPr>
          <p:nvPr/>
        </p:nvSpPr>
        <p:spPr bwMode="auto">
          <a:xfrm>
            <a:off x="2492022" y="4252913"/>
            <a:ext cx="4610557" cy="338554"/>
          </a:xfrm>
          <a:prstGeom prst="rect">
            <a:avLst/>
          </a:prstGeom>
          <a:noFill/>
          <a:ln w="9525" algn="ctr">
            <a:noFill/>
            <a:miter lim="800000"/>
            <a:headEnd/>
            <a:tailEnd/>
          </a:ln>
        </p:spPr>
        <p:txBody>
          <a:bodyPr wrap="none" anchor="ctr">
            <a:spAutoFit/>
          </a:bodyPr>
          <a:lstStyle/>
          <a:p>
            <a:pPr algn="l"/>
            <a:r>
              <a:rPr lang="en-US" altLang="ja-JP" sz="1600" b="0">
                <a:latin typeface="Arial Unicode MS" pitchFamily="50" charset="-128"/>
                <a:ea typeface="Arial Unicode MS" pitchFamily="50" charset="-128"/>
                <a:cs typeface="Arial Unicode MS" pitchFamily="50" charset="-128"/>
              </a:rPr>
              <a:t>The change of potential causes the local current.</a:t>
            </a:r>
            <a:endParaRPr lang="en-GB" altLang="ja-JP" sz="1600" b="0">
              <a:latin typeface="Arial Unicode MS" pitchFamily="50" charset="-128"/>
              <a:ea typeface="Arial Unicode MS" pitchFamily="50" charset="-128"/>
              <a:cs typeface="Arial Unicode MS" pitchFamily="50" charset="-128"/>
            </a:endParaRPr>
          </a:p>
        </p:txBody>
      </p:sp>
      <p:sp>
        <p:nvSpPr>
          <p:cNvPr id="1036" name="Rectangle 44"/>
          <p:cNvSpPr>
            <a:spLocks noChangeArrowheads="1"/>
          </p:cNvSpPr>
          <p:nvPr/>
        </p:nvSpPr>
        <p:spPr bwMode="auto">
          <a:xfrm>
            <a:off x="968188" y="6093370"/>
            <a:ext cx="7788537" cy="646331"/>
          </a:xfrm>
          <a:prstGeom prst="rect">
            <a:avLst/>
          </a:prstGeom>
          <a:noFill/>
          <a:ln w="9525" algn="ctr">
            <a:solidFill>
              <a:schemeClr val="accent1"/>
            </a:solidFill>
            <a:miter lim="800000"/>
            <a:headEnd/>
            <a:tailEnd/>
          </a:ln>
        </p:spPr>
        <p:txBody>
          <a:bodyPr wrap="square" anchor="ctr">
            <a:spAutoFit/>
          </a:bodyPr>
          <a:lstStyle/>
          <a:p>
            <a:pPr algn="l"/>
            <a:r>
              <a:rPr lang="en-US" altLang="ja-JP" sz="1800" b="0" dirty="0">
                <a:solidFill>
                  <a:schemeClr val="accent1"/>
                </a:solidFill>
              </a:rPr>
              <a:t>Note: Action potential is propagated not by current itself, </a:t>
            </a:r>
            <a:r>
              <a:rPr lang="en-US" altLang="ja-JP" sz="1800" b="0" dirty="0" smtClean="0">
                <a:solidFill>
                  <a:schemeClr val="accent1"/>
                </a:solidFill>
              </a:rPr>
              <a:t> but </a:t>
            </a:r>
            <a:r>
              <a:rPr lang="en-US" altLang="ja-JP" sz="1800" b="0" dirty="0">
                <a:solidFill>
                  <a:schemeClr val="accent1"/>
                </a:solidFill>
              </a:rPr>
              <a:t>by sequential changes of local membrane potential caused by the local current.</a:t>
            </a:r>
            <a:endParaRPr lang="en-GB" altLang="ja-JP" sz="1800" b="0" dirty="0">
              <a:solidFill>
                <a:schemeClr val="accent1"/>
              </a:solidFill>
            </a:endParaRPr>
          </a:p>
        </p:txBody>
      </p:sp>
      <p:graphicFrame>
        <p:nvGraphicFramePr>
          <p:cNvPr id="1026" name="Object 62"/>
          <p:cNvGraphicFramePr>
            <a:graphicFrameLocks noGrp="1" noChangeAspect="1"/>
          </p:cNvGraphicFramePr>
          <p:nvPr>
            <p:ph idx="1"/>
          </p:nvPr>
        </p:nvGraphicFramePr>
        <p:xfrm>
          <a:off x="323145" y="1676400"/>
          <a:ext cx="1941689" cy="1003300"/>
        </p:xfrm>
        <a:graphic>
          <a:graphicData uri="http://schemas.openxmlformats.org/presentationml/2006/ole">
            <mc:AlternateContent xmlns:mc="http://schemas.openxmlformats.org/markup-compatibility/2006">
              <mc:Choice xmlns:v="urn:schemas-microsoft-com:vml" Requires="v">
                <p:oleObj spid="_x0000_s87050" name="Image" r:id="rId4" imgW="2184127" imgH="1002821" progId="">
                  <p:embed/>
                </p:oleObj>
              </mc:Choice>
              <mc:Fallback>
                <p:oleObj name="Image" r:id="rId4" imgW="2184127" imgH="1002821" progId="">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45" y="1676400"/>
                        <a:ext cx="1941689"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6"/>
          <p:cNvGraphicFramePr>
            <a:graphicFrameLocks noChangeAspect="1"/>
          </p:cNvGraphicFramePr>
          <p:nvPr/>
        </p:nvGraphicFramePr>
        <p:xfrm>
          <a:off x="323145" y="2781300"/>
          <a:ext cx="1941689" cy="1003300"/>
        </p:xfrm>
        <a:graphic>
          <a:graphicData uri="http://schemas.openxmlformats.org/presentationml/2006/ole">
            <mc:AlternateContent xmlns:mc="http://schemas.openxmlformats.org/markup-compatibility/2006">
              <mc:Choice xmlns:v="urn:schemas-microsoft-com:vml" Requires="v">
                <p:oleObj spid="_x0000_s87051" name="Image" r:id="rId6" imgW="2184127" imgH="1002821" progId="">
                  <p:embed/>
                </p:oleObj>
              </mc:Choice>
              <mc:Fallback>
                <p:oleObj name="Image" r:id="rId6" imgW="2184127" imgH="1002821" progId="">
                  <p:embed/>
                  <p:pic>
                    <p:nvPicPr>
                      <p:cNvPr id="0" name="Object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145" y="2781300"/>
                        <a:ext cx="1941689"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9"/>
          <p:cNvGraphicFramePr>
            <a:graphicFrameLocks noChangeAspect="1"/>
          </p:cNvGraphicFramePr>
          <p:nvPr/>
        </p:nvGraphicFramePr>
        <p:xfrm>
          <a:off x="323145" y="3886200"/>
          <a:ext cx="1941689" cy="1079500"/>
        </p:xfrm>
        <a:graphic>
          <a:graphicData uri="http://schemas.openxmlformats.org/presentationml/2006/ole">
            <mc:AlternateContent xmlns:mc="http://schemas.openxmlformats.org/markup-compatibility/2006">
              <mc:Choice xmlns:v="urn:schemas-microsoft-com:vml" Requires="v">
                <p:oleObj spid="_x0000_s87052" name="Image" r:id="rId8" imgW="2184127" imgH="1079365" progId="">
                  <p:embed/>
                </p:oleObj>
              </mc:Choice>
              <mc:Fallback>
                <p:oleObj name="Image" r:id="rId8" imgW="2184127" imgH="1079365" progId="">
                  <p:embed/>
                  <p:pic>
                    <p:nvPicPr>
                      <p:cNvPr id="0" name="Object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145" y="3886200"/>
                        <a:ext cx="1941689"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72"/>
          <p:cNvGraphicFramePr>
            <a:graphicFrameLocks noChangeAspect="1"/>
          </p:cNvGraphicFramePr>
          <p:nvPr/>
        </p:nvGraphicFramePr>
        <p:xfrm>
          <a:off x="323145" y="5067300"/>
          <a:ext cx="1941689" cy="1003300"/>
        </p:xfrm>
        <a:graphic>
          <a:graphicData uri="http://schemas.openxmlformats.org/presentationml/2006/ole">
            <mc:AlternateContent xmlns:mc="http://schemas.openxmlformats.org/markup-compatibility/2006">
              <mc:Choice xmlns:v="urn:schemas-microsoft-com:vml" Requires="v">
                <p:oleObj spid="_x0000_s87053" name="Image" r:id="rId10" imgW="2184127" imgH="1002821" progId="">
                  <p:embed/>
                </p:oleObj>
              </mc:Choice>
              <mc:Fallback>
                <p:oleObj name="Image" r:id="rId10" imgW="2184127" imgH="1002821" progId="">
                  <p:embed/>
                  <p:pic>
                    <p:nvPicPr>
                      <p:cNvPr id="0" name="Object 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145" y="5067300"/>
                        <a:ext cx="1941689"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Text Box 25"/>
          <p:cNvSpPr txBox="1">
            <a:spLocks noChangeArrowheads="1"/>
          </p:cNvSpPr>
          <p:nvPr/>
        </p:nvSpPr>
        <p:spPr bwMode="auto">
          <a:xfrm>
            <a:off x="287867" y="2055813"/>
            <a:ext cx="1363133" cy="336550"/>
          </a:xfrm>
          <a:prstGeom prst="rect">
            <a:avLst/>
          </a:prstGeom>
          <a:noFill/>
          <a:ln w="9525" algn="ctr">
            <a:noFill/>
            <a:miter lim="800000"/>
            <a:headEnd/>
            <a:tailEnd/>
          </a:ln>
        </p:spPr>
        <p:txBody>
          <a:bodyPr>
            <a:spAutoFit/>
          </a:bodyPr>
          <a:lstStyle/>
          <a:p>
            <a:r>
              <a:rPr lang="en-US" altLang="ja-JP" sz="1600">
                <a:solidFill>
                  <a:srgbClr val="090147"/>
                </a:solidFill>
              </a:rPr>
              <a:t>intracellular</a:t>
            </a:r>
            <a:endParaRPr lang="en-GB" altLang="ja-JP" sz="1600">
              <a:solidFill>
                <a:srgbClr val="090147"/>
              </a:solidFill>
            </a:endParaRPr>
          </a:p>
        </p:txBody>
      </p:sp>
      <p:sp>
        <p:nvSpPr>
          <p:cNvPr id="1038" name="Text Box 38"/>
          <p:cNvSpPr txBox="1">
            <a:spLocks noChangeArrowheads="1"/>
          </p:cNvSpPr>
          <p:nvPr/>
        </p:nvSpPr>
        <p:spPr bwMode="auto">
          <a:xfrm>
            <a:off x="287867" y="1592263"/>
            <a:ext cx="1363133" cy="336550"/>
          </a:xfrm>
          <a:prstGeom prst="rect">
            <a:avLst/>
          </a:prstGeom>
          <a:noFill/>
          <a:ln w="9525" algn="ctr">
            <a:noFill/>
            <a:miter lim="800000"/>
            <a:headEnd/>
            <a:tailEnd/>
          </a:ln>
        </p:spPr>
        <p:txBody>
          <a:bodyPr>
            <a:spAutoFit/>
          </a:bodyPr>
          <a:lstStyle/>
          <a:p>
            <a:r>
              <a:rPr lang="en-US" altLang="ja-JP" sz="1600">
                <a:solidFill>
                  <a:srgbClr val="090147"/>
                </a:solidFill>
              </a:rPr>
              <a:t>extracellular</a:t>
            </a:r>
            <a:endParaRPr lang="en-GB" altLang="ja-JP" sz="1600">
              <a:solidFill>
                <a:srgbClr val="090147"/>
              </a:solidFill>
            </a:endParaRPr>
          </a:p>
        </p:txBody>
      </p:sp>
      <p:sp>
        <p:nvSpPr>
          <p:cNvPr id="15" name="Rectangle 2"/>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50</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97"/>
          <p:cNvGrpSpPr>
            <a:grpSpLocks/>
          </p:cNvGrpSpPr>
          <p:nvPr/>
        </p:nvGrpSpPr>
        <p:grpSpPr bwMode="auto">
          <a:xfrm>
            <a:off x="1403351" y="2773003"/>
            <a:ext cx="5559425" cy="500063"/>
            <a:chOff x="113" y="1164"/>
            <a:chExt cx="3502" cy="315"/>
          </a:xfrm>
        </p:grpSpPr>
        <p:sp>
          <p:nvSpPr>
            <p:cNvPr id="5" name="Rectangle 591"/>
            <p:cNvSpPr>
              <a:spLocks noChangeArrowheads="1"/>
            </p:cNvSpPr>
            <p:nvPr/>
          </p:nvSpPr>
          <p:spPr bwMode="auto">
            <a:xfrm>
              <a:off x="113" y="1164"/>
              <a:ext cx="1571" cy="213"/>
            </a:xfrm>
            <a:prstGeom prst="rect">
              <a:avLst/>
            </a:prstGeom>
            <a:noFill/>
            <a:ln w="9525">
              <a:noFill/>
              <a:miter lim="800000"/>
              <a:headEnd/>
              <a:tailEnd/>
            </a:ln>
          </p:spPr>
          <p:txBody>
            <a:bodyPr>
              <a:spAutoFit/>
            </a:bodyPr>
            <a:lstStyle/>
            <a:p>
              <a:r>
                <a:rPr kumimoji="0" lang="en-US" altLang="ja-JP" sz="1600">
                  <a:cs typeface="Arial" pitchFamily="34" charset="0"/>
                </a:rPr>
                <a:t>Unmyelinated fibre ?</a:t>
              </a:r>
            </a:p>
          </p:txBody>
        </p:sp>
        <p:grpSp>
          <p:nvGrpSpPr>
            <p:cNvPr id="3" name="Group 815"/>
            <p:cNvGrpSpPr>
              <a:grpSpLocks/>
            </p:cNvGrpSpPr>
            <p:nvPr/>
          </p:nvGrpSpPr>
          <p:grpSpPr bwMode="auto">
            <a:xfrm>
              <a:off x="332" y="1369"/>
              <a:ext cx="3283" cy="110"/>
              <a:chOff x="309" y="1173"/>
              <a:chExt cx="3283" cy="110"/>
            </a:xfrm>
          </p:grpSpPr>
          <p:sp>
            <p:nvSpPr>
              <p:cNvPr id="7" name="Line 446"/>
              <p:cNvSpPr>
                <a:spLocks noChangeShapeType="1"/>
              </p:cNvSpPr>
              <p:nvPr/>
            </p:nvSpPr>
            <p:spPr bwMode="auto">
              <a:xfrm>
                <a:off x="309" y="1196"/>
                <a:ext cx="3283" cy="0"/>
              </a:xfrm>
              <a:prstGeom prst="line">
                <a:avLst/>
              </a:prstGeom>
              <a:noFill/>
              <a:ln w="9525">
                <a:solidFill>
                  <a:schemeClr val="tx1"/>
                </a:solidFill>
                <a:round/>
                <a:headEnd/>
                <a:tailEnd/>
              </a:ln>
            </p:spPr>
            <p:txBody>
              <a:bodyPr/>
              <a:lstStyle/>
              <a:p>
                <a:endParaRPr lang="en-GB"/>
              </a:p>
            </p:txBody>
          </p:sp>
          <p:sp>
            <p:nvSpPr>
              <p:cNvPr id="8" name="Line 447"/>
              <p:cNvSpPr>
                <a:spLocks noChangeShapeType="1"/>
              </p:cNvSpPr>
              <p:nvPr/>
            </p:nvSpPr>
            <p:spPr bwMode="auto">
              <a:xfrm>
                <a:off x="309" y="1260"/>
                <a:ext cx="3283" cy="0"/>
              </a:xfrm>
              <a:prstGeom prst="line">
                <a:avLst/>
              </a:prstGeom>
              <a:noFill/>
              <a:ln w="9525">
                <a:solidFill>
                  <a:schemeClr val="tx1"/>
                </a:solidFill>
                <a:round/>
                <a:headEnd/>
                <a:tailEnd/>
              </a:ln>
            </p:spPr>
            <p:txBody>
              <a:bodyPr/>
              <a:lstStyle/>
              <a:p>
                <a:endParaRPr lang="en-GB"/>
              </a:p>
            </p:txBody>
          </p:sp>
          <p:sp>
            <p:nvSpPr>
              <p:cNvPr id="9" name="Line 539"/>
              <p:cNvSpPr>
                <a:spLocks noChangeShapeType="1"/>
              </p:cNvSpPr>
              <p:nvPr/>
            </p:nvSpPr>
            <p:spPr bwMode="auto">
              <a:xfrm>
                <a:off x="624" y="1173"/>
                <a:ext cx="0" cy="43"/>
              </a:xfrm>
              <a:prstGeom prst="line">
                <a:avLst/>
              </a:prstGeom>
              <a:noFill/>
              <a:ln w="19050">
                <a:solidFill>
                  <a:srgbClr val="FF3300"/>
                </a:solidFill>
                <a:round/>
                <a:headEnd/>
                <a:tailEnd/>
              </a:ln>
            </p:spPr>
            <p:txBody>
              <a:bodyPr/>
              <a:lstStyle/>
              <a:p>
                <a:endParaRPr lang="en-GB"/>
              </a:p>
            </p:txBody>
          </p:sp>
          <p:sp>
            <p:nvSpPr>
              <p:cNvPr id="10" name="Line 540"/>
              <p:cNvSpPr>
                <a:spLocks noChangeShapeType="1"/>
              </p:cNvSpPr>
              <p:nvPr/>
            </p:nvSpPr>
            <p:spPr bwMode="auto">
              <a:xfrm>
                <a:off x="750" y="1173"/>
                <a:ext cx="0" cy="43"/>
              </a:xfrm>
              <a:prstGeom prst="line">
                <a:avLst/>
              </a:prstGeom>
              <a:noFill/>
              <a:ln w="19050">
                <a:solidFill>
                  <a:srgbClr val="FF3300"/>
                </a:solidFill>
                <a:round/>
                <a:headEnd/>
                <a:tailEnd/>
              </a:ln>
            </p:spPr>
            <p:txBody>
              <a:bodyPr/>
              <a:lstStyle/>
              <a:p>
                <a:endParaRPr lang="en-GB"/>
              </a:p>
            </p:txBody>
          </p:sp>
          <p:sp>
            <p:nvSpPr>
              <p:cNvPr id="11" name="Line 541"/>
              <p:cNvSpPr>
                <a:spLocks noChangeShapeType="1"/>
              </p:cNvSpPr>
              <p:nvPr/>
            </p:nvSpPr>
            <p:spPr bwMode="auto">
              <a:xfrm>
                <a:off x="875" y="1173"/>
                <a:ext cx="0" cy="43"/>
              </a:xfrm>
              <a:prstGeom prst="line">
                <a:avLst/>
              </a:prstGeom>
              <a:noFill/>
              <a:ln w="19050">
                <a:solidFill>
                  <a:srgbClr val="FF3300"/>
                </a:solidFill>
                <a:round/>
                <a:headEnd/>
                <a:tailEnd/>
              </a:ln>
            </p:spPr>
            <p:txBody>
              <a:bodyPr/>
              <a:lstStyle/>
              <a:p>
                <a:endParaRPr lang="en-GB"/>
              </a:p>
            </p:txBody>
          </p:sp>
          <p:sp>
            <p:nvSpPr>
              <p:cNvPr id="12" name="Line 542"/>
              <p:cNvSpPr>
                <a:spLocks noChangeShapeType="1"/>
              </p:cNvSpPr>
              <p:nvPr/>
            </p:nvSpPr>
            <p:spPr bwMode="auto">
              <a:xfrm>
                <a:off x="1001" y="1173"/>
                <a:ext cx="0" cy="43"/>
              </a:xfrm>
              <a:prstGeom prst="line">
                <a:avLst/>
              </a:prstGeom>
              <a:noFill/>
              <a:ln w="19050">
                <a:solidFill>
                  <a:srgbClr val="FF3300"/>
                </a:solidFill>
                <a:round/>
                <a:headEnd/>
                <a:tailEnd/>
              </a:ln>
            </p:spPr>
            <p:txBody>
              <a:bodyPr/>
              <a:lstStyle/>
              <a:p>
                <a:endParaRPr lang="en-GB"/>
              </a:p>
            </p:txBody>
          </p:sp>
          <p:sp>
            <p:nvSpPr>
              <p:cNvPr id="13" name="Line 543"/>
              <p:cNvSpPr>
                <a:spLocks noChangeShapeType="1"/>
              </p:cNvSpPr>
              <p:nvPr/>
            </p:nvSpPr>
            <p:spPr bwMode="auto">
              <a:xfrm>
                <a:off x="1377" y="1173"/>
                <a:ext cx="0" cy="43"/>
              </a:xfrm>
              <a:prstGeom prst="line">
                <a:avLst/>
              </a:prstGeom>
              <a:noFill/>
              <a:ln w="19050">
                <a:solidFill>
                  <a:srgbClr val="FF3300"/>
                </a:solidFill>
                <a:round/>
                <a:headEnd/>
                <a:tailEnd/>
              </a:ln>
            </p:spPr>
            <p:txBody>
              <a:bodyPr/>
              <a:lstStyle/>
              <a:p>
                <a:endParaRPr lang="en-GB"/>
              </a:p>
            </p:txBody>
          </p:sp>
          <p:sp>
            <p:nvSpPr>
              <p:cNvPr id="14" name="Line 544"/>
              <p:cNvSpPr>
                <a:spLocks noChangeShapeType="1"/>
              </p:cNvSpPr>
              <p:nvPr/>
            </p:nvSpPr>
            <p:spPr bwMode="auto">
              <a:xfrm>
                <a:off x="1502" y="1173"/>
                <a:ext cx="0" cy="43"/>
              </a:xfrm>
              <a:prstGeom prst="line">
                <a:avLst/>
              </a:prstGeom>
              <a:noFill/>
              <a:ln w="19050">
                <a:solidFill>
                  <a:srgbClr val="FF3300"/>
                </a:solidFill>
                <a:round/>
                <a:headEnd/>
                <a:tailEnd/>
              </a:ln>
            </p:spPr>
            <p:txBody>
              <a:bodyPr/>
              <a:lstStyle/>
              <a:p>
                <a:endParaRPr lang="en-GB"/>
              </a:p>
            </p:txBody>
          </p:sp>
          <p:sp>
            <p:nvSpPr>
              <p:cNvPr id="15" name="Line 545"/>
              <p:cNvSpPr>
                <a:spLocks noChangeShapeType="1"/>
              </p:cNvSpPr>
              <p:nvPr/>
            </p:nvSpPr>
            <p:spPr bwMode="auto">
              <a:xfrm>
                <a:off x="1628" y="1173"/>
                <a:ext cx="0" cy="43"/>
              </a:xfrm>
              <a:prstGeom prst="line">
                <a:avLst/>
              </a:prstGeom>
              <a:noFill/>
              <a:ln w="19050">
                <a:solidFill>
                  <a:srgbClr val="FF3300"/>
                </a:solidFill>
                <a:round/>
                <a:headEnd/>
                <a:tailEnd/>
              </a:ln>
            </p:spPr>
            <p:txBody>
              <a:bodyPr/>
              <a:lstStyle/>
              <a:p>
                <a:endParaRPr lang="en-GB"/>
              </a:p>
            </p:txBody>
          </p:sp>
          <p:sp>
            <p:nvSpPr>
              <p:cNvPr id="16" name="Line 546"/>
              <p:cNvSpPr>
                <a:spLocks noChangeShapeType="1"/>
              </p:cNvSpPr>
              <p:nvPr/>
            </p:nvSpPr>
            <p:spPr bwMode="auto">
              <a:xfrm>
                <a:off x="1753" y="1173"/>
                <a:ext cx="0" cy="43"/>
              </a:xfrm>
              <a:prstGeom prst="line">
                <a:avLst/>
              </a:prstGeom>
              <a:noFill/>
              <a:ln w="19050">
                <a:solidFill>
                  <a:srgbClr val="FF3300"/>
                </a:solidFill>
                <a:round/>
                <a:headEnd/>
                <a:tailEnd/>
              </a:ln>
            </p:spPr>
            <p:txBody>
              <a:bodyPr/>
              <a:lstStyle/>
              <a:p>
                <a:endParaRPr lang="en-GB"/>
              </a:p>
            </p:txBody>
          </p:sp>
          <p:sp>
            <p:nvSpPr>
              <p:cNvPr id="17" name="Line 547"/>
              <p:cNvSpPr>
                <a:spLocks noChangeShapeType="1"/>
              </p:cNvSpPr>
              <p:nvPr/>
            </p:nvSpPr>
            <p:spPr bwMode="auto">
              <a:xfrm>
                <a:off x="2129" y="1173"/>
                <a:ext cx="0" cy="43"/>
              </a:xfrm>
              <a:prstGeom prst="line">
                <a:avLst/>
              </a:prstGeom>
              <a:noFill/>
              <a:ln w="19050">
                <a:solidFill>
                  <a:srgbClr val="FF3300"/>
                </a:solidFill>
                <a:round/>
                <a:headEnd/>
                <a:tailEnd/>
              </a:ln>
            </p:spPr>
            <p:txBody>
              <a:bodyPr/>
              <a:lstStyle/>
              <a:p>
                <a:endParaRPr lang="en-GB"/>
              </a:p>
            </p:txBody>
          </p:sp>
          <p:sp>
            <p:nvSpPr>
              <p:cNvPr id="18" name="Line 548"/>
              <p:cNvSpPr>
                <a:spLocks noChangeShapeType="1"/>
              </p:cNvSpPr>
              <p:nvPr/>
            </p:nvSpPr>
            <p:spPr bwMode="auto">
              <a:xfrm>
                <a:off x="2255" y="1173"/>
                <a:ext cx="0" cy="43"/>
              </a:xfrm>
              <a:prstGeom prst="line">
                <a:avLst/>
              </a:prstGeom>
              <a:noFill/>
              <a:ln w="19050">
                <a:solidFill>
                  <a:srgbClr val="FF3300"/>
                </a:solidFill>
                <a:round/>
                <a:headEnd/>
                <a:tailEnd/>
              </a:ln>
            </p:spPr>
            <p:txBody>
              <a:bodyPr/>
              <a:lstStyle/>
              <a:p>
                <a:endParaRPr lang="en-GB"/>
              </a:p>
            </p:txBody>
          </p:sp>
          <p:sp>
            <p:nvSpPr>
              <p:cNvPr id="19" name="Line 549"/>
              <p:cNvSpPr>
                <a:spLocks noChangeShapeType="1"/>
              </p:cNvSpPr>
              <p:nvPr/>
            </p:nvSpPr>
            <p:spPr bwMode="auto">
              <a:xfrm>
                <a:off x="2380" y="1173"/>
                <a:ext cx="0" cy="43"/>
              </a:xfrm>
              <a:prstGeom prst="line">
                <a:avLst/>
              </a:prstGeom>
              <a:noFill/>
              <a:ln w="19050">
                <a:solidFill>
                  <a:srgbClr val="FF3300"/>
                </a:solidFill>
                <a:round/>
                <a:headEnd/>
                <a:tailEnd/>
              </a:ln>
            </p:spPr>
            <p:txBody>
              <a:bodyPr/>
              <a:lstStyle/>
              <a:p>
                <a:endParaRPr lang="en-GB"/>
              </a:p>
            </p:txBody>
          </p:sp>
          <p:sp>
            <p:nvSpPr>
              <p:cNvPr id="20" name="Line 550"/>
              <p:cNvSpPr>
                <a:spLocks noChangeShapeType="1"/>
              </p:cNvSpPr>
              <p:nvPr/>
            </p:nvSpPr>
            <p:spPr bwMode="auto">
              <a:xfrm>
                <a:off x="2505" y="1173"/>
                <a:ext cx="0" cy="43"/>
              </a:xfrm>
              <a:prstGeom prst="line">
                <a:avLst/>
              </a:prstGeom>
              <a:noFill/>
              <a:ln w="19050">
                <a:solidFill>
                  <a:srgbClr val="FF3300"/>
                </a:solidFill>
                <a:round/>
                <a:headEnd/>
                <a:tailEnd/>
              </a:ln>
            </p:spPr>
            <p:txBody>
              <a:bodyPr/>
              <a:lstStyle/>
              <a:p>
                <a:endParaRPr lang="en-GB"/>
              </a:p>
            </p:txBody>
          </p:sp>
          <p:sp>
            <p:nvSpPr>
              <p:cNvPr id="21" name="Line 551"/>
              <p:cNvSpPr>
                <a:spLocks noChangeShapeType="1"/>
              </p:cNvSpPr>
              <p:nvPr/>
            </p:nvSpPr>
            <p:spPr bwMode="auto">
              <a:xfrm>
                <a:off x="2882" y="1173"/>
                <a:ext cx="0" cy="43"/>
              </a:xfrm>
              <a:prstGeom prst="line">
                <a:avLst/>
              </a:prstGeom>
              <a:noFill/>
              <a:ln w="19050">
                <a:solidFill>
                  <a:srgbClr val="FF3300"/>
                </a:solidFill>
                <a:round/>
                <a:headEnd/>
                <a:tailEnd/>
              </a:ln>
            </p:spPr>
            <p:txBody>
              <a:bodyPr/>
              <a:lstStyle/>
              <a:p>
                <a:endParaRPr lang="en-GB"/>
              </a:p>
            </p:txBody>
          </p:sp>
          <p:sp>
            <p:nvSpPr>
              <p:cNvPr id="22" name="Line 552"/>
              <p:cNvSpPr>
                <a:spLocks noChangeShapeType="1"/>
              </p:cNvSpPr>
              <p:nvPr/>
            </p:nvSpPr>
            <p:spPr bwMode="auto">
              <a:xfrm>
                <a:off x="3007" y="1173"/>
                <a:ext cx="0" cy="43"/>
              </a:xfrm>
              <a:prstGeom prst="line">
                <a:avLst/>
              </a:prstGeom>
              <a:noFill/>
              <a:ln w="19050">
                <a:solidFill>
                  <a:srgbClr val="FF3300"/>
                </a:solidFill>
                <a:round/>
                <a:headEnd/>
                <a:tailEnd/>
              </a:ln>
            </p:spPr>
            <p:txBody>
              <a:bodyPr/>
              <a:lstStyle/>
              <a:p>
                <a:endParaRPr lang="en-GB"/>
              </a:p>
            </p:txBody>
          </p:sp>
          <p:sp>
            <p:nvSpPr>
              <p:cNvPr id="23" name="Line 553"/>
              <p:cNvSpPr>
                <a:spLocks noChangeShapeType="1"/>
              </p:cNvSpPr>
              <p:nvPr/>
            </p:nvSpPr>
            <p:spPr bwMode="auto">
              <a:xfrm>
                <a:off x="3132" y="1173"/>
                <a:ext cx="0" cy="43"/>
              </a:xfrm>
              <a:prstGeom prst="line">
                <a:avLst/>
              </a:prstGeom>
              <a:noFill/>
              <a:ln w="19050">
                <a:solidFill>
                  <a:srgbClr val="FF3300"/>
                </a:solidFill>
                <a:round/>
                <a:headEnd/>
                <a:tailEnd/>
              </a:ln>
            </p:spPr>
            <p:txBody>
              <a:bodyPr/>
              <a:lstStyle/>
              <a:p>
                <a:endParaRPr lang="en-GB"/>
              </a:p>
            </p:txBody>
          </p:sp>
          <p:sp>
            <p:nvSpPr>
              <p:cNvPr id="24" name="Line 554"/>
              <p:cNvSpPr>
                <a:spLocks noChangeShapeType="1"/>
              </p:cNvSpPr>
              <p:nvPr/>
            </p:nvSpPr>
            <p:spPr bwMode="auto">
              <a:xfrm>
                <a:off x="3258" y="1173"/>
                <a:ext cx="0" cy="43"/>
              </a:xfrm>
              <a:prstGeom prst="line">
                <a:avLst/>
              </a:prstGeom>
              <a:noFill/>
              <a:ln w="19050">
                <a:solidFill>
                  <a:srgbClr val="FF3300"/>
                </a:solidFill>
                <a:round/>
                <a:headEnd/>
                <a:tailEnd/>
              </a:ln>
            </p:spPr>
            <p:txBody>
              <a:bodyPr/>
              <a:lstStyle/>
              <a:p>
                <a:endParaRPr lang="en-GB"/>
              </a:p>
            </p:txBody>
          </p:sp>
          <p:sp>
            <p:nvSpPr>
              <p:cNvPr id="25" name="Line 556"/>
              <p:cNvSpPr>
                <a:spLocks noChangeShapeType="1"/>
              </p:cNvSpPr>
              <p:nvPr/>
            </p:nvSpPr>
            <p:spPr bwMode="auto">
              <a:xfrm>
                <a:off x="626" y="1240"/>
                <a:ext cx="0" cy="43"/>
              </a:xfrm>
              <a:prstGeom prst="line">
                <a:avLst/>
              </a:prstGeom>
              <a:noFill/>
              <a:ln w="19050">
                <a:solidFill>
                  <a:srgbClr val="FF3300"/>
                </a:solidFill>
                <a:round/>
                <a:headEnd/>
                <a:tailEnd/>
              </a:ln>
            </p:spPr>
            <p:txBody>
              <a:bodyPr/>
              <a:lstStyle/>
              <a:p>
                <a:endParaRPr lang="en-GB"/>
              </a:p>
            </p:txBody>
          </p:sp>
          <p:sp>
            <p:nvSpPr>
              <p:cNvPr id="26" name="Line 557"/>
              <p:cNvSpPr>
                <a:spLocks noChangeShapeType="1"/>
              </p:cNvSpPr>
              <p:nvPr/>
            </p:nvSpPr>
            <p:spPr bwMode="auto">
              <a:xfrm>
                <a:off x="752" y="1240"/>
                <a:ext cx="0" cy="43"/>
              </a:xfrm>
              <a:prstGeom prst="line">
                <a:avLst/>
              </a:prstGeom>
              <a:noFill/>
              <a:ln w="19050">
                <a:solidFill>
                  <a:srgbClr val="FF3300"/>
                </a:solidFill>
                <a:round/>
                <a:headEnd/>
                <a:tailEnd/>
              </a:ln>
            </p:spPr>
            <p:txBody>
              <a:bodyPr/>
              <a:lstStyle/>
              <a:p>
                <a:endParaRPr lang="en-GB"/>
              </a:p>
            </p:txBody>
          </p:sp>
          <p:sp>
            <p:nvSpPr>
              <p:cNvPr id="27" name="Line 558"/>
              <p:cNvSpPr>
                <a:spLocks noChangeShapeType="1"/>
              </p:cNvSpPr>
              <p:nvPr/>
            </p:nvSpPr>
            <p:spPr bwMode="auto">
              <a:xfrm>
                <a:off x="877" y="1240"/>
                <a:ext cx="0" cy="43"/>
              </a:xfrm>
              <a:prstGeom prst="line">
                <a:avLst/>
              </a:prstGeom>
              <a:noFill/>
              <a:ln w="19050">
                <a:solidFill>
                  <a:srgbClr val="FF3300"/>
                </a:solidFill>
                <a:round/>
                <a:headEnd/>
                <a:tailEnd/>
              </a:ln>
            </p:spPr>
            <p:txBody>
              <a:bodyPr/>
              <a:lstStyle/>
              <a:p>
                <a:endParaRPr lang="en-GB"/>
              </a:p>
            </p:txBody>
          </p:sp>
          <p:sp>
            <p:nvSpPr>
              <p:cNvPr id="28" name="Line 559"/>
              <p:cNvSpPr>
                <a:spLocks noChangeShapeType="1"/>
              </p:cNvSpPr>
              <p:nvPr/>
            </p:nvSpPr>
            <p:spPr bwMode="auto">
              <a:xfrm>
                <a:off x="1003" y="1240"/>
                <a:ext cx="0" cy="43"/>
              </a:xfrm>
              <a:prstGeom prst="line">
                <a:avLst/>
              </a:prstGeom>
              <a:noFill/>
              <a:ln w="19050">
                <a:solidFill>
                  <a:srgbClr val="FF3300"/>
                </a:solidFill>
                <a:round/>
                <a:headEnd/>
                <a:tailEnd/>
              </a:ln>
            </p:spPr>
            <p:txBody>
              <a:bodyPr/>
              <a:lstStyle/>
              <a:p>
                <a:endParaRPr lang="en-GB"/>
              </a:p>
            </p:txBody>
          </p:sp>
          <p:sp>
            <p:nvSpPr>
              <p:cNvPr id="29" name="Line 560"/>
              <p:cNvSpPr>
                <a:spLocks noChangeShapeType="1"/>
              </p:cNvSpPr>
              <p:nvPr/>
            </p:nvSpPr>
            <p:spPr bwMode="auto">
              <a:xfrm>
                <a:off x="1379" y="1240"/>
                <a:ext cx="0" cy="43"/>
              </a:xfrm>
              <a:prstGeom prst="line">
                <a:avLst/>
              </a:prstGeom>
              <a:noFill/>
              <a:ln w="19050">
                <a:solidFill>
                  <a:srgbClr val="FF3300"/>
                </a:solidFill>
                <a:round/>
                <a:headEnd/>
                <a:tailEnd/>
              </a:ln>
            </p:spPr>
            <p:txBody>
              <a:bodyPr/>
              <a:lstStyle/>
              <a:p>
                <a:endParaRPr lang="en-GB"/>
              </a:p>
            </p:txBody>
          </p:sp>
          <p:sp>
            <p:nvSpPr>
              <p:cNvPr id="30" name="Line 561"/>
              <p:cNvSpPr>
                <a:spLocks noChangeShapeType="1"/>
              </p:cNvSpPr>
              <p:nvPr/>
            </p:nvSpPr>
            <p:spPr bwMode="auto">
              <a:xfrm>
                <a:off x="1504" y="1240"/>
                <a:ext cx="0" cy="43"/>
              </a:xfrm>
              <a:prstGeom prst="line">
                <a:avLst/>
              </a:prstGeom>
              <a:noFill/>
              <a:ln w="19050">
                <a:solidFill>
                  <a:srgbClr val="FF3300"/>
                </a:solidFill>
                <a:round/>
                <a:headEnd/>
                <a:tailEnd/>
              </a:ln>
            </p:spPr>
            <p:txBody>
              <a:bodyPr/>
              <a:lstStyle/>
              <a:p>
                <a:endParaRPr lang="en-GB"/>
              </a:p>
            </p:txBody>
          </p:sp>
          <p:sp>
            <p:nvSpPr>
              <p:cNvPr id="31" name="Line 562"/>
              <p:cNvSpPr>
                <a:spLocks noChangeShapeType="1"/>
              </p:cNvSpPr>
              <p:nvPr/>
            </p:nvSpPr>
            <p:spPr bwMode="auto">
              <a:xfrm>
                <a:off x="1630" y="1240"/>
                <a:ext cx="0" cy="43"/>
              </a:xfrm>
              <a:prstGeom prst="line">
                <a:avLst/>
              </a:prstGeom>
              <a:noFill/>
              <a:ln w="19050">
                <a:solidFill>
                  <a:srgbClr val="FF3300"/>
                </a:solidFill>
                <a:round/>
                <a:headEnd/>
                <a:tailEnd/>
              </a:ln>
            </p:spPr>
            <p:txBody>
              <a:bodyPr/>
              <a:lstStyle/>
              <a:p>
                <a:endParaRPr lang="en-GB"/>
              </a:p>
            </p:txBody>
          </p:sp>
          <p:sp>
            <p:nvSpPr>
              <p:cNvPr id="32" name="Line 563"/>
              <p:cNvSpPr>
                <a:spLocks noChangeShapeType="1"/>
              </p:cNvSpPr>
              <p:nvPr/>
            </p:nvSpPr>
            <p:spPr bwMode="auto">
              <a:xfrm>
                <a:off x="1755" y="1240"/>
                <a:ext cx="0" cy="43"/>
              </a:xfrm>
              <a:prstGeom prst="line">
                <a:avLst/>
              </a:prstGeom>
              <a:noFill/>
              <a:ln w="19050">
                <a:solidFill>
                  <a:srgbClr val="FF3300"/>
                </a:solidFill>
                <a:round/>
                <a:headEnd/>
                <a:tailEnd/>
              </a:ln>
            </p:spPr>
            <p:txBody>
              <a:bodyPr/>
              <a:lstStyle/>
              <a:p>
                <a:endParaRPr lang="en-GB"/>
              </a:p>
            </p:txBody>
          </p:sp>
          <p:sp>
            <p:nvSpPr>
              <p:cNvPr id="33" name="Line 564"/>
              <p:cNvSpPr>
                <a:spLocks noChangeShapeType="1"/>
              </p:cNvSpPr>
              <p:nvPr/>
            </p:nvSpPr>
            <p:spPr bwMode="auto">
              <a:xfrm>
                <a:off x="2131" y="1240"/>
                <a:ext cx="0" cy="43"/>
              </a:xfrm>
              <a:prstGeom prst="line">
                <a:avLst/>
              </a:prstGeom>
              <a:noFill/>
              <a:ln w="19050">
                <a:solidFill>
                  <a:srgbClr val="FF3300"/>
                </a:solidFill>
                <a:round/>
                <a:headEnd/>
                <a:tailEnd/>
              </a:ln>
            </p:spPr>
            <p:txBody>
              <a:bodyPr/>
              <a:lstStyle/>
              <a:p>
                <a:endParaRPr lang="en-GB"/>
              </a:p>
            </p:txBody>
          </p:sp>
          <p:sp>
            <p:nvSpPr>
              <p:cNvPr id="34" name="Line 565"/>
              <p:cNvSpPr>
                <a:spLocks noChangeShapeType="1"/>
              </p:cNvSpPr>
              <p:nvPr/>
            </p:nvSpPr>
            <p:spPr bwMode="auto">
              <a:xfrm>
                <a:off x="2257" y="1240"/>
                <a:ext cx="0" cy="43"/>
              </a:xfrm>
              <a:prstGeom prst="line">
                <a:avLst/>
              </a:prstGeom>
              <a:noFill/>
              <a:ln w="19050">
                <a:solidFill>
                  <a:srgbClr val="FF3300"/>
                </a:solidFill>
                <a:round/>
                <a:headEnd/>
                <a:tailEnd/>
              </a:ln>
            </p:spPr>
            <p:txBody>
              <a:bodyPr/>
              <a:lstStyle/>
              <a:p>
                <a:endParaRPr lang="en-GB"/>
              </a:p>
            </p:txBody>
          </p:sp>
          <p:sp>
            <p:nvSpPr>
              <p:cNvPr id="35" name="Line 566"/>
              <p:cNvSpPr>
                <a:spLocks noChangeShapeType="1"/>
              </p:cNvSpPr>
              <p:nvPr/>
            </p:nvSpPr>
            <p:spPr bwMode="auto">
              <a:xfrm>
                <a:off x="2382" y="1240"/>
                <a:ext cx="0" cy="43"/>
              </a:xfrm>
              <a:prstGeom prst="line">
                <a:avLst/>
              </a:prstGeom>
              <a:noFill/>
              <a:ln w="19050">
                <a:solidFill>
                  <a:srgbClr val="FF3300"/>
                </a:solidFill>
                <a:round/>
                <a:headEnd/>
                <a:tailEnd/>
              </a:ln>
            </p:spPr>
            <p:txBody>
              <a:bodyPr/>
              <a:lstStyle/>
              <a:p>
                <a:endParaRPr lang="en-GB"/>
              </a:p>
            </p:txBody>
          </p:sp>
          <p:sp>
            <p:nvSpPr>
              <p:cNvPr id="36" name="Line 567"/>
              <p:cNvSpPr>
                <a:spLocks noChangeShapeType="1"/>
              </p:cNvSpPr>
              <p:nvPr/>
            </p:nvSpPr>
            <p:spPr bwMode="auto">
              <a:xfrm>
                <a:off x="2507" y="1240"/>
                <a:ext cx="0" cy="43"/>
              </a:xfrm>
              <a:prstGeom prst="line">
                <a:avLst/>
              </a:prstGeom>
              <a:noFill/>
              <a:ln w="19050">
                <a:solidFill>
                  <a:srgbClr val="FF3300"/>
                </a:solidFill>
                <a:round/>
                <a:headEnd/>
                <a:tailEnd/>
              </a:ln>
            </p:spPr>
            <p:txBody>
              <a:bodyPr/>
              <a:lstStyle/>
              <a:p>
                <a:endParaRPr lang="en-GB"/>
              </a:p>
            </p:txBody>
          </p:sp>
          <p:sp>
            <p:nvSpPr>
              <p:cNvPr id="37" name="Line 568"/>
              <p:cNvSpPr>
                <a:spLocks noChangeShapeType="1"/>
              </p:cNvSpPr>
              <p:nvPr/>
            </p:nvSpPr>
            <p:spPr bwMode="auto">
              <a:xfrm>
                <a:off x="2884" y="1240"/>
                <a:ext cx="0" cy="43"/>
              </a:xfrm>
              <a:prstGeom prst="line">
                <a:avLst/>
              </a:prstGeom>
              <a:noFill/>
              <a:ln w="19050">
                <a:solidFill>
                  <a:srgbClr val="FF3300"/>
                </a:solidFill>
                <a:round/>
                <a:headEnd/>
                <a:tailEnd/>
              </a:ln>
            </p:spPr>
            <p:txBody>
              <a:bodyPr/>
              <a:lstStyle/>
              <a:p>
                <a:endParaRPr lang="en-GB"/>
              </a:p>
            </p:txBody>
          </p:sp>
          <p:sp>
            <p:nvSpPr>
              <p:cNvPr id="38" name="Line 569"/>
              <p:cNvSpPr>
                <a:spLocks noChangeShapeType="1"/>
              </p:cNvSpPr>
              <p:nvPr/>
            </p:nvSpPr>
            <p:spPr bwMode="auto">
              <a:xfrm>
                <a:off x="3009" y="1240"/>
                <a:ext cx="0" cy="43"/>
              </a:xfrm>
              <a:prstGeom prst="line">
                <a:avLst/>
              </a:prstGeom>
              <a:noFill/>
              <a:ln w="19050">
                <a:solidFill>
                  <a:srgbClr val="FF3300"/>
                </a:solidFill>
                <a:round/>
                <a:headEnd/>
                <a:tailEnd/>
              </a:ln>
            </p:spPr>
            <p:txBody>
              <a:bodyPr/>
              <a:lstStyle/>
              <a:p>
                <a:endParaRPr lang="en-GB"/>
              </a:p>
            </p:txBody>
          </p:sp>
          <p:sp>
            <p:nvSpPr>
              <p:cNvPr id="39" name="Line 570"/>
              <p:cNvSpPr>
                <a:spLocks noChangeShapeType="1"/>
              </p:cNvSpPr>
              <p:nvPr/>
            </p:nvSpPr>
            <p:spPr bwMode="auto">
              <a:xfrm>
                <a:off x="3134" y="1240"/>
                <a:ext cx="0" cy="43"/>
              </a:xfrm>
              <a:prstGeom prst="line">
                <a:avLst/>
              </a:prstGeom>
              <a:noFill/>
              <a:ln w="19050">
                <a:solidFill>
                  <a:srgbClr val="FF3300"/>
                </a:solidFill>
                <a:round/>
                <a:headEnd/>
                <a:tailEnd/>
              </a:ln>
            </p:spPr>
            <p:txBody>
              <a:bodyPr/>
              <a:lstStyle/>
              <a:p>
                <a:endParaRPr lang="en-GB"/>
              </a:p>
            </p:txBody>
          </p:sp>
          <p:sp>
            <p:nvSpPr>
              <p:cNvPr id="40" name="Line 571"/>
              <p:cNvSpPr>
                <a:spLocks noChangeShapeType="1"/>
              </p:cNvSpPr>
              <p:nvPr/>
            </p:nvSpPr>
            <p:spPr bwMode="auto">
              <a:xfrm>
                <a:off x="3260" y="1240"/>
                <a:ext cx="0" cy="43"/>
              </a:xfrm>
              <a:prstGeom prst="line">
                <a:avLst/>
              </a:prstGeom>
              <a:noFill/>
              <a:ln w="19050">
                <a:solidFill>
                  <a:srgbClr val="FF3300"/>
                </a:solidFill>
                <a:round/>
                <a:headEnd/>
                <a:tailEnd/>
              </a:ln>
            </p:spPr>
            <p:txBody>
              <a:bodyPr/>
              <a:lstStyle/>
              <a:p>
                <a:endParaRPr lang="en-GB"/>
              </a:p>
            </p:txBody>
          </p:sp>
          <p:sp>
            <p:nvSpPr>
              <p:cNvPr id="41" name="Line 734"/>
              <p:cNvSpPr>
                <a:spLocks noChangeShapeType="1"/>
              </p:cNvSpPr>
              <p:nvPr/>
            </p:nvSpPr>
            <p:spPr bwMode="auto">
              <a:xfrm>
                <a:off x="374" y="1173"/>
                <a:ext cx="0" cy="43"/>
              </a:xfrm>
              <a:prstGeom prst="line">
                <a:avLst/>
              </a:prstGeom>
              <a:noFill/>
              <a:ln w="19050">
                <a:solidFill>
                  <a:srgbClr val="FF3300"/>
                </a:solidFill>
                <a:round/>
                <a:headEnd/>
                <a:tailEnd/>
              </a:ln>
            </p:spPr>
            <p:txBody>
              <a:bodyPr/>
              <a:lstStyle/>
              <a:p>
                <a:endParaRPr lang="en-GB"/>
              </a:p>
            </p:txBody>
          </p:sp>
          <p:sp>
            <p:nvSpPr>
              <p:cNvPr id="42" name="Line 735"/>
              <p:cNvSpPr>
                <a:spLocks noChangeShapeType="1"/>
              </p:cNvSpPr>
              <p:nvPr/>
            </p:nvSpPr>
            <p:spPr bwMode="auto">
              <a:xfrm>
                <a:off x="499" y="1173"/>
                <a:ext cx="0" cy="43"/>
              </a:xfrm>
              <a:prstGeom prst="line">
                <a:avLst/>
              </a:prstGeom>
              <a:noFill/>
              <a:ln w="19050">
                <a:solidFill>
                  <a:srgbClr val="FF3300"/>
                </a:solidFill>
                <a:round/>
                <a:headEnd/>
                <a:tailEnd/>
              </a:ln>
            </p:spPr>
            <p:txBody>
              <a:bodyPr/>
              <a:lstStyle/>
              <a:p>
                <a:endParaRPr lang="en-GB"/>
              </a:p>
            </p:txBody>
          </p:sp>
          <p:sp>
            <p:nvSpPr>
              <p:cNvPr id="43" name="Line 736"/>
              <p:cNvSpPr>
                <a:spLocks noChangeShapeType="1"/>
              </p:cNvSpPr>
              <p:nvPr/>
            </p:nvSpPr>
            <p:spPr bwMode="auto">
              <a:xfrm>
                <a:off x="376" y="1240"/>
                <a:ext cx="0" cy="43"/>
              </a:xfrm>
              <a:prstGeom prst="line">
                <a:avLst/>
              </a:prstGeom>
              <a:noFill/>
              <a:ln w="19050">
                <a:solidFill>
                  <a:srgbClr val="FF3300"/>
                </a:solidFill>
                <a:round/>
                <a:headEnd/>
                <a:tailEnd/>
              </a:ln>
            </p:spPr>
            <p:txBody>
              <a:bodyPr/>
              <a:lstStyle/>
              <a:p>
                <a:endParaRPr lang="en-GB"/>
              </a:p>
            </p:txBody>
          </p:sp>
          <p:sp>
            <p:nvSpPr>
              <p:cNvPr id="44" name="Line 737"/>
              <p:cNvSpPr>
                <a:spLocks noChangeShapeType="1"/>
              </p:cNvSpPr>
              <p:nvPr/>
            </p:nvSpPr>
            <p:spPr bwMode="auto">
              <a:xfrm>
                <a:off x="501" y="1240"/>
                <a:ext cx="0" cy="43"/>
              </a:xfrm>
              <a:prstGeom prst="line">
                <a:avLst/>
              </a:prstGeom>
              <a:noFill/>
              <a:ln w="19050">
                <a:solidFill>
                  <a:srgbClr val="FF3300"/>
                </a:solidFill>
                <a:round/>
                <a:headEnd/>
                <a:tailEnd/>
              </a:ln>
            </p:spPr>
            <p:txBody>
              <a:bodyPr/>
              <a:lstStyle/>
              <a:p>
                <a:endParaRPr lang="en-GB"/>
              </a:p>
            </p:txBody>
          </p:sp>
          <p:sp>
            <p:nvSpPr>
              <p:cNvPr id="45" name="Line 738"/>
              <p:cNvSpPr>
                <a:spLocks noChangeShapeType="1"/>
              </p:cNvSpPr>
              <p:nvPr/>
            </p:nvSpPr>
            <p:spPr bwMode="auto">
              <a:xfrm>
                <a:off x="1126" y="1173"/>
                <a:ext cx="0" cy="43"/>
              </a:xfrm>
              <a:prstGeom prst="line">
                <a:avLst/>
              </a:prstGeom>
              <a:noFill/>
              <a:ln w="19050">
                <a:solidFill>
                  <a:srgbClr val="FF3300"/>
                </a:solidFill>
                <a:round/>
                <a:headEnd/>
                <a:tailEnd/>
              </a:ln>
            </p:spPr>
            <p:txBody>
              <a:bodyPr/>
              <a:lstStyle/>
              <a:p>
                <a:endParaRPr lang="en-GB"/>
              </a:p>
            </p:txBody>
          </p:sp>
          <p:sp>
            <p:nvSpPr>
              <p:cNvPr id="46" name="Line 739"/>
              <p:cNvSpPr>
                <a:spLocks noChangeShapeType="1"/>
              </p:cNvSpPr>
              <p:nvPr/>
            </p:nvSpPr>
            <p:spPr bwMode="auto">
              <a:xfrm>
                <a:off x="1251" y="1173"/>
                <a:ext cx="0" cy="43"/>
              </a:xfrm>
              <a:prstGeom prst="line">
                <a:avLst/>
              </a:prstGeom>
              <a:noFill/>
              <a:ln w="19050">
                <a:solidFill>
                  <a:srgbClr val="FF3300"/>
                </a:solidFill>
                <a:round/>
                <a:headEnd/>
                <a:tailEnd/>
              </a:ln>
            </p:spPr>
            <p:txBody>
              <a:bodyPr/>
              <a:lstStyle/>
              <a:p>
                <a:endParaRPr lang="en-GB"/>
              </a:p>
            </p:txBody>
          </p:sp>
          <p:sp>
            <p:nvSpPr>
              <p:cNvPr id="47" name="Line 740"/>
              <p:cNvSpPr>
                <a:spLocks noChangeShapeType="1"/>
              </p:cNvSpPr>
              <p:nvPr/>
            </p:nvSpPr>
            <p:spPr bwMode="auto">
              <a:xfrm>
                <a:off x="1128" y="1240"/>
                <a:ext cx="0" cy="43"/>
              </a:xfrm>
              <a:prstGeom prst="line">
                <a:avLst/>
              </a:prstGeom>
              <a:noFill/>
              <a:ln w="19050">
                <a:solidFill>
                  <a:srgbClr val="FF3300"/>
                </a:solidFill>
                <a:round/>
                <a:headEnd/>
                <a:tailEnd/>
              </a:ln>
            </p:spPr>
            <p:txBody>
              <a:bodyPr/>
              <a:lstStyle/>
              <a:p>
                <a:endParaRPr lang="en-GB"/>
              </a:p>
            </p:txBody>
          </p:sp>
          <p:sp>
            <p:nvSpPr>
              <p:cNvPr id="48" name="Line 741"/>
              <p:cNvSpPr>
                <a:spLocks noChangeShapeType="1"/>
              </p:cNvSpPr>
              <p:nvPr/>
            </p:nvSpPr>
            <p:spPr bwMode="auto">
              <a:xfrm>
                <a:off x="1253" y="1240"/>
                <a:ext cx="0" cy="43"/>
              </a:xfrm>
              <a:prstGeom prst="line">
                <a:avLst/>
              </a:prstGeom>
              <a:noFill/>
              <a:ln w="19050">
                <a:solidFill>
                  <a:srgbClr val="FF3300"/>
                </a:solidFill>
                <a:round/>
                <a:headEnd/>
                <a:tailEnd/>
              </a:ln>
            </p:spPr>
            <p:txBody>
              <a:bodyPr/>
              <a:lstStyle/>
              <a:p>
                <a:endParaRPr lang="en-GB"/>
              </a:p>
            </p:txBody>
          </p:sp>
          <p:sp>
            <p:nvSpPr>
              <p:cNvPr id="49" name="Line 742"/>
              <p:cNvSpPr>
                <a:spLocks noChangeShapeType="1"/>
              </p:cNvSpPr>
              <p:nvPr/>
            </p:nvSpPr>
            <p:spPr bwMode="auto">
              <a:xfrm>
                <a:off x="1878" y="1173"/>
                <a:ext cx="0" cy="43"/>
              </a:xfrm>
              <a:prstGeom prst="line">
                <a:avLst/>
              </a:prstGeom>
              <a:noFill/>
              <a:ln w="19050">
                <a:solidFill>
                  <a:srgbClr val="FF3300"/>
                </a:solidFill>
                <a:round/>
                <a:headEnd/>
                <a:tailEnd/>
              </a:ln>
            </p:spPr>
            <p:txBody>
              <a:bodyPr/>
              <a:lstStyle/>
              <a:p>
                <a:endParaRPr lang="en-GB"/>
              </a:p>
            </p:txBody>
          </p:sp>
          <p:sp>
            <p:nvSpPr>
              <p:cNvPr id="50" name="Line 743"/>
              <p:cNvSpPr>
                <a:spLocks noChangeShapeType="1"/>
              </p:cNvSpPr>
              <p:nvPr/>
            </p:nvSpPr>
            <p:spPr bwMode="auto">
              <a:xfrm>
                <a:off x="2004" y="1173"/>
                <a:ext cx="0" cy="43"/>
              </a:xfrm>
              <a:prstGeom prst="line">
                <a:avLst/>
              </a:prstGeom>
              <a:noFill/>
              <a:ln w="19050">
                <a:solidFill>
                  <a:srgbClr val="FF3300"/>
                </a:solidFill>
                <a:round/>
                <a:headEnd/>
                <a:tailEnd/>
              </a:ln>
            </p:spPr>
            <p:txBody>
              <a:bodyPr/>
              <a:lstStyle/>
              <a:p>
                <a:endParaRPr lang="en-GB"/>
              </a:p>
            </p:txBody>
          </p:sp>
          <p:sp>
            <p:nvSpPr>
              <p:cNvPr id="51" name="Line 744"/>
              <p:cNvSpPr>
                <a:spLocks noChangeShapeType="1"/>
              </p:cNvSpPr>
              <p:nvPr/>
            </p:nvSpPr>
            <p:spPr bwMode="auto">
              <a:xfrm>
                <a:off x="1880" y="1240"/>
                <a:ext cx="0" cy="43"/>
              </a:xfrm>
              <a:prstGeom prst="line">
                <a:avLst/>
              </a:prstGeom>
              <a:noFill/>
              <a:ln w="19050">
                <a:solidFill>
                  <a:srgbClr val="FF3300"/>
                </a:solidFill>
                <a:round/>
                <a:headEnd/>
                <a:tailEnd/>
              </a:ln>
            </p:spPr>
            <p:txBody>
              <a:bodyPr/>
              <a:lstStyle/>
              <a:p>
                <a:endParaRPr lang="en-GB"/>
              </a:p>
            </p:txBody>
          </p:sp>
          <p:sp>
            <p:nvSpPr>
              <p:cNvPr id="52" name="Line 745"/>
              <p:cNvSpPr>
                <a:spLocks noChangeShapeType="1"/>
              </p:cNvSpPr>
              <p:nvPr/>
            </p:nvSpPr>
            <p:spPr bwMode="auto">
              <a:xfrm>
                <a:off x="2006" y="1240"/>
                <a:ext cx="0" cy="43"/>
              </a:xfrm>
              <a:prstGeom prst="line">
                <a:avLst/>
              </a:prstGeom>
              <a:noFill/>
              <a:ln w="19050">
                <a:solidFill>
                  <a:srgbClr val="FF3300"/>
                </a:solidFill>
                <a:round/>
                <a:headEnd/>
                <a:tailEnd/>
              </a:ln>
            </p:spPr>
            <p:txBody>
              <a:bodyPr/>
              <a:lstStyle/>
              <a:p>
                <a:endParaRPr lang="en-GB"/>
              </a:p>
            </p:txBody>
          </p:sp>
          <p:sp>
            <p:nvSpPr>
              <p:cNvPr id="53" name="Line 746"/>
              <p:cNvSpPr>
                <a:spLocks noChangeShapeType="1"/>
              </p:cNvSpPr>
              <p:nvPr/>
            </p:nvSpPr>
            <p:spPr bwMode="auto">
              <a:xfrm>
                <a:off x="2631" y="1173"/>
                <a:ext cx="0" cy="43"/>
              </a:xfrm>
              <a:prstGeom prst="line">
                <a:avLst/>
              </a:prstGeom>
              <a:noFill/>
              <a:ln w="19050">
                <a:solidFill>
                  <a:srgbClr val="FF3300"/>
                </a:solidFill>
                <a:round/>
                <a:headEnd/>
                <a:tailEnd/>
              </a:ln>
            </p:spPr>
            <p:txBody>
              <a:bodyPr/>
              <a:lstStyle/>
              <a:p>
                <a:endParaRPr lang="en-GB"/>
              </a:p>
            </p:txBody>
          </p:sp>
          <p:sp>
            <p:nvSpPr>
              <p:cNvPr id="54" name="Line 747"/>
              <p:cNvSpPr>
                <a:spLocks noChangeShapeType="1"/>
              </p:cNvSpPr>
              <p:nvPr/>
            </p:nvSpPr>
            <p:spPr bwMode="auto">
              <a:xfrm>
                <a:off x="2756" y="1173"/>
                <a:ext cx="0" cy="43"/>
              </a:xfrm>
              <a:prstGeom prst="line">
                <a:avLst/>
              </a:prstGeom>
              <a:noFill/>
              <a:ln w="19050">
                <a:solidFill>
                  <a:srgbClr val="FF3300"/>
                </a:solidFill>
                <a:round/>
                <a:headEnd/>
                <a:tailEnd/>
              </a:ln>
            </p:spPr>
            <p:txBody>
              <a:bodyPr/>
              <a:lstStyle/>
              <a:p>
                <a:endParaRPr lang="en-GB"/>
              </a:p>
            </p:txBody>
          </p:sp>
          <p:sp>
            <p:nvSpPr>
              <p:cNvPr id="55" name="Line 748"/>
              <p:cNvSpPr>
                <a:spLocks noChangeShapeType="1"/>
              </p:cNvSpPr>
              <p:nvPr/>
            </p:nvSpPr>
            <p:spPr bwMode="auto">
              <a:xfrm>
                <a:off x="2633" y="1240"/>
                <a:ext cx="0" cy="43"/>
              </a:xfrm>
              <a:prstGeom prst="line">
                <a:avLst/>
              </a:prstGeom>
              <a:noFill/>
              <a:ln w="19050">
                <a:solidFill>
                  <a:srgbClr val="FF3300"/>
                </a:solidFill>
                <a:round/>
                <a:headEnd/>
                <a:tailEnd/>
              </a:ln>
            </p:spPr>
            <p:txBody>
              <a:bodyPr/>
              <a:lstStyle/>
              <a:p>
                <a:endParaRPr lang="en-GB"/>
              </a:p>
            </p:txBody>
          </p:sp>
          <p:sp>
            <p:nvSpPr>
              <p:cNvPr id="56" name="Line 749"/>
              <p:cNvSpPr>
                <a:spLocks noChangeShapeType="1"/>
              </p:cNvSpPr>
              <p:nvPr/>
            </p:nvSpPr>
            <p:spPr bwMode="auto">
              <a:xfrm>
                <a:off x="2758" y="1240"/>
                <a:ext cx="0" cy="43"/>
              </a:xfrm>
              <a:prstGeom prst="line">
                <a:avLst/>
              </a:prstGeom>
              <a:noFill/>
              <a:ln w="19050">
                <a:solidFill>
                  <a:srgbClr val="FF3300"/>
                </a:solidFill>
                <a:round/>
                <a:headEnd/>
                <a:tailEnd/>
              </a:ln>
            </p:spPr>
            <p:txBody>
              <a:bodyPr/>
              <a:lstStyle/>
              <a:p>
                <a:endParaRPr lang="en-GB"/>
              </a:p>
            </p:txBody>
          </p:sp>
          <p:sp>
            <p:nvSpPr>
              <p:cNvPr id="57" name="Line 750"/>
              <p:cNvSpPr>
                <a:spLocks noChangeShapeType="1"/>
              </p:cNvSpPr>
              <p:nvPr/>
            </p:nvSpPr>
            <p:spPr bwMode="auto">
              <a:xfrm>
                <a:off x="3383" y="1173"/>
                <a:ext cx="0" cy="43"/>
              </a:xfrm>
              <a:prstGeom prst="line">
                <a:avLst/>
              </a:prstGeom>
              <a:noFill/>
              <a:ln w="19050">
                <a:solidFill>
                  <a:srgbClr val="FF3300"/>
                </a:solidFill>
                <a:round/>
                <a:headEnd/>
                <a:tailEnd/>
              </a:ln>
            </p:spPr>
            <p:txBody>
              <a:bodyPr/>
              <a:lstStyle/>
              <a:p>
                <a:endParaRPr lang="en-GB"/>
              </a:p>
            </p:txBody>
          </p:sp>
          <p:sp>
            <p:nvSpPr>
              <p:cNvPr id="58" name="Line 751"/>
              <p:cNvSpPr>
                <a:spLocks noChangeShapeType="1"/>
              </p:cNvSpPr>
              <p:nvPr/>
            </p:nvSpPr>
            <p:spPr bwMode="auto">
              <a:xfrm>
                <a:off x="3509" y="1173"/>
                <a:ext cx="0" cy="43"/>
              </a:xfrm>
              <a:prstGeom prst="line">
                <a:avLst/>
              </a:prstGeom>
              <a:noFill/>
              <a:ln w="19050">
                <a:solidFill>
                  <a:srgbClr val="FF3300"/>
                </a:solidFill>
                <a:round/>
                <a:headEnd/>
                <a:tailEnd/>
              </a:ln>
            </p:spPr>
            <p:txBody>
              <a:bodyPr/>
              <a:lstStyle/>
              <a:p>
                <a:endParaRPr lang="en-GB"/>
              </a:p>
            </p:txBody>
          </p:sp>
          <p:sp>
            <p:nvSpPr>
              <p:cNvPr id="59" name="Line 752"/>
              <p:cNvSpPr>
                <a:spLocks noChangeShapeType="1"/>
              </p:cNvSpPr>
              <p:nvPr/>
            </p:nvSpPr>
            <p:spPr bwMode="auto">
              <a:xfrm>
                <a:off x="3385" y="1240"/>
                <a:ext cx="0" cy="43"/>
              </a:xfrm>
              <a:prstGeom prst="line">
                <a:avLst/>
              </a:prstGeom>
              <a:noFill/>
              <a:ln w="19050">
                <a:solidFill>
                  <a:srgbClr val="FF3300"/>
                </a:solidFill>
                <a:round/>
                <a:headEnd/>
                <a:tailEnd/>
              </a:ln>
            </p:spPr>
            <p:txBody>
              <a:bodyPr/>
              <a:lstStyle/>
              <a:p>
                <a:endParaRPr lang="en-GB"/>
              </a:p>
            </p:txBody>
          </p:sp>
          <p:sp>
            <p:nvSpPr>
              <p:cNvPr id="60" name="Line 753"/>
              <p:cNvSpPr>
                <a:spLocks noChangeShapeType="1"/>
              </p:cNvSpPr>
              <p:nvPr/>
            </p:nvSpPr>
            <p:spPr bwMode="auto">
              <a:xfrm>
                <a:off x="3511" y="1240"/>
                <a:ext cx="0" cy="43"/>
              </a:xfrm>
              <a:prstGeom prst="line">
                <a:avLst/>
              </a:prstGeom>
              <a:noFill/>
              <a:ln w="19050">
                <a:solidFill>
                  <a:srgbClr val="FF3300"/>
                </a:solidFill>
                <a:round/>
                <a:headEnd/>
                <a:tailEnd/>
              </a:ln>
            </p:spPr>
            <p:txBody>
              <a:bodyPr/>
              <a:lstStyle/>
              <a:p>
                <a:endParaRPr lang="en-GB"/>
              </a:p>
            </p:txBody>
          </p:sp>
        </p:grpSp>
      </p:grpSp>
      <p:grpSp>
        <p:nvGrpSpPr>
          <p:cNvPr id="4" name="Group 1196"/>
          <p:cNvGrpSpPr>
            <a:grpSpLocks/>
          </p:cNvGrpSpPr>
          <p:nvPr/>
        </p:nvGrpSpPr>
        <p:grpSpPr bwMode="auto">
          <a:xfrm>
            <a:off x="1331913" y="1620478"/>
            <a:ext cx="6013450" cy="1025525"/>
            <a:chOff x="113" y="631"/>
            <a:chExt cx="3788" cy="646"/>
          </a:xfrm>
        </p:grpSpPr>
        <p:sp>
          <p:nvSpPr>
            <p:cNvPr id="62" name="Line 336"/>
            <p:cNvSpPr>
              <a:spLocks noChangeShapeType="1"/>
            </p:cNvSpPr>
            <p:nvPr/>
          </p:nvSpPr>
          <p:spPr bwMode="auto">
            <a:xfrm>
              <a:off x="331" y="883"/>
              <a:ext cx="3289" cy="0"/>
            </a:xfrm>
            <a:prstGeom prst="line">
              <a:avLst/>
            </a:prstGeom>
            <a:noFill/>
            <a:ln w="9525">
              <a:solidFill>
                <a:schemeClr val="tx1"/>
              </a:solidFill>
              <a:round/>
              <a:headEnd/>
              <a:tailEnd/>
            </a:ln>
          </p:spPr>
          <p:txBody>
            <a:bodyPr/>
            <a:lstStyle/>
            <a:p>
              <a:endParaRPr lang="en-GB"/>
            </a:p>
          </p:txBody>
        </p:sp>
        <p:sp>
          <p:nvSpPr>
            <p:cNvPr id="63" name="Line 337"/>
            <p:cNvSpPr>
              <a:spLocks noChangeShapeType="1"/>
            </p:cNvSpPr>
            <p:nvPr/>
          </p:nvSpPr>
          <p:spPr bwMode="auto">
            <a:xfrm>
              <a:off x="331" y="997"/>
              <a:ext cx="3289" cy="0"/>
            </a:xfrm>
            <a:prstGeom prst="line">
              <a:avLst/>
            </a:prstGeom>
            <a:noFill/>
            <a:ln w="9525">
              <a:solidFill>
                <a:schemeClr val="tx1"/>
              </a:solidFill>
              <a:round/>
              <a:headEnd/>
              <a:tailEnd/>
            </a:ln>
          </p:spPr>
          <p:txBody>
            <a:bodyPr/>
            <a:lstStyle/>
            <a:p>
              <a:endParaRPr lang="en-GB"/>
            </a:p>
          </p:txBody>
        </p:sp>
        <p:sp>
          <p:nvSpPr>
            <p:cNvPr id="64" name="AutoShape 338"/>
            <p:cNvSpPr>
              <a:spLocks noChangeArrowheads="1"/>
            </p:cNvSpPr>
            <p:nvPr/>
          </p:nvSpPr>
          <p:spPr bwMode="auto">
            <a:xfrm>
              <a:off x="388" y="845"/>
              <a:ext cx="461" cy="190"/>
            </a:xfrm>
            <a:prstGeom prst="roundRect">
              <a:avLst>
                <a:gd name="adj" fmla="val 16667"/>
              </a:avLst>
            </a:prstGeom>
            <a:solidFill>
              <a:srgbClr val="FF9900"/>
            </a:solidFill>
            <a:ln w="9525">
              <a:noFill/>
              <a:round/>
              <a:headEnd/>
              <a:tailEnd/>
            </a:ln>
          </p:spPr>
          <p:txBody>
            <a:bodyPr wrap="none" anchor="ctr"/>
            <a:lstStyle/>
            <a:p>
              <a:endParaRPr lang="ja-JP" altLang="en-US"/>
            </a:p>
          </p:txBody>
        </p:sp>
        <p:sp>
          <p:nvSpPr>
            <p:cNvPr id="65" name="AutoShape 339"/>
            <p:cNvSpPr>
              <a:spLocks noChangeArrowheads="1"/>
            </p:cNvSpPr>
            <p:nvPr/>
          </p:nvSpPr>
          <p:spPr bwMode="auto">
            <a:xfrm>
              <a:off x="930" y="845"/>
              <a:ext cx="461" cy="190"/>
            </a:xfrm>
            <a:prstGeom prst="roundRect">
              <a:avLst>
                <a:gd name="adj" fmla="val 16667"/>
              </a:avLst>
            </a:prstGeom>
            <a:solidFill>
              <a:srgbClr val="FF9900"/>
            </a:solidFill>
            <a:ln w="9525">
              <a:noFill/>
              <a:round/>
              <a:headEnd/>
              <a:tailEnd/>
            </a:ln>
          </p:spPr>
          <p:txBody>
            <a:bodyPr wrap="none" anchor="ctr"/>
            <a:lstStyle/>
            <a:p>
              <a:endParaRPr lang="ja-JP" altLang="en-US"/>
            </a:p>
          </p:txBody>
        </p:sp>
        <p:sp>
          <p:nvSpPr>
            <p:cNvPr id="66" name="AutoShape 340"/>
            <p:cNvSpPr>
              <a:spLocks noChangeArrowheads="1"/>
            </p:cNvSpPr>
            <p:nvPr/>
          </p:nvSpPr>
          <p:spPr bwMode="auto">
            <a:xfrm>
              <a:off x="1473" y="845"/>
              <a:ext cx="461" cy="190"/>
            </a:xfrm>
            <a:prstGeom prst="roundRect">
              <a:avLst>
                <a:gd name="adj" fmla="val 16667"/>
              </a:avLst>
            </a:prstGeom>
            <a:solidFill>
              <a:srgbClr val="FF9900"/>
            </a:solidFill>
            <a:ln w="9525">
              <a:noFill/>
              <a:round/>
              <a:headEnd/>
              <a:tailEnd/>
            </a:ln>
          </p:spPr>
          <p:txBody>
            <a:bodyPr wrap="none" anchor="ctr"/>
            <a:lstStyle/>
            <a:p>
              <a:endParaRPr lang="ja-JP" altLang="en-US"/>
            </a:p>
          </p:txBody>
        </p:sp>
        <p:sp>
          <p:nvSpPr>
            <p:cNvPr id="67" name="AutoShape 341"/>
            <p:cNvSpPr>
              <a:spLocks noChangeArrowheads="1"/>
            </p:cNvSpPr>
            <p:nvPr/>
          </p:nvSpPr>
          <p:spPr bwMode="auto">
            <a:xfrm>
              <a:off x="2015" y="845"/>
              <a:ext cx="461" cy="190"/>
            </a:xfrm>
            <a:prstGeom prst="roundRect">
              <a:avLst>
                <a:gd name="adj" fmla="val 16667"/>
              </a:avLst>
            </a:prstGeom>
            <a:solidFill>
              <a:srgbClr val="FF9900"/>
            </a:solidFill>
            <a:ln w="9525">
              <a:noFill/>
              <a:round/>
              <a:headEnd/>
              <a:tailEnd/>
            </a:ln>
          </p:spPr>
          <p:txBody>
            <a:bodyPr wrap="none" anchor="ctr"/>
            <a:lstStyle/>
            <a:p>
              <a:endParaRPr lang="ja-JP" altLang="en-US"/>
            </a:p>
          </p:txBody>
        </p:sp>
        <p:sp>
          <p:nvSpPr>
            <p:cNvPr id="68" name="AutoShape 342"/>
            <p:cNvSpPr>
              <a:spLocks noChangeArrowheads="1"/>
            </p:cNvSpPr>
            <p:nvPr/>
          </p:nvSpPr>
          <p:spPr bwMode="auto">
            <a:xfrm>
              <a:off x="2557" y="845"/>
              <a:ext cx="462" cy="190"/>
            </a:xfrm>
            <a:prstGeom prst="roundRect">
              <a:avLst>
                <a:gd name="adj" fmla="val 16667"/>
              </a:avLst>
            </a:prstGeom>
            <a:solidFill>
              <a:srgbClr val="FF9900"/>
            </a:solidFill>
            <a:ln w="9525">
              <a:noFill/>
              <a:round/>
              <a:headEnd/>
              <a:tailEnd/>
            </a:ln>
          </p:spPr>
          <p:txBody>
            <a:bodyPr wrap="none" anchor="ctr"/>
            <a:lstStyle/>
            <a:p>
              <a:endParaRPr lang="ja-JP" altLang="en-US"/>
            </a:p>
          </p:txBody>
        </p:sp>
        <p:sp>
          <p:nvSpPr>
            <p:cNvPr id="69" name="AutoShape 343"/>
            <p:cNvSpPr>
              <a:spLocks noChangeArrowheads="1"/>
            </p:cNvSpPr>
            <p:nvPr/>
          </p:nvSpPr>
          <p:spPr bwMode="auto">
            <a:xfrm>
              <a:off x="3101" y="845"/>
              <a:ext cx="461" cy="190"/>
            </a:xfrm>
            <a:prstGeom prst="roundRect">
              <a:avLst>
                <a:gd name="adj" fmla="val 16667"/>
              </a:avLst>
            </a:prstGeom>
            <a:solidFill>
              <a:srgbClr val="FF9900"/>
            </a:solidFill>
            <a:ln w="9525">
              <a:noFill/>
              <a:round/>
              <a:headEnd/>
              <a:tailEnd/>
            </a:ln>
          </p:spPr>
          <p:txBody>
            <a:bodyPr wrap="none" anchor="ctr"/>
            <a:lstStyle/>
            <a:p>
              <a:endParaRPr lang="ja-JP" altLang="en-US"/>
            </a:p>
          </p:txBody>
        </p:sp>
        <p:grpSp>
          <p:nvGrpSpPr>
            <p:cNvPr id="6" name="Group 754"/>
            <p:cNvGrpSpPr>
              <a:grpSpLocks/>
            </p:cNvGrpSpPr>
            <p:nvPr/>
          </p:nvGrpSpPr>
          <p:grpSpPr bwMode="auto">
            <a:xfrm>
              <a:off x="856" y="864"/>
              <a:ext cx="70" cy="38"/>
              <a:chOff x="833" y="668"/>
              <a:chExt cx="70" cy="38"/>
            </a:xfrm>
          </p:grpSpPr>
          <p:sp>
            <p:nvSpPr>
              <p:cNvPr id="133" name="Line 345"/>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34" name="Line 34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35" name="Line 349"/>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36" name="Line 35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37" name="Line 35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sp>
          <p:nvSpPr>
            <p:cNvPr id="71" name="AutoShape 434"/>
            <p:cNvSpPr>
              <a:spLocks noChangeArrowheads="1"/>
            </p:cNvSpPr>
            <p:nvPr/>
          </p:nvSpPr>
          <p:spPr bwMode="auto">
            <a:xfrm flipH="1" flipV="1">
              <a:off x="1340" y="786"/>
              <a:ext cx="660" cy="57"/>
            </a:xfrm>
            <a:prstGeom prst="curvedUpArrow">
              <a:avLst>
                <a:gd name="adj1" fmla="val 136589"/>
                <a:gd name="adj2" fmla="val 319600"/>
                <a:gd name="adj3" fmla="val 33333"/>
              </a:avLst>
            </a:prstGeom>
            <a:solidFill>
              <a:schemeClr val="tx1"/>
            </a:solidFill>
            <a:ln w="9525">
              <a:solidFill>
                <a:schemeClr val="tx1"/>
              </a:solidFill>
              <a:miter lim="800000"/>
              <a:headEnd/>
              <a:tailEnd/>
            </a:ln>
          </p:spPr>
          <p:txBody>
            <a:bodyPr rot="10800000" wrap="none" anchor="ctr"/>
            <a:lstStyle/>
            <a:p>
              <a:endParaRPr lang="ja-JP" altLang="en-US"/>
            </a:p>
          </p:txBody>
        </p:sp>
        <p:sp>
          <p:nvSpPr>
            <p:cNvPr id="72" name="AutoShape 435"/>
            <p:cNvSpPr>
              <a:spLocks noChangeArrowheads="1"/>
            </p:cNvSpPr>
            <p:nvPr/>
          </p:nvSpPr>
          <p:spPr bwMode="auto">
            <a:xfrm>
              <a:off x="1390" y="915"/>
              <a:ext cx="661" cy="56"/>
            </a:xfrm>
            <a:prstGeom prst="curvedUpArrow">
              <a:avLst>
                <a:gd name="adj1" fmla="val 139238"/>
                <a:gd name="adj2" fmla="val 325800"/>
                <a:gd name="adj3" fmla="val 33333"/>
              </a:avLst>
            </a:prstGeom>
            <a:solidFill>
              <a:schemeClr val="tx1"/>
            </a:solidFill>
            <a:ln w="9525">
              <a:solidFill>
                <a:schemeClr val="tx1"/>
              </a:solidFill>
              <a:miter lim="800000"/>
              <a:headEnd/>
              <a:tailEnd/>
            </a:ln>
          </p:spPr>
          <p:txBody>
            <a:bodyPr wrap="none" anchor="ctr"/>
            <a:lstStyle/>
            <a:p>
              <a:endParaRPr lang="ja-JP" altLang="en-US"/>
            </a:p>
          </p:txBody>
        </p:sp>
        <p:sp>
          <p:nvSpPr>
            <p:cNvPr id="73" name="Line 436"/>
            <p:cNvSpPr>
              <a:spLocks noChangeShapeType="1"/>
            </p:cNvSpPr>
            <p:nvPr/>
          </p:nvSpPr>
          <p:spPr bwMode="auto">
            <a:xfrm>
              <a:off x="792" y="941"/>
              <a:ext cx="578" cy="0"/>
            </a:xfrm>
            <a:prstGeom prst="line">
              <a:avLst/>
            </a:prstGeom>
            <a:noFill/>
            <a:ln w="57150">
              <a:solidFill>
                <a:schemeClr val="tx1"/>
              </a:solidFill>
              <a:prstDash val="sysDot"/>
              <a:round/>
              <a:headEnd/>
              <a:tailEnd type="triangle" w="med" len="med"/>
            </a:ln>
          </p:spPr>
          <p:txBody>
            <a:bodyPr/>
            <a:lstStyle/>
            <a:p>
              <a:endParaRPr lang="en-GB"/>
            </a:p>
          </p:txBody>
        </p:sp>
        <p:sp>
          <p:nvSpPr>
            <p:cNvPr id="74" name="Line 437"/>
            <p:cNvSpPr>
              <a:spLocks noChangeShapeType="1"/>
            </p:cNvSpPr>
            <p:nvPr/>
          </p:nvSpPr>
          <p:spPr bwMode="auto">
            <a:xfrm flipH="1" flipV="1">
              <a:off x="3377" y="1037"/>
              <a:ext cx="128" cy="119"/>
            </a:xfrm>
            <a:prstGeom prst="line">
              <a:avLst/>
            </a:prstGeom>
            <a:noFill/>
            <a:ln w="9525">
              <a:solidFill>
                <a:schemeClr val="tx1"/>
              </a:solidFill>
              <a:round/>
              <a:headEnd/>
              <a:tailEnd type="triangle" w="med" len="med"/>
            </a:ln>
          </p:spPr>
          <p:txBody>
            <a:bodyPr/>
            <a:lstStyle/>
            <a:p>
              <a:endParaRPr lang="en-GB"/>
            </a:p>
          </p:txBody>
        </p:sp>
        <p:sp>
          <p:nvSpPr>
            <p:cNvPr id="75" name="Rectangle 438"/>
            <p:cNvSpPr>
              <a:spLocks noChangeArrowheads="1"/>
            </p:cNvSpPr>
            <p:nvPr/>
          </p:nvSpPr>
          <p:spPr bwMode="auto">
            <a:xfrm>
              <a:off x="3477" y="1103"/>
              <a:ext cx="424" cy="174"/>
            </a:xfrm>
            <a:prstGeom prst="rect">
              <a:avLst/>
            </a:prstGeom>
            <a:noFill/>
            <a:ln w="9525">
              <a:noFill/>
              <a:miter lim="800000"/>
              <a:headEnd/>
              <a:tailEnd/>
            </a:ln>
          </p:spPr>
          <p:txBody>
            <a:bodyPr>
              <a:spAutoFit/>
            </a:bodyPr>
            <a:lstStyle/>
            <a:p>
              <a:r>
                <a:rPr kumimoji="0" lang="en-US" altLang="ja-JP" sz="1200" b="1">
                  <a:cs typeface="Arial" pitchFamily="34" charset="0"/>
                </a:rPr>
                <a:t>myelin</a:t>
              </a:r>
            </a:p>
          </p:txBody>
        </p:sp>
        <p:sp>
          <p:nvSpPr>
            <p:cNvPr id="76" name="Line 439"/>
            <p:cNvSpPr>
              <a:spLocks noChangeShapeType="1"/>
            </p:cNvSpPr>
            <p:nvPr/>
          </p:nvSpPr>
          <p:spPr bwMode="auto">
            <a:xfrm flipH="1" flipV="1">
              <a:off x="1981" y="1022"/>
              <a:ext cx="112" cy="103"/>
            </a:xfrm>
            <a:prstGeom prst="line">
              <a:avLst/>
            </a:prstGeom>
            <a:noFill/>
            <a:ln w="9525">
              <a:solidFill>
                <a:schemeClr val="tx1"/>
              </a:solidFill>
              <a:round/>
              <a:headEnd/>
              <a:tailEnd type="triangle" w="med" len="med"/>
            </a:ln>
          </p:spPr>
          <p:txBody>
            <a:bodyPr/>
            <a:lstStyle/>
            <a:p>
              <a:endParaRPr lang="en-GB"/>
            </a:p>
          </p:txBody>
        </p:sp>
        <p:sp>
          <p:nvSpPr>
            <p:cNvPr id="77" name="Rectangle 440"/>
            <p:cNvSpPr>
              <a:spLocks noChangeArrowheads="1"/>
            </p:cNvSpPr>
            <p:nvPr/>
          </p:nvSpPr>
          <p:spPr bwMode="auto">
            <a:xfrm>
              <a:off x="2066" y="1092"/>
              <a:ext cx="979" cy="174"/>
            </a:xfrm>
            <a:prstGeom prst="rect">
              <a:avLst/>
            </a:prstGeom>
            <a:noFill/>
            <a:ln w="9525">
              <a:noFill/>
              <a:miter lim="800000"/>
              <a:headEnd/>
              <a:tailEnd/>
            </a:ln>
          </p:spPr>
          <p:txBody>
            <a:bodyPr>
              <a:spAutoFit/>
            </a:bodyPr>
            <a:lstStyle/>
            <a:p>
              <a:r>
                <a:rPr kumimoji="0" lang="en-US" altLang="ja-JP" sz="1200" b="1">
                  <a:cs typeface="Arial" pitchFamily="34" charset="0"/>
                </a:rPr>
                <a:t>NaCh (e.g. Na</a:t>
              </a:r>
              <a:r>
                <a:rPr kumimoji="0" lang="en-US" altLang="ja-JP" sz="1200" b="1" baseline="-25000">
                  <a:cs typeface="Arial" pitchFamily="34" charset="0"/>
                </a:rPr>
                <a:t>V</a:t>
              </a:r>
              <a:r>
                <a:rPr kumimoji="0" lang="en-US" altLang="ja-JP" sz="1200" b="1">
                  <a:cs typeface="Arial" pitchFamily="34" charset="0"/>
                </a:rPr>
                <a:t>1.6)</a:t>
              </a:r>
            </a:p>
          </p:txBody>
        </p:sp>
        <p:sp>
          <p:nvSpPr>
            <p:cNvPr id="78" name="Rectangle 445"/>
            <p:cNvSpPr>
              <a:spLocks noChangeArrowheads="1"/>
            </p:cNvSpPr>
            <p:nvPr/>
          </p:nvSpPr>
          <p:spPr bwMode="auto">
            <a:xfrm>
              <a:off x="113" y="631"/>
              <a:ext cx="1571" cy="213"/>
            </a:xfrm>
            <a:prstGeom prst="rect">
              <a:avLst/>
            </a:prstGeom>
            <a:noFill/>
            <a:ln w="9525">
              <a:noFill/>
              <a:miter lim="800000"/>
              <a:headEnd/>
              <a:tailEnd/>
            </a:ln>
          </p:spPr>
          <p:txBody>
            <a:bodyPr>
              <a:spAutoFit/>
            </a:bodyPr>
            <a:lstStyle/>
            <a:p>
              <a:r>
                <a:rPr kumimoji="0" lang="en-US" altLang="ja-JP" sz="1600">
                  <a:cs typeface="Arial" pitchFamily="34" charset="0"/>
                </a:rPr>
                <a:t>Myelinated fibre</a:t>
              </a:r>
            </a:p>
          </p:txBody>
        </p:sp>
        <p:grpSp>
          <p:nvGrpSpPr>
            <p:cNvPr id="61" name="Group 755"/>
            <p:cNvGrpSpPr>
              <a:grpSpLocks/>
            </p:cNvGrpSpPr>
            <p:nvPr/>
          </p:nvGrpSpPr>
          <p:grpSpPr bwMode="auto">
            <a:xfrm>
              <a:off x="856" y="979"/>
              <a:ext cx="70" cy="38"/>
              <a:chOff x="833" y="668"/>
              <a:chExt cx="70" cy="38"/>
            </a:xfrm>
          </p:grpSpPr>
          <p:sp>
            <p:nvSpPr>
              <p:cNvPr id="128" name="Line 75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9" name="Line 75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30" name="Line 75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31" name="Line 75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32" name="Line 76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70" name="Group 761"/>
            <p:cNvGrpSpPr>
              <a:grpSpLocks/>
            </p:cNvGrpSpPr>
            <p:nvPr/>
          </p:nvGrpSpPr>
          <p:grpSpPr bwMode="auto">
            <a:xfrm>
              <a:off x="1397" y="979"/>
              <a:ext cx="70" cy="38"/>
              <a:chOff x="833" y="668"/>
              <a:chExt cx="70" cy="38"/>
            </a:xfrm>
          </p:grpSpPr>
          <p:sp>
            <p:nvSpPr>
              <p:cNvPr id="123" name="Line 76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4" name="Line 76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5" name="Line 76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6" name="Line 76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7" name="Line 76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79" name="Group 767"/>
            <p:cNvGrpSpPr>
              <a:grpSpLocks/>
            </p:cNvGrpSpPr>
            <p:nvPr/>
          </p:nvGrpSpPr>
          <p:grpSpPr bwMode="auto">
            <a:xfrm>
              <a:off x="1398" y="864"/>
              <a:ext cx="70" cy="38"/>
              <a:chOff x="833" y="668"/>
              <a:chExt cx="70" cy="38"/>
            </a:xfrm>
          </p:grpSpPr>
          <p:sp>
            <p:nvSpPr>
              <p:cNvPr id="118" name="Line 76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19" name="Line 76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 name="Line 77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 name="Line 77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2" name="Line 77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0" name="Group 773"/>
            <p:cNvGrpSpPr>
              <a:grpSpLocks/>
            </p:cNvGrpSpPr>
            <p:nvPr/>
          </p:nvGrpSpPr>
          <p:grpSpPr bwMode="auto">
            <a:xfrm>
              <a:off x="1938" y="978"/>
              <a:ext cx="70" cy="38"/>
              <a:chOff x="833" y="668"/>
              <a:chExt cx="70" cy="38"/>
            </a:xfrm>
          </p:grpSpPr>
          <p:sp>
            <p:nvSpPr>
              <p:cNvPr id="113" name="Line 77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14" name="Line 77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15" name="Line 77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16" name="Line 77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17" name="Line 77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 name="Group 779"/>
            <p:cNvGrpSpPr>
              <a:grpSpLocks/>
            </p:cNvGrpSpPr>
            <p:nvPr/>
          </p:nvGrpSpPr>
          <p:grpSpPr bwMode="auto">
            <a:xfrm>
              <a:off x="1939" y="863"/>
              <a:ext cx="70" cy="38"/>
              <a:chOff x="833" y="668"/>
              <a:chExt cx="70" cy="38"/>
            </a:xfrm>
          </p:grpSpPr>
          <p:sp>
            <p:nvSpPr>
              <p:cNvPr id="108" name="Line 78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09" name="Line 78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10" name="Line 78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11" name="Line 78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12" name="Line 78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2" name="Group 791"/>
            <p:cNvGrpSpPr>
              <a:grpSpLocks/>
            </p:cNvGrpSpPr>
            <p:nvPr/>
          </p:nvGrpSpPr>
          <p:grpSpPr bwMode="auto">
            <a:xfrm>
              <a:off x="2481" y="976"/>
              <a:ext cx="70" cy="38"/>
              <a:chOff x="833" y="668"/>
              <a:chExt cx="70" cy="38"/>
            </a:xfrm>
          </p:grpSpPr>
          <p:sp>
            <p:nvSpPr>
              <p:cNvPr id="103" name="Line 79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04" name="Line 79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05" name="Line 79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06" name="Line 79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07" name="Line 79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3" name="Group 797"/>
            <p:cNvGrpSpPr>
              <a:grpSpLocks/>
            </p:cNvGrpSpPr>
            <p:nvPr/>
          </p:nvGrpSpPr>
          <p:grpSpPr bwMode="auto">
            <a:xfrm>
              <a:off x="2482" y="861"/>
              <a:ext cx="70" cy="38"/>
              <a:chOff x="833" y="668"/>
              <a:chExt cx="70" cy="38"/>
            </a:xfrm>
          </p:grpSpPr>
          <p:sp>
            <p:nvSpPr>
              <p:cNvPr id="98" name="Line 79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99" name="Line 79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00" name="Line 80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01" name="Line 80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02" name="Line 80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4" name="Group 803"/>
            <p:cNvGrpSpPr>
              <a:grpSpLocks/>
            </p:cNvGrpSpPr>
            <p:nvPr/>
          </p:nvGrpSpPr>
          <p:grpSpPr bwMode="auto">
            <a:xfrm>
              <a:off x="3024" y="977"/>
              <a:ext cx="70" cy="38"/>
              <a:chOff x="833" y="668"/>
              <a:chExt cx="70" cy="38"/>
            </a:xfrm>
          </p:grpSpPr>
          <p:sp>
            <p:nvSpPr>
              <p:cNvPr id="93" name="Line 80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94" name="Line 80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95" name="Line 80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96" name="Line 80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97" name="Line 80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5" name="Group 809"/>
            <p:cNvGrpSpPr>
              <a:grpSpLocks/>
            </p:cNvGrpSpPr>
            <p:nvPr/>
          </p:nvGrpSpPr>
          <p:grpSpPr bwMode="auto">
            <a:xfrm>
              <a:off x="3025" y="862"/>
              <a:ext cx="70" cy="38"/>
              <a:chOff x="833" y="668"/>
              <a:chExt cx="70" cy="38"/>
            </a:xfrm>
          </p:grpSpPr>
          <p:sp>
            <p:nvSpPr>
              <p:cNvPr id="88" name="Line 81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89" name="Line 81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90" name="Line 81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91" name="Line 81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92" name="Line 81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grpSp>
        <p:nvGrpSpPr>
          <p:cNvPr id="86" name="Group 1015"/>
          <p:cNvGrpSpPr>
            <a:grpSpLocks/>
          </p:cNvGrpSpPr>
          <p:nvPr/>
        </p:nvGrpSpPr>
        <p:grpSpPr bwMode="auto">
          <a:xfrm>
            <a:off x="1763713" y="3708040"/>
            <a:ext cx="5211762" cy="166687"/>
            <a:chOff x="307" y="1311"/>
            <a:chExt cx="3283" cy="105"/>
          </a:xfrm>
        </p:grpSpPr>
        <p:sp>
          <p:nvSpPr>
            <p:cNvPr id="139" name="Line 817"/>
            <p:cNvSpPr>
              <a:spLocks noChangeShapeType="1"/>
            </p:cNvSpPr>
            <p:nvPr/>
          </p:nvSpPr>
          <p:spPr bwMode="auto">
            <a:xfrm>
              <a:off x="307" y="1332"/>
              <a:ext cx="3283" cy="0"/>
            </a:xfrm>
            <a:prstGeom prst="line">
              <a:avLst/>
            </a:prstGeom>
            <a:noFill/>
            <a:ln w="9525">
              <a:solidFill>
                <a:schemeClr val="tx1"/>
              </a:solidFill>
              <a:round/>
              <a:headEnd/>
              <a:tailEnd/>
            </a:ln>
          </p:spPr>
          <p:txBody>
            <a:bodyPr/>
            <a:lstStyle/>
            <a:p>
              <a:endParaRPr lang="en-GB"/>
            </a:p>
          </p:txBody>
        </p:sp>
        <p:sp>
          <p:nvSpPr>
            <p:cNvPr id="140" name="Line 818"/>
            <p:cNvSpPr>
              <a:spLocks noChangeShapeType="1"/>
            </p:cNvSpPr>
            <p:nvPr/>
          </p:nvSpPr>
          <p:spPr bwMode="auto">
            <a:xfrm>
              <a:off x="307" y="1396"/>
              <a:ext cx="3283" cy="0"/>
            </a:xfrm>
            <a:prstGeom prst="line">
              <a:avLst/>
            </a:prstGeom>
            <a:noFill/>
            <a:ln w="9525">
              <a:solidFill>
                <a:schemeClr val="tx1"/>
              </a:solidFill>
              <a:round/>
              <a:headEnd/>
              <a:tailEnd/>
            </a:ln>
          </p:spPr>
          <p:txBody>
            <a:bodyPr/>
            <a:lstStyle/>
            <a:p>
              <a:endParaRPr lang="en-GB"/>
            </a:p>
          </p:txBody>
        </p:sp>
        <p:grpSp>
          <p:nvGrpSpPr>
            <p:cNvPr id="87" name="Group 871"/>
            <p:cNvGrpSpPr>
              <a:grpSpLocks/>
            </p:cNvGrpSpPr>
            <p:nvPr/>
          </p:nvGrpSpPr>
          <p:grpSpPr bwMode="auto">
            <a:xfrm>
              <a:off x="357" y="1311"/>
              <a:ext cx="70" cy="38"/>
              <a:chOff x="833" y="668"/>
              <a:chExt cx="70" cy="38"/>
            </a:xfrm>
          </p:grpSpPr>
          <p:sp>
            <p:nvSpPr>
              <p:cNvPr id="280" name="Line 87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81" name="Line 87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82" name="Line 87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83" name="Line 87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84" name="Line 87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38" name="Group 877"/>
            <p:cNvGrpSpPr>
              <a:grpSpLocks/>
            </p:cNvGrpSpPr>
            <p:nvPr/>
          </p:nvGrpSpPr>
          <p:grpSpPr bwMode="auto">
            <a:xfrm>
              <a:off x="357" y="1378"/>
              <a:ext cx="70" cy="38"/>
              <a:chOff x="833" y="668"/>
              <a:chExt cx="70" cy="38"/>
            </a:xfrm>
          </p:grpSpPr>
          <p:sp>
            <p:nvSpPr>
              <p:cNvPr id="275" name="Line 87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76" name="Line 87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77" name="Line 88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78" name="Line 88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79" name="Line 88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1" name="Group 883"/>
            <p:cNvGrpSpPr>
              <a:grpSpLocks/>
            </p:cNvGrpSpPr>
            <p:nvPr/>
          </p:nvGrpSpPr>
          <p:grpSpPr bwMode="auto">
            <a:xfrm>
              <a:off x="637" y="1311"/>
              <a:ext cx="70" cy="38"/>
              <a:chOff x="833" y="668"/>
              <a:chExt cx="70" cy="38"/>
            </a:xfrm>
          </p:grpSpPr>
          <p:sp>
            <p:nvSpPr>
              <p:cNvPr id="270" name="Line 88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71" name="Line 88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72" name="Line 88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73" name="Line 88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74" name="Line 88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2" name="Group 889"/>
            <p:cNvGrpSpPr>
              <a:grpSpLocks/>
            </p:cNvGrpSpPr>
            <p:nvPr/>
          </p:nvGrpSpPr>
          <p:grpSpPr bwMode="auto">
            <a:xfrm>
              <a:off x="637" y="1378"/>
              <a:ext cx="70" cy="38"/>
              <a:chOff x="833" y="668"/>
              <a:chExt cx="70" cy="38"/>
            </a:xfrm>
          </p:grpSpPr>
          <p:sp>
            <p:nvSpPr>
              <p:cNvPr id="265" name="Line 89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66" name="Line 89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67" name="Line 89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68" name="Line 89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69" name="Line 89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3" name="Group 895"/>
            <p:cNvGrpSpPr>
              <a:grpSpLocks/>
            </p:cNvGrpSpPr>
            <p:nvPr/>
          </p:nvGrpSpPr>
          <p:grpSpPr bwMode="auto">
            <a:xfrm>
              <a:off x="917" y="1311"/>
              <a:ext cx="70" cy="38"/>
              <a:chOff x="833" y="668"/>
              <a:chExt cx="70" cy="38"/>
            </a:xfrm>
          </p:grpSpPr>
          <p:sp>
            <p:nvSpPr>
              <p:cNvPr id="260" name="Line 89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61" name="Line 89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62" name="Line 89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63" name="Line 89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64" name="Line 90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4" name="Group 901"/>
            <p:cNvGrpSpPr>
              <a:grpSpLocks/>
            </p:cNvGrpSpPr>
            <p:nvPr/>
          </p:nvGrpSpPr>
          <p:grpSpPr bwMode="auto">
            <a:xfrm>
              <a:off x="917" y="1378"/>
              <a:ext cx="70" cy="38"/>
              <a:chOff x="833" y="668"/>
              <a:chExt cx="70" cy="38"/>
            </a:xfrm>
          </p:grpSpPr>
          <p:sp>
            <p:nvSpPr>
              <p:cNvPr id="255" name="Line 90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56" name="Line 90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57" name="Line 90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58" name="Line 90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59" name="Line 90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5" name="Group 907"/>
            <p:cNvGrpSpPr>
              <a:grpSpLocks/>
            </p:cNvGrpSpPr>
            <p:nvPr/>
          </p:nvGrpSpPr>
          <p:grpSpPr bwMode="auto">
            <a:xfrm>
              <a:off x="1197" y="1311"/>
              <a:ext cx="70" cy="38"/>
              <a:chOff x="833" y="668"/>
              <a:chExt cx="70" cy="38"/>
            </a:xfrm>
          </p:grpSpPr>
          <p:sp>
            <p:nvSpPr>
              <p:cNvPr id="250" name="Line 90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51" name="Line 90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52" name="Line 91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53" name="Line 91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54" name="Line 91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6" name="Group 913"/>
            <p:cNvGrpSpPr>
              <a:grpSpLocks/>
            </p:cNvGrpSpPr>
            <p:nvPr/>
          </p:nvGrpSpPr>
          <p:grpSpPr bwMode="auto">
            <a:xfrm>
              <a:off x="1197" y="1378"/>
              <a:ext cx="70" cy="38"/>
              <a:chOff x="833" y="668"/>
              <a:chExt cx="70" cy="38"/>
            </a:xfrm>
          </p:grpSpPr>
          <p:sp>
            <p:nvSpPr>
              <p:cNvPr id="245" name="Line 91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46" name="Line 91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47" name="Line 91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48" name="Line 91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49" name="Line 91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7" name="Group 919"/>
            <p:cNvGrpSpPr>
              <a:grpSpLocks/>
            </p:cNvGrpSpPr>
            <p:nvPr/>
          </p:nvGrpSpPr>
          <p:grpSpPr bwMode="auto">
            <a:xfrm>
              <a:off x="1477" y="1311"/>
              <a:ext cx="70" cy="38"/>
              <a:chOff x="833" y="668"/>
              <a:chExt cx="70" cy="38"/>
            </a:xfrm>
          </p:grpSpPr>
          <p:sp>
            <p:nvSpPr>
              <p:cNvPr id="240" name="Line 92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41" name="Line 92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42" name="Line 92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43" name="Line 92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44" name="Line 92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8" name="Group 925"/>
            <p:cNvGrpSpPr>
              <a:grpSpLocks/>
            </p:cNvGrpSpPr>
            <p:nvPr/>
          </p:nvGrpSpPr>
          <p:grpSpPr bwMode="auto">
            <a:xfrm>
              <a:off x="1477" y="1378"/>
              <a:ext cx="70" cy="38"/>
              <a:chOff x="833" y="668"/>
              <a:chExt cx="70" cy="38"/>
            </a:xfrm>
          </p:grpSpPr>
          <p:sp>
            <p:nvSpPr>
              <p:cNvPr id="235" name="Line 92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36" name="Line 92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37" name="Line 92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38" name="Line 92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39" name="Line 93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9" name="Group 931"/>
            <p:cNvGrpSpPr>
              <a:grpSpLocks/>
            </p:cNvGrpSpPr>
            <p:nvPr/>
          </p:nvGrpSpPr>
          <p:grpSpPr bwMode="auto">
            <a:xfrm>
              <a:off x="1757" y="1311"/>
              <a:ext cx="70" cy="38"/>
              <a:chOff x="833" y="668"/>
              <a:chExt cx="70" cy="38"/>
            </a:xfrm>
          </p:grpSpPr>
          <p:sp>
            <p:nvSpPr>
              <p:cNvPr id="230" name="Line 93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31" name="Line 93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32" name="Line 93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33" name="Line 93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34" name="Line 93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0" name="Group 937"/>
            <p:cNvGrpSpPr>
              <a:grpSpLocks/>
            </p:cNvGrpSpPr>
            <p:nvPr/>
          </p:nvGrpSpPr>
          <p:grpSpPr bwMode="auto">
            <a:xfrm>
              <a:off x="1757" y="1378"/>
              <a:ext cx="70" cy="38"/>
              <a:chOff x="833" y="668"/>
              <a:chExt cx="70" cy="38"/>
            </a:xfrm>
          </p:grpSpPr>
          <p:sp>
            <p:nvSpPr>
              <p:cNvPr id="225" name="Line 93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26" name="Line 93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27" name="Line 94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28" name="Line 94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29" name="Line 94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1" name="Group 943"/>
            <p:cNvGrpSpPr>
              <a:grpSpLocks/>
            </p:cNvGrpSpPr>
            <p:nvPr/>
          </p:nvGrpSpPr>
          <p:grpSpPr bwMode="auto">
            <a:xfrm>
              <a:off x="2037" y="1311"/>
              <a:ext cx="70" cy="38"/>
              <a:chOff x="833" y="668"/>
              <a:chExt cx="70" cy="38"/>
            </a:xfrm>
          </p:grpSpPr>
          <p:sp>
            <p:nvSpPr>
              <p:cNvPr id="220" name="Line 94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21" name="Line 94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22" name="Line 94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23" name="Line 94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24" name="Line 94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2" name="Group 949"/>
            <p:cNvGrpSpPr>
              <a:grpSpLocks/>
            </p:cNvGrpSpPr>
            <p:nvPr/>
          </p:nvGrpSpPr>
          <p:grpSpPr bwMode="auto">
            <a:xfrm>
              <a:off x="2037" y="1378"/>
              <a:ext cx="70" cy="38"/>
              <a:chOff x="833" y="668"/>
              <a:chExt cx="70" cy="38"/>
            </a:xfrm>
          </p:grpSpPr>
          <p:sp>
            <p:nvSpPr>
              <p:cNvPr id="215" name="Line 95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16" name="Line 95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17" name="Line 95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18" name="Line 95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19" name="Line 95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3" name="Group 955"/>
            <p:cNvGrpSpPr>
              <a:grpSpLocks/>
            </p:cNvGrpSpPr>
            <p:nvPr/>
          </p:nvGrpSpPr>
          <p:grpSpPr bwMode="auto">
            <a:xfrm>
              <a:off x="2317" y="1311"/>
              <a:ext cx="70" cy="38"/>
              <a:chOff x="833" y="668"/>
              <a:chExt cx="70" cy="38"/>
            </a:xfrm>
          </p:grpSpPr>
          <p:sp>
            <p:nvSpPr>
              <p:cNvPr id="210" name="Line 95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11" name="Line 95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12" name="Line 95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13" name="Line 95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14" name="Line 96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4" name="Group 961"/>
            <p:cNvGrpSpPr>
              <a:grpSpLocks/>
            </p:cNvGrpSpPr>
            <p:nvPr/>
          </p:nvGrpSpPr>
          <p:grpSpPr bwMode="auto">
            <a:xfrm>
              <a:off x="2317" y="1378"/>
              <a:ext cx="70" cy="38"/>
              <a:chOff x="833" y="668"/>
              <a:chExt cx="70" cy="38"/>
            </a:xfrm>
          </p:grpSpPr>
          <p:sp>
            <p:nvSpPr>
              <p:cNvPr id="205" name="Line 96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06" name="Line 96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07" name="Line 96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08" name="Line 96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09" name="Line 96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5" name="Group 967"/>
            <p:cNvGrpSpPr>
              <a:grpSpLocks/>
            </p:cNvGrpSpPr>
            <p:nvPr/>
          </p:nvGrpSpPr>
          <p:grpSpPr bwMode="auto">
            <a:xfrm>
              <a:off x="2597" y="1311"/>
              <a:ext cx="70" cy="38"/>
              <a:chOff x="833" y="668"/>
              <a:chExt cx="70" cy="38"/>
            </a:xfrm>
          </p:grpSpPr>
          <p:sp>
            <p:nvSpPr>
              <p:cNvPr id="200" name="Line 96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201" name="Line 96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202" name="Line 97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203" name="Line 97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204" name="Line 97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6" name="Group 973"/>
            <p:cNvGrpSpPr>
              <a:grpSpLocks/>
            </p:cNvGrpSpPr>
            <p:nvPr/>
          </p:nvGrpSpPr>
          <p:grpSpPr bwMode="auto">
            <a:xfrm>
              <a:off x="2597" y="1378"/>
              <a:ext cx="70" cy="38"/>
              <a:chOff x="833" y="668"/>
              <a:chExt cx="70" cy="38"/>
            </a:xfrm>
          </p:grpSpPr>
          <p:sp>
            <p:nvSpPr>
              <p:cNvPr id="195" name="Line 97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96" name="Line 97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97" name="Line 97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98" name="Line 97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99" name="Line 97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7" name="Group 979"/>
            <p:cNvGrpSpPr>
              <a:grpSpLocks/>
            </p:cNvGrpSpPr>
            <p:nvPr/>
          </p:nvGrpSpPr>
          <p:grpSpPr bwMode="auto">
            <a:xfrm>
              <a:off x="2877" y="1311"/>
              <a:ext cx="70" cy="38"/>
              <a:chOff x="833" y="668"/>
              <a:chExt cx="70" cy="38"/>
            </a:xfrm>
          </p:grpSpPr>
          <p:sp>
            <p:nvSpPr>
              <p:cNvPr id="190" name="Line 98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91" name="Line 98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92" name="Line 98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93" name="Line 98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94" name="Line 98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8" name="Group 985"/>
            <p:cNvGrpSpPr>
              <a:grpSpLocks/>
            </p:cNvGrpSpPr>
            <p:nvPr/>
          </p:nvGrpSpPr>
          <p:grpSpPr bwMode="auto">
            <a:xfrm>
              <a:off x="2877" y="1378"/>
              <a:ext cx="70" cy="38"/>
              <a:chOff x="833" y="668"/>
              <a:chExt cx="70" cy="38"/>
            </a:xfrm>
          </p:grpSpPr>
          <p:sp>
            <p:nvSpPr>
              <p:cNvPr id="185" name="Line 98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86" name="Line 98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87" name="Line 98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88" name="Line 98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89" name="Line 99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9" name="Group 991"/>
            <p:cNvGrpSpPr>
              <a:grpSpLocks/>
            </p:cNvGrpSpPr>
            <p:nvPr/>
          </p:nvGrpSpPr>
          <p:grpSpPr bwMode="auto">
            <a:xfrm>
              <a:off x="3157" y="1311"/>
              <a:ext cx="70" cy="38"/>
              <a:chOff x="833" y="668"/>
              <a:chExt cx="70" cy="38"/>
            </a:xfrm>
          </p:grpSpPr>
          <p:sp>
            <p:nvSpPr>
              <p:cNvPr id="180" name="Line 99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81" name="Line 99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82" name="Line 99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83" name="Line 99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84" name="Line 99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60" name="Group 997"/>
            <p:cNvGrpSpPr>
              <a:grpSpLocks/>
            </p:cNvGrpSpPr>
            <p:nvPr/>
          </p:nvGrpSpPr>
          <p:grpSpPr bwMode="auto">
            <a:xfrm>
              <a:off x="3157" y="1378"/>
              <a:ext cx="70" cy="38"/>
              <a:chOff x="833" y="668"/>
              <a:chExt cx="70" cy="38"/>
            </a:xfrm>
          </p:grpSpPr>
          <p:sp>
            <p:nvSpPr>
              <p:cNvPr id="175" name="Line 99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76" name="Line 99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77" name="Line 100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78" name="Line 100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79" name="Line 100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61" name="Group 1003"/>
            <p:cNvGrpSpPr>
              <a:grpSpLocks/>
            </p:cNvGrpSpPr>
            <p:nvPr/>
          </p:nvGrpSpPr>
          <p:grpSpPr bwMode="auto">
            <a:xfrm>
              <a:off x="3437" y="1311"/>
              <a:ext cx="70" cy="38"/>
              <a:chOff x="833" y="668"/>
              <a:chExt cx="70" cy="38"/>
            </a:xfrm>
          </p:grpSpPr>
          <p:sp>
            <p:nvSpPr>
              <p:cNvPr id="170" name="Line 100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71" name="Line 100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72" name="Line 100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73" name="Line 100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74" name="Line 100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62" name="Group 1009"/>
            <p:cNvGrpSpPr>
              <a:grpSpLocks/>
            </p:cNvGrpSpPr>
            <p:nvPr/>
          </p:nvGrpSpPr>
          <p:grpSpPr bwMode="auto">
            <a:xfrm>
              <a:off x="3437" y="1378"/>
              <a:ext cx="70" cy="38"/>
              <a:chOff x="833" y="668"/>
              <a:chExt cx="70" cy="38"/>
            </a:xfrm>
          </p:grpSpPr>
          <p:sp>
            <p:nvSpPr>
              <p:cNvPr id="165" name="Line 101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66" name="Line 101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67" name="Line 101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68" name="Line 101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69" name="Line 101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grpSp>
        <p:nvGrpSpPr>
          <p:cNvPr id="163" name="Group 316"/>
          <p:cNvGrpSpPr/>
          <p:nvPr/>
        </p:nvGrpSpPr>
        <p:grpSpPr>
          <a:xfrm>
            <a:off x="3132138" y="4357327"/>
            <a:ext cx="2071493" cy="2113877"/>
            <a:chOff x="3523655" y="4357326"/>
            <a:chExt cx="2330430" cy="2113877"/>
          </a:xfrm>
        </p:grpSpPr>
        <p:pic>
          <p:nvPicPr>
            <p:cNvPr id="286" name="Picture 254" descr="Nav1"/>
            <p:cNvPicPr>
              <a:picLocks noChangeAspect="1" noChangeArrowheads="1"/>
            </p:cNvPicPr>
            <p:nvPr/>
          </p:nvPicPr>
          <p:blipFill>
            <a:blip r:embed="rId3" cstate="screen">
              <a:lum bright="-10000" contrast="10000"/>
            </a:blip>
            <a:srcRect/>
            <a:stretch>
              <a:fillRect/>
            </a:stretch>
          </p:blipFill>
          <p:spPr bwMode="auto">
            <a:xfrm>
              <a:off x="3523655" y="4357326"/>
              <a:ext cx="2322898" cy="1019518"/>
            </a:xfrm>
            <a:prstGeom prst="rect">
              <a:avLst/>
            </a:prstGeom>
            <a:noFill/>
            <a:ln w="9525">
              <a:noFill/>
              <a:miter lim="800000"/>
              <a:headEnd/>
              <a:tailEnd/>
            </a:ln>
          </p:spPr>
        </p:pic>
        <p:pic>
          <p:nvPicPr>
            <p:cNvPr id="287" name="Picture 15" descr="3 100x g.jpg"/>
            <p:cNvPicPr>
              <a:picLocks noChangeAspect="1"/>
            </p:cNvPicPr>
            <p:nvPr/>
          </p:nvPicPr>
          <p:blipFill>
            <a:blip r:embed="rId4" cstate="screen">
              <a:lum bright="10000" contrast="10000"/>
            </a:blip>
            <a:srcRect/>
            <a:stretch>
              <a:fillRect/>
            </a:stretch>
          </p:blipFill>
          <p:spPr bwMode="auto">
            <a:xfrm>
              <a:off x="3523655" y="5409322"/>
              <a:ext cx="2330430" cy="1015282"/>
            </a:xfrm>
            <a:prstGeom prst="rect">
              <a:avLst/>
            </a:prstGeom>
            <a:noFill/>
            <a:ln w="9525">
              <a:noFill/>
              <a:miter lim="800000"/>
              <a:headEnd/>
              <a:tailEnd/>
            </a:ln>
          </p:spPr>
        </p:pic>
        <p:sp>
          <p:nvSpPr>
            <p:cNvPr id="288" name="TextBox 15"/>
            <p:cNvSpPr txBox="1">
              <a:spLocks noChangeArrowheads="1"/>
            </p:cNvSpPr>
            <p:nvPr/>
          </p:nvSpPr>
          <p:spPr bwMode="auto">
            <a:xfrm>
              <a:off x="3577886" y="6194436"/>
              <a:ext cx="985198" cy="276767"/>
            </a:xfrm>
            <a:prstGeom prst="rect">
              <a:avLst/>
            </a:prstGeom>
            <a:noFill/>
            <a:ln w="9525">
              <a:noFill/>
              <a:miter lim="800000"/>
              <a:headEnd/>
              <a:tailEnd/>
            </a:ln>
          </p:spPr>
          <p:txBody>
            <a:bodyPr>
              <a:spAutoFit/>
            </a:bodyPr>
            <a:lstStyle/>
            <a:p>
              <a:r>
                <a:rPr lang="it-IT" altLang="ja-JP" sz="1200">
                  <a:solidFill>
                    <a:srgbClr val="00FF00"/>
                  </a:solidFill>
                </a:rPr>
                <a:t>Lipid raft</a:t>
              </a:r>
              <a:endParaRPr lang="en-US" altLang="ja-JP" sz="1200" baseline="-25000">
                <a:solidFill>
                  <a:srgbClr val="00FF00"/>
                </a:solidFill>
              </a:endParaRPr>
            </a:p>
          </p:txBody>
        </p:sp>
        <p:sp>
          <p:nvSpPr>
            <p:cNvPr id="289" name="TextBox 15"/>
            <p:cNvSpPr txBox="1">
              <a:spLocks noChangeArrowheads="1"/>
            </p:cNvSpPr>
            <p:nvPr/>
          </p:nvSpPr>
          <p:spPr bwMode="auto">
            <a:xfrm>
              <a:off x="3550771" y="5145264"/>
              <a:ext cx="1420553" cy="276767"/>
            </a:xfrm>
            <a:prstGeom prst="rect">
              <a:avLst/>
            </a:prstGeom>
            <a:noFill/>
            <a:ln w="9525">
              <a:noFill/>
              <a:miter lim="800000"/>
              <a:headEnd/>
              <a:tailEnd/>
            </a:ln>
          </p:spPr>
          <p:txBody>
            <a:bodyPr>
              <a:spAutoFit/>
            </a:bodyPr>
            <a:lstStyle/>
            <a:p>
              <a:r>
                <a:rPr lang="it-IT" altLang="ja-JP" sz="1200">
                  <a:solidFill>
                    <a:srgbClr val="FF0000"/>
                  </a:solidFill>
                </a:rPr>
                <a:t>Na</a:t>
              </a:r>
              <a:r>
                <a:rPr lang="it-IT" altLang="ja-JP" sz="1200" baseline="-25000">
                  <a:solidFill>
                    <a:srgbClr val="FF0000"/>
                  </a:solidFill>
                </a:rPr>
                <a:t>V</a:t>
              </a:r>
              <a:r>
                <a:rPr lang="it-IT" altLang="ja-JP" sz="1200">
                  <a:solidFill>
                    <a:srgbClr val="FF0000"/>
                  </a:solidFill>
                </a:rPr>
                <a:t>1.8-DsRed2 </a:t>
              </a:r>
            </a:p>
          </p:txBody>
        </p:sp>
      </p:grpSp>
      <p:grpSp>
        <p:nvGrpSpPr>
          <p:cNvPr id="164" name="Group 321"/>
          <p:cNvGrpSpPr>
            <a:grpSpLocks/>
          </p:cNvGrpSpPr>
          <p:nvPr/>
        </p:nvGrpSpPr>
        <p:grpSpPr bwMode="auto">
          <a:xfrm>
            <a:off x="250826" y="4500203"/>
            <a:ext cx="2665413" cy="1770063"/>
            <a:chOff x="158" y="2568"/>
            <a:chExt cx="1679" cy="1115"/>
          </a:xfrm>
        </p:grpSpPr>
        <p:pic>
          <p:nvPicPr>
            <p:cNvPr id="292" name="Picture 4" descr="1 60x g"/>
            <p:cNvPicPr>
              <a:picLocks noChangeAspect="1" noChangeArrowheads="1"/>
            </p:cNvPicPr>
            <p:nvPr/>
          </p:nvPicPr>
          <p:blipFill>
            <a:blip r:embed="rId5" cstate="screen">
              <a:lum bright="20000" contrast="30000"/>
            </a:blip>
            <a:srcRect/>
            <a:stretch>
              <a:fillRect/>
            </a:stretch>
          </p:blipFill>
          <p:spPr bwMode="auto">
            <a:xfrm>
              <a:off x="176" y="3132"/>
              <a:ext cx="1532" cy="537"/>
            </a:xfrm>
            <a:prstGeom prst="rect">
              <a:avLst/>
            </a:prstGeom>
            <a:noFill/>
            <a:ln w="9525">
              <a:noFill/>
              <a:miter lim="800000"/>
              <a:headEnd/>
              <a:tailEnd/>
            </a:ln>
          </p:spPr>
        </p:pic>
        <p:pic>
          <p:nvPicPr>
            <p:cNvPr id="293" name="Picture 5" descr="1 60x r"/>
            <p:cNvPicPr preferRelativeResize="0">
              <a:picLocks noChangeAspect="1" noChangeArrowheads="1"/>
            </p:cNvPicPr>
            <p:nvPr/>
          </p:nvPicPr>
          <p:blipFill>
            <a:blip r:embed="rId6" cstate="screen">
              <a:lum bright="20000" contrast="30000"/>
            </a:blip>
            <a:srcRect/>
            <a:stretch>
              <a:fillRect/>
            </a:stretch>
          </p:blipFill>
          <p:spPr bwMode="auto">
            <a:xfrm>
              <a:off x="176" y="2568"/>
              <a:ext cx="1532" cy="537"/>
            </a:xfrm>
            <a:prstGeom prst="rect">
              <a:avLst/>
            </a:prstGeom>
            <a:noFill/>
            <a:ln w="9525">
              <a:noFill/>
              <a:miter lim="800000"/>
              <a:headEnd/>
              <a:tailEnd/>
            </a:ln>
          </p:spPr>
        </p:pic>
        <p:sp>
          <p:nvSpPr>
            <p:cNvPr id="294" name="Line 27"/>
            <p:cNvSpPr>
              <a:spLocks noChangeShapeType="1"/>
            </p:cNvSpPr>
            <p:nvPr/>
          </p:nvSpPr>
          <p:spPr bwMode="auto">
            <a:xfrm>
              <a:off x="221" y="3621"/>
              <a:ext cx="185" cy="0"/>
            </a:xfrm>
            <a:prstGeom prst="line">
              <a:avLst/>
            </a:prstGeom>
            <a:noFill/>
            <a:ln w="22225">
              <a:solidFill>
                <a:schemeClr val="tx1"/>
              </a:solidFill>
              <a:round/>
              <a:headEnd/>
              <a:tailEnd/>
            </a:ln>
          </p:spPr>
          <p:txBody>
            <a:bodyPr/>
            <a:lstStyle/>
            <a:p>
              <a:endParaRPr lang="en-GB"/>
            </a:p>
          </p:txBody>
        </p:sp>
        <p:sp>
          <p:nvSpPr>
            <p:cNvPr id="295" name="TextBox 15"/>
            <p:cNvSpPr txBox="1">
              <a:spLocks noChangeArrowheads="1"/>
            </p:cNvSpPr>
            <p:nvPr/>
          </p:nvSpPr>
          <p:spPr bwMode="auto">
            <a:xfrm>
              <a:off x="158" y="3463"/>
              <a:ext cx="499" cy="220"/>
            </a:xfrm>
            <a:prstGeom prst="rect">
              <a:avLst/>
            </a:prstGeom>
            <a:noFill/>
            <a:ln w="9525">
              <a:noFill/>
              <a:miter lim="800000"/>
              <a:headEnd/>
              <a:tailEnd/>
            </a:ln>
          </p:spPr>
          <p:txBody>
            <a:bodyPr>
              <a:spAutoFit/>
            </a:bodyPr>
            <a:lstStyle/>
            <a:p>
              <a:r>
                <a:rPr kumimoji="0" lang="it-IT" altLang="ja-JP" sz="1000" b="1">
                  <a:latin typeface="Calibri" pitchFamily="34" charset="0"/>
                </a:rPr>
                <a:t>10 </a:t>
              </a:r>
              <a:r>
                <a:rPr kumimoji="0" lang="it-IT" altLang="ja-JP" sz="1000" b="1">
                  <a:latin typeface="Symbol" pitchFamily="18" charset="2"/>
                </a:rPr>
                <a:t>m</a:t>
              </a:r>
              <a:r>
                <a:rPr kumimoji="0" lang="it-IT" altLang="ja-JP" sz="1000" b="1">
                  <a:latin typeface="Calibri" pitchFamily="34" charset="0"/>
                </a:rPr>
                <a:t>m</a:t>
              </a:r>
            </a:p>
            <a:p>
              <a:endParaRPr kumimoji="0" lang="en-US" altLang="ja-JP" sz="1000" b="1" baseline="-25000">
                <a:latin typeface="Calibri" pitchFamily="34" charset="0"/>
              </a:endParaRPr>
            </a:p>
          </p:txBody>
        </p:sp>
        <p:sp>
          <p:nvSpPr>
            <p:cNvPr id="296" name="TextBox 15"/>
            <p:cNvSpPr txBox="1">
              <a:spLocks noChangeArrowheads="1"/>
            </p:cNvSpPr>
            <p:nvPr/>
          </p:nvSpPr>
          <p:spPr bwMode="auto">
            <a:xfrm>
              <a:off x="1202" y="3158"/>
              <a:ext cx="635" cy="174"/>
            </a:xfrm>
            <a:prstGeom prst="rect">
              <a:avLst/>
            </a:prstGeom>
            <a:noFill/>
            <a:ln w="9525">
              <a:noFill/>
              <a:miter lim="800000"/>
              <a:headEnd/>
              <a:tailEnd/>
            </a:ln>
          </p:spPr>
          <p:txBody>
            <a:bodyPr>
              <a:spAutoFit/>
            </a:bodyPr>
            <a:lstStyle/>
            <a:p>
              <a:r>
                <a:rPr lang="it-IT" altLang="ja-JP" sz="1200">
                  <a:solidFill>
                    <a:srgbClr val="00FF00"/>
                  </a:solidFill>
                </a:rPr>
                <a:t>Lipid raft</a:t>
              </a:r>
              <a:endParaRPr lang="en-US" altLang="ja-JP" sz="1200" baseline="-25000">
                <a:solidFill>
                  <a:srgbClr val="00FF00"/>
                </a:solidFill>
              </a:endParaRPr>
            </a:p>
          </p:txBody>
        </p:sp>
        <p:sp>
          <p:nvSpPr>
            <p:cNvPr id="297" name="TextBox 15"/>
            <p:cNvSpPr txBox="1">
              <a:spLocks noChangeArrowheads="1"/>
            </p:cNvSpPr>
            <p:nvPr/>
          </p:nvSpPr>
          <p:spPr bwMode="auto">
            <a:xfrm>
              <a:off x="1247" y="2568"/>
              <a:ext cx="461" cy="174"/>
            </a:xfrm>
            <a:prstGeom prst="rect">
              <a:avLst/>
            </a:prstGeom>
            <a:noFill/>
            <a:ln w="9525">
              <a:noFill/>
              <a:miter lim="800000"/>
              <a:headEnd/>
              <a:tailEnd/>
            </a:ln>
          </p:spPr>
          <p:txBody>
            <a:bodyPr>
              <a:spAutoFit/>
            </a:bodyPr>
            <a:lstStyle/>
            <a:p>
              <a:r>
                <a:rPr lang="it-IT" altLang="ja-JP" sz="1200">
                  <a:solidFill>
                    <a:srgbClr val="FF0000"/>
                  </a:solidFill>
                </a:rPr>
                <a:t>Na</a:t>
              </a:r>
              <a:r>
                <a:rPr lang="it-IT" altLang="ja-JP" sz="1200" baseline="-25000">
                  <a:solidFill>
                    <a:srgbClr val="FF0000"/>
                  </a:solidFill>
                </a:rPr>
                <a:t>V</a:t>
              </a:r>
              <a:r>
                <a:rPr lang="it-IT" altLang="ja-JP" sz="1200">
                  <a:solidFill>
                    <a:srgbClr val="FF0000"/>
                  </a:solidFill>
                </a:rPr>
                <a:t>1.8</a:t>
              </a:r>
            </a:p>
          </p:txBody>
        </p:sp>
      </p:grpSp>
      <p:grpSp>
        <p:nvGrpSpPr>
          <p:cNvPr id="285" name="Group 443"/>
          <p:cNvGrpSpPr>
            <a:grpSpLocks/>
          </p:cNvGrpSpPr>
          <p:nvPr/>
        </p:nvGrpSpPr>
        <p:grpSpPr bwMode="auto">
          <a:xfrm>
            <a:off x="5400676" y="4644664"/>
            <a:ext cx="3743325" cy="1554162"/>
            <a:chOff x="2921" y="1994"/>
            <a:chExt cx="2545" cy="1070"/>
          </a:xfrm>
        </p:grpSpPr>
        <p:pic>
          <p:nvPicPr>
            <p:cNvPr id="300" name="Picture 63" descr="20080829_1608 copy"/>
            <p:cNvPicPr>
              <a:picLocks noChangeAspect="1" noChangeArrowheads="1"/>
            </p:cNvPicPr>
            <p:nvPr/>
          </p:nvPicPr>
          <p:blipFill>
            <a:blip r:embed="rId7" cstate="screen"/>
            <a:srcRect l="23473" t="7610" r="36748" b="84824"/>
            <a:stretch>
              <a:fillRect/>
            </a:stretch>
          </p:blipFill>
          <p:spPr bwMode="auto">
            <a:xfrm>
              <a:off x="3016" y="2205"/>
              <a:ext cx="1315" cy="147"/>
            </a:xfrm>
            <a:prstGeom prst="rect">
              <a:avLst/>
            </a:prstGeom>
            <a:noFill/>
            <a:ln w="9525">
              <a:noFill/>
              <a:miter lim="800000"/>
              <a:headEnd/>
              <a:tailEnd/>
            </a:ln>
          </p:spPr>
        </p:pic>
        <p:sp>
          <p:nvSpPr>
            <p:cNvPr id="301" name="Text Box 87"/>
            <p:cNvSpPr txBox="1">
              <a:spLocks noChangeArrowheads="1"/>
            </p:cNvSpPr>
            <p:nvPr/>
          </p:nvSpPr>
          <p:spPr bwMode="auto">
            <a:xfrm>
              <a:off x="4311" y="2210"/>
              <a:ext cx="1155" cy="191"/>
            </a:xfrm>
            <a:prstGeom prst="rect">
              <a:avLst/>
            </a:prstGeom>
            <a:noFill/>
            <a:ln w="9525">
              <a:noFill/>
              <a:miter lim="800000"/>
              <a:headEnd/>
              <a:tailEnd/>
            </a:ln>
          </p:spPr>
          <p:txBody>
            <a:bodyPr>
              <a:spAutoFit/>
            </a:bodyPr>
            <a:lstStyle/>
            <a:p>
              <a:pPr>
                <a:spcBef>
                  <a:spcPct val="50000"/>
                </a:spcBef>
              </a:pPr>
              <a:r>
                <a:rPr kumimoji="0" lang="en-GB" altLang="ja-JP" sz="1200" b="1">
                  <a:cs typeface="Arial" pitchFamily="34" charset="0"/>
                </a:rPr>
                <a:t>Transferrin receptor</a:t>
              </a:r>
              <a:endParaRPr kumimoji="0" lang="en-GB" altLang="ja-JP" sz="1200" b="1" baseline="-25000">
                <a:cs typeface="Arial" pitchFamily="34" charset="0"/>
              </a:endParaRPr>
            </a:p>
          </p:txBody>
        </p:sp>
        <p:pic>
          <p:nvPicPr>
            <p:cNvPr id="302" name="Picture 33" descr="gm1"/>
            <p:cNvPicPr>
              <a:picLocks noChangeAspect="1" noChangeArrowheads="1"/>
            </p:cNvPicPr>
            <p:nvPr/>
          </p:nvPicPr>
          <p:blipFill>
            <a:blip r:embed="rId8" cstate="screen">
              <a:lum contrast="12000"/>
            </a:blip>
            <a:srcRect b="-7961"/>
            <a:stretch>
              <a:fillRect/>
            </a:stretch>
          </p:blipFill>
          <p:spPr bwMode="auto">
            <a:xfrm>
              <a:off x="3016" y="2367"/>
              <a:ext cx="1317" cy="235"/>
            </a:xfrm>
            <a:prstGeom prst="rect">
              <a:avLst/>
            </a:prstGeom>
            <a:noFill/>
            <a:ln w="9525">
              <a:noFill/>
              <a:miter lim="800000"/>
              <a:headEnd/>
              <a:tailEnd/>
            </a:ln>
          </p:spPr>
        </p:pic>
        <p:pic>
          <p:nvPicPr>
            <p:cNvPr id="303" name="Picture 60" descr="20081007_1703"/>
            <p:cNvPicPr>
              <a:picLocks noChangeAspect="1" noChangeArrowheads="1"/>
            </p:cNvPicPr>
            <p:nvPr/>
          </p:nvPicPr>
          <p:blipFill>
            <a:blip r:embed="rId9" cstate="screen">
              <a:lum bright="6000" contrast="-6000"/>
            </a:blip>
            <a:srcRect/>
            <a:stretch>
              <a:fillRect/>
            </a:stretch>
          </p:blipFill>
          <p:spPr bwMode="auto">
            <a:xfrm>
              <a:off x="3016" y="2609"/>
              <a:ext cx="1322" cy="203"/>
            </a:xfrm>
            <a:prstGeom prst="rect">
              <a:avLst/>
            </a:prstGeom>
            <a:noFill/>
            <a:ln w="9525">
              <a:noFill/>
              <a:miter lim="800000"/>
              <a:headEnd/>
              <a:tailEnd/>
            </a:ln>
          </p:spPr>
        </p:pic>
        <p:sp>
          <p:nvSpPr>
            <p:cNvPr id="304" name="Text Box 85"/>
            <p:cNvSpPr txBox="1">
              <a:spLocks noChangeArrowheads="1"/>
            </p:cNvSpPr>
            <p:nvPr/>
          </p:nvSpPr>
          <p:spPr bwMode="auto">
            <a:xfrm>
              <a:off x="4311" y="2604"/>
              <a:ext cx="635" cy="191"/>
            </a:xfrm>
            <a:prstGeom prst="rect">
              <a:avLst/>
            </a:prstGeom>
            <a:noFill/>
            <a:ln w="9525">
              <a:noFill/>
              <a:miter lim="800000"/>
              <a:headEnd/>
              <a:tailEnd/>
            </a:ln>
          </p:spPr>
          <p:txBody>
            <a:bodyPr>
              <a:spAutoFit/>
            </a:bodyPr>
            <a:lstStyle/>
            <a:p>
              <a:pPr>
                <a:spcBef>
                  <a:spcPct val="50000"/>
                </a:spcBef>
              </a:pPr>
              <a:r>
                <a:rPr kumimoji="0" lang="en-GB" altLang="ja-JP" sz="1200" b="1">
                  <a:cs typeface="Arial" pitchFamily="34" charset="0"/>
                </a:rPr>
                <a:t>Flotillin-1</a:t>
              </a:r>
              <a:endParaRPr kumimoji="0" lang="en-GB" altLang="ja-JP" sz="1200" b="1" baseline="-25000">
                <a:cs typeface="Arial" pitchFamily="34" charset="0"/>
              </a:endParaRPr>
            </a:p>
          </p:txBody>
        </p:sp>
        <p:sp>
          <p:nvSpPr>
            <p:cNvPr id="305" name="Text Box 86"/>
            <p:cNvSpPr txBox="1">
              <a:spLocks noChangeArrowheads="1"/>
            </p:cNvSpPr>
            <p:nvPr/>
          </p:nvSpPr>
          <p:spPr bwMode="auto">
            <a:xfrm>
              <a:off x="4311" y="2392"/>
              <a:ext cx="635" cy="191"/>
            </a:xfrm>
            <a:prstGeom prst="rect">
              <a:avLst/>
            </a:prstGeom>
            <a:noFill/>
            <a:ln w="9525">
              <a:noFill/>
              <a:miter lim="800000"/>
              <a:headEnd/>
              <a:tailEnd/>
            </a:ln>
          </p:spPr>
          <p:txBody>
            <a:bodyPr>
              <a:spAutoFit/>
            </a:bodyPr>
            <a:lstStyle/>
            <a:p>
              <a:pPr>
                <a:spcBef>
                  <a:spcPct val="50000"/>
                </a:spcBef>
              </a:pPr>
              <a:r>
                <a:rPr kumimoji="0" lang="en-GB" altLang="ja-JP" sz="1200" b="1">
                  <a:cs typeface="Arial" pitchFamily="34" charset="0"/>
                </a:rPr>
                <a:t>GM1</a:t>
              </a:r>
              <a:endParaRPr kumimoji="0" lang="en-GB" altLang="ja-JP" sz="1200" b="1" baseline="-25000">
                <a:cs typeface="Arial" pitchFamily="34" charset="0"/>
              </a:endParaRPr>
            </a:p>
          </p:txBody>
        </p:sp>
        <p:graphicFrame>
          <p:nvGraphicFramePr>
            <p:cNvPr id="306" name="Object 88"/>
            <p:cNvGraphicFramePr>
              <a:graphicFrameLocks noChangeAspect="1"/>
            </p:cNvGraphicFramePr>
            <p:nvPr/>
          </p:nvGraphicFramePr>
          <p:xfrm>
            <a:off x="3016" y="2829"/>
            <a:ext cx="1322" cy="235"/>
          </p:xfrm>
          <a:graphic>
            <a:graphicData uri="http://schemas.openxmlformats.org/presentationml/2006/ole">
              <mc:AlternateContent xmlns:mc="http://schemas.openxmlformats.org/markup-compatibility/2006">
                <mc:Choice xmlns:v="urn:schemas-microsoft-com:vml" Requires="v">
                  <p:oleObj spid="_x0000_s86020" name="Image" r:id="rId10" imgW="23428571" imgH="6590476" progId="">
                    <p:embed/>
                  </p:oleObj>
                </mc:Choice>
                <mc:Fallback>
                  <p:oleObj name="Image" r:id="rId10" imgW="23428571" imgH="6590476" progId="">
                    <p:embed/>
                    <p:pic>
                      <p:nvPicPr>
                        <p:cNvPr id="0" name="Object 88"/>
                        <p:cNvPicPr>
                          <a:picLocks noChangeAspect="1" noChangeArrowheads="1"/>
                        </p:cNvPicPr>
                        <p:nvPr/>
                      </p:nvPicPr>
                      <p:blipFill>
                        <a:blip r:embed="rId11">
                          <a:extLst>
                            <a:ext uri="{28A0092B-C50C-407E-A947-70E740481C1C}">
                              <a14:useLocalDpi xmlns:a14="http://schemas.microsoft.com/office/drawing/2010/main" val="0"/>
                            </a:ext>
                          </a:extLst>
                        </a:blip>
                        <a:srcRect t="7838" b="28648"/>
                        <a:stretch>
                          <a:fillRect/>
                        </a:stretch>
                      </p:blipFill>
                      <p:spPr bwMode="auto">
                        <a:xfrm>
                          <a:off x="3016" y="2829"/>
                          <a:ext cx="1322" cy="23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 name="Text Box 67"/>
            <p:cNvSpPr txBox="1">
              <a:spLocks noChangeArrowheads="1"/>
            </p:cNvSpPr>
            <p:nvPr/>
          </p:nvSpPr>
          <p:spPr bwMode="auto">
            <a:xfrm>
              <a:off x="4311" y="2849"/>
              <a:ext cx="635" cy="191"/>
            </a:xfrm>
            <a:prstGeom prst="rect">
              <a:avLst/>
            </a:prstGeom>
            <a:noFill/>
            <a:ln w="9525">
              <a:noFill/>
              <a:miter lim="800000"/>
              <a:headEnd/>
              <a:tailEnd/>
            </a:ln>
          </p:spPr>
          <p:txBody>
            <a:bodyPr>
              <a:spAutoFit/>
            </a:bodyPr>
            <a:lstStyle/>
            <a:p>
              <a:pPr>
                <a:spcBef>
                  <a:spcPct val="50000"/>
                </a:spcBef>
              </a:pPr>
              <a:r>
                <a:rPr kumimoji="0" lang="en-GB" altLang="ja-JP" sz="1200" b="1">
                  <a:cs typeface="Arial" pitchFamily="34" charset="0"/>
                </a:rPr>
                <a:t>Na</a:t>
              </a:r>
              <a:r>
                <a:rPr kumimoji="0" lang="en-GB" altLang="ja-JP" sz="1200" b="1" baseline="-25000">
                  <a:cs typeface="Arial" pitchFamily="34" charset="0"/>
                </a:rPr>
                <a:t>V</a:t>
              </a:r>
              <a:r>
                <a:rPr kumimoji="0" lang="en-GB" altLang="ja-JP" sz="1200" b="1">
                  <a:cs typeface="Arial" pitchFamily="34" charset="0"/>
                </a:rPr>
                <a:t>1.8</a:t>
              </a:r>
              <a:endParaRPr kumimoji="0" lang="en-GB" altLang="ja-JP" sz="1200" b="1" baseline="-25000">
                <a:cs typeface="Arial" pitchFamily="34" charset="0"/>
              </a:endParaRPr>
            </a:p>
          </p:txBody>
        </p:sp>
        <p:sp>
          <p:nvSpPr>
            <p:cNvPr id="308" name="Rectangle 60"/>
            <p:cNvSpPr>
              <a:spLocks noChangeArrowheads="1"/>
            </p:cNvSpPr>
            <p:nvPr/>
          </p:nvSpPr>
          <p:spPr bwMode="auto">
            <a:xfrm>
              <a:off x="3057" y="1994"/>
              <a:ext cx="1225" cy="136"/>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09" name="Rectangle 61"/>
            <p:cNvSpPr>
              <a:spLocks noChangeArrowheads="1"/>
            </p:cNvSpPr>
            <p:nvPr/>
          </p:nvSpPr>
          <p:spPr bwMode="auto">
            <a:xfrm>
              <a:off x="3329" y="1994"/>
              <a:ext cx="726" cy="136"/>
            </a:xfrm>
            <a:prstGeom prst="rect">
              <a:avLst/>
            </a:prstGeom>
            <a:solidFill>
              <a:srgbClr val="66FF99"/>
            </a:solidFill>
            <a:ln w="9525">
              <a:solidFill>
                <a:schemeClr val="tx1"/>
              </a:solidFill>
              <a:miter lim="800000"/>
              <a:headEnd/>
              <a:tailEnd/>
            </a:ln>
          </p:spPr>
          <p:txBody>
            <a:bodyPr wrap="none" anchor="ctr"/>
            <a:lstStyle/>
            <a:p>
              <a:endParaRPr lang="ja-JP" altLang="en-US"/>
            </a:p>
          </p:txBody>
        </p:sp>
        <p:sp>
          <p:nvSpPr>
            <p:cNvPr id="310" name="Rectangle 62"/>
            <p:cNvSpPr>
              <a:spLocks noChangeArrowheads="1"/>
            </p:cNvSpPr>
            <p:nvPr/>
          </p:nvSpPr>
          <p:spPr bwMode="auto">
            <a:xfrm>
              <a:off x="4055" y="1994"/>
              <a:ext cx="227" cy="136"/>
            </a:xfrm>
            <a:prstGeom prst="rect">
              <a:avLst/>
            </a:prstGeom>
            <a:solidFill>
              <a:srgbClr val="CCFFFF"/>
            </a:solidFill>
            <a:ln w="9525">
              <a:solidFill>
                <a:schemeClr val="tx1"/>
              </a:solidFill>
              <a:miter lim="800000"/>
              <a:headEnd/>
              <a:tailEnd/>
            </a:ln>
          </p:spPr>
          <p:txBody>
            <a:bodyPr wrap="none" anchor="ctr"/>
            <a:lstStyle/>
            <a:p>
              <a:endParaRPr lang="ja-JP" altLang="en-US"/>
            </a:p>
          </p:txBody>
        </p:sp>
        <p:sp>
          <p:nvSpPr>
            <p:cNvPr id="311" name="Text Box 18"/>
            <p:cNvSpPr txBox="1">
              <a:spLocks noChangeArrowheads="1"/>
            </p:cNvSpPr>
            <p:nvPr/>
          </p:nvSpPr>
          <p:spPr bwMode="auto">
            <a:xfrm>
              <a:off x="2921" y="1994"/>
              <a:ext cx="590" cy="159"/>
            </a:xfrm>
            <a:prstGeom prst="rect">
              <a:avLst/>
            </a:prstGeom>
            <a:solidFill>
              <a:schemeClr val="accent2">
                <a:lumMod val="50000"/>
              </a:schemeClr>
            </a:solidFill>
            <a:ln w="9525">
              <a:noFill/>
              <a:miter lim="800000"/>
              <a:headEnd/>
              <a:tailEnd/>
            </a:ln>
          </p:spPr>
          <p:txBody>
            <a:bodyPr>
              <a:spAutoFit/>
            </a:bodyPr>
            <a:lstStyle/>
            <a:p>
              <a:pPr algn="ctr">
                <a:spcBef>
                  <a:spcPct val="50000"/>
                </a:spcBef>
              </a:pPr>
              <a:r>
                <a:rPr kumimoji="0" lang="en-GB" altLang="ja-JP" sz="900" b="1" dirty="0"/>
                <a:t>40%</a:t>
              </a:r>
            </a:p>
          </p:txBody>
        </p:sp>
        <p:sp>
          <p:nvSpPr>
            <p:cNvPr id="312" name="Text Box 18"/>
            <p:cNvSpPr txBox="1">
              <a:spLocks noChangeArrowheads="1"/>
            </p:cNvSpPr>
            <p:nvPr/>
          </p:nvSpPr>
          <p:spPr bwMode="auto">
            <a:xfrm>
              <a:off x="3374" y="1994"/>
              <a:ext cx="590" cy="159"/>
            </a:xfrm>
            <a:prstGeom prst="rect">
              <a:avLst/>
            </a:prstGeom>
            <a:solidFill>
              <a:schemeClr val="accent2">
                <a:lumMod val="75000"/>
              </a:schemeClr>
            </a:solidFill>
            <a:ln w="9525">
              <a:noFill/>
              <a:miter lim="800000"/>
              <a:headEnd/>
              <a:tailEnd/>
            </a:ln>
          </p:spPr>
          <p:txBody>
            <a:bodyPr>
              <a:spAutoFit/>
            </a:bodyPr>
            <a:lstStyle/>
            <a:p>
              <a:pPr algn="ctr">
                <a:spcBef>
                  <a:spcPct val="50000"/>
                </a:spcBef>
              </a:pPr>
              <a:r>
                <a:rPr kumimoji="0" lang="en-GB" altLang="ja-JP" sz="900" b="1" dirty="0">
                  <a:solidFill>
                    <a:schemeClr val="accent3">
                      <a:lumMod val="10000"/>
                    </a:schemeClr>
                  </a:solidFill>
                </a:rPr>
                <a:t>30%</a:t>
              </a:r>
            </a:p>
          </p:txBody>
        </p:sp>
        <p:sp>
          <p:nvSpPr>
            <p:cNvPr id="313" name="Text Box 18"/>
            <p:cNvSpPr txBox="1">
              <a:spLocks noChangeArrowheads="1"/>
            </p:cNvSpPr>
            <p:nvPr/>
          </p:nvSpPr>
          <p:spPr bwMode="auto">
            <a:xfrm>
              <a:off x="3873" y="1994"/>
              <a:ext cx="590" cy="159"/>
            </a:xfrm>
            <a:prstGeom prst="rect">
              <a:avLst/>
            </a:prstGeom>
            <a:solidFill>
              <a:schemeClr val="accent2">
                <a:lumMod val="40000"/>
                <a:lumOff val="60000"/>
              </a:schemeClr>
            </a:solidFill>
            <a:ln w="9525">
              <a:noFill/>
              <a:miter lim="800000"/>
              <a:headEnd/>
              <a:tailEnd/>
            </a:ln>
          </p:spPr>
          <p:txBody>
            <a:bodyPr>
              <a:spAutoFit/>
            </a:bodyPr>
            <a:lstStyle/>
            <a:p>
              <a:pPr algn="ctr">
                <a:spcBef>
                  <a:spcPct val="50000"/>
                </a:spcBef>
              </a:pPr>
              <a:r>
                <a:rPr kumimoji="0" lang="en-GB" altLang="ja-JP" sz="900" b="1" dirty="0">
                  <a:solidFill>
                    <a:schemeClr val="accent3">
                      <a:lumMod val="10000"/>
                    </a:schemeClr>
                  </a:solidFill>
                </a:rPr>
                <a:t>0%</a:t>
              </a:r>
            </a:p>
          </p:txBody>
        </p:sp>
      </p:grpSp>
      <p:sp>
        <p:nvSpPr>
          <p:cNvPr id="314" name="Rectangle 323"/>
          <p:cNvSpPr>
            <a:spLocks noChangeArrowheads="1"/>
          </p:cNvSpPr>
          <p:nvPr/>
        </p:nvSpPr>
        <p:spPr bwMode="auto">
          <a:xfrm>
            <a:off x="5364164" y="4212865"/>
            <a:ext cx="2505814" cy="461665"/>
          </a:xfrm>
          <a:prstGeom prst="rect">
            <a:avLst/>
          </a:prstGeom>
          <a:noFill/>
          <a:ln w="9525">
            <a:noFill/>
            <a:miter lim="800000"/>
            <a:headEnd/>
            <a:tailEnd/>
          </a:ln>
        </p:spPr>
        <p:txBody>
          <a:bodyPr wrap="none">
            <a:spAutoFit/>
          </a:bodyPr>
          <a:lstStyle/>
          <a:p>
            <a:pPr algn="ctr"/>
            <a:r>
              <a:rPr kumimoji="0" lang="it-IT" altLang="ja-JP" sz="1200" b="1"/>
              <a:t>OptiPrep gradient on centrifuge</a:t>
            </a:r>
          </a:p>
          <a:p>
            <a:pPr algn="ctr"/>
            <a:r>
              <a:rPr kumimoji="0" lang="it-IT" altLang="ja-JP" sz="1200" b="1"/>
              <a:t>(Sciatic Nerves)</a:t>
            </a:r>
            <a:endParaRPr kumimoji="0" lang="en-US" altLang="ja-JP" sz="1200" b="1"/>
          </a:p>
        </p:txBody>
      </p:sp>
      <p:sp>
        <p:nvSpPr>
          <p:cNvPr id="315" name="Rectangle 314"/>
          <p:cNvSpPr/>
          <p:nvPr/>
        </p:nvSpPr>
        <p:spPr>
          <a:xfrm>
            <a:off x="6876256" y="4644589"/>
            <a:ext cx="432048"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Rectangle 22"/>
          <p:cNvSpPr>
            <a:spLocks noChangeArrowheads="1"/>
          </p:cNvSpPr>
          <p:nvPr/>
        </p:nvSpPr>
        <p:spPr bwMode="auto">
          <a:xfrm>
            <a:off x="0" y="396340"/>
            <a:ext cx="9144000" cy="792162"/>
          </a:xfrm>
          <a:prstGeom prst="rect">
            <a:avLst/>
          </a:prstGeom>
          <a:noFill/>
          <a:ln w="9525">
            <a:noFill/>
            <a:miter lim="800000"/>
            <a:headEnd/>
            <a:tailEnd/>
          </a:ln>
        </p:spPr>
        <p:txBody>
          <a:bodyPr anchor="ctr"/>
          <a:lstStyle/>
          <a:p>
            <a:pPr algn="ctr"/>
            <a:r>
              <a:rPr lang="en-US" altLang="ja-JP" sz="2400" dirty="0">
                <a:solidFill>
                  <a:schemeClr val="tx2"/>
                </a:solidFill>
                <a:cs typeface="Arial" pitchFamily="34" charset="0"/>
              </a:rPr>
              <a:t>Na</a:t>
            </a:r>
            <a:r>
              <a:rPr lang="en-US" altLang="ja-JP" sz="2400" baseline="-25000" dirty="0">
                <a:solidFill>
                  <a:schemeClr val="tx2"/>
                </a:solidFill>
                <a:cs typeface="Arial" pitchFamily="34" charset="0"/>
              </a:rPr>
              <a:t>V</a:t>
            </a:r>
            <a:r>
              <a:rPr lang="en-US" altLang="ja-JP" sz="2400" dirty="0">
                <a:solidFill>
                  <a:schemeClr val="tx2"/>
                </a:solidFill>
                <a:cs typeface="Arial" pitchFamily="34" charset="0"/>
              </a:rPr>
              <a:t>1.8 is localised at discrete positions along the neurites in sensory neurons and </a:t>
            </a:r>
            <a:r>
              <a:rPr lang="en-US" altLang="ja-JP" sz="2400" dirty="0" smtClean="0">
                <a:solidFill>
                  <a:schemeClr val="tx2"/>
                </a:solidFill>
                <a:cs typeface="Arial" pitchFamily="34" charset="0"/>
              </a:rPr>
              <a:t>colocalises </a:t>
            </a:r>
            <a:r>
              <a:rPr lang="en-US" altLang="ja-JP" sz="2400" dirty="0">
                <a:solidFill>
                  <a:schemeClr val="tx2"/>
                </a:solidFill>
                <a:cs typeface="Arial" pitchFamily="34" charset="0"/>
              </a:rPr>
              <a:t>with lipid rafts</a:t>
            </a:r>
          </a:p>
        </p:txBody>
      </p:sp>
      <p:sp>
        <p:nvSpPr>
          <p:cNvPr id="317" name="Rectangle 2"/>
          <p:cNvSpPr>
            <a:spLocks noChangeArrowheads="1"/>
          </p:cNvSpPr>
          <p:nvPr/>
        </p:nvSpPr>
        <p:spPr bwMode="auto">
          <a:xfrm>
            <a:off x="8734426" y="6521450"/>
            <a:ext cx="412292"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51</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animEffect transition="in" filter="fade">
                                      <p:cBhvr>
                                        <p:cTn id="11" dur="1000"/>
                                        <p:tgtEl>
                                          <p:spTgt spid="16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14"/>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15"/>
                                        </p:tgtEl>
                                        <p:attrNameLst>
                                          <p:attrName>style.visibility</p:attrName>
                                        </p:attrNameLst>
                                      </p:cBhvr>
                                      <p:to>
                                        <p:strVal val="visible"/>
                                      </p:to>
                                    </p:set>
                                    <p:animEffect transition="in" filter="fade">
                                      <p:cBhvr>
                                        <p:cTn id="20"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p:bldP spid="3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2843213" y="528544"/>
            <a:ext cx="3671887" cy="523220"/>
          </a:xfrm>
          <a:prstGeom prst="rect">
            <a:avLst/>
          </a:prstGeom>
          <a:noFill/>
          <a:ln w="9525">
            <a:noFill/>
            <a:miter lim="800000"/>
            <a:headEnd/>
            <a:tailEnd/>
          </a:ln>
        </p:spPr>
        <p:txBody>
          <a:bodyPr anchor="ctr">
            <a:spAutoFit/>
          </a:bodyPr>
          <a:lstStyle/>
          <a:p>
            <a:pPr algn="ctr"/>
            <a:r>
              <a:rPr kumimoji="0" lang="en-US" altLang="ja-JP" sz="2800" dirty="0">
                <a:solidFill>
                  <a:srgbClr val="FFFF00"/>
                </a:solidFill>
                <a:cs typeface="Arial" pitchFamily="34" charset="0"/>
              </a:rPr>
              <a:t>Lipid </a:t>
            </a:r>
            <a:r>
              <a:rPr kumimoji="0" lang="en-US" altLang="ja-JP" sz="2800" dirty="0" smtClean="0">
                <a:solidFill>
                  <a:srgbClr val="FFFF00"/>
                </a:solidFill>
                <a:cs typeface="Arial" pitchFamily="34" charset="0"/>
              </a:rPr>
              <a:t>raft</a:t>
            </a:r>
            <a:endParaRPr kumimoji="0" lang="en-US" altLang="ja-JP" sz="2800" dirty="0">
              <a:solidFill>
                <a:srgbClr val="FFFF00"/>
              </a:solidFill>
              <a:cs typeface="Arial" pitchFamily="34" charset="0"/>
            </a:endParaRPr>
          </a:p>
        </p:txBody>
      </p:sp>
      <p:sp>
        <p:nvSpPr>
          <p:cNvPr id="10243" name="Rectangle 5"/>
          <p:cNvSpPr>
            <a:spLocks noChangeArrowheads="1"/>
          </p:cNvSpPr>
          <p:nvPr/>
        </p:nvSpPr>
        <p:spPr bwMode="auto">
          <a:xfrm>
            <a:off x="3840518" y="1757120"/>
            <a:ext cx="5152876" cy="707886"/>
          </a:xfrm>
          <a:prstGeom prst="rect">
            <a:avLst/>
          </a:prstGeom>
          <a:noFill/>
          <a:ln w="9525">
            <a:noFill/>
            <a:miter lim="800000"/>
            <a:headEnd/>
            <a:tailEnd/>
          </a:ln>
        </p:spPr>
        <p:txBody>
          <a:bodyPr wrap="square" anchor="ctr">
            <a:spAutoFit/>
          </a:bodyPr>
          <a:lstStyle/>
          <a:p>
            <a:pPr algn="l"/>
            <a:r>
              <a:rPr kumimoji="0" lang="en-US" altLang="ja-JP" sz="2000" dirty="0">
                <a:cs typeface="Arial" pitchFamily="34" charset="0"/>
              </a:rPr>
              <a:t>Lipid rafts are cholesterol and sphingolipid </a:t>
            </a:r>
            <a:endParaRPr kumimoji="0" lang="en-US" altLang="ja-JP" sz="2000" dirty="0" smtClean="0">
              <a:cs typeface="Arial" pitchFamily="34" charset="0"/>
            </a:endParaRPr>
          </a:p>
          <a:p>
            <a:pPr algn="l"/>
            <a:r>
              <a:rPr kumimoji="0" lang="en-US" altLang="ja-JP" sz="2000" dirty="0" smtClean="0">
                <a:cs typeface="Arial" pitchFamily="34" charset="0"/>
              </a:rPr>
              <a:t>-enriched </a:t>
            </a:r>
            <a:r>
              <a:rPr kumimoji="0" lang="en-US" altLang="ja-JP" sz="2000" dirty="0">
                <a:cs typeface="Arial" pitchFamily="34" charset="0"/>
              </a:rPr>
              <a:t>microdomains of the </a:t>
            </a:r>
            <a:r>
              <a:rPr kumimoji="0" lang="en-US" altLang="ja-JP" sz="2000" dirty="0" smtClean="0">
                <a:cs typeface="Arial" pitchFamily="34" charset="0"/>
              </a:rPr>
              <a:t>membrane</a:t>
            </a:r>
            <a:endParaRPr kumimoji="0" lang="en-US" altLang="ja-JP" sz="2000" dirty="0">
              <a:cs typeface="Arial" pitchFamily="34" charset="0"/>
            </a:endParaRPr>
          </a:p>
        </p:txBody>
      </p:sp>
      <p:grpSp>
        <p:nvGrpSpPr>
          <p:cNvPr id="3" name="Group 442"/>
          <p:cNvGrpSpPr>
            <a:grpSpLocks/>
          </p:cNvGrpSpPr>
          <p:nvPr/>
        </p:nvGrpSpPr>
        <p:grpSpPr bwMode="auto">
          <a:xfrm>
            <a:off x="0" y="1745652"/>
            <a:ext cx="3857625" cy="2663825"/>
            <a:chOff x="270" y="2722"/>
            <a:chExt cx="2203" cy="1375"/>
          </a:xfrm>
        </p:grpSpPr>
        <p:sp>
          <p:nvSpPr>
            <p:cNvPr id="10255" name="Text Box 37"/>
            <p:cNvSpPr txBox="1">
              <a:spLocks noChangeArrowheads="1"/>
            </p:cNvSpPr>
            <p:nvPr/>
          </p:nvSpPr>
          <p:spPr bwMode="auto">
            <a:xfrm>
              <a:off x="270" y="2877"/>
              <a:ext cx="848" cy="142"/>
            </a:xfrm>
            <a:prstGeom prst="rect">
              <a:avLst/>
            </a:prstGeom>
            <a:noFill/>
            <a:ln w="9525">
              <a:noFill/>
              <a:miter lim="800000"/>
              <a:headEnd/>
              <a:tailEnd/>
            </a:ln>
          </p:spPr>
          <p:txBody>
            <a:bodyPr>
              <a:spAutoFit/>
            </a:bodyPr>
            <a:lstStyle/>
            <a:p>
              <a:pPr algn="ctr">
                <a:spcBef>
                  <a:spcPct val="50000"/>
                </a:spcBef>
              </a:pPr>
              <a:r>
                <a:rPr kumimoji="0" lang="it-IT" altLang="ja-JP" sz="1200" b="1"/>
                <a:t>Sphingomyelin</a:t>
              </a:r>
            </a:p>
          </p:txBody>
        </p:sp>
        <p:sp>
          <p:nvSpPr>
            <p:cNvPr id="10256" name="Text Box 33"/>
            <p:cNvSpPr txBox="1">
              <a:spLocks noChangeArrowheads="1"/>
            </p:cNvSpPr>
            <p:nvPr/>
          </p:nvSpPr>
          <p:spPr bwMode="auto">
            <a:xfrm>
              <a:off x="1652" y="3264"/>
              <a:ext cx="821" cy="141"/>
            </a:xfrm>
            <a:prstGeom prst="rect">
              <a:avLst/>
            </a:prstGeom>
            <a:noFill/>
            <a:ln w="9525">
              <a:noFill/>
              <a:miter lim="800000"/>
              <a:headEnd/>
              <a:tailEnd/>
            </a:ln>
          </p:spPr>
          <p:txBody>
            <a:bodyPr>
              <a:spAutoFit/>
            </a:bodyPr>
            <a:lstStyle/>
            <a:p>
              <a:pPr algn="ctr">
                <a:spcBef>
                  <a:spcPct val="50000"/>
                </a:spcBef>
              </a:pPr>
              <a:r>
                <a:rPr kumimoji="0" lang="it-IT" altLang="ja-JP" sz="1200" b="1" dirty="0"/>
                <a:t>Cholesterol</a:t>
              </a:r>
            </a:p>
          </p:txBody>
        </p:sp>
        <p:pic>
          <p:nvPicPr>
            <p:cNvPr id="10257" name="Picture 35"/>
            <p:cNvPicPr>
              <a:picLocks noChangeAspect="1" noChangeArrowheads="1"/>
            </p:cNvPicPr>
            <p:nvPr/>
          </p:nvPicPr>
          <p:blipFill>
            <a:blip r:embed="rId3" cstate="screen"/>
            <a:srcRect/>
            <a:stretch>
              <a:fillRect/>
            </a:stretch>
          </p:blipFill>
          <p:spPr bwMode="auto">
            <a:xfrm>
              <a:off x="839" y="3060"/>
              <a:ext cx="949" cy="1037"/>
            </a:xfrm>
            <a:prstGeom prst="rect">
              <a:avLst/>
            </a:prstGeom>
            <a:noFill/>
            <a:ln w="9525">
              <a:noFill/>
              <a:miter lim="800000"/>
              <a:headEnd/>
              <a:tailEnd/>
            </a:ln>
          </p:spPr>
        </p:pic>
        <p:sp>
          <p:nvSpPr>
            <p:cNvPr id="10258" name="Rectangle 38"/>
            <p:cNvSpPr>
              <a:spLocks noChangeArrowheads="1"/>
            </p:cNvSpPr>
            <p:nvPr/>
          </p:nvSpPr>
          <p:spPr bwMode="auto">
            <a:xfrm>
              <a:off x="667" y="2722"/>
              <a:ext cx="868" cy="142"/>
            </a:xfrm>
            <a:prstGeom prst="rect">
              <a:avLst/>
            </a:prstGeom>
            <a:noFill/>
            <a:ln w="9525">
              <a:noFill/>
              <a:miter lim="800000"/>
              <a:headEnd/>
              <a:tailEnd/>
            </a:ln>
          </p:spPr>
          <p:txBody>
            <a:bodyPr wrap="none">
              <a:spAutoFit/>
            </a:bodyPr>
            <a:lstStyle/>
            <a:p>
              <a:r>
                <a:rPr kumimoji="0" lang="it-IT" altLang="ja-JP" sz="1200" b="1"/>
                <a:t>Glicosphyngolipid</a:t>
              </a:r>
            </a:p>
          </p:txBody>
        </p:sp>
        <p:sp>
          <p:nvSpPr>
            <p:cNvPr id="10259" name="Line 39"/>
            <p:cNvSpPr>
              <a:spLocks noChangeShapeType="1"/>
            </p:cNvSpPr>
            <p:nvPr/>
          </p:nvSpPr>
          <p:spPr bwMode="auto">
            <a:xfrm>
              <a:off x="1154" y="2898"/>
              <a:ext cx="195" cy="270"/>
            </a:xfrm>
            <a:prstGeom prst="line">
              <a:avLst/>
            </a:prstGeom>
            <a:noFill/>
            <a:ln w="9525">
              <a:solidFill>
                <a:srgbClr val="FF0000"/>
              </a:solidFill>
              <a:round/>
              <a:headEnd/>
              <a:tailEnd type="triangle" w="med" len="med"/>
            </a:ln>
          </p:spPr>
          <p:txBody>
            <a:bodyPr/>
            <a:lstStyle/>
            <a:p>
              <a:endParaRPr lang="ja-JP" altLang="en-US"/>
            </a:p>
          </p:txBody>
        </p:sp>
        <p:sp>
          <p:nvSpPr>
            <p:cNvPr id="10260" name="Line 40"/>
            <p:cNvSpPr>
              <a:spLocks noChangeShapeType="1"/>
            </p:cNvSpPr>
            <p:nvPr/>
          </p:nvSpPr>
          <p:spPr bwMode="auto">
            <a:xfrm flipH="1">
              <a:off x="1661" y="3396"/>
              <a:ext cx="138" cy="91"/>
            </a:xfrm>
            <a:prstGeom prst="line">
              <a:avLst/>
            </a:prstGeom>
            <a:noFill/>
            <a:ln w="9525">
              <a:solidFill>
                <a:srgbClr val="FF0000"/>
              </a:solidFill>
              <a:round/>
              <a:headEnd/>
              <a:tailEnd type="triangle" w="med" len="med"/>
            </a:ln>
          </p:spPr>
          <p:txBody>
            <a:bodyPr/>
            <a:lstStyle/>
            <a:p>
              <a:endParaRPr lang="ja-JP" altLang="en-US"/>
            </a:p>
          </p:txBody>
        </p:sp>
        <p:sp>
          <p:nvSpPr>
            <p:cNvPr id="10261" name="Rectangle 43"/>
            <p:cNvSpPr>
              <a:spLocks noChangeArrowheads="1"/>
            </p:cNvSpPr>
            <p:nvPr/>
          </p:nvSpPr>
          <p:spPr bwMode="auto">
            <a:xfrm>
              <a:off x="883" y="3084"/>
              <a:ext cx="94" cy="76"/>
            </a:xfrm>
            <a:prstGeom prst="rect">
              <a:avLst/>
            </a:prstGeom>
            <a:solidFill>
              <a:schemeClr val="tx1"/>
            </a:solidFill>
            <a:ln w="9525">
              <a:noFill/>
              <a:miter lim="800000"/>
              <a:headEnd/>
              <a:tailEnd/>
            </a:ln>
          </p:spPr>
          <p:txBody>
            <a:bodyPr wrap="none" anchor="ctr"/>
            <a:lstStyle/>
            <a:p>
              <a:endParaRPr lang="ja-JP" altLang="en-US"/>
            </a:p>
          </p:txBody>
        </p:sp>
        <p:sp>
          <p:nvSpPr>
            <p:cNvPr id="10262" name="Line 36"/>
            <p:cNvSpPr>
              <a:spLocks noChangeShapeType="1"/>
            </p:cNvSpPr>
            <p:nvPr/>
          </p:nvSpPr>
          <p:spPr bwMode="auto">
            <a:xfrm>
              <a:off x="805" y="3057"/>
              <a:ext cx="274" cy="216"/>
            </a:xfrm>
            <a:prstGeom prst="line">
              <a:avLst/>
            </a:prstGeom>
            <a:noFill/>
            <a:ln w="9525">
              <a:solidFill>
                <a:srgbClr val="FF0000"/>
              </a:solidFill>
              <a:round/>
              <a:headEnd/>
              <a:tailEnd type="triangle" w="med" len="med"/>
            </a:ln>
          </p:spPr>
          <p:txBody>
            <a:bodyPr/>
            <a:lstStyle/>
            <a:p>
              <a:endParaRPr lang="ja-JP" altLang="en-US"/>
            </a:p>
          </p:txBody>
        </p:sp>
      </p:grpSp>
      <p:sp>
        <p:nvSpPr>
          <p:cNvPr id="23" name="Rectangle 5"/>
          <p:cNvSpPr>
            <a:spLocks noChangeArrowheads="1"/>
          </p:cNvSpPr>
          <p:nvPr/>
        </p:nvSpPr>
        <p:spPr bwMode="auto">
          <a:xfrm>
            <a:off x="3708400" y="4627217"/>
            <a:ext cx="5256213" cy="1754326"/>
          </a:xfrm>
          <a:prstGeom prst="rect">
            <a:avLst/>
          </a:prstGeom>
          <a:noFill/>
          <a:ln w="9525">
            <a:noFill/>
            <a:miter lim="800000"/>
            <a:headEnd/>
            <a:tailEnd/>
          </a:ln>
        </p:spPr>
        <p:txBody>
          <a:bodyPr anchor="ctr">
            <a:spAutoFit/>
          </a:bodyPr>
          <a:lstStyle/>
          <a:p>
            <a:pPr algn="l"/>
            <a:r>
              <a:rPr kumimoji="0" lang="en-US" altLang="ja-JP" sz="1800" b="1" dirty="0">
                <a:solidFill>
                  <a:srgbClr val="FFFF00"/>
                </a:solidFill>
                <a:cs typeface="Arial" pitchFamily="34" charset="0"/>
              </a:rPr>
              <a:t>Lipid raft in the nervous system</a:t>
            </a:r>
          </a:p>
          <a:p>
            <a:pPr algn="l"/>
            <a:r>
              <a:rPr kumimoji="0" lang="en-US" altLang="ja-JP" sz="1800" dirty="0">
                <a:cs typeface="Arial" pitchFamily="34" charset="0"/>
              </a:rPr>
              <a:t>- Proteins involved in cell adhesion and axon </a:t>
            </a:r>
            <a:r>
              <a:rPr kumimoji="0" lang="en-US" altLang="ja-JP" sz="1800" dirty="0" smtClean="0">
                <a:cs typeface="Arial" pitchFamily="34" charset="0"/>
              </a:rPr>
              <a:t>guidance</a:t>
            </a:r>
            <a:endParaRPr kumimoji="0" lang="en-US" altLang="ja-JP" sz="1800" dirty="0">
              <a:cs typeface="Arial" pitchFamily="34" charset="0"/>
            </a:endParaRPr>
          </a:p>
          <a:p>
            <a:pPr algn="l"/>
            <a:r>
              <a:rPr kumimoji="0" lang="en-US" altLang="ja-JP" sz="1800" dirty="0">
                <a:cs typeface="Arial" pitchFamily="34" charset="0"/>
              </a:rPr>
              <a:t>- Proteins involved in synaptic activity (NMDA, AMPA receptor</a:t>
            </a:r>
            <a:r>
              <a:rPr kumimoji="0" lang="en-US" altLang="ja-JP" sz="1800" dirty="0" smtClean="0">
                <a:cs typeface="Arial" pitchFamily="34" charset="0"/>
              </a:rPr>
              <a:t>)</a:t>
            </a:r>
            <a:endParaRPr kumimoji="0" lang="en-US" altLang="ja-JP" sz="1800" dirty="0">
              <a:cs typeface="Arial" pitchFamily="34" charset="0"/>
            </a:endParaRPr>
          </a:p>
          <a:p>
            <a:pPr algn="l"/>
            <a:r>
              <a:rPr kumimoji="0" lang="it-IT" altLang="ja-JP" sz="1800" dirty="0">
                <a:cs typeface="Arial" pitchFamily="34" charset="0"/>
              </a:rPr>
              <a:t> - NGF and GDNF </a:t>
            </a:r>
            <a:r>
              <a:rPr kumimoji="0" lang="it-IT" altLang="ja-JP" sz="1800" dirty="0" smtClean="0">
                <a:cs typeface="Arial" pitchFamily="34" charset="0"/>
              </a:rPr>
              <a:t>receptors</a:t>
            </a:r>
            <a:endParaRPr kumimoji="0" lang="it-IT" altLang="ja-JP" sz="1800" dirty="0">
              <a:cs typeface="Arial" pitchFamily="34" charset="0"/>
            </a:endParaRPr>
          </a:p>
        </p:txBody>
      </p:sp>
      <p:sp>
        <p:nvSpPr>
          <p:cNvPr id="24" name="Rectangle 5"/>
          <p:cNvSpPr>
            <a:spLocks noChangeArrowheads="1"/>
          </p:cNvSpPr>
          <p:nvPr/>
        </p:nvSpPr>
        <p:spPr bwMode="auto">
          <a:xfrm>
            <a:off x="3708400" y="2907973"/>
            <a:ext cx="5256213" cy="1477328"/>
          </a:xfrm>
          <a:prstGeom prst="rect">
            <a:avLst/>
          </a:prstGeom>
          <a:noFill/>
          <a:ln w="9525">
            <a:noFill/>
            <a:miter lim="800000"/>
            <a:headEnd/>
            <a:tailEnd/>
          </a:ln>
        </p:spPr>
        <p:txBody>
          <a:bodyPr anchor="ctr">
            <a:spAutoFit/>
          </a:bodyPr>
          <a:lstStyle/>
          <a:p>
            <a:pPr algn="l"/>
            <a:r>
              <a:rPr kumimoji="0" lang="en-US" altLang="ja-JP" sz="1800" b="1" dirty="0">
                <a:solidFill>
                  <a:srgbClr val="FFFF00"/>
                </a:solidFill>
                <a:cs typeface="Arial" pitchFamily="34" charset="0"/>
              </a:rPr>
              <a:t>Biological role</a:t>
            </a:r>
          </a:p>
          <a:p>
            <a:pPr algn="l"/>
            <a:r>
              <a:rPr kumimoji="0" lang="en-US" altLang="ja-JP" sz="1800" dirty="0">
                <a:cs typeface="Arial" pitchFamily="34" charset="0"/>
              </a:rPr>
              <a:t>- Caveolae and Lipid rafts have been implicated in signal transduction, </a:t>
            </a:r>
            <a:r>
              <a:rPr kumimoji="0" lang="en-US" altLang="ja-JP" sz="1800" dirty="0" smtClean="0">
                <a:cs typeface="Arial" pitchFamily="34" charset="0"/>
              </a:rPr>
              <a:t>and endocytosis </a:t>
            </a:r>
            <a:endParaRPr kumimoji="0" lang="en-US" altLang="ja-JP" sz="1800" dirty="0">
              <a:cs typeface="Arial" pitchFamily="34" charset="0"/>
            </a:endParaRPr>
          </a:p>
          <a:p>
            <a:pPr algn="l"/>
            <a:r>
              <a:rPr kumimoji="0" lang="en-US" altLang="ja-JP" sz="1800" dirty="0">
                <a:cs typeface="Arial" pitchFamily="34" charset="0"/>
              </a:rPr>
              <a:t>- </a:t>
            </a:r>
            <a:r>
              <a:rPr kumimoji="0" lang="en-US" altLang="ja-JP" sz="1800" dirty="0" smtClean="0">
                <a:cs typeface="Arial" pitchFamily="34" charset="0"/>
              </a:rPr>
              <a:t>Act as a platform </a:t>
            </a:r>
            <a:r>
              <a:rPr kumimoji="0" lang="en-US" altLang="ja-JP" sz="1800" dirty="0">
                <a:cs typeface="Arial" pitchFamily="34" charset="0"/>
              </a:rPr>
              <a:t>on the membrane where proteins are sorted and functionally localised</a:t>
            </a:r>
          </a:p>
        </p:txBody>
      </p:sp>
      <p:sp>
        <p:nvSpPr>
          <p:cNvPr id="25" name="Rectangle 2"/>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52</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0" y="256486"/>
            <a:ext cx="9144000" cy="792162"/>
          </a:xfrm>
          <a:prstGeom prst="rect">
            <a:avLst/>
          </a:prstGeom>
          <a:noFill/>
          <a:ln w="9525">
            <a:noFill/>
            <a:miter lim="800000"/>
            <a:headEnd/>
            <a:tailEnd/>
          </a:ln>
        </p:spPr>
        <p:txBody>
          <a:bodyPr anchor="ctr"/>
          <a:lstStyle/>
          <a:p>
            <a:pPr algn="ctr"/>
            <a:r>
              <a:rPr lang="en-US" altLang="ja-JP" sz="2400" dirty="0">
                <a:solidFill>
                  <a:schemeClr val="tx2"/>
                </a:solidFill>
                <a:cs typeface="Arial" pitchFamily="34" charset="0"/>
              </a:rPr>
              <a:t>Disruption of lipid rafts in cultured sensory neurons by </a:t>
            </a:r>
            <a:r>
              <a:rPr lang="en-US" altLang="ja-JP" sz="2400" dirty="0" err="1">
                <a:solidFill>
                  <a:schemeClr val="tx2"/>
                </a:solidFill>
                <a:cs typeface="Arial" pitchFamily="34" charset="0"/>
              </a:rPr>
              <a:t>M</a:t>
            </a:r>
            <a:r>
              <a:rPr lang="en-US" altLang="ja-JP" sz="2400" dirty="0" err="1">
                <a:solidFill>
                  <a:schemeClr val="tx2"/>
                </a:solidFill>
                <a:latin typeface="Symbol" pitchFamily="18" charset="2"/>
                <a:cs typeface="Arial" pitchFamily="34" charset="0"/>
              </a:rPr>
              <a:t>b</a:t>
            </a:r>
            <a:r>
              <a:rPr lang="en-US" altLang="ja-JP" sz="2400" dirty="0" err="1">
                <a:solidFill>
                  <a:schemeClr val="tx2"/>
                </a:solidFill>
                <a:cs typeface="Arial" pitchFamily="34" charset="0"/>
              </a:rPr>
              <a:t>CD</a:t>
            </a:r>
            <a:r>
              <a:rPr lang="en-US" altLang="ja-JP" sz="2400" dirty="0">
                <a:solidFill>
                  <a:schemeClr val="tx2"/>
                </a:solidFill>
                <a:cs typeface="Arial" pitchFamily="34" charset="0"/>
              </a:rPr>
              <a:t> resulted in unresponsiveness to mechanical stimuli</a:t>
            </a:r>
            <a:endParaRPr lang="en-GB" altLang="ja-JP" sz="2400" dirty="0">
              <a:solidFill>
                <a:schemeClr val="tx2"/>
              </a:solidFill>
              <a:cs typeface="Arial" pitchFamily="34" charset="0"/>
            </a:endParaRPr>
          </a:p>
        </p:txBody>
      </p:sp>
      <p:pic>
        <p:nvPicPr>
          <p:cNvPr id="5" name="Picture 842" descr="responsive.gif"/>
          <p:cNvPicPr>
            <a:picLocks noChangeAspect="1"/>
          </p:cNvPicPr>
          <p:nvPr/>
        </p:nvPicPr>
        <p:blipFill>
          <a:blip r:embed="rId2" cstate="screen">
            <a:lum bright="20000" contrast="20000"/>
          </a:blip>
          <a:srcRect/>
          <a:stretch>
            <a:fillRect/>
          </a:stretch>
        </p:blipFill>
        <p:spPr bwMode="auto">
          <a:xfrm>
            <a:off x="611560" y="2001994"/>
            <a:ext cx="2143125" cy="2143125"/>
          </a:xfrm>
          <a:prstGeom prst="rect">
            <a:avLst/>
          </a:prstGeom>
          <a:noFill/>
          <a:ln w="9525">
            <a:noFill/>
            <a:miter lim="800000"/>
            <a:headEnd/>
            <a:tailEnd/>
          </a:ln>
        </p:spPr>
      </p:pic>
      <p:pic>
        <p:nvPicPr>
          <p:cNvPr id="6" name="Picture 4" descr="Series010Snapshot1phctr"/>
          <p:cNvPicPr>
            <a:picLocks noChangeAspect="1" noChangeArrowheads="1"/>
          </p:cNvPicPr>
          <p:nvPr/>
        </p:nvPicPr>
        <p:blipFill>
          <a:blip r:embed="rId3" cstate="screen"/>
          <a:srcRect/>
          <a:stretch>
            <a:fillRect/>
          </a:stretch>
        </p:blipFill>
        <p:spPr bwMode="auto">
          <a:xfrm>
            <a:off x="611560" y="4216556"/>
            <a:ext cx="2143125" cy="2143125"/>
          </a:xfrm>
          <a:prstGeom prst="rect">
            <a:avLst/>
          </a:prstGeom>
          <a:noFill/>
          <a:ln w="9525">
            <a:noFill/>
            <a:miter lim="800000"/>
            <a:headEnd/>
            <a:tailEnd/>
          </a:ln>
        </p:spPr>
      </p:pic>
      <p:grpSp>
        <p:nvGrpSpPr>
          <p:cNvPr id="2" name="Group 5"/>
          <p:cNvGrpSpPr>
            <a:grpSpLocks/>
          </p:cNvGrpSpPr>
          <p:nvPr/>
        </p:nvGrpSpPr>
        <p:grpSpPr bwMode="auto">
          <a:xfrm>
            <a:off x="2835649" y="1697192"/>
            <a:ext cx="2212974" cy="4667250"/>
            <a:chOff x="2829" y="981"/>
            <a:chExt cx="1394" cy="2940"/>
          </a:xfrm>
        </p:grpSpPr>
        <p:pic>
          <p:nvPicPr>
            <p:cNvPr id="8" name="Picture 844" descr="non responsive.gif"/>
            <p:cNvPicPr>
              <a:picLocks noChangeAspect="1"/>
            </p:cNvPicPr>
            <p:nvPr/>
          </p:nvPicPr>
          <p:blipFill>
            <a:blip r:embed="rId4" cstate="screen">
              <a:lum bright="20000" contrast="20000"/>
            </a:blip>
            <a:srcRect/>
            <a:stretch>
              <a:fillRect/>
            </a:stretch>
          </p:blipFill>
          <p:spPr bwMode="auto">
            <a:xfrm>
              <a:off x="2829" y="1168"/>
              <a:ext cx="1366" cy="1367"/>
            </a:xfrm>
            <a:prstGeom prst="rect">
              <a:avLst/>
            </a:prstGeom>
            <a:noFill/>
            <a:ln w="9525">
              <a:solidFill>
                <a:schemeClr val="accent3">
                  <a:lumMod val="10000"/>
                </a:schemeClr>
              </a:solidFill>
              <a:miter lim="800000"/>
              <a:headEnd/>
              <a:tailEnd/>
            </a:ln>
          </p:spPr>
        </p:pic>
        <p:pic>
          <p:nvPicPr>
            <p:cNvPr id="9" name="Picture 849" descr="non responsive visual.gif"/>
            <p:cNvPicPr>
              <a:picLocks noChangeAspect="1"/>
            </p:cNvPicPr>
            <p:nvPr/>
          </p:nvPicPr>
          <p:blipFill>
            <a:blip r:embed="rId5" cstate="screen"/>
            <a:srcRect/>
            <a:stretch>
              <a:fillRect/>
            </a:stretch>
          </p:blipFill>
          <p:spPr bwMode="auto">
            <a:xfrm>
              <a:off x="2835" y="2568"/>
              <a:ext cx="1353" cy="1353"/>
            </a:xfrm>
            <a:prstGeom prst="rect">
              <a:avLst/>
            </a:prstGeom>
            <a:noFill/>
            <a:ln w="9525">
              <a:noFill/>
              <a:miter lim="800000"/>
              <a:headEnd/>
              <a:tailEnd/>
            </a:ln>
          </p:spPr>
        </p:pic>
        <p:sp>
          <p:nvSpPr>
            <p:cNvPr id="10" name="Text Box 8"/>
            <p:cNvSpPr txBox="1">
              <a:spLocks noChangeArrowheads="1"/>
            </p:cNvSpPr>
            <p:nvPr/>
          </p:nvSpPr>
          <p:spPr bwMode="auto">
            <a:xfrm>
              <a:off x="2835" y="981"/>
              <a:ext cx="1388" cy="194"/>
            </a:xfrm>
            <a:prstGeom prst="rect">
              <a:avLst/>
            </a:prstGeom>
            <a:noFill/>
            <a:ln w="9525">
              <a:noFill/>
              <a:miter lim="800000"/>
              <a:headEnd/>
              <a:tailEnd/>
            </a:ln>
          </p:spPr>
          <p:txBody>
            <a:bodyPr wrap="none">
              <a:spAutoFit/>
            </a:bodyPr>
            <a:lstStyle/>
            <a:p>
              <a:r>
                <a:rPr lang="en-GB" altLang="ja-JP" sz="1400"/>
                <a:t>with methy-</a:t>
              </a:r>
              <a:r>
                <a:rPr lang="en-GB" altLang="ja-JP" sz="1400">
                  <a:latin typeface="Symbol" pitchFamily="18" charset="2"/>
                </a:rPr>
                <a:t>b</a:t>
              </a:r>
              <a:r>
                <a:rPr lang="en-GB" altLang="ja-JP" sz="1400"/>
                <a:t>-cyclodextrin</a:t>
              </a:r>
              <a:endParaRPr lang="en-US" altLang="ja-JP" sz="1400"/>
            </a:p>
          </p:txBody>
        </p:sp>
      </p:grpSp>
      <p:grpSp>
        <p:nvGrpSpPr>
          <p:cNvPr id="3" name="Group 10"/>
          <p:cNvGrpSpPr/>
          <p:nvPr/>
        </p:nvGrpSpPr>
        <p:grpSpPr>
          <a:xfrm>
            <a:off x="4932040" y="1696646"/>
            <a:ext cx="4030960" cy="2209378"/>
            <a:chOff x="1908175" y="2014956"/>
            <a:chExt cx="5374442" cy="2494164"/>
          </a:xfrm>
        </p:grpSpPr>
        <p:sp>
          <p:nvSpPr>
            <p:cNvPr id="12" name="Text Box 85"/>
            <p:cNvSpPr txBox="1">
              <a:spLocks noChangeArrowheads="1"/>
            </p:cNvSpPr>
            <p:nvPr/>
          </p:nvSpPr>
          <p:spPr bwMode="auto">
            <a:xfrm>
              <a:off x="4259055" y="2014956"/>
              <a:ext cx="1465037" cy="382193"/>
            </a:xfrm>
            <a:prstGeom prst="rect">
              <a:avLst/>
            </a:prstGeom>
            <a:noFill/>
            <a:ln w="9525">
              <a:noFill/>
              <a:miter lim="800000"/>
              <a:headEnd/>
              <a:tailEnd/>
            </a:ln>
          </p:spPr>
          <p:txBody>
            <a:bodyPr wrap="square">
              <a:spAutoFit/>
            </a:bodyPr>
            <a:lstStyle/>
            <a:p>
              <a:pPr>
                <a:spcBef>
                  <a:spcPct val="50000"/>
                </a:spcBef>
              </a:pPr>
              <a:r>
                <a:rPr kumimoji="0" lang="en-GB" altLang="ja-JP" sz="1600" dirty="0">
                  <a:cs typeface="Arial" pitchFamily="34" charset="0"/>
                </a:rPr>
                <a:t>Flotillin-1</a:t>
              </a:r>
              <a:endParaRPr kumimoji="0" lang="en-GB" altLang="ja-JP" sz="1600" baseline="-25000" dirty="0">
                <a:cs typeface="Arial" pitchFamily="34" charset="0"/>
              </a:endParaRPr>
            </a:p>
          </p:txBody>
        </p:sp>
        <p:pic>
          <p:nvPicPr>
            <p:cNvPr id="13" name="Picture 16" descr="20090609_1335"/>
            <p:cNvPicPr>
              <a:picLocks noChangeAspect="1" noChangeArrowheads="1"/>
            </p:cNvPicPr>
            <p:nvPr/>
          </p:nvPicPr>
          <p:blipFill>
            <a:blip r:embed="rId6" cstate="screen">
              <a:lum bright="6000" contrast="-6000"/>
            </a:blip>
            <a:srcRect/>
            <a:stretch>
              <a:fillRect/>
            </a:stretch>
          </p:blipFill>
          <p:spPr bwMode="auto">
            <a:xfrm>
              <a:off x="2279650" y="3740150"/>
              <a:ext cx="3706813" cy="579438"/>
            </a:xfrm>
            <a:prstGeom prst="rect">
              <a:avLst/>
            </a:prstGeom>
            <a:noFill/>
            <a:ln w="9525">
              <a:noFill/>
              <a:miter lim="800000"/>
              <a:headEnd/>
              <a:tailEnd/>
            </a:ln>
          </p:spPr>
        </p:pic>
        <p:pic>
          <p:nvPicPr>
            <p:cNvPr id="14" name="Picture 60" descr="20081007_1703"/>
            <p:cNvPicPr>
              <a:picLocks noChangeAspect="1" noChangeArrowheads="1"/>
            </p:cNvPicPr>
            <p:nvPr/>
          </p:nvPicPr>
          <p:blipFill>
            <a:blip r:embed="rId7" cstate="screen">
              <a:lum bright="6000" contrast="-6000"/>
            </a:blip>
            <a:srcRect/>
            <a:stretch>
              <a:fillRect/>
            </a:stretch>
          </p:blipFill>
          <p:spPr bwMode="auto">
            <a:xfrm>
              <a:off x="2268538" y="3068638"/>
              <a:ext cx="3695700" cy="576262"/>
            </a:xfrm>
            <a:prstGeom prst="rect">
              <a:avLst/>
            </a:prstGeom>
            <a:noFill/>
            <a:ln w="9525">
              <a:noFill/>
              <a:miter lim="800000"/>
              <a:headEnd/>
              <a:tailEnd/>
            </a:ln>
          </p:spPr>
        </p:pic>
        <p:sp>
          <p:nvSpPr>
            <p:cNvPr id="15" name="Rectangle 60"/>
            <p:cNvSpPr>
              <a:spLocks noChangeAspect="1" noChangeArrowheads="1"/>
            </p:cNvSpPr>
            <p:nvPr/>
          </p:nvSpPr>
          <p:spPr bwMode="auto">
            <a:xfrm>
              <a:off x="2308225" y="2565400"/>
              <a:ext cx="3605213" cy="393700"/>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16" name="Rectangle 61"/>
            <p:cNvSpPr>
              <a:spLocks noChangeAspect="1" noChangeArrowheads="1"/>
            </p:cNvSpPr>
            <p:nvPr/>
          </p:nvSpPr>
          <p:spPr bwMode="auto">
            <a:xfrm>
              <a:off x="3108325" y="2565400"/>
              <a:ext cx="2138363" cy="393700"/>
            </a:xfrm>
            <a:prstGeom prst="rect">
              <a:avLst/>
            </a:prstGeom>
            <a:solidFill>
              <a:srgbClr val="66FF99"/>
            </a:solidFill>
            <a:ln w="9525">
              <a:solidFill>
                <a:schemeClr val="tx1"/>
              </a:solidFill>
              <a:miter lim="800000"/>
              <a:headEnd/>
              <a:tailEnd/>
            </a:ln>
          </p:spPr>
          <p:txBody>
            <a:bodyPr wrap="none" anchor="ctr"/>
            <a:lstStyle/>
            <a:p>
              <a:endParaRPr lang="ja-JP" altLang="en-US"/>
            </a:p>
          </p:txBody>
        </p:sp>
        <p:sp>
          <p:nvSpPr>
            <p:cNvPr id="17" name="Rectangle 62"/>
            <p:cNvSpPr>
              <a:spLocks noChangeAspect="1" noChangeArrowheads="1"/>
            </p:cNvSpPr>
            <p:nvPr/>
          </p:nvSpPr>
          <p:spPr bwMode="auto">
            <a:xfrm>
              <a:off x="5246688" y="2565400"/>
              <a:ext cx="666750" cy="393700"/>
            </a:xfrm>
            <a:prstGeom prst="rect">
              <a:avLst/>
            </a:prstGeom>
            <a:solidFill>
              <a:srgbClr val="CCFFFF"/>
            </a:solidFill>
            <a:ln w="9525">
              <a:solidFill>
                <a:schemeClr val="tx1"/>
              </a:solidFill>
              <a:miter lim="800000"/>
              <a:headEnd/>
              <a:tailEnd/>
            </a:ln>
          </p:spPr>
          <p:txBody>
            <a:bodyPr wrap="none" anchor="ctr"/>
            <a:lstStyle/>
            <a:p>
              <a:endParaRPr lang="ja-JP" altLang="en-US"/>
            </a:p>
          </p:txBody>
        </p:sp>
        <p:sp>
          <p:nvSpPr>
            <p:cNvPr id="18" name="Text Box 18"/>
            <p:cNvSpPr txBox="1">
              <a:spLocks noChangeAspect="1" noChangeArrowheads="1"/>
            </p:cNvSpPr>
            <p:nvPr/>
          </p:nvSpPr>
          <p:spPr bwMode="auto">
            <a:xfrm>
              <a:off x="1908175" y="2565400"/>
              <a:ext cx="1736724" cy="382193"/>
            </a:xfrm>
            <a:prstGeom prst="rect">
              <a:avLst/>
            </a:prstGeom>
            <a:noFill/>
            <a:ln w="9525">
              <a:noFill/>
              <a:miter lim="800000"/>
              <a:headEnd/>
              <a:tailEnd/>
            </a:ln>
          </p:spPr>
          <p:txBody>
            <a:bodyPr>
              <a:spAutoFit/>
            </a:bodyPr>
            <a:lstStyle/>
            <a:p>
              <a:pPr algn="ctr">
                <a:spcBef>
                  <a:spcPct val="50000"/>
                </a:spcBef>
              </a:pPr>
              <a:r>
                <a:rPr kumimoji="0" lang="en-GB" altLang="ja-JP" sz="1600" b="1"/>
                <a:t>40%</a:t>
              </a:r>
            </a:p>
          </p:txBody>
        </p:sp>
        <p:sp>
          <p:nvSpPr>
            <p:cNvPr id="19" name="Text Box 18"/>
            <p:cNvSpPr txBox="1">
              <a:spLocks noChangeAspect="1" noChangeArrowheads="1"/>
            </p:cNvSpPr>
            <p:nvPr/>
          </p:nvSpPr>
          <p:spPr bwMode="auto">
            <a:xfrm>
              <a:off x="3241674" y="2565400"/>
              <a:ext cx="1735138" cy="382193"/>
            </a:xfrm>
            <a:prstGeom prst="rect">
              <a:avLst/>
            </a:prstGeom>
            <a:noFill/>
            <a:ln w="9525">
              <a:noFill/>
              <a:miter lim="800000"/>
              <a:headEnd/>
              <a:tailEnd/>
            </a:ln>
          </p:spPr>
          <p:txBody>
            <a:bodyPr>
              <a:spAutoFit/>
            </a:bodyPr>
            <a:lstStyle/>
            <a:p>
              <a:pPr algn="ctr">
                <a:spcBef>
                  <a:spcPct val="50000"/>
                </a:spcBef>
              </a:pPr>
              <a:r>
                <a:rPr kumimoji="0" lang="en-GB" altLang="ja-JP" sz="1600" b="1" dirty="0">
                  <a:solidFill>
                    <a:schemeClr val="accent3">
                      <a:lumMod val="10000"/>
                    </a:schemeClr>
                  </a:solidFill>
                </a:rPr>
                <a:t>30%</a:t>
              </a:r>
            </a:p>
          </p:txBody>
        </p:sp>
        <p:sp>
          <p:nvSpPr>
            <p:cNvPr id="20" name="Text Box 18"/>
            <p:cNvSpPr txBox="1">
              <a:spLocks noChangeAspect="1" noChangeArrowheads="1"/>
            </p:cNvSpPr>
            <p:nvPr/>
          </p:nvSpPr>
          <p:spPr bwMode="auto">
            <a:xfrm>
              <a:off x="4710114" y="2565400"/>
              <a:ext cx="1736724" cy="382193"/>
            </a:xfrm>
            <a:prstGeom prst="rect">
              <a:avLst/>
            </a:prstGeom>
            <a:noFill/>
            <a:ln w="9525">
              <a:noFill/>
              <a:miter lim="800000"/>
              <a:headEnd/>
              <a:tailEnd/>
            </a:ln>
          </p:spPr>
          <p:txBody>
            <a:bodyPr>
              <a:spAutoFit/>
            </a:bodyPr>
            <a:lstStyle/>
            <a:p>
              <a:pPr algn="ctr">
                <a:spcBef>
                  <a:spcPct val="50000"/>
                </a:spcBef>
              </a:pPr>
              <a:r>
                <a:rPr kumimoji="0" lang="en-GB" altLang="ja-JP" sz="1600" b="1" dirty="0">
                  <a:solidFill>
                    <a:schemeClr val="accent3">
                      <a:lumMod val="10000"/>
                    </a:schemeClr>
                  </a:solidFill>
                </a:rPr>
                <a:t>0%</a:t>
              </a:r>
            </a:p>
          </p:txBody>
        </p:sp>
        <p:sp>
          <p:nvSpPr>
            <p:cNvPr id="21" name="Text Box 85"/>
            <p:cNvSpPr txBox="1">
              <a:spLocks noChangeArrowheads="1"/>
            </p:cNvSpPr>
            <p:nvPr/>
          </p:nvSpPr>
          <p:spPr bwMode="auto">
            <a:xfrm>
              <a:off x="6011863" y="3141662"/>
              <a:ext cx="1270754" cy="382193"/>
            </a:xfrm>
            <a:prstGeom prst="rect">
              <a:avLst/>
            </a:prstGeom>
            <a:noFill/>
            <a:ln w="9525">
              <a:noFill/>
              <a:miter lim="800000"/>
              <a:headEnd/>
              <a:tailEnd/>
            </a:ln>
          </p:spPr>
          <p:txBody>
            <a:bodyPr wrap="square">
              <a:spAutoFit/>
            </a:bodyPr>
            <a:lstStyle/>
            <a:p>
              <a:pPr>
                <a:spcBef>
                  <a:spcPct val="50000"/>
                </a:spcBef>
              </a:pPr>
              <a:r>
                <a:rPr kumimoji="0" lang="en-GB" altLang="ja-JP" sz="1600" dirty="0">
                  <a:cs typeface="Arial" pitchFamily="34" charset="0"/>
                </a:rPr>
                <a:t>- </a:t>
              </a:r>
              <a:r>
                <a:rPr kumimoji="0" lang="en-GB" altLang="ja-JP" sz="1600" dirty="0" err="1">
                  <a:cs typeface="Arial" pitchFamily="34" charset="0"/>
                </a:rPr>
                <a:t>M</a:t>
              </a:r>
              <a:r>
                <a:rPr kumimoji="0" lang="en-GB" altLang="ja-JP" sz="1600" dirty="0" err="1">
                  <a:latin typeface="Symbol" pitchFamily="18" charset="2"/>
                  <a:cs typeface="Arial" pitchFamily="34" charset="0"/>
                </a:rPr>
                <a:t>b</a:t>
              </a:r>
              <a:r>
                <a:rPr kumimoji="0" lang="en-GB" altLang="ja-JP" sz="1600" dirty="0" err="1">
                  <a:cs typeface="Arial" pitchFamily="34" charset="0"/>
                </a:rPr>
                <a:t>CD</a:t>
              </a:r>
              <a:endParaRPr kumimoji="0" lang="en-GB" altLang="ja-JP" sz="1600" dirty="0">
                <a:cs typeface="Arial" pitchFamily="34" charset="0"/>
              </a:endParaRPr>
            </a:p>
          </p:txBody>
        </p:sp>
        <p:sp>
          <p:nvSpPr>
            <p:cNvPr id="22" name="Text Box 85"/>
            <p:cNvSpPr txBox="1">
              <a:spLocks noChangeArrowheads="1"/>
            </p:cNvSpPr>
            <p:nvPr/>
          </p:nvSpPr>
          <p:spPr bwMode="auto">
            <a:xfrm>
              <a:off x="6011863" y="3789364"/>
              <a:ext cx="1270754" cy="382193"/>
            </a:xfrm>
            <a:prstGeom prst="rect">
              <a:avLst/>
            </a:prstGeom>
            <a:noFill/>
            <a:ln w="9525">
              <a:noFill/>
              <a:miter lim="800000"/>
              <a:headEnd/>
              <a:tailEnd/>
            </a:ln>
          </p:spPr>
          <p:txBody>
            <a:bodyPr wrap="square">
              <a:spAutoFit/>
            </a:bodyPr>
            <a:lstStyle/>
            <a:p>
              <a:pPr>
                <a:spcBef>
                  <a:spcPct val="50000"/>
                </a:spcBef>
              </a:pPr>
              <a:r>
                <a:rPr kumimoji="0" lang="en-GB" altLang="ja-JP" sz="1600" dirty="0">
                  <a:cs typeface="Arial" pitchFamily="34" charset="0"/>
                </a:rPr>
                <a:t>+ </a:t>
              </a:r>
              <a:r>
                <a:rPr kumimoji="0" lang="en-GB" altLang="ja-JP" sz="1600" dirty="0" err="1">
                  <a:cs typeface="Arial" pitchFamily="34" charset="0"/>
                </a:rPr>
                <a:t>M</a:t>
              </a:r>
              <a:r>
                <a:rPr kumimoji="0" lang="en-GB" altLang="ja-JP" sz="1600" dirty="0" err="1">
                  <a:latin typeface="Symbol" pitchFamily="18" charset="2"/>
                  <a:cs typeface="Arial" pitchFamily="34" charset="0"/>
                </a:rPr>
                <a:t>b</a:t>
              </a:r>
              <a:r>
                <a:rPr kumimoji="0" lang="en-GB" altLang="ja-JP" sz="1600" dirty="0" err="1">
                  <a:cs typeface="Arial" pitchFamily="34" charset="0"/>
                </a:rPr>
                <a:t>CD</a:t>
              </a:r>
              <a:endParaRPr kumimoji="0" lang="en-GB" altLang="ja-JP" sz="1600" baseline="-25000" dirty="0">
                <a:cs typeface="Arial" pitchFamily="34" charset="0"/>
              </a:endParaRPr>
            </a:p>
          </p:txBody>
        </p:sp>
        <p:sp>
          <p:nvSpPr>
            <p:cNvPr id="23" name="Rectangle 22"/>
            <p:cNvSpPr/>
            <p:nvPr/>
          </p:nvSpPr>
          <p:spPr>
            <a:xfrm>
              <a:off x="4932039" y="2348880"/>
              <a:ext cx="432048"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2"/>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53</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a:spLocks noChangeArrowheads="1"/>
          </p:cNvSpPr>
          <p:nvPr/>
        </p:nvSpPr>
        <p:spPr bwMode="auto">
          <a:xfrm>
            <a:off x="323851" y="205995"/>
            <a:ext cx="8569325" cy="830997"/>
          </a:xfrm>
          <a:prstGeom prst="rect">
            <a:avLst/>
          </a:prstGeom>
          <a:noFill/>
          <a:ln w="9525">
            <a:noFill/>
            <a:miter lim="800000"/>
            <a:headEnd/>
            <a:tailEnd/>
          </a:ln>
        </p:spPr>
        <p:txBody>
          <a:bodyPr anchor="ctr">
            <a:spAutoFit/>
          </a:bodyPr>
          <a:lstStyle/>
          <a:p>
            <a:pPr algn="ctr"/>
            <a:r>
              <a:rPr kumimoji="0" lang="en-US" altLang="ja-JP" sz="2400" dirty="0" smtClean="0">
                <a:solidFill>
                  <a:srgbClr val="FFFF00"/>
                </a:solidFill>
                <a:cs typeface="Arial" pitchFamily="34" charset="0"/>
              </a:rPr>
              <a:t>Disruption of lipid rafts in the middle part of axons is </a:t>
            </a:r>
          </a:p>
          <a:p>
            <a:pPr algn="ctr"/>
            <a:r>
              <a:rPr kumimoji="0" lang="en-US" altLang="ja-JP" sz="2400" dirty="0" smtClean="0">
                <a:solidFill>
                  <a:srgbClr val="FFFF00"/>
                </a:solidFill>
                <a:cs typeface="Arial" pitchFamily="34" charset="0"/>
              </a:rPr>
              <a:t>sufficient to block action potential propagation</a:t>
            </a:r>
            <a:endParaRPr kumimoji="0" lang="en-US" altLang="ja-JP" sz="2400" dirty="0">
              <a:solidFill>
                <a:srgbClr val="FFFF00"/>
              </a:solidFill>
              <a:cs typeface="Arial" pitchFamily="34" charset="0"/>
            </a:endParaRPr>
          </a:p>
        </p:txBody>
      </p:sp>
      <p:grpSp>
        <p:nvGrpSpPr>
          <p:cNvPr id="2" name="Group 32"/>
          <p:cNvGrpSpPr/>
          <p:nvPr/>
        </p:nvGrpSpPr>
        <p:grpSpPr>
          <a:xfrm>
            <a:off x="3599825" y="4227755"/>
            <a:ext cx="4982224" cy="2630245"/>
            <a:chOff x="1293001" y="1773238"/>
            <a:chExt cx="5992037" cy="4149066"/>
          </a:xfrm>
        </p:grpSpPr>
        <p:sp>
          <p:nvSpPr>
            <p:cNvPr id="64" name="Rectangle 11"/>
            <p:cNvSpPr>
              <a:spLocks noChangeArrowheads="1"/>
            </p:cNvSpPr>
            <p:nvPr/>
          </p:nvSpPr>
          <p:spPr bwMode="auto">
            <a:xfrm>
              <a:off x="2203450" y="1884363"/>
              <a:ext cx="5081588" cy="3205162"/>
            </a:xfrm>
            <a:prstGeom prst="rect">
              <a:avLst/>
            </a:prstGeom>
            <a:noFill/>
            <a:ln w="9525">
              <a:noFill/>
              <a:miter lim="800000"/>
              <a:headEnd/>
              <a:tailEnd/>
            </a:ln>
          </p:spPr>
          <p:txBody>
            <a:bodyPr/>
            <a:lstStyle/>
            <a:p>
              <a:endParaRPr lang="ja-JP" altLang="en-US"/>
            </a:p>
          </p:txBody>
        </p:sp>
        <p:sp>
          <p:nvSpPr>
            <p:cNvPr id="65" name="Rectangle 19"/>
            <p:cNvSpPr>
              <a:spLocks noChangeArrowheads="1"/>
            </p:cNvSpPr>
            <p:nvPr/>
          </p:nvSpPr>
          <p:spPr bwMode="auto">
            <a:xfrm>
              <a:off x="2203450" y="1884363"/>
              <a:ext cx="5081588" cy="3205162"/>
            </a:xfrm>
            <a:prstGeom prst="rect">
              <a:avLst/>
            </a:prstGeom>
            <a:noFill/>
            <a:ln w="9525">
              <a:solidFill>
                <a:srgbClr val="808080"/>
              </a:solidFill>
              <a:miter lim="800000"/>
              <a:headEnd/>
              <a:tailEnd/>
            </a:ln>
          </p:spPr>
          <p:txBody>
            <a:bodyPr/>
            <a:lstStyle/>
            <a:p>
              <a:endParaRPr lang="ja-JP" altLang="en-US"/>
            </a:p>
          </p:txBody>
        </p:sp>
        <p:sp>
          <p:nvSpPr>
            <p:cNvPr id="66" name="Rectangle 20"/>
            <p:cNvSpPr>
              <a:spLocks noChangeArrowheads="1"/>
            </p:cNvSpPr>
            <p:nvPr/>
          </p:nvSpPr>
          <p:spPr bwMode="auto">
            <a:xfrm>
              <a:off x="2706688" y="2489200"/>
              <a:ext cx="673100" cy="2600325"/>
            </a:xfrm>
            <a:prstGeom prst="rect">
              <a:avLst/>
            </a:prstGeom>
            <a:solidFill>
              <a:srgbClr val="CCFFCC"/>
            </a:solidFill>
            <a:ln w="9525">
              <a:solidFill>
                <a:srgbClr val="000000"/>
              </a:solidFill>
              <a:miter lim="800000"/>
              <a:headEnd/>
              <a:tailEnd/>
            </a:ln>
          </p:spPr>
          <p:txBody>
            <a:bodyPr/>
            <a:lstStyle/>
            <a:p>
              <a:endParaRPr lang="ja-JP" altLang="en-US"/>
            </a:p>
          </p:txBody>
        </p:sp>
        <p:sp>
          <p:nvSpPr>
            <p:cNvPr id="67" name="Rectangle 21"/>
            <p:cNvSpPr>
              <a:spLocks noChangeArrowheads="1"/>
            </p:cNvSpPr>
            <p:nvPr/>
          </p:nvSpPr>
          <p:spPr bwMode="auto">
            <a:xfrm>
              <a:off x="6156325" y="4437063"/>
              <a:ext cx="673100" cy="650875"/>
            </a:xfrm>
            <a:prstGeom prst="rect">
              <a:avLst/>
            </a:prstGeom>
            <a:solidFill>
              <a:srgbClr val="FF6600"/>
            </a:solidFill>
            <a:ln w="9525">
              <a:solidFill>
                <a:srgbClr val="000000"/>
              </a:solidFill>
              <a:miter lim="800000"/>
              <a:headEnd/>
              <a:tailEnd/>
            </a:ln>
          </p:spPr>
          <p:txBody>
            <a:bodyPr/>
            <a:lstStyle/>
            <a:p>
              <a:endParaRPr lang="ja-JP" altLang="en-US"/>
            </a:p>
          </p:txBody>
        </p:sp>
        <p:sp>
          <p:nvSpPr>
            <p:cNvPr id="68" name="Rectangle 22"/>
            <p:cNvSpPr>
              <a:spLocks noChangeArrowheads="1"/>
            </p:cNvSpPr>
            <p:nvPr/>
          </p:nvSpPr>
          <p:spPr bwMode="auto">
            <a:xfrm>
              <a:off x="4500563" y="4700588"/>
              <a:ext cx="673100" cy="388937"/>
            </a:xfrm>
            <a:prstGeom prst="rect">
              <a:avLst/>
            </a:prstGeom>
            <a:solidFill>
              <a:srgbClr val="FFFF99"/>
            </a:solidFill>
            <a:ln w="9525">
              <a:solidFill>
                <a:srgbClr val="000000"/>
              </a:solidFill>
              <a:miter lim="800000"/>
              <a:headEnd/>
              <a:tailEnd/>
            </a:ln>
          </p:spPr>
          <p:txBody>
            <a:bodyPr/>
            <a:lstStyle/>
            <a:p>
              <a:endParaRPr lang="ja-JP" altLang="en-US"/>
            </a:p>
          </p:txBody>
        </p:sp>
        <p:sp>
          <p:nvSpPr>
            <p:cNvPr id="69" name="Freeform 26"/>
            <p:cNvSpPr>
              <a:spLocks/>
            </p:cNvSpPr>
            <p:nvPr/>
          </p:nvSpPr>
          <p:spPr bwMode="auto">
            <a:xfrm>
              <a:off x="2203450" y="1884363"/>
              <a:ext cx="52388" cy="3205162"/>
            </a:xfrm>
            <a:custGeom>
              <a:avLst/>
              <a:gdLst>
                <a:gd name="T0" fmla="*/ 0 w 5"/>
                <a:gd name="T1" fmla="*/ 0 h 197"/>
                <a:gd name="T2" fmla="*/ 0 w 5"/>
                <a:gd name="T3" fmla="*/ 2147483647 h 197"/>
                <a:gd name="T4" fmla="*/ 2147483647 w 5"/>
                <a:gd name="T5" fmla="*/ 2147483647 h 197"/>
                <a:gd name="T6" fmla="*/ 0 60000 65536"/>
                <a:gd name="T7" fmla="*/ 0 60000 65536"/>
                <a:gd name="T8" fmla="*/ 0 60000 65536"/>
                <a:gd name="T9" fmla="*/ 0 w 5"/>
                <a:gd name="T10" fmla="*/ 0 h 197"/>
                <a:gd name="T11" fmla="*/ 5 w 5"/>
                <a:gd name="T12" fmla="*/ 197 h 197"/>
              </a:gdLst>
              <a:ahLst/>
              <a:cxnLst>
                <a:cxn ang="T6">
                  <a:pos x="T0" y="T1"/>
                </a:cxn>
                <a:cxn ang="T7">
                  <a:pos x="T2" y="T3"/>
                </a:cxn>
                <a:cxn ang="T8">
                  <a:pos x="T4" y="T5"/>
                </a:cxn>
              </a:cxnLst>
              <a:rect l="T9" t="T10" r="T11" b="T12"/>
              <a:pathLst>
                <a:path w="5" h="197">
                  <a:moveTo>
                    <a:pt x="0" y="0"/>
                  </a:moveTo>
                  <a:lnTo>
                    <a:pt x="0" y="197"/>
                  </a:lnTo>
                  <a:lnTo>
                    <a:pt x="5" y="197"/>
                  </a:lnTo>
                </a:path>
              </a:pathLst>
            </a:custGeom>
            <a:noFill/>
            <a:ln w="0">
              <a:solidFill>
                <a:srgbClr val="000000"/>
              </a:solidFill>
              <a:round/>
              <a:headEnd/>
              <a:tailEnd/>
            </a:ln>
          </p:spPr>
          <p:txBody>
            <a:bodyPr/>
            <a:lstStyle/>
            <a:p>
              <a:endParaRPr lang="en-GB"/>
            </a:p>
          </p:txBody>
        </p:sp>
        <p:sp>
          <p:nvSpPr>
            <p:cNvPr id="70" name="Line 27"/>
            <p:cNvSpPr>
              <a:spLocks noChangeShapeType="1"/>
            </p:cNvSpPr>
            <p:nvPr/>
          </p:nvSpPr>
          <p:spPr bwMode="auto">
            <a:xfrm>
              <a:off x="2203450" y="4635500"/>
              <a:ext cx="52388" cy="3175"/>
            </a:xfrm>
            <a:prstGeom prst="line">
              <a:avLst/>
            </a:prstGeom>
            <a:noFill/>
            <a:ln w="0">
              <a:solidFill>
                <a:srgbClr val="000000"/>
              </a:solidFill>
              <a:round/>
              <a:headEnd/>
              <a:tailEnd/>
            </a:ln>
          </p:spPr>
          <p:txBody>
            <a:bodyPr/>
            <a:lstStyle/>
            <a:p>
              <a:endParaRPr lang="en-GB"/>
            </a:p>
          </p:txBody>
        </p:sp>
        <p:sp>
          <p:nvSpPr>
            <p:cNvPr id="71" name="Line 28"/>
            <p:cNvSpPr>
              <a:spLocks noChangeShapeType="1"/>
            </p:cNvSpPr>
            <p:nvPr/>
          </p:nvSpPr>
          <p:spPr bwMode="auto">
            <a:xfrm>
              <a:off x="2203450" y="4178300"/>
              <a:ext cx="52388" cy="3175"/>
            </a:xfrm>
            <a:prstGeom prst="line">
              <a:avLst/>
            </a:prstGeom>
            <a:noFill/>
            <a:ln w="0">
              <a:solidFill>
                <a:srgbClr val="000000"/>
              </a:solidFill>
              <a:round/>
              <a:headEnd/>
              <a:tailEnd/>
            </a:ln>
          </p:spPr>
          <p:txBody>
            <a:bodyPr/>
            <a:lstStyle/>
            <a:p>
              <a:endParaRPr lang="en-GB"/>
            </a:p>
          </p:txBody>
        </p:sp>
        <p:sp>
          <p:nvSpPr>
            <p:cNvPr id="72" name="Line 29"/>
            <p:cNvSpPr>
              <a:spLocks noChangeShapeType="1"/>
            </p:cNvSpPr>
            <p:nvPr/>
          </p:nvSpPr>
          <p:spPr bwMode="auto">
            <a:xfrm>
              <a:off x="2203450" y="3724275"/>
              <a:ext cx="52388" cy="1588"/>
            </a:xfrm>
            <a:prstGeom prst="line">
              <a:avLst/>
            </a:prstGeom>
            <a:noFill/>
            <a:ln w="0">
              <a:solidFill>
                <a:srgbClr val="000000"/>
              </a:solidFill>
              <a:round/>
              <a:headEnd/>
              <a:tailEnd/>
            </a:ln>
          </p:spPr>
          <p:txBody>
            <a:bodyPr/>
            <a:lstStyle/>
            <a:p>
              <a:endParaRPr lang="en-GB"/>
            </a:p>
          </p:txBody>
        </p:sp>
        <p:sp>
          <p:nvSpPr>
            <p:cNvPr id="73" name="Line 30"/>
            <p:cNvSpPr>
              <a:spLocks noChangeShapeType="1"/>
            </p:cNvSpPr>
            <p:nvPr/>
          </p:nvSpPr>
          <p:spPr bwMode="auto">
            <a:xfrm>
              <a:off x="2203450" y="3252788"/>
              <a:ext cx="52388" cy="3175"/>
            </a:xfrm>
            <a:prstGeom prst="line">
              <a:avLst/>
            </a:prstGeom>
            <a:noFill/>
            <a:ln w="0">
              <a:solidFill>
                <a:srgbClr val="000000"/>
              </a:solidFill>
              <a:round/>
              <a:headEnd/>
              <a:tailEnd/>
            </a:ln>
          </p:spPr>
          <p:txBody>
            <a:bodyPr/>
            <a:lstStyle/>
            <a:p>
              <a:endParaRPr lang="en-GB"/>
            </a:p>
          </p:txBody>
        </p:sp>
        <p:sp>
          <p:nvSpPr>
            <p:cNvPr id="74" name="Line 31"/>
            <p:cNvSpPr>
              <a:spLocks noChangeShapeType="1"/>
            </p:cNvSpPr>
            <p:nvPr/>
          </p:nvSpPr>
          <p:spPr bwMode="auto">
            <a:xfrm>
              <a:off x="2203450" y="2795588"/>
              <a:ext cx="52388" cy="3175"/>
            </a:xfrm>
            <a:prstGeom prst="line">
              <a:avLst/>
            </a:prstGeom>
            <a:noFill/>
            <a:ln w="0">
              <a:solidFill>
                <a:srgbClr val="000000"/>
              </a:solidFill>
              <a:round/>
              <a:headEnd/>
              <a:tailEnd/>
            </a:ln>
          </p:spPr>
          <p:txBody>
            <a:bodyPr/>
            <a:lstStyle/>
            <a:p>
              <a:endParaRPr lang="en-GB"/>
            </a:p>
          </p:txBody>
        </p:sp>
        <p:sp>
          <p:nvSpPr>
            <p:cNvPr id="75" name="Line 32"/>
            <p:cNvSpPr>
              <a:spLocks noChangeShapeType="1"/>
            </p:cNvSpPr>
            <p:nvPr/>
          </p:nvSpPr>
          <p:spPr bwMode="auto">
            <a:xfrm>
              <a:off x="2203450" y="2341563"/>
              <a:ext cx="52388" cy="3175"/>
            </a:xfrm>
            <a:prstGeom prst="line">
              <a:avLst/>
            </a:prstGeom>
            <a:noFill/>
            <a:ln w="0">
              <a:solidFill>
                <a:srgbClr val="000000"/>
              </a:solidFill>
              <a:round/>
              <a:headEnd/>
              <a:tailEnd/>
            </a:ln>
          </p:spPr>
          <p:txBody>
            <a:bodyPr/>
            <a:lstStyle/>
            <a:p>
              <a:endParaRPr lang="en-GB"/>
            </a:p>
          </p:txBody>
        </p:sp>
        <p:sp>
          <p:nvSpPr>
            <p:cNvPr id="76" name="Rectangle 39"/>
            <p:cNvSpPr>
              <a:spLocks noChangeArrowheads="1"/>
            </p:cNvSpPr>
            <p:nvPr/>
          </p:nvSpPr>
          <p:spPr bwMode="auto">
            <a:xfrm>
              <a:off x="1992313" y="4975224"/>
              <a:ext cx="154233" cy="485501"/>
            </a:xfrm>
            <a:prstGeom prst="rect">
              <a:avLst/>
            </a:prstGeom>
            <a:noFill/>
            <a:ln w="9525">
              <a:noFill/>
              <a:miter lim="800000"/>
              <a:headEnd/>
              <a:tailEnd/>
            </a:ln>
          </p:spPr>
          <p:txBody>
            <a:bodyPr wrap="none" lIns="0" tIns="0" rIns="0" bIns="0">
              <a:spAutoFit/>
            </a:bodyPr>
            <a:lstStyle/>
            <a:p>
              <a:r>
                <a:rPr lang="en-US" altLang="ja-JP">
                  <a:latin typeface="ＭＳ Ｐゴシック" pitchFamily="50" charset="-128"/>
                </a:rPr>
                <a:t>0</a:t>
              </a:r>
              <a:endParaRPr lang="en-US" altLang="ja-JP"/>
            </a:p>
          </p:txBody>
        </p:sp>
        <p:sp>
          <p:nvSpPr>
            <p:cNvPr id="77" name="Rectangle 40"/>
            <p:cNvSpPr>
              <a:spLocks noChangeArrowheads="1"/>
            </p:cNvSpPr>
            <p:nvPr/>
          </p:nvSpPr>
          <p:spPr bwMode="auto">
            <a:xfrm>
              <a:off x="1908175" y="4521199"/>
              <a:ext cx="308465" cy="485501"/>
            </a:xfrm>
            <a:prstGeom prst="rect">
              <a:avLst/>
            </a:prstGeom>
            <a:noFill/>
            <a:ln w="9525">
              <a:noFill/>
              <a:miter lim="800000"/>
              <a:headEnd/>
              <a:tailEnd/>
            </a:ln>
          </p:spPr>
          <p:txBody>
            <a:bodyPr wrap="none" lIns="0" tIns="0" rIns="0" bIns="0">
              <a:spAutoFit/>
            </a:bodyPr>
            <a:lstStyle/>
            <a:p>
              <a:r>
                <a:rPr lang="en-US" altLang="ja-JP">
                  <a:latin typeface="ＭＳ Ｐゴシック" pitchFamily="50" charset="-128"/>
                </a:rPr>
                <a:t>10</a:t>
              </a:r>
              <a:endParaRPr lang="en-US" altLang="ja-JP"/>
            </a:p>
          </p:txBody>
        </p:sp>
        <p:sp>
          <p:nvSpPr>
            <p:cNvPr id="78" name="Rectangle 41"/>
            <p:cNvSpPr>
              <a:spLocks noChangeArrowheads="1"/>
            </p:cNvSpPr>
            <p:nvPr/>
          </p:nvSpPr>
          <p:spPr bwMode="auto">
            <a:xfrm>
              <a:off x="1908175" y="4063999"/>
              <a:ext cx="308465" cy="485501"/>
            </a:xfrm>
            <a:prstGeom prst="rect">
              <a:avLst/>
            </a:prstGeom>
            <a:noFill/>
            <a:ln w="9525">
              <a:noFill/>
              <a:miter lim="800000"/>
              <a:headEnd/>
              <a:tailEnd/>
            </a:ln>
          </p:spPr>
          <p:txBody>
            <a:bodyPr wrap="none" lIns="0" tIns="0" rIns="0" bIns="0">
              <a:spAutoFit/>
            </a:bodyPr>
            <a:lstStyle/>
            <a:p>
              <a:r>
                <a:rPr lang="en-US" altLang="ja-JP">
                  <a:latin typeface="ＭＳ Ｐゴシック" pitchFamily="50" charset="-128"/>
                </a:rPr>
                <a:t>20</a:t>
              </a:r>
              <a:endParaRPr lang="en-US" altLang="ja-JP"/>
            </a:p>
          </p:txBody>
        </p:sp>
        <p:sp>
          <p:nvSpPr>
            <p:cNvPr id="79" name="Rectangle 42"/>
            <p:cNvSpPr>
              <a:spLocks noChangeArrowheads="1"/>
            </p:cNvSpPr>
            <p:nvPr/>
          </p:nvSpPr>
          <p:spPr bwMode="auto">
            <a:xfrm>
              <a:off x="1908175" y="3609975"/>
              <a:ext cx="308465" cy="485501"/>
            </a:xfrm>
            <a:prstGeom prst="rect">
              <a:avLst/>
            </a:prstGeom>
            <a:noFill/>
            <a:ln w="9525">
              <a:noFill/>
              <a:miter lim="800000"/>
              <a:headEnd/>
              <a:tailEnd/>
            </a:ln>
          </p:spPr>
          <p:txBody>
            <a:bodyPr wrap="none" lIns="0" tIns="0" rIns="0" bIns="0">
              <a:spAutoFit/>
            </a:bodyPr>
            <a:lstStyle/>
            <a:p>
              <a:r>
                <a:rPr lang="en-US" altLang="ja-JP">
                  <a:latin typeface="ＭＳ Ｐゴシック" pitchFamily="50" charset="-128"/>
                </a:rPr>
                <a:t>30</a:t>
              </a:r>
              <a:endParaRPr lang="en-US" altLang="ja-JP"/>
            </a:p>
          </p:txBody>
        </p:sp>
        <p:sp>
          <p:nvSpPr>
            <p:cNvPr id="80" name="Rectangle 43"/>
            <p:cNvSpPr>
              <a:spLocks noChangeArrowheads="1"/>
            </p:cNvSpPr>
            <p:nvPr/>
          </p:nvSpPr>
          <p:spPr bwMode="auto">
            <a:xfrm>
              <a:off x="1908175" y="3138488"/>
              <a:ext cx="308465" cy="485501"/>
            </a:xfrm>
            <a:prstGeom prst="rect">
              <a:avLst/>
            </a:prstGeom>
            <a:noFill/>
            <a:ln w="9525">
              <a:noFill/>
              <a:miter lim="800000"/>
              <a:headEnd/>
              <a:tailEnd/>
            </a:ln>
          </p:spPr>
          <p:txBody>
            <a:bodyPr wrap="none" lIns="0" tIns="0" rIns="0" bIns="0">
              <a:spAutoFit/>
            </a:bodyPr>
            <a:lstStyle/>
            <a:p>
              <a:r>
                <a:rPr lang="en-US" altLang="ja-JP">
                  <a:latin typeface="ＭＳ Ｐゴシック" pitchFamily="50" charset="-128"/>
                </a:rPr>
                <a:t>40</a:t>
              </a:r>
              <a:endParaRPr lang="en-US" altLang="ja-JP"/>
            </a:p>
          </p:txBody>
        </p:sp>
        <p:sp>
          <p:nvSpPr>
            <p:cNvPr id="81" name="Rectangle 44"/>
            <p:cNvSpPr>
              <a:spLocks noChangeArrowheads="1"/>
            </p:cNvSpPr>
            <p:nvPr/>
          </p:nvSpPr>
          <p:spPr bwMode="auto">
            <a:xfrm>
              <a:off x="1908175" y="2681289"/>
              <a:ext cx="308465" cy="485501"/>
            </a:xfrm>
            <a:prstGeom prst="rect">
              <a:avLst/>
            </a:prstGeom>
            <a:noFill/>
            <a:ln w="9525">
              <a:noFill/>
              <a:miter lim="800000"/>
              <a:headEnd/>
              <a:tailEnd/>
            </a:ln>
          </p:spPr>
          <p:txBody>
            <a:bodyPr wrap="none" lIns="0" tIns="0" rIns="0" bIns="0">
              <a:spAutoFit/>
            </a:bodyPr>
            <a:lstStyle/>
            <a:p>
              <a:r>
                <a:rPr lang="en-US" altLang="ja-JP">
                  <a:latin typeface="ＭＳ Ｐゴシック" pitchFamily="50" charset="-128"/>
                </a:rPr>
                <a:t>50</a:t>
              </a:r>
              <a:endParaRPr lang="en-US" altLang="ja-JP"/>
            </a:p>
          </p:txBody>
        </p:sp>
        <p:sp>
          <p:nvSpPr>
            <p:cNvPr id="82" name="Rectangle 45"/>
            <p:cNvSpPr>
              <a:spLocks noChangeArrowheads="1"/>
            </p:cNvSpPr>
            <p:nvPr/>
          </p:nvSpPr>
          <p:spPr bwMode="auto">
            <a:xfrm>
              <a:off x="1908175" y="2227263"/>
              <a:ext cx="308465" cy="485501"/>
            </a:xfrm>
            <a:prstGeom prst="rect">
              <a:avLst/>
            </a:prstGeom>
            <a:noFill/>
            <a:ln w="9525">
              <a:noFill/>
              <a:miter lim="800000"/>
              <a:headEnd/>
              <a:tailEnd/>
            </a:ln>
          </p:spPr>
          <p:txBody>
            <a:bodyPr wrap="none" lIns="0" tIns="0" rIns="0" bIns="0">
              <a:spAutoFit/>
            </a:bodyPr>
            <a:lstStyle/>
            <a:p>
              <a:r>
                <a:rPr lang="en-US" altLang="ja-JP">
                  <a:latin typeface="ＭＳ Ｐゴシック" pitchFamily="50" charset="-128"/>
                </a:rPr>
                <a:t>60</a:t>
              </a:r>
              <a:endParaRPr lang="en-US" altLang="ja-JP"/>
            </a:p>
          </p:txBody>
        </p:sp>
        <p:sp>
          <p:nvSpPr>
            <p:cNvPr id="83" name="Rectangle 46"/>
            <p:cNvSpPr>
              <a:spLocks noChangeArrowheads="1"/>
            </p:cNvSpPr>
            <p:nvPr/>
          </p:nvSpPr>
          <p:spPr bwMode="auto">
            <a:xfrm>
              <a:off x="1908175" y="1773238"/>
              <a:ext cx="308465" cy="485501"/>
            </a:xfrm>
            <a:prstGeom prst="rect">
              <a:avLst/>
            </a:prstGeom>
            <a:noFill/>
            <a:ln w="9525">
              <a:noFill/>
              <a:miter lim="800000"/>
              <a:headEnd/>
              <a:tailEnd/>
            </a:ln>
          </p:spPr>
          <p:txBody>
            <a:bodyPr wrap="none" lIns="0" tIns="0" rIns="0" bIns="0">
              <a:spAutoFit/>
            </a:bodyPr>
            <a:lstStyle/>
            <a:p>
              <a:r>
                <a:rPr lang="en-US" altLang="ja-JP">
                  <a:latin typeface="ＭＳ Ｐゴシック" pitchFamily="50" charset="-128"/>
                </a:rPr>
                <a:t>70</a:t>
              </a:r>
              <a:endParaRPr lang="en-US" altLang="ja-JP"/>
            </a:p>
          </p:txBody>
        </p:sp>
        <p:sp>
          <p:nvSpPr>
            <p:cNvPr id="84" name="Rectangle 47"/>
            <p:cNvSpPr>
              <a:spLocks noChangeArrowheads="1"/>
            </p:cNvSpPr>
            <p:nvPr/>
          </p:nvSpPr>
          <p:spPr bwMode="auto">
            <a:xfrm>
              <a:off x="2378929" y="5229226"/>
              <a:ext cx="1418938" cy="485501"/>
            </a:xfrm>
            <a:prstGeom prst="rect">
              <a:avLst/>
            </a:prstGeom>
            <a:noFill/>
            <a:ln w="9525">
              <a:noFill/>
              <a:miter lim="800000"/>
              <a:headEnd/>
              <a:tailEnd/>
            </a:ln>
          </p:spPr>
          <p:txBody>
            <a:bodyPr wrap="none" lIns="0" tIns="0" rIns="0" bIns="0">
              <a:spAutoFit/>
            </a:bodyPr>
            <a:lstStyle/>
            <a:p>
              <a:r>
                <a:rPr lang="en-US" altLang="ja-JP" sz="2000" dirty="0" smtClean="0">
                  <a:latin typeface="ＭＳ Ｐゴシック" pitchFamily="50" charset="-128"/>
                </a:rPr>
                <a:t>cholesterol</a:t>
              </a:r>
              <a:endParaRPr lang="en-US" altLang="ja-JP" sz="2000" dirty="0"/>
            </a:p>
          </p:txBody>
        </p:sp>
        <p:sp>
          <p:nvSpPr>
            <p:cNvPr id="85" name="Rectangle 48"/>
            <p:cNvSpPr>
              <a:spLocks noChangeArrowheads="1"/>
            </p:cNvSpPr>
            <p:nvPr/>
          </p:nvSpPr>
          <p:spPr bwMode="auto">
            <a:xfrm>
              <a:off x="6165850" y="5227637"/>
              <a:ext cx="803937" cy="485501"/>
            </a:xfrm>
            <a:prstGeom prst="rect">
              <a:avLst/>
            </a:prstGeom>
            <a:noFill/>
            <a:ln w="9525">
              <a:noFill/>
              <a:miter lim="800000"/>
              <a:headEnd/>
              <a:tailEnd/>
            </a:ln>
          </p:spPr>
          <p:txBody>
            <a:bodyPr wrap="none" lIns="0" tIns="0" rIns="0" bIns="0">
              <a:spAutoFit/>
            </a:bodyPr>
            <a:lstStyle/>
            <a:p>
              <a:r>
                <a:rPr lang="en-US" altLang="ja-JP" sz="2000" dirty="0" err="1">
                  <a:latin typeface="ＭＳ Ｐゴシック" pitchFamily="50" charset="-128"/>
                </a:rPr>
                <a:t>M</a:t>
              </a:r>
              <a:r>
                <a:rPr lang="en-US" altLang="ja-JP" sz="2000" dirty="0" err="1">
                  <a:latin typeface="Symbol" pitchFamily="18" charset="2"/>
                </a:rPr>
                <a:t>b</a:t>
              </a:r>
              <a:r>
                <a:rPr lang="en-US" altLang="ja-JP" sz="2000" dirty="0" err="1">
                  <a:latin typeface="ＭＳ Ｐゴシック" pitchFamily="50" charset="-128"/>
                </a:rPr>
                <a:t>CD</a:t>
              </a:r>
              <a:endParaRPr lang="en-US" altLang="ja-JP" sz="2000" dirty="0"/>
            </a:p>
          </p:txBody>
        </p:sp>
        <p:sp>
          <p:nvSpPr>
            <p:cNvPr id="86" name="Rectangle 49"/>
            <p:cNvSpPr>
              <a:spLocks noChangeArrowheads="1"/>
            </p:cNvSpPr>
            <p:nvPr/>
          </p:nvSpPr>
          <p:spPr bwMode="auto">
            <a:xfrm>
              <a:off x="4236983" y="5145502"/>
              <a:ext cx="1274344" cy="776802"/>
            </a:xfrm>
            <a:prstGeom prst="rect">
              <a:avLst/>
            </a:prstGeom>
            <a:noFill/>
            <a:ln w="9525">
              <a:noFill/>
              <a:miter lim="800000"/>
              <a:headEnd/>
              <a:tailEnd/>
            </a:ln>
          </p:spPr>
          <p:txBody>
            <a:bodyPr wrap="none" lIns="0" tIns="0" rIns="0" bIns="0">
              <a:spAutoFit/>
            </a:bodyPr>
            <a:lstStyle/>
            <a:p>
              <a:r>
                <a:rPr lang="en-US" altLang="ja-JP" sz="1600" dirty="0" smtClean="0">
                  <a:latin typeface="Arial Unicode MS" pitchFamily="50" charset="-128"/>
                  <a:ea typeface="Arial Unicode MS" pitchFamily="50" charset="-128"/>
                  <a:cs typeface="Arial Unicode MS" pitchFamily="50" charset="-128"/>
                </a:rPr>
                <a:t>7-keto</a:t>
              </a:r>
            </a:p>
            <a:p>
              <a:r>
                <a:rPr lang="en-US" altLang="ja-JP" sz="1600" dirty="0" smtClean="0">
                  <a:latin typeface="Arial Unicode MS" pitchFamily="50" charset="-128"/>
                  <a:ea typeface="Arial Unicode MS" pitchFamily="50" charset="-128"/>
                  <a:cs typeface="Arial Unicode MS" pitchFamily="50" charset="-128"/>
                </a:rPr>
                <a:t>-cholesterol</a:t>
              </a:r>
              <a:endParaRPr lang="en-US" altLang="ja-JP" sz="1600" dirty="0">
                <a:latin typeface="Arial Unicode MS" pitchFamily="50" charset="-128"/>
                <a:ea typeface="Arial Unicode MS" pitchFamily="50" charset="-128"/>
                <a:cs typeface="Arial Unicode MS" pitchFamily="50" charset="-128"/>
              </a:endParaRPr>
            </a:p>
          </p:txBody>
        </p:sp>
        <p:sp>
          <p:nvSpPr>
            <p:cNvPr id="87" name="Line 57"/>
            <p:cNvSpPr>
              <a:spLocks noChangeShapeType="1"/>
            </p:cNvSpPr>
            <p:nvPr/>
          </p:nvSpPr>
          <p:spPr bwMode="auto">
            <a:xfrm>
              <a:off x="2965450" y="2260600"/>
              <a:ext cx="144463" cy="0"/>
            </a:xfrm>
            <a:prstGeom prst="line">
              <a:avLst/>
            </a:prstGeom>
            <a:noFill/>
            <a:ln w="9525">
              <a:solidFill>
                <a:schemeClr val="tx1"/>
              </a:solidFill>
              <a:round/>
              <a:headEnd/>
              <a:tailEnd/>
            </a:ln>
          </p:spPr>
          <p:txBody>
            <a:bodyPr/>
            <a:lstStyle/>
            <a:p>
              <a:endParaRPr lang="en-GB"/>
            </a:p>
          </p:txBody>
        </p:sp>
        <p:sp>
          <p:nvSpPr>
            <p:cNvPr id="88" name="Line 58"/>
            <p:cNvSpPr>
              <a:spLocks noChangeShapeType="1"/>
            </p:cNvSpPr>
            <p:nvPr/>
          </p:nvSpPr>
          <p:spPr bwMode="auto">
            <a:xfrm rot="16200000" flipH="1">
              <a:off x="2929732" y="2370931"/>
              <a:ext cx="222250" cy="1587"/>
            </a:xfrm>
            <a:prstGeom prst="line">
              <a:avLst/>
            </a:prstGeom>
            <a:noFill/>
            <a:ln w="9525">
              <a:solidFill>
                <a:schemeClr val="tx1"/>
              </a:solidFill>
              <a:round/>
              <a:headEnd/>
              <a:tailEnd/>
            </a:ln>
          </p:spPr>
          <p:txBody>
            <a:bodyPr/>
            <a:lstStyle/>
            <a:p>
              <a:endParaRPr lang="en-GB"/>
            </a:p>
          </p:txBody>
        </p:sp>
        <p:sp>
          <p:nvSpPr>
            <p:cNvPr id="89" name="Line 59"/>
            <p:cNvSpPr>
              <a:spLocks noChangeShapeType="1"/>
            </p:cNvSpPr>
            <p:nvPr/>
          </p:nvSpPr>
          <p:spPr bwMode="auto">
            <a:xfrm>
              <a:off x="4762500" y="4559300"/>
              <a:ext cx="144463" cy="0"/>
            </a:xfrm>
            <a:prstGeom prst="line">
              <a:avLst/>
            </a:prstGeom>
            <a:noFill/>
            <a:ln w="9525">
              <a:solidFill>
                <a:schemeClr val="tx1"/>
              </a:solidFill>
              <a:round/>
              <a:headEnd/>
              <a:tailEnd/>
            </a:ln>
          </p:spPr>
          <p:txBody>
            <a:bodyPr/>
            <a:lstStyle/>
            <a:p>
              <a:endParaRPr lang="en-GB"/>
            </a:p>
          </p:txBody>
        </p:sp>
        <p:sp>
          <p:nvSpPr>
            <p:cNvPr id="90" name="Line 60"/>
            <p:cNvSpPr>
              <a:spLocks noChangeShapeType="1"/>
            </p:cNvSpPr>
            <p:nvPr/>
          </p:nvSpPr>
          <p:spPr bwMode="auto">
            <a:xfrm rot="16200000" flipH="1">
              <a:off x="4765675" y="4630738"/>
              <a:ext cx="142875" cy="0"/>
            </a:xfrm>
            <a:prstGeom prst="line">
              <a:avLst/>
            </a:prstGeom>
            <a:noFill/>
            <a:ln w="9525">
              <a:solidFill>
                <a:schemeClr val="tx1"/>
              </a:solidFill>
              <a:round/>
              <a:headEnd/>
              <a:tailEnd/>
            </a:ln>
          </p:spPr>
          <p:txBody>
            <a:bodyPr/>
            <a:lstStyle/>
            <a:p>
              <a:endParaRPr lang="en-GB"/>
            </a:p>
          </p:txBody>
        </p:sp>
        <p:sp>
          <p:nvSpPr>
            <p:cNvPr id="91" name="Line 61"/>
            <p:cNvSpPr>
              <a:spLocks noChangeShapeType="1"/>
            </p:cNvSpPr>
            <p:nvPr/>
          </p:nvSpPr>
          <p:spPr bwMode="auto">
            <a:xfrm>
              <a:off x="6411913" y="4216400"/>
              <a:ext cx="144462" cy="0"/>
            </a:xfrm>
            <a:prstGeom prst="line">
              <a:avLst/>
            </a:prstGeom>
            <a:noFill/>
            <a:ln w="9525">
              <a:solidFill>
                <a:schemeClr val="tx1"/>
              </a:solidFill>
              <a:round/>
              <a:headEnd/>
              <a:tailEnd/>
            </a:ln>
          </p:spPr>
          <p:txBody>
            <a:bodyPr/>
            <a:lstStyle/>
            <a:p>
              <a:endParaRPr lang="en-GB"/>
            </a:p>
          </p:txBody>
        </p:sp>
        <p:sp>
          <p:nvSpPr>
            <p:cNvPr id="92" name="Line 62"/>
            <p:cNvSpPr>
              <a:spLocks noChangeShapeType="1"/>
            </p:cNvSpPr>
            <p:nvPr/>
          </p:nvSpPr>
          <p:spPr bwMode="auto">
            <a:xfrm rot="16200000" flipH="1">
              <a:off x="6378575" y="4324350"/>
              <a:ext cx="215900" cy="0"/>
            </a:xfrm>
            <a:prstGeom prst="line">
              <a:avLst/>
            </a:prstGeom>
            <a:noFill/>
            <a:ln w="9525">
              <a:solidFill>
                <a:schemeClr val="tx1"/>
              </a:solidFill>
              <a:round/>
              <a:headEnd/>
              <a:tailEnd/>
            </a:ln>
          </p:spPr>
          <p:txBody>
            <a:bodyPr/>
            <a:lstStyle/>
            <a:p>
              <a:endParaRPr lang="en-GB"/>
            </a:p>
          </p:txBody>
        </p:sp>
        <p:sp>
          <p:nvSpPr>
            <p:cNvPr id="93" name="Text Box 18"/>
            <p:cNvSpPr txBox="1">
              <a:spLocks noChangeArrowheads="1"/>
            </p:cNvSpPr>
            <p:nvPr/>
          </p:nvSpPr>
          <p:spPr bwMode="auto">
            <a:xfrm rot="16200000">
              <a:off x="-11112" y="3077352"/>
              <a:ext cx="3311526" cy="703299"/>
            </a:xfrm>
            <a:prstGeom prst="rect">
              <a:avLst/>
            </a:prstGeom>
            <a:noFill/>
            <a:ln w="9525">
              <a:noFill/>
              <a:miter lim="800000"/>
              <a:headEnd/>
              <a:tailEnd/>
            </a:ln>
          </p:spPr>
          <p:txBody>
            <a:bodyPr>
              <a:spAutoFit/>
            </a:bodyPr>
            <a:lstStyle/>
            <a:p>
              <a:pPr algn="ctr">
                <a:spcBef>
                  <a:spcPct val="50000"/>
                </a:spcBef>
              </a:pPr>
              <a:r>
                <a:rPr kumimoji="0" lang="en-GB" altLang="ja-JP" sz="1600">
                  <a:cs typeface="Arial" pitchFamily="34" charset="0"/>
                </a:rPr>
                <a:t>Fluorescence Intensity (A.U.)</a:t>
              </a:r>
            </a:p>
          </p:txBody>
        </p:sp>
      </p:grpSp>
      <p:grpSp>
        <p:nvGrpSpPr>
          <p:cNvPr id="3" name="Group 60"/>
          <p:cNvGrpSpPr/>
          <p:nvPr/>
        </p:nvGrpSpPr>
        <p:grpSpPr>
          <a:xfrm>
            <a:off x="251522" y="1656001"/>
            <a:ext cx="6408711" cy="2485140"/>
            <a:chOff x="282962" y="1656001"/>
            <a:chExt cx="7209800" cy="2485140"/>
          </a:xfrm>
        </p:grpSpPr>
        <p:pic>
          <p:nvPicPr>
            <p:cNvPr id="117" name="Picture 116"/>
            <p:cNvPicPr>
              <a:picLocks noChangeAspect="1" noChangeArrowheads="1"/>
            </p:cNvPicPr>
            <p:nvPr/>
          </p:nvPicPr>
          <p:blipFill>
            <a:blip r:embed="rId2" cstate="screen"/>
            <a:srcRect l="29524" t="42712" r="23210"/>
            <a:stretch>
              <a:fillRect/>
            </a:stretch>
          </p:blipFill>
          <p:spPr bwMode="auto">
            <a:xfrm flipH="1">
              <a:off x="2515868" y="1656001"/>
              <a:ext cx="1861029" cy="1666659"/>
            </a:xfrm>
            <a:prstGeom prst="rect">
              <a:avLst/>
            </a:prstGeom>
            <a:noFill/>
            <a:ln w="6350">
              <a:noFill/>
              <a:miter lim="800000"/>
              <a:headEnd/>
              <a:tailEnd/>
            </a:ln>
          </p:spPr>
        </p:pic>
        <p:grpSp>
          <p:nvGrpSpPr>
            <p:cNvPr id="5" name="Group 8"/>
            <p:cNvGrpSpPr>
              <a:grpSpLocks/>
            </p:cNvGrpSpPr>
            <p:nvPr/>
          </p:nvGrpSpPr>
          <p:grpSpPr bwMode="auto">
            <a:xfrm>
              <a:off x="3193809" y="2377352"/>
              <a:ext cx="821093" cy="118489"/>
              <a:chOff x="2608" y="1298"/>
              <a:chExt cx="499" cy="91"/>
            </a:xfrm>
          </p:grpSpPr>
          <p:sp>
            <p:nvSpPr>
              <p:cNvPr id="115" name="Oval 9"/>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116" name="Line 10"/>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grpSp>
          <p:nvGrpSpPr>
            <p:cNvPr id="6" name="Group 11"/>
            <p:cNvGrpSpPr>
              <a:grpSpLocks/>
            </p:cNvGrpSpPr>
            <p:nvPr/>
          </p:nvGrpSpPr>
          <p:grpSpPr bwMode="auto">
            <a:xfrm>
              <a:off x="3193809" y="2515372"/>
              <a:ext cx="821093" cy="118489"/>
              <a:chOff x="2608" y="1298"/>
              <a:chExt cx="499" cy="91"/>
            </a:xfrm>
          </p:grpSpPr>
          <p:sp>
            <p:nvSpPr>
              <p:cNvPr id="113" name="Oval 12"/>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114" name="Line 13"/>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grpSp>
          <p:nvGrpSpPr>
            <p:cNvPr id="7" name="Group 14"/>
            <p:cNvGrpSpPr>
              <a:grpSpLocks/>
            </p:cNvGrpSpPr>
            <p:nvPr/>
          </p:nvGrpSpPr>
          <p:grpSpPr bwMode="auto">
            <a:xfrm>
              <a:off x="3193809" y="2653393"/>
              <a:ext cx="821093" cy="118489"/>
              <a:chOff x="2608" y="1298"/>
              <a:chExt cx="499" cy="91"/>
            </a:xfrm>
          </p:grpSpPr>
          <p:sp>
            <p:nvSpPr>
              <p:cNvPr id="111" name="Oval 15"/>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112" name="Line 16"/>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grpSp>
          <p:nvGrpSpPr>
            <p:cNvPr id="8" name="Group 17"/>
            <p:cNvGrpSpPr>
              <a:grpSpLocks/>
            </p:cNvGrpSpPr>
            <p:nvPr/>
          </p:nvGrpSpPr>
          <p:grpSpPr bwMode="auto">
            <a:xfrm>
              <a:off x="3193809" y="2790110"/>
              <a:ext cx="821093" cy="118489"/>
              <a:chOff x="2608" y="1298"/>
              <a:chExt cx="499" cy="91"/>
            </a:xfrm>
          </p:grpSpPr>
          <p:sp>
            <p:nvSpPr>
              <p:cNvPr id="109" name="Oval 18"/>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110" name="Line 19"/>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grpSp>
          <p:nvGrpSpPr>
            <p:cNvPr id="9" name="Group 20"/>
            <p:cNvGrpSpPr>
              <a:grpSpLocks/>
            </p:cNvGrpSpPr>
            <p:nvPr/>
          </p:nvGrpSpPr>
          <p:grpSpPr bwMode="auto">
            <a:xfrm>
              <a:off x="3193809" y="2924225"/>
              <a:ext cx="821093" cy="118489"/>
              <a:chOff x="2608" y="1298"/>
              <a:chExt cx="499" cy="91"/>
            </a:xfrm>
          </p:grpSpPr>
          <p:sp>
            <p:nvSpPr>
              <p:cNvPr id="107" name="Oval 21"/>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108" name="Line 22"/>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sp>
          <p:nvSpPr>
            <p:cNvPr id="101" name="Text Box 23"/>
            <p:cNvSpPr txBox="1">
              <a:spLocks noChangeArrowheads="1"/>
            </p:cNvSpPr>
            <p:nvPr/>
          </p:nvSpPr>
          <p:spPr bwMode="auto">
            <a:xfrm>
              <a:off x="2895969" y="3489978"/>
              <a:ext cx="2004505" cy="630942"/>
            </a:xfrm>
            <a:prstGeom prst="rect">
              <a:avLst/>
            </a:prstGeom>
            <a:noFill/>
            <a:ln w="9525">
              <a:solidFill>
                <a:schemeClr val="tx1"/>
              </a:solidFill>
              <a:miter lim="800000"/>
              <a:headEnd/>
              <a:tailEnd/>
            </a:ln>
          </p:spPr>
          <p:txBody>
            <a:bodyPr wrap="square">
              <a:spAutoFit/>
            </a:bodyPr>
            <a:lstStyle/>
            <a:p>
              <a:pPr>
                <a:spcBef>
                  <a:spcPct val="50000"/>
                </a:spcBef>
              </a:pPr>
              <a:r>
                <a:rPr kumimoji="0" lang="en-GB" altLang="ja-JP" sz="1400" b="1" dirty="0">
                  <a:cs typeface="Arial" pitchFamily="34" charset="0"/>
                </a:rPr>
                <a:t>Treatments:</a:t>
              </a:r>
            </a:p>
            <a:p>
              <a:pPr>
                <a:spcBef>
                  <a:spcPct val="50000"/>
                </a:spcBef>
              </a:pPr>
              <a:r>
                <a:rPr kumimoji="0" lang="en-GB" altLang="ja-JP" sz="1400" b="1" dirty="0">
                  <a:cs typeface="Arial" pitchFamily="34" charset="0"/>
                </a:rPr>
                <a:t>CTR, 7KC, </a:t>
              </a:r>
              <a:r>
                <a:rPr kumimoji="0" lang="en-GB" altLang="ja-JP" sz="1400" b="1" dirty="0" err="1">
                  <a:cs typeface="Arial" pitchFamily="34" charset="0"/>
                </a:rPr>
                <a:t>M</a:t>
              </a:r>
              <a:r>
                <a:rPr kumimoji="0" lang="en-GB" altLang="ja-JP" sz="1400" b="1" dirty="0" err="1">
                  <a:latin typeface="Symbol" pitchFamily="18" charset="2"/>
                  <a:cs typeface="Arial" pitchFamily="34" charset="0"/>
                </a:rPr>
                <a:t>b</a:t>
              </a:r>
              <a:r>
                <a:rPr kumimoji="0" lang="en-GB" altLang="ja-JP" sz="1400" b="1" dirty="0" err="1">
                  <a:cs typeface="Arial" pitchFamily="34" charset="0"/>
                </a:rPr>
                <a:t>CD</a:t>
              </a:r>
              <a:endParaRPr kumimoji="0" lang="en-GB" altLang="ja-JP" sz="1400" b="1" dirty="0">
                <a:cs typeface="Arial" pitchFamily="34" charset="0"/>
              </a:endParaRPr>
            </a:p>
          </p:txBody>
        </p:sp>
        <p:sp>
          <p:nvSpPr>
            <p:cNvPr id="102" name="Line 24"/>
            <p:cNvSpPr>
              <a:spLocks noChangeShapeType="1"/>
            </p:cNvSpPr>
            <p:nvPr/>
          </p:nvSpPr>
          <p:spPr bwMode="auto">
            <a:xfrm flipH="1">
              <a:off x="4088935" y="2613028"/>
              <a:ext cx="671352" cy="0"/>
            </a:xfrm>
            <a:prstGeom prst="line">
              <a:avLst/>
            </a:prstGeom>
            <a:noFill/>
            <a:ln w="9525">
              <a:solidFill>
                <a:schemeClr val="accent3">
                  <a:lumMod val="10000"/>
                </a:schemeClr>
              </a:solidFill>
              <a:round/>
              <a:headEnd/>
              <a:tailEnd type="triangle" w="med" len="med"/>
            </a:ln>
          </p:spPr>
          <p:txBody>
            <a:bodyPr/>
            <a:lstStyle/>
            <a:p>
              <a:endParaRPr lang="en-GB"/>
            </a:p>
          </p:txBody>
        </p:sp>
        <p:sp>
          <p:nvSpPr>
            <p:cNvPr id="103" name="Text Box 25"/>
            <p:cNvSpPr txBox="1">
              <a:spLocks noChangeArrowheads="1"/>
            </p:cNvSpPr>
            <p:nvPr/>
          </p:nvSpPr>
          <p:spPr bwMode="auto">
            <a:xfrm>
              <a:off x="4760288" y="2318757"/>
              <a:ext cx="2732474" cy="738664"/>
            </a:xfrm>
            <a:prstGeom prst="rect">
              <a:avLst/>
            </a:prstGeom>
            <a:noFill/>
            <a:ln w="9525">
              <a:solidFill>
                <a:schemeClr val="tx1"/>
              </a:solidFill>
              <a:miter lim="800000"/>
              <a:headEnd/>
              <a:tailEnd/>
            </a:ln>
          </p:spPr>
          <p:txBody>
            <a:bodyPr wrap="square">
              <a:spAutoFit/>
            </a:bodyPr>
            <a:lstStyle/>
            <a:p>
              <a:pPr>
                <a:spcBef>
                  <a:spcPct val="50000"/>
                </a:spcBef>
              </a:pPr>
              <a:r>
                <a:rPr kumimoji="0" lang="en-GB" altLang="ja-JP" sz="1400" b="1" dirty="0">
                  <a:cs typeface="Arial" pitchFamily="34" charset="0"/>
                </a:rPr>
                <a:t>Time lapse recording of Fluo-4 fluorescence from cell bodies</a:t>
              </a:r>
            </a:p>
          </p:txBody>
        </p:sp>
        <p:sp>
          <p:nvSpPr>
            <p:cNvPr id="104" name="Text Box 26"/>
            <p:cNvSpPr txBox="1">
              <a:spLocks noChangeArrowheads="1"/>
            </p:cNvSpPr>
            <p:nvPr/>
          </p:nvSpPr>
          <p:spPr bwMode="auto">
            <a:xfrm>
              <a:off x="282962" y="2562247"/>
              <a:ext cx="1944216" cy="1578894"/>
            </a:xfrm>
            <a:prstGeom prst="rect">
              <a:avLst/>
            </a:prstGeom>
            <a:noFill/>
            <a:ln w="9525">
              <a:solidFill>
                <a:schemeClr val="tx1"/>
              </a:solidFill>
              <a:miter lim="800000"/>
              <a:headEnd/>
              <a:tailEnd/>
            </a:ln>
          </p:spPr>
          <p:txBody>
            <a:bodyPr wrap="square">
              <a:spAutoFit/>
            </a:bodyPr>
            <a:lstStyle/>
            <a:p>
              <a:pPr>
                <a:spcBef>
                  <a:spcPct val="30000"/>
                </a:spcBef>
              </a:pPr>
              <a:r>
                <a:rPr kumimoji="0" lang="en-GB" altLang="ja-JP" sz="1400" b="1" dirty="0">
                  <a:cs typeface="Arial" pitchFamily="34" charset="0"/>
                </a:rPr>
                <a:t>Stimulation of neurites with chemicals:</a:t>
              </a:r>
            </a:p>
            <a:p>
              <a:pPr>
                <a:spcBef>
                  <a:spcPct val="30000"/>
                </a:spcBef>
              </a:pPr>
              <a:r>
                <a:rPr kumimoji="0" lang="en-GB" altLang="ja-JP" sz="1400" b="1" dirty="0">
                  <a:cs typeface="Arial" pitchFamily="34" charset="0"/>
                </a:rPr>
                <a:t>Capsaicin 10 </a:t>
              </a:r>
              <a:r>
                <a:rPr kumimoji="0" lang="el-GR" altLang="ja-JP" sz="1400" b="1" dirty="0">
                  <a:cs typeface="Arial" pitchFamily="34" charset="0"/>
                </a:rPr>
                <a:t>μ</a:t>
              </a:r>
              <a:r>
                <a:rPr kumimoji="0" lang="en-GB" altLang="ja-JP" sz="1400" b="1" dirty="0">
                  <a:cs typeface="Arial" pitchFamily="34" charset="0"/>
                </a:rPr>
                <a:t>M</a:t>
              </a:r>
            </a:p>
            <a:p>
              <a:pPr>
                <a:spcBef>
                  <a:spcPct val="30000"/>
                </a:spcBef>
              </a:pPr>
              <a:r>
                <a:rPr kumimoji="0" lang="en-GB" altLang="ja-JP" sz="1400" b="1" dirty="0">
                  <a:cs typeface="Arial" pitchFamily="34" charset="0"/>
                </a:rPr>
                <a:t>Bradykinin 10 </a:t>
              </a:r>
              <a:r>
                <a:rPr kumimoji="0" lang="el-GR" altLang="ja-JP" sz="1400" b="1" dirty="0">
                  <a:cs typeface="Arial" pitchFamily="34" charset="0"/>
                </a:rPr>
                <a:t>μ</a:t>
              </a:r>
              <a:r>
                <a:rPr kumimoji="0" lang="en-GB" altLang="ja-JP" sz="1400" b="1" dirty="0">
                  <a:cs typeface="Arial" pitchFamily="34" charset="0"/>
                </a:rPr>
                <a:t>M</a:t>
              </a:r>
            </a:p>
            <a:p>
              <a:pPr>
                <a:spcBef>
                  <a:spcPct val="30000"/>
                </a:spcBef>
              </a:pPr>
              <a:r>
                <a:rPr kumimoji="0" lang="en-GB" altLang="ja-JP" sz="1400" b="1" dirty="0">
                  <a:cs typeface="Arial" pitchFamily="34" charset="0"/>
                </a:rPr>
                <a:t>ATP 300 </a:t>
              </a:r>
              <a:r>
                <a:rPr kumimoji="0" lang="el-GR" altLang="ja-JP" sz="1400" b="1" dirty="0">
                  <a:cs typeface="Arial" pitchFamily="34" charset="0"/>
                </a:rPr>
                <a:t>μ</a:t>
              </a:r>
              <a:r>
                <a:rPr kumimoji="0" lang="en-GB" altLang="ja-JP" sz="1400" b="1" dirty="0">
                  <a:cs typeface="Arial" pitchFamily="34" charset="0"/>
                </a:rPr>
                <a:t>M</a:t>
              </a:r>
              <a:endParaRPr kumimoji="0" lang="el-GR" altLang="ja-JP" sz="1400" b="1" dirty="0">
                <a:cs typeface="Arial" pitchFamily="34" charset="0"/>
              </a:endParaRPr>
            </a:p>
          </p:txBody>
        </p:sp>
        <p:sp>
          <p:nvSpPr>
            <p:cNvPr id="105" name="Line 27"/>
            <p:cNvSpPr>
              <a:spLocks noChangeShapeType="1"/>
            </p:cNvSpPr>
            <p:nvPr/>
          </p:nvSpPr>
          <p:spPr bwMode="auto">
            <a:xfrm>
              <a:off x="2298662" y="2799225"/>
              <a:ext cx="745399" cy="0"/>
            </a:xfrm>
            <a:prstGeom prst="line">
              <a:avLst/>
            </a:prstGeom>
            <a:noFill/>
            <a:ln w="9525">
              <a:solidFill>
                <a:schemeClr val="accent3">
                  <a:lumMod val="10000"/>
                </a:schemeClr>
              </a:solidFill>
              <a:round/>
              <a:headEnd/>
              <a:tailEnd type="triangle" w="med" len="med"/>
            </a:ln>
          </p:spPr>
          <p:txBody>
            <a:bodyPr/>
            <a:lstStyle/>
            <a:p>
              <a:endParaRPr lang="en-GB"/>
            </a:p>
          </p:txBody>
        </p:sp>
        <p:sp>
          <p:nvSpPr>
            <p:cNvPr id="106" name="Line 28"/>
            <p:cNvSpPr>
              <a:spLocks noChangeShapeType="1"/>
            </p:cNvSpPr>
            <p:nvPr/>
          </p:nvSpPr>
          <p:spPr bwMode="auto">
            <a:xfrm flipV="1">
              <a:off x="3646656" y="3030993"/>
              <a:ext cx="45719" cy="519030"/>
            </a:xfrm>
            <a:prstGeom prst="line">
              <a:avLst/>
            </a:prstGeom>
            <a:noFill/>
            <a:ln w="9525">
              <a:solidFill>
                <a:schemeClr val="accent3">
                  <a:lumMod val="10000"/>
                </a:schemeClr>
              </a:solidFill>
              <a:round/>
              <a:headEnd/>
              <a:tailEnd type="triangle" w="med" len="med"/>
            </a:ln>
          </p:spPr>
          <p:txBody>
            <a:bodyPr/>
            <a:lstStyle/>
            <a:p>
              <a:endParaRPr lang="en-GB"/>
            </a:p>
          </p:txBody>
        </p:sp>
      </p:grpSp>
      <p:sp>
        <p:nvSpPr>
          <p:cNvPr id="60" name="Rectangle 2"/>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54</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65276"/>
            <a:ext cx="9144000" cy="1052513"/>
          </a:xfrm>
          <a:prstGeom prst="rect">
            <a:avLst/>
          </a:prstGeom>
          <a:noFill/>
          <a:ln w="12700">
            <a:noFill/>
            <a:miter lim="800000"/>
            <a:headEnd/>
            <a:tailEnd/>
          </a:ln>
        </p:spPr>
        <p:txBody>
          <a:bodyPr lIns="90487" tIns="44450" rIns="90487" bIns="44450" anchor="b"/>
          <a:lstStyle/>
          <a:p>
            <a:pPr algn="ctr" eaLnBrk="0" hangingPunct="0"/>
            <a:r>
              <a:rPr lang="en-GB" altLang="ja-JP" sz="2400" dirty="0">
                <a:solidFill>
                  <a:schemeClr val="tx2"/>
                </a:solidFill>
              </a:rPr>
              <a:t>Putative conduction mechanism of action potential propagation </a:t>
            </a:r>
            <a:br>
              <a:rPr lang="en-GB" altLang="ja-JP" sz="2400" dirty="0">
                <a:solidFill>
                  <a:schemeClr val="tx2"/>
                </a:solidFill>
              </a:rPr>
            </a:br>
            <a:r>
              <a:rPr lang="en-GB" altLang="ja-JP" sz="2400" dirty="0">
                <a:solidFill>
                  <a:schemeClr val="tx2"/>
                </a:solidFill>
              </a:rPr>
              <a:t>in unmyelinated sensory axons </a:t>
            </a:r>
          </a:p>
        </p:txBody>
      </p:sp>
      <p:pic>
        <p:nvPicPr>
          <p:cNvPr id="120835" name="Picture 3"/>
          <p:cNvPicPr>
            <a:picLocks noChangeAspect="1" noChangeArrowheads="1"/>
          </p:cNvPicPr>
          <p:nvPr/>
        </p:nvPicPr>
        <p:blipFill>
          <a:blip r:embed="rId2" cstate="screen"/>
          <a:srcRect/>
          <a:stretch>
            <a:fillRect/>
          </a:stretch>
        </p:blipFill>
        <p:spPr bwMode="auto">
          <a:xfrm>
            <a:off x="1371601" y="1649553"/>
            <a:ext cx="6296025" cy="3160713"/>
          </a:xfrm>
          <a:prstGeom prst="rect">
            <a:avLst/>
          </a:prstGeom>
          <a:noFill/>
          <a:ln w="9525">
            <a:noFill/>
            <a:miter lim="800000"/>
            <a:headEnd/>
            <a:tailEnd/>
          </a:ln>
        </p:spPr>
      </p:pic>
      <p:sp>
        <p:nvSpPr>
          <p:cNvPr id="69636" name="Rectangle 4"/>
          <p:cNvSpPr>
            <a:spLocks noChangeArrowheads="1"/>
          </p:cNvSpPr>
          <p:nvPr/>
        </p:nvSpPr>
        <p:spPr bwMode="auto">
          <a:xfrm>
            <a:off x="666750" y="4969014"/>
            <a:ext cx="7874000" cy="2031325"/>
          </a:xfrm>
          <a:prstGeom prst="rect">
            <a:avLst/>
          </a:prstGeom>
          <a:noFill/>
          <a:ln w="9525">
            <a:noFill/>
            <a:miter lim="800000"/>
            <a:headEnd/>
            <a:tailEnd/>
          </a:ln>
        </p:spPr>
        <p:txBody>
          <a:bodyPr anchor="ctr">
            <a:spAutoFit/>
          </a:bodyPr>
          <a:lstStyle/>
          <a:p>
            <a:r>
              <a:rPr kumimoji="0" lang="en-GB" altLang="ja-JP" sz="1800" dirty="0">
                <a:latin typeface="Arial Unicode MS" pitchFamily="50" charset="-128"/>
                <a:ea typeface="Arial Unicode MS" pitchFamily="50" charset="-128"/>
                <a:cs typeface="Arial Unicode MS" pitchFamily="50" charset="-128"/>
              </a:rPr>
              <a:t>Upon stimulation of the unmyelinated C-fibres by nociceptive signals, Na</a:t>
            </a:r>
            <a:r>
              <a:rPr kumimoji="0" lang="en-GB" altLang="ja-JP" sz="1800" baseline="-25000" dirty="0">
                <a:latin typeface="Arial Unicode MS" pitchFamily="50" charset="-128"/>
                <a:ea typeface="Arial Unicode MS" pitchFamily="50" charset="-128"/>
                <a:cs typeface="Arial Unicode MS" pitchFamily="50" charset="-128"/>
              </a:rPr>
              <a:t>V</a:t>
            </a:r>
            <a:r>
              <a:rPr kumimoji="0" lang="en-GB" altLang="ja-JP" sz="1800" dirty="0">
                <a:latin typeface="Arial Unicode MS" pitchFamily="50" charset="-128"/>
                <a:ea typeface="Arial Unicode MS" pitchFamily="50" charset="-128"/>
                <a:cs typeface="Arial Unicode MS" pitchFamily="50" charset="-128"/>
              </a:rPr>
              <a:t>1.8 channels at a lipid raft opens and this causes local influx of Na</a:t>
            </a:r>
            <a:r>
              <a:rPr kumimoji="0" lang="en-GB" altLang="ja-JP" sz="1800" baseline="30000" dirty="0">
                <a:latin typeface="Arial Unicode MS" pitchFamily="50" charset="-128"/>
                <a:ea typeface="Arial Unicode MS" pitchFamily="50" charset="-128"/>
                <a:cs typeface="Arial Unicode MS" pitchFamily="50" charset="-128"/>
              </a:rPr>
              <a:t>+</a:t>
            </a:r>
            <a:r>
              <a:rPr kumimoji="0" lang="en-GB" altLang="ja-JP" sz="1800" dirty="0">
                <a:latin typeface="Arial Unicode MS" pitchFamily="50" charset="-128"/>
                <a:ea typeface="Arial Unicode MS" pitchFamily="50" charset="-128"/>
                <a:cs typeface="Arial Unicode MS" pitchFamily="50" charset="-128"/>
              </a:rPr>
              <a:t> and action potential initiation. As the depolarisation spreads, the magnitude of membrane depolarisation decreases due to the absence of myelin insulation in unmyelinated fibres. Before the depolarisation is attenuated to sub-threshold level, it reaches the adjacent Na</a:t>
            </a:r>
            <a:r>
              <a:rPr kumimoji="0" lang="en-GB" altLang="ja-JP" sz="1800" baseline="-25000" dirty="0">
                <a:latin typeface="Arial Unicode MS" pitchFamily="50" charset="-128"/>
                <a:ea typeface="Arial Unicode MS" pitchFamily="50" charset="-128"/>
                <a:cs typeface="Arial Unicode MS" pitchFamily="50" charset="-128"/>
              </a:rPr>
              <a:t>V</a:t>
            </a:r>
            <a:r>
              <a:rPr kumimoji="0" lang="en-GB" altLang="ja-JP" sz="1800" dirty="0">
                <a:latin typeface="Arial Unicode MS" pitchFamily="50" charset="-128"/>
                <a:ea typeface="Arial Unicode MS" pitchFamily="50" charset="-128"/>
                <a:cs typeface="Arial Unicode MS" pitchFamily="50" charset="-128"/>
              </a:rPr>
              <a:t>1.8 cluster and triggers subsequent Na</a:t>
            </a:r>
            <a:r>
              <a:rPr kumimoji="0" lang="en-GB" altLang="ja-JP" sz="1800" baseline="30000" dirty="0">
                <a:latin typeface="Arial Unicode MS" pitchFamily="50" charset="-128"/>
                <a:ea typeface="Arial Unicode MS" pitchFamily="50" charset="-128"/>
                <a:cs typeface="Arial Unicode MS" pitchFamily="50" charset="-128"/>
              </a:rPr>
              <a:t>+</a:t>
            </a:r>
            <a:r>
              <a:rPr kumimoji="0" lang="en-GB" altLang="ja-JP" sz="1800" dirty="0">
                <a:latin typeface="Arial Unicode MS" pitchFamily="50" charset="-128"/>
                <a:ea typeface="Arial Unicode MS" pitchFamily="50" charset="-128"/>
                <a:cs typeface="Arial Unicode MS" pitchFamily="50" charset="-128"/>
              </a:rPr>
              <a:t> influx. </a:t>
            </a:r>
          </a:p>
        </p:txBody>
      </p:sp>
      <p:sp>
        <p:nvSpPr>
          <p:cNvPr id="8185" name="Line 1017"/>
          <p:cNvSpPr>
            <a:spLocks noChangeShapeType="1"/>
          </p:cNvSpPr>
          <p:nvPr/>
        </p:nvSpPr>
        <p:spPr bwMode="auto">
          <a:xfrm>
            <a:off x="1985963" y="5230951"/>
            <a:ext cx="5211762" cy="0"/>
          </a:xfrm>
          <a:prstGeom prst="line">
            <a:avLst/>
          </a:prstGeom>
          <a:noFill/>
          <a:ln w="9525">
            <a:solidFill>
              <a:schemeClr val="tx1"/>
            </a:solidFill>
            <a:round/>
            <a:headEnd/>
            <a:tailEnd/>
          </a:ln>
        </p:spPr>
        <p:txBody>
          <a:bodyPr/>
          <a:lstStyle/>
          <a:p>
            <a:endParaRPr lang="en-GB"/>
          </a:p>
        </p:txBody>
      </p:sp>
      <p:sp>
        <p:nvSpPr>
          <p:cNvPr id="8186" name="Line 1018"/>
          <p:cNvSpPr>
            <a:spLocks noChangeShapeType="1"/>
          </p:cNvSpPr>
          <p:nvPr/>
        </p:nvSpPr>
        <p:spPr bwMode="auto">
          <a:xfrm>
            <a:off x="1985963" y="5332551"/>
            <a:ext cx="5211762" cy="0"/>
          </a:xfrm>
          <a:prstGeom prst="line">
            <a:avLst/>
          </a:prstGeom>
          <a:noFill/>
          <a:ln w="9525">
            <a:solidFill>
              <a:schemeClr val="tx1"/>
            </a:solidFill>
            <a:round/>
            <a:headEnd/>
            <a:tailEnd/>
          </a:ln>
        </p:spPr>
        <p:txBody>
          <a:bodyPr/>
          <a:lstStyle/>
          <a:p>
            <a:endParaRPr lang="en-GB"/>
          </a:p>
        </p:txBody>
      </p:sp>
      <p:grpSp>
        <p:nvGrpSpPr>
          <p:cNvPr id="2" name="Group 1205"/>
          <p:cNvGrpSpPr>
            <a:grpSpLocks/>
          </p:cNvGrpSpPr>
          <p:nvPr/>
        </p:nvGrpSpPr>
        <p:grpSpPr bwMode="auto">
          <a:xfrm>
            <a:off x="2065339" y="5197616"/>
            <a:ext cx="5000625" cy="166687"/>
            <a:chOff x="2340" y="3521"/>
            <a:chExt cx="3150" cy="105"/>
          </a:xfrm>
        </p:grpSpPr>
        <p:grpSp>
          <p:nvGrpSpPr>
            <p:cNvPr id="3" name="Group 1019"/>
            <p:cNvGrpSpPr>
              <a:grpSpLocks/>
            </p:cNvGrpSpPr>
            <p:nvPr/>
          </p:nvGrpSpPr>
          <p:grpSpPr bwMode="auto">
            <a:xfrm>
              <a:off x="2340" y="3521"/>
              <a:ext cx="70" cy="38"/>
              <a:chOff x="833" y="668"/>
              <a:chExt cx="70" cy="38"/>
            </a:xfrm>
          </p:grpSpPr>
          <p:sp>
            <p:nvSpPr>
              <p:cNvPr id="121349" name="Line 102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50" name="Line 102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51" name="Line 102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52" name="Line 102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53" name="Line 102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4" name="Group 1025"/>
            <p:cNvGrpSpPr>
              <a:grpSpLocks/>
            </p:cNvGrpSpPr>
            <p:nvPr/>
          </p:nvGrpSpPr>
          <p:grpSpPr bwMode="auto">
            <a:xfrm>
              <a:off x="2340" y="3588"/>
              <a:ext cx="70" cy="38"/>
              <a:chOff x="833" y="668"/>
              <a:chExt cx="70" cy="38"/>
            </a:xfrm>
          </p:grpSpPr>
          <p:sp>
            <p:nvSpPr>
              <p:cNvPr id="121344" name="Line 102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45" name="Line 102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46" name="Line 102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47" name="Line 102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48" name="Line 103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5" name="Group 1031"/>
            <p:cNvGrpSpPr>
              <a:grpSpLocks/>
            </p:cNvGrpSpPr>
            <p:nvPr/>
          </p:nvGrpSpPr>
          <p:grpSpPr bwMode="auto">
            <a:xfrm>
              <a:off x="2620" y="3521"/>
              <a:ext cx="70" cy="38"/>
              <a:chOff x="833" y="668"/>
              <a:chExt cx="70" cy="38"/>
            </a:xfrm>
          </p:grpSpPr>
          <p:sp>
            <p:nvSpPr>
              <p:cNvPr id="121339" name="Line 103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40" name="Line 103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41" name="Line 103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42" name="Line 103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43" name="Line 103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6" name="Group 1037"/>
            <p:cNvGrpSpPr>
              <a:grpSpLocks/>
            </p:cNvGrpSpPr>
            <p:nvPr/>
          </p:nvGrpSpPr>
          <p:grpSpPr bwMode="auto">
            <a:xfrm>
              <a:off x="2620" y="3588"/>
              <a:ext cx="70" cy="38"/>
              <a:chOff x="833" y="668"/>
              <a:chExt cx="70" cy="38"/>
            </a:xfrm>
          </p:grpSpPr>
          <p:sp>
            <p:nvSpPr>
              <p:cNvPr id="121334" name="Line 103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35" name="Line 103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36" name="Line 104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37" name="Line 104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38" name="Line 104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7" name="Group 1043"/>
            <p:cNvGrpSpPr>
              <a:grpSpLocks/>
            </p:cNvGrpSpPr>
            <p:nvPr/>
          </p:nvGrpSpPr>
          <p:grpSpPr bwMode="auto">
            <a:xfrm>
              <a:off x="2900" y="3521"/>
              <a:ext cx="70" cy="38"/>
              <a:chOff x="833" y="668"/>
              <a:chExt cx="70" cy="38"/>
            </a:xfrm>
          </p:grpSpPr>
          <p:sp>
            <p:nvSpPr>
              <p:cNvPr id="121329" name="Line 104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30" name="Line 104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31" name="Line 104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32" name="Line 104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33" name="Line 104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 name="Group 1049"/>
            <p:cNvGrpSpPr>
              <a:grpSpLocks/>
            </p:cNvGrpSpPr>
            <p:nvPr/>
          </p:nvGrpSpPr>
          <p:grpSpPr bwMode="auto">
            <a:xfrm>
              <a:off x="2900" y="3588"/>
              <a:ext cx="70" cy="38"/>
              <a:chOff x="833" y="668"/>
              <a:chExt cx="70" cy="38"/>
            </a:xfrm>
          </p:grpSpPr>
          <p:sp>
            <p:nvSpPr>
              <p:cNvPr id="121324" name="Line 105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25" name="Line 105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26" name="Line 105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27" name="Line 105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28" name="Line 105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9" name="Group 1055"/>
            <p:cNvGrpSpPr>
              <a:grpSpLocks/>
            </p:cNvGrpSpPr>
            <p:nvPr/>
          </p:nvGrpSpPr>
          <p:grpSpPr bwMode="auto">
            <a:xfrm>
              <a:off x="3180" y="3521"/>
              <a:ext cx="70" cy="38"/>
              <a:chOff x="833" y="668"/>
              <a:chExt cx="70" cy="38"/>
            </a:xfrm>
          </p:grpSpPr>
          <p:sp>
            <p:nvSpPr>
              <p:cNvPr id="121319" name="Line 105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20" name="Line 105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21" name="Line 105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22" name="Line 105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23" name="Line 106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0" name="Group 1061"/>
            <p:cNvGrpSpPr>
              <a:grpSpLocks/>
            </p:cNvGrpSpPr>
            <p:nvPr/>
          </p:nvGrpSpPr>
          <p:grpSpPr bwMode="auto">
            <a:xfrm>
              <a:off x="3180" y="3588"/>
              <a:ext cx="70" cy="38"/>
              <a:chOff x="833" y="668"/>
              <a:chExt cx="70" cy="38"/>
            </a:xfrm>
          </p:grpSpPr>
          <p:sp>
            <p:nvSpPr>
              <p:cNvPr id="121314" name="Line 106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15" name="Line 106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16" name="Line 106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17" name="Line 106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18" name="Line 106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1" name="Group 1067"/>
            <p:cNvGrpSpPr>
              <a:grpSpLocks/>
            </p:cNvGrpSpPr>
            <p:nvPr/>
          </p:nvGrpSpPr>
          <p:grpSpPr bwMode="auto">
            <a:xfrm>
              <a:off x="3460" y="3521"/>
              <a:ext cx="70" cy="38"/>
              <a:chOff x="833" y="668"/>
              <a:chExt cx="70" cy="38"/>
            </a:xfrm>
          </p:grpSpPr>
          <p:sp>
            <p:nvSpPr>
              <p:cNvPr id="121309" name="Line 106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10" name="Line 106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11" name="Line 107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12" name="Line 107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13" name="Line 107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 name="Group 1073"/>
            <p:cNvGrpSpPr>
              <a:grpSpLocks/>
            </p:cNvGrpSpPr>
            <p:nvPr/>
          </p:nvGrpSpPr>
          <p:grpSpPr bwMode="auto">
            <a:xfrm>
              <a:off x="3460" y="3588"/>
              <a:ext cx="70" cy="38"/>
              <a:chOff x="833" y="668"/>
              <a:chExt cx="70" cy="38"/>
            </a:xfrm>
          </p:grpSpPr>
          <p:sp>
            <p:nvSpPr>
              <p:cNvPr id="121304" name="Line 107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05" name="Line 107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06" name="Line 107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07" name="Line 107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08" name="Line 107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3" name="Group 1079"/>
            <p:cNvGrpSpPr>
              <a:grpSpLocks/>
            </p:cNvGrpSpPr>
            <p:nvPr/>
          </p:nvGrpSpPr>
          <p:grpSpPr bwMode="auto">
            <a:xfrm>
              <a:off x="3740" y="3521"/>
              <a:ext cx="70" cy="38"/>
              <a:chOff x="833" y="668"/>
              <a:chExt cx="70" cy="38"/>
            </a:xfrm>
          </p:grpSpPr>
          <p:sp>
            <p:nvSpPr>
              <p:cNvPr id="121299" name="Line 108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300" name="Line 108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301" name="Line 108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302" name="Line 108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303" name="Line 108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4" name="Group 1085"/>
            <p:cNvGrpSpPr>
              <a:grpSpLocks/>
            </p:cNvGrpSpPr>
            <p:nvPr/>
          </p:nvGrpSpPr>
          <p:grpSpPr bwMode="auto">
            <a:xfrm>
              <a:off x="3740" y="3588"/>
              <a:ext cx="70" cy="38"/>
              <a:chOff x="833" y="668"/>
              <a:chExt cx="70" cy="38"/>
            </a:xfrm>
          </p:grpSpPr>
          <p:sp>
            <p:nvSpPr>
              <p:cNvPr id="121294" name="Line 108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95" name="Line 108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96" name="Line 108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97" name="Line 108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98" name="Line 109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5" name="Group 1091"/>
            <p:cNvGrpSpPr>
              <a:grpSpLocks/>
            </p:cNvGrpSpPr>
            <p:nvPr/>
          </p:nvGrpSpPr>
          <p:grpSpPr bwMode="auto">
            <a:xfrm>
              <a:off x="4020" y="3521"/>
              <a:ext cx="70" cy="38"/>
              <a:chOff x="833" y="668"/>
              <a:chExt cx="70" cy="38"/>
            </a:xfrm>
          </p:grpSpPr>
          <p:sp>
            <p:nvSpPr>
              <p:cNvPr id="121289" name="Line 109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90" name="Line 109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91" name="Line 109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92" name="Line 109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93" name="Line 109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6" name="Group 1097"/>
            <p:cNvGrpSpPr>
              <a:grpSpLocks/>
            </p:cNvGrpSpPr>
            <p:nvPr/>
          </p:nvGrpSpPr>
          <p:grpSpPr bwMode="auto">
            <a:xfrm>
              <a:off x="4020" y="3588"/>
              <a:ext cx="70" cy="38"/>
              <a:chOff x="833" y="668"/>
              <a:chExt cx="70" cy="38"/>
            </a:xfrm>
          </p:grpSpPr>
          <p:sp>
            <p:nvSpPr>
              <p:cNvPr id="121284" name="Line 109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85" name="Line 109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86" name="Line 110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87" name="Line 110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88" name="Line 110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7" name="Group 1103"/>
            <p:cNvGrpSpPr>
              <a:grpSpLocks/>
            </p:cNvGrpSpPr>
            <p:nvPr/>
          </p:nvGrpSpPr>
          <p:grpSpPr bwMode="auto">
            <a:xfrm>
              <a:off x="4300" y="3521"/>
              <a:ext cx="70" cy="38"/>
              <a:chOff x="833" y="668"/>
              <a:chExt cx="70" cy="38"/>
            </a:xfrm>
          </p:grpSpPr>
          <p:sp>
            <p:nvSpPr>
              <p:cNvPr id="121279" name="Line 110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80" name="Line 110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81" name="Line 110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82" name="Line 110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83" name="Line 110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8" name="Group 1109"/>
            <p:cNvGrpSpPr>
              <a:grpSpLocks/>
            </p:cNvGrpSpPr>
            <p:nvPr/>
          </p:nvGrpSpPr>
          <p:grpSpPr bwMode="auto">
            <a:xfrm>
              <a:off x="4300" y="3588"/>
              <a:ext cx="70" cy="38"/>
              <a:chOff x="833" y="668"/>
              <a:chExt cx="70" cy="38"/>
            </a:xfrm>
          </p:grpSpPr>
          <p:sp>
            <p:nvSpPr>
              <p:cNvPr id="121274" name="Line 111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75" name="Line 111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76" name="Line 111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77" name="Line 111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78" name="Line 111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9" name="Group 1115"/>
            <p:cNvGrpSpPr>
              <a:grpSpLocks/>
            </p:cNvGrpSpPr>
            <p:nvPr/>
          </p:nvGrpSpPr>
          <p:grpSpPr bwMode="auto">
            <a:xfrm>
              <a:off x="4580" y="3521"/>
              <a:ext cx="70" cy="38"/>
              <a:chOff x="833" y="668"/>
              <a:chExt cx="70" cy="38"/>
            </a:xfrm>
          </p:grpSpPr>
          <p:sp>
            <p:nvSpPr>
              <p:cNvPr id="121269" name="Line 111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70" name="Line 111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71" name="Line 111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72" name="Line 111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73" name="Line 112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20" name="Group 1121"/>
            <p:cNvGrpSpPr>
              <a:grpSpLocks/>
            </p:cNvGrpSpPr>
            <p:nvPr/>
          </p:nvGrpSpPr>
          <p:grpSpPr bwMode="auto">
            <a:xfrm>
              <a:off x="4580" y="3588"/>
              <a:ext cx="70" cy="38"/>
              <a:chOff x="833" y="668"/>
              <a:chExt cx="70" cy="38"/>
            </a:xfrm>
          </p:grpSpPr>
          <p:sp>
            <p:nvSpPr>
              <p:cNvPr id="121264" name="Line 112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65" name="Line 112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66" name="Line 112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67" name="Line 112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68" name="Line 112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21" name="Group 1127"/>
            <p:cNvGrpSpPr>
              <a:grpSpLocks/>
            </p:cNvGrpSpPr>
            <p:nvPr/>
          </p:nvGrpSpPr>
          <p:grpSpPr bwMode="auto">
            <a:xfrm>
              <a:off x="4860" y="3521"/>
              <a:ext cx="70" cy="38"/>
              <a:chOff x="833" y="668"/>
              <a:chExt cx="70" cy="38"/>
            </a:xfrm>
          </p:grpSpPr>
          <p:sp>
            <p:nvSpPr>
              <p:cNvPr id="121259" name="Line 112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60" name="Line 112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61" name="Line 113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62" name="Line 113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63" name="Line 113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22" name="Group 1133"/>
            <p:cNvGrpSpPr>
              <a:grpSpLocks/>
            </p:cNvGrpSpPr>
            <p:nvPr/>
          </p:nvGrpSpPr>
          <p:grpSpPr bwMode="auto">
            <a:xfrm>
              <a:off x="4860" y="3588"/>
              <a:ext cx="70" cy="38"/>
              <a:chOff x="833" y="668"/>
              <a:chExt cx="70" cy="38"/>
            </a:xfrm>
          </p:grpSpPr>
          <p:sp>
            <p:nvSpPr>
              <p:cNvPr id="121254" name="Line 113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55" name="Line 113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56" name="Line 113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57" name="Line 113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58" name="Line 113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23" name="Group 1139"/>
            <p:cNvGrpSpPr>
              <a:grpSpLocks/>
            </p:cNvGrpSpPr>
            <p:nvPr/>
          </p:nvGrpSpPr>
          <p:grpSpPr bwMode="auto">
            <a:xfrm>
              <a:off x="5140" y="3521"/>
              <a:ext cx="70" cy="38"/>
              <a:chOff x="833" y="668"/>
              <a:chExt cx="70" cy="38"/>
            </a:xfrm>
          </p:grpSpPr>
          <p:sp>
            <p:nvSpPr>
              <p:cNvPr id="121249" name="Line 114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50" name="Line 114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51" name="Line 114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52" name="Line 114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53" name="Line 114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24" name="Group 1145"/>
            <p:cNvGrpSpPr>
              <a:grpSpLocks/>
            </p:cNvGrpSpPr>
            <p:nvPr/>
          </p:nvGrpSpPr>
          <p:grpSpPr bwMode="auto">
            <a:xfrm>
              <a:off x="5140" y="3588"/>
              <a:ext cx="70" cy="38"/>
              <a:chOff x="833" y="668"/>
              <a:chExt cx="70" cy="38"/>
            </a:xfrm>
          </p:grpSpPr>
          <p:sp>
            <p:nvSpPr>
              <p:cNvPr id="121244" name="Line 114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45" name="Line 114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46" name="Line 114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47" name="Line 114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48" name="Line 115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25" name="Group 1151"/>
            <p:cNvGrpSpPr>
              <a:grpSpLocks/>
            </p:cNvGrpSpPr>
            <p:nvPr/>
          </p:nvGrpSpPr>
          <p:grpSpPr bwMode="auto">
            <a:xfrm>
              <a:off x="5420" y="3521"/>
              <a:ext cx="70" cy="38"/>
              <a:chOff x="833" y="668"/>
              <a:chExt cx="70" cy="38"/>
            </a:xfrm>
          </p:grpSpPr>
          <p:sp>
            <p:nvSpPr>
              <p:cNvPr id="121239" name="Line 115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40" name="Line 115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41" name="Line 115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42" name="Line 115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43" name="Line 115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26" name="Group 1157"/>
            <p:cNvGrpSpPr>
              <a:grpSpLocks/>
            </p:cNvGrpSpPr>
            <p:nvPr/>
          </p:nvGrpSpPr>
          <p:grpSpPr bwMode="auto">
            <a:xfrm>
              <a:off x="5420" y="3588"/>
              <a:ext cx="70" cy="38"/>
              <a:chOff x="833" y="668"/>
              <a:chExt cx="70" cy="38"/>
            </a:xfrm>
          </p:grpSpPr>
          <p:sp>
            <p:nvSpPr>
              <p:cNvPr id="121234" name="Line 115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235" name="Line 115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236" name="Line 116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237" name="Line 116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238" name="Line 116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grpSp>
        <p:nvGrpSpPr>
          <p:cNvPr id="27" name="Group 1497"/>
          <p:cNvGrpSpPr>
            <a:grpSpLocks/>
          </p:cNvGrpSpPr>
          <p:nvPr/>
        </p:nvGrpSpPr>
        <p:grpSpPr bwMode="auto">
          <a:xfrm>
            <a:off x="2033589" y="5504001"/>
            <a:ext cx="5354637" cy="654050"/>
            <a:chOff x="2320" y="3714"/>
            <a:chExt cx="3373" cy="412"/>
          </a:xfrm>
        </p:grpSpPr>
        <p:grpSp>
          <p:nvGrpSpPr>
            <p:cNvPr id="28" name="Group 1175"/>
            <p:cNvGrpSpPr>
              <a:grpSpLocks/>
            </p:cNvGrpSpPr>
            <p:nvPr/>
          </p:nvGrpSpPr>
          <p:grpSpPr bwMode="auto">
            <a:xfrm>
              <a:off x="2320" y="3730"/>
              <a:ext cx="1403" cy="396"/>
              <a:chOff x="2266" y="3742"/>
              <a:chExt cx="3048" cy="396"/>
            </a:xfrm>
          </p:grpSpPr>
          <p:sp>
            <p:nvSpPr>
              <p:cNvPr id="121200" name="Arc 1163"/>
              <p:cNvSpPr>
                <a:spLocks/>
              </p:cNvSpPr>
              <p:nvPr/>
            </p:nvSpPr>
            <p:spPr bwMode="auto">
              <a:xfrm flipV="1">
                <a:off x="2266" y="3745"/>
                <a:ext cx="77" cy="39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rot="10800000" wrap="none" anchor="ctr"/>
              <a:lstStyle/>
              <a:p>
                <a:endParaRPr lang="en-GB"/>
              </a:p>
            </p:txBody>
          </p:sp>
          <p:sp>
            <p:nvSpPr>
              <p:cNvPr id="121201" name="Arc 1164"/>
              <p:cNvSpPr>
                <a:spLocks/>
              </p:cNvSpPr>
              <p:nvPr/>
            </p:nvSpPr>
            <p:spPr bwMode="auto">
              <a:xfrm flipH="1" flipV="1">
                <a:off x="2344" y="3743"/>
                <a:ext cx="530"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202" name="Arc 1165"/>
              <p:cNvSpPr>
                <a:spLocks/>
              </p:cNvSpPr>
              <p:nvPr/>
            </p:nvSpPr>
            <p:spPr bwMode="auto">
              <a:xfrm flipV="1">
                <a:off x="2876" y="3745"/>
                <a:ext cx="7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1203" name="Arc 1166"/>
              <p:cNvSpPr>
                <a:spLocks/>
              </p:cNvSpPr>
              <p:nvPr/>
            </p:nvSpPr>
            <p:spPr bwMode="auto">
              <a:xfrm flipH="1" flipV="1">
                <a:off x="2953" y="3743"/>
                <a:ext cx="532"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204" name="Arc 1167"/>
              <p:cNvSpPr>
                <a:spLocks/>
              </p:cNvSpPr>
              <p:nvPr/>
            </p:nvSpPr>
            <p:spPr bwMode="auto">
              <a:xfrm flipH="1" flipV="1">
                <a:off x="3565" y="3742"/>
                <a:ext cx="530"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205" name="Arc 1168"/>
              <p:cNvSpPr>
                <a:spLocks/>
              </p:cNvSpPr>
              <p:nvPr/>
            </p:nvSpPr>
            <p:spPr bwMode="auto">
              <a:xfrm flipH="1" flipV="1">
                <a:off x="4174" y="3743"/>
                <a:ext cx="530"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206" name="Arc 1169"/>
              <p:cNvSpPr>
                <a:spLocks/>
              </p:cNvSpPr>
              <p:nvPr/>
            </p:nvSpPr>
            <p:spPr bwMode="auto">
              <a:xfrm flipH="1" flipV="1">
                <a:off x="4783" y="3742"/>
                <a:ext cx="531"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207" name="Arc 1171"/>
              <p:cNvSpPr>
                <a:spLocks/>
              </p:cNvSpPr>
              <p:nvPr/>
            </p:nvSpPr>
            <p:spPr bwMode="auto">
              <a:xfrm flipV="1">
                <a:off x="3487" y="3745"/>
                <a:ext cx="77" cy="349"/>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1208" name="Arc 1172"/>
              <p:cNvSpPr>
                <a:spLocks/>
              </p:cNvSpPr>
              <p:nvPr/>
            </p:nvSpPr>
            <p:spPr bwMode="auto">
              <a:xfrm flipV="1">
                <a:off x="4096" y="3743"/>
                <a:ext cx="77"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1209" name="Arc 1173"/>
              <p:cNvSpPr>
                <a:spLocks/>
              </p:cNvSpPr>
              <p:nvPr/>
            </p:nvSpPr>
            <p:spPr bwMode="auto">
              <a:xfrm flipV="1">
                <a:off x="4702" y="3745"/>
                <a:ext cx="77"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grpSp>
        <p:sp>
          <p:nvSpPr>
            <p:cNvPr id="121186" name="Arc 1179"/>
            <p:cNvSpPr>
              <a:spLocks/>
            </p:cNvSpPr>
            <p:nvPr/>
          </p:nvSpPr>
          <p:spPr bwMode="auto">
            <a:xfrm flipV="1">
              <a:off x="3727" y="3725"/>
              <a:ext cx="35"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1187" name="Arc 1180"/>
            <p:cNvSpPr>
              <a:spLocks/>
            </p:cNvSpPr>
            <p:nvPr/>
          </p:nvSpPr>
          <p:spPr bwMode="auto">
            <a:xfrm flipH="1" flipV="1">
              <a:off x="3762" y="3723"/>
              <a:ext cx="245"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188" name="Arc 1181"/>
            <p:cNvSpPr>
              <a:spLocks/>
            </p:cNvSpPr>
            <p:nvPr/>
          </p:nvSpPr>
          <p:spPr bwMode="auto">
            <a:xfrm flipH="1" flipV="1">
              <a:off x="4044" y="3722"/>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189" name="Arc 1182"/>
            <p:cNvSpPr>
              <a:spLocks/>
            </p:cNvSpPr>
            <p:nvPr/>
          </p:nvSpPr>
          <p:spPr bwMode="auto">
            <a:xfrm flipH="1" flipV="1">
              <a:off x="4324" y="3723"/>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190" name="Arc 1183"/>
            <p:cNvSpPr>
              <a:spLocks/>
            </p:cNvSpPr>
            <p:nvPr/>
          </p:nvSpPr>
          <p:spPr bwMode="auto">
            <a:xfrm flipH="1" flipV="1">
              <a:off x="4605" y="3722"/>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191" name="Arc 1184"/>
            <p:cNvSpPr>
              <a:spLocks/>
            </p:cNvSpPr>
            <p:nvPr/>
          </p:nvSpPr>
          <p:spPr bwMode="auto">
            <a:xfrm flipV="1">
              <a:off x="4008" y="3725"/>
              <a:ext cx="35" cy="349"/>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1192" name="Arc 1185"/>
            <p:cNvSpPr>
              <a:spLocks/>
            </p:cNvSpPr>
            <p:nvPr/>
          </p:nvSpPr>
          <p:spPr bwMode="auto">
            <a:xfrm flipV="1">
              <a:off x="4288" y="3723"/>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1193" name="Arc 1186"/>
            <p:cNvSpPr>
              <a:spLocks/>
            </p:cNvSpPr>
            <p:nvPr/>
          </p:nvSpPr>
          <p:spPr bwMode="auto">
            <a:xfrm flipV="1">
              <a:off x="4567" y="3725"/>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1194" name="Arc 1187"/>
            <p:cNvSpPr>
              <a:spLocks/>
            </p:cNvSpPr>
            <p:nvPr/>
          </p:nvSpPr>
          <p:spPr bwMode="auto">
            <a:xfrm flipH="1" flipV="1">
              <a:off x="4888" y="3714"/>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195" name="Arc 1188"/>
            <p:cNvSpPr>
              <a:spLocks/>
            </p:cNvSpPr>
            <p:nvPr/>
          </p:nvSpPr>
          <p:spPr bwMode="auto">
            <a:xfrm flipH="1" flipV="1">
              <a:off x="5168" y="3715"/>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196" name="Arc 1189"/>
            <p:cNvSpPr>
              <a:spLocks/>
            </p:cNvSpPr>
            <p:nvPr/>
          </p:nvSpPr>
          <p:spPr bwMode="auto">
            <a:xfrm flipH="1" flipV="1">
              <a:off x="5449" y="3714"/>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1197" name="Arc 1190"/>
            <p:cNvSpPr>
              <a:spLocks/>
            </p:cNvSpPr>
            <p:nvPr/>
          </p:nvSpPr>
          <p:spPr bwMode="auto">
            <a:xfrm flipV="1">
              <a:off x="4852" y="3717"/>
              <a:ext cx="35" cy="349"/>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1198" name="Arc 1191"/>
            <p:cNvSpPr>
              <a:spLocks/>
            </p:cNvSpPr>
            <p:nvPr/>
          </p:nvSpPr>
          <p:spPr bwMode="auto">
            <a:xfrm flipV="1">
              <a:off x="5132" y="3715"/>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1199" name="Arc 1192"/>
            <p:cNvSpPr>
              <a:spLocks/>
            </p:cNvSpPr>
            <p:nvPr/>
          </p:nvSpPr>
          <p:spPr bwMode="auto">
            <a:xfrm flipV="1">
              <a:off x="5411" y="3717"/>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grpSp>
      <p:sp>
        <p:nvSpPr>
          <p:cNvPr id="11433" name="Line 1193"/>
          <p:cNvSpPr>
            <a:spLocks noChangeShapeType="1"/>
          </p:cNvSpPr>
          <p:nvPr/>
        </p:nvSpPr>
        <p:spPr bwMode="auto">
          <a:xfrm>
            <a:off x="1903413" y="6158051"/>
            <a:ext cx="5483225" cy="0"/>
          </a:xfrm>
          <a:prstGeom prst="line">
            <a:avLst/>
          </a:prstGeom>
          <a:noFill/>
          <a:ln w="6350">
            <a:solidFill>
              <a:schemeClr val="tx1"/>
            </a:solidFill>
            <a:prstDash val="dash"/>
            <a:round/>
            <a:headEnd/>
            <a:tailEnd/>
          </a:ln>
        </p:spPr>
        <p:txBody>
          <a:bodyPr/>
          <a:lstStyle/>
          <a:p>
            <a:endParaRPr lang="en-GB"/>
          </a:p>
        </p:txBody>
      </p:sp>
      <p:sp>
        <p:nvSpPr>
          <p:cNvPr id="11434" name="Rectangle 1194"/>
          <p:cNvSpPr>
            <a:spLocks noChangeArrowheads="1"/>
          </p:cNvSpPr>
          <p:nvPr/>
        </p:nvSpPr>
        <p:spPr bwMode="auto">
          <a:xfrm>
            <a:off x="1035050" y="6007241"/>
            <a:ext cx="952500" cy="276225"/>
          </a:xfrm>
          <a:prstGeom prst="rect">
            <a:avLst/>
          </a:prstGeom>
          <a:noFill/>
          <a:ln w="9525">
            <a:noFill/>
            <a:miter lim="800000"/>
            <a:headEnd/>
            <a:tailEnd/>
          </a:ln>
        </p:spPr>
        <p:txBody>
          <a:bodyPr>
            <a:spAutoFit/>
          </a:bodyPr>
          <a:lstStyle/>
          <a:p>
            <a:r>
              <a:rPr kumimoji="0" lang="en-US" altLang="ja-JP" sz="1200" b="1">
                <a:cs typeface="Arial" pitchFamily="34" charset="0"/>
              </a:rPr>
              <a:t>threshold</a:t>
            </a:r>
          </a:p>
        </p:txBody>
      </p:sp>
      <p:grpSp>
        <p:nvGrpSpPr>
          <p:cNvPr id="29" name="Group 1495"/>
          <p:cNvGrpSpPr>
            <a:grpSpLocks/>
          </p:cNvGrpSpPr>
          <p:nvPr/>
        </p:nvGrpSpPr>
        <p:grpSpPr bwMode="auto">
          <a:xfrm>
            <a:off x="2039938" y="5191264"/>
            <a:ext cx="5111750" cy="176212"/>
            <a:chOff x="2336" y="3385"/>
            <a:chExt cx="3220" cy="111"/>
          </a:xfrm>
        </p:grpSpPr>
        <p:grpSp>
          <p:nvGrpSpPr>
            <p:cNvPr id="30" name="Group 1207"/>
            <p:cNvGrpSpPr>
              <a:grpSpLocks/>
            </p:cNvGrpSpPr>
            <p:nvPr/>
          </p:nvGrpSpPr>
          <p:grpSpPr bwMode="auto">
            <a:xfrm>
              <a:off x="2336" y="3385"/>
              <a:ext cx="140" cy="44"/>
              <a:chOff x="833" y="668"/>
              <a:chExt cx="70" cy="38"/>
            </a:xfrm>
          </p:grpSpPr>
          <p:sp>
            <p:nvSpPr>
              <p:cNvPr id="121180" name="Line 120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81" name="Line 120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82" name="Line 121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83" name="Line 121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84" name="Line 121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31" name="Group 1213"/>
            <p:cNvGrpSpPr>
              <a:grpSpLocks/>
            </p:cNvGrpSpPr>
            <p:nvPr/>
          </p:nvGrpSpPr>
          <p:grpSpPr bwMode="auto">
            <a:xfrm>
              <a:off x="2336" y="3452"/>
              <a:ext cx="140" cy="44"/>
              <a:chOff x="833" y="668"/>
              <a:chExt cx="70" cy="38"/>
            </a:xfrm>
          </p:grpSpPr>
          <p:sp>
            <p:nvSpPr>
              <p:cNvPr id="121175" name="Line 121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76" name="Line 121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77" name="Line 121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78" name="Line 121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79" name="Line 121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0" name="Group 1219"/>
            <p:cNvGrpSpPr>
              <a:grpSpLocks/>
            </p:cNvGrpSpPr>
            <p:nvPr/>
          </p:nvGrpSpPr>
          <p:grpSpPr bwMode="auto">
            <a:xfrm>
              <a:off x="2616" y="3385"/>
              <a:ext cx="140" cy="44"/>
              <a:chOff x="833" y="668"/>
              <a:chExt cx="70" cy="38"/>
            </a:xfrm>
          </p:grpSpPr>
          <p:sp>
            <p:nvSpPr>
              <p:cNvPr id="121170" name="Line 122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71" name="Line 122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72" name="Line 122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73" name="Line 122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74" name="Line 122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1" name="Group 1225"/>
            <p:cNvGrpSpPr>
              <a:grpSpLocks/>
            </p:cNvGrpSpPr>
            <p:nvPr/>
          </p:nvGrpSpPr>
          <p:grpSpPr bwMode="auto">
            <a:xfrm>
              <a:off x="2616" y="3452"/>
              <a:ext cx="140" cy="44"/>
              <a:chOff x="833" y="668"/>
              <a:chExt cx="70" cy="38"/>
            </a:xfrm>
          </p:grpSpPr>
          <p:sp>
            <p:nvSpPr>
              <p:cNvPr id="121165" name="Line 122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66" name="Line 122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67" name="Line 122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68" name="Line 122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69" name="Line 123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2" name="Group 1231"/>
            <p:cNvGrpSpPr>
              <a:grpSpLocks/>
            </p:cNvGrpSpPr>
            <p:nvPr/>
          </p:nvGrpSpPr>
          <p:grpSpPr bwMode="auto">
            <a:xfrm>
              <a:off x="2896" y="3385"/>
              <a:ext cx="140" cy="44"/>
              <a:chOff x="833" y="668"/>
              <a:chExt cx="70" cy="38"/>
            </a:xfrm>
          </p:grpSpPr>
          <p:sp>
            <p:nvSpPr>
              <p:cNvPr id="121160" name="Line 123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61" name="Line 123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62" name="Line 123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63" name="Line 123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64" name="Line 123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3" name="Group 1237"/>
            <p:cNvGrpSpPr>
              <a:grpSpLocks/>
            </p:cNvGrpSpPr>
            <p:nvPr/>
          </p:nvGrpSpPr>
          <p:grpSpPr bwMode="auto">
            <a:xfrm>
              <a:off x="2896" y="3452"/>
              <a:ext cx="140" cy="44"/>
              <a:chOff x="833" y="668"/>
              <a:chExt cx="70" cy="38"/>
            </a:xfrm>
          </p:grpSpPr>
          <p:sp>
            <p:nvSpPr>
              <p:cNvPr id="121155" name="Line 123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56" name="Line 123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57" name="Line 124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58" name="Line 124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59" name="Line 124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4" name="Group 1243"/>
            <p:cNvGrpSpPr>
              <a:grpSpLocks/>
            </p:cNvGrpSpPr>
            <p:nvPr/>
          </p:nvGrpSpPr>
          <p:grpSpPr bwMode="auto">
            <a:xfrm>
              <a:off x="3176" y="3385"/>
              <a:ext cx="140" cy="44"/>
              <a:chOff x="833" y="668"/>
              <a:chExt cx="70" cy="38"/>
            </a:xfrm>
          </p:grpSpPr>
          <p:sp>
            <p:nvSpPr>
              <p:cNvPr id="121150" name="Line 124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51" name="Line 124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52" name="Line 124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53" name="Line 124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54" name="Line 124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5" name="Group 1249"/>
            <p:cNvGrpSpPr>
              <a:grpSpLocks/>
            </p:cNvGrpSpPr>
            <p:nvPr/>
          </p:nvGrpSpPr>
          <p:grpSpPr bwMode="auto">
            <a:xfrm>
              <a:off x="3176" y="3452"/>
              <a:ext cx="140" cy="44"/>
              <a:chOff x="833" y="668"/>
              <a:chExt cx="70" cy="38"/>
            </a:xfrm>
          </p:grpSpPr>
          <p:sp>
            <p:nvSpPr>
              <p:cNvPr id="121145" name="Line 125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46" name="Line 125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47" name="Line 125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48" name="Line 125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49" name="Line 125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6" name="Group 1255"/>
            <p:cNvGrpSpPr>
              <a:grpSpLocks/>
            </p:cNvGrpSpPr>
            <p:nvPr/>
          </p:nvGrpSpPr>
          <p:grpSpPr bwMode="auto">
            <a:xfrm>
              <a:off x="3456" y="3385"/>
              <a:ext cx="140" cy="44"/>
              <a:chOff x="833" y="668"/>
              <a:chExt cx="70" cy="38"/>
            </a:xfrm>
          </p:grpSpPr>
          <p:sp>
            <p:nvSpPr>
              <p:cNvPr id="121140" name="Line 125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41" name="Line 125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42" name="Line 125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43" name="Line 125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44" name="Line 126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7" name="Group 1261"/>
            <p:cNvGrpSpPr>
              <a:grpSpLocks/>
            </p:cNvGrpSpPr>
            <p:nvPr/>
          </p:nvGrpSpPr>
          <p:grpSpPr bwMode="auto">
            <a:xfrm>
              <a:off x="3456" y="3452"/>
              <a:ext cx="140" cy="44"/>
              <a:chOff x="833" y="668"/>
              <a:chExt cx="70" cy="38"/>
            </a:xfrm>
          </p:grpSpPr>
          <p:sp>
            <p:nvSpPr>
              <p:cNvPr id="121135" name="Line 126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36" name="Line 126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37" name="Line 126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38" name="Line 126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39" name="Line 126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8" name="Group 1267"/>
            <p:cNvGrpSpPr>
              <a:grpSpLocks/>
            </p:cNvGrpSpPr>
            <p:nvPr/>
          </p:nvGrpSpPr>
          <p:grpSpPr bwMode="auto">
            <a:xfrm>
              <a:off x="3736" y="3385"/>
              <a:ext cx="140" cy="44"/>
              <a:chOff x="833" y="668"/>
              <a:chExt cx="70" cy="38"/>
            </a:xfrm>
          </p:grpSpPr>
          <p:sp>
            <p:nvSpPr>
              <p:cNvPr id="121130" name="Line 126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31" name="Line 126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32" name="Line 127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33" name="Line 127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34" name="Line 127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69" name="Group 1273"/>
            <p:cNvGrpSpPr>
              <a:grpSpLocks/>
            </p:cNvGrpSpPr>
            <p:nvPr/>
          </p:nvGrpSpPr>
          <p:grpSpPr bwMode="auto">
            <a:xfrm>
              <a:off x="3736" y="3452"/>
              <a:ext cx="140" cy="44"/>
              <a:chOff x="833" y="668"/>
              <a:chExt cx="70" cy="38"/>
            </a:xfrm>
          </p:grpSpPr>
          <p:sp>
            <p:nvSpPr>
              <p:cNvPr id="121125" name="Line 127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26" name="Line 127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27" name="Line 127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28" name="Line 127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29" name="Line 127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0" name="Group 1279"/>
            <p:cNvGrpSpPr>
              <a:grpSpLocks/>
            </p:cNvGrpSpPr>
            <p:nvPr/>
          </p:nvGrpSpPr>
          <p:grpSpPr bwMode="auto">
            <a:xfrm>
              <a:off x="4016" y="3385"/>
              <a:ext cx="140" cy="44"/>
              <a:chOff x="833" y="668"/>
              <a:chExt cx="70" cy="38"/>
            </a:xfrm>
          </p:grpSpPr>
          <p:sp>
            <p:nvSpPr>
              <p:cNvPr id="121120" name="Line 128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21" name="Line 128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22" name="Line 128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23" name="Line 128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24" name="Line 128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1" name="Group 1285"/>
            <p:cNvGrpSpPr>
              <a:grpSpLocks/>
            </p:cNvGrpSpPr>
            <p:nvPr/>
          </p:nvGrpSpPr>
          <p:grpSpPr bwMode="auto">
            <a:xfrm>
              <a:off x="4016" y="3452"/>
              <a:ext cx="140" cy="44"/>
              <a:chOff x="833" y="668"/>
              <a:chExt cx="70" cy="38"/>
            </a:xfrm>
          </p:grpSpPr>
          <p:sp>
            <p:nvSpPr>
              <p:cNvPr id="121115" name="Line 128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16" name="Line 128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17" name="Line 128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18" name="Line 128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19" name="Line 129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2" name="Group 1291"/>
            <p:cNvGrpSpPr>
              <a:grpSpLocks/>
            </p:cNvGrpSpPr>
            <p:nvPr/>
          </p:nvGrpSpPr>
          <p:grpSpPr bwMode="auto">
            <a:xfrm>
              <a:off x="4296" y="3385"/>
              <a:ext cx="140" cy="44"/>
              <a:chOff x="833" y="668"/>
              <a:chExt cx="70" cy="38"/>
            </a:xfrm>
          </p:grpSpPr>
          <p:sp>
            <p:nvSpPr>
              <p:cNvPr id="121110" name="Line 129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11" name="Line 129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12" name="Line 129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13" name="Line 129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14" name="Line 129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3" name="Group 1297"/>
            <p:cNvGrpSpPr>
              <a:grpSpLocks/>
            </p:cNvGrpSpPr>
            <p:nvPr/>
          </p:nvGrpSpPr>
          <p:grpSpPr bwMode="auto">
            <a:xfrm>
              <a:off x="4296" y="3452"/>
              <a:ext cx="140" cy="44"/>
              <a:chOff x="833" y="668"/>
              <a:chExt cx="70" cy="38"/>
            </a:xfrm>
          </p:grpSpPr>
          <p:sp>
            <p:nvSpPr>
              <p:cNvPr id="121105" name="Line 129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06" name="Line 129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07" name="Line 130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08" name="Line 130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09" name="Line 130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4" name="Group 1303"/>
            <p:cNvGrpSpPr>
              <a:grpSpLocks/>
            </p:cNvGrpSpPr>
            <p:nvPr/>
          </p:nvGrpSpPr>
          <p:grpSpPr bwMode="auto">
            <a:xfrm>
              <a:off x="4576" y="3385"/>
              <a:ext cx="140" cy="44"/>
              <a:chOff x="833" y="668"/>
              <a:chExt cx="70" cy="38"/>
            </a:xfrm>
          </p:grpSpPr>
          <p:sp>
            <p:nvSpPr>
              <p:cNvPr id="121100" name="Line 130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101" name="Line 130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102" name="Line 130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103" name="Line 130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104" name="Line 130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5" name="Group 1309"/>
            <p:cNvGrpSpPr>
              <a:grpSpLocks/>
            </p:cNvGrpSpPr>
            <p:nvPr/>
          </p:nvGrpSpPr>
          <p:grpSpPr bwMode="auto">
            <a:xfrm>
              <a:off x="4576" y="3452"/>
              <a:ext cx="140" cy="44"/>
              <a:chOff x="833" y="668"/>
              <a:chExt cx="70" cy="38"/>
            </a:xfrm>
          </p:grpSpPr>
          <p:sp>
            <p:nvSpPr>
              <p:cNvPr id="121095" name="Line 131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96" name="Line 131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97" name="Line 131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98" name="Line 131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99" name="Line 131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6" name="Group 1315"/>
            <p:cNvGrpSpPr>
              <a:grpSpLocks/>
            </p:cNvGrpSpPr>
            <p:nvPr/>
          </p:nvGrpSpPr>
          <p:grpSpPr bwMode="auto">
            <a:xfrm>
              <a:off x="4856" y="3385"/>
              <a:ext cx="140" cy="44"/>
              <a:chOff x="833" y="668"/>
              <a:chExt cx="70" cy="38"/>
            </a:xfrm>
          </p:grpSpPr>
          <p:sp>
            <p:nvSpPr>
              <p:cNvPr id="121090" name="Line 131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91" name="Line 131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92" name="Line 131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93" name="Line 131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94" name="Line 132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7" name="Group 1321"/>
            <p:cNvGrpSpPr>
              <a:grpSpLocks/>
            </p:cNvGrpSpPr>
            <p:nvPr/>
          </p:nvGrpSpPr>
          <p:grpSpPr bwMode="auto">
            <a:xfrm>
              <a:off x="4856" y="3452"/>
              <a:ext cx="140" cy="44"/>
              <a:chOff x="833" y="668"/>
              <a:chExt cx="70" cy="38"/>
            </a:xfrm>
          </p:grpSpPr>
          <p:sp>
            <p:nvSpPr>
              <p:cNvPr id="121085" name="Line 132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86" name="Line 132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87" name="Line 132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88" name="Line 132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89" name="Line 132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8" name="Group 1327"/>
            <p:cNvGrpSpPr>
              <a:grpSpLocks/>
            </p:cNvGrpSpPr>
            <p:nvPr/>
          </p:nvGrpSpPr>
          <p:grpSpPr bwMode="auto">
            <a:xfrm>
              <a:off x="5136" y="3385"/>
              <a:ext cx="140" cy="44"/>
              <a:chOff x="833" y="668"/>
              <a:chExt cx="70" cy="38"/>
            </a:xfrm>
          </p:grpSpPr>
          <p:sp>
            <p:nvSpPr>
              <p:cNvPr id="121080" name="Line 132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81" name="Line 132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82" name="Line 133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83" name="Line 133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84" name="Line 133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79" name="Group 1333"/>
            <p:cNvGrpSpPr>
              <a:grpSpLocks/>
            </p:cNvGrpSpPr>
            <p:nvPr/>
          </p:nvGrpSpPr>
          <p:grpSpPr bwMode="auto">
            <a:xfrm>
              <a:off x="5136" y="3452"/>
              <a:ext cx="140" cy="44"/>
              <a:chOff x="833" y="668"/>
              <a:chExt cx="70" cy="38"/>
            </a:xfrm>
          </p:grpSpPr>
          <p:sp>
            <p:nvSpPr>
              <p:cNvPr id="121075" name="Line 133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76" name="Line 133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77" name="Line 133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78" name="Line 133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79" name="Line 133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80" name="Group 1339"/>
            <p:cNvGrpSpPr>
              <a:grpSpLocks/>
            </p:cNvGrpSpPr>
            <p:nvPr/>
          </p:nvGrpSpPr>
          <p:grpSpPr bwMode="auto">
            <a:xfrm>
              <a:off x="5416" y="3385"/>
              <a:ext cx="140" cy="44"/>
              <a:chOff x="833" y="668"/>
              <a:chExt cx="70" cy="38"/>
            </a:xfrm>
          </p:grpSpPr>
          <p:sp>
            <p:nvSpPr>
              <p:cNvPr id="121070" name="Line 134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71" name="Line 134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72" name="Line 134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73" name="Line 134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74" name="Line 134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81" name="Group 1345"/>
            <p:cNvGrpSpPr>
              <a:grpSpLocks/>
            </p:cNvGrpSpPr>
            <p:nvPr/>
          </p:nvGrpSpPr>
          <p:grpSpPr bwMode="auto">
            <a:xfrm>
              <a:off x="5416" y="3452"/>
              <a:ext cx="140" cy="44"/>
              <a:chOff x="833" y="668"/>
              <a:chExt cx="70" cy="38"/>
            </a:xfrm>
          </p:grpSpPr>
          <p:sp>
            <p:nvSpPr>
              <p:cNvPr id="121065" name="Line 134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66" name="Line 134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67" name="Line 134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68" name="Line 134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69" name="Line 135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grpSp>
        <p:nvGrpSpPr>
          <p:cNvPr id="8182" name="Group 1496"/>
          <p:cNvGrpSpPr>
            <a:grpSpLocks/>
          </p:cNvGrpSpPr>
          <p:nvPr/>
        </p:nvGrpSpPr>
        <p:grpSpPr bwMode="auto">
          <a:xfrm>
            <a:off x="1979613" y="5178566"/>
            <a:ext cx="5235575" cy="206375"/>
            <a:chOff x="2334" y="3209"/>
            <a:chExt cx="3298" cy="130"/>
          </a:xfrm>
        </p:grpSpPr>
        <p:grpSp>
          <p:nvGrpSpPr>
            <p:cNvPr id="8183" name="Group 1351"/>
            <p:cNvGrpSpPr>
              <a:grpSpLocks/>
            </p:cNvGrpSpPr>
            <p:nvPr/>
          </p:nvGrpSpPr>
          <p:grpSpPr bwMode="auto">
            <a:xfrm>
              <a:off x="2334" y="3209"/>
              <a:ext cx="218" cy="54"/>
              <a:chOff x="833" y="668"/>
              <a:chExt cx="70" cy="38"/>
            </a:xfrm>
          </p:grpSpPr>
          <p:sp>
            <p:nvSpPr>
              <p:cNvPr id="121036" name="Line 135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37" name="Line 135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38" name="Line 135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39" name="Line 135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40" name="Line 135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84" name="Group 1357"/>
            <p:cNvGrpSpPr>
              <a:grpSpLocks/>
            </p:cNvGrpSpPr>
            <p:nvPr/>
          </p:nvGrpSpPr>
          <p:grpSpPr bwMode="auto">
            <a:xfrm>
              <a:off x="2334" y="3276"/>
              <a:ext cx="218" cy="54"/>
              <a:chOff x="833" y="668"/>
              <a:chExt cx="70" cy="38"/>
            </a:xfrm>
          </p:grpSpPr>
          <p:sp>
            <p:nvSpPr>
              <p:cNvPr id="121031" name="Line 135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32" name="Line 135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33" name="Line 136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34" name="Line 136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35" name="Line 136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87" name="Group 1363"/>
            <p:cNvGrpSpPr>
              <a:grpSpLocks/>
            </p:cNvGrpSpPr>
            <p:nvPr/>
          </p:nvGrpSpPr>
          <p:grpSpPr bwMode="auto">
            <a:xfrm>
              <a:off x="2614" y="3209"/>
              <a:ext cx="218" cy="54"/>
              <a:chOff x="833" y="668"/>
              <a:chExt cx="70" cy="38"/>
            </a:xfrm>
          </p:grpSpPr>
          <p:sp>
            <p:nvSpPr>
              <p:cNvPr id="121026" name="Line 136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27" name="Line 136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28" name="Line 136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29" name="Line 136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30" name="Line 136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88" name="Group 1369"/>
            <p:cNvGrpSpPr>
              <a:grpSpLocks/>
            </p:cNvGrpSpPr>
            <p:nvPr/>
          </p:nvGrpSpPr>
          <p:grpSpPr bwMode="auto">
            <a:xfrm>
              <a:off x="2614" y="3276"/>
              <a:ext cx="218" cy="54"/>
              <a:chOff x="833" y="668"/>
              <a:chExt cx="70" cy="38"/>
            </a:xfrm>
          </p:grpSpPr>
          <p:sp>
            <p:nvSpPr>
              <p:cNvPr id="121021" name="Line 137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22" name="Line 137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23" name="Line 137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24" name="Line 137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25" name="Line 137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89" name="Group 1375"/>
            <p:cNvGrpSpPr>
              <a:grpSpLocks/>
            </p:cNvGrpSpPr>
            <p:nvPr/>
          </p:nvGrpSpPr>
          <p:grpSpPr bwMode="auto">
            <a:xfrm>
              <a:off x="2894" y="3209"/>
              <a:ext cx="218" cy="54"/>
              <a:chOff x="833" y="668"/>
              <a:chExt cx="70" cy="38"/>
            </a:xfrm>
          </p:grpSpPr>
          <p:sp>
            <p:nvSpPr>
              <p:cNvPr id="121016" name="Line 137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17" name="Line 137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18" name="Line 137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19" name="Line 137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20" name="Line 138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90" name="Group 1381"/>
            <p:cNvGrpSpPr>
              <a:grpSpLocks/>
            </p:cNvGrpSpPr>
            <p:nvPr/>
          </p:nvGrpSpPr>
          <p:grpSpPr bwMode="auto">
            <a:xfrm>
              <a:off x="2894" y="3276"/>
              <a:ext cx="218" cy="54"/>
              <a:chOff x="833" y="668"/>
              <a:chExt cx="70" cy="38"/>
            </a:xfrm>
          </p:grpSpPr>
          <p:sp>
            <p:nvSpPr>
              <p:cNvPr id="121011" name="Line 138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12" name="Line 138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13" name="Line 138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14" name="Line 138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15" name="Line 138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8191" name="Group 1387"/>
            <p:cNvGrpSpPr>
              <a:grpSpLocks/>
            </p:cNvGrpSpPr>
            <p:nvPr/>
          </p:nvGrpSpPr>
          <p:grpSpPr bwMode="auto">
            <a:xfrm>
              <a:off x="3174" y="3209"/>
              <a:ext cx="218" cy="54"/>
              <a:chOff x="833" y="668"/>
              <a:chExt cx="70" cy="38"/>
            </a:xfrm>
          </p:grpSpPr>
          <p:sp>
            <p:nvSpPr>
              <p:cNvPr id="121006" name="Line 138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07" name="Line 138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08" name="Line 139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09" name="Line 139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10" name="Line 139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32" name="Group 1393"/>
            <p:cNvGrpSpPr>
              <a:grpSpLocks/>
            </p:cNvGrpSpPr>
            <p:nvPr/>
          </p:nvGrpSpPr>
          <p:grpSpPr bwMode="auto">
            <a:xfrm>
              <a:off x="3174" y="3276"/>
              <a:ext cx="218" cy="54"/>
              <a:chOff x="833" y="668"/>
              <a:chExt cx="70" cy="38"/>
            </a:xfrm>
          </p:grpSpPr>
          <p:sp>
            <p:nvSpPr>
              <p:cNvPr id="121001" name="Line 139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1002" name="Line 139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1003" name="Line 139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1004" name="Line 139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05" name="Line 139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33" name="Group 1399"/>
            <p:cNvGrpSpPr>
              <a:grpSpLocks/>
            </p:cNvGrpSpPr>
            <p:nvPr/>
          </p:nvGrpSpPr>
          <p:grpSpPr bwMode="auto">
            <a:xfrm>
              <a:off x="3454" y="3209"/>
              <a:ext cx="218" cy="54"/>
              <a:chOff x="833" y="668"/>
              <a:chExt cx="70" cy="38"/>
            </a:xfrm>
          </p:grpSpPr>
          <p:sp>
            <p:nvSpPr>
              <p:cNvPr id="120996" name="Line 140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97" name="Line 140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98" name="Line 140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99" name="Line 140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1000" name="Line 140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36" name="Group 1405"/>
            <p:cNvGrpSpPr>
              <a:grpSpLocks/>
            </p:cNvGrpSpPr>
            <p:nvPr/>
          </p:nvGrpSpPr>
          <p:grpSpPr bwMode="auto">
            <a:xfrm>
              <a:off x="3454" y="3276"/>
              <a:ext cx="218" cy="54"/>
              <a:chOff x="833" y="668"/>
              <a:chExt cx="70" cy="38"/>
            </a:xfrm>
          </p:grpSpPr>
          <p:sp>
            <p:nvSpPr>
              <p:cNvPr id="120991" name="Line 140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92" name="Line 140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93" name="Line 140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94" name="Line 140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95" name="Line 141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37" name="Group 1411"/>
            <p:cNvGrpSpPr>
              <a:grpSpLocks/>
            </p:cNvGrpSpPr>
            <p:nvPr/>
          </p:nvGrpSpPr>
          <p:grpSpPr bwMode="auto">
            <a:xfrm>
              <a:off x="3734" y="3209"/>
              <a:ext cx="218" cy="54"/>
              <a:chOff x="833" y="668"/>
              <a:chExt cx="70" cy="38"/>
            </a:xfrm>
          </p:grpSpPr>
          <p:sp>
            <p:nvSpPr>
              <p:cNvPr id="120986" name="Line 141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87" name="Line 141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88" name="Line 141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89" name="Line 141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90" name="Line 141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38" name="Group 1417"/>
            <p:cNvGrpSpPr>
              <a:grpSpLocks/>
            </p:cNvGrpSpPr>
            <p:nvPr/>
          </p:nvGrpSpPr>
          <p:grpSpPr bwMode="auto">
            <a:xfrm>
              <a:off x="3734" y="3276"/>
              <a:ext cx="218" cy="54"/>
              <a:chOff x="833" y="668"/>
              <a:chExt cx="70" cy="38"/>
            </a:xfrm>
          </p:grpSpPr>
          <p:sp>
            <p:nvSpPr>
              <p:cNvPr id="120981" name="Line 141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82" name="Line 141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83" name="Line 142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84" name="Line 142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85" name="Line 142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39" name="Group 1423"/>
            <p:cNvGrpSpPr>
              <a:grpSpLocks/>
            </p:cNvGrpSpPr>
            <p:nvPr/>
          </p:nvGrpSpPr>
          <p:grpSpPr bwMode="auto">
            <a:xfrm>
              <a:off x="4014" y="3209"/>
              <a:ext cx="218" cy="54"/>
              <a:chOff x="833" y="668"/>
              <a:chExt cx="70" cy="38"/>
            </a:xfrm>
          </p:grpSpPr>
          <p:sp>
            <p:nvSpPr>
              <p:cNvPr id="120976" name="Line 142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77" name="Line 142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78" name="Line 142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79" name="Line 142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80" name="Line 142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40" name="Group 1429"/>
            <p:cNvGrpSpPr>
              <a:grpSpLocks/>
            </p:cNvGrpSpPr>
            <p:nvPr/>
          </p:nvGrpSpPr>
          <p:grpSpPr bwMode="auto">
            <a:xfrm>
              <a:off x="4014" y="3276"/>
              <a:ext cx="218" cy="54"/>
              <a:chOff x="833" y="668"/>
              <a:chExt cx="70" cy="38"/>
            </a:xfrm>
          </p:grpSpPr>
          <p:sp>
            <p:nvSpPr>
              <p:cNvPr id="120971" name="Line 143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72" name="Line 143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73" name="Line 143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74" name="Line 143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75" name="Line 143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41" name="Group 1435"/>
            <p:cNvGrpSpPr>
              <a:grpSpLocks/>
            </p:cNvGrpSpPr>
            <p:nvPr/>
          </p:nvGrpSpPr>
          <p:grpSpPr bwMode="auto">
            <a:xfrm>
              <a:off x="4294" y="3209"/>
              <a:ext cx="218" cy="54"/>
              <a:chOff x="833" y="668"/>
              <a:chExt cx="70" cy="38"/>
            </a:xfrm>
          </p:grpSpPr>
          <p:sp>
            <p:nvSpPr>
              <p:cNvPr id="120966" name="Line 143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67" name="Line 143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68" name="Line 143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69" name="Line 143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70" name="Line 144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42" name="Group 1441"/>
            <p:cNvGrpSpPr>
              <a:grpSpLocks/>
            </p:cNvGrpSpPr>
            <p:nvPr/>
          </p:nvGrpSpPr>
          <p:grpSpPr bwMode="auto">
            <a:xfrm>
              <a:off x="4294" y="3276"/>
              <a:ext cx="218" cy="54"/>
              <a:chOff x="833" y="668"/>
              <a:chExt cx="70" cy="38"/>
            </a:xfrm>
          </p:grpSpPr>
          <p:sp>
            <p:nvSpPr>
              <p:cNvPr id="120961" name="Line 144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62" name="Line 144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63" name="Line 144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64" name="Line 144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65" name="Line 144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43" name="Group 1447"/>
            <p:cNvGrpSpPr>
              <a:grpSpLocks/>
            </p:cNvGrpSpPr>
            <p:nvPr/>
          </p:nvGrpSpPr>
          <p:grpSpPr bwMode="auto">
            <a:xfrm>
              <a:off x="4574" y="3209"/>
              <a:ext cx="218" cy="54"/>
              <a:chOff x="833" y="668"/>
              <a:chExt cx="70" cy="38"/>
            </a:xfrm>
          </p:grpSpPr>
          <p:sp>
            <p:nvSpPr>
              <p:cNvPr id="120956" name="Line 144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57" name="Line 144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58" name="Line 145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59" name="Line 145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60" name="Line 145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44" name="Group 1453"/>
            <p:cNvGrpSpPr>
              <a:grpSpLocks/>
            </p:cNvGrpSpPr>
            <p:nvPr/>
          </p:nvGrpSpPr>
          <p:grpSpPr bwMode="auto">
            <a:xfrm>
              <a:off x="4574" y="3276"/>
              <a:ext cx="218" cy="54"/>
              <a:chOff x="833" y="668"/>
              <a:chExt cx="70" cy="38"/>
            </a:xfrm>
          </p:grpSpPr>
          <p:sp>
            <p:nvSpPr>
              <p:cNvPr id="120951" name="Line 145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52" name="Line 145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53" name="Line 145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54" name="Line 145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55" name="Line 145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45" name="Group 1459"/>
            <p:cNvGrpSpPr>
              <a:grpSpLocks/>
            </p:cNvGrpSpPr>
            <p:nvPr/>
          </p:nvGrpSpPr>
          <p:grpSpPr bwMode="auto">
            <a:xfrm>
              <a:off x="4854" y="3209"/>
              <a:ext cx="218" cy="54"/>
              <a:chOff x="833" y="668"/>
              <a:chExt cx="70" cy="38"/>
            </a:xfrm>
          </p:grpSpPr>
          <p:sp>
            <p:nvSpPr>
              <p:cNvPr id="120946" name="Line 146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47" name="Line 146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48" name="Line 146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49" name="Line 146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50" name="Line 146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46" name="Group 1465"/>
            <p:cNvGrpSpPr>
              <a:grpSpLocks/>
            </p:cNvGrpSpPr>
            <p:nvPr/>
          </p:nvGrpSpPr>
          <p:grpSpPr bwMode="auto">
            <a:xfrm>
              <a:off x="4854" y="3276"/>
              <a:ext cx="218" cy="54"/>
              <a:chOff x="833" y="668"/>
              <a:chExt cx="70" cy="38"/>
            </a:xfrm>
          </p:grpSpPr>
          <p:sp>
            <p:nvSpPr>
              <p:cNvPr id="120941" name="Line 1466"/>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42" name="Line 1467"/>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43" name="Line 1468"/>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44" name="Line 1469"/>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45" name="Line 1470"/>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47" name="Group 1471"/>
            <p:cNvGrpSpPr>
              <a:grpSpLocks/>
            </p:cNvGrpSpPr>
            <p:nvPr/>
          </p:nvGrpSpPr>
          <p:grpSpPr bwMode="auto">
            <a:xfrm>
              <a:off x="5134" y="3209"/>
              <a:ext cx="218" cy="54"/>
              <a:chOff x="833" y="668"/>
              <a:chExt cx="70" cy="38"/>
            </a:xfrm>
          </p:grpSpPr>
          <p:sp>
            <p:nvSpPr>
              <p:cNvPr id="120936" name="Line 1472"/>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37" name="Line 1473"/>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38" name="Line 1474"/>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39" name="Line 1475"/>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40" name="Line 1476"/>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72" name="Group 1477"/>
            <p:cNvGrpSpPr>
              <a:grpSpLocks/>
            </p:cNvGrpSpPr>
            <p:nvPr/>
          </p:nvGrpSpPr>
          <p:grpSpPr bwMode="auto">
            <a:xfrm>
              <a:off x="5134" y="3276"/>
              <a:ext cx="218" cy="54"/>
              <a:chOff x="833" y="668"/>
              <a:chExt cx="70" cy="38"/>
            </a:xfrm>
          </p:grpSpPr>
          <p:sp>
            <p:nvSpPr>
              <p:cNvPr id="120931" name="Line 1478"/>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32" name="Line 1479"/>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33" name="Line 1480"/>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34" name="Line 1481"/>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35" name="Line 1482"/>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97" name="Group 1483"/>
            <p:cNvGrpSpPr>
              <a:grpSpLocks/>
            </p:cNvGrpSpPr>
            <p:nvPr/>
          </p:nvGrpSpPr>
          <p:grpSpPr bwMode="auto">
            <a:xfrm>
              <a:off x="5414" y="3209"/>
              <a:ext cx="218" cy="54"/>
              <a:chOff x="833" y="668"/>
              <a:chExt cx="70" cy="38"/>
            </a:xfrm>
          </p:grpSpPr>
          <p:sp>
            <p:nvSpPr>
              <p:cNvPr id="120926" name="Line 1484"/>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27" name="Line 1485"/>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28" name="Line 1486"/>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29" name="Line 1487"/>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30" name="Line 1488"/>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nvGrpSpPr>
            <p:cNvPr id="120898" name="Group 1489"/>
            <p:cNvGrpSpPr>
              <a:grpSpLocks/>
            </p:cNvGrpSpPr>
            <p:nvPr/>
          </p:nvGrpSpPr>
          <p:grpSpPr bwMode="auto">
            <a:xfrm>
              <a:off x="5414" y="3276"/>
              <a:ext cx="218" cy="63"/>
              <a:chOff x="833" y="668"/>
              <a:chExt cx="70" cy="38"/>
            </a:xfrm>
          </p:grpSpPr>
          <p:sp>
            <p:nvSpPr>
              <p:cNvPr id="120921" name="Line 1490"/>
              <p:cNvSpPr>
                <a:spLocks noChangeShapeType="1"/>
              </p:cNvSpPr>
              <p:nvPr/>
            </p:nvSpPr>
            <p:spPr bwMode="auto">
              <a:xfrm>
                <a:off x="833" y="668"/>
                <a:ext cx="0" cy="38"/>
              </a:xfrm>
              <a:prstGeom prst="line">
                <a:avLst/>
              </a:prstGeom>
              <a:noFill/>
              <a:ln w="19050">
                <a:solidFill>
                  <a:srgbClr val="FF3300"/>
                </a:solidFill>
                <a:round/>
                <a:headEnd/>
                <a:tailEnd/>
              </a:ln>
            </p:spPr>
            <p:txBody>
              <a:bodyPr/>
              <a:lstStyle/>
              <a:p>
                <a:endParaRPr lang="en-GB"/>
              </a:p>
            </p:txBody>
          </p:sp>
          <p:sp>
            <p:nvSpPr>
              <p:cNvPr id="120922" name="Line 1491"/>
              <p:cNvSpPr>
                <a:spLocks noChangeShapeType="1"/>
              </p:cNvSpPr>
              <p:nvPr/>
            </p:nvSpPr>
            <p:spPr bwMode="auto">
              <a:xfrm>
                <a:off x="850" y="668"/>
                <a:ext cx="0" cy="38"/>
              </a:xfrm>
              <a:prstGeom prst="line">
                <a:avLst/>
              </a:prstGeom>
              <a:noFill/>
              <a:ln w="19050">
                <a:solidFill>
                  <a:srgbClr val="FF3300"/>
                </a:solidFill>
                <a:round/>
                <a:headEnd/>
                <a:tailEnd/>
              </a:ln>
            </p:spPr>
            <p:txBody>
              <a:bodyPr/>
              <a:lstStyle/>
              <a:p>
                <a:endParaRPr lang="en-GB"/>
              </a:p>
            </p:txBody>
          </p:sp>
          <p:sp>
            <p:nvSpPr>
              <p:cNvPr id="120923" name="Line 1492"/>
              <p:cNvSpPr>
                <a:spLocks noChangeShapeType="1"/>
              </p:cNvSpPr>
              <p:nvPr/>
            </p:nvSpPr>
            <p:spPr bwMode="auto">
              <a:xfrm>
                <a:off x="868" y="668"/>
                <a:ext cx="0" cy="38"/>
              </a:xfrm>
              <a:prstGeom prst="line">
                <a:avLst/>
              </a:prstGeom>
              <a:noFill/>
              <a:ln w="19050">
                <a:solidFill>
                  <a:srgbClr val="FF3300"/>
                </a:solidFill>
                <a:round/>
                <a:headEnd/>
                <a:tailEnd/>
              </a:ln>
            </p:spPr>
            <p:txBody>
              <a:bodyPr/>
              <a:lstStyle/>
              <a:p>
                <a:endParaRPr lang="en-GB"/>
              </a:p>
            </p:txBody>
          </p:sp>
          <p:sp>
            <p:nvSpPr>
              <p:cNvPr id="120924" name="Line 1493"/>
              <p:cNvSpPr>
                <a:spLocks noChangeShapeType="1"/>
              </p:cNvSpPr>
              <p:nvPr/>
            </p:nvSpPr>
            <p:spPr bwMode="auto">
              <a:xfrm>
                <a:off x="885" y="668"/>
                <a:ext cx="0" cy="38"/>
              </a:xfrm>
              <a:prstGeom prst="line">
                <a:avLst/>
              </a:prstGeom>
              <a:noFill/>
              <a:ln w="19050">
                <a:solidFill>
                  <a:srgbClr val="FF3300"/>
                </a:solidFill>
                <a:round/>
                <a:headEnd/>
                <a:tailEnd/>
              </a:ln>
            </p:spPr>
            <p:txBody>
              <a:bodyPr/>
              <a:lstStyle/>
              <a:p>
                <a:endParaRPr lang="en-GB"/>
              </a:p>
            </p:txBody>
          </p:sp>
          <p:sp>
            <p:nvSpPr>
              <p:cNvPr id="120925" name="Line 1494"/>
              <p:cNvSpPr>
                <a:spLocks noChangeShapeType="1"/>
              </p:cNvSpPr>
              <p:nvPr/>
            </p:nvSpPr>
            <p:spPr bwMode="auto">
              <a:xfrm>
                <a:off x="903" y="668"/>
                <a:ext cx="0" cy="38"/>
              </a:xfrm>
              <a:prstGeom prst="line">
                <a:avLst/>
              </a:prstGeom>
              <a:noFill/>
              <a:ln w="19050">
                <a:solidFill>
                  <a:srgbClr val="FF3300"/>
                </a:solidFill>
                <a:round/>
                <a:headEnd/>
                <a:tailEnd/>
              </a:ln>
            </p:spPr>
            <p:txBody>
              <a:bodyPr/>
              <a:lstStyle/>
              <a:p>
                <a:endParaRPr lang="en-GB"/>
              </a:p>
            </p:txBody>
          </p:sp>
        </p:grpSp>
      </p:grpSp>
      <p:grpSp>
        <p:nvGrpSpPr>
          <p:cNvPr id="120899" name="Group 1498"/>
          <p:cNvGrpSpPr>
            <a:grpSpLocks/>
          </p:cNvGrpSpPr>
          <p:nvPr/>
        </p:nvGrpSpPr>
        <p:grpSpPr bwMode="auto">
          <a:xfrm>
            <a:off x="2020888" y="5872301"/>
            <a:ext cx="5338762" cy="273050"/>
            <a:chOff x="2320" y="3714"/>
            <a:chExt cx="3373" cy="412"/>
          </a:xfrm>
        </p:grpSpPr>
        <p:grpSp>
          <p:nvGrpSpPr>
            <p:cNvPr id="120900" name="Group 1499"/>
            <p:cNvGrpSpPr>
              <a:grpSpLocks/>
            </p:cNvGrpSpPr>
            <p:nvPr/>
          </p:nvGrpSpPr>
          <p:grpSpPr bwMode="auto">
            <a:xfrm>
              <a:off x="2320" y="3730"/>
              <a:ext cx="1403" cy="396"/>
              <a:chOff x="2266" y="3742"/>
              <a:chExt cx="3048" cy="396"/>
            </a:xfrm>
          </p:grpSpPr>
          <p:sp>
            <p:nvSpPr>
              <p:cNvPr id="120887" name="Arc 1500"/>
              <p:cNvSpPr>
                <a:spLocks/>
              </p:cNvSpPr>
              <p:nvPr/>
            </p:nvSpPr>
            <p:spPr bwMode="auto">
              <a:xfrm flipV="1">
                <a:off x="2266" y="3745"/>
                <a:ext cx="77" cy="39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rot="10800000" wrap="none" anchor="ctr"/>
              <a:lstStyle/>
              <a:p>
                <a:endParaRPr lang="en-GB"/>
              </a:p>
            </p:txBody>
          </p:sp>
          <p:sp>
            <p:nvSpPr>
              <p:cNvPr id="120888" name="Arc 1501"/>
              <p:cNvSpPr>
                <a:spLocks/>
              </p:cNvSpPr>
              <p:nvPr/>
            </p:nvSpPr>
            <p:spPr bwMode="auto">
              <a:xfrm flipH="1" flipV="1">
                <a:off x="2344" y="3743"/>
                <a:ext cx="530"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89" name="Arc 1502"/>
              <p:cNvSpPr>
                <a:spLocks/>
              </p:cNvSpPr>
              <p:nvPr/>
            </p:nvSpPr>
            <p:spPr bwMode="auto">
              <a:xfrm flipV="1">
                <a:off x="2876" y="3745"/>
                <a:ext cx="7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90" name="Arc 1503"/>
              <p:cNvSpPr>
                <a:spLocks/>
              </p:cNvSpPr>
              <p:nvPr/>
            </p:nvSpPr>
            <p:spPr bwMode="auto">
              <a:xfrm flipH="1" flipV="1">
                <a:off x="2953" y="3743"/>
                <a:ext cx="532"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91" name="Arc 1504"/>
              <p:cNvSpPr>
                <a:spLocks/>
              </p:cNvSpPr>
              <p:nvPr/>
            </p:nvSpPr>
            <p:spPr bwMode="auto">
              <a:xfrm flipH="1" flipV="1">
                <a:off x="3565" y="3742"/>
                <a:ext cx="530"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92" name="Arc 1505"/>
              <p:cNvSpPr>
                <a:spLocks/>
              </p:cNvSpPr>
              <p:nvPr/>
            </p:nvSpPr>
            <p:spPr bwMode="auto">
              <a:xfrm flipH="1" flipV="1">
                <a:off x="4174" y="3743"/>
                <a:ext cx="530"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93" name="Arc 1506"/>
              <p:cNvSpPr>
                <a:spLocks/>
              </p:cNvSpPr>
              <p:nvPr/>
            </p:nvSpPr>
            <p:spPr bwMode="auto">
              <a:xfrm flipH="1" flipV="1">
                <a:off x="4783" y="3742"/>
                <a:ext cx="531"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94" name="Arc 1507"/>
              <p:cNvSpPr>
                <a:spLocks/>
              </p:cNvSpPr>
              <p:nvPr/>
            </p:nvSpPr>
            <p:spPr bwMode="auto">
              <a:xfrm flipV="1">
                <a:off x="3487" y="3745"/>
                <a:ext cx="77" cy="349"/>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95" name="Arc 1508"/>
              <p:cNvSpPr>
                <a:spLocks/>
              </p:cNvSpPr>
              <p:nvPr/>
            </p:nvSpPr>
            <p:spPr bwMode="auto">
              <a:xfrm flipV="1">
                <a:off x="4096" y="3743"/>
                <a:ext cx="77"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96" name="Arc 1509"/>
              <p:cNvSpPr>
                <a:spLocks/>
              </p:cNvSpPr>
              <p:nvPr/>
            </p:nvSpPr>
            <p:spPr bwMode="auto">
              <a:xfrm flipV="1">
                <a:off x="4702" y="3745"/>
                <a:ext cx="77"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grpSp>
        <p:sp>
          <p:nvSpPr>
            <p:cNvPr id="120873" name="Arc 1510"/>
            <p:cNvSpPr>
              <a:spLocks/>
            </p:cNvSpPr>
            <p:nvPr/>
          </p:nvSpPr>
          <p:spPr bwMode="auto">
            <a:xfrm flipV="1">
              <a:off x="3727" y="3725"/>
              <a:ext cx="35"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74" name="Arc 1511"/>
            <p:cNvSpPr>
              <a:spLocks/>
            </p:cNvSpPr>
            <p:nvPr/>
          </p:nvSpPr>
          <p:spPr bwMode="auto">
            <a:xfrm flipH="1" flipV="1">
              <a:off x="3762" y="3723"/>
              <a:ext cx="245"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75" name="Arc 1512"/>
            <p:cNvSpPr>
              <a:spLocks/>
            </p:cNvSpPr>
            <p:nvPr/>
          </p:nvSpPr>
          <p:spPr bwMode="auto">
            <a:xfrm flipH="1" flipV="1">
              <a:off x="4044" y="3722"/>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76" name="Arc 1513"/>
            <p:cNvSpPr>
              <a:spLocks/>
            </p:cNvSpPr>
            <p:nvPr/>
          </p:nvSpPr>
          <p:spPr bwMode="auto">
            <a:xfrm flipH="1" flipV="1">
              <a:off x="4324" y="3723"/>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77" name="Arc 1514"/>
            <p:cNvSpPr>
              <a:spLocks/>
            </p:cNvSpPr>
            <p:nvPr/>
          </p:nvSpPr>
          <p:spPr bwMode="auto">
            <a:xfrm flipH="1" flipV="1">
              <a:off x="4605" y="3722"/>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78" name="Arc 1515"/>
            <p:cNvSpPr>
              <a:spLocks/>
            </p:cNvSpPr>
            <p:nvPr/>
          </p:nvSpPr>
          <p:spPr bwMode="auto">
            <a:xfrm flipV="1">
              <a:off x="4008" y="3725"/>
              <a:ext cx="35" cy="349"/>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79" name="Arc 1516"/>
            <p:cNvSpPr>
              <a:spLocks/>
            </p:cNvSpPr>
            <p:nvPr/>
          </p:nvSpPr>
          <p:spPr bwMode="auto">
            <a:xfrm flipV="1">
              <a:off x="4288" y="3723"/>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80" name="Arc 1517"/>
            <p:cNvSpPr>
              <a:spLocks/>
            </p:cNvSpPr>
            <p:nvPr/>
          </p:nvSpPr>
          <p:spPr bwMode="auto">
            <a:xfrm flipV="1">
              <a:off x="4567" y="3725"/>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81" name="Arc 1518"/>
            <p:cNvSpPr>
              <a:spLocks/>
            </p:cNvSpPr>
            <p:nvPr/>
          </p:nvSpPr>
          <p:spPr bwMode="auto">
            <a:xfrm flipH="1" flipV="1">
              <a:off x="4888" y="3714"/>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82" name="Arc 1519"/>
            <p:cNvSpPr>
              <a:spLocks/>
            </p:cNvSpPr>
            <p:nvPr/>
          </p:nvSpPr>
          <p:spPr bwMode="auto">
            <a:xfrm flipH="1" flipV="1">
              <a:off x="5168" y="3715"/>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83" name="Arc 1520"/>
            <p:cNvSpPr>
              <a:spLocks/>
            </p:cNvSpPr>
            <p:nvPr/>
          </p:nvSpPr>
          <p:spPr bwMode="auto">
            <a:xfrm flipH="1" flipV="1">
              <a:off x="5449" y="3714"/>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84" name="Arc 1521"/>
            <p:cNvSpPr>
              <a:spLocks/>
            </p:cNvSpPr>
            <p:nvPr/>
          </p:nvSpPr>
          <p:spPr bwMode="auto">
            <a:xfrm flipV="1">
              <a:off x="4852" y="3717"/>
              <a:ext cx="35" cy="349"/>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85" name="Arc 1522"/>
            <p:cNvSpPr>
              <a:spLocks/>
            </p:cNvSpPr>
            <p:nvPr/>
          </p:nvSpPr>
          <p:spPr bwMode="auto">
            <a:xfrm flipV="1">
              <a:off x="5132" y="3715"/>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86" name="Arc 1523"/>
            <p:cNvSpPr>
              <a:spLocks/>
            </p:cNvSpPr>
            <p:nvPr/>
          </p:nvSpPr>
          <p:spPr bwMode="auto">
            <a:xfrm flipV="1">
              <a:off x="5411" y="3717"/>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grpSp>
      <p:grpSp>
        <p:nvGrpSpPr>
          <p:cNvPr id="120901" name="Group 1524"/>
          <p:cNvGrpSpPr>
            <a:grpSpLocks/>
          </p:cNvGrpSpPr>
          <p:nvPr/>
        </p:nvGrpSpPr>
        <p:grpSpPr bwMode="auto">
          <a:xfrm>
            <a:off x="1989138" y="6081851"/>
            <a:ext cx="5338762" cy="69850"/>
            <a:chOff x="2320" y="3714"/>
            <a:chExt cx="3373" cy="412"/>
          </a:xfrm>
        </p:grpSpPr>
        <p:grpSp>
          <p:nvGrpSpPr>
            <p:cNvPr id="120902" name="Group 1525"/>
            <p:cNvGrpSpPr>
              <a:grpSpLocks/>
            </p:cNvGrpSpPr>
            <p:nvPr/>
          </p:nvGrpSpPr>
          <p:grpSpPr bwMode="auto">
            <a:xfrm>
              <a:off x="2320" y="3730"/>
              <a:ext cx="1403" cy="396"/>
              <a:chOff x="2266" y="3742"/>
              <a:chExt cx="3048" cy="396"/>
            </a:xfrm>
          </p:grpSpPr>
          <p:sp>
            <p:nvSpPr>
              <p:cNvPr id="120862" name="Arc 1526"/>
              <p:cNvSpPr>
                <a:spLocks/>
              </p:cNvSpPr>
              <p:nvPr/>
            </p:nvSpPr>
            <p:spPr bwMode="auto">
              <a:xfrm flipV="1">
                <a:off x="2266" y="3745"/>
                <a:ext cx="77" cy="39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rot="10800000" wrap="none" anchor="ctr"/>
              <a:lstStyle/>
              <a:p>
                <a:endParaRPr lang="en-GB"/>
              </a:p>
            </p:txBody>
          </p:sp>
          <p:sp>
            <p:nvSpPr>
              <p:cNvPr id="120863" name="Arc 1527"/>
              <p:cNvSpPr>
                <a:spLocks/>
              </p:cNvSpPr>
              <p:nvPr/>
            </p:nvSpPr>
            <p:spPr bwMode="auto">
              <a:xfrm flipH="1" flipV="1">
                <a:off x="2344" y="3743"/>
                <a:ext cx="530"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64" name="Arc 1528"/>
              <p:cNvSpPr>
                <a:spLocks/>
              </p:cNvSpPr>
              <p:nvPr/>
            </p:nvSpPr>
            <p:spPr bwMode="auto">
              <a:xfrm flipV="1">
                <a:off x="2876" y="3745"/>
                <a:ext cx="7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65" name="Arc 1529"/>
              <p:cNvSpPr>
                <a:spLocks/>
              </p:cNvSpPr>
              <p:nvPr/>
            </p:nvSpPr>
            <p:spPr bwMode="auto">
              <a:xfrm flipH="1" flipV="1">
                <a:off x="2953" y="3743"/>
                <a:ext cx="532"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66" name="Arc 1530"/>
              <p:cNvSpPr>
                <a:spLocks/>
              </p:cNvSpPr>
              <p:nvPr/>
            </p:nvSpPr>
            <p:spPr bwMode="auto">
              <a:xfrm flipH="1" flipV="1">
                <a:off x="3565" y="3742"/>
                <a:ext cx="530"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67" name="Arc 1531"/>
              <p:cNvSpPr>
                <a:spLocks/>
              </p:cNvSpPr>
              <p:nvPr/>
            </p:nvSpPr>
            <p:spPr bwMode="auto">
              <a:xfrm flipH="1" flipV="1">
                <a:off x="4174" y="3743"/>
                <a:ext cx="530"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68" name="Arc 1532"/>
              <p:cNvSpPr>
                <a:spLocks/>
              </p:cNvSpPr>
              <p:nvPr/>
            </p:nvSpPr>
            <p:spPr bwMode="auto">
              <a:xfrm flipH="1" flipV="1">
                <a:off x="4783" y="3742"/>
                <a:ext cx="531"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69" name="Arc 1533"/>
              <p:cNvSpPr>
                <a:spLocks/>
              </p:cNvSpPr>
              <p:nvPr/>
            </p:nvSpPr>
            <p:spPr bwMode="auto">
              <a:xfrm flipV="1">
                <a:off x="3487" y="3745"/>
                <a:ext cx="77" cy="349"/>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70" name="Arc 1534"/>
              <p:cNvSpPr>
                <a:spLocks/>
              </p:cNvSpPr>
              <p:nvPr/>
            </p:nvSpPr>
            <p:spPr bwMode="auto">
              <a:xfrm flipV="1">
                <a:off x="4096" y="3743"/>
                <a:ext cx="77"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71" name="Arc 1535"/>
              <p:cNvSpPr>
                <a:spLocks/>
              </p:cNvSpPr>
              <p:nvPr/>
            </p:nvSpPr>
            <p:spPr bwMode="auto">
              <a:xfrm flipV="1">
                <a:off x="4702" y="3745"/>
                <a:ext cx="77"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grpSp>
        <p:sp>
          <p:nvSpPr>
            <p:cNvPr id="120848" name="Arc 1536"/>
            <p:cNvSpPr>
              <a:spLocks/>
            </p:cNvSpPr>
            <p:nvPr/>
          </p:nvSpPr>
          <p:spPr bwMode="auto">
            <a:xfrm flipV="1">
              <a:off x="3727" y="3725"/>
              <a:ext cx="35"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49" name="Arc 1537"/>
            <p:cNvSpPr>
              <a:spLocks/>
            </p:cNvSpPr>
            <p:nvPr/>
          </p:nvSpPr>
          <p:spPr bwMode="auto">
            <a:xfrm flipH="1" flipV="1">
              <a:off x="3762" y="3723"/>
              <a:ext cx="245"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50" name="Arc 1538"/>
            <p:cNvSpPr>
              <a:spLocks/>
            </p:cNvSpPr>
            <p:nvPr/>
          </p:nvSpPr>
          <p:spPr bwMode="auto">
            <a:xfrm flipH="1" flipV="1">
              <a:off x="4044" y="3722"/>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51" name="Arc 1539"/>
            <p:cNvSpPr>
              <a:spLocks/>
            </p:cNvSpPr>
            <p:nvPr/>
          </p:nvSpPr>
          <p:spPr bwMode="auto">
            <a:xfrm flipH="1" flipV="1">
              <a:off x="4324" y="3723"/>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52" name="Arc 1540"/>
            <p:cNvSpPr>
              <a:spLocks/>
            </p:cNvSpPr>
            <p:nvPr/>
          </p:nvSpPr>
          <p:spPr bwMode="auto">
            <a:xfrm flipH="1" flipV="1">
              <a:off x="4605" y="3722"/>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53" name="Arc 1541"/>
            <p:cNvSpPr>
              <a:spLocks/>
            </p:cNvSpPr>
            <p:nvPr/>
          </p:nvSpPr>
          <p:spPr bwMode="auto">
            <a:xfrm flipV="1">
              <a:off x="4008" y="3725"/>
              <a:ext cx="35" cy="349"/>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54" name="Arc 1542"/>
            <p:cNvSpPr>
              <a:spLocks/>
            </p:cNvSpPr>
            <p:nvPr/>
          </p:nvSpPr>
          <p:spPr bwMode="auto">
            <a:xfrm flipV="1">
              <a:off x="4288" y="3723"/>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55" name="Arc 1543"/>
            <p:cNvSpPr>
              <a:spLocks/>
            </p:cNvSpPr>
            <p:nvPr/>
          </p:nvSpPr>
          <p:spPr bwMode="auto">
            <a:xfrm flipV="1">
              <a:off x="4567" y="3725"/>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56" name="Arc 1544"/>
            <p:cNvSpPr>
              <a:spLocks/>
            </p:cNvSpPr>
            <p:nvPr/>
          </p:nvSpPr>
          <p:spPr bwMode="auto">
            <a:xfrm flipH="1" flipV="1">
              <a:off x="4888" y="3714"/>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57" name="Arc 1545"/>
            <p:cNvSpPr>
              <a:spLocks/>
            </p:cNvSpPr>
            <p:nvPr/>
          </p:nvSpPr>
          <p:spPr bwMode="auto">
            <a:xfrm flipH="1" flipV="1">
              <a:off x="5168" y="3715"/>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58" name="Arc 1546"/>
            <p:cNvSpPr>
              <a:spLocks/>
            </p:cNvSpPr>
            <p:nvPr/>
          </p:nvSpPr>
          <p:spPr bwMode="auto">
            <a:xfrm flipH="1" flipV="1">
              <a:off x="5449" y="3714"/>
              <a:ext cx="244" cy="352"/>
            </a:xfrm>
            <a:custGeom>
              <a:avLst/>
              <a:gdLst>
                <a:gd name="T0" fmla="*/ 0 w 23636"/>
                <a:gd name="T1" fmla="*/ 0 h 21600"/>
                <a:gd name="T2" fmla="*/ 0 w 23636"/>
                <a:gd name="T3" fmla="*/ 0 h 21600"/>
                <a:gd name="T4" fmla="*/ 0 w 23636"/>
                <a:gd name="T5" fmla="*/ 0 h 21600"/>
                <a:gd name="T6" fmla="*/ 0 60000 65536"/>
                <a:gd name="T7" fmla="*/ 0 60000 65536"/>
                <a:gd name="T8" fmla="*/ 0 60000 65536"/>
                <a:gd name="T9" fmla="*/ 0 w 23636"/>
                <a:gd name="T10" fmla="*/ 0 h 21600"/>
                <a:gd name="T11" fmla="*/ 23636 w 23636"/>
                <a:gd name="T12" fmla="*/ 21600 h 21600"/>
              </a:gdLst>
              <a:ahLst/>
              <a:cxnLst>
                <a:cxn ang="T6">
                  <a:pos x="T0" y="T1"/>
                </a:cxn>
                <a:cxn ang="T7">
                  <a:pos x="T2" y="T3"/>
                </a:cxn>
                <a:cxn ang="T8">
                  <a:pos x="T4" y="T5"/>
                </a:cxn>
              </a:cxnLst>
              <a:rect l="T9" t="T10" r="T11" b="T12"/>
              <a:pathLst>
                <a:path w="23636" h="21600" fill="none" extrusionOk="0">
                  <a:moveTo>
                    <a:pt x="0" y="96"/>
                  </a:moveTo>
                  <a:cubicBezTo>
                    <a:pt x="676" y="32"/>
                    <a:pt x="1356" y="-1"/>
                    <a:pt x="2036" y="0"/>
                  </a:cubicBezTo>
                  <a:cubicBezTo>
                    <a:pt x="13965" y="0"/>
                    <a:pt x="23636" y="9670"/>
                    <a:pt x="23636" y="21600"/>
                  </a:cubicBezTo>
                </a:path>
                <a:path w="23636" h="21600" stroke="0" extrusionOk="0">
                  <a:moveTo>
                    <a:pt x="0" y="96"/>
                  </a:moveTo>
                  <a:cubicBezTo>
                    <a:pt x="676" y="32"/>
                    <a:pt x="1356" y="-1"/>
                    <a:pt x="2036" y="0"/>
                  </a:cubicBezTo>
                  <a:cubicBezTo>
                    <a:pt x="13965" y="0"/>
                    <a:pt x="23636" y="9670"/>
                    <a:pt x="23636" y="21600"/>
                  </a:cubicBezTo>
                  <a:lnTo>
                    <a:pt x="2036" y="21600"/>
                  </a:lnTo>
                  <a:close/>
                </a:path>
              </a:pathLst>
            </a:custGeom>
            <a:noFill/>
            <a:ln w="9525">
              <a:solidFill>
                <a:schemeClr val="tx1"/>
              </a:solidFill>
              <a:round/>
              <a:headEnd/>
              <a:tailEnd/>
            </a:ln>
          </p:spPr>
          <p:txBody>
            <a:bodyPr rot="10800000" wrap="none" anchor="ctr"/>
            <a:lstStyle/>
            <a:p>
              <a:endParaRPr lang="en-GB"/>
            </a:p>
          </p:txBody>
        </p:sp>
        <p:sp>
          <p:nvSpPr>
            <p:cNvPr id="120859" name="Arc 1547"/>
            <p:cNvSpPr>
              <a:spLocks/>
            </p:cNvSpPr>
            <p:nvPr/>
          </p:nvSpPr>
          <p:spPr bwMode="auto">
            <a:xfrm flipV="1">
              <a:off x="4852" y="3717"/>
              <a:ext cx="35" cy="349"/>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60" name="Arc 1548"/>
            <p:cNvSpPr>
              <a:spLocks/>
            </p:cNvSpPr>
            <p:nvPr/>
          </p:nvSpPr>
          <p:spPr bwMode="auto">
            <a:xfrm flipV="1">
              <a:off x="5132" y="3715"/>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sp>
          <p:nvSpPr>
            <p:cNvPr id="120861" name="Arc 1549"/>
            <p:cNvSpPr>
              <a:spLocks/>
            </p:cNvSpPr>
            <p:nvPr/>
          </p:nvSpPr>
          <p:spPr bwMode="auto">
            <a:xfrm flipV="1">
              <a:off x="5411" y="3717"/>
              <a:ext cx="36" cy="348"/>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0" y="0"/>
                  </a:moveTo>
                  <a:cubicBezTo>
                    <a:pt x="8" y="0"/>
                    <a:pt x="16" y="-1"/>
                    <a:pt x="24" y="0"/>
                  </a:cubicBezTo>
                  <a:cubicBezTo>
                    <a:pt x="11953" y="0"/>
                    <a:pt x="21624" y="9670"/>
                    <a:pt x="21624" y="21600"/>
                  </a:cubicBezTo>
                </a:path>
                <a:path w="21624" h="21600" stroke="0" extrusionOk="0">
                  <a:moveTo>
                    <a:pt x="0" y="0"/>
                  </a:moveTo>
                  <a:cubicBezTo>
                    <a:pt x="8" y="0"/>
                    <a:pt x="16" y="-1"/>
                    <a:pt x="24" y="0"/>
                  </a:cubicBezTo>
                  <a:cubicBezTo>
                    <a:pt x="11953" y="0"/>
                    <a:pt x="21624" y="9670"/>
                    <a:pt x="21624" y="21600"/>
                  </a:cubicBezTo>
                  <a:lnTo>
                    <a:pt x="24" y="21600"/>
                  </a:lnTo>
                  <a:close/>
                </a:path>
              </a:pathLst>
            </a:custGeom>
            <a:noFill/>
            <a:ln w="9525">
              <a:solidFill>
                <a:schemeClr val="tx1"/>
              </a:solidFill>
              <a:round/>
              <a:headEnd/>
              <a:tailEnd/>
            </a:ln>
          </p:spPr>
          <p:txBody>
            <a:bodyPr rot="10800000" wrap="none" anchor="ctr"/>
            <a:lstStyle/>
            <a:p>
              <a:endParaRPr lang="en-GB"/>
            </a:p>
          </p:txBody>
        </p:sp>
      </p:grpSp>
      <p:sp>
        <p:nvSpPr>
          <p:cNvPr id="522" name="Rectangle 2"/>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55</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185"/>
                                        </p:tgtEl>
                                        <p:attrNameLst>
                                          <p:attrName>style.visibility</p:attrName>
                                        </p:attrNameLst>
                                      </p:cBhvr>
                                      <p:to>
                                        <p:strVal val="visible"/>
                                      </p:to>
                                    </p:set>
                                    <p:animEffect transition="in" filter="fade">
                                      <p:cBhvr>
                                        <p:cTn id="9" dur="1000"/>
                                        <p:tgtEl>
                                          <p:spTgt spid="818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186"/>
                                        </p:tgtEl>
                                        <p:attrNameLst>
                                          <p:attrName>style.visibility</p:attrName>
                                        </p:attrNameLst>
                                      </p:cBhvr>
                                      <p:to>
                                        <p:strVal val="visible"/>
                                      </p:to>
                                    </p:set>
                                    <p:animEffect transition="in" filter="fade">
                                      <p:cBhvr>
                                        <p:cTn id="12" dur="1000"/>
                                        <p:tgtEl>
                                          <p:spTgt spid="818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433"/>
                                        </p:tgtEl>
                                        <p:attrNameLst>
                                          <p:attrName>style.visibility</p:attrName>
                                        </p:attrNameLst>
                                      </p:cBhvr>
                                      <p:to>
                                        <p:strVal val="visible"/>
                                      </p:to>
                                    </p:set>
                                    <p:animEffect transition="in" filter="fade">
                                      <p:cBhvr>
                                        <p:cTn id="21" dur="1000"/>
                                        <p:tgtEl>
                                          <p:spTgt spid="114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434"/>
                                        </p:tgtEl>
                                        <p:attrNameLst>
                                          <p:attrName>style.visibility</p:attrName>
                                        </p:attrNameLst>
                                      </p:cBhvr>
                                      <p:to>
                                        <p:strVal val="visible"/>
                                      </p:to>
                                    </p:set>
                                    <p:animEffect transition="in" filter="fade">
                                      <p:cBhvr>
                                        <p:cTn id="24" dur="1000"/>
                                        <p:tgtEl>
                                          <p:spTgt spid="114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2"/>
                                        </p:tgtEl>
                                      </p:cBhvr>
                                    </p:animEffect>
                                    <p:set>
                                      <p:cBhvr>
                                        <p:cTn id="29" dur="1" fill="hold">
                                          <p:stCondLst>
                                            <p:cond delay="999"/>
                                          </p:stCondLst>
                                        </p:cTn>
                                        <p:tgtEl>
                                          <p:spTgt spid="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27"/>
                                        </p:tgtEl>
                                      </p:cBhvr>
                                    </p:animEffect>
                                    <p:set>
                                      <p:cBhvr>
                                        <p:cTn id="32" dur="1" fill="hold">
                                          <p:stCondLst>
                                            <p:cond delay="999"/>
                                          </p:stCondLst>
                                        </p:cTn>
                                        <p:tgtEl>
                                          <p:spTgt spid="2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120899"/>
                                        </p:tgtEl>
                                        <p:attrNameLst>
                                          <p:attrName>style.visibility</p:attrName>
                                        </p:attrNameLst>
                                      </p:cBhvr>
                                      <p:to>
                                        <p:strVal val="visible"/>
                                      </p:to>
                                    </p:set>
                                    <p:animEffect transition="in" filter="fade">
                                      <p:cBhvr>
                                        <p:cTn id="38" dur="1000"/>
                                        <p:tgtEl>
                                          <p:spTgt spid="12089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29"/>
                                        </p:tgtEl>
                                      </p:cBhvr>
                                    </p:animEffect>
                                    <p:set>
                                      <p:cBhvr>
                                        <p:cTn id="43" dur="1" fill="hold">
                                          <p:stCondLst>
                                            <p:cond delay="999"/>
                                          </p:stCondLst>
                                        </p:cTn>
                                        <p:tgtEl>
                                          <p:spTgt spid="2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1000"/>
                                        <p:tgtEl>
                                          <p:spTgt spid="120899"/>
                                        </p:tgtEl>
                                      </p:cBhvr>
                                    </p:animEffect>
                                    <p:set>
                                      <p:cBhvr>
                                        <p:cTn id="46" dur="1" fill="hold">
                                          <p:stCondLst>
                                            <p:cond delay="999"/>
                                          </p:stCondLst>
                                        </p:cTn>
                                        <p:tgtEl>
                                          <p:spTgt spid="12089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20901"/>
                                        </p:tgtEl>
                                        <p:attrNameLst>
                                          <p:attrName>style.visibility</p:attrName>
                                        </p:attrNameLst>
                                      </p:cBhvr>
                                      <p:to>
                                        <p:strVal val="visible"/>
                                      </p:to>
                                    </p:set>
                                    <p:animEffect transition="in" filter="fade">
                                      <p:cBhvr>
                                        <p:cTn id="49" dur="1000"/>
                                        <p:tgtEl>
                                          <p:spTgt spid="120901"/>
                                        </p:tgtEl>
                                      </p:cBhvr>
                                    </p:animEffect>
                                  </p:childTnLst>
                                </p:cTn>
                              </p:par>
                              <p:par>
                                <p:cTn id="50" presetID="10" presetClass="entr" presetSubtype="0" fill="hold" nodeType="withEffect">
                                  <p:stCondLst>
                                    <p:cond delay="0"/>
                                  </p:stCondLst>
                                  <p:childTnLst>
                                    <p:set>
                                      <p:cBhvr>
                                        <p:cTn id="51" dur="1" fill="hold">
                                          <p:stCondLst>
                                            <p:cond delay="0"/>
                                          </p:stCondLst>
                                        </p:cTn>
                                        <p:tgtEl>
                                          <p:spTgt spid="8182"/>
                                        </p:tgtEl>
                                        <p:attrNameLst>
                                          <p:attrName>style.visibility</p:attrName>
                                        </p:attrNameLst>
                                      </p:cBhvr>
                                      <p:to>
                                        <p:strVal val="visible"/>
                                      </p:to>
                                    </p:set>
                                    <p:animEffect transition="in" filter="fade">
                                      <p:cBhvr>
                                        <p:cTn id="52" dur="1000"/>
                                        <p:tgtEl>
                                          <p:spTgt spid="8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8185" grpId="0" animBg="1"/>
      <p:bldP spid="8186" grpId="0" animBg="1"/>
      <p:bldP spid="11433" grpId="0" animBg="1"/>
      <p:bldP spid="114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1" name="Rectangle 5"/>
          <p:cNvSpPr>
            <a:spLocks noChangeArrowheads="1"/>
          </p:cNvSpPr>
          <p:nvPr/>
        </p:nvSpPr>
        <p:spPr bwMode="auto">
          <a:xfrm>
            <a:off x="285721" y="205995"/>
            <a:ext cx="8569325" cy="830997"/>
          </a:xfrm>
          <a:prstGeom prst="rect">
            <a:avLst/>
          </a:prstGeom>
          <a:noFill/>
          <a:ln w="9525">
            <a:noFill/>
            <a:miter lim="800000"/>
            <a:headEnd/>
            <a:tailEnd/>
          </a:ln>
        </p:spPr>
        <p:txBody>
          <a:bodyPr anchor="ctr">
            <a:spAutoFit/>
          </a:bodyPr>
          <a:lstStyle/>
          <a:p>
            <a:pPr algn="ctr"/>
            <a:r>
              <a:rPr kumimoji="0" lang="en-US" altLang="ja-JP" sz="2400" dirty="0" smtClean="0">
                <a:solidFill>
                  <a:srgbClr val="FFFF00"/>
                </a:solidFill>
                <a:cs typeface="Arial" pitchFamily="34" charset="0"/>
              </a:rPr>
              <a:t>TTX-resistant Na</a:t>
            </a:r>
            <a:r>
              <a:rPr kumimoji="0" lang="en-US" altLang="ja-JP" sz="2400" baseline="30000" dirty="0" smtClean="0">
                <a:solidFill>
                  <a:srgbClr val="FFFF00"/>
                </a:solidFill>
                <a:cs typeface="Arial" pitchFamily="34" charset="0"/>
              </a:rPr>
              <a:t>+</a:t>
            </a:r>
            <a:r>
              <a:rPr kumimoji="0" lang="en-US" altLang="ja-JP" sz="2400" dirty="0" smtClean="0">
                <a:solidFill>
                  <a:srgbClr val="FFFF00"/>
                </a:solidFill>
                <a:cs typeface="Arial" pitchFamily="34" charset="0"/>
              </a:rPr>
              <a:t> current is essential for transmitting the chemical stimuli to cell soma of culture DRG neurons</a:t>
            </a:r>
            <a:endParaRPr kumimoji="0" lang="en-US" altLang="ja-JP" sz="2400" dirty="0">
              <a:solidFill>
                <a:srgbClr val="FFFF00"/>
              </a:solidFill>
              <a:cs typeface="Arial" pitchFamily="34" charset="0"/>
            </a:endParaRPr>
          </a:p>
        </p:txBody>
      </p:sp>
      <p:graphicFrame>
        <p:nvGraphicFramePr>
          <p:cNvPr id="33" name="Chart 32"/>
          <p:cNvGraphicFramePr>
            <a:graphicFrameLocks/>
          </p:cNvGraphicFramePr>
          <p:nvPr/>
        </p:nvGraphicFramePr>
        <p:xfrm>
          <a:off x="4701371" y="3363551"/>
          <a:ext cx="3990808" cy="33223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a:graphicFrameLocks/>
          </p:cNvGraphicFramePr>
          <p:nvPr/>
        </p:nvGraphicFramePr>
        <p:xfrm>
          <a:off x="557967" y="3363552"/>
          <a:ext cx="4083822" cy="3312461"/>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5"/>
          <p:cNvGrpSpPr/>
          <p:nvPr/>
        </p:nvGrpSpPr>
        <p:grpSpPr>
          <a:xfrm>
            <a:off x="2354966" y="1745668"/>
            <a:ext cx="4176464" cy="1544167"/>
            <a:chOff x="179388" y="1316039"/>
            <a:chExt cx="6602560" cy="2389135"/>
          </a:xfrm>
        </p:grpSpPr>
        <p:pic>
          <p:nvPicPr>
            <p:cNvPr id="29" name="Picture 5"/>
            <p:cNvPicPr>
              <a:picLocks noChangeAspect="1" noChangeArrowheads="1"/>
            </p:cNvPicPr>
            <p:nvPr/>
          </p:nvPicPr>
          <p:blipFill>
            <a:blip r:embed="rId5" cstate="screen"/>
            <a:srcRect l="29524" t="42712" r="23210"/>
            <a:stretch>
              <a:fillRect/>
            </a:stretch>
          </p:blipFill>
          <p:spPr bwMode="auto">
            <a:xfrm flipH="1">
              <a:off x="2333628" y="1316039"/>
              <a:ext cx="1795464" cy="2032000"/>
            </a:xfrm>
            <a:prstGeom prst="rect">
              <a:avLst/>
            </a:prstGeom>
            <a:noFill/>
            <a:ln w="6350">
              <a:noFill/>
              <a:miter lim="800000"/>
              <a:headEnd/>
              <a:tailEnd/>
            </a:ln>
          </p:spPr>
        </p:pic>
        <p:grpSp>
          <p:nvGrpSpPr>
            <p:cNvPr id="4" name="Group 8"/>
            <p:cNvGrpSpPr>
              <a:grpSpLocks/>
            </p:cNvGrpSpPr>
            <p:nvPr/>
          </p:nvGrpSpPr>
          <p:grpSpPr bwMode="auto">
            <a:xfrm>
              <a:off x="2987685" y="2195513"/>
              <a:ext cx="792165" cy="144462"/>
              <a:chOff x="2608" y="1298"/>
              <a:chExt cx="499" cy="91"/>
            </a:xfrm>
          </p:grpSpPr>
          <p:sp>
            <p:nvSpPr>
              <p:cNvPr id="27" name="Oval 9"/>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28" name="Line 10"/>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grpSp>
          <p:nvGrpSpPr>
            <p:cNvPr id="5" name="Group 11"/>
            <p:cNvGrpSpPr>
              <a:grpSpLocks/>
            </p:cNvGrpSpPr>
            <p:nvPr/>
          </p:nvGrpSpPr>
          <p:grpSpPr bwMode="auto">
            <a:xfrm>
              <a:off x="2987685" y="2363788"/>
              <a:ext cx="792165" cy="144462"/>
              <a:chOff x="2608" y="1298"/>
              <a:chExt cx="499" cy="91"/>
            </a:xfrm>
          </p:grpSpPr>
          <p:sp>
            <p:nvSpPr>
              <p:cNvPr id="25" name="Oval 12"/>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26" name="Line 13"/>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grpSp>
          <p:nvGrpSpPr>
            <p:cNvPr id="6" name="Group 14"/>
            <p:cNvGrpSpPr>
              <a:grpSpLocks/>
            </p:cNvGrpSpPr>
            <p:nvPr/>
          </p:nvGrpSpPr>
          <p:grpSpPr bwMode="auto">
            <a:xfrm>
              <a:off x="2987685" y="2532063"/>
              <a:ext cx="792165" cy="144462"/>
              <a:chOff x="2608" y="1298"/>
              <a:chExt cx="499" cy="91"/>
            </a:xfrm>
          </p:grpSpPr>
          <p:sp>
            <p:nvSpPr>
              <p:cNvPr id="23" name="Oval 15"/>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24" name="Line 16"/>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grpSp>
          <p:nvGrpSpPr>
            <p:cNvPr id="7" name="Group 17"/>
            <p:cNvGrpSpPr>
              <a:grpSpLocks/>
            </p:cNvGrpSpPr>
            <p:nvPr/>
          </p:nvGrpSpPr>
          <p:grpSpPr bwMode="auto">
            <a:xfrm>
              <a:off x="2987685" y="2698750"/>
              <a:ext cx="792165" cy="144463"/>
              <a:chOff x="2608" y="1298"/>
              <a:chExt cx="499" cy="91"/>
            </a:xfrm>
          </p:grpSpPr>
          <p:sp>
            <p:nvSpPr>
              <p:cNvPr id="21" name="Oval 18"/>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22" name="Line 19"/>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grpSp>
          <p:nvGrpSpPr>
            <p:cNvPr id="8" name="Group 20"/>
            <p:cNvGrpSpPr>
              <a:grpSpLocks/>
            </p:cNvGrpSpPr>
            <p:nvPr/>
          </p:nvGrpSpPr>
          <p:grpSpPr bwMode="auto">
            <a:xfrm>
              <a:off x="2987685" y="2862263"/>
              <a:ext cx="792165" cy="144462"/>
              <a:chOff x="2608" y="1298"/>
              <a:chExt cx="499" cy="91"/>
            </a:xfrm>
          </p:grpSpPr>
          <p:sp>
            <p:nvSpPr>
              <p:cNvPr id="19" name="Oval 21"/>
              <p:cNvSpPr>
                <a:spLocks noChangeArrowheads="1"/>
              </p:cNvSpPr>
              <p:nvPr/>
            </p:nvSpPr>
            <p:spPr bwMode="auto">
              <a:xfrm>
                <a:off x="3016" y="1298"/>
                <a:ext cx="91" cy="91"/>
              </a:xfrm>
              <a:prstGeom prst="ellipse">
                <a:avLst/>
              </a:prstGeom>
              <a:solidFill>
                <a:srgbClr val="00FF00"/>
              </a:solidFill>
              <a:ln w="9525">
                <a:solidFill>
                  <a:srgbClr val="00FF00"/>
                </a:solidFill>
                <a:round/>
                <a:headEnd/>
                <a:tailEnd/>
              </a:ln>
            </p:spPr>
            <p:txBody>
              <a:bodyPr wrap="none" anchor="ctr"/>
              <a:lstStyle/>
              <a:p>
                <a:endParaRPr lang="ja-JP" altLang="en-US"/>
              </a:p>
            </p:txBody>
          </p:sp>
          <p:sp>
            <p:nvSpPr>
              <p:cNvPr id="20" name="Line 22"/>
              <p:cNvSpPr>
                <a:spLocks noChangeShapeType="1"/>
              </p:cNvSpPr>
              <p:nvPr/>
            </p:nvSpPr>
            <p:spPr bwMode="auto">
              <a:xfrm>
                <a:off x="2608" y="1344"/>
                <a:ext cx="453" cy="0"/>
              </a:xfrm>
              <a:prstGeom prst="line">
                <a:avLst/>
              </a:prstGeom>
              <a:noFill/>
              <a:ln w="19050">
                <a:solidFill>
                  <a:srgbClr val="00FF00"/>
                </a:solidFill>
                <a:round/>
                <a:headEnd/>
                <a:tailEnd/>
              </a:ln>
            </p:spPr>
            <p:txBody>
              <a:bodyPr/>
              <a:lstStyle/>
              <a:p>
                <a:endParaRPr lang="en-GB"/>
              </a:p>
            </p:txBody>
          </p:sp>
        </p:grpSp>
        <p:sp>
          <p:nvSpPr>
            <p:cNvPr id="13" name="Text Box 23"/>
            <p:cNvSpPr txBox="1">
              <a:spLocks noChangeArrowheads="1"/>
            </p:cNvSpPr>
            <p:nvPr/>
          </p:nvSpPr>
          <p:spPr bwMode="auto">
            <a:xfrm>
              <a:off x="2456133" y="3276601"/>
              <a:ext cx="2504419" cy="428573"/>
            </a:xfrm>
            <a:prstGeom prst="rect">
              <a:avLst/>
            </a:prstGeom>
            <a:noFill/>
            <a:ln w="9525">
              <a:solidFill>
                <a:srgbClr val="FF0000"/>
              </a:solidFill>
              <a:miter lim="800000"/>
              <a:headEnd/>
              <a:tailEnd/>
            </a:ln>
          </p:spPr>
          <p:txBody>
            <a:bodyPr wrap="square">
              <a:spAutoFit/>
            </a:bodyPr>
            <a:lstStyle/>
            <a:p>
              <a:pPr>
                <a:spcBef>
                  <a:spcPct val="50000"/>
                </a:spcBef>
              </a:pPr>
              <a:r>
                <a:rPr kumimoji="0" lang="en-GB" altLang="ja-JP" sz="1200" b="1" dirty="0" smtClean="0">
                  <a:cs typeface="Arial" pitchFamily="34" charset="0"/>
                </a:rPr>
                <a:t>CTR</a:t>
              </a:r>
              <a:r>
                <a:rPr kumimoji="0" lang="en-GB" altLang="ja-JP" sz="1200" b="1" dirty="0">
                  <a:cs typeface="Arial" pitchFamily="34" charset="0"/>
                </a:rPr>
                <a:t>, </a:t>
              </a:r>
              <a:r>
                <a:rPr kumimoji="0" lang="en-GB" altLang="ja-JP" sz="1200" b="1" dirty="0" smtClean="0">
                  <a:cs typeface="Arial" pitchFamily="34" charset="0"/>
                </a:rPr>
                <a:t>Na</a:t>
              </a:r>
              <a:r>
                <a:rPr kumimoji="0" lang="en-GB" altLang="ja-JP" sz="1200" b="1" baseline="30000" dirty="0" smtClean="0">
                  <a:cs typeface="Arial" pitchFamily="34" charset="0"/>
                </a:rPr>
                <a:t>+</a:t>
              </a:r>
              <a:r>
                <a:rPr kumimoji="0" lang="en-GB" altLang="ja-JP" sz="1200" b="1" dirty="0" smtClean="0">
                  <a:cs typeface="Arial" pitchFamily="34" charset="0"/>
                </a:rPr>
                <a:t> free, TTX</a:t>
              </a:r>
              <a:endParaRPr kumimoji="0" lang="en-GB" altLang="ja-JP" sz="1200" b="1" dirty="0">
                <a:cs typeface="Arial" pitchFamily="34" charset="0"/>
              </a:endParaRPr>
            </a:p>
          </p:txBody>
        </p:sp>
        <p:sp>
          <p:nvSpPr>
            <p:cNvPr id="14" name="Line 24"/>
            <p:cNvSpPr>
              <a:spLocks noChangeShapeType="1"/>
            </p:cNvSpPr>
            <p:nvPr/>
          </p:nvSpPr>
          <p:spPr bwMode="auto">
            <a:xfrm flipH="1">
              <a:off x="3851275" y="2482850"/>
              <a:ext cx="647700" cy="0"/>
            </a:xfrm>
            <a:prstGeom prst="line">
              <a:avLst/>
            </a:prstGeom>
            <a:noFill/>
            <a:ln w="9525">
              <a:solidFill>
                <a:schemeClr val="accent3">
                  <a:lumMod val="10000"/>
                </a:schemeClr>
              </a:solidFill>
              <a:round/>
              <a:headEnd/>
              <a:tailEnd type="triangle" w="med" len="med"/>
            </a:ln>
          </p:spPr>
          <p:txBody>
            <a:bodyPr/>
            <a:lstStyle/>
            <a:p>
              <a:endParaRPr lang="en-GB"/>
            </a:p>
          </p:txBody>
        </p:sp>
        <p:sp>
          <p:nvSpPr>
            <p:cNvPr id="15" name="Text Box 25"/>
            <p:cNvSpPr txBox="1">
              <a:spLocks noChangeArrowheads="1"/>
            </p:cNvSpPr>
            <p:nvPr/>
          </p:nvSpPr>
          <p:spPr bwMode="auto">
            <a:xfrm>
              <a:off x="4498971" y="2124076"/>
              <a:ext cx="2282977" cy="1000004"/>
            </a:xfrm>
            <a:prstGeom prst="rect">
              <a:avLst/>
            </a:prstGeom>
            <a:noFill/>
            <a:ln w="9525">
              <a:solidFill>
                <a:schemeClr val="tx1"/>
              </a:solidFill>
              <a:miter lim="800000"/>
              <a:headEnd/>
              <a:tailEnd/>
            </a:ln>
          </p:spPr>
          <p:txBody>
            <a:bodyPr wrap="square">
              <a:spAutoFit/>
            </a:bodyPr>
            <a:lstStyle/>
            <a:p>
              <a:pPr>
                <a:spcBef>
                  <a:spcPct val="50000"/>
                </a:spcBef>
              </a:pPr>
              <a:r>
                <a:rPr kumimoji="0" lang="en-GB" altLang="ja-JP" sz="1200" b="1" dirty="0" smtClean="0">
                  <a:cs typeface="Arial" pitchFamily="34" charset="0"/>
                </a:rPr>
                <a:t>Fluo-4 </a:t>
              </a:r>
              <a:r>
                <a:rPr kumimoji="0" lang="en-GB" altLang="ja-JP" sz="1200" b="1" dirty="0">
                  <a:cs typeface="Arial" pitchFamily="34" charset="0"/>
                </a:rPr>
                <a:t>fluorescence from cell bodies</a:t>
              </a:r>
            </a:p>
          </p:txBody>
        </p:sp>
        <p:sp>
          <p:nvSpPr>
            <p:cNvPr id="16" name="Text Box 26"/>
            <p:cNvSpPr txBox="1">
              <a:spLocks noChangeArrowheads="1"/>
            </p:cNvSpPr>
            <p:nvPr/>
          </p:nvSpPr>
          <p:spPr bwMode="auto">
            <a:xfrm>
              <a:off x="179388" y="2420942"/>
              <a:ext cx="1944688" cy="1000004"/>
            </a:xfrm>
            <a:prstGeom prst="rect">
              <a:avLst/>
            </a:prstGeom>
            <a:noFill/>
            <a:ln w="9525">
              <a:solidFill>
                <a:schemeClr val="tx1"/>
              </a:solidFill>
              <a:miter lim="800000"/>
              <a:headEnd/>
              <a:tailEnd/>
            </a:ln>
          </p:spPr>
          <p:txBody>
            <a:bodyPr wrap="square">
              <a:spAutoFit/>
            </a:bodyPr>
            <a:lstStyle/>
            <a:p>
              <a:pPr>
                <a:spcBef>
                  <a:spcPct val="30000"/>
                </a:spcBef>
              </a:pPr>
              <a:r>
                <a:rPr kumimoji="0" lang="en-GB" altLang="ja-JP" sz="1200" b="1" dirty="0" smtClean="0">
                  <a:cs typeface="Arial" pitchFamily="34" charset="0"/>
                </a:rPr>
                <a:t>Capsaicin Bradykinin ATP</a:t>
              </a:r>
              <a:endParaRPr kumimoji="0" lang="el-GR" altLang="ja-JP" sz="1200" b="1" dirty="0">
                <a:cs typeface="Arial" pitchFamily="34" charset="0"/>
              </a:endParaRPr>
            </a:p>
          </p:txBody>
        </p:sp>
        <p:sp>
          <p:nvSpPr>
            <p:cNvPr id="17" name="Line 27"/>
            <p:cNvSpPr>
              <a:spLocks noChangeShapeType="1"/>
            </p:cNvSpPr>
            <p:nvPr/>
          </p:nvSpPr>
          <p:spPr bwMode="auto">
            <a:xfrm>
              <a:off x="2124075" y="2709863"/>
              <a:ext cx="719138" cy="0"/>
            </a:xfrm>
            <a:prstGeom prst="line">
              <a:avLst/>
            </a:prstGeom>
            <a:noFill/>
            <a:ln w="9525">
              <a:solidFill>
                <a:schemeClr val="accent3">
                  <a:lumMod val="10000"/>
                </a:schemeClr>
              </a:solidFill>
              <a:round/>
              <a:headEnd/>
              <a:tailEnd type="triangle" w="med" len="med"/>
            </a:ln>
          </p:spPr>
          <p:txBody>
            <a:bodyPr/>
            <a:lstStyle/>
            <a:p>
              <a:endParaRPr lang="en-GB"/>
            </a:p>
          </p:txBody>
        </p:sp>
        <p:sp>
          <p:nvSpPr>
            <p:cNvPr id="18" name="Line 28"/>
            <p:cNvSpPr>
              <a:spLocks noChangeShapeType="1"/>
            </p:cNvSpPr>
            <p:nvPr/>
          </p:nvSpPr>
          <p:spPr bwMode="auto">
            <a:xfrm flipV="1">
              <a:off x="3468688" y="2992438"/>
              <a:ext cx="0" cy="287337"/>
            </a:xfrm>
            <a:prstGeom prst="line">
              <a:avLst/>
            </a:prstGeom>
            <a:noFill/>
            <a:ln w="9525">
              <a:solidFill>
                <a:schemeClr val="accent3">
                  <a:lumMod val="10000"/>
                </a:schemeClr>
              </a:solidFill>
              <a:round/>
              <a:headEnd/>
              <a:tailEnd type="triangle" w="med" len="med"/>
            </a:ln>
          </p:spPr>
          <p:txBody>
            <a:bodyPr/>
            <a:lstStyle/>
            <a:p>
              <a:endParaRPr lang="en-GB"/>
            </a:p>
          </p:txBody>
        </p:sp>
      </p:grpSp>
      <p:sp>
        <p:nvSpPr>
          <p:cNvPr id="32" name="Rectangle 2"/>
          <p:cNvSpPr>
            <a:spLocks noChangeArrowheads="1"/>
          </p:cNvSpPr>
          <p:nvPr/>
        </p:nvSpPr>
        <p:spPr bwMode="auto">
          <a:xfrm>
            <a:off x="8734425" y="6521450"/>
            <a:ext cx="412292"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56</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48130"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sz="2400"/>
          </a:p>
        </p:txBody>
      </p:sp>
      <p:sp>
        <p:nvSpPr>
          <p:cNvPr id="48131" name="Rectangle 3"/>
          <p:cNvSpPr>
            <a:spLocks noChangeArrowheads="1"/>
          </p:cNvSpPr>
          <p:nvPr/>
        </p:nvSpPr>
        <p:spPr bwMode="auto">
          <a:xfrm>
            <a:off x="960438" y="927100"/>
            <a:ext cx="7488237" cy="4789488"/>
          </a:xfrm>
          <a:prstGeom prst="rect">
            <a:avLst/>
          </a:prstGeom>
          <a:noFill/>
          <a:ln w="9525" algn="ctr">
            <a:noFill/>
            <a:miter lim="800000"/>
            <a:headEnd/>
            <a:tailEnd/>
          </a:ln>
        </p:spPr>
        <p:txBody>
          <a:bodyPr anchor="ctr">
            <a:spAutoFit/>
          </a:bodyPr>
          <a:lstStyle/>
          <a:p>
            <a:pPr algn="l" fontAlgn="t"/>
            <a:r>
              <a:rPr lang="en-US" altLang="ja-JP" sz="2800">
                <a:solidFill>
                  <a:srgbClr val="666699"/>
                </a:solidFill>
              </a:rPr>
              <a:t>Types of pain</a:t>
            </a:r>
            <a:endParaRPr lang="en-GB" altLang="ja-JP" sz="2800">
              <a:solidFill>
                <a:srgbClr val="666699"/>
              </a:solidFill>
            </a:endParaRPr>
          </a:p>
          <a:p>
            <a:pPr algn="l" fontAlgn="t"/>
            <a:endParaRPr lang="en-GB" altLang="ja-JP" sz="2800">
              <a:solidFill>
                <a:srgbClr val="666699"/>
              </a:solidFill>
            </a:endParaRPr>
          </a:p>
          <a:p>
            <a:pPr algn="l" fontAlgn="t"/>
            <a:r>
              <a:rPr lang="en-GB" altLang="ja-JP" sz="2800">
                <a:solidFill>
                  <a:srgbClr val="666699"/>
                </a:solidFill>
              </a:rPr>
              <a:t>Overview of sensory nervous system and pain pathway</a:t>
            </a:r>
          </a:p>
          <a:p>
            <a:pPr algn="l" fontAlgn="t"/>
            <a:endParaRPr lang="en-GB" altLang="ja-JP" sz="2800">
              <a:solidFill>
                <a:srgbClr val="666699"/>
              </a:solidFill>
            </a:endParaRPr>
          </a:p>
          <a:p>
            <a:pPr algn="l" fontAlgn="t"/>
            <a:r>
              <a:rPr lang="en-GB" altLang="ja-JP" sz="2800">
                <a:solidFill>
                  <a:srgbClr val="666699"/>
                </a:solidFill>
              </a:rPr>
              <a:t>Introduction of key molecules in pain pathway</a:t>
            </a:r>
          </a:p>
          <a:p>
            <a:pPr algn="l" fontAlgn="t"/>
            <a:endParaRPr lang="en-GB" altLang="ja-JP" sz="2800">
              <a:solidFill>
                <a:srgbClr val="666699"/>
              </a:solidFill>
            </a:endParaRPr>
          </a:p>
          <a:p>
            <a:pPr algn="l" fontAlgn="t"/>
            <a:r>
              <a:rPr lang="en-GB" altLang="ja-JP" sz="2800">
                <a:solidFill>
                  <a:srgbClr val="666699"/>
                </a:solidFill>
              </a:rPr>
              <a:t>Na</a:t>
            </a:r>
            <a:r>
              <a:rPr lang="en-GB" altLang="ja-JP" sz="2800" baseline="30000">
                <a:solidFill>
                  <a:srgbClr val="666699"/>
                </a:solidFill>
              </a:rPr>
              <a:t>+</a:t>
            </a:r>
            <a:r>
              <a:rPr lang="en-GB" altLang="ja-JP" sz="2800">
                <a:solidFill>
                  <a:srgbClr val="666699"/>
                </a:solidFill>
              </a:rPr>
              <a:t> channels and accessory subunits in pain pathway</a:t>
            </a:r>
          </a:p>
          <a:p>
            <a:pPr algn="l" fontAlgn="t"/>
            <a:endParaRPr lang="en-GB" altLang="ja-JP" sz="2800">
              <a:solidFill>
                <a:srgbClr val="666699"/>
              </a:solidFill>
            </a:endParaRPr>
          </a:p>
          <a:p>
            <a:pPr algn="l" fontAlgn="t"/>
            <a:r>
              <a:rPr lang="en-GB" altLang="ja-JP" sz="2800">
                <a:solidFill>
                  <a:srgbClr val="FFFF66"/>
                </a:solidFill>
              </a:rPr>
              <a:t>Pain killers</a:t>
            </a:r>
          </a:p>
        </p:txBody>
      </p:sp>
      <p:sp>
        <p:nvSpPr>
          <p:cNvPr id="48132" name="Rectangle 5"/>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57</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371600"/>
          </a:xfrm>
          <a:noFill/>
        </p:spPr>
        <p:txBody>
          <a:bodyPr/>
          <a:lstStyle/>
          <a:p>
            <a:r>
              <a:rPr lang="en-GB" altLang="ja-JP" sz="2800" dirty="0" smtClean="0">
                <a:solidFill>
                  <a:schemeClr val="accent1"/>
                </a:solidFill>
                <a:latin typeface="Helvetica" pitchFamily="34" charset="0"/>
              </a:rPr>
              <a:t>Current analgesics</a:t>
            </a:r>
            <a:r>
              <a:rPr lang="en-GB" altLang="ja-JP" sz="3600" dirty="0" smtClean="0">
                <a:solidFill>
                  <a:schemeClr val="accent1"/>
                </a:solidFill>
                <a:latin typeface="Helvetica" pitchFamily="34" charset="0"/>
              </a:rPr>
              <a:t/>
            </a:r>
            <a:br>
              <a:rPr lang="en-GB" altLang="ja-JP" sz="3600" dirty="0" smtClean="0">
                <a:solidFill>
                  <a:schemeClr val="accent1"/>
                </a:solidFill>
                <a:latin typeface="Helvetica" pitchFamily="34" charset="0"/>
              </a:rPr>
            </a:br>
            <a:r>
              <a:rPr lang="en-GB" altLang="ja-JP" sz="3600" dirty="0" smtClean="0">
                <a:solidFill>
                  <a:schemeClr val="accent1"/>
                </a:solidFill>
                <a:latin typeface="Helvetica" pitchFamily="34" charset="0"/>
              </a:rPr>
              <a:t> </a:t>
            </a:r>
            <a:r>
              <a:rPr lang="en-US" altLang="ja-JP" sz="3600" dirty="0" smtClean="0">
                <a:solidFill>
                  <a:schemeClr val="accent1"/>
                </a:solidFill>
                <a:latin typeface="Helvetica" pitchFamily="34" charset="0"/>
              </a:rPr>
              <a:t>NSAIDs </a:t>
            </a:r>
            <a:r>
              <a:rPr lang="en-US" altLang="ja-JP" sz="3200" dirty="0" smtClean="0">
                <a:solidFill>
                  <a:schemeClr val="accent1"/>
                </a:solidFill>
                <a:latin typeface="Helvetica" pitchFamily="34" charset="0"/>
              </a:rPr>
              <a:t>(Non-Steroid A</a:t>
            </a:r>
            <a:r>
              <a:rPr lang="it-IT" altLang="ja-JP" sz="3200" dirty="0" smtClean="0">
                <a:solidFill>
                  <a:schemeClr val="accent1"/>
                </a:solidFill>
                <a:latin typeface="Helvetica" pitchFamily="34" charset="0"/>
              </a:rPr>
              <a:t>nti Inflamatory Drugs)</a:t>
            </a:r>
            <a:r>
              <a:rPr lang="it-IT" altLang="ja-JP" sz="3600" dirty="0" smtClean="0">
                <a:latin typeface="Helvetica" pitchFamily="34" charset="0"/>
              </a:rPr>
              <a:t> </a:t>
            </a:r>
            <a:endParaRPr lang="en-GB" altLang="ja-JP" sz="3600" dirty="0" smtClean="0">
              <a:latin typeface="Helvetica" pitchFamily="34" charset="0"/>
            </a:endParaRPr>
          </a:p>
        </p:txBody>
      </p:sp>
      <p:sp>
        <p:nvSpPr>
          <p:cNvPr id="55299" name="Rectangle 3"/>
          <p:cNvSpPr>
            <a:spLocks noChangeArrowheads="1"/>
          </p:cNvSpPr>
          <p:nvPr/>
        </p:nvSpPr>
        <p:spPr bwMode="auto">
          <a:xfrm>
            <a:off x="327025" y="1920875"/>
            <a:ext cx="8816975" cy="4708525"/>
          </a:xfrm>
          <a:prstGeom prst="rect">
            <a:avLst/>
          </a:prstGeom>
          <a:noFill/>
          <a:ln w="9525" algn="ctr">
            <a:noFill/>
            <a:miter lim="800000"/>
            <a:headEnd/>
            <a:tailEnd/>
          </a:ln>
        </p:spPr>
        <p:txBody>
          <a:bodyPr anchor="ctr">
            <a:spAutoFit/>
          </a:bodyPr>
          <a:lstStyle/>
          <a:p>
            <a:pPr algn="l"/>
            <a:r>
              <a:rPr lang="en-GB" altLang="ja-JP" sz="2000" dirty="0"/>
              <a:t>Prevent prostaglandin biosynthesis by inhibiting </a:t>
            </a:r>
            <a:r>
              <a:rPr lang="en-GB" altLang="ja-JP" sz="2000" dirty="0" err="1"/>
              <a:t>cyclo-oxygenase</a:t>
            </a:r>
            <a:r>
              <a:rPr lang="en-GB" altLang="ja-JP" sz="2000" dirty="0"/>
              <a:t> (COX), </a:t>
            </a:r>
          </a:p>
          <a:p>
            <a:pPr algn="l"/>
            <a:r>
              <a:rPr lang="en-GB" altLang="ja-JP" sz="2000" dirty="0"/>
              <a:t>the crucial enzyme in the initial synthesis of prostaglandins </a:t>
            </a:r>
          </a:p>
          <a:p>
            <a:pPr algn="l"/>
            <a:endParaRPr lang="en-GB" altLang="ja-JP" sz="2000" dirty="0"/>
          </a:p>
          <a:p>
            <a:pPr algn="l"/>
            <a:r>
              <a:rPr lang="en-GB" altLang="ja-JP" sz="2000" dirty="0"/>
              <a:t>	irreversible inactivation of COX</a:t>
            </a:r>
          </a:p>
          <a:p>
            <a:pPr algn="l"/>
            <a:r>
              <a:rPr lang="en-GB" altLang="ja-JP" sz="2000" dirty="0"/>
              <a:t>	     - </a:t>
            </a:r>
            <a:r>
              <a:rPr lang="en-GB" altLang="ja-JP" sz="2000" dirty="0">
                <a:solidFill>
                  <a:schemeClr val="accent1"/>
                </a:solidFill>
              </a:rPr>
              <a:t>Aspirin</a:t>
            </a:r>
            <a:r>
              <a:rPr lang="en-GB" altLang="ja-JP" sz="2000" dirty="0"/>
              <a:t> (irreversibly acetylates COX)</a:t>
            </a:r>
          </a:p>
          <a:p>
            <a:pPr algn="l"/>
            <a:r>
              <a:rPr lang="en-GB" altLang="ja-JP" sz="2000" dirty="0"/>
              <a:t>	reversible competitive inhibition</a:t>
            </a:r>
          </a:p>
          <a:p>
            <a:pPr algn="l"/>
            <a:r>
              <a:rPr lang="en-GB" altLang="ja-JP" sz="2000" dirty="0"/>
              <a:t>	     - </a:t>
            </a:r>
            <a:r>
              <a:rPr lang="en-GB" altLang="ja-JP" sz="2000" dirty="0">
                <a:solidFill>
                  <a:schemeClr val="accent1"/>
                </a:solidFill>
              </a:rPr>
              <a:t>Ibuprofen</a:t>
            </a:r>
            <a:r>
              <a:rPr lang="en-GB" altLang="ja-JP" sz="2000" dirty="0"/>
              <a:t> and </a:t>
            </a:r>
            <a:r>
              <a:rPr lang="en-GB" altLang="ja-JP" sz="2000" dirty="0" err="1">
                <a:solidFill>
                  <a:schemeClr val="accent1"/>
                </a:solidFill>
              </a:rPr>
              <a:t>Mefenamic</a:t>
            </a:r>
            <a:r>
              <a:rPr lang="en-GB" altLang="ja-JP" sz="2000" dirty="0">
                <a:solidFill>
                  <a:schemeClr val="accent1"/>
                </a:solidFill>
              </a:rPr>
              <a:t> acid</a:t>
            </a:r>
            <a:r>
              <a:rPr lang="en-GB" altLang="ja-JP" sz="2000" dirty="0"/>
              <a:t> </a:t>
            </a:r>
          </a:p>
          <a:p>
            <a:pPr algn="l"/>
            <a:r>
              <a:rPr lang="en-GB" altLang="ja-JP" sz="2000" dirty="0"/>
              <a:t>	reversible non-competitive inhibition</a:t>
            </a:r>
          </a:p>
          <a:p>
            <a:pPr algn="l"/>
            <a:r>
              <a:rPr lang="en-GB" altLang="ja-JP" sz="2000" dirty="0"/>
              <a:t>	     - </a:t>
            </a:r>
            <a:r>
              <a:rPr lang="en-GB" altLang="ja-JP" sz="2000" dirty="0" err="1">
                <a:solidFill>
                  <a:schemeClr val="accent1"/>
                </a:solidFill>
              </a:rPr>
              <a:t>Paracetamol</a:t>
            </a:r>
            <a:r>
              <a:rPr lang="en-GB" altLang="ja-JP" sz="2000" dirty="0"/>
              <a:t> (scavenges </a:t>
            </a:r>
            <a:r>
              <a:rPr lang="en-GB" altLang="ja-JP" sz="2000" dirty="0" err="1"/>
              <a:t>hydroperoxides</a:t>
            </a:r>
            <a:r>
              <a:rPr lang="en-GB" altLang="ja-JP" sz="2000" dirty="0"/>
              <a:t> which stimulate COX)</a:t>
            </a:r>
          </a:p>
          <a:p>
            <a:pPr algn="l"/>
            <a:r>
              <a:rPr lang="en-GB" altLang="ja-JP" sz="2000" dirty="0"/>
              <a:t>		</a:t>
            </a:r>
            <a:r>
              <a:rPr lang="en-GB" altLang="ja-JP" sz="2000" dirty="0">
                <a:sym typeface="Symbol" pitchFamily="18" charset="2"/>
              </a:rPr>
              <a:t> no anti-inflammatory effect (i.e. not NSAID)</a:t>
            </a:r>
            <a:endParaRPr lang="en-GB" altLang="ja-JP" sz="2000" dirty="0"/>
          </a:p>
          <a:p>
            <a:pPr algn="l"/>
            <a:endParaRPr lang="en-GB" altLang="ja-JP" sz="2000" dirty="0"/>
          </a:p>
          <a:p>
            <a:pPr algn="l"/>
            <a:r>
              <a:rPr lang="en-GB" altLang="ja-JP" sz="2000" dirty="0"/>
              <a:t>COX-1: makes prostaglandins vital for protecting the stomach through 	mucus production, and maintenance of renal blood flow</a:t>
            </a:r>
          </a:p>
          <a:p>
            <a:pPr algn="l"/>
            <a:r>
              <a:rPr lang="en-GB" altLang="ja-JP" sz="2000" dirty="0"/>
              <a:t>COX-2: the inducible form that mediates the pain of inflammation by 	sensitising peripheral nociceptors</a:t>
            </a:r>
          </a:p>
        </p:txBody>
      </p:sp>
      <p:sp>
        <p:nvSpPr>
          <p:cNvPr id="55300" name="Rectangle 4"/>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58</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87325" y="1709738"/>
            <a:ext cx="8772525" cy="4986337"/>
          </a:xfrm>
          <a:prstGeom prst="rect">
            <a:avLst/>
          </a:prstGeom>
          <a:noFill/>
          <a:ln w="9525" algn="ctr">
            <a:noFill/>
            <a:miter lim="800000"/>
            <a:headEnd/>
            <a:tailEnd/>
          </a:ln>
        </p:spPr>
        <p:txBody>
          <a:bodyPr anchor="ctr">
            <a:spAutoFit/>
          </a:bodyPr>
          <a:lstStyle/>
          <a:p>
            <a:pPr algn="l"/>
            <a:r>
              <a:rPr lang="en-GB" altLang="ja-JP" sz="2000" dirty="0">
                <a:solidFill>
                  <a:schemeClr val="accent1"/>
                </a:solidFill>
              </a:rPr>
              <a:t>COX-2 (</a:t>
            </a:r>
            <a:r>
              <a:rPr lang="en-GB" altLang="ja-JP" sz="2000" dirty="0" err="1">
                <a:solidFill>
                  <a:schemeClr val="accent1"/>
                </a:solidFill>
              </a:rPr>
              <a:t>Cyclo-Oxygenase</a:t>
            </a:r>
            <a:r>
              <a:rPr lang="en-GB" altLang="ja-JP" sz="2000" dirty="0">
                <a:solidFill>
                  <a:schemeClr val="accent1"/>
                </a:solidFill>
              </a:rPr>
              <a:t> 2) Inhibitors: Celebrex (released in 1999)</a:t>
            </a:r>
            <a:br>
              <a:rPr lang="en-GB" altLang="ja-JP" sz="2000" dirty="0">
                <a:solidFill>
                  <a:schemeClr val="accent1"/>
                </a:solidFill>
              </a:rPr>
            </a:br>
            <a:endParaRPr lang="en-GB" altLang="ja-JP" sz="800" dirty="0"/>
          </a:p>
          <a:p>
            <a:pPr algn="l"/>
            <a:r>
              <a:rPr lang="en-GB" altLang="ja-JP" sz="2000" dirty="0"/>
              <a:t>	Unlike the other COX inhibitors such as Aspirin, COX-2 specific 	inhibitors do not block the COX-1 enzyme that protects the stomach 	lining, thus do not produce the potential stomach problems</a:t>
            </a:r>
          </a:p>
          <a:p>
            <a:pPr algn="l"/>
            <a:endParaRPr lang="en-GB" altLang="ja-JP" sz="2000" dirty="0">
              <a:solidFill>
                <a:schemeClr val="accent1"/>
              </a:solidFill>
            </a:endParaRPr>
          </a:p>
          <a:p>
            <a:pPr algn="l"/>
            <a:r>
              <a:rPr lang="en-GB" altLang="ja-JP" sz="2000" dirty="0">
                <a:solidFill>
                  <a:schemeClr val="accent1"/>
                </a:solidFill>
              </a:rPr>
              <a:t>	</a:t>
            </a:r>
            <a:r>
              <a:rPr lang="en-GB" altLang="ja-JP" sz="2000" dirty="0" err="1">
                <a:solidFill>
                  <a:schemeClr val="accent1"/>
                </a:solidFill>
              </a:rPr>
              <a:t>Vioxx</a:t>
            </a:r>
            <a:r>
              <a:rPr lang="en-GB" altLang="ja-JP" sz="2000" dirty="0">
                <a:solidFill>
                  <a:schemeClr val="accent1"/>
                </a:solidFill>
              </a:rPr>
              <a:t> (</a:t>
            </a:r>
            <a:r>
              <a:rPr lang="en-GB" altLang="ja-JP" sz="2000" dirty="0" err="1">
                <a:solidFill>
                  <a:schemeClr val="accent1"/>
                </a:solidFill>
              </a:rPr>
              <a:t>Rofecoxib</a:t>
            </a:r>
            <a:r>
              <a:rPr lang="en-GB" altLang="ja-JP" sz="2000" dirty="0">
                <a:solidFill>
                  <a:schemeClr val="accent1"/>
                </a:solidFill>
              </a:rPr>
              <a:t>): approved in 1999, withdrawn by Merck in 2004</a:t>
            </a:r>
          </a:p>
          <a:p>
            <a:pPr algn="l"/>
            <a:endParaRPr lang="en-GB" altLang="ja-JP" sz="2000" dirty="0">
              <a:solidFill>
                <a:schemeClr val="accent1"/>
              </a:solidFill>
            </a:endParaRPr>
          </a:p>
          <a:p>
            <a:pPr algn="l"/>
            <a:endParaRPr lang="en-GB" altLang="ja-JP" sz="800" dirty="0">
              <a:solidFill>
                <a:schemeClr val="accent1"/>
              </a:solidFill>
            </a:endParaRPr>
          </a:p>
          <a:p>
            <a:pPr algn="l"/>
            <a:r>
              <a:rPr lang="en-GB" altLang="ja-JP" sz="900" dirty="0">
                <a:solidFill>
                  <a:schemeClr val="accent1"/>
                </a:solidFill>
              </a:rPr>
              <a:t>	</a:t>
            </a:r>
            <a:r>
              <a:rPr lang="en-GB" altLang="ja-JP" sz="900" dirty="0" err="1"/>
              <a:t>darbufelone</a:t>
            </a:r>
            <a:r>
              <a:rPr lang="en-GB" altLang="ja-JP" sz="900" dirty="0"/>
              <a:t> (Pfizer)</a:t>
            </a:r>
          </a:p>
          <a:p>
            <a:pPr algn="l"/>
            <a:r>
              <a:rPr lang="en-GB" altLang="ja-JP" sz="900" dirty="0"/>
              <a:t>	CS-502 (Sankyo)</a:t>
            </a:r>
          </a:p>
          <a:p>
            <a:pPr algn="l"/>
            <a:r>
              <a:rPr lang="en-GB" altLang="ja-JP" sz="900" dirty="0"/>
              <a:t>	LAS 34475 (</a:t>
            </a:r>
            <a:r>
              <a:rPr lang="en-GB" altLang="ja-JP" sz="900" dirty="0" err="1"/>
              <a:t>Almirall</a:t>
            </a:r>
            <a:r>
              <a:rPr lang="en-GB" altLang="ja-JP" sz="900" dirty="0"/>
              <a:t> </a:t>
            </a:r>
            <a:r>
              <a:rPr lang="en-GB" altLang="ja-JP" sz="900" dirty="0" err="1"/>
              <a:t>Profesfarma</a:t>
            </a:r>
            <a:r>
              <a:rPr lang="en-GB" altLang="ja-JP" sz="900" dirty="0"/>
              <a:t>)</a:t>
            </a:r>
          </a:p>
          <a:p>
            <a:pPr algn="l"/>
            <a:r>
              <a:rPr lang="en-GB" altLang="ja-JP" sz="900" dirty="0"/>
              <a:t>	LAS 34555 (</a:t>
            </a:r>
            <a:r>
              <a:rPr lang="en-GB" altLang="ja-JP" sz="900" dirty="0" err="1"/>
              <a:t>Almirall</a:t>
            </a:r>
            <a:r>
              <a:rPr lang="en-GB" altLang="ja-JP" sz="900" dirty="0"/>
              <a:t> </a:t>
            </a:r>
            <a:r>
              <a:rPr lang="en-GB" altLang="ja-JP" sz="900" dirty="0" err="1"/>
              <a:t>Profesfarma</a:t>
            </a:r>
            <a:r>
              <a:rPr lang="en-GB" altLang="ja-JP" sz="900" dirty="0"/>
              <a:t>)</a:t>
            </a:r>
          </a:p>
          <a:p>
            <a:pPr algn="l"/>
            <a:r>
              <a:rPr lang="en-GB" altLang="ja-JP" sz="900" dirty="0"/>
              <a:t>	S-33516 (</a:t>
            </a:r>
            <a:r>
              <a:rPr lang="en-GB" altLang="ja-JP" sz="900" dirty="0" err="1"/>
              <a:t>Servier</a:t>
            </a:r>
            <a:r>
              <a:rPr lang="en-GB" altLang="ja-JP" sz="900" dirty="0"/>
              <a:t>)</a:t>
            </a:r>
          </a:p>
          <a:p>
            <a:pPr algn="l"/>
            <a:r>
              <a:rPr lang="en-GB" altLang="ja-JP" sz="900" dirty="0"/>
              <a:t>	SD 8381 (Pharmacia)</a:t>
            </a:r>
          </a:p>
          <a:p>
            <a:pPr algn="l"/>
            <a:r>
              <a:rPr lang="en-GB" altLang="ja-JP" sz="900" dirty="0"/>
              <a:t>	BMS-347070 (Bristol-Myers Squibb)</a:t>
            </a:r>
          </a:p>
          <a:p>
            <a:pPr algn="l"/>
            <a:r>
              <a:rPr lang="en-GB" altLang="ja-JP" sz="900" dirty="0"/>
              <a:t>	MK-966 (Merck)</a:t>
            </a:r>
          </a:p>
          <a:p>
            <a:pPr algn="l"/>
            <a:r>
              <a:rPr lang="en-GB" altLang="ja-JP" sz="900" dirty="0"/>
              <a:t>	L-783003 (Merck)</a:t>
            </a:r>
          </a:p>
          <a:p>
            <a:pPr algn="l"/>
            <a:r>
              <a:rPr lang="en-GB" altLang="ja-JP" sz="900" dirty="0"/>
              <a:t>	T-614 (Toyama)</a:t>
            </a:r>
          </a:p>
          <a:p>
            <a:pPr algn="l"/>
            <a:r>
              <a:rPr lang="en-GB" altLang="ja-JP" sz="900" dirty="0"/>
              <a:t>	D-1367 (</a:t>
            </a:r>
            <a:r>
              <a:rPr lang="en-GB" altLang="ja-JP" sz="900" dirty="0" err="1"/>
              <a:t>Chiroscience</a:t>
            </a:r>
            <a:r>
              <a:rPr lang="en-GB" altLang="ja-JP" sz="900" dirty="0"/>
              <a:t>)</a:t>
            </a:r>
          </a:p>
          <a:p>
            <a:pPr algn="l"/>
            <a:r>
              <a:rPr lang="en-GB" altLang="ja-JP" sz="900" dirty="0"/>
              <a:t>	L-748731 (Merck)</a:t>
            </a:r>
          </a:p>
          <a:p>
            <a:pPr algn="l"/>
            <a:r>
              <a:rPr lang="en-GB" altLang="ja-JP" sz="900" dirty="0"/>
              <a:t>	CT3 (Atlantic Pharmaceutical)</a:t>
            </a:r>
          </a:p>
          <a:p>
            <a:pPr algn="l"/>
            <a:r>
              <a:rPr lang="en-GB" altLang="ja-JP" sz="900" dirty="0"/>
              <a:t>	CGP-28238 (Novartis)</a:t>
            </a:r>
          </a:p>
          <a:p>
            <a:pPr algn="l"/>
            <a:r>
              <a:rPr lang="en-GB" altLang="ja-JP" sz="900" dirty="0"/>
              <a:t>	BF-389 (</a:t>
            </a:r>
            <a:r>
              <a:rPr lang="en-GB" altLang="ja-JP" sz="900" dirty="0" err="1"/>
              <a:t>Biofor</a:t>
            </a:r>
            <a:r>
              <a:rPr lang="en-GB" altLang="ja-JP" sz="900" dirty="0"/>
              <a:t>/Scherer)</a:t>
            </a:r>
          </a:p>
          <a:p>
            <a:pPr algn="l"/>
            <a:r>
              <a:rPr lang="en-GB" altLang="ja-JP" sz="900" dirty="0"/>
              <a:t>	GR-253035 (</a:t>
            </a:r>
            <a:r>
              <a:rPr lang="en-GB" altLang="ja-JP" sz="900" dirty="0" err="1"/>
              <a:t>Glaxo</a:t>
            </a:r>
            <a:r>
              <a:rPr lang="en-GB" altLang="ja-JP" sz="900" dirty="0"/>
              <a:t> Wellcome)</a:t>
            </a:r>
          </a:p>
          <a:p>
            <a:pPr algn="l"/>
            <a:r>
              <a:rPr lang="en-GB" altLang="ja-JP" sz="900" dirty="0"/>
              <a:t>	6-dioxo-9H-purin-8-yl-cinnamic acid (</a:t>
            </a:r>
            <a:r>
              <a:rPr lang="en-GB" altLang="ja-JP" sz="900" dirty="0" err="1"/>
              <a:t>Glaxo</a:t>
            </a:r>
            <a:r>
              <a:rPr lang="en-GB" altLang="ja-JP" sz="900" dirty="0"/>
              <a:t> Wellcome)</a:t>
            </a:r>
          </a:p>
          <a:p>
            <a:pPr algn="l"/>
            <a:r>
              <a:rPr lang="en-GB" altLang="ja-JP" sz="900" dirty="0"/>
              <a:t>	S-2474 (Shionogi)</a:t>
            </a:r>
            <a:endParaRPr lang="en-GB" altLang="ja-JP" sz="900" dirty="0">
              <a:solidFill>
                <a:schemeClr val="accent1"/>
              </a:solidFill>
            </a:endParaRPr>
          </a:p>
        </p:txBody>
      </p:sp>
      <p:sp>
        <p:nvSpPr>
          <p:cNvPr id="58372" name="Rectangle 4"/>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59</a:t>
            </a:r>
            <a:endParaRPr lang="en-GB" altLang="ja-JP" sz="1600" dirty="0">
              <a:solidFill>
                <a:schemeClr val="accent1"/>
              </a:solidFill>
            </a:endParaRPr>
          </a:p>
        </p:txBody>
      </p:sp>
      <p:sp>
        <p:nvSpPr>
          <p:cNvPr id="6" name="Rectangle 2"/>
          <p:cNvSpPr txBox="1">
            <a:spLocks noChangeArrowheads="1"/>
          </p:cNvSpPr>
          <p:nvPr/>
        </p:nvSpPr>
        <p:spPr bwMode="auto">
          <a:xfrm>
            <a:off x="0" y="272142"/>
            <a:ext cx="9144000" cy="1099457"/>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
                <a:schemeClr val="accent2"/>
              </a:buClr>
              <a:buSzPct val="75000"/>
              <a:tabLst/>
              <a:defRPr/>
            </a:pPr>
            <a:r>
              <a:rPr kumimoji="0" lang="en-GB" altLang="ja-JP" sz="2800" b="0" i="0" u="none" strike="noStrike" kern="0" cap="none" spc="0" normalizeH="0" baseline="0" noProof="0" dirty="0" smtClean="0">
                <a:ln>
                  <a:noFill/>
                </a:ln>
                <a:solidFill>
                  <a:schemeClr val="accent1"/>
                </a:solidFill>
                <a:effectLst/>
                <a:uLnTx/>
                <a:uFillTx/>
                <a:latin typeface="Helvetica" pitchFamily="34" charset="0"/>
                <a:ea typeface="+mn-ea"/>
                <a:cs typeface="+mn-cs"/>
              </a:rPr>
              <a:t>Current analgesics</a:t>
            </a:r>
            <a:r>
              <a:rPr kumimoji="0" lang="en-GB" altLang="ja-JP" sz="3600" b="0" i="0" u="none" strike="noStrike" kern="0" cap="none" spc="0" normalizeH="0" baseline="0" noProof="0" dirty="0" smtClean="0">
                <a:ln>
                  <a:noFill/>
                </a:ln>
                <a:solidFill>
                  <a:schemeClr val="accent1"/>
                </a:solidFill>
                <a:effectLst/>
                <a:uLnTx/>
                <a:uFillTx/>
                <a:latin typeface="Helvetica" pitchFamily="34" charset="0"/>
                <a:ea typeface="+mn-ea"/>
                <a:cs typeface="+mn-cs"/>
              </a:rPr>
              <a:t/>
            </a:r>
            <a:br>
              <a:rPr kumimoji="0" lang="en-GB" altLang="ja-JP" sz="3600" b="0" i="0" u="none" strike="noStrike" kern="0" cap="none" spc="0" normalizeH="0" baseline="0" noProof="0" dirty="0" smtClean="0">
                <a:ln>
                  <a:noFill/>
                </a:ln>
                <a:solidFill>
                  <a:schemeClr val="accent1"/>
                </a:solidFill>
                <a:effectLst/>
                <a:uLnTx/>
                <a:uFillTx/>
                <a:latin typeface="Helvetica" pitchFamily="34" charset="0"/>
                <a:ea typeface="+mn-ea"/>
                <a:cs typeface="+mn-cs"/>
              </a:rPr>
            </a:br>
            <a:r>
              <a:rPr kumimoji="0" lang="en-GB" altLang="ja-JP" sz="3600" b="0" i="0" u="none" strike="noStrike" kern="0" cap="none" spc="0" normalizeH="0" baseline="0" noProof="0" dirty="0" smtClean="0">
                <a:ln>
                  <a:noFill/>
                </a:ln>
                <a:solidFill>
                  <a:schemeClr val="accent1"/>
                </a:solidFill>
                <a:effectLst/>
                <a:uLnTx/>
                <a:uFillTx/>
                <a:latin typeface="Helvetica" pitchFamily="34" charset="0"/>
                <a:ea typeface="+mn-ea"/>
                <a:cs typeface="+mn-cs"/>
              </a:rPr>
              <a:t> </a:t>
            </a:r>
            <a:r>
              <a:rPr kumimoji="0" lang="en-US" altLang="ja-JP" sz="3600" b="0" i="0" u="none" strike="noStrike" kern="0" cap="none" spc="0" normalizeH="0" baseline="0" noProof="0" dirty="0" smtClean="0">
                <a:ln>
                  <a:noFill/>
                </a:ln>
                <a:solidFill>
                  <a:schemeClr val="accent1"/>
                </a:solidFill>
                <a:effectLst/>
                <a:uLnTx/>
                <a:uFillTx/>
                <a:latin typeface="Helvetica" pitchFamily="34" charset="0"/>
                <a:ea typeface="+mn-ea"/>
                <a:cs typeface="+mn-cs"/>
              </a:rPr>
              <a:t>NSAIDs </a:t>
            </a:r>
            <a:r>
              <a:rPr kumimoji="0" lang="en-US" altLang="ja-JP" sz="3200" b="0" i="0" u="none" strike="noStrike" kern="0" cap="none" spc="0" normalizeH="0" baseline="0" noProof="0" dirty="0" smtClean="0">
                <a:ln>
                  <a:noFill/>
                </a:ln>
                <a:solidFill>
                  <a:schemeClr val="accent1"/>
                </a:solidFill>
                <a:effectLst/>
                <a:uLnTx/>
                <a:uFillTx/>
                <a:latin typeface="Helvetica" pitchFamily="34" charset="0"/>
                <a:ea typeface="+mn-ea"/>
                <a:cs typeface="+mn-cs"/>
              </a:rPr>
              <a:t>(Non-Steroid A</a:t>
            </a:r>
            <a:r>
              <a:rPr kumimoji="0" lang="it-IT" altLang="ja-JP" sz="3200" b="0" i="0" u="none" strike="noStrike" kern="0" cap="none" spc="0" normalizeH="0" baseline="0" noProof="0" dirty="0" smtClean="0">
                <a:ln>
                  <a:noFill/>
                </a:ln>
                <a:solidFill>
                  <a:schemeClr val="accent1"/>
                </a:solidFill>
                <a:effectLst/>
                <a:uLnTx/>
                <a:uFillTx/>
                <a:latin typeface="Helvetica" pitchFamily="34" charset="0"/>
                <a:ea typeface="+mn-ea"/>
                <a:cs typeface="+mn-cs"/>
              </a:rPr>
              <a:t>nti Inflamatory Drugs)</a:t>
            </a:r>
            <a:endParaRPr kumimoji="0" lang="en-GB" altLang="ja-JP" sz="3600" b="0" i="0" u="none" strike="noStrike" kern="0" cap="none" spc="0" normalizeH="0" baseline="0" noProof="0" dirty="0" smtClean="0">
              <a:ln>
                <a:noFill/>
              </a:ln>
              <a:solidFill>
                <a:schemeClr val="tx1"/>
              </a:solidFill>
              <a:effectLst/>
              <a:uLnTx/>
              <a:uFillTx/>
              <a:latin typeface="Helvetica" pitchFamily="34" charset="0"/>
              <a:ea typeface="+mn-ea"/>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503238"/>
            <a:ext cx="9144000" cy="823912"/>
          </a:xfrm>
          <a:noFill/>
        </p:spPr>
        <p:txBody>
          <a:bodyPr/>
          <a:lstStyle/>
          <a:p>
            <a:r>
              <a:rPr lang="en-GB" altLang="ja-JP" sz="3200" smtClean="0">
                <a:latin typeface="Arial Unicode MS" pitchFamily="50" charset="-128"/>
                <a:ea typeface="Arial Unicode MS" pitchFamily="50" charset="-128"/>
                <a:cs typeface="Arial Unicode MS" pitchFamily="50" charset="-128"/>
              </a:rPr>
              <a:t>Mammalian voltage-gated sodium channel</a:t>
            </a:r>
            <a:br>
              <a:rPr lang="en-GB" altLang="ja-JP" sz="3200" smtClean="0">
                <a:latin typeface="Arial Unicode MS" pitchFamily="50" charset="-128"/>
                <a:ea typeface="Arial Unicode MS" pitchFamily="50" charset="-128"/>
                <a:cs typeface="Arial Unicode MS" pitchFamily="50" charset="-128"/>
              </a:rPr>
            </a:br>
            <a:r>
              <a:rPr lang="en-GB" altLang="ja-JP" sz="3200" smtClean="0">
                <a:latin typeface="Arial Unicode MS" pitchFamily="50" charset="-128"/>
                <a:ea typeface="Arial Unicode MS" pitchFamily="50" charset="-128"/>
                <a:cs typeface="Arial Unicode MS" pitchFamily="50" charset="-128"/>
              </a:rPr>
              <a:t> subunits</a:t>
            </a:r>
          </a:p>
        </p:txBody>
      </p:sp>
      <p:sp>
        <p:nvSpPr>
          <p:cNvPr id="11267" name="Line 3"/>
          <p:cNvSpPr>
            <a:spLocks noChangeShapeType="1"/>
          </p:cNvSpPr>
          <p:nvPr/>
        </p:nvSpPr>
        <p:spPr bwMode="auto">
          <a:xfrm flipV="1">
            <a:off x="758825" y="2513013"/>
            <a:ext cx="7637463" cy="1587"/>
          </a:xfrm>
          <a:prstGeom prst="line">
            <a:avLst/>
          </a:prstGeom>
          <a:noFill/>
          <a:ln w="12700">
            <a:solidFill>
              <a:schemeClr val="accent1"/>
            </a:solidFill>
            <a:round/>
            <a:headEnd/>
            <a:tailEnd/>
          </a:ln>
        </p:spPr>
        <p:txBody>
          <a:bodyPr wrap="none" anchor="ctr"/>
          <a:lstStyle/>
          <a:p>
            <a:endParaRPr lang="ja-JP" altLang="en-US"/>
          </a:p>
        </p:txBody>
      </p:sp>
      <p:grpSp>
        <p:nvGrpSpPr>
          <p:cNvPr id="11268" name="Group 4"/>
          <p:cNvGrpSpPr>
            <a:grpSpLocks/>
          </p:cNvGrpSpPr>
          <p:nvPr/>
        </p:nvGrpSpPr>
        <p:grpSpPr bwMode="auto">
          <a:xfrm>
            <a:off x="7188200" y="1882775"/>
            <a:ext cx="1155700" cy="646113"/>
            <a:chOff x="4847" y="1250"/>
            <a:chExt cx="728" cy="407"/>
          </a:xfrm>
        </p:grpSpPr>
        <p:sp>
          <p:nvSpPr>
            <p:cNvPr id="11346" name="Rectangle 5"/>
            <p:cNvSpPr>
              <a:spLocks noChangeArrowheads="1"/>
            </p:cNvSpPr>
            <p:nvPr/>
          </p:nvSpPr>
          <p:spPr bwMode="auto">
            <a:xfrm>
              <a:off x="4999" y="1250"/>
              <a:ext cx="3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TTX</a:t>
              </a:r>
            </a:p>
          </p:txBody>
        </p:sp>
        <p:sp>
          <p:nvSpPr>
            <p:cNvPr id="11347" name="Rectangle 6"/>
            <p:cNvSpPr>
              <a:spLocks noChangeArrowheads="1"/>
            </p:cNvSpPr>
            <p:nvPr/>
          </p:nvSpPr>
          <p:spPr bwMode="auto">
            <a:xfrm>
              <a:off x="4847" y="1432"/>
              <a:ext cx="7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sensitivity</a:t>
              </a:r>
            </a:p>
          </p:txBody>
        </p:sp>
      </p:grpSp>
      <p:grpSp>
        <p:nvGrpSpPr>
          <p:cNvPr id="11269" name="Group 7"/>
          <p:cNvGrpSpPr>
            <a:grpSpLocks/>
          </p:cNvGrpSpPr>
          <p:nvPr/>
        </p:nvGrpSpPr>
        <p:grpSpPr bwMode="auto">
          <a:xfrm>
            <a:off x="6072188" y="1900238"/>
            <a:ext cx="976312" cy="646112"/>
            <a:chOff x="3485" y="1261"/>
            <a:chExt cx="615" cy="407"/>
          </a:xfrm>
        </p:grpSpPr>
        <p:sp>
          <p:nvSpPr>
            <p:cNvPr id="11344" name="Rectangle 8"/>
            <p:cNvSpPr>
              <a:spLocks noChangeArrowheads="1"/>
            </p:cNvSpPr>
            <p:nvPr/>
          </p:nvSpPr>
          <p:spPr bwMode="auto">
            <a:xfrm>
              <a:off x="3485" y="1261"/>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Present</a:t>
              </a:r>
            </a:p>
          </p:txBody>
        </p:sp>
        <p:sp>
          <p:nvSpPr>
            <p:cNvPr id="11345" name="Rectangle 9"/>
            <p:cNvSpPr>
              <a:spLocks noChangeArrowheads="1"/>
            </p:cNvSpPr>
            <p:nvPr/>
          </p:nvSpPr>
          <p:spPr bwMode="auto">
            <a:xfrm>
              <a:off x="3524" y="1443"/>
              <a:ext cx="5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in DRG</a:t>
              </a:r>
            </a:p>
          </p:txBody>
        </p:sp>
      </p:grpSp>
      <p:sp>
        <p:nvSpPr>
          <p:cNvPr id="11270" name="Rectangle 10"/>
          <p:cNvSpPr>
            <a:spLocks noChangeArrowheads="1"/>
          </p:cNvSpPr>
          <p:nvPr/>
        </p:nvSpPr>
        <p:spPr bwMode="auto">
          <a:xfrm>
            <a:off x="6342063" y="2436813"/>
            <a:ext cx="406400" cy="57626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271" name="Rectangle 11"/>
          <p:cNvSpPr>
            <a:spLocks noChangeArrowheads="1"/>
          </p:cNvSpPr>
          <p:nvPr/>
        </p:nvSpPr>
        <p:spPr bwMode="auto">
          <a:xfrm>
            <a:off x="6342063" y="2760663"/>
            <a:ext cx="406400" cy="57626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grpSp>
        <p:nvGrpSpPr>
          <p:cNvPr id="11272" name="Group 12"/>
          <p:cNvGrpSpPr>
            <a:grpSpLocks/>
          </p:cNvGrpSpPr>
          <p:nvPr/>
        </p:nvGrpSpPr>
        <p:grpSpPr bwMode="auto">
          <a:xfrm>
            <a:off x="6318250" y="3363913"/>
            <a:ext cx="406400" cy="896937"/>
            <a:chOff x="4123" y="2207"/>
            <a:chExt cx="288" cy="565"/>
          </a:xfrm>
        </p:grpSpPr>
        <p:sp>
          <p:nvSpPr>
            <p:cNvPr id="11342" name="Rectangle 13"/>
            <p:cNvSpPr>
              <a:spLocks noChangeArrowheads="1"/>
            </p:cNvSpPr>
            <p:nvPr/>
          </p:nvSpPr>
          <p:spPr bwMode="auto">
            <a:xfrm>
              <a:off x="4123" y="2207"/>
              <a:ext cx="288" cy="363"/>
            </a:xfrm>
            <a:prstGeom prst="rect">
              <a:avLst/>
            </a:prstGeom>
            <a:noFill/>
            <a:ln w="12700">
              <a:noFill/>
              <a:miter lim="800000"/>
              <a:headEnd/>
              <a:tailEnd/>
            </a:ln>
          </p:spPr>
          <p:txBody>
            <a:bodyPr lIns="82550" tIns="41275" rIns="82550" bIns="41275">
              <a:spAutoFit/>
            </a:bodyPr>
            <a:lstStyle/>
            <a:p>
              <a:pPr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343" name="Rectangle 14"/>
            <p:cNvSpPr>
              <a:spLocks noChangeArrowheads="1"/>
            </p:cNvSpPr>
            <p:nvPr/>
          </p:nvSpPr>
          <p:spPr bwMode="auto">
            <a:xfrm>
              <a:off x="4123" y="2409"/>
              <a:ext cx="288" cy="363"/>
            </a:xfrm>
            <a:prstGeom prst="rect">
              <a:avLst/>
            </a:prstGeom>
            <a:noFill/>
            <a:ln w="12700">
              <a:noFill/>
              <a:miter lim="800000"/>
              <a:headEnd/>
              <a:tailEnd/>
            </a:ln>
          </p:spPr>
          <p:txBody>
            <a:bodyPr lIns="82550" tIns="41275" rIns="82550" bIns="41275">
              <a:spAutoFit/>
            </a:bodyPr>
            <a:lstStyle/>
            <a:p>
              <a:pPr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grpSp>
      <p:sp>
        <p:nvSpPr>
          <p:cNvPr id="11273" name="Rectangle 15"/>
          <p:cNvSpPr>
            <a:spLocks noChangeArrowheads="1"/>
          </p:cNvSpPr>
          <p:nvPr/>
        </p:nvSpPr>
        <p:spPr bwMode="auto">
          <a:xfrm>
            <a:off x="6342063" y="4089400"/>
            <a:ext cx="406400" cy="5762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274" name="Rectangle 16"/>
          <p:cNvSpPr>
            <a:spLocks noChangeArrowheads="1"/>
          </p:cNvSpPr>
          <p:nvPr/>
        </p:nvSpPr>
        <p:spPr bwMode="auto">
          <a:xfrm>
            <a:off x="6342063" y="4402138"/>
            <a:ext cx="406400" cy="57626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275" name="Rectangle 17"/>
          <p:cNvSpPr>
            <a:spLocks noChangeArrowheads="1"/>
          </p:cNvSpPr>
          <p:nvPr/>
        </p:nvSpPr>
        <p:spPr bwMode="auto">
          <a:xfrm>
            <a:off x="7548563" y="2419350"/>
            <a:ext cx="406400" cy="5762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276" name="Rectangle 18"/>
          <p:cNvSpPr>
            <a:spLocks noChangeArrowheads="1"/>
          </p:cNvSpPr>
          <p:nvPr/>
        </p:nvSpPr>
        <p:spPr bwMode="auto">
          <a:xfrm>
            <a:off x="7548563" y="2743200"/>
            <a:ext cx="406400" cy="5762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277" name="Rectangle 19"/>
          <p:cNvSpPr>
            <a:spLocks noChangeArrowheads="1"/>
          </p:cNvSpPr>
          <p:nvPr/>
        </p:nvSpPr>
        <p:spPr bwMode="auto">
          <a:xfrm>
            <a:off x="7593013" y="3705225"/>
            <a:ext cx="406400" cy="5762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278" name="Rectangle 20"/>
          <p:cNvSpPr>
            <a:spLocks noChangeArrowheads="1"/>
          </p:cNvSpPr>
          <p:nvPr/>
        </p:nvSpPr>
        <p:spPr bwMode="auto">
          <a:xfrm>
            <a:off x="7548563" y="4071938"/>
            <a:ext cx="406400" cy="57626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279" name="Rectangle 21"/>
          <p:cNvSpPr>
            <a:spLocks noChangeArrowheads="1"/>
          </p:cNvSpPr>
          <p:nvPr/>
        </p:nvSpPr>
        <p:spPr bwMode="auto">
          <a:xfrm>
            <a:off x="7548563" y="4384675"/>
            <a:ext cx="406400" cy="5762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280" name="Rectangle 22"/>
          <p:cNvSpPr>
            <a:spLocks noChangeArrowheads="1"/>
          </p:cNvSpPr>
          <p:nvPr/>
        </p:nvSpPr>
        <p:spPr bwMode="auto">
          <a:xfrm>
            <a:off x="3041650" y="2586038"/>
            <a:ext cx="7239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type I</a:t>
            </a:r>
          </a:p>
        </p:txBody>
      </p:sp>
      <p:sp>
        <p:nvSpPr>
          <p:cNvPr id="11281" name="Rectangle 23"/>
          <p:cNvSpPr>
            <a:spLocks noChangeArrowheads="1"/>
          </p:cNvSpPr>
          <p:nvPr/>
        </p:nvSpPr>
        <p:spPr bwMode="auto">
          <a:xfrm>
            <a:off x="3014663" y="2909888"/>
            <a:ext cx="7874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type II</a:t>
            </a:r>
          </a:p>
        </p:txBody>
      </p:sp>
      <p:sp>
        <p:nvSpPr>
          <p:cNvPr id="11282" name="Rectangle 24"/>
          <p:cNvSpPr>
            <a:spLocks noChangeArrowheads="1"/>
          </p:cNvSpPr>
          <p:nvPr/>
        </p:nvSpPr>
        <p:spPr bwMode="auto">
          <a:xfrm>
            <a:off x="2820988" y="3551238"/>
            <a:ext cx="1333500" cy="360362"/>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SkM1 (1)</a:t>
            </a:r>
          </a:p>
        </p:txBody>
      </p:sp>
      <p:sp>
        <p:nvSpPr>
          <p:cNvPr id="11283" name="Rectangle 25"/>
          <p:cNvSpPr>
            <a:spLocks noChangeArrowheads="1"/>
          </p:cNvSpPr>
          <p:nvPr/>
        </p:nvSpPr>
        <p:spPr bwMode="auto">
          <a:xfrm>
            <a:off x="2974975" y="4238625"/>
            <a:ext cx="8763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NaCh6</a:t>
            </a:r>
          </a:p>
        </p:txBody>
      </p:sp>
      <p:sp>
        <p:nvSpPr>
          <p:cNvPr id="11284" name="Rectangle 26"/>
          <p:cNvSpPr>
            <a:spLocks noChangeArrowheads="1"/>
          </p:cNvSpPr>
          <p:nvPr/>
        </p:nvSpPr>
        <p:spPr bwMode="auto">
          <a:xfrm>
            <a:off x="3092450" y="4551363"/>
            <a:ext cx="6096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PN1</a:t>
            </a:r>
          </a:p>
        </p:txBody>
      </p:sp>
      <p:sp>
        <p:nvSpPr>
          <p:cNvPr id="11285" name="Rectangle 27"/>
          <p:cNvSpPr>
            <a:spLocks noChangeArrowheads="1"/>
          </p:cNvSpPr>
          <p:nvPr/>
        </p:nvSpPr>
        <p:spPr bwMode="auto">
          <a:xfrm>
            <a:off x="3019425" y="2173288"/>
            <a:ext cx="774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Name</a:t>
            </a:r>
          </a:p>
        </p:txBody>
      </p:sp>
      <p:sp>
        <p:nvSpPr>
          <p:cNvPr id="11286" name="Rectangle 28"/>
          <p:cNvSpPr>
            <a:spLocks noChangeArrowheads="1"/>
          </p:cNvSpPr>
          <p:nvPr/>
        </p:nvSpPr>
        <p:spPr bwMode="auto">
          <a:xfrm>
            <a:off x="2805113" y="3871913"/>
            <a:ext cx="1333500" cy="360362"/>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SkM2 (1)</a:t>
            </a:r>
          </a:p>
        </p:txBody>
      </p:sp>
      <p:sp>
        <p:nvSpPr>
          <p:cNvPr id="11287" name="Rectangle 29"/>
          <p:cNvSpPr>
            <a:spLocks noChangeArrowheads="1"/>
          </p:cNvSpPr>
          <p:nvPr/>
        </p:nvSpPr>
        <p:spPr bwMode="auto">
          <a:xfrm>
            <a:off x="4425950" y="2568575"/>
            <a:ext cx="12954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CNS, heart</a:t>
            </a:r>
          </a:p>
        </p:txBody>
      </p:sp>
      <p:grpSp>
        <p:nvGrpSpPr>
          <p:cNvPr id="11288" name="Group 30"/>
          <p:cNvGrpSpPr>
            <a:grpSpLocks/>
          </p:cNvGrpSpPr>
          <p:nvPr/>
        </p:nvGrpSpPr>
        <p:grpSpPr bwMode="auto">
          <a:xfrm>
            <a:off x="4578350" y="1881188"/>
            <a:ext cx="952500" cy="646112"/>
            <a:chOff x="2687" y="1249"/>
            <a:chExt cx="600" cy="407"/>
          </a:xfrm>
        </p:grpSpPr>
        <p:sp>
          <p:nvSpPr>
            <p:cNvPr id="11340" name="Rectangle 31"/>
            <p:cNvSpPr>
              <a:spLocks noChangeArrowheads="1"/>
            </p:cNvSpPr>
            <p:nvPr/>
          </p:nvSpPr>
          <p:spPr bwMode="auto">
            <a:xfrm>
              <a:off x="2687" y="1249"/>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Primary</a:t>
              </a:r>
            </a:p>
          </p:txBody>
        </p:sp>
        <p:sp>
          <p:nvSpPr>
            <p:cNvPr id="11341" name="Rectangle 32"/>
            <p:cNvSpPr>
              <a:spLocks noChangeArrowheads="1"/>
            </p:cNvSpPr>
            <p:nvPr/>
          </p:nvSpPr>
          <p:spPr bwMode="auto">
            <a:xfrm>
              <a:off x="2726" y="1431"/>
              <a:ext cx="5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Tissue</a:t>
              </a:r>
            </a:p>
          </p:txBody>
        </p:sp>
      </p:grpSp>
      <p:sp>
        <p:nvSpPr>
          <p:cNvPr id="11289" name="Rectangle 33"/>
          <p:cNvSpPr>
            <a:spLocks noChangeArrowheads="1"/>
          </p:cNvSpPr>
          <p:nvPr/>
        </p:nvSpPr>
        <p:spPr bwMode="auto">
          <a:xfrm>
            <a:off x="4713288" y="2892425"/>
            <a:ext cx="647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CNS</a:t>
            </a:r>
          </a:p>
        </p:txBody>
      </p:sp>
      <p:sp>
        <p:nvSpPr>
          <p:cNvPr id="11290" name="Rectangle 34"/>
          <p:cNvSpPr>
            <a:spLocks noChangeArrowheads="1"/>
          </p:cNvSpPr>
          <p:nvPr/>
        </p:nvSpPr>
        <p:spPr bwMode="auto">
          <a:xfrm>
            <a:off x="4233863" y="3533775"/>
            <a:ext cx="17272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skeletal muscle</a:t>
            </a:r>
          </a:p>
        </p:txBody>
      </p:sp>
      <p:sp>
        <p:nvSpPr>
          <p:cNvPr id="11291" name="Rectangle 35"/>
          <p:cNvSpPr>
            <a:spLocks noChangeArrowheads="1"/>
          </p:cNvSpPr>
          <p:nvPr/>
        </p:nvSpPr>
        <p:spPr bwMode="auto">
          <a:xfrm>
            <a:off x="4695825" y="3854450"/>
            <a:ext cx="6858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heart</a:t>
            </a:r>
          </a:p>
        </p:txBody>
      </p:sp>
      <p:sp>
        <p:nvSpPr>
          <p:cNvPr id="11292" name="Rectangle 36"/>
          <p:cNvSpPr>
            <a:spLocks noChangeArrowheads="1"/>
          </p:cNvSpPr>
          <p:nvPr/>
        </p:nvSpPr>
        <p:spPr bwMode="auto">
          <a:xfrm>
            <a:off x="4243388" y="4221163"/>
            <a:ext cx="17018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CNS, glial cells</a:t>
            </a:r>
          </a:p>
        </p:txBody>
      </p:sp>
      <p:sp>
        <p:nvSpPr>
          <p:cNvPr id="11293" name="Rectangle 37"/>
          <p:cNvSpPr>
            <a:spLocks noChangeArrowheads="1"/>
          </p:cNvSpPr>
          <p:nvPr/>
        </p:nvSpPr>
        <p:spPr bwMode="auto">
          <a:xfrm>
            <a:off x="4435475" y="4533900"/>
            <a:ext cx="12700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SCG, CNS</a:t>
            </a:r>
          </a:p>
        </p:txBody>
      </p:sp>
      <p:sp>
        <p:nvSpPr>
          <p:cNvPr id="11294" name="Rectangle 38"/>
          <p:cNvSpPr>
            <a:spLocks noChangeArrowheads="1"/>
          </p:cNvSpPr>
          <p:nvPr/>
        </p:nvSpPr>
        <p:spPr bwMode="auto">
          <a:xfrm>
            <a:off x="7548563" y="3368675"/>
            <a:ext cx="406400" cy="5762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grpSp>
        <p:nvGrpSpPr>
          <p:cNvPr id="11295" name="Group 39"/>
          <p:cNvGrpSpPr>
            <a:grpSpLocks/>
          </p:cNvGrpSpPr>
          <p:nvPr/>
        </p:nvGrpSpPr>
        <p:grpSpPr bwMode="auto">
          <a:xfrm>
            <a:off x="1790700" y="1882775"/>
            <a:ext cx="927100" cy="646113"/>
            <a:chOff x="955" y="1250"/>
            <a:chExt cx="584" cy="407"/>
          </a:xfrm>
        </p:grpSpPr>
        <p:sp>
          <p:nvSpPr>
            <p:cNvPr id="11338" name="Rectangle 40"/>
            <p:cNvSpPr>
              <a:spLocks noChangeArrowheads="1"/>
            </p:cNvSpPr>
            <p:nvPr/>
          </p:nvSpPr>
          <p:spPr bwMode="auto">
            <a:xfrm>
              <a:off x="1002" y="1250"/>
              <a:ext cx="4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Gene</a:t>
              </a:r>
            </a:p>
          </p:txBody>
        </p:sp>
        <p:sp>
          <p:nvSpPr>
            <p:cNvPr id="11339" name="Rectangle 41"/>
            <p:cNvSpPr>
              <a:spLocks noChangeArrowheads="1"/>
            </p:cNvSpPr>
            <p:nvPr/>
          </p:nvSpPr>
          <p:spPr bwMode="auto">
            <a:xfrm>
              <a:off x="955" y="1432"/>
              <a:ext cx="58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Symbol</a:t>
              </a:r>
            </a:p>
          </p:txBody>
        </p:sp>
      </p:grpSp>
      <p:sp>
        <p:nvSpPr>
          <p:cNvPr id="11296" name="Rectangle 42"/>
          <p:cNvSpPr>
            <a:spLocks noChangeArrowheads="1"/>
          </p:cNvSpPr>
          <p:nvPr/>
        </p:nvSpPr>
        <p:spPr bwMode="auto">
          <a:xfrm>
            <a:off x="1801813" y="257016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SCN1a</a:t>
            </a:r>
          </a:p>
        </p:txBody>
      </p:sp>
      <p:sp>
        <p:nvSpPr>
          <p:cNvPr id="11297" name="Rectangle 43"/>
          <p:cNvSpPr>
            <a:spLocks noChangeArrowheads="1"/>
          </p:cNvSpPr>
          <p:nvPr/>
        </p:nvSpPr>
        <p:spPr bwMode="auto">
          <a:xfrm>
            <a:off x="1801813" y="289401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SCN2a</a:t>
            </a:r>
          </a:p>
        </p:txBody>
      </p:sp>
      <p:sp>
        <p:nvSpPr>
          <p:cNvPr id="11298" name="Rectangle 44"/>
          <p:cNvSpPr>
            <a:spLocks noChangeArrowheads="1"/>
          </p:cNvSpPr>
          <p:nvPr/>
        </p:nvSpPr>
        <p:spPr bwMode="auto">
          <a:xfrm>
            <a:off x="1801813" y="353536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SCN4a</a:t>
            </a:r>
          </a:p>
        </p:txBody>
      </p:sp>
      <p:sp>
        <p:nvSpPr>
          <p:cNvPr id="11299" name="Rectangle 45"/>
          <p:cNvSpPr>
            <a:spLocks noChangeArrowheads="1"/>
          </p:cNvSpPr>
          <p:nvPr/>
        </p:nvSpPr>
        <p:spPr bwMode="auto">
          <a:xfrm>
            <a:off x="1800225" y="4222750"/>
            <a:ext cx="901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SCN8a</a:t>
            </a:r>
          </a:p>
        </p:txBody>
      </p:sp>
      <p:sp>
        <p:nvSpPr>
          <p:cNvPr id="11300" name="Rectangle 46"/>
          <p:cNvSpPr>
            <a:spLocks noChangeArrowheads="1"/>
          </p:cNvSpPr>
          <p:nvPr/>
        </p:nvSpPr>
        <p:spPr bwMode="auto">
          <a:xfrm>
            <a:off x="1800225" y="4535488"/>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SCN9a</a:t>
            </a:r>
          </a:p>
        </p:txBody>
      </p:sp>
      <p:sp>
        <p:nvSpPr>
          <p:cNvPr id="11301" name="Rectangle 47"/>
          <p:cNvSpPr>
            <a:spLocks noChangeArrowheads="1"/>
          </p:cNvSpPr>
          <p:nvPr/>
        </p:nvSpPr>
        <p:spPr bwMode="auto">
          <a:xfrm>
            <a:off x="1801813" y="3856038"/>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SCN5a</a:t>
            </a:r>
          </a:p>
        </p:txBody>
      </p:sp>
      <p:sp>
        <p:nvSpPr>
          <p:cNvPr id="11302" name="Rectangle 48"/>
          <p:cNvSpPr>
            <a:spLocks noChangeArrowheads="1"/>
          </p:cNvSpPr>
          <p:nvPr/>
        </p:nvSpPr>
        <p:spPr bwMode="auto">
          <a:xfrm>
            <a:off x="911225" y="2171700"/>
            <a:ext cx="6731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Type</a:t>
            </a:r>
          </a:p>
        </p:txBody>
      </p:sp>
      <p:sp>
        <p:nvSpPr>
          <p:cNvPr id="11303" name="Rectangle 49"/>
          <p:cNvSpPr>
            <a:spLocks noChangeArrowheads="1"/>
          </p:cNvSpPr>
          <p:nvPr/>
        </p:nvSpPr>
        <p:spPr bwMode="auto">
          <a:xfrm>
            <a:off x="809625" y="257016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a:t>
            </a:r>
            <a:r>
              <a:rPr lang="en-GB" altLang="ja-JP" sz="1800" baseline="-25000">
                <a:solidFill>
                  <a:schemeClr val="accent1"/>
                </a:solidFill>
                <a:latin typeface="Arial Unicode MS" pitchFamily="50" charset="-128"/>
                <a:ea typeface="Arial Unicode MS" pitchFamily="50" charset="-128"/>
                <a:cs typeface="Arial Unicode MS" pitchFamily="50" charset="-128"/>
              </a:rPr>
              <a:t>V</a:t>
            </a:r>
            <a:r>
              <a:rPr lang="en-GB" altLang="ja-JP" sz="1800">
                <a:solidFill>
                  <a:schemeClr val="accent1"/>
                </a:solidFill>
                <a:latin typeface="Arial Unicode MS" pitchFamily="50" charset="-128"/>
                <a:ea typeface="Arial Unicode MS" pitchFamily="50" charset="-128"/>
                <a:cs typeface="Arial Unicode MS" pitchFamily="50" charset="-128"/>
              </a:rPr>
              <a:t>1.1</a:t>
            </a:r>
          </a:p>
        </p:txBody>
      </p:sp>
      <p:sp>
        <p:nvSpPr>
          <p:cNvPr id="11304" name="Rectangle 50"/>
          <p:cNvSpPr>
            <a:spLocks noChangeArrowheads="1"/>
          </p:cNvSpPr>
          <p:nvPr/>
        </p:nvSpPr>
        <p:spPr bwMode="auto">
          <a:xfrm>
            <a:off x="809625" y="289401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a:t>
            </a:r>
            <a:r>
              <a:rPr lang="en-GB" altLang="ja-JP" sz="1800" baseline="-25000">
                <a:solidFill>
                  <a:schemeClr val="accent1"/>
                </a:solidFill>
                <a:latin typeface="Arial Unicode MS" pitchFamily="50" charset="-128"/>
                <a:ea typeface="Arial Unicode MS" pitchFamily="50" charset="-128"/>
                <a:cs typeface="Arial Unicode MS" pitchFamily="50" charset="-128"/>
              </a:rPr>
              <a:t>V</a:t>
            </a:r>
            <a:r>
              <a:rPr lang="en-GB" altLang="ja-JP" sz="1800">
                <a:solidFill>
                  <a:schemeClr val="accent1"/>
                </a:solidFill>
                <a:latin typeface="Arial Unicode MS" pitchFamily="50" charset="-128"/>
                <a:ea typeface="Arial Unicode MS" pitchFamily="50" charset="-128"/>
                <a:cs typeface="Arial Unicode MS" pitchFamily="50" charset="-128"/>
              </a:rPr>
              <a:t>1.2</a:t>
            </a:r>
          </a:p>
        </p:txBody>
      </p:sp>
      <p:grpSp>
        <p:nvGrpSpPr>
          <p:cNvPr id="11305" name="Group 51"/>
          <p:cNvGrpSpPr>
            <a:grpSpLocks/>
          </p:cNvGrpSpPr>
          <p:nvPr/>
        </p:nvGrpSpPr>
        <p:grpSpPr bwMode="auto">
          <a:xfrm>
            <a:off x="809625" y="3065463"/>
            <a:ext cx="7145338" cy="593725"/>
            <a:chOff x="510" y="1931"/>
            <a:chExt cx="4501" cy="374"/>
          </a:xfrm>
        </p:grpSpPr>
        <p:sp>
          <p:nvSpPr>
            <p:cNvPr id="11332" name="Rectangle 52"/>
            <p:cNvSpPr>
              <a:spLocks noChangeArrowheads="1"/>
            </p:cNvSpPr>
            <p:nvPr/>
          </p:nvSpPr>
          <p:spPr bwMode="auto">
            <a:xfrm>
              <a:off x="3995" y="1942"/>
              <a:ext cx="256" cy="3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333" name="Rectangle 53"/>
            <p:cNvSpPr>
              <a:spLocks noChangeArrowheads="1"/>
            </p:cNvSpPr>
            <p:nvPr/>
          </p:nvSpPr>
          <p:spPr bwMode="auto">
            <a:xfrm>
              <a:off x="4755" y="1931"/>
              <a:ext cx="256" cy="3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334" name="Rectangle 54"/>
            <p:cNvSpPr>
              <a:spLocks noChangeArrowheads="1"/>
            </p:cNvSpPr>
            <p:nvPr/>
          </p:nvSpPr>
          <p:spPr bwMode="auto">
            <a:xfrm>
              <a:off x="1881" y="2036"/>
              <a:ext cx="5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type III</a:t>
              </a:r>
            </a:p>
          </p:txBody>
        </p:sp>
        <p:sp>
          <p:nvSpPr>
            <p:cNvPr id="11335" name="Rectangle 55"/>
            <p:cNvSpPr>
              <a:spLocks noChangeArrowheads="1"/>
            </p:cNvSpPr>
            <p:nvPr/>
          </p:nvSpPr>
          <p:spPr bwMode="auto">
            <a:xfrm>
              <a:off x="2823" y="2025"/>
              <a:ext cx="7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fetal brain</a:t>
              </a:r>
            </a:p>
          </p:txBody>
        </p:sp>
        <p:sp>
          <p:nvSpPr>
            <p:cNvPr id="11336" name="Rectangle 56"/>
            <p:cNvSpPr>
              <a:spLocks noChangeArrowheads="1"/>
            </p:cNvSpPr>
            <p:nvPr/>
          </p:nvSpPr>
          <p:spPr bwMode="auto">
            <a:xfrm>
              <a:off x="1135" y="2026"/>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SCN3a</a:t>
              </a:r>
            </a:p>
          </p:txBody>
        </p:sp>
        <p:sp>
          <p:nvSpPr>
            <p:cNvPr id="11337" name="Rectangle 57"/>
            <p:cNvSpPr>
              <a:spLocks noChangeArrowheads="1"/>
            </p:cNvSpPr>
            <p:nvPr/>
          </p:nvSpPr>
          <p:spPr bwMode="auto">
            <a:xfrm>
              <a:off x="510" y="2026"/>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a:t>
              </a:r>
              <a:r>
                <a:rPr lang="en-GB" altLang="ja-JP" sz="1800" baseline="-25000">
                  <a:solidFill>
                    <a:schemeClr val="accent1"/>
                  </a:solidFill>
                  <a:latin typeface="Arial Unicode MS" pitchFamily="50" charset="-128"/>
                  <a:ea typeface="Arial Unicode MS" pitchFamily="50" charset="-128"/>
                  <a:cs typeface="Arial Unicode MS" pitchFamily="50" charset="-128"/>
                </a:rPr>
                <a:t>V</a:t>
              </a:r>
              <a:r>
                <a:rPr lang="en-GB" altLang="ja-JP" sz="1800">
                  <a:solidFill>
                    <a:schemeClr val="accent1"/>
                  </a:solidFill>
                  <a:latin typeface="Arial Unicode MS" pitchFamily="50" charset="-128"/>
                  <a:ea typeface="Arial Unicode MS" pitchFamily="50" charset="-128"/>
                  <a:cs typeface="Arial Unicode MS" pitchFamily="50" charset="-128"/>
                </a:rPr>
                <a:t>1.3</a:t>
              </a:r>
            </a:p>
          </p:txBody>
        </p:sp>
      </p:grpSp>
      <p:sp>
        <p:nvSpPr>
          <p:cNvPr id="11306" name="Rectangle 58"/>
          <p:cNvSpPr>
            <a:spLocks noChangeArrowheads="1"/>
          </p:cNvSpPr>
          <p:nvPr/>
        </p:nvSpPr>
        <p:spPr bwMode="auto">
          <a:xfrm>
            <a:off x="809625" y="353536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a:t>
            </a:r>
            <a:r>
              <a:rPr lang="en-GB" altLang="ja-JP" sz="1800" baseline="-25000">
                <a:solidFill>
                  <a:schemeClr val="accent1"/>
                </a:solidFill>
                <a:latin typeface="Arial Unicode MS" pitchFamily="50" charset="-128"/>
                <a:ea typeface="Arial Unicode MS" pitchFamily="50" charset="-128"/>
                <a:cs typeface="Arial Unicode MS" pitchFamily="50" charset="-128"/>
              </a:rPr>
              <a:t>V</a:t>
            </a:r>
            <a:r>
              <a:rPr lang="en-GB" altLang="ja-JP" sz="1800">
                <a:solidFill>
                  <a:schemeClr val="accent1"/>
                </a:solidFill>
                <a:latin typeface="Arial Unicode MS" pitchFamily="50" charset="-128"/>
                <a:ea typeface="Arial Unicode MS" pitchFamily="50" charset="-128"/>
                <a:cs typeface="Arial Unicode MS" pitchFamily="50" charset="-128"/>
              </a:rPr>
              <a:t>1.4</a:t>
            </a:r>
          </a:p>
        </p:txBody>
      </p:sp>
      <p:sp>
        <p:nvSpPr>
          <p:cNvPr id="11307" name="Rectangle 59"/>
          <p:cNvSpPr>
            <a:spLocks noChangeArrowheads="1"/>
          </p:cNvSpPr>
          <p:nvPr/>
        </p:nvSpPr>
        <p:spPr bwMode="auto">
          <a:xfrm>
            <a:off x="809625" y="4222750"/>
            <a:ext cx="8763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a:t>
            </a:r>
            <a:r>
              <a:rPr lang="en-GB" altLang="ja-JP" sz="1800" baseline="-25000">
                <a:solidFill>
                  <a:schemeClr val="accent1"/>
                </a:solidFill>
                <a:latin typeface="Arial Unicode MS" pitchFamily="50" charset="-128"/>
                <a:ea typeface="Arial Unicode MS" pitchFamily="50" charset="-128"/>
                <a:cs typeface="Arial Unicode MS" pitchFamily="50" charset="-128"/>
              </a:rPr>
              <a:t>V</a:t>
            </a:r>
            <a:r>
              <a:rPr lang="en-GB" altLang="ja-JP" sz="1800">
                <a:solidFill>
                  <a:schemeClr val="accent1"/>
                </a:solidFill>
                <a:latin typeface="Arial Unicode MS" pitchFamily="50" charset="-128"/>
                <a:ea typeface="Arial Unicode MS" pitchFamily="50" charset="-128"/>
                <a:cs typeface="Arial Unicode MS" pitchFamily="50" charset="-128"/>
              </a:rPr>
              <a:t>1.6</a:t>
            </a:r>
          </a:p>
        </p:txBody>
      </p:sp>
      <p:sp>
        <p:nvSpPr>
          <p:cNvPr id="11308" name="Rectangle 60"/>
          <p:cNvSpPr>
            <a:spLocks noChangeArrowheads="1"/>
          </p:cNvSpPr>
          <p:nvPr/>
        </p:nvSpPr>
        <p:spPr bwMode="auto">
          <a:xfrm>
            <a:off x="809625" y="4535488"/>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a:t>
            </a:r>
            <a:r>
              <a:rPr lang="en-GB" altLang="ja-JP" sz="1800" baseline="-25000">
                <a:solidFill>
                  <a:schemeClr val="accent1"/>
                </a:solidFill>
                <a:latin typeface="Arial Unicode MS" pitchFamily="50" charset="-128"/>
                <a:ea typeface="Arial Unicode MS" pitchFamily="50" charset="-128"/>
                <a:cs typeface="Arial Unicode MS" pitchFamily="50" charset="-128"/>
              </a:rPr>
              <a:t>V</a:t>
            </a:r>
            <a:r>
              <a:rPr lang="en-GB" altLang="ja-JP" sz="1800">
                <a:solidFill>
                  <a:schemeClr val="accent1"/>
                </a:solidFill>
                <a:latin typeface="Arial Unicode MS" pitchFamily="50" charset="-128"/>
                <a:ea typeface="Arial Unicode MS" pitchFamily="50" charset="-128"/>
                <a:cs typeface="Arial Unicode MS" pitchFamily="50" charset="-128"/>
              </a:rPr>
              <a:t>1.7</a:t>
            </a:r>
          </a:p>
        </p:txBody>
      </p:sp>
      <p:sp>
        <p:nvSpPr>
          <p:cNvPr id="11309" name="Rectangle 61"/>
          <p:cNvSpPr>
            <a:spLocks noChangeArrowheads="1"/>
          </p:cNvSpPr>
          <p:nvPr/>
        </p:nvSpPr>
        <p:spPr bwMode="auto">
          <a:xfrm>
            <a:off x="809625" y="3856038"/>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a:t>
            </a:r>
            <a:r>
              <a:rPr lang="en-GB" altLang="ja-JP" sz="1800" baseline="-25000">
                <a:solidFill>
                  <a:schemeClr val="accent1"/>
                </a:solidFill>
                <a:latin typeface="Arial Unicode MS" pitchFamily="50" charset="-128"/>
                <a:ea typeface="Arial Unicode MS" pitchFamily="50" charset="-128"/>
                <a:cs typeface="Arial Unicode MS" pitchFamily="50" charset="-128"/>
              </a:rPr>
              <a:t>V</a:t>
            </a:r>
            <a:r>
              <a:rPr lang="en-GB" altLang="ja-JP" sz="1800">
                <a:solidFill>
                  <a:schemeClr val="accent1"/>
                </a:solidFill>
                <a:latin typeface="Arial Unicode MS" pitchFamily="50" charset="-128"/>
                <a:ea typeface="Arial Unicode MS" pitchFamily="50" charset="-128"/>
                <a:cs typeface="Arial Unicode MS" pitchFamily="50" charset="-128"/>
              </a:rPr>
              <a:t>1.5</a:t>
            </a:r>
          </a:p>
        </p:txBody>
      </p:sp>
      <p:grpSp>
        <p:nvGrpSpPr>
          <p:cNvPr id="11310" name="Group 62"/>
          <p:cNvGrpSpPr>
            <a:grpSpLocks/>
          </p:cNvGrpSpPr>
          <p:nvPr/>
        </p:nvGrpSpPr>
        <p:grpSpPr bwMode="auto">
          <a:xfrm>
            <a:off x="809625" y="4727575"/>
            <a:ext cx="7189788" cy="595313"/>
            <a:chOff x="574" y="2978"/>
            <a:chExt cx="5095" cy="376"/>
          </a:xfrm>
        </p:grpSpPr>
        <p:sp>
          <p:nvSpPr>
            <p:cNvPr id="11326" name="Rectangle 63"/>
            <p:cNvSpPr>
              <a:spLocks noChangeArrowheads="1"/>
            </p:cNvSpPr>
            <p:nvPr/>
          </p:nvSpPr>
          <p:spPr bwMode="auto">
            <a:xfrm>
              <a:off x="1976" y="3095"/>
              <a:ext cx="918"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latin typeface="Arial Unicode MS" pitchFamily="50" charset="-128"/>
                  <a:ea typeface="Arial Unicode MS" pitchFamily="50" charset="-128"/>
                  <a:cs typeface="Arial Unicode MS" pitchFamily="50" charset="-128"/>
                </a:rPr>
                <a:t>SNS (PN3)</a:t>
              </a:r>
            </a:p>
          </p:txBody>
        </p:sp>
        <p:sp>
          <p:nvSpPr>
            <p:cNvPr id="11327" name="Rectangle 64"/>
            <p:cNvSpPr>
              <a:spLocks noChangeArrowheads="1"/>
            </p:cNvSpPr>
            <p:nvPr/>
          </p:nvSpPr>
          <p:spPr bwMode="auto">
            <a:xfrm>
              <a:off x="4494" y="2990"/>
              <a:ext cx="288" cy="364"/>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E1C04"/>
                  </a:solidFill>
                  <a:latin typeface="Arial Unicode MS" pitchFamily="50" charset="-128"/>
                  <a:ea typeface="Arial Unicode MS" pitchFamily="50" charset="-128"/>
                  <a:cs typeface="Arial Unicode MS" pitchFamily="50" charset="-128"/>
                </a:rPr>
                <a:t>+</a:t>
              </a:r>
            </a:p>
          </p:txBody>
        </p:sp>
        <p:sp>
          <p:nvSpPr>
            <p:cNvPr id="11328" name="Rectangle 65"/>
            <p:cNvSpPr>
              <a:spLocks noChangeArrowheads="1"/>
            </p:cNvSpPr>
            <p:nvPr/>
          </p:nvSpPr>
          <p:spPr bwMode="auto">
            <a:xfrm>
              <a:off x="3332" y="3084"/>
              <a:ext cx="477"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latin typeface="Arial Unicode MS" pitchFamily="50" charset="-128"/>
                  <a:ea typeface="Arial Unicode MS" pitchFamily="50" charset="-128"/>
                  <a:cs typeface="Arial Unicode MS" pitchFamily="50" charset="-128"/>
                </a:rPr>
                <a:t>DRG</a:t>
              </a:r>
            </a:p>
          </p:txBody>
        </p:sp>
        <p:sp>
          <p:nvSpPr>
            <p:cNvPr id="11329" name="Rectangle 66"/>
            <p:cNvSpPr>
              <a:spLocks noChangeArrowheads="1"/>
            </p:cNvSpPr>
            <p:nvPr/>
          </p:nvSpPr>
          <p:spPr bwMode="auto">
            <a:xfrm>
              <a:off x="1235" y="3085"/>
              <a:ext cx="729"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latin typeface="Arial Unicode MS" pitchFamily="50" charset="-128"/>
                  <a:ea typeface="Arial Unicode MS" pitchFamily="50" charset="-128"/>
                  <a:cs typeface="Arial Unicode MS" pitchFamily="50" charset="-128"/>
                </a:rPr>
                <a:t>SCN10a</a:t>
              </a:r>
            </a:p>
          </p:txBody>
        </p:sp>
        <p:sp>
          <p:nvSpPr>
            <p:cNvPr id="11330" name="Rectangle 67"/>
            <p:cNvSpPr>
              <a:spLocks noChangeArrowheads="1"/>
            </p:cNvSpPr>
            <p:nvPr/>
          </p:nvSpPr>
          <p:spPr bwMode="auto">
            <a:xfrm>
              <a:off x="574" y="3085"/>
              <a:ext cx="621"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latin typeface="Arial Unicode MS" pitchFamily="50" charset="-128"/>
                  <a:ea typeface="Arial Unicode MS" pitchFamily="50" charset="-128"/>
                  <a:cs typeface="Arial Unicode MS" pitchFamily="50" charset="-128"/>
                </a:rPr>
                <a:t>Na</a:t>
              </a:r>
              <a:r>
                <a:rPr lang="en-GB" altLang="ja-JP" sz="1800" baseline="-25000">
                  <a:solidFill>
                    <a:srgbClr val="FE1C04"/>
                  </a:solidFill>
                  <a:latin typeface="Arial Unicode MS" pitchFamily="50" charset="-128"/>
                  <a:ea typeface="Arial Unicode MS" pitchFamily="50" charset="-128"/>
                  <a:cs typeface="Arial Unicode MS" pitchFamily="50" charset="-128"/>
                </a:rPr>
                <a:t>V</a:t>
              </a:r>
              <a:r>
                <a:rPr lang="en-GB" altLang="ja-JP" sz="1800">
                  <a:solidFill>
                    <a:srgbClr val="FE1C04"/>
                  </a:solidFill>
                  <a:latin typeface="Arial Unicode MS" pitchFamily="50" charset="-128"/>
                  <a:ea typeface="Arial Unicode MS" pitchFamily="50" charset="-128"/>
                  <a:cs typeface="Arial Unicode MS" pitchFamily="50" charset="-128"/>
                </a:rPr>
                <a:t>1.8</a:t>
              </a:r>
            </a:p>
          </p:txBody>
        </p:sp>
        <p:sp>
          <p:nvSpPr>
            <p:cNvPr id="11331" name="Rectangle 68"/>
            <p:cNvSpPr>
              <a:spLocks noChangeArrowheads="1"/>
            </p:cNvSpPr>
            <p:nvPr/>
          </p:nvSpPr>
          <p:spPr bwMode="auto">
            <a:xfrm>
              <a:off x="5381" y="2978"/>
              <a:ext cx="288" cy="364"/>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E1C04"/>
                  </a:solidFill>
                  <a:latin typeface="Arial Unicode MS" pitchFamily="50" charset="-128"/>
                  <a:ea typeface="Arial Unicode MS" pitchFamily="50" charset="-128"/>
                  <a:cs typeface="Arial Unicode MS" pitchFamily="50" charset="-128"/>
                </a:rPr>
                <a:t>-</a:t>
              </a:r>
            </a:p>
          </p:txBody>
        </p:sp>
      </p:grpSp>
      <p:grpSp>
        <p:nvGrpSpPr>
          <p:cNvPr id="11311" name="Group 69"/>
          <p:cNvGrpSpPr>
            <a:grpSpLocks/>
          </p:cNvGrpSpPr>
          <p:nvPr/>
        </p:nvGrpSpPr>
        <p:grpSpPr bwMode="auto">
          <a:xfrm>
            <a:off x="809625" y="5086350"/>
            <a:ext cx="7189788" cy="579438"/>
            <a:chOff x="510" y="3204"/>
            <a:chExt cx="4529" cy="365"/>
          </a:xfrm>
        </p:grpSpPr>
        <p:sp>
          <p:nvSpPr>
            <p:cNvPr id="11320" name="Rectangle 70"/>
            <p:cNvSpPr>
              <a:spLocks noChangeArrowheads="1"/>
            </p:cNvSpPr>
            <p:nvPr/>
          </p:nvSpPr>
          <p:spPr bwMode="auto">
            <a:xfrm>
              <a:off x="3995" y="3206"/>
              <a:ext cx="256" cy="3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2"/>
                  </a:solidFill>
                  <a:latin typeface="Arial Unicode MS" pitchFamily="50" charset="-128"/>
                  <a:ea typeface="Arial Unicode MS" pitchFamily="50" charset="-128"/>
                  <a:cs typeface="Arial Unicode MS" pitchFamily="50" charset="-128"/>
                </a:rPr>
                <a:t>+</a:t>
              </a:r>
            </a:p>
          </p:txBody>
        </p:sp>
        <p:sp>
          <p:nvSpPr>
            <p:cNvPr id="11321" name="Rectangle 71"/>
            <p:cNvSpPr>
              <a:spLocks noChangeArrowheads="1"/>
            </p:cNvSpPr>
            <p:nvPr/>
          </p:nvSpPr>
          <p:spPr bwMode="auto">
            <a:xfrm>
              <a:off x="1717" y="3300"/>
              <a:ext cx="90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latin typeface="Arial Unicode MS" pitchFamily="50" charset="-128"/>
                  <a:ea typeface="Arial Unicode MS" pitchFamily="50" charset="-128"/>
                  <a:cs typeface="Arial Unicode MS" pitchFamily="50" charset="-128"/>
                </a:rPr>
                <a:t>NaN (SNS2)</a:t>
              </a:r>
            </a:p>
          </p:txBody>
        </p:sp>
        <p:sp>
          <p:nvSpPr>
            <p:cNvPr id="11322" name="Rectangle 72"/>
            <p:cNvSpPr>
              <a:spLocks noChangeArrowheads="1"/>
            </p:cNvSpPr>
            <p:nvPr/>
          </p:nvSpPr>
          <p:spPr bwMode="auto">
            <a:xfrm>
              <a:off x="2962" y="3289"/>
              <a:ext cx="42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latin typeface="Arial Unicode MS" pitchFamily="50" charset="-128"/>
                  <a:ea typeface="Arial Unicode MS" pitchFamily="50" charset="-128"/>
                  <a:cs typeface="Arial Unicode MS" pitchFamily="50" charset="-128"/>
                </a:rPr>
                <a:t>DRG</a:t>
              </a:r>
            </a:p>
          </p:txBody>
        </p:sp>
        <p:sp>
          <p:nvSpPr>
            <p:cNvPr id="11323" name="Rectangle 73"/>
            <p:cNvSpPr>
              <a:spLocks noChangeArrowheads="1"/>
            </p:cNvSpPr>
            <p:nvPr/>
          </p:nvSpPr>
          <p:spPr bwMode="auto">
            <a:xfrm>
              <a:off x="4783" y="3204"/>
              <a:ext cx="256" cy="3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2"/>
                  </a:solidFill>
                  <a:latin typeface="Arial Unicode MS" pitchFamily="50" charset="-128"/>
                  <a:ea typeface="Arial Unicode MS" pitchFamily="50" charset="-128"/>
                  <a:cs typeface="Arial Unicode MS" pitchFamily="50" charset="-128"/>
                </a:rPr>
                <a:t>-</a:t>
              </a:r>
            </a:p>
          </p:txBody>
        </p:sp>
        <p:sp>
          <p:nvSpPr>
            <p:cNvPr id="11324" name="Rectangle 74"/>
            <p:cNvSpPr>
              <a:spLocks noChangeArrowheads="1"/>
            </p:cNvSpPr>
            <p:nvPr/>
          </p:nvSpPr>
          <p:spPr bwMode="auto">
            <a:xfrm>
              <a:off x="1099" y="3290"/>
              <a:ext cx="64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latin typeface="Arial Unicode MS" pitchFamily="50" charset="-128"/>
                  <a:ea typeface="Arial Unicode MS" pitchFamily="50" charset="-128"/>
                  <a:cs typeface="Arial Unicode MS" pitchFamily="50" charset="-128"/>
                </a:rPr>
                <a:t>SCN11a</a:t>
              </a:r>
            </a:p>
          </p:txBody>
        </p:sp>
        <p:sp>
          <p:nvSpPr>
            <p:cNvPr id="11325" name="Rectangle 75"/>
            <p:cNvSpPr>
              <a:spLocks noChangeArrowheads="1"/>
            </p:cNvSpPr>
            <p:nvPr/>
          </p:nvSpPr>
          <p:spPr bwMode="auto">
            <a:xfrm>
              <a:off x="510" y="329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latin typeface="Arial Unicode MS" pitchFamily="50" charset="-128"/>
                  <a:ea typeface="Arial Unicode MS" pitchFamily="50" charset="-128"/>
                  <a:cs typeface="Arial Unicode MS" pitchFamily="50" charset="-128"/>
                </a:rPr>
                <a:t>Na</a:t>
              </a:r>
              <a:r>
                <a:rPr lang="en-GB" altLang="ja-JP" sz="1800" baseline="-25000">
                  <a:solidFill>
                    <a:schemeClr val="accent2"/>
                  </a:solidFill>
                  <a:latin typeface="Arial Unicode MS" pitchFamily="50" charset="-128"/>
                  <a:ea typeface="Arial Unicode MS" pitchFamily="50" charset="-128"/>
                  <a:cs typeface="Arial Unicode MS" pitchFamily="50" charset="-128"/>
                </a:rPr>
                <a:t>V</a:t>
              </a:r>
              <a:r>
                <a:rPr lang="en-GB" altLang="ja-JP" sz="1800">
                  <a:solidFill>
                    <a:schemeClr val="accent2"/>
                  </a:solidFill>
                  <a:latin typeface="Arial Unicode MS" pitchFamily="50" charset="-128"/>
                  <a:ea typeface="Arial Unicode MS" pitchFamily="50" charset="-128"/>
                  <a:cs typeface="Arial Unicode MS" pitchFamily="50" charset="-128"/>
                </a:rPr>
                <a:t>1.9</a:t>
              </a:r>
            </a:p>
          </p:txBody>
        </p:sp>
      </p:grpSp>
      <p:sp>
        <p:nvSpPr>
          <p:cNvPr id="11312" name="Rectangle 76"/>
          <p:cNvSpPr>
            <a:spLocks noChangeArrowheads="1"/>
          </p:cNvSpPr>
          <p:nvPr/>
        </p:nvSpPr>
        <p:spPr bwMode="auto">
          <a:xfrm>
            <a:off x="6342063" y="5429250"/>
            <a:ext cx="406400" cy="5762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313" name="Rectangle 77"/>
          <p:cNvSpPr>
            <a:spLocks noChangeArrowheads="1"/>
          </p:cNvSpPr>
          <p:nvPr/>
        </p:nvSpPr>
        <p:spPr bwMode="auto">
          <a:xfrm>
            <a:off x="3089275" y="5578475"/>
            <a:ext cx="6350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NaG</a:t>
            </a:r>
          </a:p>
        </p:txBody>
      </p:sp>
      <p:sp>
        <p:nvSpPr>
          <p:cNvPr id="11314" name="Rectangle 78"/>
          <p:cNvSpPr>
            <a:spLocks noChangeArrowheads="1"/>
          </p:cNvSpPr>
          <p:nvPr/>
        </p:nvSpPr>
        <p:spPr bwMode="auto">
          <a:xfrm>
            <a:off x="4159250" y="5561013"/>
            <a:ext cx="19939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sciatic nerve, lung</a:t>
            </a:r>
          </a:p>
        </p:txBody>
      </p:sp>
      <p:sp>
        <p:nvSpPr>
          <p:cNvPr id="11315" name="Rectangle 79"/>
          <p:cNvSpPr>
            <a:spLocks noChangeArrowheads="1"/>
          </p:cNvSpPr>
          <p:nvPr/>
        </p:nvSpPr>
        <p:spPr bwMode="auto">
          <a:xfrm>
            <a:off x="7548563" y="5464175"/>
            <a:ext cx="406400" cy="57626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latin typeface="Arial Unicode MS" pitchFamily="50" charset="-128"/>
                <a:ea typeface="Arial Unicode MS" pitchFamily="50" charset="-128"/>
                <a:cs typeface="Arial Unicode MS" pitchFamily="50" charset="-128"/>
              </a:rPr>
              <a:t>+</a:t>
            </a:r>
          </a:p>
        </p:txBody>
      </p:sp>
      <p:sp>
        <p:nvSpPr>
          <p:cNvPr id="11316" name="Rectangle 80"/>
          <p:cNvSpPr>
            <a:spLocks noChangeArrowheads="1"/>
          </p:cNvSpPr>
          <p:nvPr/>
        </p:nvSpPr>
        <p:spPr bwMode="auto">
          <a:xfrm>
            <a:off x="1806575" y="5562600"/>
            <a:ext cx="901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SCN7a</a:t>
            </a:r>
          </a:p>
        </p:txBody>
      </p:sp>
      <p:sp>
        <p:nvSpPr>
          <p:cNvPr id="11317" name="Rectangle 81"/>
          <p:cNvSpPr>
            <a:spLocks noChangeArrowheads="1"/>
          </p:cNvSpPr>
          <p:nvPr/>
        </p:nvSpPr>
        <p:spPr bwMode="auto">
          <a:xfrm>
            <a:off x="811213" y="5562600"/>
            <a:ext cx="5588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Na</a:t>
            </a:r>
            <a:r>
              <a:rPr lang="en-GB" altLang="ja-JP" sz="1800" baseline="-25000">
                <a:solidFill>
                  <a:schemeClr val="accent1"/>
                </a:solidFill>
                <a:latin typeface="Arial Unicode MS" pitchFamily="50" charset="-128"/>
                <a:ea typeface="Arial Unicode MS" pitchFamily="50" charset="-128"/>
                <a:cs typeface="Arial Unicode MS" pitchFamily="50" charset="-128"/>
              </a:rPr>
              <a:t>X</a:t>
            </a:r>
            <a:endParaRPr lang="en-GB" altLang="ja-JP" sz="1800">
              <a:solidFill>
                <a:schemeClr val="accent1"/>
              </a:solidFill>
              <a:latin typeface="Arial Unicode MS" pitchFamily="50" charset="-128"/>
              <a:ea typeface="Arial Unicode MS" pitchFamily="50" charset="-128"/>
              <a:cs typeface="Arial Unicode MS" pitchFamily="50" charset="-128"/>
            </a:endParaRPr>
          </a:p>
        </p:txBody>
      </p:sp>
      <p:sp>
        <p:nvSpPr>
          <p:cNvPr id="11318" name="Rectangle 82"/>
          <p:cNvSpPr>
            <a:spLocks noChangeArrowheads="1"/>
          </p:cNvSpPr>
          <p:nvPr/>
        </p:nvSpPr>
        <p:spPr bwMode="auto">
          <a:xfrm>
            <a:off x="7810500" y="5562600"/>
            <a:ext cx="4445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latin typeface="Arial Unicode MS" pitchFamily="50" charset="-128"/>
                <a:ea typeface="Arial Unicode MS" pitchFamily="50" charset="-128"/>
                <a:cs typeface="Arial Unicode MS" pitchFamily="50" charset="-128"/>
              </a:rPr>
              <a:t>(?)</a:t>
            </a:r>
          </a:p>
        </p:txBody>
      </p:sp>
      <p:sp>
        <p:nvSpPr>
          <p:cNvPr id="11319" name="Rectangle 83"/>
          <p:cNvSpPr>
            <a:spLocks noChangeArrowheads="1"/>
          </p:cNvSpPr>
          <p:nvPr/>
        </p:nvSpPr>
        <p:spPr bwMode="auto">
          <a:xfrm>
            <a:off x="878998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latin typeface="Arial Unicode MS" pitchFamily="50" charset="-128"/>
                <a:ea typeface="Arial Unicode MS" pitchFamily="50" charset="-128"/>
                <a:cs typeface="Arial Unicode MS" pitchFamily="50" charset="-128"/>
              </a:rPr>
              <a:t>6</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34975" y="1668463"/>
            <a:ext cx="8709025" cy="4664075"/>
          </a:xfrm>
          <a:prstGeom prst="rect">
            <a:avLst/>
          </a:prstGeom>
          <a:noFill/>
          <a:ln w="9525" algn="ctr">
            <a:noFill/>
            <a:miter lim="800000"/>
            <a:headEnd/>
            <a:tailEnd/>
          </a:ln>
        </p:spPr>
        <p:txBody>
          <a:bodyPr anchor="ctr">
            <a:spAutoFit/>
          </a:bodyPr>
          <a:lstStyle/>
          <a:p>
            <a:pPr algn="l"/>
            <a:r>
              <a:rPr lang="en-GB" altLang="ja-JP" sz="2000"/>
              <a:t>Opioids/morphine act by stimulating </a:t>
            </a:r>
            <a:r>
              <a:rPr lang="en-GB" altLang="ja-JP" sz="2000">
                <a:solidFill>
                  <a:schemeClr val="accent1"/>
                </a:solidFill>
                <a:latin typeface="Symbol" pitchFamily="18" charset="2"/>
              </a:rPr>
              <a:t>m</a:t>
            </a:r>
            <a:r>
              <a:rPr lang="en-GB" altLang="ja-JP" sz="2000"/>
              <a:t>, </a:t>
            </a:r>
            <a:r>
              <a:rPr lang="en-GB" altLang="ja-JP" sz="2000">
                <a:solidFill>
                  <a:schemeClr val="accent1"/>
                </a:solidFill>
                <a:latin typeface="Symbol" pitchFamily="18" charset="2"/>
              </a:rPr>
              <a:t>d</a:t>
            </a:r>
            <a:r>
              <a:rPr lang="en-GB" altLang="ja-JP" sz="2000"/>
              <a:t>, and </a:t>
            </a:r>
            <a:r>
              <a:rPr lang="en-GB" altLang="ja-JP" sz="2000">
                <a:solidFill>
                  <a:schemeClr val="accent1"/>
                </a:solidFill>
                <a:latin typeface="Symbol" pitchFamily="18" charset="2"/>
              </a:rPr>
              <a:t>k</a:t>
            </a:r>
            <a:r>
              <a:rPr lang="en-GB" altLang="ja-JP" sz="2000"/>
              <a:t> receptors</a:t>
            </a:r>
          </a:p>
          <a:p>
            <a:pPr algn="l"/>
            <a:endParaRPr lang="en-GB" altLang="ja-JP" sz="2000"/>
          </a:p>
          <a:p>
            <a:pPr algn="l"/>
            <a:r>
              <a:rPr lang="en-GB" altLang="ja-JP" sz="2000"/>
              <a:t>Orphan receptor called ORL-1 (for "opiate-like receptor 1")</a:t>
            </a:r>
          </a:p>
          <a:p>
            <a:pPr algn="l"/>
            <a:r>
              <a:rPr lang="en-GB" altLang="ja-JP" sz="2000"/>
              <a:t>	- 60% sequence homology with the other opiate receptors</a:t>
            </a:r>
          </a:p>
          <a:p>
            <a:pPr algn="l"/>
            <a:r>
              <a:rPr lang="en-GB" altLang="ja-JP" sz="2000"/>
              <a:t>	- An endogenous ligand (nociceptin/orphanin F2)</a:t>
            </a:r>
          </a:p>
          <a:p>
            <a:pPr algn="l"/>
            <a:endParaRPr lang="en-GB" altLang="ja-JP" sz="2000"/>
          </a:p>
          <a:p>
            <a:pPr algn="l"/>
            <a:r>
              <a:rPr lang="en-US" altLang="ja-JP" sz="2000"/>
              <a:t>Morphine as pain killer</a:t>
            </a:r>
            <a:endParaRPr lang="en-GB" altLang="ja-JP" sz="2000"/>
          </a:p>
          <a:p>
            <a:pPr algn="l"/>
            <a:r>
              <a:rPr lang="en-GB" altLang="ja-JP" sz="2000">
                <a:latin typeface="Symbol" pitchFamily="18" charset="2"/>
              </a:rPr>
              <a:t>	m</a:t>
            </a:r>
            <a:r>
              <a:rPr lang="en-GB" altLang="ja-JP" sz="2000"/>
              <a:t> and </a:t>
            </a:r>
            <a:r>
              <a:rPr lang="en-GB" altLang="ja-JP" sz="2000">
                <a:latin typeface="Symbol" pitchFamily="18" charset="2"/>
              </a:rPr>
              <a:t>d</a:t>
            </a:r>
            <a:r>
              <a:rPr lang="en-GB" altLang="ja-JP" sz="2000"/>
              <a:t> receptor activation causes decrease of cyclic AMP 	production, and hyperpolarisation of membranes by stimulating an 	inward rectifying potassium channel. This hyperpolarisation 	decreases the release of neurotransmitters from the nerve cell, as 	such release depends on opening of voltage-sensitive calcium 	channels </a:t>
            </a:r>
          </a:p>
          <a:p>
            <a:pPr algn="l"/>
            <a:endParaRPr lang="en-GB" altLang="ja-JP" sz="2000"/>
          </a:p>
          <a:p>
            <a:pPr algn="l"/>
            <a:r>
              <a:rPr lang="en-GB" altLang="ja-JP" sz="2000"/>
              <a:t>Opiate receptors are expressed in brain, spinal cord, and peripheral nerves</a:t>
            </a:r>
          </a:p>
        </p:txBody>
      </p:sp>
      <p:sp>
        <p:nvSpPr>
          <p:cNvPr id="56323" name="Rectangle 3"/>
          <p:cNvSpPr>
            <a:spLocks noGrp="1" noChangeArrowheads="1"/>
          </p:cNvSpPr>
          <p:nvPr>
            <p:ph type="title"/>
          </p:nvPr>
        </p:nvSpPr>
        <p:spPr>
          <a:xfrm>
            <a:off x="0" y="0"/>
            <a:ext cx="9144000" cy="1371600"/>
          </a:xfrm>
          <a:noFill/>
        </p:spPr>
        <p:txBody>
          <a:bodyPr/>
          <a:lstStyle/>
          <a:p>
            <a:r>
              <a:rPr lang="en-GB" altLang="ja-JP" sz="2800" smtClean="0">
                <a:solidFill>
                  <a:schemeClr val="accent1"/>
                </a:solidFill>
                <a:latin typeface="Helvetica" pitchFamily="34" charset="0"/>
              </a:rPr>
              <a:t>Current analgesics</a:t>
            </a:r>
            <a:br>
              <a:rPr lang="en-GB" altLang="ja-JP" sz="2800" smtClean="0">
                <a:solidFill>
                  <a:schemeClr val="accent1"/>
                </a:solidFill>
                <a:latin typeface="Helvetica" pitchFamily="34" charset="0"/>
              </a:rPr>
            </a:br>
            <a:r>
              <a:rPr lang="en-US" altLang="ja-JP" sz="3600" smtClean="0">
                <a:solidFill>
                  <a:schemeClr val="accent1"/>
                </a:solidFill>
                <a:latin typeface="Helvetica" pitchFamily="34" charset="0"/>
              </a:rPr>
              <a:t>Opiates</a:t>
            </a:r>
            <a:endParaRPr lang="en-GB" altLang="ja-JP" sz="4000" smtClean="0">
              <a:latin typeface="Helvetica" pitchFamily="34" charset="0"/>
            </a:endParaRPr>
          </a:p>
        </p:txBody>
      </p:sp>
      <p:sp>
        <p:nvSpPr>
          <p:cNvPr id="56324" name="Rectangle 4"/>
          <p:cNvSpPr>
            <a:spLocks noChangeArrowheads="1"/>
          </p:cNvSpPr>
          <p:nvPr/>
        </p:nvSpPr>
        <p:spPr bwMode="auto">
          <a:xfrm>
            <a:off x="8732838"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60</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20663" y="1593850"/>
            <a:ext cx="8923337" cy="5121275"/>
          </a:xfrm>
          <a:prstGeom prst="rect">
            <a:avLst/>
          </a:prstGeom>
          <a:noFill/>
          <a:ln w="9525" algn="ctr">
            <a:noFill/>
            <a:miter lim="800000"/>
            <a:headEnd/>
            <a:tailEnd/>
          </a:ln>
        </p:spPr>
        <p:txBody>
          <a:bodyPr anchor="ctr">
            <a:spAutoFit/>
          </a:bodyPr>
          <a:lstStyle/>
          <a:p>
            <a:pPr algn="l"/>
            <a:r>
              <a:rPr lang="en-GB" altLang="ja-JP" sz="2000"/>
              <a:t>Opium (morphine): an extract of the poppy plant</a:t>
            </a:r>
          </a:p>
          <a:p>
            <a:pPr algn="l"/>
            <a:endParaRPr lang="en-GB" altLang="ja-JP" sz="2000"/>
          </a:p>
          <a:p>
            <a:pPr algn="l"/>
            <a:r>
              <a:rPr lang="en-GB" altLang="ja-JP" sz="2000"/>
              <a:t>Why should the brain have receptors for an extract of the opium poppy?</a:t>
            </a:r>
          </a:p>
          <a:p>
            <a:pPr algn="l"/>
            <a:r>
              <a:rPr lang="en-GB" altLang="ja-JP" sz="2000"/>
              <a:t>    </a:t>
            </a:r>
            <a:r>
              <a:rPr lang="en-GB" altLang="ja-JP" sz="1800"/>
              <a:t>- the brain must have receptors for compounds produced by the body (endogenous </a:t>
            </a:r>
          </a:p>
          <a:p>
            <a:pPr algn="l"/>
            <a:r>
              <a:rPr lang="en-GB" altLang="ja-JP" sz="1800"/>
              <a:t>      compounds) which happen to share a chemical similarity with morphine</a:t>
            </a:r>
          </a:p>
          <a:p>
            <a:pPr algn="l"/>
            <a:endParaRPr lang="en-GB" altLang="ja-JP" sz="1800"/>
          </a:p>
          <a:p>
            <a:pPr algn="l"/>
            <a:r>
              <a:rPr lang="en-GB" altLang="ja-JP" sz="2000">
                <a:solidFill>
                  <a:schemeClr val="accent1"/>
                </a:solidFill>
              </a:rPr>
              <a:t>Enkephalins </a:t>
            </a:r>
            <a:r>
              <a:rPr lang="en-GB" altLang="ja-JP" sz="2000"/>
              <a:t>(from the Greek meaning "in the head</a:t>
            </a:r>
            <a:r>
              <a:rPr lang="en-GB" altLang="ja-JP" sz="2000">
                <a:latin typeface="Times" pitchFamily="18" charset="0"/>
              </a:rPr>
              <a:t>“</a:t>
            </a:r>
            <a:r>
              <a:rPr lang="en-GB" altLang="ja-JP" sz="2000"/>
              <a:t>)</a:t>
            </a:r>
          </a:p>
          <a:p>
            <a:pPr algn="l"/>
            <a:r>
              <a:rPr lang="en-GB" altLang="ja-JP" sz="1800"/>
              <a:t>	</a:t>
            </a:r>
            <a:r>
              <a:rPr lang="en-GB" altLang="ja-JP" sz="1400">
                <a:solidFill>
                  <a:srgbClr val="FF0000"/>
                </a:solidFill>
              </a:rPr>
              <a:t>Tyr-Gly</a:t>
            </a:r>
            <a:r>
              <a:rPr lang="en-GB" altLang="ja-JP" sz="1400"/>
              <a:t>-Gly-Phe-Met</a:t>
            </a:r>
          </a:p>
          <a:p>
            <a:pPr algn="l"/>
            <a:r>
              <a:rPr lang="en-GB" altLang="ja-JP" sz="1400"/>
              <a:t>	</a:t>
            </a:r>
            <a:r>
              <a:rPr lang="en-GB" altLang="ja-JP" sz="1400">
                <a:solidFill>
                  <a:srgbClr val="FF0000"/>
                </a:solidFill>
              </a:rPr>
              <a:t>Tyr-Gly</a:t>
            </a:r>
            <a:r>
              <a:rPr lang="en-GB" altLang="ja-JP" sz="1400"/>
              <a:t>-Gly-Phe-Leu </a:t>
            </a:r>
            <a:br>
              <a:rPr lang="en-GB" altLang="ja-JP" sz="1400"/>
            </a:br>
            <a:endParaRPr lang="en-GB" altLang="ja-JP" sz="1400"/>
          </a:p>
          <a:p>
            <a:pPr algn="l"/>
            <a:r>
              <a:rPr lang="en-GB" altLang="ja-JP" sz="2000">
                <a:solidFill>
                  <a:schemeClr val="accent1"/>
                </a:solidFill>
              </a:rPr>
              <a:t>Endorphins </a:t>
            </a:r>
            <a:r>
              <a:rPr lang="en-GB" altLang="ja-JP" sz="2000"/>
              <a:t>(endogenous morphine-like molecule)</a:t>
            </a:r>
          </a:p>
          <a:p>
            <a:pPr algn="l"/>
            <a:r>
              <a:rPr lang="en-GB" altLang="ja-JP" sz="2000">
                <a:latin typeface="Symbol" pitchFamily="18" charset="2"/>
              </a:rPr>
              <a:t>     a</a:t>
            </a:r>
            <a:r>
              <a:rPr lang="en-GB" altLang="ja-JP" sz="2000"/>
              <a:t>-Endorphin</a:t>
            </a:r>
          </a:p>
          <a:p>
            <a:pPr algn="l"/>
            <a:r>
              <a:rPr lang="en-GB" altLang="ja-JP" sz="1800"/>
              <a:t>	</a:t>
            </a:r>
            <a:r>
              <a:rPr lang="en-GB" altLang="ja-JP" sz="1400">
                <a:solidFill>
                  <a:srgbClr val="FF0000"/>
                </a:solidFill>
              </a:rPr>
              <a:t>Tyr-Gly</a:t>
            </a:r>
            <a:r>
              <a:rPr lang="en-GB" altLang="ja-JP" sz="1400"/>
              <a:t>-Gly-Phe-Met-Thr-Ser-Glu-Lys-Ser-Gln-Thr-Pro-Leu-Val-Thr</a:t>
            </a:r>
          </a:p>
          <a:p>
            <a:pPr algn="l"/>
            <a:r>
              <a:rPr lang="en-GB" altLang="ja-JP" sz="2000">
                <a:latin typeface="Symbol" pitchFamily="18" charset="2"/>
              </a:rPr>
              <a:t>     g</a:t>
            </a:r>
            <a:r>
              <a:rPr lang="en-GB" altLang="ja-JP" sz="2000"/>
              <a:t>-Endorphin</a:t>
            </a:r>
          </a:p>
          <a:p>
            <a:pPr algn="l"/>
            <a:r>
              <a:rPr lang="en-GB" altLang="ja-JP" sz="1800"/>
              <a:t>	</a:t>
            </a:r>
            <a:r>
              <a:rPr lang="en-GB" altLang="ja-JP" sz="1400">
                <a:solidFill>
                  <a:srgbClr val="FF0000"/>
                </a:solidFill>
              </a:rPr>
              <a:t>Tyr-Gly</a:t>
            </a:r>
            <a:r>
              <a:rPr lang="en-GB" altLang="ja-JP" sz="1400"/>
              <a:t>-Gly-Phe-Met-Thr-Ser-Glu-Lys-Ser-Gln-Thr-Pro-Leu-Val-Thr-Leu </a:t>
            </a:r>
          </a:p>
          <a:p>
            <a:pPr algn="l"/>
            <a:r>
              <a:rPr lang="en-GB" altLang="ja-JP" sz="2000">
                <a:latin typeface="Symbol" pitchFamily="18" charset="2"/>
              </a:rPr>
              <a:t>     b</a:t>
            </a:r>
            <a:r>
              <a:rPr lang="en-GB" altLang="ja-JP" sz="2000"/>
              <a:t>-Endorphin</a:t>
            </a:r>
          </a:p>
          <a:p>
            <a:pPr algn="l"/>
            <a:r>
              <a:rPr lang="en-GB" altLang="ja-JP" sz="1800"/>
              <a:t>	</a:t>
            </a:r>
            <a:r>
              <a:rPr lang="en-GB" altLang="ja-JP" sz="1400">
                <a:solidFill>
                  <a:srgbClr val="FF0000"/>
                </a:solidFill>
              </a:rPr>
              <a:t>Tyr-Gly</a:t>
            </a:r>
            <a:r>
              <a:rPr lang="en-GB" altLang="ja-JP" sz="1400"/>
              <a:t>-Gly-Phe-Met-Thr-Ser-Glu-Lys-Ser-Gln-Thr-Pro-Leu-Val-Thr-Leu-Phe-Lys-Asn-Ala-Ile-	Ile-	Lys-Asn-Ala-Tyr-Lys-Lys-Gly-Glu</a:t>
            </a:r>
          </a:p>
        </p:txBody>
      </p:sp>
      <p:sp>
        <p:nvSpPr>
          <p:cNvPr id="57347" name="Rectangle 3"/>
          <p:cNvSpPr>
            <a:spLocks noGrp="1" noChangeArrowheads="1"/>
          </p:cNvSpPr>
          <p:nvPr>
            <p:ph type="title"/>
          </p:nvPr>
        </p:nvSpPr>
        <p:spPr>
          <a:xfrm>
            <a:off x="0" y="0"/>
            <a:ext cx="9144000" cy="1371600"/>
          </a:xfrm>
          <a:noFill/>
        </p:spPr>
        <p:txBody>
          <a:bodyPr/>
          <a:lstStyle/>
          <a:p>
            <a:r>
              <a:rPr lang="en-GB" altLang="ja-JP" sz="2800" dirty="0" smtClean="0">
                <a:solidFill>
                  <a:schemeClr val="accent1"/>
                </a:solidFill>
                <a:latin typeface="Helvetica" pitchFamily="34" charset="0"/>
              </a:rPr>
              <a:t>Current analgesics</a:t>
            </a:r>
            <a:br>
              <a:rPr lang="en-GB" altLang="ja-JP" sz="2800" dirty="0" smtClean="0">
                <a:solidFill>
                  <a:schemeClr val="accent1"/>
                </a:solidFill>
                <a:latin typeface="Helvetica" pitchFamily="34" charset="0"/>
              </a:rPr>
            </a:br>
            <a:r>
              <a:rPr lang="en-US" altLang="ja-JP" sz="3600" dirty="0" smtClean="0">
                <a:solidFill>
                  <a:schemeClr val="accent1"/>
                </a:solidFill>
                <a:latin typeface="Helvetica" pitchFamily="34" charset="0"/>
              </a:rPr>
              <a:t>Opiates</a:t>
            </a:r>
            <a:endParaRPr lang="en-GB" altLang="ja-JP" sz="3600" dirty="0" smtClean="0">
              <a:solidFill>
                <a:schemeClr val="accent1"/>
              </a:solidFill>
              <a:latin typeface="Helvetica" pitchFamily="34" charset="0"/>
            </a:endParaRPr>
          </a:p>
        </p:txBody>
      </p:sp>
      <p:sp>
        <p:nvSpPr>
          <p:cNvPr id="57348" name="Rectangle 4"/>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61</a:t>
            </a:r>
            <a:endParaRPr lang="en-GB" altLang="ja-JP" sz="1600" dirty="0">
              <a:solidFill>
                <a:schemeClr val="accent1"/>
              </a:solidFill>
            </a:endParaRPr>
          </a:p>
        </p:txBody>
      </p:sp>
      <p:grpSp>
        <p:nvGrpSpPr>
          <p:cNvPr id="2" name="Group 5"/>
          <p:cNvGrpSpPr>
            <a:grpSpLocks/>
          </p:cNvGrpSpPr>
          <p:nvPr/>
        </p:nvGrpSpPr>
        <p:grpSpPr bwMode="auto">
          <a:xfrm>
            <a:off x="7877175" y="3332163"/>
            <a:ext cx="1266825" cy="1108075"/>
            <a:chOff x="4541" y="2168"/>
            <a:chExt cx="798" cy="698"/>
          </a:xfrm>
        </p:grpSpPr>
        <p:sp>
          <p:nvSpPr>
            <p:cNvPr id="57374" name="AutoShape 6"/>
            <p:cNvSpPr>
              <a:spLocks noChangeArrowheads="1"/>
            </p:cNvSpPr>
            <p:nvPr/>
          </p:nvSpPr>
          <p:spPr bwMode="auto">
            <a:xfrm rot="5400000">
              <a:off x="4775" y="2240"/>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75" name="AutoShape 7"/>
            <p:cNvSpPr>
              <a:spLocks noChangeArrowheads="1"/>
            </p:cNvSpPr>
            <p:nvPr/>
          </p:nvSpPr>
          <p:spPr bwMode="auto">
            <a:xfrm rot="5400000">
              <a:off x="4875" y="2404"/>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76" name="AutoShape 8"/>
            <p:cNvSpPr>
              <a:spLocks noChangeArrowheads="1"/>
            </p:cNvSpPr>
            <p:nvPr/>
          </p:nvSpPr>
          <p:spPr bwMode="auto">
            <a:xfrm rot="5400000">
              <a:off x="4775" y="2568"/>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useBgFill="1">
          <p:nvSpPr>
            <p:cNvPr id="57377" name="Rectangle 9"/>
            <p:cNvSpPr>
              <a:spLocks noChangeArrowheads="1"/>
            </p:cNvSpPr>
            <p:nvPr/>
          </p:nvSpPr>
          <p:spPr bwMode="auto">
            <a:xfrm>
              <a:off x="4859" y="2451"/>
              <a:ext cx="56" cy="351"/>
            </a:xfrm>
            <a:prstGeom prst="rect">
              <a:avLst/>
            </a:prstGeom>
            <a:ln w="9525" algn="ctr">
              <a:noFill/>
              <a:miter lim="800000"/>
              <a:headEnd/>
              <a:tailEnd/>
            </a:ln>
          </p:spPr>
          <p:txBody>
            <a:bodyPr wrap="none" anchor="ctr"/>
            <a:lstStyle/>
            <a:p>
              <a:endParaRPr lang="ja-JP" altLang="en-US"/>
            </a:p>
          </p:txBody>
        </p:sp>
        <p:sp useBgFill="1">
          <p:nvSpPr>
            <p:cNvPr id="57378" name="Rectangle 10"/>
            <p:cNvSpPr>
              <a:spLocks noChangeArrowheads="1"/>
            </p:cNvSpPr>
            <p:nvPr/>
          </p:nvSpPr>
          <p:spPr bwMode="auto">
            <a:xfrm>
              <a:off x="4899" y="2616"/>
              <a:ext cx="116" cy="173"/>
            </a:xfrm>
            <a:prstGeom prst="rect">
              <a:avLst/>
            </a:prstGeom>
            <a:ln w="9525" algn="ctr">
              <a:noFill/>
              <a:miter lim="800000"/>
              <a:headEnd/>
              <a:tailEnd/>
            </a:ln>
          </p:spPr>
          <p:txBody>
            <a:bodyPr wrap="none" anchor="ctr"/>
            <a:lstStyle/>
            <a:p>
              <a:endParaRPr lang="ja-JP" altLang="en-US"/>
            </a:p>
          </p:txBody>
        </p:sp>
        <p:sp>
          <p:nvSpPr>
            <p:cNvPr id="57379" name="Line 11"/>
            <p:cNvSpPr>
              <a:spLocks noChangeShapeType="1"/>
            </p:cNvSpPr>
            <p:nvPr/>
          </p:nvSpPr>
          <p:spPr bwMode="auto">
            <a:xfrm flipH="1">
              <a:off x="4724" y="2712"/>
              <a:ext cx="62" cy="45"/>
            </a:xfrm>
            <a:prstGeom prst="line">
              <a:avLst/>
            </a:prstGeom>
            <a:noFill/>
            <a:ln w="19050">
              <a:solidFill>
                <a:schemeClr val="tx1"/>
              </a:solidFill>
              <a:round/>
              <a:headEnd/>
              <a:tailEnd/>
            </a:ln>
          </p:spPr>
          <p:txBody>
            <a:bodyPr/>
            <a:lstStyle/>
            <a:p>
              <a:endParaRPr lang="ja-JP" altLang="en-US"/>
            </a:p>
          </p:txBody>
        </p:sp>
        <p:sp>
          <p:nvSpPr>
            <p:cNvPr id="57380" name="Line 12"/>
            <p:cNvSpPr>
              <a:spLocks noChangeShapeType="1"/>
            </p:cNvSpPr>
            <p:nvPr/>
          </p:nvSpPr>
          <p:spPr bwMode="auto">
            <a:xfrm flipH="1">
              <a:off x="4734" y="2727"/>
              <a:ext cx="62" cy="45"/>
            </a:xfrm>
            <a:prstGeom prst="line">
              <a:avLst/>
            </a:prstGeom>
            <a:noFill/>
            <a:ln w="19050">
              <a:solidFill>
                <a:schemeClr val="tx1"/>
              </a:solidFill>
              <a:round/>
              <a:headEnd/>
              <a:tailEnd/>
            </a:ln>
          </p:spPr>
          <p:txBody>
            <a:bodyPr/>
            <a:lstStyle/>
            <a:p>
              <a:endParaRPr lang="ja-JP" altLang="en-US"/>
            </a:p>
          </p:txBody>
        </p:sp>
        <p:sp>
          <p:nvSpPr>
            <p:cNvPr id="57381" name="Line 13"/>
            <p:cNvSpPr>
              <a:spLocks noChangeShapeType="1"/>
            </p:cNvSpPr>
            <p:nvPr/>
          </p:nvSpPr>
          <p:spPr bwMode="auto">
            <a:xfrm>
              <a:off x="5087" y="2557"/>
              <a:ext cx="62" cy="45"/>
            </a:xfrm>
            <a:prstGeom prst="line">
              <a:avLst/>
            </a:prstGeom>
            <a:noFill/>
            <a:ln w="19050">
              <a:solidFill>
                <a:schemeClr val="tx1"/>
              </a:solidFill>
              <a:round/>
              <a:headEnd/>
              <a:tailEnd/>
            </a:ln>
          </p:spPr>
          <p:txBody>
            <a:bodyPr/>
            <a:lstStyle/>
            <a:p>
              <a:endParaRPr lang="ja-JP" altLang="en-US"/>
            </a:p>
          </p:txBody>
        </p:sp>
        <p:sp>
          <p:nvSpPr>
            <p:cNvPr id="57382" name="Line 14"/>
            <p:cNvSpPr>
              <a:spLocks noChangeShapeType="1"/>
            </p:cNvSpPr>
            <p:nvPr/>
          </p:nvSpPr>
          <p:spPr bwMode="auto">
            <a:xfrm>
              <a:off x="4978" y="2611"/>
              <a:ext cx="1" cy="71"/>
            </a:xfrm>
            <a:prstGeom prst="line">
              <a:avLst/>
            </a:prstGeom>
            <a:noFill/>
            <a:ln w="19050">
              <a:solidFill>
                <a:schemeClr val="tx1"/>
              </a:solidFill>
              <a:round/>
              <a:headEnd/>
              <a:tailEnd/>
            </a:ln>
          </p:spPr>
          <p:txBody>
            <a:bodyPr/>
            <a:lstStyle/>
            <a:p>
              <a:endParaRPr lang="ja-JP" altLang="en-US"/>
            </a:p>
          </p:txBody>
        </p:sp>
        <p:sp>
          <p:nvSpPr>
            <p:cNvPr id="57383" name="Line 15"/>
            <p:cNvSpPr>
              <a:spLocks noChangeShapeType="1"/>
            </p:cNvSpPr>
            <p:nvPr/>
          </p:nvSpPr>
          <p:spPr bwMode="auto">
            <a:xfrm>
              <a:off x="4998" y="2611"/>
              <a:ext cx="1" cy="71"/>
            </a:xfrm>
            <a:prstGeom prst="line">
              <a:avLst/>
            </a:prstGeom>
            <a:noFill/>
            <a:ln w="19050">
              <a:solidFill>
                <a:schemeClr val="tx1"/>
              </a:solidFill>
              <a:round/>
              <a:headEnd/>
              <a:tailEnd/>
            </a:ln>
          </p:spPr>
          <p:txBody>
            <a:bodyPr/>
            <a:lstStyle/>
            <a:p>
              <a:endParaRPr lang="ja-JP" altLang="en-US"/>
            </a:p>
          </p:txBody>
        </p:sp>
        <p:sp>
          <p:nvSpPr>
            <p:cNvPr id="57384" name="Line 16"/>
            <p:cNvSpPr>
              <a:spLocks noChangeShapeType="1"/>
            </p:cNvSpPr>
            <p:nvPr/>
          </p:nvSpPr>
          <p:spPr bwMode="auto">
            <a:xfrm>
              <a:off x="4811" y="2382"/>
              <a:ext cx="73" cy="40"/>
            </a:xfrm>
            <a:prstGeom prst="line">
              <a:avLst/>
            </a:prstGeom>
            <a:noFill/>
            <a:ln w="19050">
              <a:solidFill>
                <a:schemeClr val="tx1"/>
              </a:solidFill>
              <a:round/>
              <a:headEnd/>
              <a:tailEnd/>
            </a:ln>
          </p:spPr>
          <p:txBody>
            <a:bodyPr/>
            <a:lstStyle/>
            <a:p>
              <a:endParaRPr lang="ja-JP" altLang="en-US"/>
            </a:p>
          </p:txBody>
        </p:sp>
        <p:sp>
          <p:nvSpPr>
            <p:cNvPr id="57385" name="Line 17"/>
            <p:cNvSpPr>
              <a:spLocks noChangeShapeType="1"/>
            </p:cNvSpPr>
            <p:nvPr/>
          </p:nvSpPr>
          <p:spPr bwMode="auto">
            <a:xfrm flipH="1">
              <a:off x="4811" y="2252"/>
              <a:ext cx="73" cy="40"/>
            </a:xfrm>
            <a:prstGeom prst="line">
              <a:avLst/>
            </a:prstGeom>
            <a:noFill/>
            <a:ln w="19050">
              <a:solidFill>
                <a:schemeClr val="tx1"/>
              </a:solidFill>
              <a:round/>
              <a:headEnd/>
              <a:tailEnd/>
            </a:ln>
          </p:spPr>
          <p:txBody>
            <a:bodyPr/>
            <a:lstStyle/>
            <a:p>
              <a:endParaRPr lang="ja-JP" altLang="en-US"/>
            </a:p>
          </p:txBody>
        </p:sp>
        <p:sp>
          <p:nvSpPr>
            <p:cNvPr id="57386" name="Line 18"/>
            <p:cNvSpPr>
              <a:spLocks noChangeShapeType="1"/>
            </p:cNvSpPr>
            <p:nvPr/>
          </p:nvSpPr>
          <p:spPr bwMode="auto">
            <a:xfrm flipH="1">
              <a:off x="4962" y="2292"/>
              <a:ext cx="0" cy="86"/>
            </a:xfrm>
            <a:prstGeom prst="line">
              <a:avLst/>
            </a:prstGeom>
            <a:noFill/>
            <a:ln w="19050">
              <a:solidFill>
                <a:schemeClr val="tx1"/>
              </a:solidFill>
              <a:round/>
              <a:headEnd/>
              <a:tailEnd/>
            </a:ln>
          </p:spPr>
          <p:txBody>
            <a:bodyPr/>
            <a:lstStyle/>
            <a:p>
              <a:endParaRPr lang="ja-JP" altLang="en-US"/>
            </a:p>
          </p:txBody>
        </p:sp>
        <p:sp>
          <p:nvSpPr>
            <p:cNvPr id="57387" name="Line 19"/>
            <p:cNvSpPr>
              <a:spLocks noChangeShapeType="1"/>
            </p:cNvSpPr>
            <p:nvPr/>
          </p:nvSpPr>
          <p:spPr bwMode="auto">
            <a:xfrm>
              <a:off x="4715" y="2243"/>
              <a:ext cx="73" cy="40"/>
            </a:xfrm>
            <a:prstGeom prst="line">
              <a:avLst/>
            </a:prstGeom>
            <a:noFill/>
            <a:ln w="19050">
              <a:solidFill>
                <a:schemeClr val="tx1"/>
              </a:solidFill>
              <a:round/>
              <a:headEnd/>
              <a:tailEnd/>
            </a:ln>
          </p:spPr>
          <p:txBody>
            <a:bodyPr/>
            <a:lstStyle/>
            <a:p>
              <a:endParaRPr lang="ja-JP" altLang="en-US"/>
            </a:p>
          </p:txBody>
        </p:sp>
        <p:sp>
          <p:nvSpPr>
            <p:cNvPr id="57388" name="Rectangle 20"/>
            <p:cNvSpPr>
              <a:spLocks noChangeArrowheads="1"/>
            </p:cNvSpPr>
            <p:nvPr/>
          </p:nvSpPr>
          <p:spPr bwMode="auto">
            <a:xfrm>
              <a:off x="4541" y="2168"/>
              <a:ext cx="224" cy="144"/>
            </a:xfrm>
            <a:prstGeom prst="rect">
              <a:avLst/>
            </a:prstGeom>
            <a:noFill/>
            <a:ln w="9525" algn="ctr">
              <a:noFill/>
              <a:miter lim="800000"/>
              <a:headEnd/>
              <a:tailEnd/>
            </a:ln>
          </p:spPr>
          <p:txBody>
            <a:bodyPr wrap="none">
              <a:spAutoFit/>
            </a:bodyPr>
            <a:lstStyle/>
            <a:p>
              <a:r>
                <a:rPr lang="en-US" altLang="ja-JP" sz="900"/>
                <a:t>HO</a:t>
              </a:r>
              <a:endParaRPr lang="en-GB" altLang="ja-JP" sz="900"/>
            </a:p>
          </p:txBody>
        </p:sp>
        <p:sp>
          <p:nvSpPr>
            <p:cNvPr id="57389" name="Rectangle 21"/>
            <p:cNvSpPr>
              <a:spLocks noChangeArrowheads="1"/>
            </p:cNvSpPr>
            <p:nvPr/>
          </p:nvSpPr>
          <p:spPr bwMode="auto">
            <a:xfrm>
              <a:off x="4610" y="2717"/>
              <a:ext cx="172" cy="144"/>
            </a:xfrm>
            <a:prstGeom prst="rect">
              <a:avLst/>
            </a:prstGeom>
            <a:noFill/>
            <a:ln w="9525" algn="ctr">
              <a:noFill/>
              <a:miter lim="800000"/>
              <a:headEnd/>
              <a:tailEnd/>
            </a:ln>
          </p:spPr>
          <p:txBody>
            <a:bodyPr wrap="none">
              <a:spAutoFit/>
            </a:bodyPr>
            <a:lstStyle/>
            <a:p>
              <a:r>
                <a:rPr lang="en-US" altLang="ja-JP" sz="900"/>
                <a:t>O</a:t>
              </a:r>
              <a:endParaRPr lang="en-GB" altLang="ja-JP" sz="900"/>
            </a:p>
          </p:txBody>
        </p:sp>
        <p:sp>
          <p:nvSpPr>
            <p:cNvPr id="57390" name="Rectangle 22"/>
            <p:cNvSpPr>
              <a:spLocks noChangeArrowheads="1"/>
            </p:cNvSpPr>
            <p:nvPr/>
          </p:nvSpPr>
          <p:spPr bwMode="auto">
            <a:xfrm>
              <a:off x="4803" y="2722"/>
              <a:ext cx="168" cy="144"/>
            </a:xfrm>
            <a:prstGeom prst="rect">
              <a:avLst/>
            </a:prstGeom>
            <a:noFill/>
            <a:ln w="9525" algn="ctr">
              <a:noFill/>
              <a:miter lim="800000"/>
              <a:headEnd/>
              <a:tailEnd/>
            </a:ln>
          </p:spPr>
          <p:txBody>
            <a:bodyPr wrap="none">
              <a:spAutoFit/>
            </a:bodyPr>
            <a:lstStyle/>
            <a:p>
              <a:r>
                <a:rPr lang="en-US" altLang="ja-JP" sz="900"/>
                <a:t>R</a:t>
              </a:r>
              <a:endParaRPr lang="en-GB" altLang="ja-JP" sz="900"/>
            </a:p>
          </p:txBody>
        </p:sp>
        <p:sp>
          <p:nvSpPr>
            <p:cNvPr id="57391" name="Rectangle 23"/>
            <p:cNvSpPr>
              <a:spLocks noChangeArrowheads="1"/>
            </p:cNvSpPr>
            <p:nvPr/>
          </p:nvSpPr>
          <p:spPr bwMode="auto">
            <a:xfrm>
              <a:off x="4905" y="2652"/>
              <a:ext cx="172" cy="144"/>
            </a:xfrm>
            <a:prstGeom prst="rect">
              <a:avLst/>
            </a:prstGeom>
            <a:noFill/>
            <a:ln w="9525" algn="ctr">
              <a:noFill/>
              <a:miter lim="800000"/>
              <a:headEnd/>
              <a:tailEnd/>
            </a:ln>
          </p:spPr>
          <p:txBody>
            <a:bodyPr wrap="none">
              <a:spAutoFit/>
            </a:bodyPr>
            <a:lstStyle/>
            <a:p>
              <a:r>
                <a:rPr lang="en-US" altLang="ja-JP" sz="900"/>
                <a:t>O</a:t>
              </a:r>
              <a:endParaRPr lang="en-GB" altLang="ja-JP" sz="900"/>
            </a:p>
          </p:txBody>
        </p:sp>
        <p:sp>
          <p:nvSpPr>
            <p:cNvPr id="57392" name="Rectangle 24"/>
            <p:cNvSpPr>
              <a:spLocks noChangeArrowheads="1"/>
            </p:cNvSpPr>
            <p:nvPr/>
          </p:nvSpPr>
          <p:spPr bwMode="auto">
            <a:xfrm>
              <a:off x="4802" y="2499"/>
              <a:ext cx="168" cy="144"/>
            </a:xfrm>
            <a:prstGeom prst="rect">
              <a:avLst/>
            </a:prstGeom>
            <a:noFill/>
            <a:ln w="9525" algn="ctr">
              <a:noFill/>
              <a:miter lim="800000"/>
              <a:headEnd/>
              <a:tailEnd/>
            </a:ln>
          </p:spPr>
          <p:txBody>
            <a:bodyPr wrap="none">
              <a:spAutoFit/>
            </a:bodyPr>
            <a:lstStyle/>
            <a:p>
              <a:r>
                <a:rPr lang="en-US" altLang="ja-JP" sz="900"/>
                <a:t>N</a:t>
              </a:r>
              <a:endParaRPr lang="en-GB" altLang="ja-JP" sz="900"/>
            </a:p>
          </p:txBody>
        </p:sp>
        <p:sp>
          <p:nvSpPr>
            <p:cNvPr id="57393" name="Rectangle 25"/>
            <p:cNvSpPr>
              <a:spLocks noChangeArrowheads="1"/>
            </p:cNvSpPr>
            <p:nvPr/>
          </p:nvSpPr>
          <p:spPr bwMode="auto">
            <a:xfrm>
              <a:off x="4801" y="2436"/>
              <a:ext cx="168" cy="144"/>
            </a:xfrm>
            <a:prstGeom prst="rect">
              <a:avLst/>
            </a:prstGeom>
            <a:noFill/>
            <a:ln w="9525" algn="ctr">
              <a:noFill/>
              <a:miter lim="800000"/>
              <a:headEnd/>
              <a:tailEnd/>
            </a:ln>
          </p:spPr>
          <p:txBody>
            <a:bodyPr wrap="none">
              <a:spAutoFit/>
            </a:bodyPr>
            <a:lstStyle/>
            <a:p>
              <a:r>
                <a:rPr lang="en-US" altLang="ja-JP" sz="900"/>
                <a:t>H</a:t>
              </a:r>
              <a:endParaRPr lang="en-GB" altLang="ja-JP" sz="900"/>
            </a:p>
          </p:txBody>
        </p:sp>
        <p:sp>
          <p:nvSpPr>
            <p:cNvPr id="57394" name="Rectangle 26"/>
            <p:cNvSpPr>
              <a:spLocks noChangeArrowheads="1"/>
            </p:cNvSpPr>
            <p:nvPr/>
          </p:nvSpPr>
          <p:spPr bwMode="auto">
            <a:xfrm>
              <a:off x="5092" y="2559"/>
              <a:ext cx="247" cy="144"/>
            </a:xfrm>
            <a:prstGeom prst="rect">
              <a:avLst/>
            </a:prstGeom>
            <a:noFill/>
            <a:ln w="9525" algn="ctr">
              <a:noFill/>
              <a:miter lim="800000"/>
              <a:headEnd/>
              <a:tailEnd/>
            </a:ln>
          </p:spPr>
          <p:txBody>
            <a:bodyPr wrap="none">
              <a:spAutoFit/>
            </a:bodyPr>
            <a:lstStyle/>
            <a:p>
              <a:r>
                <a:rPr lang="en-US" altLang="ja-JP" sz="900"/>
                <a:t>NH</a:t>
              </a:r>
              <a:r>
                <a:rPr lang="en-US" altLang="ja-JP" sz="900" baseline="-25000"/>
                <a:t>2</a:t>
              </a:r>
              <a:endParaRPr lang="en-GB" altLang="ja-JP" sz="900" baseline="-25000"/>
            </a:p>
          </p:txBody>
        </p:sp>
      </p:grpSp>
      <p:grpSp>
        <p:nvGrpSpPr>
          <p:cNvPr id="3" name="Group 27"/>
          <p:cNvGrpSpPr>
            <a:grpSpLocks/>
          </p:cNvGrpSpPr>
          <p:nvPr/>
        </p:nvGrpSpPr>
        <p:grpSpPr bwMode="auto">
          <a:xfrm>
            <a:off x="6357938" y="3332163"/>
            <a:ext cx="1463675" cy="1116012"/>
            <a:chOff x="3912" y="2175"/>
            <a:chExt cx="922" cy="703"/>
          </a:xfrm>
        </p:grpSpPr>
        <p:sp>
          <p:nvSpPr>
            <p:cNvPr id="57353" name="AutoShape 28"/>
            <p:cNvSpPr>
              <a:spLocks noChangeArrowheads="1"/>
            </p:cNvSpPr>
            <p:nvPr/>
          </p:nvSpPr>
          <p:spPr bwMode="auto">
            <a:xfrm rot="5400000">
              <a:off x="4141" y="2245"/>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54" name="AutoShape 29"/>
            <p:cNvSpPr>
              <a:spLocks noChangeArrowheads="1"/>
            </p:cNvSpPr>
            <p:nvPr/>
          </p:nvSpPr>
          <p:spPr bwMode="auto">
            <a:xfrm rot="5400000">
              <a:off x="4241" y="2409"/>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55" name="AutoShape 30"/>
            <p:cNvSpPr>
              <a:spLocks noChangeArrowheads="1"/>
            </p:cNvSpPr>
            <p:nvPr/>
          </p:nvSpPr>
          <p:spPr bwMode="auto">
            <a:xfrm rot="5400000">
              <a:off x="4142" y="2577"/>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56" name="Line 31"/>
            <p:cNvSpPr>
              <a:spLocks noChangeShapeType="1"/>
            </p:cNvSpPr>
            <p:nvPr/>
          </p:nvSpPr>
          <p:spPr bwMode="auto">
            <a:xfrm>
              <a:off x="4178" y="2386"/>
              <a:ext cx="73" cy="40"/>
            </a:xfrm>
            <a:prstGeom prst="line">
              <a:avLst/>
            </a:prstGeom>
            <a:noFill/>
            <a:ln w="19050">
              <a:solidFill>
                <a:schemeClr val="tx1"/>
              </a:solidFill>
              <a:round/>
              <a:headEnd/>
              <a:tailEnd/>
            </a:ln>
          </p:spPr>
          <p:txBody>
            <a:bodyPr/>
            <a:lstStyle/>
            <a:p>
              <a:endParaRPr lang="ja-JP" altLang="en-US"/>
            </a:p>
          </p:txBody>
        </p:sp>
        <p:sp>
          <p:nvSpPr>
            <p:cNvPr id="57357" name="Line 32"/>
            <p:cNvSpPr>
              <a:spLocks noChangeShapeType="1"/>
            </p:cNvSpPr>
            <p:nvPr/>
          </p:nvSpPr>
          <p:spPr bwMode="auto">
            <a:xfrm flipH="1">
              <a:off x="4178" y="2256"/>
              <a:ext cx="73" cy="40"/>
            </a:xfrm>
            <a:prstGeom prst="line">
              <a:avLst/>
            </a:prstGeom>
            <a:noFill/>
            <a:ln w="19050">
              <a:solidFill>
                <a:schemeClr val="tx1"/>
              </a:solidFill>
              <a:round/>
              <a:headEnd/>
              <a:tailEnd/>
            </a:ln>
          </p:spPr>
          <p:txBody>
            <a:bodyPr/>
            <a:lstStyle/>
            <a:p>
              <a:endParaRPr lang="ja-JP" altLang="en-US"/>
            </a:p>
          </p:txBody>
        </p:sp>
        <p:sp>
          <p:nvSpPr>
            <p:cNvPr id="57358" name="Line 33"/>
            <p:cNvSpPr>
              <a:spLocks noChangeShapeType="1"/>
            </p:cNvSpPr>
            <p:nvPr/>
          </p:nvSpPr>
          <p:spPr bwMode="auto">
            <a:xfrm flipH="1">
              <a:off x="4329" y="2296"/>
              <a:ext cx="0" cy="86"/>
            </a:xfrm>
            <a:prstGeom prst="line">
              <a:avLst/>
            </a:prstGeom>
            <a:noFill/>
            <a:ln w="19050">
              <a:solidFill>
                <a:schemeClr val="tx1"/>
              </a:solidFill>
              <a:round/>
              <a:headEnd/>
              <a:tailEnd/>
            </a:ln>
          </p:spPr>
          <p:txBody>
            <a:bodyPr/>
            <a:lstStyle/>
            <a:p>
              <a:endParaRPr lang="ja-JP" altLang="en-US"/>
            </a:p>
          </p:txBody>
        </p:sp>
        <p:sp>
          <p:nvSpPr>
            <p:cNvPr id="57359" name="Line 34"/>
            <p:cNvSpPr>
              <a:spLocks noChangeShapeType="1"/>
            </p:cNvSpPr>
            <p:nvPr/>
          </p:nvSpPr>
          <p:spPr bwMode="auto">
            <a:xfrm flipH="1">
              <a:off x="4253" y="2720"/>
              <a:ext cx="73" cy="40"/>
            </a:xfrm>
            <a:prstGeom prst="line">
              <a:avLst/>
            </a:prstGeom>
            <a:noFill/>
            <a:ln w="19050">
              <a:solidFill>
                <a:schemeClr val="tx1"/>
              </a:solidFill>
              <a:round/>
              <a:headEnd/>
              <a:tailEnd/>
            </a:ln>
          </p:spPr>
          <p:txBody>
            <a:bodyPr/>
            <a:lstStyle/>
            <a:p>
              <a:endParaRPr lang="ja-JP" altLang="en-US"/>
            </a:p>
          </p:txBody>
        </p:sp>
        <p:sp>
          <p:nvSpPr>
            <p:cNvPr id="57360" name="Line 35"/>
            <p:cNvSpPr>
              <a:spLocks noChangeShapeType="1"/>
            </p:cNvSpPr>
            <p:nvPr/>
          </p:nvSpPr>
          <p:spPr bwMode="auto">
            <a:xfrm flipH="1">
              <a:off x="4079" y="2402"/>
              <a:ext cx="73" cy="79"/>
            </a:xfrm>
            <a:prstGeom prst="line">
              <a:avLst/>
            </a:prstGeom>
            <a:noFill/>
            <a:ln w="19050">
              <a:solidFill>
                <a:schemeClr val="tx1"/>
              </a:solidFill>
              <a:round/>
              <a:headEnd/>
              <a:tailEnd/>
            </a:ln>
          </p:spPr>
          <p:txBody>
            <a:bodyPr/>
            <a:lstStyle/>
            <a:p>
              <a:endParaRPr lang="ja-JP" altLang="en-US"/>
            </a:p>
          </p:txBody>
        </p:sp>
        <p:sp>
          <p:nvSpPr>
            <p:cNvPr id="57361" name="Line 36"/>
            <p:cNvSpPr>
              <a:spLocks noChangeShapeType="1"/>
            </p:cNvSpPr>
            <p:nvPr/>
          </p:nvSpPr>
          <p:spPr bwMode="auto">
            <a:xfrm flipH="1" flipV="1">
              <a:off x="4080" y="2538"/>
              <a:ext cx="73" cy="81"/>
            </a:xfrm>
            <a:prstGeom prst="line">
              <a:avLst/>
            </a:prstGeom>
            <a:noFill/>
            <a:ln w="19050">
              <a:solidFill>
                <a:schemeClr val="tx1"/>
              </a:solidFill>
              <a:round/>
              <a:headEnd/>
              <a:tailEnd/>
            </a:ln>
          </p:spPr>
          <p:txBody>
            <a:bodyPr/>
            <a:lstStyle/>
            <a:p>
              <a:endParaRPr lang="ja-JP" altLang="en-US"/>
            </a:p>
          </p:txBody>
        </p:sp>
        <p:sp>
          <p:nvSpPr>
            <p:cNvPr id="57362" name="Line 37"/>
            <p:cNvSpPr>
              <a:spLocks noChangeShapeType="1"/>
            </p:cNvSpPr>
            <p:nvPr/>
          </p:nvSpPr>
          <p:spPr bwMode="auto">
            <a:xfrm>
              <a:off x="4451" y="2566"/>
              <a:ext cx="73" cy="40"/>
            </a:xfrm>
            <a:prstGeom prst="line">
              <a:avLst/>
            </a:prstGeom>
            <a:noFill/>
            <a:ln w="19050">
              <a:solidFill>
                <a:schemeClr val="tx1"/>
              </a:solidFill>
              <a:round/>
              <a:headEnd/>
              <a:tailEnd/>
            </a:ln>
          </p:spPr>
          <p:txBody>
            <a:bodyPr/>
            <a:lstStyle/>
            <a:p>
              <a:endParaRPr lang="ja-JP" altLang="en-US"/>
            </a:p>
          </p:txBody>
        </p:sp>
        <p:sp>
          <p:nvSpPr>
            <p:cNvPr id="57363" name="Line 38"/>
            <p:cNvSpPr>
              <a:spLocks noChangeShapeType="1"/>
            </p:cNvSpPr>
            <p:nvPr/>
          </p:nvSpPr>
          <p:spPr bwMode="auto">
            <a:xfrm>
              <a:off x="4086" y="2249"/>
              <a:ext cx="73" cy="40"/>
            </a:xfrm>
            <a:prstGeom prst="line">
              <a:avLst/>
            </a:prstGeom>
            <a:noFill/>
            <a:ln w="19050">
              <a:solidFill>
                <a:schemeClr val="tx1"/>
              </a:solidFill>
              <a:round/>
              <a:headEnd/>
              <a:tailEnd/>
            </a:ln>
          </p:spPr>
          <p:txBody>
            <a:bodyPr/>
            <a:lstStyle/>
            <a:p>
              <a:endParaRPr lang="ja-JP" altLang="en-US"/>
            </a:p>
          </p:txBody>
        </p:sp>
        <p:sp>
          <p:nvSpPr>
            <p:cNvPr id="57364" name="Rectangle 39"/>
            <p:cNvSpPr>
              <a:spLocks noChangeArrowheads="1"/>
            </p:cNvSpPr>
            <p:nvPr/>
          </p:nvSpPr>
          <p:spPr bwMode="auto">
            <a:xfrm>
              <a:off x="3912" y="2175"/>
              <a:ext cx="224" cy="144"/>
            </a:xfrm>
            <a:prstGeom prst="rect">
              <a:avLst/>
            </a:prstGeom>
            <a:noFill/>
            <a:ln w="9525" algn="ctr">
              <a:noFill/>
              <a:miter lim="800000"/>
              <a:headEnd/>
              <a:tailEnd/>
            </a:ln>
          </p:spPr>
          <p:txBody>
            <a:bodyPr wrap="none">
              <a:spAutoFit/>
            </a:bodyPr>
            <a:lstStyle/>
            <a:p>
              <a:r>
                <a:rPr lang="en-US" altLang="ja-JP" sz="900"/>
                <a:t>HO</a:t>
              </a:r>
              <a:endParaRPr lang="en-GB" altLang="ja-JP" sz="900"/>
            </a:p>
          </p:txBody>
        </p:sp>
        <p:sp>
          <p:nvSpPr>
            <p:cNvPr id="57365" name="Rectangle 40"/>
            <p:cNvSpPr>
              <a:spLocks noChangeArrowheads="1"/>
            </p:cNvSpPr>
            <p:nvPr/>
          </p:nvSpPr>
          <p:spPr bwMode="auto">
            <a:xfrm>
              <a:off x="3966" y="2440"/>
              <a:ext cx="172" cy="144"/>
            </a:xfrm>
            <a:prstGeom prst="rect">
              <a:avLst/>
            </a:prstGeom>
            <a:noFill/>
            <a:ln w="9525" algn="ctr">
              <a:noFill/>
              <a:miter lim="800000"/>
              <a:headEnd/>
              <a:tailEnd/>
            </a:ln>
          </p:spPr>
          <p:txBody>
            <a:bodyPr wrap="none">
              <a:spAutoFit/>
            </a:bodyPr>
            <a:lstStyle/>
            <a:p>
              <a:r>
                <a:rPr lang="en-US" altLang="ja-JP" sz="900"/>
                <a:t>O</a:t>
              </a:r>
              <a:endParaRPr lang="en-GB" altLang="ja-JP" sz="900"/>
            </a:p>
          </p:txBody>
        </p:sp>
        <p:sp>
          <p:nvSpPr>
            <p:cNvPr id="57366" name="Rectangle 41"/>
            <p:cNvSpPr>
              <a:spLocks noChangeArrowheads="1"/>
            </p:cNvSpPr>
            <p:nvPr/>
          </p:nvSpPr>
          <p:spPr bwMode="auto">
            <a:xfrm>
              <a:off x="3931" y="2734"/>
              <a:ext cx="224" cy="144"/>
            </a:xfrm>
            <a:prstGeom prst="rect">
              <a:avLst/>
            </a:prstGeom>
            <a:noFill/>
            <a:ln w="9525" algn="ctr">
              <a:noFill/>
              <a:miter lim="800000"/>
              <a:headEnd/>
              <a:tailEnd/>
            </a:ln>
          </p:spPr>
          <p:txBody>
            <a:bodyPr wrap="none">
              <a:spAutoFit/>
            </a:bodyPr>
            <a:lstStyle/>
            <a:p>
              <a:r>
                <a:rPr lang="en-US" altLang="ja-JP" sz="900"/>
                <a:t>HO</a:t>
              </a:r>
              <a:endParaRPr lang="en-GB" altLang="ja-JP" sz="900"/>
            </a:p>
          </p:txBody>
        </p:sp>
        <p:sp>
          <p:nvSpPr>
            <p:cNvPr id="57367" name="Line 42"/>
            <p:cNvSpPr>
              <a:spLocks noChangeShapeType="1"/>
            </p:cNvSpPr>
            <p:nvPr/>
          </p:nvSpPr>
          <p:spPr bwMode="auto">
            <a:xfrm flipH="1">
              <a:off x="4093" y="2731"/>
              <a:ext cx="62" cy="45"/>
            </a:xfrm>
            <a:prstGeom prst="line">
              <a:avLst/>
            </a:prstGeom>
            <a:noFill/>
            <a:ln w="19050">
              <a:solidFill>
                <a:schemeClr val="tx1"/>
              </a:solidFill>
              <a:round/>
              <a:headEnd/>
              <a:tailEnd/>
            </a:ln>
          </p:spPr>
          <p:txBody>
            <a:bodyPr/>
            <a:lstStyle/>
            <a:p>
              <a:endParaRPr lang="ja-JP" altLang="en-US"/>
            </a:p>
          </p:txBody>
        </p:sp>
        <p:sp>
          <p:nvSpPr>
            <p:cNvPr id="57368" name="Rectangle 43"/>
            <p:cNvSpPr>
              <a:spLocks noChangeArrowheads="1"/>
            </p:cNvSpPr>
            <p:nvPr/>
          </p:nvSpPr>
          <p:spPr bwMode="auto">
            <a:xfrm>
              <a:off x="4470" y="2558"/>
              <a:ext cx="168" cy="144"/>
            </a:xfrm>
            <a:prstGeom prst="rect">
              <a:avLst/>
            </a:prstGeom>
            <a:noFill/>
            <a:ln w="9525" algn="ctr">
              <a:noFill/>
              <a:miter lim="800000"/>
              <a:headEnd/>
              <a:tailEnd/>
            </a:ln>
          </p:spPr>
          <p:txBody>
            <a:bodyPr wrap="none">
              <a:spAutoFit/>
            </a:bodyPr>
            <a:lstStyle/>
            <a:p>
              <a:r>
                <a:rPr lang="en-US" altLang="ja-JP" sz="900"/>
                <a:t>N</a:t>
              </a:r>
              <a:endParaRPr lang="en-GB" altLang="ja-JP" sz="900" baseline="-25000"/>
            </a:p>
          </p:txBody>
        </p:sp>
        <p:sp>
          <p:nvSpPr>
            <p:cNvPr id="57369" name="Line 44"/>
            <p:cNvSpPr>
              <a:spLocks noChangeShapeType="1"/>
            </p:cNvSpPr>
            <p:nvPr/>
          </p:nvSpPr>
          <p:spPr bwMode="auto">
            <a:xfrm flipH="1">
              <a:off x="4586" y="2575"/>
              <a:ext cx="53" cy="30"/>
            </a:xfrm>
            <a:prstGeom prst="line">
              <a:avLst/>
            </a:prstGeom>
            <a:noFill/>
            <a:ln w="19050">
              <a:solidFill>
                <a:schemeClr val="tx1"/>
              </a:solidFill>
              <a:round/>
              <a:headEnd/>
              <a:tailEnd/>
            </a:ln>
          </p:spPr>
          <p:txBody>
            <a:bodyPr/>
            <a:lstStyle/>
            <a:p>
              <a:endParaRPr lang="ja-JP" altLang="en-US"/>
            </a:p>
          </p:txBody>
        </p:sp>
        <p:sp>
          <p:nvSpPr>
            <p:cNvPr id="57370" name="Rectangle 45"/>
            <p:cNvSpPr>
              <a:spLocks noChangeArrowheads="1"/>
            </p:cNvSpPr>
            <p:nvPr/>
          </p:nvSpPr>
          <p:spPr bwMode="auto">
            <a:xfrm>
              <a:off x="4587" y="2495"/>
              <a:ext cx="247" cy="144"/>
            </a:xfrm>
            <a:prstGeom prst="rect">
              <a:avLst/>
            </a:prstGeom>
            <a:noFill/>
            <a:ln w="9525" algn="ctr">
              <a:noFill/>
              <a:miter lim="800000"/>
              <a:headEnd/>
              <a:tailEnd/>
            </a:ln>
          </p:spPr>
          <p:txBody>
            <a:bodyPr wrap="none">
              <a:spAutoFit/>
            </a:bodyPr>
            <a:lstStyle/>
            <a:p>
              <a:r>
                <a:rPr lang="en-US" altLang="ja-JP" sz="900"/>
                <a:t>CH</a:t>
              </a:r>
              <a:r>
                <a:rPr lang="en-US" altLang="ja-JP" sz="900" baseline="-25000"/>
                <a:t>3</a:t>
              </a:r>
              <a:endParaRPr lang="en-GB" altLang="ja-JP" sz="900" baseline="-25000"/>
            </a:p>
          </p:txBody>
        </p:sp>
        <p:sp>
          <p:nvSpPr>
            <p:cNvPr id="57371" name="Line 46"/>
            <p:cNvSpPr>
              <a:spLocks noChangeShapeType="1"/>
            </p:cNvSpPr>
            <p:nvPr/>
          </p:nvSpPr>
          <p:spPr bwMode="auto">
            <a:xfrm>
              <a:off x="4254" y="2562"/>
              <a:ext cx="0" cy="127"/>
            </a:xfrm>
            <a:prstGeom prst="line">
              <a:avLst/>
            </a:prstGeom>
            <a:noFill/>
            <a:ln w="19050">
              <a:solidFill>
                <a:schemeClr val="tx1"/>
              </a:solidFill>
              <a:round/>
              <a:headEnd/>
              <a:tailEnd/>
            </a:ln>
          </p:spPr>
          <p:txBody>
            <a:bodyPr/>
            <a:lstStyle/>
            <a:p>
              <a:endParaRPr lang="ja-JP" altLang="en-US"/>
            </a:p>
          </p:txBody>
        </p:sp>
        <p:sp>
          <p:nvSpPr>
            <p:cNvPr id="57372" name="Line 47"/>
            <p:cNvSpPr>
              <a:spLocks noChangeShapeType="1"/>
            </p:cNvSpPr>
            <p:nvPr/>
          </p:nvSpPr>
          <p:spPr bwMode="auto">
            <a:xfrm rot="5400000">
              <a:off x="4402" y="2532"/>
              <a:ext cx="0" cy="305"/>
            </a:xfrm>
            <a:prstGeom prst="line">
              <a:avLst/>
            </a:prstGeom>
            <a:noFill/>
            <a:ln w="19050">
              <a:solidFill>
                <a:schemeClr val="tx1"/>
              </a:solidFill>
              <a:round/>
              <a:headEnd/>
              <a:tailEnd/>
            </a:ln>
          </p:spPr>
          <p:txBody>
            <a:bodyPr/>
            <a:lstStyle/>
            <a:p>
              <a:endParaRPr lang="ja-JP" altLang="en-US"/>
            </a:p>
          </p:txBody>
        </p:sp>
        <p:sp>
          <p:nvSpPr>
            <p:cNvPr id="57373" name="Line 48"/>
            <p:cNvSpPr>
              <a:spLocks noChangeShapeType="1"/>
            </p:cNvSpPr>
            <p:nvPr/>
          </p:nvSpPr>
          <p:spPr bwMode="auto">
            <a:xfrm flipH="1">
              <a:off x="4551" y="2657"/>
              <a:ext cx="1" cy="33"/>
            </a:xfrm>
            <a:prstGeom prst="line">
              <a:avLst/>
            </a:prstGeom>
            <a:noFill/>
            <a:ln w="19050">
              <a:solidFill>
                <a:schemeClr val="tx1"/>
              </a:solidFill>
              <a:round/>
              <a:headEnd/>
              <a:tailEnd/>
            </a:ln>
          </p:spPr>
          <p:txBody>
            <a:bodyPr/>
            <a:lstStyle/>
            <a:p>
              <a:endParaRPr lang="ja-JP" altLang="en-US"/>
            </a:p>
          </p:txBody>
        </p:sp>
      </p:grpSp>
      <p:sp>
        <p:nvSpPr>
          <p:cNvPr id="57351" name="Rectangle 49"/>
          <p:cNvSpPr>
            <a:spLocks noChangeArrowheads="1"/>
          </p:cNvSpPr>
          <p:nvPr/>
        </p:nvSpPr>
        <p:spPr bwMode="auto">
          <a:xfrm>
            <a:off x="6443663" y="4418013"/>
            <a:ext cx="1030287" cy="336550"/>
          </a:xfrm>
          <a:prstGeom prst="rect">
            <a:avLst/>
          </a:prstGeom>
          <a:noFill/>
          <a:ln w="9525" algn="ctr">
            <a:noFill/>
            <a:miter lim="800000"/>
            <a:headEnd/>
            <a:tailEnd/>
          </a:ln>
        </p:spPr>
        <p:txBody>
          <a:bodyPr wrap="none">
            <a:spAutoFit/>
          </a:bodyPr>
          <a:lstStyle/>
          <a:p>
            <a:r>
              <a:rPr lang="en-GB" altLang="ja-JP" sz="1600">
                <a:solidFill>
                  <a:schemeClr val="tx2"/>
                </a:solidFill>
              </a:rPr>
              <a:t>morphine</a:t>
            </a:r>
          </a:p>
        </p:txBody>
      </p:sp>
      <p:sp>
        <p:nvSpPr>
          <p:cNvPr id="57352" name="Rectangle 50"/>
          <p:cNvSpPr>
            <a:spLocks noChangeArrowheads="1"/>
          </p:cNvSpPr>
          <p:nvPr/>
        </p:nvSpPr>
        <p:spPr bwMode="auto">
          <a:xfrm>
            <a:off x="7821613" y="4418013"/>
            <a:ext cx="1322387" cy="581025"/>
          </a:xfrm>
          <a:prstGeom prst="rect">
            <a:avLst/>
          </a:prstGeom>
          <a:noFill/>
          <a:ln w="9525" algn="ctr">
            <a:noFill/>
            <a:miter lim="800000"/>
            <a:headEnd/>
            <a:tailEnd/>
          </a:ln>
        </p:spPr>
        <p:txBody>
          <a:bodyPr wrap="none">
            <a:spAutoFit/>
          </a:bodyPr>
          <a:lstStyle/>
          <a:p>
            <a:r>
              <a:rPr lang="en-GB" altLang="ja-JP" sz="1600">
                <a:solidFill>
                  <a:schemeClr val="tx2"/>
                </a:solidFill>
              </a:rPr>
              <a:t>enkephalins/</a:t>
            </a:r>
          </a:p>
          <a:p>
            <a:r>
              <a:rPr lang="en-US" altLang="ja-JP" sz="1600">
                <a:solidFill>
                  <a:schemeClr val="tx2"/>
                </a:solidFill>
              </a:rPr>
              <a:t>endorphins</a:t>
            </a:r>
            <a:endParaRPr lang="en-GB" altLang="ja-JP" sz="1600">
              <a:solidFill>
                <a:schemeClr val="tx2"/>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85738" y="195263"/>
            <a:ext cx="8518525" cy="871537"/>
          </a:xfrm>
          <a:noFill/>
        </p:spPr>
        <p:txBody>
          <a:bodyPr/>
          <a:lstStyle/>
          <a:p>
            <a:r>
              <a:rPr lang="en-GB" altLang="ja-JP" sz="3600" smtClean="0">
                <a:latin typeface="Arial Unicode MS" pitchFamily="50" charset="-128"/>
                <a:ea typeface="Arial Unicode MS" pitchFamily="50" charset="-128"/>
                <a:cs typeface="Arial Unicode MS" pitchFamily="50" charset="-128"/>
              </a:rPr>
              <a:t>Development of analgesics</a:t>
            </a:r>
          </a:p>
        </p:txBody>
      </p:sp>
      <p:sp>
        <p:nvSpPr>
          <p:cNvPr id="52227" name="Rectangle 6"/>
          <p:cNvSpPr>
            <a:spLocks noChangeArrowheads="1"/>
          </p:cNvSpPr>
          <p:nvPr/>
        </p:nvSpPr>
        <p:spPr bwMode="auto">
          <a:xfrm>
            <a:off x="428625" y="2149475"/>
            <a:ext cx="8259763" cy="4054475"/>
          </a:xfrm>
          <a:prstGeom prst="rect">
            <a:avLst/>
          </a:prstGeom>
          <a:noFill/>
          <a:ln w="9525" algn="ctr">
            <a:noFill/>
            <a:miter lim="800000"/>
            <a:headEnd/>
            <a:tailEnd/>
          </a:ln>
        </p:spPr>
        <p:txBody>
          <a:bodyPr anchor="ctr">
            <a:spAutoFit/>
          </a:bodyPr>
          <a:lstStyle/>
          <a:p>
            <a:pPr algn="l" fontAlgn="t"/>
            <a:r>
              <a:rPr lang="en-US" altLang="ja-JP">
                <a:solidFill>
                  <a:schemeClr val="accent1"/>
                </a:solidFill>
                <a:latin typeface="Arial Unicode MS" pitchFamily="50" charset="-128"/>
                <a:ea typeface="Arial Unicode MS" pitchFamily="50" charset="-128"/>
                <a:cs typeface="Arial Unicode MS" pitchFamily="50" charset="-128"/>
              </a:rPr>
              <a:t>Sales of analgesics and anti-inflammatories has been estimated as US$18.7 billion worldwide</a:t>
            </a:r>
          </a:p>
          <a:p>
            <a:pPr algn="l" fontAlgn="t"/>
            <a:endParaRPr lang="en-US" altLang="ja-JP">
              <a:solidFill>
                <a:schemeClr val="accent1"/>
              </a:solidFill>
              <a:latin typeface="Arial Unicode MS" pitchFamily="50" charset="-128"/>
              <a:ea typeface="Arial Unicode MS" pitchFamily="50" charset="-128"/>
              <a:cs typeface="Arial Unicode MS" pitchFamily="50" charset="-128"/>
            </a:endParaRPr>
          </a:p>
          <a:p>
            <a:pPr algn="l" fontAlgn="t"/>
            <a:r>
              <a:rPr lang="en-US" altLang="ja-JP">
                <a:solidFill>
                  <a:schemeClr val="accent1"/>
                </a:solidFill>
                <a:latin typeface="Arial Unicode MS" pitchFamily="50" charset="-128"/>
                <a:ea typeface="Arial Unicode MS" pitchFamily="50" charset="-128"/>
                <a:cs typeface="Arial Unicode MS" pitchFamily="50" charset="-128"/>
              </a:rPr>
              <a:t>Current pain killers include NSAIDs (Non-Steroid A</a:t>
            </a:r>
            <a:r>
              <a:rPr lang="it-IT" altLang="ja-JP">
                <a:solidFill>
                  <a:schemeClr val="accent1"/>
                </a:solidFill>
                <a:latin typeface="Arial Unicode MS" pitchFamily="50" charset="-128"/>
                <a:ea typeface="Arial Unicode MS" pitchFamily="50" charset="-128"/>
                <a:cs typeface="Arial Unicode MS" pitchFamily="50" charset="-128"/>
              </a:rPr>
              <a:t>nti Inflamatory Drugs) and opiates.</a:t>
            </a:r>
          </a:p>
          <a:p>
            <a:pPr algn="l" fontAlgn="t"/>
            <a:r>
              <a:rPr lang="it-IT" altLang="ja-JP">
                <a:solidFill>
                  <a:schemeClr val="accent1"/>
                </a:solidFill>
                <a:latin typeface="Arial Unicode MS" pitchFamily="50" charset="-128"/>
                <a:ea typeface="Arial Unicode MS" pitchFamily="50" charset="-128"/>
                <a:cs typeface="Arial Unicode MS" pitchFamily="50" charset="-128"/>
              </a:rPr>
              <a:t>     </a:t>
            </a:r>
            <a:r>
              <a:rPr lang="it-IT" altLang="ja-JP">
                <a:latin typeface="Arial Unicode MS" pitchFamily="50" charset="-128"/>
                <a:ea typeface="Arial Unicode MS" pitchFamily="50" charset="-128"/>
                <a:cs typeface="Arial Unicode MS" pitchFamily="50" charset="-128"/>
              </a:rPr>
              <a:t>NSAIDs: aspirin, </a:t>
            </a:r>
            <a:r>
              <a:rPr lang="en-US" altLang="ja-JP">
                <a:latin typeface="Arial Unicode MS" pitchFamily="50" charset="-128"/>
                <a:ea typeface="Arial Unicode MS" pitchFamily="50" charset="-128"/>
                <a:cs typeface="Arial Unicode MS" pitchFamily="50" charset="-128"/>
              </a:rPr>
              <a:t>paracetamol, ibuprofen (neurofen)</a:t>
            </a:r>
          </a:p>
          <a:p>
            <a:pPr algn="l" fontAlgn="t"/>
            <a:r>
              <a:rPr lang="en-US" altLang="ja-JP">
                <a:solidFill>
                  <a:schemeClr val="accent1"/>
                </a:solidFill>
                <a:latin typeface="Arial Unicode MS" pitchFamily="50" charset="-128"/>
                <a:ea typeface="Arial Unicode MS" pitchFamily="50" charset="-128"/>
                <a:cs typeface="Arial Unicode MS" pitchFamily="50" charset="-128"/>
              </a:rPr>
              <a:t>                    </a:t>
            </a:r>
            <a:r>
              <a:rPr lang="en-US" altLang="ja-JP">
                <a:solidFill>
                  <a:srgbClr val="FF0000"/>
                </a:solidFill>
                <a:latin typeface="Arial Unicode MS" pitchFamily="50" charset="-128"/>
                <a:ea typeface="Arial Unicode MS" pitchFamily="50" charset="-128"/>
                <a:cs typeface="Arial Unicode MS" pitchFamily="50" charset="-128"/>
              </a:rPr>
              <a:t>can cause serious </a:t>
            </a:r>
            <a:r>
              <a:rPr lang="en-GB" altLang="ja-JP">
                <a:solidFill>
                  <a:srgbClr val="FF0000"/>
                </a:solidFill>
                <a:latin typeface="Arial Unicode MS" pitchFamily="50" charset="-128"/>
                <a:ea typeface="Arial Unicode MS" pitchFamily="50" charset="-128"/>
                <a:cs typeface="Arial Unicode MS" pitchFamily="50" charset="-128"/>
              </a:rPr>
              <a:t>gastrointestinal </a:t>
            </a:r>
            <a:r>
              <a:rPr lang="en-US" altLang="ja-JP">
                <a:solidFill>
                  <a:srgbClr val="FF0000"/>
                </a:solidFill>
                <a:latin typeface="Arial Unicode MS" pitchFamily="50" charset="-128"/>
                <a:ea typeface="Arial Unicode MS" pitchFamily="50" charset="-128"/>
                <a:cs typeface="Arial Unicode MS" pitchFamily="50" charset="-128"/>
              </a:rPr>
              <a:t>problems</a:t>
            </a:r>
          </a:p>
          <a:p>
            <a:pPr algn="l" fontAlgn="t"/>
            <a:r>
              <a:rPr lang="en-US" altLang="ja-JP">
                <a:solidFill>
                  <a:schemeClr val="accent1"/>
                </a:solidFill>
                <a:latin typeface="Arial Unicode MS" pitchFamily="50" charset="-128"/>
                <a:ea typeface="Arial Unicode MS" pitchFamily="50" charset="-128"/>
                <a:cs typeface="Arial Unicode MS" pitchFamily="50" charset="-128"/>
              </a:rPr>
              <a:t>     </a:t>
            </a:r>
            <a:r>
              <a:rPr lang="en-US" altLang="ja-JP">
                <a:latin typeface="Arial Unicode MS" pitchFamily="50" charset="-128"/>
                <a:ea typeface="Arial Unicode MS" pitchFamily="50" charset="-128"/>
                <a:cs typeface="Arial Unicode MS" pitchFamily="50" charset="-128"/>
              </a:rPr>
              <a:t>opiates: morphine</a:t>
            </a:r>
          </a:p>
          <a:p>
            <a:pPr algn="l" fontAlgn="t"/>
            <a:r>
              <a:rPr lang="en-US" altLang="ja-JP">
                <a:solidFill>
                  <a:schemeClr val="accent1"/>
                </a:solidFill>
                <a:latin typeface="Arial Unicode MS" pitchFamily="50" charset="-128"/>
                <a:ea typeface="Arial Unicode MS" pitchFamily="50" charset="-128"/>
                <a:cs typeface="Arial Unicode MS" pitchFamily="50" charset="-128"/>
              </a:rPr>
              <a:t>                   </a:t>
            </a:r>
            <a:r>
              <a:rPr lang="en-US" altLang="ja-JP">
                <a:solidFill>
                  <a:srgbClr val="FF0000"/>
                </a:solidFill>
                <a:latin typeface="Arial Unicode MS" pitchFamily="50" charset="-128"/>
                <a:ea typeface="Arial Unicode MS" pitchFamily="50" charset="-128"/>
                <a:cs typeface="Arial Unicode MS" pitchFamily="50" charset="-128"/>
              </a:rPr>
              <a:t>causes unwanted central side effects </a:t>
            </a:r>
          </a:p>
          <a:p>
            <a:pPr algn="l" fontAlgn="t"/>
            <a:endParaRPr lang="en-US" altLang="ja-JP">
              <a:latin typeface="Arial Unicode MS" pitchFamily="50" charset="-128"/>
              <a:ea typeface="Arial Unicode MS" pitchFamily="50" charset="-128"/>
              <a:cs typeface="Arial Unicode MS" pitchFamily="50" charset="-128"/>
            </a:endParaRPr>
          </a:p>
          <a:p>
            <a:pPr algn="l" fontAlgn="t"/>
            <a:r>
              <a:rPr lang="en-US" altLang="ja-JP">
                <a:latin typeface="Arial Unicode MS" pitchFamily="50" charset="-128"/>
                <a:ea typeface="Arial Unicode MS" pitchFamily="50" charset="-128"/>
                <a:cs typeface="Arial Unicode MS" pitchFamily="50" charset="-128"/>
              </a:rPr>
              <a:t>Further clinical options are still required and the entire future of pain therapeutics continues to be a major priorty of the pharmaceutical industry </a:t>
            </a:r>
            <a:endParaRPr lang="en-GB" altLang="ja-JP">
              <a:latin typeface="Arial Unicode MS" pitchFamily="50" charset="-128"/>
              <a:ea typeface="Arial Unicode MS" pitchFamily="50" charset="-128"/>
              <a:cs typeface="Arial Unicode MS" pitchFamily="50" charset="-128"/>
            </a:endParaRPr>
          </a:p>
        </p:txBody>
      </p:sp>
      <p:sp>
        <p:nvSpPr>
          <p:cNvPr id="5" name="Rectangle 4"/>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62</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250" name="Rectangle 4"/>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sz="2400">
              <a:latin typeface="Arial Unicode MS" pitchFamily="50" charset="-128"/>
              <a:ea typeface="Arial Unicode MS" pitchFamily="50" charset="-128"/>
              <a:cs typeface="Arial Unicode MS" pitchFamily="50" charset="-128"/>
            </a:endParaRPr>
          </a:p>
        </p:txBody>
      </p:sp>
      <p:sp>
        <p:nvSpPr>
          <p:cNvPr id="53251" name="Rectangle 3"/>
          <p:cNvSpPr>
            <a:spLocks noChangeArrowheads="1"/>
          </p:cNvSpPr>
          <p:nvPr/>
        </p:nvSpPr>
        <p:spPr bwMode="auto">
          <a:xfrm>
            <a:off x="0" y="195263"/>
            <a:ext cx="9144000" cy="5909310"/>
          </a:xfrm>
          <a:prstGeom prst="rect">
            <a:avLst/>
          </a:prstGeom>
          <a:noFill/>
          <a:ln w="9525" algn="ctr">
            <a:noFill/>
            <a:miter lim="800000"/>
            <a:headEnd/>
            <a:tailEnd/>
          </a:ln>
        </p:spPr>
        <p:txBody>
          <a:bodyPr anchor="ctr">
            <a:spAutoFit/>
          </a:bodyPr>
          <a:lstStyle/>
          <a:p>
            <a:pPr algn="l"/>
            <a:r>
              <a:rPr lang="en-GB" altLang="ja-JP" sz="1800" dirty="0">
                <a:solidFill>
                  <a:schemeClr val="tx2"/>
                </a:solidFill>
                <a:latin typeface="Arial Unicode MS" pitchFamily="50" charset="-128"/>
                <a:ea typeface="Arial Unicode MS" pitchFamily="50" charset="-128"/>
                <a:cs typeface="Arial Unicode MS" pitchFamily="50" charset="-128"/>
              </a:rPr>
              <a:t>Preclinical Testing (6.5 years): </a:t>
            </a:r>
            <a:r>
              <a:rPr lang="en-GB" altLang="ja-JP" sz="1800" dirty="0">
                <a:latin typeface="Arial Unicode MS" pitchFamily="50" charset="-128"/>
                <a:ea typeface="Arial Unicode MS" pitchFamily="50" charset="-128"/>
                <a:cs typeface="Arial Unicode MS" pitchFamily="50" charset="-128"/>
              </a:rPr>
              <a:t>Once a new compound has been discovered in a laboratory, a pharmaceutical company conducts studies to show biological activity of the compound against the targeted disease, and the compound is evaluated for safety.</a:t>
            </a:r>
          </a:p>
          <a:p>
            <a:pPr algn="l"/>
            <a:endParaRPr lang="en-GB" altLang="ja-JP" sz="1800" dirty="0">
              <a:latin typeface="Arial Unicode MS" pitchFamily="50" charset="-128"/>
              <a:ea typeface="Arial Unicode MS" pitchFamily="50" charset="-128"/>
              <a:cs typeface="Arial Unicode MS" pitchFamily="50" charset="-128"/>
            </a:endParaRPr>
          </a:p>
          <a:p>
            <a:pPr algn="l"/>
            <a:r>
              <a:rPr lang="en-GB" altLang="ja-JP" sz="1800" dirty="0">
                <a:solidFill>
                  <a:schemeClr val="tx2"/>
                </a:solidFill>
                <a:latin typeface="Arial Unicode MS" pitchFamily="50" charset="-128"/>
                <a:ea typeface="Arial Unicode MS" pitchFamily="50" charset="-128"/>
                <a:cs typeface="Arial Unicode MS" pitchFamily="50" charset="-128"/>
              </a:rPr>
              <a:t>Phase I (1.5 years): </a:t>
            </a:r>
            <a:r>
              <a:rPr lang="en-GB" altLang="ja-JP" sz="1800" dirty="0">
                <a:latin typeface="Arial Unicode MS" pitchFamily="50" charset="-128"/>
                <a:ea typeface="Arial Unicode MS" pitchFamily="50" charset="-128"/>
                <a:cs typeface="Arial Unicode MS" pitchFamily="50" charset="-128"/>
              </a:rPr>
              <a:t>involve about 20 to 80 normal, </a:t>
            </a:r>
            <a:r>
              <a:rPr lang="en-GB" altLang="ja-JP" sz="1800" dirty="0">
                <a:solidFill>
                  <a:srgbClr val="FF0000"/>
                </a:solidFill>
                <a:latin typeface="Arial Unicode MS" pitchFamily="50" charset="-128"/>
                <a:ea typeface="Arial Unicode MS" pitchFamily="50" charset="-128"/>
                <a:cs typeface="Arial Unicode MS" pitchFamily="50" charset="-128"/>
              </a:rPr>
              <a:t>healthy volunteers</a:t>
            </a:r>
            <a:r>
              <a:rPr lang="en-GB" altLang="ja-JP" sz="1800" dirty="0">
                <a:latin typeface="Arial Unicode MS" pitchFamily="50" charset="-128"/>
                <a:ea typeface="Arial Unicode MS" pitchFamily="50" charset="-128"/>
                <a:cs typeface="Arial Unicode MS" pitchFamily="50" charset="-128"/>
              </a:rPr>
              <a:t>. The tests study a medication's safety profile, including the safe dosage range. The studies also determine how a medication is absorbed, distributed, metabolized, and excreted, as well as the duration of its action.</a:t>
            </a:r>
          </a:p>
          <a:p>
            <a:pPr algn="l"/>
            <a:endParaRPr lang="en-GB" altLang="ja-JP" sz="1800" dirty="0">
              <a:latin typeface="Arial Unicode MS" pitchFamily="50" charset="-128"/>
              <a:ea typeface="Arial Unicode MS" pitchFamily="50" charset="-128"/>
              <a:cs typeface="Arial Unicode MS" pitchFamily="50" charset="-128"/>
            </a:endParaRPr>
          </a:p>
          <a:p>
            <a:pPr algn="l"/>
            <a:r>
              <a:rPr lang="en-GB" altLang="ja-JP" sz="1800" dirty="0">
                <a:solidFill>
                  <a:schemeClr val="tx2"/>
                </a:solidFill>
                <a:latin typeface="Arial Unicode MS" pitchFamily="50" charset="-128"/>
                <a:ea typeface="Arial Unicode MS" pitchFamily="50" charset="-128"/>
                <a:cs typeface="Arial Unicode MS" pitchFamily="50" charset="-128"/>
              </a:rPr>
              <a:t>Phase II (2 years): </a:t>
            </a:r>
            <a:r>
              <a:rPr lang="en-GB" altLang="ja-JP" sz="1800" dirty="0">
                <a:latin typeface="Arial Unicode MS" pitchFamily="50" charset="-128"/>
                <a:ea typeface="Arial Unicode MS" pitchFamily="50" charset="-128"/>
                <a:cs typeface="Arial Unicode MS" pitchFamily="50" charset="-128"/>
              </a:rPr>
              <a:t>controlled trials of approximately 100 to 300 </a:t>
            </a:r>
            <a:r>
              <a:rPr lang="en-GB" altLang="ja-JP" sz="1800" dirty="0">
                <a:solidFill>
                  <a:srgbClr val="FF0000"/>
                </a:solidFill>
                <a:latin typeface="Arial Unicode MS" pitchFamily="50" charset="-128"/>
                <a:ea typeface="Arial Unicode MS" pitchFamily="50" charset="-128"/>
                <a:cs typeface="Arial Unicode MS" pitchFamily="50" charset="-128"/>
              </a:rPr>
              <a:t>volunteer patients</a:t>
            </a:r>
            <a:r>
              <a:rPr lang="en-GB" altLang="ja-JP" sz="1800" dirty="0">
                <a:latin typeface="Arial Unicode MS" pitchFamily="50" charset="-128"/>
                <a:ea typeface="Arial Unicode MS" pitchFamily="50" charset="-128"/>
                <a:cs typeface="Arial Unicode MS" pitchFamily="50" charset="-128"/>
              </a:rPr>
              <a:t> (people with the disease) assess a medication's effectiveness.</a:t>
            </a:r>
          </a:p>
          <a:p>
            <a:pPr algn="l"/>
            <a:endParaRPr lang="en-GB" altLang="ja-JP" sz="1800" dirty="0">
              <a:latin typeface="Arial Unicode MS" pitchFamily="50" charset="-128"/>
              <a:ea typeface="Arial Unicode MS" pitchFamily="50" charset="-128"/>
              <a:cs typeface="Arial Unicode MS" pitchFamily="50" charset="-128"/>
            </a:endParaRPr>
          </a:p>
          <a:p>
            <a:pPr algn="l"/>
            <a:r>
              <a:rPr lang="en-GB" altLang="ja-JP" sz="1800" dirty="0">
                <a:solidFill>
                  <a:schemeClr val="tx2"/>
                </a:solidFill>
                <a:latin typeface="Arial Unicode MS" pitchFamily="50" charset="-128"/>
                <a:ea typeface="Arial Unicode MS" pitchFamily="50" charset="-128"/>
                <a:cs typeface="Arial Unicode MS" pitchFamily="50" charset="-128"/>
              </a:rPr>
              <a:t>Phase III (3.5 years): </a:t>
            </a:r>
            <a:r>
              <a:rPr lang="en-GB" altLang="ja-JP" sz="1800" dirty="0">
                <a:latin typeface="Arial Unicode MS" pitchFamily="50" charset="-128"/>
                <a:ea typeface="Arial Unicode MS" pitchFamily="50" charset="-128"/>
                <a:cs typeface="Arial Unicode MS" pitchFamily="50" charset="-128"/>
              </a:rPr>
              <a:t>involves </a:t>
            </a:r>
            <a:r>
              <a:rPr lang="en-GB" altLang="ja-JP" sz="1800" dirty="0">
                <a:solidFill>
                  <a:srgbClr val="FF0000"/>
                </a:solidFill>
                <a:latin typeface="Arial Unicode MS" pitchFamily="50" charset="-128"/>
                <a:ea typeface="Arial Unicode MS" pitchFamily="50" charset="-128"/>
                <a:cs typeface="Arial Unicode MS" pitchFamily="50" charset="-128"/>
              </a:rPr>
              <a:t>1,000 to 3,000 patients</a:t>
            </a:r>
            <a:r>
              <a:rPr lang="en-GB" altLang="ja-JP" sz="1800" dirty="0">
                <a:latin typeface="Arial Unicode MS" pitchFamily="50" charset="-128"/>
                <a:ea typeface="Arial Unicode MS" pitchFamily="50" charset="-128"/>
                <a:cs typeface="Arial Unicode MS" pitchFamily="50" charset="-128"/>
              </a:rPr>
              <a:t> in clinics and hospitals. Physicians monitor patients closely to confirm efficacy and identify adverse effects.</a:t>
            </a:r>
          </a:p>
          <a:p>
            <a:pPr algn="l"/>
            <a:endParaRPr lang="en-GB" altLang="ja-JP" sz="1800" dirty="0">
              <a:latin typeface="Arial Unicode MS" pitchFamily="50" charset="-128"/>
              <a:ea typeface="Arial Unicode MS" pitchFamily="50" charset="-128"/>
              <a:cs typeface="Arial Unicode MS" pitchFamily="50" charset="-128"/>
            </a:endParaRPr>
          </a:p>
          <a:p>
            <a:pPr algn="l"/>
            <a:r>
              <a:rPr lang="en-GB" altLang="ja-JP" sz="1800" dirty="0">
                <a:solidFill>
                  <a:schemeClr val="tx2"/>
                </a:solidFill>
                <a:latin typeface="Arial Unicode MS" pitchFamily="50" charset="-128"/>
                <a:ea typeface="Arial Unicode MS" pitchFamily="50" charset="-128"/>
                <a:cs typeface="Arial Unicode MS" pitchFamily="50" charset="-128"/>
              </a:rPr>
              <a:t>FDA (Medicines Control Agency (MCA), Department of Health) Review Process and Approval (1.5 years): </a:t>
            </a:r>
            <a:r>
              <a:rPr lang="en-GB" altLang="ja-JP" sz="1800" dirty="0">
                <a:latin typeface="Arial Unicode MS" pitchFamily="50" charset="-128"/>
                <a:ea typeface="Arial Unicode MS" pitchFamily="50" charset="-128"/>
                <a:cs typeface="Arial Unicode MS" pitchFamily="50" charset="-128"/>
              </a:rPr>
              <a:t>if the data successfully demonstrate both safety and effectiveness, a company analyzes all of the data and files a New Drug Application (NDA) with the FDA. </a:t>
            </a:r>
          </a:p>
          <a:p>
            <a:pPr algn="l"/>
            <a:endParaRPr lang="en-GB" altLang="ja-JP" sz="1800" dirty="0">
              <a:latin typeface="Arial Unicode MS" pitchFamily="50" charset="-128"/>
              <a:ea typeface="Arial Unicode MS" pitchFamily="50" charset="-128"/>
              <a:cs typeface="Arial Unicode MS" pitchFamily="50" charset="-128"/>
            </a:endParaRPr>
          </a:p>
          <a:p>
            <a:pPr algn="l"/>
            <a:r>
              <a:rPr lang="en-GB" altLang="ja-JP" sz="1800" dirty="0">
                <a:solidFill>
                  <a:schemeClr val="tx2"/>
                </a:solidFill>
                <a:latin typeface="Arial Unicode MS" pitchFamily="50" charset="-128"/>
                <a:ea typeface="Arial Unicode MS" pitchFamily="50" charset="-128"/>
                <a:cs typeface="Arial Unicode MS" pitchFamily="50" charset="-128"/>
              </a:rPr>
              <a:t>The new medicine becomes available for physicians to prescribe. </a:t>
            </a:r>
            <a:endParaRPr lang="en-US" altLang="ja-JP" sz="1800" dirty="0">
              <a:solidFill>
                <a:schemeClr val="tx2"/>
              </a:solidFill>
              <a:latin typeface="Arial Unicode MS" pitchFamily="50" charset="-128"/>
              <a:ea typeface="Arial Unicode MS" pitchFamily="50" charset="-128"/>
              <a:cs typeface="Arial Unicode MS" pitchFamily="50" charset="-128"/>
            </a:endParaRPr>
          </a:p>
        </p:txBody>
      </p:sp>
      <p:sp>
        <p:nvSpPr>
          <p:cNvPr id="53252" name="Rectangle 7"/>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63</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54274"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sz="2400">
              <a:latin typeface="Arial Unicode MS" pitchFamily="50" charset="-128"/>
              <a:ea typeface="Arial Unicode MS" pitchFamily="50" charset="-128"/>
              <a:cs typeface="Arial Unicode MS" pitchFamily="50" charset="-128"/>
            </a:endParaRPr>
          </a:p>
        </p:txBody>
      </p:sp>
      <p:sp>
        <p:nvSpPr>
          <p:cNvPr id="54275" name="Rectangle 3"/>
          <p:cNvSpPr>
            <a:spLocks noChangeArrowheads="1"/>
          </p:cNvSpPr>
          <p:nvPr/>
        </p:nvSpPr>
        <p:spPr bwMode="auto">
          <a:xfrm>
            <a:off x="577850" y="1544638"/>
            <a:ext cx="8205788" cy="3046412"/>
          </a:xfrm>
          <a:prstGeom prst="rect">
            <a:avLst/>
          </a:prstGeom>
          <a:noFill/>
          <a:ln w="9525" algn="ctr">
            <a:noFill/>
            <a:miter lim="800000"/>
            <a:headEnd/>
            <a:tailEnd/>
          </a:ln>
        </p:spPr>
        <p:txBody>
          <a:bodyPr anchor="ctr">
            <a:spAutoFit/>
          </a:bodyPr>
          <a:lstStyle/>
          <a:p>
            <a:pPr algn="l"/>
            <a:r>
              <a:rPr lang="en-GB" altLang="ja-JP" sz="2400">
                <a:solidFill>
                  <a:schemeClr val="accent1"/>
                </a:solidFill>
                <a:latin typeface="Arial Unicode MS" pitchFamily="50" charset="-128"/>
                <a:ea typeface="Arial Unicode MS" pitchFamily="50" charset="-128"/>
                <a:cs typeface="Arial Unicode MS" pitchFamily="50" charset="-128"/>
              </a:rPr>
              <a:t>15 years on average - from the lab to patients. </a:t>
            </a:r>
          </a:p>
          <a:p>
            <a:pPr algn="l"/>
            <a:endParaRPr lang="en-GB" altLang="ja-JP" sz="2400">
              <a:solidFill>
                <a:schemeClr val="accent1"/>
              </a:solidFill>
              <a:latin typeface="Arial Unicode MS" pitchFamily="50" charset="-128"/>
              <a:ea typeface="Arial Unicode MS" pitchFamily="50" charset="-128"/>
              <a:cs typeface="Arial Unicode MS" pitchFamily="50" charset="-128"/>
            </a:endParaRPr>
          </a:p>
          <a:p>
            <a:pPr algn="l"/>
            <a:r>
              <a:rPr lang="en-GB" altLang="ja-JP" sz="2400">
                <a:solidFill>
                  <a:schemeClr val="accent1"/>
                </a:solidFill>
                <a:latin typeface="Arial Unicode MS" pitchFamily="50" charset="-128"/>
                <a:ea typeface="Arial Unicode MS" pitchFamily="50" charset="-128"/>
                <a:cs typeface="Arial Unicode MS" pitchFamily="50" charset="-128"/>
              </a:rPr>
              <a:t>Pharmaceutical companies spend, on average, US$500 million to get one new medicine to the public. Only five in 5,000 compounds that enter preclinical testing make it to human testing.</a:t>
            </a:r>
          </a:p>
          <a:p>
            <a:pPr algn="l"/>
            <a:endParaRPr lang="en-GB" altLang="ja-JP" sz="2400">
              <a:solidFill>
                <a:schemeClr val="accent1"/>
              </a:solidFill>
              <a:latin typeface="Arial Unicode MS" pitchFamily="50" charset="-128"/>
              <a:ea typeface="Arial Unicode MS" pitchFamily="50" charset="-128"/>
              <a:cs typeface="Arial Unicode MS" pitchFamily="50" charset="-128"/>
            </a:endParaRPr>
          </a:p>
          <a:p>
            <a:pPr algn="l"/>
            <a:r>
              <a:rPr lang="en-GB" altLang="ja-JP" sz="2400">
                <a:solidFill>
                  <a:schemeClr val="accent1"/>
                </a:solidFill>
                <a:latin typeface="Arial Unicode MS" pitchFamily="50" charset="-128"/>
                <a:ea typeface="Arial Unicode MS" pitchFamily="50" charset="-128"/>
                <a:cs typeface="Arial Unicode MS" pitchFamily="50" charset="-128"/>
              </a:rPr>
              <a:t>And only one of those five is approved for sale. </a:t>
            </a:r>
            <a:endParaRPr lang="en-US" altLang="ja-JP" sz="2400">
              <a:solidFill>
                <a:schemeClr val="accent1"/>
              </a:solidFill>
              <a:latin typeface="Arial Unicode MS" pitchFamily="50" charset="-128"/>
              <a:ea typeface="Arial Unicode MS" pitchFamily="50" charset="-128"/>
              <a:cs typeface="Arial Unicode MS" pitchFamily="50" charset="-128"/>
            </a:endParaRPr>
          </a:p>
        </p:txBody>
      </p:sp>
      <p:sp>
        <p:nvSpPr>
          <p:cNvPr id="54276" name="Rectangle 5"/>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latin typeface="Arial Unicode MS" pitchFamily="50" charset="-128"/>
                <a:ea typeface="Arial Unicode MS" pitchFamily="50" charset="-128"/>
                <a:cs typeface="Arial Unicode MS" pitchFamily="50" charset="-128"/>
              </a:rPr>
              <a:t>64</a:t>
            </a:r>
            <a:endParaRPr lang="en-GB" altLang="ja-JP" sz="1600" dirty="0">
              <a:solidFill>
                <a:schemeClr val="accent1"/>
              </a:solidFill>
              <a:latin typeface="Arial Unicode MS" pitchFamily="50" charset="-128"/>
              <a:ea typeface="Arial Unicode MS" pitchFamily="50" charset="-128"/>
              <a:cs typeface="Arial Unicode MS" pitchFamily="50" charset="-12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968829" y="2209800"/>
            <a:ext cx="7991021" cy="2677656"/>
          </a:xfrm>
          <a:prstGeom prst="rect">
            <a:avLst/>
          </a:prstGeom>
          <a:noFill/>
          <a:ln w="9525" algn="ctr">
            <a:noFill/>
            <a:miter lim="800000"/>
            <a:headEnd/>
            <a:tailEnd/>
          </a:ln>
        </p:spPr>
        <p:txBody>
          <a:bodyPr wrap="square" anchor="ctr">
            <a:spAutoFit/>
          </a:bodyPr>
          <a:lstStyle/>
          <a:p>
            <a:pPr algn="l"/>
            <a:r>
              <a:rPr lang="en-GB" altLang="ja-JP" sz="2000" dirty="0" smtClean="0">
                <a:solidFill>
                  <a:schemeClr val="accent1"/>
                </a:solidFill>
              </a:rPr>
              <a:t>Gabapentin</a:t>
            </a:r>
          </a:p>
          <a:p>
            <a:pPr algn="l"/>
            <a:r>
              <a:rPr lang="en-GB" altLang="ja-JP" sz="2000" dirty="0" smtClean="0">
                <a:solidFill>
                  <a:schemeClr val="accent1"/>
                </a:solidFill>
              </a:rPr>
              <a:t>Pregabalin (</a:t>
            </a:r>
            <a:r>
              <a:rPr lang="en-GB" altLang="ja-JP" sz="2000" dirty="0" err="1" smtClean="0">
                <a:solidFill>
                  <a:schemeClr val="accent1"/>
                </a:solidFill>
              </a:rPr>
              <a:t>Lyrica</a:t>
            </a:r>
            <a:r>
              <a:rPr lang="en-GB" altLang="ja-JP" sz="2000" dirty="0" smtClean="0">
                <a:solidFill>
                  <a:schemeClr val="accent1"/>
                </a:solidFill>
              </a:rPr>
              <a:t>): </a:t>
            </a:r>
            <a:r>
              <a:rPr lang="en-US" altLang="ja-JP" sz="2000" dirty="0" smtClean="0">
                <a:solidFill>
                  <a:schemeClr val="accent1"/>
                </a:solidFill>
              </a:rPr>
              <a:t>Pfizer</a:t>
            </a:r>
            <a:endParaRPr lang="en-GB" altLang="ja-JP" sz="2000" dirty="0" smtClean="0">
              <a:solidFill>
                <a:schemeClr val="accent1"/>
              </a:solidFill>
            </a:endParaRPr>
          </a:p>
          <a:p>
            <a:pPr algn="l"/>
            <a:r>
              <a:rPr lang="en-GB" altLang="ja-JP" sz="2000" dirty="0" smtClean="0">
                <a:solidFill>
                  <a:schemeClr val="accent1"/>
                </a:solidFill>
              </a:rPr>
              <a:t>	</a:t>
            </a:r>
            <a:r>
              <a:rPr lang="en-US" altLang="ja-JP" sz="2000" dirty="0" smtClean="0">
                <a:solidFill>
                  <a:schemeClr val="accent1"/>
                </a:solidFill>
              </a:rPr>
              <a:t>I</a:t>
            </a:r>
            <a:r>
              <a:rPr lang="en-US" altLang="ja-JP" sz="2000" dirty="0" smtClean="0"/>
              <a:t>nitially synthesized to mimic GABA, but does not act on 	GABA receptors</a:t>
            </a:r>
          </a:p>
          <a:p>
            <a:pPr algn="l"/>
            <a:r>
              <a:rPr lang="en-US" altLang="ja-JP" sz="2000" dirty="0" smtClean="0"/>
              <a:t>	Postulated mechanism is to reduce calcium currents after 	by binding </a:t>
            </a:r>
            <a:r>
              <a:rPr lang="en-US" altLang="ja-JP" sz="2000" dirty="0" smtClean="0">
                <a:latin typeface="Symbol" pitchFamily="18" charset="2"/>
              </a:rPr>
              <a:t>a</a:t>
            </a:r>
            <a:r>
              <a:rPr lang="en-US" altLang="ja-JP" sz="2000" dirty="0" smtClean="0"/>
              <a:t>2</a:t>
            </a:r>
            <a:r>
              <a:rPr lang="en-US" altLang="ja-JP" sz="2000" dirty="0" smtClean="0">
                <a:latin typeface="Symbol" pitchFamily="18" charset="2"/>
              </a:rPr>
              <a:t>d</a:t>
            </a:r>
            <a:r>
              <a:rPr lang="en-US" altLang="ja-JP" sz="2000" dirty="0" smtClean="0"/>
              <a:t> subunit of voltage gated calcium channel, and 	prevent translocation of </a:t>
            </a:r>
            <a:r>
              <a:rPr lang="en-US" altLang="ja-JP" sz="2000" dirty="0" smtClean="0">
                <a:latin typeface="Symbol" pitchFamily="18" charset="2"/>
              </a:rPr>
              <a:t>a</a:t>
            </a:r>
            <a:r>
              <a:rPr lang="en-US" altLang="ja-JP" sz="2000" dirty="0" smtClean="0"/>
              <a:t>1 subunit to the plasma membrane</a:t>
            </a:r>
            <a:r>
              <a:rPr lang="en-GB" altLang="ja-JP" sz="2000" dirty="0">
                <a:solidFill>
                  <a:schemeClr val="accent1"/>
                </a:solidFill>
              </a:rPr>
              <a:t/>
            </a:r>
            <a:br>
              <a:rPr lang="en-GB" altLang="ja-JP" sz="2000" dirty="0">
                <a:solidFill>
                  <a:schemeClr val="accent1"/>
                </a:solidFill>
              </a:rPr>
            </a:br>
            <a:endParaRPr lang="en-GB" altLang="ja-JP" sz="800" dirty="0"/>
          </a:p>
          <a:p>
            <a:pPr algn="l"/>
            <a:r>
              <a:rPr lang="en-GB" altLang="ja-JP" sz="2000" dirty="0"/>
              <a:t>	</a:t>
            </a:r>
            <a:endParaRPr lang="en-GB" altLang="ja-JP" sz="900" dirty="0">
              <a:solidFill>
                <a:schemeClr val="accent1"/>
              </a:solidFill>
            </a:endParaRPr>
          </a:p>
        </p:txBody>
      </p:sp>
      <p:sp>
        <p:nvSpPr>
          <p:cNvPr id="58372" name="Rectangle 4"/>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65</a:t>
            </a:r>
            <a:endParaRPr lang="en-GB" altLang="ja-JP" sz="1600" dirty="0">
              <a:solidFill>
                <a:schemeClr val="accent1"/>
              </a:solidFill>
            </a:endParaRPr>
          </a:p>
        </p:txBody>
      </p:sp>
      <p:sp>
        <p:nvSpPr>
          <p:cNvPr id="6" name="Rectangle 2"/>
          <p:cNvSpPr txBox="1">
            <a:spLocks noChangeArrowheads="1"/>
          </p:cNvSpPr>
          <p:nvPr/>
        </p:nvSpPr>
        <p:spPr bwMode="auto">
          <a:xfrm>
            <a:off x="0" y="522514"/>
            <a:ext cx="9144000" cy="84908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
                <a:schemeClr val="accent2"/>
              </a:buClr>
              <a:buSzPct val="75000"/>
              <a:tabLst/>
              <a:defRPr/>
            </a:pPr>
            <a:r>
              <a:rPr lang="en-US" altLang="ja-JP" sz="2800" kern="0" dirty="0" smtClean="0">
                <a:solidFill>
                  <a:schemeClr val="accent1"/>
                </a:solidFill>
                <a:ea typeface="+mn-ea"/>
              </a:rPr>
              <a:t>Calcium Channel </a:t>
            </a:r>
            <a:r>
              <a:rPr lang="en-US" altLang="ja-JP" sz="2800" kern="0" dirty="0" smtClean="0">
                <a:solidFill>
                  <a:schemeClr val="accent1"/>
                </a:solidFill>
                <a:latin typeface="Symbol" pitchFamily="18" charset="2"/>
                <a:ea typeface="+mn-ea"/>
              </a:rPr>
              <a:t>a</a:t>
            </a:r>
            <a:r>
              <a:rPr lang="en-US" altLang="ja-JP" sz="2800" kern="0" dirty="0" smtClean="0">
                <a:solidFill>
                  <a:schemeClr val="accent1"/>
                </a:solidFill>
                <a:ea typeface="+mn-ea"/>
              </a:rPr>
              <a:t>2</a:t>
            </a:r>
            <a:r>
              <a:rPr lang="en-US" altLang="ja-JP" sz="2800" kern="0" dirty="0" smtClean="0">
                <a:solidFill>
                  <a:schemeClr val="accent1"/>
                </a:solidFill>
                <a:latin typeface="Symbol" pitchFamily="18" charset="2"/>
                <a:ea typeface="+mn-ea"/>
              </a:rPr>
              <a:t>d</a:t>
            </a:r>
            <a:r>
              <a:rPr lang="en-US" altLang="ja-JP" sz="2800" kern="0" dirty="0" smtClean="0">
                <a:solidFill>
                  <a:schemeClr val="accent1"/>
                </a:solidFill>
                <a:ea typeface="+mn-ea"/>
              </a:rPr>
              <a:t> subunit inhibitor</a:t>
            </a:r>
            <a:endParaRPr kumimoji="0" lang="en-GB" altLang="ja-JP" sz="3600" b="0" i="0" u="none" strike="noStrike" kern="0" cap="none" spc="0" normalizeH="0" baseline="0" noProof="0" dirty="0" smtClean="0">
              <a:ln>
                <a:noFill/>
              </a:ln>
              <a:solidFill>
                <a:schemeClr val="tx1"/>
              </a:solidFill>
              <a:effectLst/>
              <a:uLnTx/>
              <a:uFillTx/>
              <a:latin typeface="Helvetica" pitchFamily="34" charset="0"/>
              <a:ea typeface="+mn-ea"/>
              <a:cs typeface="+mn-cs"/>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71475" y="1825625"/>
            <a:ext cx="8772525" cy="1631216"/>
          </a:xfrm>
          <a:prstGeom prst="rect">
            <a:avLst/>
          </a:prstGeom>
          <a:noFill/>
          <a:ln w="9525" algn="ctr">
            <a:noFill/>
            <a:miter lim="800000"/>
            <a:headEnd/>
            <a:tailEnd/>
          </a:ln>
        </p:spPr>
        <p:txBody>
          <a:bodyPr anchor="ctr">
            <a:spAutoFit/>
          </a:bodyPr>
          <a:lstStyle/>
          <a:p>
            <a:pPr algn="l" fontAlgn="b"/>
            <a:r>
              <a:rPr lang="en-GB" altLang="ja-JP" sz="2000" dirty="0">
                <a:solidFill>
                  <a:schemeClr val="accent1"/>
                </a:solidFill>
              </a:rPr>
              <a:t>Sodium Channel Blockers</a:t>
            </a:r>
          </a:p>
          <a:p>
            <a:pPr algn="l" fontAlgn="b"/>
            <a:r>
              <a:rPr lang="en-GB" altLang="ja-JP" sz="2000" dirty="0" smtClean="0">
                <a:solidFill>
                  <a:schemeClr val="accent1"/>
                </a:solidFill>
              </a:rPr>
              <a:t>	CNV1014802 (Convergence): </a:t>
            </a:r>
            <a:r>
              <a:rPr lang="en-GB" altLang="ja-JP" sz="2000" dirty="0" smtClean="0"/>
              <a:t>Na</a:t>
            </a:r>
            <a:r>
              <a:rPr lang="en-GB" altLang="ja-JP" sz="2000" baseline="-25000" dirty="0" smtClean="0"/>
              <a:t>V</a:t>
            </a:r>
            <a:r>
              <a:rPr lang="en-GB" altLang="ja-JP" sz="2000" dirty="0" smtClean="0"/>
              <a:t>1.7 blocker, currently in Phase II</a:t>
            </a:r>
          </a:p>
          <a:p>
            <a:pPr algn="l" fontAlgn="b"/>
            <a:endParaRPr lang="en-GB" altLang="ja-JP" sz="2000" dirty="0"/>
          </a:p>
          <a:p>
            <a:pPr algn="l" fontAlgn="b"/>
            <a:r>
              <a:rPr lang="en-GB" altLang="ja-JP" sz="2000" dirty="0"/>
              <a:t>	</a:t>
            </a:r>
            <a:r>
              <a:rPr lang="en-GB" altLang="ja-JP" sz="2000" dirty="0" smtClean="0">
                <a:solidFill>
                  <a:schemeClr val="accent1"/>
                </a:solidFill>
              </a:rPr>
              <a:t>PF-05089771</a:t>
            </a:r>
            <a:r>
              <a:rPr lang="ja-JP" altLang="en-US" sz="2000" smtClean="0">
                <a:solidFill>
                  <a:schemeClr val="accent1"/>
                </a:solidFill>
              </a:rPr>
              <a:t> </a:t>
            </a:r>
            <a:r>
              <a:rPr lang="en-US" altLang="ja-JP" sz="2000" dirty="0" smtClean="0">
                <a:solidFill>
                  <a:schemeClr val="accent1"/>
                </a:solidFill>
              </a:rPr>
              <a:t>(Pfizer </a:t>
            </a:r>
            <a:r>
              <a:rPr lang="en-US" altLang="ja-JP" sz="2000" dirty="0" err="1" smtClean="0">
                <a:solidFill>
                  <a:schemeClr val="accent1"/>
                </a:solidFill>
              </a:rPr>
              <a:t>Neusentis</a:t>
            </a:r>
            <a:r>
              <a:rPr lang="en-GB" altLang="ja-JP" sz="2000" dirty="0" smtClean="0">
                <a:solidFill>
                  <a:schemeClr val="accent1"/>
                </a:solidFill>
              </a:rPr>
              <a:t>):</a:t>
            </a:r>
            <a:r>
              <a:rPr lang="en-GB" altLang="ja-JP" sz="2000" dirty="0" smtClean="0"/>
              <a:t> Na</a:t>
            </a:r>
            <a:r>
              <a:rPr lang="en-GB" altLang="ja-JP" sz="2000" baseline="-25000" dirty="0" smtClean="0"/>
              <a:t>V</a:t>
            </a:r>
            <a:r>
              <a:rPr lang="en-GB" altLang="ja-JP" sz="2000" dirty="0" smtClean="0"/>
              <a:t>1.7 blocker, in Phase I</a:t>
            </a:r>
            <a:endParaRPr lang="en-GB" altLang="ja-JP" sz="2000" dirty="0"/>
          </a:p>
          <a:p>
            <a:pPr algn="l" fontAlgn="b"/>
            <a:r>
              <a:rPr lang="en-GB" altLang="ja-JP" sz="2000" dirty="0"/>
              <a:t>	</a:t>
            </a:r>
            <a:endParaRPr lang="en-US" altLang="ja-JP" sz="2000" dirty="0"/>
          </a:p>
        </p:txBody>
      </p:sp>
      <p:sp>
        <p:nvSpPr>
          <p:cNvPr id="59395" name="Rectangle 3"/>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59396" name="Rectangle 4"/>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66</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71475" y="1741488"/>
            <a:ext cx="8772525" cy="3785652"/>
          </a:xfrm>
          <a:prstGeom prst="rect">
            <a:avLst/>
          </a:prstGeom>
          <a:noFill/>
          <a:ln w="9525" algn="ctr">
            <a:noFill/>
            <a:miter lim="800000"/>
            <a:headEnd/>
            <a:tailEnd/>
          </a:ln>
        </p:spPr>
        <p:txBody>
          <a:bodyPr anchor="ctr">
            <a:spAutoFit/>
          </a:bodyPr>
          <a:lstStyle/>
          <a:p>
            <a:pPr algn="l" fontAlgn="b"/>
            <a:r>
              <a:rPr lang="en-US" altLang="ja-JP" sz="2000" dirty="0">
                <a:solidFill>
                  <a:schemeClr val="accent1"/>
                </a:solidFill>
              </a:rPr>
              <a:t>Calcium Channel Blockers</a:t>
            </a:r>
          </a:p>
          <a:p>
            <a:pPr algn="l" fontAlgn="b"/>
            <a:endParaRPr lang="en-US" altLang="ja-JP" sz="2000" dirty="0">
              <a:solidFill>
                <a:schemeClr val="accent1"/>
              </a:solidFill>
            </a:endParaRPr>
          </a:p>
          <a:p>
            <a:pPr algn="l" fontAlgn="b"/>
            <a:r>
              <a:rPr lang="en-US" altLang="ja-JP" sz="2000" dirty="0">
                <a:solidFill>
                  <a:schemeClr val="accent1"/>
                </a:solidFill>
              </a:rPr>
              <a:t>	</a:t>
            </a:r>
            <a:r>
              <a:rPr lang="en-US" altLang="ja-JP" sz="2000" dirty="0" err="1">
                <a:solidFill>
                  <a:schemeClr val="accent1"/>
                </a:solidFill>
              </a:rPr>
              <a:t>Ziconotide</a:t>
            </a:r>
            <a:r>
              <a:rPr lang="en-US" altLang="ja-JP" sz="2000" dirty="0">
                <a:solidFill>
                  <a:schemeClr val="accent1"/>
                </a:solidFill>
              </a:rPr>
              <a:t> (</a:t>
            </a:r>
            <a:r>
              <a:rPr lang="en-US" altLang="ja-JP" sz="2000" dirty="0" err="1">
                <a:solidFill>
                  <a:schemeClr val="accent1"/>
                </a:solidFill>
              </a:rPr>
              <a:t>Elan</a:t>
            </a:r>
            <a:r>
              <a:rPr lang="en-US" altLang="ja-JP" sz="2000" dirty="0">
                <a:solidFill>
                  <a:schemeClr val="accent1"/>
                </a:solidFill>
              </a:rPr>
              <a:t>): </a:t>
            </a:r>
            <a:r>
              <a:rPr lang="en-GB" altLang="ja-JP" sz="2000" dirty="0" smtClean="0"/>
              <a:t>approved by the </a:t>
            </a:r>
            <a:r>
              <a:rPr lang="en-GB" altLang="ja-JP" sz="2000" dirty="0"/>
              <a:t>FDA</a:t>
            </a:r>
          </a:p>
          <a:p>
            <a:pPr algn="l" fontAlgn="b"/>
            <a:r>
              <a:rPr lang="en-GB" altLang="ja-JP" sz="2000" dirty="0"/>
              <a:t> </a:t>
            </a:r>
            <a:r>
              <a:rPr lang="en-US" altLang="ja-JP" sz="2000" dirty="0"/>
              <a:t>	Developed from cone snail </a:t>
            </a:r>
            <a:r>
              <a:rPr lang="en-US" altLang="ja-JP" sz="2000" dirty="0">
                <a:cs typeface="Times New Roman" pitchFamily="18" charset="0"/>
              </a:rPr>
              <a:t>w-</a:t>
            </a:r>
            <a:r>
              <a:rPr lang="en-US" altLang="ja-JP" sz="2000" dirty="0" err="1">
                <a:cs typeface="Times New Roman" pitchFamily="18" charset="0"/>
              </a:rPr>
              <a:t>conotoxin</a:t>
            </a:r>
            <a:endParaRPr lang="en-US" altLang="ja-JP" sz="2000" dirty="0">
              <a:cs typeface="Times New Roman" pitchFamily="18" charset="0"/>
            </a:endParaRPr>
          </a:p>
          <a:p>
            <a:pPr algn="l" fontAlgn="b"/>
            <a:r>
              <a:rPr lang="en-US" altLang="ja-JP" sz="2000" dirty="0">
                <a:cs typeface="Times New Roman" pitchFamily="18" charset="0"/>
              </a:rPr>
              <a:t>	Targets N-type calcium </a:t>
            </a:r>
            <a:r>
              <a:rPr lang="en-US" altLang="ja-JP" sz="2000" dirty="0" smtClean="0">
                <a:cs typeface="Times New Roman" pitchFamily="18" charset="0"/>
              </a:rPr>
              <a:t>channels</a:t>
            </a:r>
          </a:p>
          <a:p>
            <a:pPr algn="l" fontAlgn="b"/>
            <a:r>
              <a:rPr lang="en-US" altLang="ja-JP" sz="2000" dirty="0" smtClean="0">
                <a:cs typeface="Times New Roman" pitchFamily="18" charset="0"/>
              </a:rPr>
              <a:t>	Intrathecal application only</a:t>
            </a:r>
          </a:p>
          <a:p>
            <a:pPr algn="l" fontAlgn="b"/>
            <a:endParaRPr lang="en-US" altLang="ja-JP" sz="2000" dirty="0" smtClean="0">
              <a:cs typeface="Times New Roman" pitchFamily="18" charset="0"/>
            </a:endParaRPr>
          </a:p>
          <a:p>
            <a:pPr algn="l" fontAlgn="b"/>
            <a:r>
              <a:rPr lang="en-US" altLang="ja-JP" sz="2000" dirty="0" smtClean="0">
                <a:solidFill>
                  <a:schemeClr val="accent1"/>
                </a:solidFill>
              </a:rPr>
              <a:t>	CNV2197944 (Convergence):</a:t>
            </a:r>
          </a:p>
          <a:p>
            <a:pPr algn="l" fontAlgn="b"/>
            <a:r>
              <a:rPr lang="en-US" altLang="ja-JP" sz="2000" dirty="0" smtClean="0">
                <a:solidFill>
                  <a:schemeClr val="accent1"/>
                </a:solidFill>
              </a:rPr>
              <a:t>	</a:t>
            </a:r>
            <a:r>
              <a:rPr lang="en-GB" altLang="ja-JP" sz="2000" dirty="0" smtClean="0"/>
              <a:t>Into Phase II</a:t>
            </a:r>
          </a:p>
          <a:p>
            <a:pPr algn="l" fontAlgn="b"/>
            <a:r>
              <a:rPr lang="en-GB" altLang="ja-JP" sz="2000" dirty="0" smtClean="0"/>
              <a:t> </a:t>
            </a:r>
            <a:r>
              <a:rPr lang="en-US" altLang="ja-JP" sz="2000" dirty="0" smtClean="0"/>
              <a:t>	Selective blocker for Cav2.2</a:t>
            </a:r>
            <a:endParaRPr lang="en-US" altLang="ja-JP" sz="2000" dirty="0" smtClean="0">
              <a:cs typeface="Times New Roman" pitchFamily="18" charset="0"/>
            </a:endParaRPr>
          </a:p>
          <a:p>
            <a:pPr algn="l" fontAlgn="b"/>
            <a:r>
              <a:rPr lang="en-US" altLang="ja-JP" sz="2000" dirty="0" smtClean="0">
                <a:cs typeface="Times New Roman" pitchFamily="18" charset="0"/>
              </a:rPr>
              <a:t>	</a:t>
            </a:r>
            <a:endParaRPr lang="en-US" altLang="ja-JP" sz="2000" dirty="0"/>
          </a:p>
          <a:p>
            <a:pPr algn="l" fontAlgn="b"/>
            <a:endParaRPr lang="en-GB" altLang="ja-JP" sz="2000" dirty="0"/>
          </a:p>
        </p:txBody>
      </p:sp>
      <p:pic>
        <p:nvPicPr>
          <p:cNvPr id="60419" name="Picture 3" descr="shells"/>
          <p:cNvPicPr>
            <a:picLocks noChangeAspect="1" noChangeArrowheads="1"/>
          </p:cNvPicPr>
          <p:nvPr/>
        </p:nvPicPr>
        <p:blipFill>
          <a:blip r:embed="rId2" cstate="screen"/>
          <a:srcRect/>
          <a:stretch>
            <a:fillRect/>
          </a:stretch>
        </p:blipFill>
        <p:spPr bwMode="auto">
          <a:xfrm>
            <a:off x="7330849" y="2003425"/>
            <a:ext cx="1503362" cy="1577975"/>
          </a:xfrm>
          <a:prstGeom prst="rect">
            <a:avLst/>
          </a:prstGeom>
          <a:noFill/>
          <a:ln w="9525">
            <a:noFill/>
            <a:miter lim="800000"/>
            <a:headEnd/>
            <a:tailEnd/>
          </a:ln>
        </p:spPr>
      </p:pic>
      <p:sp>
        <p:nvSpPr>
          <p:cNvPr id="60420" name="Rectangle 4"/>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60421" name="Rectangle 5"/>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67</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71475" y="1741488"/>
            <a:ext cx="8772525" cy="3170099"/>
          </a:xfrm>
          <a:prstGeom prst="rect">
            <a:avLst/>
          </a:prstGeom>
          <a:noFill/>
          <a:ln w="9525" algn="ctr">
            <a:noFill/>
            <a:miter lim="800000"/>
            <a:headEnd/>
            <a:tailEnd/>
          </a:ln>
        </p:spPr>
        <p:txBody>
          <a:bodyPr anchor="ctr">
            <a:spAutoFit/>
          </a:bodyPr>
          <a:lstStyle/>
          <a:p>
            <a:pPr algn="l" fontAlgn="b"/>
            <a:r>
              <a:rPr lang="en-US" altLang="ja-JP" sz="2000" dirty="0" smtClean="0">
                <a:solidFill>
                  <a:schemeClr val="accent1"/>
                </a:solidFill>
              </a:rPr>
              <a:t>NGF antibody</a:t>
            </a:r>
            <a:endParaRPr lang="en-US" altLang="ja-JP" sz="2000" dirty="0">
              <a:solidFill>
                <a:schemeClr val="accent1"/>
              </a:solidFill>
            </a:endParaRPr>
          </a:p>
          <a:p>
            <a:pPr algn="l" fontAlgn="b"/>
            <a:endParaRPr lang="en-US" altLang="ja-JP" sz="2000" dirty="0">
              <a:solidFill>
                <a:schemeClr val="accent1"/>
              </a:solidFill>
            </a:endParaRPr>
          </a:p>
          <a:p>
            <a:pPr algn="l" fontAlgn="b"/>
            <a:r>
              <a:rPr lang="en-US" altLang="ja-JP" sz="2000" dirty="0">
                <a:solidFill>
                  <a:schemeClr val="accent1"/>
                </a:solidFill>
              </a:rPr>
              <a:t>	</a:t>
            </a:r>
            <a:r>
              <a:rPr lang="en-US" altLang="ja-JP" sz="2000" dirty="0" err="1" smtClean="0">
                <a:solidFill>
                  <a:schemeClr val="accent1"/>
                </a:solidFill>
              </a:rPr>
              <a:t>Tanezumab</a:t>
            </a:r>
            <a:r>
              <a:rPr lang="en-US" altLang="ja-JP" sz="2000" dirty="0" smtClean="0">
                <a:solidFill>
                  <a:schemeClr val="accent1"/>
                </a:solidFill>
              </a:rPr>
              <a:t> (Pfizer): </a:t>
            </a:r>
          </a:p>
          <a:p>
            <a:pPr algn="l" fontAlgn="b"/>
            <a:r>
              <a:rPr lang="en-US" altLang="ja-JP" sz="2000" dirty="0" smtClean="0"/>
              <a:t>	Clinical trial halted at Phase III in 2010 due to severe side effect in 	some patients</a:t>
            </a:r>
          </a:p>
          <a:p>
            <a:pPr algn="l" fontAlgn="b"/>
            <a:endParaRPr lang="en-US" altLang="ja-JP" sz="2000" dirty="0" smtClean="0"/>
          </a:p>
          <a:p>
            <a:pPr algn="l" fontAlgn="b"/>
            <a:r>
              <a:rPr lang="en-US" altLang="ja-JP" sz="2000" dirty="0" smtClean="0"/>
              <a:t>	In march 2012, the FDA approved for a continuation of the 	development</a:t>
            </a:r>
          </a:p>
          <a:p>
            <a:pPr algn="l" fontAlgn="b"/>
            <a:r>
              <a:rPr lang="en-US" altLang="ja-JP" sz="2000" dirty="0" smtClean="0">
                <a:cs typeface="Times New Roman" pitchFamily="18" charset="0"/>
              </a:rPr>
              <a:t>	</a:t>
            </a:r>
            <a:endParaRPr lang="en-US" altLang="ja-JP" sz="2000" dirty="0"/>
          </a:p>
          <a:p>
            <a:pPr algn="l" fontAlgn="b"/>
            <a:endParaRPr lang="en-GB" altLang="ja-JP" sz="2000" dirty="0"/>
          </a:p>
        </p:txBody>
      </p:sp>
      <p:sp>
        <p:nvSpPr>
          <p:cNvPr id="60420" name="Rectangle 4"/>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60421" name="Rectangle 5"/>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68</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9144000" cy="1143000"/>
          </a:xfrm>
          <a:noFill/>
        </p:spPr>
        <p:txBody>
          <a:bodyPr/>
          <a:lstStyle/>
          <a:p>
            <a:r>
              <a:rPr lang="en-US" altLang="ja-JP" sz="3200" smtClean="0">
                <a:solidFill>
                  <a:schemeClr val="accent1"/>
                </a:solidFill>
                <a:latin typeface="Arial Unicode MS" pitchFamily="50" charset="-128"/>
                <a:ea typeface="Arial Unicode MS" pitchFamily="50" charset="-128"/>
                <a:cs typeface="Arial Unicode MS" pitchFamily="50" charset="-128"/>
              </a:rPr>
              <a:t>Expression of neurotrophic factor receptors and Na</a:t>
            </a:r>
            <a:r>
              <a:rPr lang="en-US" altLang="ja-JP" sz="3200" baseline="30000" smtClean="0">
                <a:solidFill>
                  <a:schemeClr val="accent1"/>
                </a:solidFill>
                <a:latin typeface="Arial Unicode MS" pitchFamily="50" charset="-128"/>
                <a:ea typeface="Arial Unicode MS" pitchFamily="50" charset="-128"/>
                <a:cs typeface="Arial Unicode MS" pitchFamily="50" charset="-128"/>
              </a:rPr>
              <a:t>+</a:t>
            </a:r>
            <a:r>
              <a:rPr lang="en-US" altLang="ja-JP" sz="3200" smtClean="0">
                <a:solidFill>
                  <a:schemeClr val="accent1"/>
                </a:solidFill>
                <a:latin typeface="Arial Unicode MS" pitchFamily="50" charset="-128"/>
                <a:ea typeface="Arial Unicode MS" pitchFamily="50" charset="-128"/>
                <a:cs typeface="Arial Unicode MS" pitchFamily="50" charset="-128"/>
              </a:rPr>
              <a:t> channels in DRG neurons</a:t>
            </a:r>
            <a:endParaRPr lang="en-GB" altLang="ja-JP" sz="3200" smtClean="0">
              <a:solidFill>
                <a:schemeClr val="accent1"/>
              </a:solidFill>
              <a:latin typeface="Arial Unicode MS" pitchFamily="50" charset="-128"/>
              <a:ea typeface="Arial Unicode MS" pitchFamily="50" charset="-128"/>
              <a:cs typeface="Arial Unicode MS" pitchFamily="50" charset="-128"/>
            </a:endParaRPr>
          </a:p>
        </p:txBody>
      </p:sp>
      <p:sp>
        <p:nvSpPr>
          <p:cNvPr id="12291" name="Freeform 3"/>
          <p:cNvSpPr>
            <a:spLocks/>
          </p:cNvSpPr>
          <p:nvPr/>
        </p:nvSpPr>
        <p:spPr bwMode="auto">
          <a:xfrm>
            <a:off x="4264025" y="2487613"/>
            <a:ext cx="1571625" cy="1790700"/>
          </a:xfrm>
          <a:custGeom>
            <a:avLst/>
            <a:gdLst>
              <a:gd name="T0" fmla="*/ 2147483647 w 165"/>
              <a:gd name="T1" fmla="*/ 2147483647 h 188"/>
              <a:gd name="T2" fmla="*/ 2147483647 w 165"/>
              <a:gd name="T3" fmla="*/ 2147483647 h 188"/>
              <a:gd name="T4" fmla="*/ 0 w 165"/>
              <a:gd name="T5" fmla="*/ 0 h 188"/>
              <a:gd name="T6" fmla="*/ 0 w 165"/>
              <a:gd name="T7" fmla="*/ 2147483647 h 188"/>
              <a:gd name="T8" fmla="*/ 2147483647 w 165"/>
              <a:gd name="T9" fmla="*/ 2147483647 h 188"/>
              <a:gd name="T10" fmla="*/ 0 60000 65536"/>
              <a:gd name="T11" fmla="*/ 0 60000 65536"/>
              <a:gd name="T12" fmla="*/ 0 60000 65536"/>
              <a:gd name="T13" fmla="*/ 0 60000 65536"/>
              <a:gd name="T14" fmla="*/ 0 60000 65536"/>
              <a:gd name="T15" fmla="*/ 0 w 165"/>
              <a:gd name="T16" fmla="*/ 0 h 188"/>
              <a:gd name="T17" fmla="*/ 165 w 165"/>
              <a:gd name="T18" fmla="*/ 188 h 188"/>
            </a:gdLst>
            <a:ahLst/>
            <a:cxnLst>
              <a:cxn ang="T10">
                <a:pos x="T0" y="T1"/>
              </a:cxn>
              <a:cxn ang="T11">
                <a:pos x="T2" y="T3"/>
              </a:cxn>
              <a:cxn ang="T12">
                <a:pos x="T4" y="T5"/>
              </a:cxn>
              <a:cxn ang="T13">
                <a:pos x="T6" y="T7"/>
              </a:cxn>
              <a:cxn ang="T14">
                <a:pos x="T8" y="T9"/>
              </a:cxn>
            </a:cxnLst>
            <a:rect l="T15" t="T16" r="T17" b="T18"/>
            <a:pathLst>
              <a:path w="165" h="188">
                <a:moveTo>
                  <a:pt x="163" y="188"/>
                </a:moveTo>
                <a:cubicBezTo>
                  <a:pt x="164" y="180"/>
                  <a:pt x="165" y="172"/>
                  <a:pt x="165" y="165"/>
                </a:cubicBezTo>
                <a:cubicBezTo>
                  <a:pt x="165" y="73"/>
                  <a:pt x="91" y="0"/>
                  <a:pt x="0" y="0"/>
                </a:cubicBezTo>
                <a:lnTo>
                  <a:pt x="0" y="165"/>
                </a:lnTo>
                <a:lnTo>
                  <a:pt x="163" y="188"/>
                </a:lnTo>
                <a:close/>
              </a:path>
            </a:pathLst>
          </a:custGeom>
          <a:solidFill>
            <a:srgbClr val="FF0000"/>
          </a:solidFill>
          <a:ln w="9525">
            <a:solidFill>
              <a:srgbClr val="000000"/>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12292" name="Freeform 4"/>
          <p:cNvSpPr>
            <a:spLocks/>
          </p:cNvSpPr>
          <p:nvPr/>
        </p:nvSpPr>
        <p:spPr bwMode="auto">
          <a:xfrm>
            <a:off x="3835400" y="4059238"/>
            <a:ext cx="1981200" cy="1562100"/>
          </a:xfrm>
          <a:custGeom>
            <a:avLst/>
            <a:gdLst>
              <a:gd name="T0" fmla="*/ 0 w 208"/>
              <a:gd name="T1" fmla="*/ 2147483647 h 164"/>
              <a:gd name="T2" fmla="*/ 2147483647 w 208"/>
              <a:gd name="T3" fmla="*/ 2147483647 h 164"/>
              <a:gd name="T4" fmla="*/ 2147483647 w 208"/>
              <a:gd name="T5" fmla="*/ 2086689194 h 164"/>
              <a:gd name="T6" fmla="*/ 2147483647 w 208"/>
              <a:gd name="T7" fmla="*/ 0 h 164"/>
              <a:gd name="T8" fmla="*/ 0 w 208"/>
              <a:gd name="T9" fmla="*/ 2147483647 h 164"/>
              <a:gd name="T10" fmla="*/ 0 60000 65536"/>
              <a:gd name="T11" fmla="*/ 0 60000 65536"/>
              <a:gd name="T12" fmla="*/ 0 60000 65536"/>
              <a:gd name="T13" fmla="*/ 0 60000 65536"/>
              <a:gd name="T14" fmla="*/ 0 60000 65536"/>
              <a:gd name="T15" fmla="*/ 0 w 208"/>
              <a:gd name="T16" fmla="*/ 0 h 164"/>
              <a:gd name="T17" fmla="*/ 208 w 208"/>
              <a:gd name="T18" fmla="*/ 164 h 164"/>
            </a:gdLst>
            <a:ahLst/>
            <a:cxnLst>
              <a:cxn ang="T10">
                <a:pos x="T0" y="T1"/>
              </a:cxn>
              <a:cxn ang="T11">
                <a:pos x="T2" y="T3"/>
              </a:cxn>
              <a:cxn ang="T12">
                <a:pos x="T4" y="T5"/>
              </a:cxn>
              <a:cxn ang="T13">
                <a:pos x="T6" y="T7"/>
              </a:cxn>
              <a:cxn ang="T14">
                <a:pos x="T8" y="T9"/>
              </a:cxn>
            </a:cxnLst>
            <a:rect l="T15" t="T16" r="T17" b="T18"/>
            <a:pathLst>
              <a:path w="208" h="164">
                <a:moveTo>
                  <a:pt x="0" y="158"/>
                </a:moveTo>
                <a:cubicBezTo>
                  <a:pt x="14" y="162"/>
                  <a:pt x="29" y="164"/>
                  <a:pt x="45" y="164"/>
                </a:cubicBezTo>
                <a:cubicBezTo>
                  <a:pt x="127" y="164"/>
                  <a:pt x="196" y="104"/>
                  <a:pt x="208" y="23"/>
                </a:cubicBezTo>
                <a:lnTo>
                  <a:pt x="45" y="0"/>
                </a:lnTo>
                <a:lnTo>
                  <a:pt x="0" y="158"/>
                </a:lnTo>
                <a:close/>
              </a:path>
            </a:pathLst>
          </a:custGeom>
          <a:solidFill>
            <a:srgbClr val="00FF00"/>
          </a:solidFill>
          <a:ln w="9525">
            <a:solidFill>
              <a:srgbClr val="000000"/>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12293" name="Freeform 5"/>
          <p:cNvSpPr>
            <a:spLocks/>
          </p:cNvSpPr>
          <p:nvPr/>
        </p:nvSpPr>
        <p:spPr bwMode="auto">
          <a:xfrm>
            <a:off x="2682875" y="2487613"/>
            <a:ext cx="1581150" cy="3076575"/>
          </a:xfrm>
          <a:custGeom>
            <a:avLst/>
            <a:gdLst>
              <a:gd name="T0" fmla="*/ 2147483647 w 166"/>
              <a:gd name="T1" fmla="*/ 0 h 323"/>
              <a:gd name="T2" fmla="*/ 90725629 w 166"/>
              <a:gd name="T3" fmla="*/ 2147483647 h 323"/>
              <a:gd name="T4" fmla="*/ 2147483647 w 166"/>
              <a:gd name="T5" fmla="*/ 2147483647 h 323"/>
              <a:gd name="T6" fmla="*/ 2147483647 w 166"/>
              <a:gd name="T7" fmla="*/ 2147483647 h 323"/>
              <a:gd name="T8" fmla="*/ 2147483647 w 166"/>
              <a:gd name="T9" fmla="*/ 0 h 323"/>
              <a:gd name="T10" fmla="*/ 0 60000 65536"/>
              <a:gd name="T11" fmla="*/ 0 60000 65536"/>
              <a:gd name="T12" fmla="*/ 0 60000 65536"/>
              <a:gd name="T13" fmla="*/ 0 60000 65536"/>
              <a:gd name="T14" fmla="*/ 0 60000 65536"/>
              <a:gd name="T15" fmla="*/ 0 w 166"/>
              <a:gd name="T16" fmla="*/ 0 h 323"/>
              <a:gd name="T17" fmla="*/ 166 w 166"/>
              <a:gd name="T18" fmla="*/ 323 h 323"/>
            </a:gdLst>
            <a:ahLst/>
            <a:cxnLst>
              <a:cxn ang="T10">
                <a:pos x="T0" y="T1"/>
              </a:cxn>
              <a:cxn ang="T11">
                <a:pos x="T2" y="T3"/>
              </a:cxn>
              <a:cxn ang="T12">
                <a:pos x="T4" y="T5"/>
              </a:cxn>
              <a:cxn ang="T13">
                <a:pos x="T6" y="T7"/>
              </a:cxn>
              <a:cxn ang="T14">
                <a:pos x="T8" y="T9"/>
              </a:cxn>
            </a:cxnLst>
            <a:rect l="T15" t="T16" r="T17" b="T18"/>
            <a:pathLst>
              <a:path w="166" h="323">
                <a:moveTo>
                  <a:pt x="165" y="0"/>
                </a:moveTo>
                <a:cubicBezTo>
                  <a:pt x="74" y="0"/>
                  <a:pt x="1" y="73"/>
                  <a:pt x="1" y="164"/>
                </a:cubicBezTo>
                <a:cubicBezTo>
                  <a:pt x="0" y="238"/>
                  <a:pt x="50" y="303"/>
                  <a:pt x="121" y="323"/>
                </a:cubicBezTo>
                <a:lnTo>
                  <a:pt x="166" y="165"/>
                </a:lnTo>
                <a:lnTo>
                  <a:pt x="165" y="0"/>
                </a:lnTo>
                <a:close/>
              </a:path>
            </a:pathLst>
          </a:custGeom>
          <a:solidFill>
            <a:srgbClr val="666699"/>
          </a:solidFill>
          <a:ln w="9525">
            <a:solidFill>
              <a:srgbClr val="000000"/>
            </a:solidFill>
            <a:round/>
            <a:headEnd/>
            <a:tailEnd/>
          </a:ln>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12294" name="Rectangle 6"/>
          <p:cNvSpPr>
            <a:spLocks noChangeArrowheads="1"/>
          </p:cNvSpPr>
          <p:nvPr/>
        </p:nvSpPr>
        <p:spPr bwMode="auto">
          <a:xfrm>
            <a:off x="4484688" y="3240088"/>
            <a:ext cx="901700" cy="458787"/>
          </a:xfrm>
          <a:prstGeom prst="rect">
            <a:avLst/>
          </a:prstGeom>
          <a:noFill/>
          <a:ln w="12700">
            <a:noFill/>
            <a:miter lim="800000"/>
            <a:headEnd/>
            <a:tailEnd/>
          </a:ln>
        </p:spPr>
        <p:txBody>
          <a:bodyPr lIns="90488" tIns="44450" rIns="90488" bIns="44450">
            <a:spAutoFit/>
          </a:bodyPr>
          <a:lstStyle/>
          <a:p>
            <a:pPr algn="l"/>
            <a:r>
              <a:rPr lang="en-US" altLang="ja-JP" sz="2400" b="1">
                <a:solidFill>
                  <a:srgbClr val="000000"/>
                </a:solidFill>
                <a:latin typeface="Arial Unicode MS" pitchFamily="50" charset="-128"/>
                <a:ea typeface="Arial Unicode MS" pitchFamily="50" charset="-128"/>
                <a:cs typeface="Arial Unicode MS" pitchFamily="50" charset="-128"/>
              </a:rPr>
              <a:t>TrkA</a:t>
            </a:r>
            <a:endParaRPr lang="en-GB" altLang="ja-JP" sz="2400" b="1">
              <a:solidFill>
                <a:srgbClr val="000000"/>
              </a:solidFill>
              <a:latin typeface="Arial Unicode MS" pitchFamily="50" charset="-128"/>
              <a:ea typeface="Arial Unicode MS" pitchFamily="50" charset="-128"/>
              <a:cs typeface="Arial Unicode MS" pitchFamily="50" charset="-128"/>
            </a:endParaRPr>
          </a:p>
        </p:txBody>
      </p:sp>
      <p:sp>
        <p:nvSpPr>
          <p:cNvPr id="12295" name="Oval 7"/>
          <p:cNvSpPr>
            <a:spLocks noChangeArrowheads="1"/>
          </p:cNvSpPr>
          <p:nvPr/>
        </p:nvSpPr>
        <p:spPr bwMode="auto">
          <a:xfrm>
            <a:off x="2589213" y="2400300"/>
            <a:ext cx="3340100" cy="3305175"/>
          </a:xfrm>
          <a:prstGeom prst="ellipse">
            <a:avLst/>
          </a:prstGeom>
          <a:noFill/>
          <a:ln w="76200" algn="ctr">
            <a:solidFill>
              <a:schemeClr val="tx1"/>
            </a:solidFill>
            <a:round/>
            <a:headEnd/>
            <a:tailEnd/>
          </a:ln>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12296" name="Rectangle 8"/>
          <p:cNvSpPr>
            <a:spLocks noChangeArrowheads="1"/>
          </p:cNvSpPr>
          <p:nvPr/>
        </p:nvSpPr>
        <p:spPr bwMode="auto">
          <a:xfrm>
            <a:off x="5978525" y="3856038"/>
            <a:ext cx="2222500" cy="828675"/>
          </a:xfrm>
          <a:prstGeom prst="rect">
            <a:avLst/>
          </a:prstGeom>
          <a:noFill/>
          <a:ln w="12700">
            <a:noFill/>
            <a:miter lim="800000"/>
            <a:headEnd/>
            <a:tailEnd/>
          </a:ln>
        </p:spPr>
        <p:txBody>
          <a:bodyPr lIns="90488" tIns="44450" rIns="90488" bIns="44450">
            <a:spAutoFit/>
          </a:bodyPr>
          <a:lstStyle/>
          <a:p>
            <a:pPr algn="l"/>
            <a:r>
              <a:rPr lang="en-US" altLang="ja-JP" sz="2400">
                <a:solidFill>
                  <a:srgbClr val="FFFFCC"/>
                </a:solidFill>
                <a:latin typeface="Arial Unicode MS" pitchFamily="50" charset="-128"/>
                <a:ea typeface="Arial Unicode MS" pitchFamily="50" charset="-128"/>
                <a:cs typeface="Arial Unicode MS" pitchFamily="50" charset="-128"/>
              </a:rPr>
              <a:t>Unmyelinated neurons</a:t>
            </a:r>
            <a:endParaRPr lang="en-GB" altLang="ja-JP" sz="2400">
              <a:solidFill>
                <a:srgbClr val="FFFFCC"/>
              </a:solidFill>
              <a:latin typeface="Arial Unicode MS" pitchFamily="50" charset="-128"/>
              <a:ea typeface="Arial Unicode MS" pitchFamily="50" charset="-128"/>
              <a:cs typeface="Arial Unicode MS" pitchFamily="50" charset="-128"/>
            </a:endParaRPr>
          </a:p>
        </p:txBody>
      </p:sp>
      <p:sp useBgFill="1">
        <p:nvSpPr>
          <p:cNvPr id="12297" name="Rectangle 9"/>
          <p:cNvSpPr>
            <a:spLocks noChangeArrowheads="1"/>
          </p:cNvSpPr>
          <p:nvPr/>
        </p:nvSpPr>
        <p:spPr bwMode="auto">
          <a:xfrm>
            <a:off x="4173538" y="2014538"/>
            <a:ext cx="134937" cy="458787"/>
          </a:xfrm>
          <a:prstGeom prst="rect">
            <a:avLst/>
          </a:prstGeom>
          <a:ln w="12700">
            <a:noFill/>
            <a:miter lim="800000"/>
            <a:headEnd/>
            <a:tailEnd/>
          </a:ln>
        </p:spPr>
        <p:txBody>
          <a:bodyPr wrap="none" anchor="ctr"/>
          <a:lstStyle/>
          <a:p>
            <a:pPr algn="l"/>
            <a:endParaRPr lang="ja-JP" altLang="en-US" sz="2400">
              <a:latin typeface="Arial Unicode MS" pitchFamily="50" charset="-128"/>
              <a:ea typeface="Arial Unicode MS" pitchFamily="50" charset="-128"/>
              <a:cs typeface="Arial Unicode MS" pitchFamily="50" charset="-128"/>
            </a:endParaRPr>
          </a:p>
        </p:txBody>
      </p:sp>
      <p:sp>
        <p:nvSpPr>
          <p:cNvPr id="12298" name="Rectangle 10"/>
          <p:cNvSpPr>
            <a:spLocks noChangeArrowheads="1"/>
          </p:cNvSpPr>
          <p:nvPr/>
        </p:nvSpPr>
        <p:spPr bwMode="auto">
          <a:xfrm>
            <a:off x="914400" y="3014663"/>
            <a:ext cx="1790700" cy="828675"/>
          </a:xfrm>
          <a:prstGeom prst="rect">
            <a:avLst/>
          </a:prstGeom>
          <a:noFill/>
          <a:ln w="12700">
            <a:noFill/>
            <a:miter lim="800000"/>
            <a:headEnd/>
            <a:tailEnd/>
          </a:ln>
        </p:spPr>
        <p:txBody>
          <a:bodyPr lIns="90488" tIns="44450" rIns="90488" bIns="44450">
            <a:spAutoFit/>
          </a:bodyPr>
          <a:lstStyle/>
          <a:p>
            <a:pPr algn="l"/>
            <a:r>
              <a:rPr lang="en-US" altLang="ja-JP" sz="2400">
                <a:solidFill>
                  <a:srgbClr val="FFFFCC"/>
                </a:solidFill>
                <a:latin typeface="Arial Unicode MS" pitchFamily="50" charset="-128"/>
                <a:ea typeface="Arial Unicode MS" pitchFamily="50" charset="-128"/>
                <a:cs typeface="Arial Unicode MS" pitchFamily="50" charset="-128"/>
              </a:rPr>
              <a:t>Myelinated neurons</a:t>
            </a:r>
            <a:endParaRPr lang="en-GB" altLang="ja-JP" sz="2400">
              <a:solidFill>
                <a:srgbClr val="FFFFCC"/>
              </a:solidFill>
              <a:latin typeface="Arial Unicode MS" pitchFamily="50" charset="-128"/>
              <a:ea typeface="Arial Unicode MS" pitchFamily="50" charset="-128"/>
              <a:cs typeface="Arial Unicode MS" pitchFamily="50" charset="-128"/>
            </a:endParaRPr>
          </a:p>
        </p:txBody>
      </p:sp>
      <p:sp useBgFill="1">
        <p:nvSpPr>
          <p:cNvPr id="12299" name="Rectangle 11"/>
          <p:cNvSpPr>
            <a:spLocks noChangeArrowheads="1"/>
          </p:cNvSpPr>
          <p:nvPr/>
        </p:nvSpPr>
        <p:spPr bwMode="auto">
          <a:xfrm rot="1103997">
            <a:off x="3697288" y="5580063"/>
            <a:ext cx="101600" cy="425450"/>
          </a:xfrm>
          <a:prstGeom prst="rect">
            <a:avLst/>
          </a:prstGeom>
          <a:ln w="12700">
            <a:noFill/>
            <a:miter lim="800000"/>
            <a:headEnd/>
            <a:tailEnd/>
          </a:ln>
        </p:spPr>
        <p:txBody>
          <a:bodyPr wrap="none" anchor="ctr"/>
          <a:lstStyle/>
          <a:p>
            <a:pPr algn="l"/>
            <a:endParaRPr lang="ja-JP" altLang="en-US" sz="2400">
              <a:latin typeface="Arial Unicode MS" pitchFamily="50" charset="-128"/>
              <a:ea typeface="Arial Unicode MS" pitchFamily="50" charset="-128"/>
              <a:cs typeface="Arial Unicode MS" pitchFamily="50" charset="-128"/>
            </a:endParaRPr>
          </a:p>
        </p:txBody>
      </p:sp>
      <p:sp>
        <p:nvSpPr>
          <p:cNvPr id="12300" name="Rectangle 12"/>
          <p:cNvSpPr>
            <a:spLocks noChangeArrowheads="1"/>
          </p:cNvSpPr>
          <p:nvPr/>
        </p:nvSpPr>
        <p:spPr bwMode="auto">
          <a:xfrm>
            <a:off x="4219575" y="4416425"/>
            <a:ext cx="1052513" cy="828675"/>
          </a:xfrm>
          <a:prstGeom prst="rect">
            <a:avLst/>
          </a:prstGeom>
          <a:noFill/>
          <a:ln w="12700">
            <a:noFill/>
            <a:miter lim="800000"/>
            <a:headEnd/>
            <a:tailEnd/>
          </a:ln>
        </p:spPr>
        <p:txBody>
          <a:bodyPr lIns="90488" tIns="44450" rIns="90488" bIns="44450">
            <a:spAutoFit/>
          </a:bodyPr>
          <a:lstStyle/>
          <a:p>
            <a:pPr algn="l"/>
            <a:r>
              <a:rPr lang="en-US" altLang="ja-JP" sz="2400" b="1">
                <a:solidFill>
                  <a:srgbClr val="000000"/>
                </a:solidFill>
                <a:latin typeface="Arial Unicode MS" pitchFamily="50" charset="-128"/>
                <a:ea typeface="Arial Unicode MS" pitchFamily="50" charset="-128"/>
                <a:cs typeface="Arial Unicode MS" pitchFamily="50" charset="-128"/>
              </a:rPr>
              <a:t>c-ret</a:t>
            </a:r>
          </a:p>
          <a:p>
            <a:pPr algn="l"/>
            <a:r>
              <a:rPr lang="en-US" altLang="ja-JP" sz="2400" b="1">
                <a:solidFill>
                  <a:srgbClr val="000000"/>
                </a:solidFill>
                <a:latin typeface="Arial Unicode MS" pitchFamily="50" charset="-128"/>
                <a:ea typeface="Arial Unicode MS" pitchFamily="50" charset="-128"/>
                <a:cs typeface="Arial Unicode MS" pitchFamily="50" charset="-128"/>
              </a:rPr>
              <a:t>GFRa</a:t>
            </a:r>
            <a:endParaRPr lang="en-GB" altLang="ja-JP" sz="2400" b="1">
              <a:solidFill>
                <a:srgbClr val="000000"/>
              </a:solidFill>
              <a:latin typeface="Arial Unicode MS" pitchFamily="50" charset="-128"/>
              <a:ea typeface="Arial Unicode MS" pitchFamily="50" charset="-128"/>
              <a:cs typeface="Arial Unicode MS" pitchFamily="50" charset="-128"/>
            </a:endParaRPr>
          </a:p>
        </p:txBody>
      </p:sp>
      <p:sp>
        <p:nvSpPr>
          <p:cNvPr id="12301" name="Rectangle 13"/>
          <p:cNvSpPr>
            <a:spLocks noChangeArrowheads="1"/>
          </p:cNvSpPr>
          <p:nvPr/>
        </p:nvSpPr>
        <p:spPr bwMode="auto">
          <a:xfrm>
            <a:off x="3038475" y="3563938"/>
            <a:ext cx="1052513" cy="828675"/>
          </a:xfrm>
          <a:prstGeom prst="rect">
            <a:avLst/>
          </a:prstGeom>
          <a:noFill/>
          <a:ln w="12700">
            <a:noFill/>
            <a:miter lim="800000"/>
            <a:headEnd/>
            <a:tailEnd/>
          </a:ln>
        </p:spPr>
        <p:txBody>
          <a:bodyPr lIns="90488" tIns="44450" rIns="90488" bIns="44450">
            <a:spAutoFit/>
          </a:bodyPr>
          <a:lstStyle/>
          <a:p>
            <a:pPr algn="l"/>
            <a:r>
              <a:rPr lang="en-US" altLang="ja-JP" sz="2400" b="1">
                <a:solidFill>
                  <a:srgbClr val="000000"/>
                </a:solidFill>
                <a:latin typeface="Arial Unicode MS" pitchFamily="50" charset="-128"/>
                <a:ea typeface="Arial Unicode MS" pitchFamily="50" charset="-128"/>
                <a:cs typeface="Arial Unicode MS" pitchFamily="50" charset="-128"/>
              </a:rPr>
              <a:t>TrkB</a:t>
            </a:r>
          </a:p>
          <a:p>
            <a:pPr algn="l"/>
            <a:r>
              <a:rPr lang="en-US" altLang="ja-JP" sz="2400" b="1">
                <a:solidFill>
                  <a:srgbClr val="000000"/>
                </a:solidFill>
                <a:latin typeface="Arial Unicode MS" pitchFamily="50" charset="-128"/>
                <a:ea typeface="Arial Unicode MS" pitchFamily="50" charset="-128"/>
                <a:cs typeface="Arial Unicode MS" pitchFamily="50" charset="-128"/>
              </a:rPr>
              <a:t>TrkC</a:t>
            </a:r>
            <a:endParaRPr lang="en-GB" altLang="ja-JP" sz="2400" b="1">
              <a:solidFill>
                <a:srgbClr val="000000"/>
              </a:solidFill>
              <a:latin typeface="Arial Unicode MS" pitchFamily="50" charset="-128"/>
              <a:ea typeface="Arial Unicode MS" pitchFamily="50" charset="-128"/>
              <a:cs typeface="Arial Unicode MS" pitchFamily="50" charset="-128"/>
            </a:endParaRPr>
          </a:p>
        </p:txBody>
      </p:sp>
      <p:sp>
        <p:nvSpPr>
          <p:cNvPr id="12302" name="Rectangle 14"/>
          <p:cNvSpPr>
            <a:spLocks noChangeArrowheads="1"/>
          </p:cNvSpPr>
          <p:nvPr/>
        </p:nvSpPr>
        <p:spPr bwMode="auto">
          <a:xfrm>
            <a:off x="4319588" y="6281738"/>
            <a:ext cx="4824412" cy="828675"/>
          </a:xfrm>
          <a:prstGeom prst="rect">
            <a:avLst/>
          </a:prstGeom>
          <a:noFill/>
          <a:ln w="12700">
            <a:noFill/>
            <a:miter lim="800000"/>
            <a:headEnd/>
            <a:tailEnd/>
          </a:ln>
        </p:spPr>
        <p:txBody>
          <a:bodyPr lIns="90488" tIns="44450" rIns="90488" bIns="44450">
            <a:spAutoFit/>
          </a:bodyPr>
          <a:lstStyle/>
          <a:p>
            <a:pPr algn="l"/>
            <a:r>
              <a:rPr lang="en-US" altLang="ja-JP" sz="1600">
                <a:solidFill>
                  <a:srgbClr val="FFFFCC"/>
                </a:solidFill>
                <a:latin typeface="Arial Unicode MS" pitchFamily="50" charset="-128"/>
                <a:ea typeface="Arial Unicode MS" pitchFamily="50" charset="-128"/>
                <a:cs typeface="Arial Unicode MS" pitchFamily="50" charset="-128"/>
              </a:rPr>
              <a:t>Note: This is a simplified chart. Real expression pattern </a:t>
            </a:r>
          </a:p>
          <a:p>
            <a:pPr algn="l"/>
            <a:r>
              <a:rPr lang="en-US" altLang="ja-JP" sz="1600">
                <a:solidFill>
                  <a:srgbClr val="FFFFCC"/>
                </a:solidFill>
                <a:latin typeface="Arial Unicode MS" pitchFamily="50" charset="-128"/>
                <a:ea typeface="Arial Unicode MS" pitchFamily="50" charset="-128"/>
                <a:cs typeface="Arial Unicode MS" pitchFamily="50" charset="-128"/>
              </a:rPr>
              <a:t>          is overlapped and much more complicated.</a:t>
            </a:r>
            <a:endParaRPr lang="en-GB" altLang="ja-JP" sz="1600">
              <a:solidFill>
                <a:srgbClr val="FFFFCC"/>
              </a:solidFill>
              <a:latin typeface="Arial Unicode MS" pitchFamily="50" charset="-128"/>
              <a:ea typeface="Arial Unicode MS" pitchFamily="50" charset="-128"/>
              <a:cs typeface="Arial Unicode MS" pitchFamily="50" charset="-128"/>
            </a:endParaRPr>
          </a:p>
        </p:txBody>
      </p:sp>
      <p:sp>
        <p:nvSpPr>
          <p:cNvPr id="12303" name="Rectangle 15"/>
          <p:cNvSpPr>
            <a:spLocks noChangeArrowheads="1"/>
          </p:cNvSpPr>
          <p:nvPr/>
        </p:nvSpPr>
        <p:spPr bwMode="auto">
          <a:xfrm>
            <a:off x="5721350" y="2711450"/>
            <a:ext cx="1631950" cy="458788"/>
          </a:xfrm>
          <a:prstGeom prst="rect">
            <a:avLst/>
          </a:prstGeom>
          <a:noFill/>
          <a:ln w="12700">
            <a:noFill/>
            <a:miter lim="800000"/>
            <a:headEnd/>
            <a:tailEnd/>
          </a:ln>
        </p:spPr>
        <p:txBody>
          <a:bodyPr lIns="90488" tIns="44450" rIns="90488" bIns="44450">
            <a:spAutoFit/>
          </a:bodyPr>
          <a:lstStyle/>
          <a:p>
            <a:pPr algn="l"/>
            <a:r>
              <a:rPr lang="en-US" altLang="ja-JP" sz="2400" b="1">
                <a:solidFill>
                  <a:srgbClr val="FF0000"/>
                </a:solidFill>
                <a:latin typeface="Arial Unicode MS" pitchFamily="50" charset="-128"/>
                <a:ea typeface="Arial Unicode MS" pitchFamily="50" charset="-128"/>
                <a:cs typeface="Arial Unicode MS" pitchFamily="50" charset="-128"/>
              </a:rPr>
              <a:t>Na</a:t>
            </a:r>
            <a:r>
              <a:rPr lang="en-US" altLang="ja-JP" sz="2400" b="1" baseline="-25000">
                <a:solidFill>
                  <a:srgbClr val="FF0000"/>
                </a:solidFill>
                <a:latin typeface="Arial Unicode MS" pitchFamily="50" charset="-128"/>
                <a:ea typeface="Arial Unicode MS" pitchFamily="50" charset="-128"/>
                <a:cs typeface="Arial Unicode MS" pitchFamily="50" charset="-128"/>
              </a:rPr>
              <a:t>V</a:t>
            </a:r>
            <a:r>
              <a:rPr lang="en-US" altLang="ja-JP" sz="2400" b="1">
                <a:solidFill>
                  <a:srgbClr val="FF0000"/>
                </a:solidFill>
                <a:latin typeface="Arial Unicode MS" pitchFamily="50" charset="-128"/>
                <a:ea typeface="Arial Unicode MS" pitchFamily="50" charset="-128"/>
                <a:cs typeface="Arial Unicode MS" pitchFamily="50" charset="-128"/>
              </a:rPr>
              <a:t>1.8</a:t>
            </a:r>
            <a:endParaRPr lang="en-GB" altLang="ja-JP" sz="2400" b="1">
              <a:solidFill>
                <a:srgbClr val="FF0000"/>
              </a:solidFill>
              <a:latin typeface="Arial Unicode MS" pitchFamily="50" charset="-128"/>
              <a:ea typeface="Arial Unicode MS" pitchFamily="50" charset="-128"/>
              <a:cs typeface="Arial Unicode MS" pitchFamily="50" charset="-128"/>
            </a:endParaRPr>
          </a:p>
        </p:txBody>
      </p:sp>
      <p:sp>
        <p:nvSpPr>
          <p:cNvPr id="12304" name="Rectangle 16"/>
          <p:cNvSpPr>
            <a:spLocks noChangeArrowheads="1"/>
          </p:cNvSpPr>
          <p:nvPr/>
        </p:nvSpPr>
        <p:spPr bwMode="auto">
          <a:xfrm>
            <a:off x="5370513" y="5181600"/>
            <a:ext cx="1631950" cy="458788"/>
          </a:xfrm>
          <a:prstGeom prst="rect">
            <a:avLst/>
          </a:prstGeom>
          <a:noFill/>
          <a:ln w="12700">
            <a:noFill/>
            <a:miter lim="800000"/>
            <a:headEnd/>
            <a:tailEnd/>
          </a:ln>
        </p:spPr>
        <p:txBody>
          <a:bodyPr lIns="90488" tIns="44450" rIns="90488" bIns="44450">
            <a:spAutoFit/>
          </a:bodyPr>
          <a:lstStyle/>
          <a:p>
            <a:pPr algn="l"/>
            <a:r>
              <a:rPr lang="en-US" altLang="ja-JP" sz="2400" b="1">
                <a:solidFill>
                  <a:schemeClr val="accent2"/>
                </a:solidFill>
                <a:latin typeface="Arial Unicode MS" pitchFamily="50" charset="-128"/>
                <a:ea typeface="Arial Unicode MS" pitchFamily="50" charset="-128"/>
                <a:cs typeface="Arial Unicode MS" pitchFamily="50" charset="-128"/>
              </a:rPr>
              <a:t>Na</a:t>
            </a:r>
            <a:r>
              <a:rPr lang="en-US" altLang="ja-JP" sz="2400" b="1" baseline="-25000">
                <a:solidFill>
                  <a:schemeClr val="accent2"/>
                </a:solidFill>
                <a:latin typeface="Arial Unicode MS" pitchFamily="50" charset="-128"/>
                <a:ea typeface="Arial Unicode MS" pitchFamily="50" charset="-128"/>
                <a:cs typeface="Arial Unicode MS" pitchFamily="50" charset="-128"/>
              </a:rPr>
              <a:t>V</a:t>
            </a:r>
            <a:r>
              <a:rPr lang="en-US" altLang="ja-JP" sz="2400" b="1">
                <a:solidFill>
                  <a:schemeClr val="accent2"/>
                </a:solidFill>
                <a:latin typeface="Arial Unicode MS" pitchFamily="50" charset="-128"/>
                <a:ea typeface="Arial Unicode MS" pitchFamily="50" charset="-128"/>
                <a:cs typeface="Arial Unicode MS" pitchFamily="50" charset="-128"/>
              </a:rPr>
              <a:t>1.9</a:t>
            </a:r>
            <a:endParaRPr lang="en-GB" altLang="ja-JP" sz="2400" b="1">
              <a:solidFill>
                <a:schemeClr val="accent2"/>
              </a:solidFill>
              <a:latin typeface="Arial Unicode MS" pitchFamily="50" charset="-128"/>
              <a:ea typeface="Arial Unicode MS" pitchFamily="50" charset="-128"/>
              <a:cs typeface="Arial Unicode MS" pitchFamily="50" charset="-128"/>
            </a:endParaRPr>
          </a:p>
        </p:txBody>
      </p:sp>
      <p:sp>
        <p:nvSpPr>
          <p:cNvPr id="12305" name="Rectangle 17"/>
          <p:cNvSpPr>
            <a:spLocks noChangeArrowheads="1"/>
          </p:cNvSpPr>
          <p:nvPr/>
        </p:nvSpPr>
        <p:spPr bwMode="auto">
          <a:xfrm>
            <a:off x="878998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latin typeface="Arial Unicode MS" pitchFamily="50" charset="-128"/>
                <a:ea typeface="Arial Unicode MS" pitchFamily="50" charset="-128"/>
                <a:cs typeface="Arial Unicode MS" pitchFamily="50" charset="-128"/>
              </a:rPr>
              <a:t>7</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9144000" cy="950913"/>
          </a:xfrm>
          <a:noFill/>
        </p:spPr>
        <p:txBody>
          <a:bodyPr/>
          <a:lstStyle/>
          <a:p>
            <a:r>
              <a:rPr lang="en-US" altLang="ja-JP" sz="3200" smtClean="0">
                <a:solidFill>
                  <a:schemeClr val="accent1"/>
                </a:solidFill>
                <a:latin typeface="Arial Unicode MS" pitchFamily="50" charset="-128"/>
                <a:ea typeface="Arial Unicode MS" pitchFamily="50" charset="-128"/>
                <a:cs typeface="Arial Unicode MS" pitchFamily="50" charset="-128"/>
              </a:rPr>
              <a:t>Recent approaches to study pain mechanisms</a:t>
            </a:r>
            <a:endParaRPr lang="en-GB" altLang="ja-JP" sz="3200" smtClean="0">
              <a:solidFill>
                <a:schemeClr val="accent1"/>
              </a:solidFill>
              <a:latin typeface="Arial Unicode MS" pitchFamily="50" charset="-128"/>
              <a:ea typeface="Arial Unicode MS" pitchFamily="50" charset="-128"/>
              <a:cs typeface="Arial Unicode MS" pitchFamily="50" charset="-128"/>
            </a:endParaRPr>
          </a:p>
        </p:txBody>
      </p:sp>
      <p:sp>
        <p:nvSpPr>
          <p:cNvPr id="13315" name="Rectangle 3"/>
          <p:cNvSpPr>
            <a:spLocks noChangeArrowheads="1"/>
          </p:cNvSpPr>
          <p:nvPr/>
        </p:nvSpPr>
        <p:spPr bwMode="auto">
          <a:xfrm>
            <a:off x="384175" y="1843088"/>
            <a:ext cx="8510588" cy="4051300"/>
          </a:xfrm>
          <a:prstGeom prst="rect">
            <a:avLst/>
          </a:prstGeom>
          <a:noFill/>
          <a:ln w="12700">
            <a:noFill/>
            <a:miter lim="800000"/>
            <a:headEnd/>
            <a:tailEnd/>
          </a:ln>
        </p:spPr>
        <p:txBody>
          <a:bodyPr lIns="90488" tIns="44450" rIns="90488" bIns="44450">
            <a:spAutoFit/>
          </a:bodyPr>
          <a:lstStyle/>
          <a:p>
            <a:pPr algn="l"/>
            <a:r>
              <a:rPr lang="en-GB" altLang="ja-JP">
                <a:solidFill>
                  <a:schemeClr val="tx2"/>
                </a:solidFill>
                <a:latin typeface="Arial Unicode MS" pitchFamily="50" charset="-128"/>
                <a:ea typeface="Arial Unicode MS" pitchFamily="50" charset="-128"/>
                <a:cs typeface="Arial Unicode MS" pitchFamily="50" charset="-128"/>
              </a:rPr>
              <a:t>Genetic cloning: </a:t>
            </a:r>
            <a:r>
              <a:rPr lang="en-GB" altLang="ja-JP">
                <a:latin typeface="Arial Unicode MS" pitchFamily="50" charset="-128"/>
                <a:ea typeface="Arial Unicode MS" pitchFamily="50" charset="-128"/>
                <a:cs typeface="Arial Unicode MS" pitchFamily="50" charset="-128"/>
              </a:rPr>
              <a:t>Subtraction library (Na</a:t>
            </a:r>
            <a:r>
              <a:rPr lang="en-GB" altLang="ja-JP" baseline="-25000">
                <a:latin typeface="Arial Unicode MS" pitchFamily="50" charset="-128"/>
                <a:ea typeface="Arial Unicode MS" pitchFamily="50" charset="-128"/>
                <a:cs typeface="Arial Unicode MS" pitchFamily="50" charset="-128"/>
              </a:rPr>
              <a:t>V</a:t>
            </a:r>
            <a:r>
              <a:rPr lang="en-GB" altLang="ja-JP">
                <a:latin typeface="Arial Unicode MS" pitchFamily="50" charset="-128"/>
                <a:ea typeface="Arial Unicode MS" pitchFamily="50" charset="-128"/>
                <a:cs typeface="Arial Unicode MS" pitchFamily="50" charset="-128"/>
              </a:rPr>
              <a:t>1.8, P2X3)</a:t>
            </a:r>
          </a:p>
          <a:p>
            <a:pPr algn="l"/>
            <a:r>
              <a:rPr lang="en-US" altLang="ja-JP">
                <a:latin typeface="Arial Unicode MS" pitchFamily="50" charset="-128"/>
                <a:ea typeface="Arial Unicode MS" pitchFamily="50" charset="-128"/>
                <a:cs typeface="Arial Unicode MS" pitchFamily="50" charset="-128"/>
              </a:rPr>
              <a:t>                           </a:t>
            </a:r>
            <a:r>
              <a:rPr lang="en-GB" altLang="ja-JP">
                <a:latin typeface="Arial Unicode MS" pitchFamily="50" charset="-128"/>
                <a:ea typeface="Arial Unicode MS" pitchFamily="50" charset="-128"/>
                <a:cs typeface="Arial Unicode MS" pitchFamily="50" charset="-128"/>
              </a:rPr>
              <a:t>Low-stringency hybridization/RT-PCR (Na</a:t>
            </a:r>
            <a:r>
              <a:rPr lang="en-GB" altLang="ja-JP" baseline="-25000">
                <a:latin typeface="Arial Unicode MS" pitchFamily="50" charset="-128"/>
                <a:ea typeface="Arial Unicode MS" pitchFamily="50" charset="-128"/>
                <a:cs typeface="Arial Unicode MS" pitchFamily="50" charset="-128"/>
              </a:rPr>
              <a:t>V</a:t>
            </a:r>
            <a:r>
              <a:rPr lang="en-GB" altLang="ja-JP">
                <a:latin typeface="Arial Unicode MS" pitchFamily="50" charset="-128"/>
                <a:ea typeface="Arial Unicode MS" pitchFamily="50" charset="-128"/>
                <a:cs typeface="Arial Unicode MS" pitchFamily="50" charset="-128"/>
              </a:rPr>
              <a:t>1.9)</a:t>
            </a:r>
          </a:p>
          <a:p>
            <a:pPr algn="l"/>
            <a:r>
              <a:rPr lang="en-US" altLang="ja-JP">
                <a:latin typeface="Arial Unicode MS" pitchFamily="50" charset="-128"/>
                <a:ea typeface="Arial Unicode MS" pitchFamily="50" charset="-128"/>
                <a:cs typeface="Arial Unicode MS" pitchFamily="50" charset="-128"/>
              </a:rPr>
              <a:t>		 </a:t>
            </a:r>
            <a:r>
              <a:rPr lang="en-GB" altLang="ja-JP">
                <a:latin typeface="Arial Unicode MS" pitchFamily="50" charset="-128"/>
                <a:ea typeface="Arial Unicode MS" pitchFamily="50" charset="-128"/>
                <a:cs typeface="Arial Unicode MS" pitchFamily="50" charset="-128"/>
              </a:rPr>
              <a:t>Degenerate primers-RT-PCR (Na</a:t>
            </a:r>
            <a:r>
              <a:rPr lang="en-GB" altLang="ja-JP" baseline="-25000">
                <a:latin typeface="Arial Unicode MS" pitchFamily="50" charset="-128"/>
                <a:ea typeface="Arial Unicode MS" pitchFamily="50" charset="-128"/>
                <a:cs typeface="Arial Unicode MS" pitchFamily="50" charset="-128"/>
              </a:rPr>
              <a:t>V</a:t>
            </a:r>
            <a:r>
              <a:rPr lang="en-GB" altLang="ja-JP">
                <a:latin typeface="Arial Unicode MS" pitchFamily="50" charset="-128"/>
                <a:ea typeface="Arial Unicode MS" pitchFamily="50" charset="-128"/>
                <a:cs typeface="Arial Unicode MS" pitchFamily="50" charset="-128"/>
              </a:rPr>
              <a:t>1.7)</a:t>
            </a:r>
          </a:p>
          <a:p>
            <a:pPr algn="l"/>
            <a:r>
              <a:rPr lang="en-US" altLang="ja-JP">
                <a:latin typeface="Arial Unicode MS" pitchFamily="50" charset="-128"/>
                <a:ea typeface="Arial Unicode MS" pitchFamily="50" charset="-128"/>
                <a:cs typeface="Arial Unicode MS" pitchFamily="50" charset="-128"/>
              </a:rPr>
              <a:t>                           </a:t>
            </a:r>
            <a:r>
              <a:rPr lang="en-GB" altLang="ja-JP">
                <a:latin typeface="Arial Unicode MS" pitchFamily="50" charset="-128"/>
                <a:ea typeface="Arial Unicode MS" pitchFamily="50" charset="-128"/>
                <a:cs typeface="Arial Unicode MS" pitchFamily="50" charset="-128"/>
              </a:rPr>
              <a:t>Expression cloning (TRPV1)</a:t>
            </a:r>
          </a:p>
          <a:p>
            <a:pPr algn="l"/>
            <a:r>
              <a:rPr lang="en-US" altLang="ja-JP">
                <a:latin typeface="Arial Unicode MS" pitchFamily="50" charset="-128"/>
                <a:ea typeface="Arial Unicode MS" pitchFamily="50" charset="-128"/>
                <a:cs typeface="Arial Unicode MS" pitchFamily="50" charset="-128"/>
              </a:rPr>
              <a:t>                           </a:t>
            </a:r>
            <a:r>
              <a:rPr lang="en-GB" altLang="ja-JP">
                <a:latin typeface="Arial Unicode MS" pitchFamily="50" charset="-128"/>
                <a:ea typeface="Arial Unicode MS" pitchFamily="50" charset="-128"/>
                <a:cs typeface="Arial Unicode MS" pitchFamily="50" charset="-128"/>
              </a:rPr>
              <a:t>Yeast two-hybrid system (p11)</a:t>
            </a:r>
          </a:p>
          <a:p>
            <a:pPr algn="l"/>
            <a:endParaRPr lang="en-US" altLang="ja-JP">
              <a:latin typeface="Arial Unicode MS" pitchFamily="50" charset="-128"/>
              <a:ea typeface="Arial Unicode MS" pitchFamily="50" charset="-128"/>
              <a:cs typeface="Arial Unicode MS" pitchFamily="50" charset="-128"/>
            </a:endParaRPr>
          </a:p>
          <a:p>
            <a:pPr algn="l"/>
            <a:r>
              <a:rPr lang="en-GB" altLang="ja-JP">
                <a:solidFill>
                  <a:schemeClr val="accent1"/>
                </a:solidFill>
                <a:latin typeface="Arial Unicode MS" pitchFamily="50" charset="-128"/>
                <a:ea typeface="Arial Unicode MS" pitchFamily="50" charset="-128"/>
                <a:cs typeface="Arial Unicode MS" pitchFamily="50" charset="-128"/>
              </a:rPr>
              <a:t>High-throughput assay</a:t>
            </a:r>
            <a:r>
              <a:rPr lang="en-GB" altLang="ja-JP">
                <a:latin typeface="Arial Unicode MS" pitchFamily="50" charset="-128"/>
                <a:ea typeface="Arial Unicode MS" pitchFamily="50" charset="-128"/>
                <a:cs typeface="Arial Unicode MS" pitchFamily="50" charset="-128"/>
              </a:rPr>
              <a:t>: Microarray, 2D gel-Mass spectrometry</a:t>
            </a:r>
          </a:p>
          <a:p>
            <a:pPr algn="l"/>
            <a:endParaRPr lang="en-GB" altLang="ja-JP">
              <a:latin typeface="Arial Unicode MS" pitchFamily="50" charset="-128"/>
              <a:ea typeface="Arial Unicode MS" pitchFamily="50" charset="-128"/>
              <a:cs typeface="Arial Unicode MS" pitchFamily="50" charset="-128"/>
            </a:endParaRPr>
          </a:p>
          <a:p>
            <a:pPr algn="l"/>
            <a:r>
              <a:rPr lang="en-GB" altLang="ja-JP">
                <a:solidFill>
                  <a:schemeClr val="accent1"/>
                </a:solidFill>
                <a:latin typeface="Arial Unicode MS" pitchFamily="50" charset="-128"/>
                <a:ea typeface="Arial Unicode MS" pitchFamily="50" charset="-128"/>
                <a:cs typeface="Arial Unicode MS" pitchFamily="50" charset="-128"/>
              </a:rPr>
              <a:t>Target validation</a:t>
            </a:r>
            <a:r>
              <a:rPr lang="en-GB" altLang="ja-JP">
                <a:latin typeface="Arial Unicode MS" pitchFamily="50" charset="-128"/>
                <a:ea typeface="Arial Unicode MS" pitchFamily="50" charset="-128"/>
                <a:cs typeface="Arial Unicode MS" pitchFamily="50" charset="-128"/>
              </a:rPr>
              <a:t>: Antisense oligonucleotides</a:t>
            </a:r>
          </a:p>
          <a:p>
            <a:pPr algn="l"/>
            <a:r>
              <a:rPr lang="en-GB" altLang="ja-JP">
                <a:latin typeface="Arial Unicode MS" pitchFamily="50" charset="-128"/>
                <a:ea typeface="Arial Unicode MS" pitchFamily="50" charset="-128"/>
                <a:cs typeface="Arial Unicode MS" pitchFamily="50" charset="-128"/>
              </a:rPr>
              <a:t>                             Transgenic and knockout mouse</a:t>
            </a:r>
          </a:p>
          <a:p>
            <a:pPr algn="l"/>
            <a:r>
              <a:rPr lang="en-US" altLang="ja-JP">
                <a:latin typeface="Arial Unicode MS" pitchFamily="50" charset="-128"/>
                <a:ea typeface="Arial Unicode MS" pitchFamily="50" charset="-128"/>
                <a:cs typeface="Arial Unicode MS" pitchFamily="50" charset="-128"/>
              </a:rPr>
              <a:t>                                 - tissue specific knockout using Cre-loxP</a:t>
            </a:r>
            <a:endParaRPr lang="en-GB" altLang="ja-JP">
              <a:latin typeface="Arial Unicode MS" pitchFamily="50" charset="-128"/>
              <a:ea typeface="Arial Unicode MS" pitchFamily="50" charset="-128"/>
              <a:cs typeface="Arial Unicode MS" pitchFamily="50" charset="-128"/>
            </a:endParaRPr>
          </a:p>
          <a:p>
            <a:pPr algn="l"/>
            <a:r>
              <a:rPr lang="en-GB" altLang="ja-JP">
                <a:latin typeface="Arial Unicode MS" pitchFamily="50" charset="-128"/>
                <a:ea typeface="Arial Unicode MS" pitchFamily="50" charset="-128"/>
                <a:cs typeface="Arial Unicode MS" pitchFamily="50" charset="-128"/>
              </a:rPr>
              <a:t>                             RNAi (RNA interference)</a:t>
            </a:r>
          </a:p>
          <a:p>
            <a:pPr algn="l"/>
            <a:endParaRPr lang="en-GB" altLang="ja-JP">
              <a:latin typeface="Arial Unicode MS" pitchFamily="50" charset="-128"/>
              <a:ea typeface="Arial Unicode MS" pitchFamily="50" charset="-128"/>
              <a:cs typeface="Arial Unicode MS" pitchFamily="50" charset="-128"/>
            </a:endParaRPr>
          </a:p>
        </p:txBody>
      </p:sp>
      <p:sp>
        <p:nvSpPr>
          <p:cNvPr id="13316" name="Rectangle 4"/>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latin typeface="Arial Unicode MS" pitchFamily="50" charset="-128"/>
                <a:ea typeface="Arial Unicode MS" pitchFamily="50" charset="-128"/>
                <a:cs typeface="Arial Unicode MS" pitchFamily="50" charset="-128"/>
              </a:rPr>
              <a:t>8</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3"/>
          <p:cNvSpPr>
            <a:spLocks noChangeArrowheads="1"/>
          </p:cNvSpPr>
          <p:nvPr/>
        </p:nvSpPr>
        <p:spPr bwMode="auto">
          <a:xfrm>
            <a:off x="8789988" y="6521450"/>
            <a:ext cx="296862" cy="336550"/>
          </a:xfrm>
          <a:prstGeom prst="rect">
            <a:avLst/>
          </a:prstGeom>
          <a:noFill/>
          <a:ln w="9525" algn="ctr">
            <a:noFill/>
            <a:miter lim="800000"/>
            <a:headEnd/>
            <a:tailEnd/>
          </a:ln>
        </p:spPr>
        <p:txBody>
          <a:bodyPr wrap="none">
            <a:spAutoFit/>
          </a:bodyPr>
          <a:lstStyle/>
          <a:p>
            <a:r>
              <a:rPr lang="en-GB" altLang="ja-JP" sz="1600" dirty="0">
                <a:solidFill>
                  <a:schemeClr val="accent1"/>
                </a:solidFill>
              </a:rPr>
              <a:t>9</a:t>
            </a:r>
          </a:p>
        </p:txBody>
      </p:sp>
      <p:sp>
        <p:nvSpPr>
          <p:cNvPr id="14339" name="Rectangle 86"/>
          <p:cNvSpPr>
            <a:spLocks noGrp="1" noChangeArrowheads="1"/>
          </p:cNvSpPr>
          <p:nvPr>
            <p:ph type="title"/>
          </p:nvPr>
        </p:nvSpPr>
        <p:spPr>
          <a:xfrm>
            <a:off x="0" y="503238"/>
            <a:ext cx="9144000" cy="823912"/>
          </a:xfrm>
          <a:noFill/>
        </p:spPr>
        <p:txBody>
          <a:bodyPr/>
          <a:lstStyle/>
          <a:p>
            <a:r>
              <a:rPr lang="en-GB" altLang="ja-JP" sz="3200" dirty="0" smtClean="0">
                <a:latin typeface="Arial" charset="0"/>
              </a:rPr>
              <a:t>Mammalian voltage-gated sodium channel</a:t>
            </a:r>
            <a:br>
              <a:rPr lang="en-GB" altLang="ja-JP" sz="3200" dirty="0" smtClean="0">
                <a:latin typeface="Arial" charset="0"/>
              </a:rPr>
            </a:br>
            <a:r>
              <a:rPr lang="en-GB" altLang="ja-JP" sz="3200" dirty="0" smtClean="0">
                <a:latin typeface="Symbol" pitchFamily="18" charset="2"/>
              </a:rPr>
              <a:t></a:t>
            </a:r>
            <a:r>
              <a:rPr lang="en-GB" altLang="ja-JP" sz="3200" dirty="0" smtClean="0">
                <a:latin typeface="Arial" charset="0"/>
              </a:rPr>
              <a:t> subunits</a:t>
            </a:r>
          </a:p>
        </p:txBody>
      </p:sp>
      <p:grpSp>
        <p:nvGrpSpPr>
          <p:cNvPr id="2" name="Group 251"/>
          <p:cNvGrpSpPr>
            <a:grpSpLocks/>
          </p:cNvGrpSpPr>
          <p:nvPr/>
        </p:nvGrpSpPr>
        <p:grpSpPr bwMode="auto">
          <a:xfrm>
            <a:off x="144463" y="941388"/>
            <a:ext cx="8251825" cy="5092700"/>
            <a:chOff x="91" y="593"/>
            <a:chExt cx="5198" cy="3208"/>
          </a:xfrm>
        </p:grpSpPr>
        <p:sp>
          <p:nvSpPr>
            <p:cNvPr id="14422" name="Line 3"/>
            <p:cNvSpPr>
              <a:spLocks noChangeShapeType="1"/>
            </p:cNvSpPr>
            <p:nvPr/>
          </p:nvSpPr>
          <p:spPr bwMode="auto">
            <a:xfrm flipV="1">
              <a:off x="478" y="1583"/>
              <a:ext cx="4811" cy="1"/>
            </a:xfrm>
            <a:prstGeom prst="line">
              <a:avLst/>
            </a:prstGeom>
            <a:noFill/>
            <a:ln w="12700">
              <a:solidFill>
                <a:schemeClr val="accent1"/>
              </a:solidFill>
              <a:round/>
              <a:headEnd/>
              <a:tailEnd/>
            </a:ln>
          </p:spPr>
          <p:txBody>
            <a:bodyPr wrap="none" anchor="ctr"/>
            <a:lstStyle/>
            <a:p>
              <a:endParaRPr lang="ja-JP" altLang="en-US"/>
            </a:p>
          </p:txBody>
        </p:sp>
        <p:grpSp>
          <p:nvGrpSpPr>
            <p:cNvPr id="14423" name="Group 4"/>
            <p:cNvGrpSpPr>
              <a:grpSpLocks/>
            </p:cNvGrpSpPr>
            <p:nvPr/>
          </p:nvGrpSpPr>
          <p:grpSpPr bwMode="auto">
            <a:xfrm>
              <a:off x="4528" y="1186"/>
              <a:ext cx="728" cy="407"/>
              <a:chOff x="4847" y="1250"/>
              <a:chExt cx="728" cy="407"/>
            </a:xfrm>
          </p:grpSpPr>
          <p:sp>
            <p:nvSpPr>
              <p:cNvPr id="14501" name="Rectangle 5"/>
              <p:cNvSpPr>
                <a:spLocks noChangeArrowheads="1"/>
              </p:cNvSpPr>
              <p:nvPr/>
            </p:nvSpPr>
            <p:spPr bwMode="auto">
              <a:xfrm>
                <a:off x="4999" y="1250"/>
                <a:ext cx="3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TTX</a:t>
                </a:r>
              </a:p>
            </p:txBody>
          </p:sp>
          <p:sp>
            <p:nvSpPr>
              <p:cNvPr id="14502" name="Rectangle 6"/>
              <p:cNvSpPr>
                <a:spLocks noChangeArrowheads="1"/>
              </p:cNvSpPr>
              <p:nvPr/>
            </p:nvSpPr>
            <p:spPr bwMode="auto">
              <a:xfrm>
                <a:off x="4847" y="1432"/>
                <a:ext cx="7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sensitivity</a:t>
                </a:r>
              </a:p>
            </p:txBody>
          </p:sp>
        </p:grpSp>
        <p:grpSp>
          <p:nvGrpSpPr>
            <p:cNvPr id="14424" name="Group 7"/>
            <p:cNvGrpSpPr>
              <a:grpSpLocks/>
            </p:cNvGrpSpPr>
            <p:nvPr/>
          </p:nvGrpSpPr>
          <p:grpSpPr bwMode="auto">
            <a:xfrm>
              <a:off x="3825" y="1197"/>
              <a:ext cx="615" cy="407"/>
              <a:chOff x="3485" y="1261"/>
              <a:chExt cx="615" cy="407"/>
            </a:xfrm>
          </p:grpSpPr>
          <p:sp>
            <p:nvSpPr>
              <p:cNvPr id="14499" name="Rectangle 8"/>
              <p:cNvSpPr>
                <a:spLocks noChangeArrowheads="1"/>
              </p:cNvSpPr>
              <p:nvPr/>
            </p:nvSpPr>
            <p:spPr bwMode="auto">
              <a:xfrm>
                <a:off x="3485" y="1261"/>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Present</a:t>
                </a:r>
              </a:p>
            </p:txBody>
          </p:sp>
          <p:sp>
            <p:nvSpPr>
              <p:cNvPr id="14500" name="Rectangle 9"/>
              <p:cNvSpPr>
                <a:spLocks noChangeArrowheads="1"/>
              </p:cNvSpPr>
              <p:nvPr/>
            </p:nvSpPr>
            <p:spPr bwMode="auto">
              <a:xfrm>
                <a:off x="3524" y="1443"/>
                <a:ext cx="5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in DRG</a:t>
                </a:r>
              </a:p>
            </p:txBody>
          </p:sp>
        </p:grpSp>
        <p:sp>
          <p:nvSpPr>
            <p:cNvPr id="14425" name="Rectangle 10"/>
            <p:cNvSpPr>
              <a:spLocks noChangeArrowheads="1"/>
            </p:cNvSpPr>
            <p:nvPr/>
          </p:nvSpPr>
          <p:spPr bwMode="auto">
            <a:xfrm>
              <a:off x="3995" y="1535"/>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26" name="Rectangle 11"/>
            <p:cNvSpPr>
              <a:spLocks noChangeArrowheads="1"/>
            </p:cNvSpPr>
            <p:nvPr/>
          </p:nvSpPr>
          <p:spPr bwMode="auto">
            <a:xfrm>
              <a:off x="3995" y="1739"/>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grpSp>
          <p:nvGrpSpPr>
            <p:cNvPr id="14427" name="Group 12"/>
            <p:cNvGrpSpPr>
              <a:grpSpLocks/>
            </p:cNvGrpSpPr>
            <p:nvPr/>
          </p:nvGrpSpPr>
          <p:grpSpPr bwMode="auto">
            <a:xfrm>
              <a:off x="3998" y="2165"/>
              <a:ext cx="256" cy="561"/>
              <a:chOff x="4123" y="2207"/>
              <a:chExt cx="288" cy="561"/>
            </a:xfrm>
          </p:grpSpPr>
          <p:sp>
            <p:nvSpPr>
              <p:cNvPr id="14497" name="Rectangle 13"/>
              <p:cNvSpPr>
                <a:spLocks noChangeArrowheads="1"/>
              </p:cNvSpPr>
              <p:nvPr/>
            </p:nvSpPr>
            <p:spPr bwMode="auto">
              <a:xfrm>
                <a:off x="4123" y="2207"/>
                <a:ext cx="288" cy="359"/>
              </a:xfrm>
              <a:prstGeom prst="rect">
                <a:avLst/>
              </a:prstGeom>
              <a:noFill/>
              <a:ln w="12700">
                <a:noFill/>
                <a:miter lim="800000"/>
                <a:headEnd/>
                <a:tailEnd/>
              </a:ln>
            </p:spPr>
            <p:txBody>
              <a:bodyPr lIns="82550" tIns="41275" rIns="82550" bIns="41275">
                <a:spAutoFit/>
              </a:bodyPr>
              <a:lstStyle/>
              <a:p>
                <a:pPr defTabSz="739775"/>
                <a:r>
                  <a:rPr lang="en-GB" altLang="ja-JP" sz="3200">
                    <a:solidFill>
                      <a:schemeClr val="accent1"/>
                    </a:solidFill>
                  </a:rPr>
                  <a:t>-</a:t>
                </a:r>
              </a:p>
            </p:txBody>
          </p:sp>
          <p:sp>
            <p:nvSpPr>
              <p:cNvPr id="14498" name="Rectangle 14"/>
              <p:cNvSpPr>
                <a:spLocks noChangeArrowheads="1"/>
              </p:cNvSpPr>
              <p:nvPr/>
            </p:nvSpPr>
            <p:spPr bwMode="auto">
              <a:xfrm>
                <a:off x="4123" y="2409"/>
                <a:ext cx="288" cy="359"/>
              </a:xfrm>
              <a:prstGeom prst="rect">
                <a:avLst/>
              </a:prstGeom>
              <a:noFill/>
              <a:ln w="12700">
                <a:noFill/>
                <a:miter lim="800000"/>
                <a:headEnd/>
                <a:tailEnd/>
              </a:ln>
            </p:spPr>
            <p:txBody>
              <a:bodyPr lIns="82550" tIns="41275" rIns="82550" bIns="41275">
                <a:spAutoFit/>
              </a:bodyPr>
              <a:lstStyle/>
              <a:p>
                <a:pPr defTabSz="739775"/>
                <a:r>
                  <a:rPr lang="en-GB" altLang="ja-JP" sz="3200">
                    <a:solidFill>
                      <a:schemeClr val="accent1"/>
                    </a:solidFill>
                  </a:rPr>
                  <a:t>-</a:t>
                </a:r>
              </a:p>
            </p:txBody>
          </p:sp>
        </p:grpSp>
        <p:sp>
          <p:nvSpPr>
            <p:cNvPr id="14428" name="Rectangle 15"/>
            <p:cNvSpPr>
              <a:spLocks noChangeArrowheads="1"/>
            </p:cNvSpPr>
            <p:nvPr/>
          </p:nvSpPr>
          <p:spPr bwMode="auto">
            <a:xfrm>
              <a:off x="3995" y="2576"/>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29" name="Rectangle 16"/>
            <p:cNvSpPr>
              <a:spLocks noChangeArrowheads="1"/>
            </p:cNvSpPr>
            <p:nvPr/>
          </p:nvSpPr>
          <p:spPr bwMode="auto">
            <a:xfrm>
              <a:off x="3995" y="2773"/>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F0000"/>
                  </a:solidFill>
                </a:rPr>
                <a:t>+</a:t>
              </a:r>
            </a:p>
          </p:txBody>
        </p:sp>
        <p:sp>
          <p:nvSpPr>
            <p:cNvPr id="14430" name="Rectangle 17"/>
            <p:cNvSpPr>
              <a:spLocks noChangeArrowheads="1"/>
            </p:cNvSpPr>
            <p:nvPr/>
          </p:nvSpPr>
          <p:spPr bwMode="auto">
            <a:xfrm>
              <a:off x="4755" y="1524"/>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31" name="Rectangle 18"/>
            <p:cNvSpPr>
              <a:spLocks noChangeArrowheads="1"/>
            </p:cNvSpPr>
            <p:nvPr/>
          </p:nvSpPr>
          <p:spPr bwMode="auto">
            <a:xfrm>
              <a:off x="4755" y="1728"/>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32" name="Rectangle 19"/>
            <p:cNvSpPr>
              <a:spLocks noChangeArrowheads="1"/>
            </p:cNvSpPr>
            <p:nvPr/>
          </p:nvSpPr>
          <p:spPr bwMode="auto">
            <a:xfrm>
              <a:off x="4783" y="2334"/>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33" name="Rectangle 20"/>
            <p:cNvSpPr>
              <a:spLocks noChangeArrowheads="1"/>
            </p:cNvSpPr>
            <p:nvPr/>
          </p:nvSpPr>
          <p:spPr bwMode="auto">
            <a:xfrm>
              <a:off x="4755" y="2565"/>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34" name="Rectangle 21"/>
            <p:cNvSpPr>
              <a:spLocks noChangeArrowheads="1"/>
            </p:cNvSpPr>
            <p:nvPr/>
          </p:nvSpPr>
          <p:spPr bwMode="auto">
            <a:xfrm>
              <a:off x="4755" y="276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F0000"/>
                  </a:solidFill>
                </a:rPr>
                <a:t>+</a:t>
              </a:r>
            </a:p>
          </p:txBody>
        </p:sp>
        <p:sp>
          <p:nvSpPr>
            <p:cNvPr id="14435" name="Rectangle 22"/>
            <p:cNvSpPr>
              <a:spLocks noChangeArrowheads="1"/>
            </p:cNvSpPr>
            <p:nvPr/>
          </p:nvSpPr>
          <p:spPr bwMode="auto">
            <a:xfrm>
              <a:off x="1916" y="1629"/>
              <a:ext cx="4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 I</a:t>
              </a:r>
            </a:p>
          </p:txBody>
        </p:sp>
        <p:sp>
          <p:nvSpPr>
            <p:cNvPr id="14436" name="Rectangle 23"/>
            <p:cNvSpPr>
              <a:spLocks noChangeArrowheads="1"/>
            </p:cNvSpPr>
            <p:nvPr/>
          </p:nvSpPr>
          <p:spPr bwMode="auto">
            <a:xfrm>
              <a:off x="1899" y="1833"/>
              <a:ext cx="49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 II</a:t>
              </a:r>
            </a:p>
          </p:txBody>
        </p:sp>
        <p:sp>
          <p:nvSpPr>
            <p:cNvPr id="14437" name="Rectangle 24"/>
            <p:cNvSpPr>
              <a:spLocks noChangeArrowheads="1"/>
            </p:cNvSpPr>
            <p:nvPr/>
          </p:nvSpPr>
          <p:spPr bwMode="auto">
            <a:xfrm>
              <a:off x="1777" y="2237"/>
              <a:ext cx="771"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SkM1 (</a:t>
              </a:r>
              <a:r>
                <a:rPr lang="en-GB" altLang="ja-JP" sz="1800">
                  <a:solidFill>
                    <a:schemeClr val="accent1"/>
                  </a:solidFill>
                  <a:latin typeface="Symbol" pitchFamily="18" charset="2"/>
                </a:rPr>
                <a:t></a:t>
              </a:r>
              <a:r>
                <a:rPr lang="en-GB" altLang="ja-JP" sz="1800">
                  <a:solidFill>
                    <a:schemeClr val="accent1"/>
                  </a:solidFill>
                </a:rPr>
                <a:t>1)</a:t>
              </a:r>
            </a:p>
          </p:txBody>
        </p:sp>
        <p:sp>
          <p:nvSpPr>
            <p:cNvPr id="14438" name="Rectangle 25"/>
            <p:cNvSpPr>
              <a:spLocks noChangeArrowheads="1"/>
            </p:cNvSpPr>
            <p:nvPr/>
          </p:nvSpPr>
          <p:spPr bwMode="auto">
            <a:xfrm>
              <a:off x="1874" y="267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NaCh6</a:t>
              </a:r>
            </a:p>
          </p:txBody>
        </p:sp>
        <p:sp>
          <p:nvSpPr>
            <p:cNvPr id="14439" name="Rectangle 26"/>
            <p:cNvSpPr>
              <a:spLocks noChangeArrowheads="1"/>
            </p:cNvSpPr>
            <p:nvPr/>
          </p:nvSpPr>
          <p:spPr bwMode="auto">
            <a:xfrm>
              <a:off x="1948" y="2867"/>
              <a:ext cx="38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PN1</a:t>
              </a:r>
            </a:p>
          </p:txBody>
        </p:sp>
        <p:sp>
          <p:nvSpPr>
            <p:cNvPr id="14440" name="Rectangle 27"/>
            <p:cNvSpPr>
              <a:spLocks noChangeArrowheads="1"/>
            </p:cNvSpPr>
            <p:nvPr/>
          </p:nvSpPr>
          <p:spPr bwMode="auto">
            <a:xfrm>
              <a:off x="1902" y="1369"/>
              <a:ext cx="48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Name</a:t>
              </a:r>
            </a:p>
          </p:txBody>
        </p:sp>
        <p:sp>
          <p:nvSpPr>
            <p:cNvPr id="14441" name="Rectangle 28"/>
            <p:cNvSpPr>
              <a:spLocks noChangeArrowheads="1"/>
            </p:cNvSpPr>
            <p:nvPr/>
          </p:nvSpPr>
          <p:spPr bwMode="auto">
            <a:xfrm>
              <a:off x="1767" y="2439"/>
              <a:ext cx="79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SkM2 (</a:t>
              </a:r>
              <a:r>
                <a:rPr lang="en-GB" altLang="ja-JP" sz="1800">
                  <a:solidFill>
                    <a:schemeClr val="accent1"/>
                  </a:solidFill>
                  <a:latin typeface="Symbol" pitchFamily="18" charset="2"/>
                </a:rPr>
                <a:t></a:t>
              </a:r>
              <a:r>
                <a:rPr lang="en-GB" altLang="ja-JP" sz="1800">
                  <a:solidFill>
                    <a:schemeClr val="accent1"/>
                  </a:solidFill>
                </a:rPr>
                <a:t>1)</a:t>
              </a:r>
            </a:p>
          </p:txBody>
        </p:sp>
        <p:sp>
          <p:nvSpPr>
            <p:cNvPr id="14442" name="Rectangle 29"/>
            <p:cNvSpPr>
              <a:spLocks noChangeArrowheads="1"/>
            </p:cNvSpPr>
            <p:nvPr/>
          </p:nvSpPr>
          <p:spPr bwMode="auto">
            <a:xfrm>
              <a:off x="2788" y="1618"/>
              <a:ext cx="81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CNS, heart</a:t>
              </a:r>
            </a:p>
          </p:txBody>
        </p:sp>
        <p:grpSp>
          <p:nvGrpSpPr>
            <p:cNvPr id="14443" name="Group 30"/>
            <p:cNvGrpSpPr>
              <a:grpSpLocks/>
            </p:cNvGrpSpPr>
            <p:nvPr/>
          </p:nvGrpSpPr>
          <p:grpSpPr bwMode="auto">
            <a:xfrm>
              <a:off x="2884" y="1185"/>
              <a:ext cx="600" cy="407"/>
              <a:chOff x="2687" y="1249"/>
              <a:chExt cx="600" cy="407"/>
            </a:xfrm>
          </p:grpSpPr>
          <p:sp>
            <p:nvSpPr>
              <p:cNvPr id="14495" name="Rectangle 31"/>
              <p:cNvSpPr>
                <a:spLocks noChangeArrowheads="1"/>
              </p:cNvSpPr>
              <p:nvPr/>
            </p:nvSpPr>
            <p:spPr bwMode="auto">
              <a:xfrm>
                <a:off x="2687" y="1249"/>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Primary</a:t>
                </a:r>
              </a:p>
            </p:txBody>
          </p:sp>
          <p:sp>
            <p:nvSpPr>
              <p:cNvPr id="14496" name="Rectangle 32"/>
              <p:cNvSpPr>
                <a:spLocks noChangeArrowheads="1"/>
              </p:cNvSpPr>
              <p:nvPr/>
            </p:nvSpPr>
            <p:spPr bwMode="auto">
              <a:xfrm>
                <a:off x="2726" y="1431"/>
                <a:ext cx="5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Tissue</a:t>
                </a:r>
              </a:p>
            </p:txBody>
          </p:sp>
        </p:grpSp>
        <p:sp>
          <p:nvSpPr>
            <p:cNvPr id="14444" name="Rectangle 33"/>
            <p:cNvSpPr>
              <a:spLocks noChangeArrowheads="1"/>
            </p:cNvSpPr>
            <p:nvPr/>
          </p:nvSpPr>
          <p:spPr bwMode="auto">
            <a:xfrm>
              <a:off x="2969" y="1822"/>
              <a:ext cx="40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CNS</a:t>
              </a:r>
            </a:p>
          </p:txBody>
        </p:sp>
        <p:sp>
          <p:nvSpPr>
            <p:cNvPr id="14445" name="Rectangle 34"/>
            <p:cNvSpPr>
              <a:spLocks noChangeArrowheads="1"/>
            </p:cNvSpPr>
            <p:nvPr/>
          </p:nvSpPr>
          <p:spPr bwMode="auto">
            <a:xfrm>
              <a:off x="2667" y="2226"/>
              <a:ext cx="108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skeletal muscle</a:t>
              </a:r>
            </a:p>
          </p:txBody>
        </p:sp>
        <p:sp>
          <p:nvSpPr>
            <p:cNvPr id="14446" name="Rectangle 35"/>
            <p:cNvSpPr>
              <a:spLocks noChangeArrowheads="1"/>
            </p:cNvSpPr>
            <p:nvPr/>
          </p:nvSpPr>
          <p:spPr bwMode="auto">
            <a:xfrm>
              <a:off x="2958" y="2428"/>
              <a:ext cx="43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heart</a:t>
              </a:r>
            </a:p>
          </p:txBody>
        </p:sp>
        <p:sp>
          <p:nvSpPr>
            <p:cNvPr id="14447" name="Rectangle 36"/>
            <p:cNvSpPr>
              <a:spLocks noChangeArrowheads="1"/>
            </p:cNvSpPr>
            <p:nvPr/>
          </p:nvSpPr>
          <p:spPr bwMode="auto">
            <a:xfrm>
              <a:off x="2673" y="2659"/>
              <a:ext cx="107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CNS, glial cells</a:t>
              </a:r>
            </a:p>
          </p:txBody>
        </p:sp>
        <p:sp>
          <p:nvSpPr>
            <p:cNvPr id="14448" name="Rectangle 37"/>
            <p:cNvSpPr>
              <a:spLocks noChangeArrowheads="1"/>
            </p:cNvSpPr>
            <p:nvPr/>
          </p:nvSpPr>
          <p:spPr bwMode="auto">
            <a:xfrm>
              <a:off x="2794" y="2856"/>
              <a:ext cx="8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SCG, CNS</a:t>
              </a:r>
            </a:p>
          </p:txBody>
        </p:sp>
        <p:sp>
          <p:nvSpPr>
            <p:cNvPr id="14449" name="Rectangle 38"/>
            <p:cNvSpPr>
              <a:spLocks noChangeArrowheads="1"/>
            </p:cNvSpPr>
            <p:nvPr/>
          </p:nvSpPr>
          <p:spPr bwMode="auto">
            <a:xfrm>
              <a:off x="4755" y="212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grpSp>
          <p:nvGrpSpPr>
            <p:cNvPr id="14450" name="Group 39"/>
            <p:cNvGrpSpPr>
              <a:grpSpLocks/>
            </p:cNvGrpSpPr>
            <p:nvPr/>
          </p:nvGrpSpPr>
          <p:grpSpPr bwMode="auto">
            <a:xfrm>
              <a:off x="1128" y="1186"/>
              <a:ext cx="584" cy="407"/>
              <a:chOff x="955" y="1250"/>
              <a:chExt cx="584" cy="407"/>
            </a:xfrm>
          </p:grpSpPr>
          <p:sp>
            <p:nvSpPr>
              <p:cNvPr id="14493" name="Rectangle 40"/>
              <p:cNvSpPr>
                <a:spLocks noChangeArrowheads="1"/>
              </p:cNvSpPr>
              <p:nvPr/>
            </p:nvSpPr>
            <p:spPr bwMode="auto">
              <a:xfrm>
                <a:off x="1002" y="1250"/>
                <a:ext cx="4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Gene</a:t>
                </a:r>
              </a:p>
            </p:txBody>
          </p:sp>
          <p:sp>
            <p:nvSpPr>
              <p:cNvPr id="14494" name="Rectangle 41"/>
              <p:cNvSpPr>
                <a:spLocks noChangeArrowheads="1"/>
              </p:cNvSpPr>
              <p:nvPr/>
            </p:nvSpPr>
            <p:spPr bwMode="auto">
              <a:xfrm>
                <a:off x="955" y="1432"/>
                <a:ext cx="58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Symbol</a:t>
                </a:r>
              </a:p>
            </p:txBody>
          </p:sp>
        </p:grpSp>
        <p:sp>
          <p:nvSpPr>
            <p:cNvPr id="14451" name="Rectangle 42"/>
            <p:cNvSpPr>
              <a:spLocks noChangeArrowheads="1"/>
            </p:cNvSpPr>
            <p:nvPr/>
          </p:nvSpPr>
          <p:spPr bwMode="auto">
            <a:xfrm>
              <a:off x="1135" y="1619"/>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SCN1a</a:t>
              </a:r>
            </a:p>
          </p:txBody>
        </p:sp>
        <p:sp>
          <p:nvSpPr>
            <p:cNvPr id="14452" name="Rectangle 43"/>
            <p:cNvSpPr>
              <a:spLocks noChangeArrowheads="1"/>
            </p:cNvSpPr>
            <p:nvPr/>
          </p:nvSpPr>
          <p:spPr bwMode="auto">
            <a:xfrm>
              <a:off x="1135" y="1823"/>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SCN2a</a:t>
              </a:r>
            </a:p>
          </p:txBody>
        </p:sp>
        <p:sp>
          <p:nvSpPr>
            <p:cNvPr id="14453" name="Rectangle 44"/>
            <p:cNvSpPr>
              <a:spLocks noChangeArrowheads="1"/>
            </p:cNvSpPr>
            <p:nvPr/>
          </p:nvSpPr>
          <p:spPr bwMode="auto">
            <a:xfrm>
              <a:off x="1135" y="2227"/>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SCN4a</a:t>
              </a:r>
            </a:p>
          </p:txBody>
        </p:sp>
        <p:sp>
          <p:nvSpPr>
            <p:cNvPr id="14454" name="Rectangle 45"/>
            <p:cNvSpPr>
              <a:spLocks noChangeArrowheads="1"/>
            </p:cNvSpPr>
            <p:nvPr/>
          </p:nvSpPr>
          <p:spPr bwMode="auto">
            <a:xfrm>
              <a:off x="1134" y="2660"/>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SCN8a</a:t>
              </a:r>
            </a:p>
          </p:txBody>
        </p:sp>
        <p:sp>
          <p:nvSpPr>
            <p:cNvPr id="14455" name="Rectangle 46"/>
            <p:cNvSpPr>
              <a:spLocks noChangeArrowheads="1"/>
            </p:cNvSpPr>
            <p:nvPr/>
          </p:nvSpPr>
          <p:spPr bwMode="auto">
            <a:xfrm>
              <a:off x="1134" y="2857"/>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SCN9a</a:t>
              </a:r>
            </a:p>
          </p:txBody>
        </p:sp>
        <p:sp>
          <p:nvSpPr>
            <p:cNvPr id="14456" name="Rectangle 47"/>
            <p:cNvSpPr>
              <a:spLocks noChangeArrowheads="1"/>
            </p:cNvSpPr>
            <p:nvPr/>
          </p:nvSpPr>
          <p:spPr bwMode="auto">
            <a:xfrm>
              <a:off x="1135" y="2429"/>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SCN5a</a:t>
              </a:r>
            </a:p>
          </p:txBody>
        </p:sp>
        <p:sp>
          <p:nvSpPr>
            <p:cNvPr id="14457" name="Rectangle 48"/>
            <p:cNvSpPr>
              <a:spLocks noChangeArrowheads="1"/>
            </p:cNvSpPr>
            <p:nvPr/>
          </p:nvSpPr>
          <p:spPr bwMode="auto">
            <a:xfrm>
              <a:off x="574" y="1368"/>
              <a:ext cx="42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a:t>
              </a:r>
            </a:p>
          </p:txBody>
        </p:sp>
        <p:sp>
          <p:nvSpPr>
            <p:cNvPr id="14458" name="Rectangle 49"/>
            <p:cNvSpPr>
              <a:spLocks noChangeArrowheads="1"/>
            </p:cNvSpPr>
            <p:nvPr/>
          </p:nvSpPr>
          <p:spPr bwMode="auto">
            <a:xfrm>
              <a:off x="510" y="1619"/>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1.1</a:t>
              </a:r>
            </a:p>
          </p:txBody>
        </p:sp>
        <p:sp>
          <p:nvSpPr>
            <p:cNvPr id="14459" name="Rectangle 50"/>
            <p:cNvSpPr>
              <a:spLocks noChangeArrowheads="1"/>
            </p:cNvSpPr>
            <p:nvPr/>
          </p:nvSpPr>
          <p:spPr bwMode="auto">
            <a:xfrm>
              <a:off x="510" y="1823"/>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1.2</a:t>
              </a:r>
            </a:p>
          </p:txBody>
        </p:sp>
        <p:grpSp>
          <p:nvGrpSpPr>
            <p:cNvPr id="14460" name="Group 51"/>
            <p:cNvGrpSpPr>
              <a:grpSpLocks/>
            </p:cNvGrpSpPr>
            <p:nvPr/>
          </p:nvGrpSpPr>
          <p:grpSpPr bwMode="auto">
            <a:xfrm>
              <a:off x="510" y="1931"/>
              <a:ext cx="4501" cy="370"/>
              <a:chOff x="510" y="1931"/>
              <a:chExt cx="4501" cy="370"/>
            </a:xfrm>
          </p:grpSpPr>
          <p:sp>
            <p:nvSpPr>
              <p:cNvPr id="14487" name="Rectangle 52"/>
              <p:cNvSpPr>
                <a:spLocks noChangeArrowheads="1"/>
              </p:cNvSpPr>
              <p:nvPr/>
            </p:nvSpPr>
            <p:spPr bwMode="auto">
              <a:xfrm>
                <a:off x="3995" y="194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88" name="Rectangle 53"/>
              <p:cNvSpPr>
                <a:spLocks noChangeArrowheads="1"/>
              </p:cNvSpPr>
              <p:nvPr/>
            </p:nvSpPr>
            <p:spPr bwMode="auto">
              <a:xfrm>
                <a:off x="4755" y="1931"/>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89" name="Rectangle 54"/>
              <p:cNvSpPr>
                <a:spLocks noChangeArrowheads="1"/>
              </p:cNvSpPr>
              <p:nvPr/>
            </p:nvSpPr>
            <p:spPr bwMode="auto">
              <a:xfrm>
                <a:off x="1881" y="2036"/>
                <a:ext cx="5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 III</a:t>
                </a:r>
              </a:p>
            </p:txBody>
          </p:sp>
          <p:sp>
            <p:nvSpPr>
              <p:cNvPr id="14490" name="Rectangle 55"/>
              <p:cNvSpPr>
                <a:spLocks noChangeArrowheads="1"/>
              </p:cNvSpPr>
              <p:nvPr/>
            </p:nvSpPr>
            <p:spPr bwMode="auto">
              <a:xfrm>
                <a:off x="2823" y="2025"/>
                <a:ext cx="7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fetal brain</a:t>
                </a:r>
              </a:p>
            </p:txBody>
          </p:sp>
          <p:sp>
            <p:nvSpPr>
              <p:cNvPr id="14491" name="Rectangle 56"/>
              <p:cNvSpPr>
                <a:spLocks noChangeArrowheads="1"/>
              </p:cNvSpPr>
              <p:nvPr/>
            </p:nvSpPr>
            <p:spPr bwMode="auto">
              <a:xfrm>
                <a:off x="1135" y="2026"/>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SCN3a</a:t>
                </a:r>
              </a:p>
            </p:txBody>
          </p:sp>
          <p:sp>
            <p:nvSpPr>
              <p:cNvPr id="14492" name="Rectangle 57"/>
              <p:cNvSpPr>
                <a:spLocks noChangeArrowheads="1"/>
              </p:cNvSpPr>
              <p:nvPr/>
            </p:nvSpPr>
            <p:spPr bwMode="auto">
              <a:xfrm>
                <a:off x="510" y="2026"/>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1.3</a:t>
                </a:r>
              </a:p>
            </p:txBody>
          </p:sp>
        </p:grpSp>
        <p:sp>
          <p:nvSpPr>
            <p:cNvPr id="14461" name="Rectangle 58"/>
            <p:cNvSpPr>
              <a:spLocks noChangeArrowheads="1"/>
            </p:cNvSpPr>
            <p:nvPr/>
          </p:nvSpPr>
          <p:spPr bwMode="auto">
            <a:xfrm>
              <a:off x="510" y="2227"/>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1.4</a:t>
              </a:r>
            </a:p>
          </p:txBody>
        </p:sp>
        <p:sp>
          <p:nvSpPr>
            <p:cNvPr id="14462" name="Rectangle 59"/>
            <p:cNvSpPr>
              <a:spLocks noChangeArrowheads="1"/>
            </p:cNvSpPr>
            <p:nvPr/>
          </p:nvSpPr>
          <p:spPr bwMode="auto">
            <a:xfrm>
              <a:off x="510" y="266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1.6</a:t>
              </a:r>
            </a:p>
          </p:txBody>
        </p:sp>
        <p:sp>
          <p:nvSpPr>
            <p:cNvPr id="14463" name="Rectangle 60"/>
            <p:cNvSpPr>
              <a:spLocks noChangeArrowheads="1"/>
            </p:cNvSpPr>
            <p:nvPr/>
          </p:nvSpPr>
          <p:spPr bwMode="auto">
            <a:xfrm>
              <a:off x="510" y="2857"/>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Na</a:t>
              </a:r>
              <a:r>
                <a:rPr lang="en-GB" altLang="ja-JP" sz="1800" baseline="-25000">
                  <a:solidFill>
                    <a:srgbClr val="FF0000"/>
                  </a:solidFill>
                </a:rPr>
                <a:t>V</a:t>
              </a:r>
              <a:r>
                <a:rPr lang="en-GB" altLang="ja-JP" sz="1800">
                  <a:solidFill>
                    <a:srgbClr val="FF0000"/>
                  </a:solidFill>
                </a:rPr>
                <a:t>1.7</a:t>
              </a:r>
            </a:p>
          </p:txBody>
        </p:sp>
        <p:sp>
          <p:nvSpPr>
            <p:cNvPr id="14464" name="Rectangle 61"/>
            <p:cNvSpPr>
              <a:spLocks noChangeArrowheads="1"/>
            </p:cNvSpPr>
            <p:nvPr/>
          </p:nvSpPr>
          <p:spPr bwMode="auto">
            <a:xfrm>
              <a:off x="510" y="2429"/>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1.5</a:t>
              </a:r>
            </a:p>
          </p:txBody>
        </p:sp>
        <p:grpSp>
          <p:nvGrpSpPr>
            <p:cNvPr id="14465" name="Group 62"/>
            <p:cNvGrpSpPr>
              <a:grpSpLocks/>
            </p:cNvGrpSpPr>
            <p:nvPr/>
          </p:nvGrpSpPr>
          <p:grpSpPr bwMode="auto">
            <a:xfrm>
              <a:off x="510" y="2978"/>
              <a:ext cx="4529" cy="371"/>
              <a:chOff x="574" y="2978"/>
              <a:chExt cx="5095" cy="372"/>
            </a:xfrm>
          </p:grpSpPr>
          <p:sp>
            <p:nvSpPr>
              <p:cNvPr id="14481" name="Rectangle 63"/>
              <p:cNvSpPr>
                <a:spLocks noChangeArrowheads="1"/>
              </p:cNvSpPr>
              <p:nvPr/>
            </p:nvSpPr>
            <p:spPr bwMode="auto">
              <a:xfrm>
                <a:off x="1976" y="3095"/>
                <a:ext cx="918"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SNS (PN3)</a:t>
                </a:r>
              </a:p>
            </p:txBody>
          </p:sp>
          <p:sp>
            <p:nvSpPr>
              <p:cNvPr id="14482" name="Rectangle 64"/>
              <p:cNvSpPr>
                <a:spLocks noChangeArrowheads="1"/>
              </p:cNvSpPr>
              <p:nvPr/>
            </p:nvSpPr>
            <p:spPr bwMode="auto">
              <a:xfrm>
                <a:off x="4494" y="2990"/>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E1C04"/>
                    </a:solidFill>
                  </a:rPr>
                  <a:t>+</a:t>
                </a:r>
              </a:p>
            </p:txBody>
          </p:sp>
          <p:sp>
            <p:nvSpPr>
              <p:cNvPr id="14483" name="Rectangle 65"/>
              <p:cNvSpPr>
                <a:spLocks noChangeArrowheads="1"/>
              </p:cNvSpPr>
              <p:nvPr/>
            </p:nvSpPr>
            <p:spPr bwMode="auto">
              <a:xfrm>
                <a:off x="3332" y="3084"/>
                <a:ext cx="477"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DRG</a:t>
                </a:r>
              </a:p>
            </p:txBody>
          </p:sp>
          <p:sp>
            <p:nvSpPr>
              <p:cNvPr id="14484" name="Rectangle 66"/>
              <p:cNvSpPr>
                <a:spLocks noChangeArrowheads="1"/>
              </p:cNvSpPr>
              <p:nvPr/>
            </p:nvSpPr>
            <p:spPr bwMode="auto">
              <a:xfrm>
                <a:off x="1235" y="3085"/>
                <a:ext cx="729"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SCN10a</a:t>
                </a:r>
              </a:p>
            </p:txBody>
          </p:sp>
          <p:sp>
            <p:nvSpPr>
              <p:cNvPr id="14485" name="Rectangle 67"/>
              <p:cNvSpPr>
                <a:spLocks noChangeArrowheads="1"/>
              </p:cNvSpPr>
              <p:nvPr/>
            </p:nvSpPr>
            <p:spPr bwMode="auto">
              <a:xfrm>
                <a:off x="574" y="3085"/>
                <a:ext cx="621"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Na</a:t>
                </a:r>
                <a:r>
                  <a:rPr lang="en-GB" altLang="ja-JP" sz="1800" baseline="-25000">
                    <a:solidFill>
                      <a:srgbClr val="FE1C04"/>
                    </a:solidFill>
                  </a:rPr>
                  <a:t>V</a:t>
                </a:r>
                <a:r>
                  <a:rPr lang="en-GB" altLang="ja-JP" sz="1800">
                    <a:solidFill>
                      <a:srgbClr val="FE1C04"/>
                    </a:solidFill>
                  </a:rPr>
                  <a:t>1.8</a:t>
                </a:r>
              </a:p>
            </p:txBody>
          </p:sp>
          <p:sp>
            <p:nvSpPr>
              <p:cNvPr id="14486" name="Rectangle 68"/>
              <p:cNvSpPr>
                <a:spLocks noChangeArrowheads="1"/>
              </p:cNvSpPr>
              <p:nvPr/>
            </p:nvSpPr>
            <p:spPr bwMode="auto">
              <a:xfrm>
                <a:off x="5381" y="2978"/>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E1C04"/>
                    </a:solidFill>
                  </a:rPr>
                  <a:t>-</a:t>
                </a:r>
              </a:p>
            </p:txBody>
          </p:sp>
        </p:grpSp>
        <p:grpSp>
          <p:nvGrpSpPr>
            <p:cNvPr id="14466" name="Group 69"/>
            <p:cNvGrpSpPr>
              <a:grpSpLocks/>
            </p:cNvGrpSpPr>
            <p:nvPr/>
          </p:nvGrpSpPr>
          <p:grpSpPr bwMode="auto">
            <a:xfrm>
              <a:off x="510" y="3204"/>
              <a:ext cx="4529" cy="361"/>
              <a:chOff x="510" y="3204"/>
              <a:chExt cx="4529" cy="361"/>
            </a:xfrm>
          </p:grpSpPr>
          <p:sp>
            <p:nvSpPr>
              <p:cNvPr id="14475" name="Rectangle 70"/>
              <p:cNvSpPr>
                <a:spLocks noChangeArrowheads="1"/>
              </p:cNvSpPr>
              <p:nvPr/>
            </p:nvSpPr>
            <p:spPr bwMode="auto">
              <a:xfrm>
                <a:off x="3995" y="3206"/>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F0000"/>
                    </a:solidFill>
                  </a:rPr>
                  <a:t>+</a:t>
                </a:r>
              </a:p>
            </p:txBody>
          </p:sp>
          <p:sp>
            <p:nvSpPr>
              <p:cNvPr id="14476" name="Rectangle 71"/>
              <p:cNvSpPr>
                <a:spLocks noChangeArrowheads="1"/>
              </p:cNvSpPr>
              <p:nvPr/>
            </p:nvSpPr>
            <p:spPr bwMode="auto">
              <a:xfrm>
                <a:off x="1717" y="3300"/>
                <a:ext cx="90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NaN (SNS2)</a:t>
                </a:r>
              </a:p>
            </p:txBody>
          </p:sp>
          <p:sp>
            <p:nvSpPr>
              <p:cNvPr id="14477" name="Rectangle 72"/>
              <p:cNvSpPr>
                <a:spLocks noChangeArrowheads="1"/>
              </p:cNvSpPr>
              <p:nvPr/>
            </p:nvSpPr>
            <p:spPr bwMode="auto">
              <a:xfrm>
                <a:off x="2962" y="3289"/>
                <a:ext cx="42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DRG</a:t>
                </a:r>
              </a:p>
            </p:txBody>
          </p:sp>
          <p:sp>
            <p:nvSpPr>
              <p:cNvPr id="14478" name="Rectangle 73"/>
              <p:cNvSpPr>
                <a:spLocks noChangeArrowheads="1"/>
              </p:cNvSpPr>
              <p:nvPr/>
            </p:nvSpPr>
            <p:spPr bwMode="auto">
              <a:xfrm>
                <a:off x="4783" y="3204"/>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F0000"/>
                    </a:solidFill>
                  </a:rPr>
                  <a:t>-</a:t>
                </a:r>
              </a:p>
            </p:txBody>
          </p:sp>
          <p:sp>
            <p:nvSpPr>
              <p:cNvPr id="14479" name="Rectangle 74"/>
              <p:cNvSpPr>
                <a:spLocks noChangeArrowheads="1"/>
              </p:cNvSpPr>
              <p:nvPr/>
            </p:nvSpPr>
            <p:spPr bwMode="auto">
              <a:xfrm>
                <a:off x="1099" y="3290"/>
                <a:ext cx="64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SCN11a</a:t>
                </a:r>
              </a:p>
            </p:txBody>
          </p:sp>
          <p:sp>
            <p:nvSpPr>
              <p:cNvPr id="14480" name="Rectangle 75"/>
              <p:cNvSpPr>
                <a:spLocks noChangeArrowheads="1"/>
              </p:cNvSpPr>
              <p:nvPr/>
            </p:nvSpPr>
            <p:spPr bwMode="auto">
              <a:xfrm>
                <a:off x="510" y="329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Na</a:t>
                </a:r>
                <a:r>
                  <a:rPr lang="en-GB" altLang="ja-JP" sz="1800" baseline="-25000">
                    <a:solidFill>
                      <a:srgbClr val="FF0000"/>
                    </a:solidFill>
                  </a:rPr>
                  <a:t>V</a:t>
                </a:r>
                <a:r>
                  <a:rPr lang="en-GB" altLang="ja-JP" sz="1800">
                    <a:solidFill>
                      <a:srgbClr val="FF0000"/>
                    </a:solidFill>
                  </a:rPr>
                  <a:t>1.9</a:t>
                </a:r>
              </a:p>
            </p:txBody>
          </p:sp>
        </p:grpSp>
        <p:sp>
          <p:nvSpPr>
            <p:cNvPr id="14467" name="Rectangle 76"/>
            <p:cNvSpPr>
              <a:spLocks noChangeArrowheads="1"/>
            </p:cNvSpPr>
            <p:nvPr/>
          </p:nvSpPr>
          <p:spPr bwMode="auto">
            <a:xfrm>
              <a:off x="3995" y="3420"/>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68" name="Rectangle 77"/>
            <p:cNvSpPr>
              <a:spLocks noChangeArrowheads="1"/>
            </p:cNvSpPr>
            <p:nvPr/>
          </p:nvSpPr>
          <p:spPr bwMode="auto">
            <a:xfrm>
              <a:off x="1946" y="3514"/>
              <a:ext cx="4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NaG</a:t>
              </a:r>
            </a:p>
          </p:txBody>
        </p:sp>
        <p:sp>
          <p:nvSpPr>
            <p:cNvPr id="14469" name="Rectangle 78"/>
            <p:cNvSpPr>
              <a:spLocks noChangeArrowheads="1"/>
            </p:cNvSpPr>
            <p:nvPr/>
          </p:nvSpPr>
          <p:spPr bwMode="auto">
            <a:xfrm>
              <a:off x="2620" y="3503"/>
              <a:ext cx="12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sciatic nerve, lung</a:t>
              </a:r>
            </a:p>
          </p:txBody>
        </p:sp>
        <p:sp>
          <p:nvSpPr>
            <p:cNvPr id="14470" name="Rectangle 79"/>
            <p:cNvSpPr>
              <a:spLocks noChangeArrowheads="1"/>
            </p:cNvSpPr>
            <p:nvPr/>
          </p:nvSpPr>
          <p:spPr bwMode="auto">
            <a:xfrm>
              <a:off x="4755" y="344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14471" name="Rectangle 80"/>
            <p:cNvSpPr>
              <a:spLocks noChangeArrowheads="1"/>
            </p:cNvSpPr>
            <p:nvPr/>
          </p:nvSpPr>
          <p:spPr bwMode="auto">
            <a:xfrm>
              <a:off x="1138" y="3504"/>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SCN7a</a:t>
              </a:r>
            </a:p>
          </p:txBody>
        </p:sp>
        <p:sp>
          <p:nvSpPr>
            <p:cNvPr id="14472" name="Rectangle 81"/>
            <p:cNvSpPr>
              <a:spLocks noChangeArrowheads="1"/>
            </p:cNvSpPr>
            <p:nvPr/>
          </p:nvSpPr>
          <p:spPr bwMode="auto">
            <a:xfrm>
              <a:off x="511" y="3504"/>
              <a:ext cx="3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X</a:t>
              </a:r>
              <a:endParaRPr lang="en-GB" altLang="ja-JP" sz="1800">
                <a:solidFill>
                  <a:schemeClr val="accent1"/>
                </a:solidFill>
              </a:endParaRPr>
            </a:p>
          </p:txBody>
        </p:sp>
        <p:sp>
          <p:nvSpPr>
            <p:cNvPr id="14473" name="Rectangle 82"/>
            <p:cNvSpPr>
              <a:spLocks noChangeArrowheads="1"/>
            </p:cNvSpPr>
            <p:nvPr/>
          </p:nvSpPr>
          <p:spPr bwMode="auto">
            <a:xfrm>
              <a:off x="4920" y="3504"/>
              <a:ext cx="28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a:t>
              </a:r>
            </a:p>
          </p:txBody>
        </p:sp>
        <p:sp useBgFill="1">
          <p:nvSpPr>
            <p:cNvPr id="14474" name="Oval 168"/>
            <p:cNvSpPr>
              <a:spLocks noChangeArrowheads="1"/>
            </p:cNvSpPr>
            <p:nvPr/>
          </p:nvSpPr>
          <p:spPr bwMode="auto">
            <a:xfrm>
              <a:off x="91" y="593"/>
              <a:ext cx="251" cy="245"/>
            </a:xfrm>
            <a:prstGeom prst="ellipse">
              <a:avLst/>
            </a:prstGeom>
            <a:ln w="9525" algn="ctr">
              <a:noFill/>
              <a:round/>
              <a:headEnd/>
              <a:tailEnd/>
            </a:ln>
          </p:spPr>
          <p:txBody>
            <a:bodyPr wrap="none" anchor="ctr"/>
            <a:lstStyle/>
            <a:p>
              <a:endParaRPr lang="ja-JP" altLang="en-US"/>
            </a:p>
          </p:txBody>
        </p:sp>
      </p:grpSp>
      <p:grpSp>
        <p:nvGrpSpPr>
          <p:cNvPr id="11" name="Group 252"/>
          <p:cNvGrpSpPr>
            <a:grpSpLocks/>
          </p:cNvGrpSpPr>
          <p:nvPr/>
        </p:nvGrpSpPr>
        <p:grpSpPr bwMode="auto">
          <a:xfrm>
            <a:off x="298450" y="1881188"/>
            <a:ext cx="8097838" cy="4637087"/>
            <a:chOff x="188" y="1185"/>
            <a:chExt cx="5101" cy="2921"/>
          </a:xfrm>
        </p:grpSpPr>
        <p:sp>
          <p:nvSpPr>
            <p:cNvPr id="14342" name="Line 253"/>
            <p:cNvSpPr>
              <a:spLocks noChangeShapeType="1"/>
            </p:cNvSpPr>
            <p:nvPr/>
          </p:nvSpPr>
          <p:spPr bwMode="auto">
            <a:xfrm flipV="1">
              <a:off x="478" y="1583"/>
              <a:ext cx="4811" cy="1"/>
            </a:xfrm>
            <a:prstGeom prst="line">
              <a:avLst/>
            </a:prstGeom>
            <a:noFill/>
            <a:ln w="12700">
              <a:solidFill>
                <a:schemeClr val="accent1"/>
              </a:solidFill>
              <a:round/>
              <a:headEnd/>
              <a:tailEnd/>
            </a:ln>
          </p:spPr>
          <p:txBody>
            <a:bodyPr wrap="none" anchor="ctr"/>
            <a:lstStyle/>
            <a:p>
              <a:endParaRPr lang="ja-JP" altLang="en-US"/>
            </a:p>
          </p:txBody>
        </p:sp>
        <p:grpSp>
          <p:nvGrpSpPr>
            <p:cNvPr id="14343" name="Group 254"/>
            <p:cNvGrpSpPr>
              <a:grpSpLocks/>
            </p:cNvGrpSpPr>
            <p:nvPr/>
          </p:nvGrpSpPr>
          <p:grpSpPr bwMode="auto">
            <a:xfrm>
              <a:off x="4528" y="1186"/>
              <a:ext cx="728" cy="407"/>
              <a:chOff x="4847" y="1250"/>
              <a:chExt cx="728" cy="407"/>
            </a:xfrm>
          </p:grpSpPr>
          <p:sp>
            <p:nvSpPr>
              <p:cNvPr id="14420" name="Rectangle 255"/>
              <p:cNvSpPr>
                <a:spLocks noChangeArrowheads="1"/>
              </p:cNvSpPr>
              <p:nvPr/>
            </p:nvSpPr>
            <p:spPr bwMode="auto">
              <a:xfrm>
                <a:off x="4999" y="1250"/>
                <a:ext cx="3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TTX</a:t>
                </a:r>
              </a:p>
            </p:txBody>
          </p:sp>
          <p:sp>
            <p:nvSpPr>
              <p:cNvPr id="14421" name="Rectangle 256"/>
              <p:cNvSpPr>
                <a:spLocks noChangeArrowheads="1"/>
              </p:cNvSpPr>
              <p:nvPr/>
            </p:nvSpPr>
            <p:spPr bwMode="auto">
              <a:xfrm>
                <a:off x="4847" y="1432"/>
                <a:ext cx="7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sensitivity</a:t>
                </a:r>
              </a:p>
            </p:txBody>
          </p:sp>
        </p:grpSp>
        <p:grpSp>
          <p:nvGrpSpPr>
            <p:cNvPr id="14344" name="Group 257"/>
            <p:cNvGrpSpPr>
              <a:grpSpLocks/>
            </p:cNvGrpSpPr>
            <p:nvPr/>
          </p:nvGrpSpPr>
          <p:grpSpPr bwMode="auto">
            <a:xfrm>
              <a:off x="3825" y="1197"/>
              <a:ext cx="615" cy="407"/>
              <a:chOff x="3485" y="1261"/>
              <a:chExt cx="615" cy="407"/>
            </a:xfrm>
          </p:grpSpPr>
          <p:sp>
            <p:nvSpPr>
              <p:cNvPr id="14418" name="Rectangle 258"/>
              <p:cNvSpPr>
                <a:spLocks noChangeArrowheads="1"/>
              </p:cNvSpPr>
              <p:nvPr/>
            </p:nvSpPr>
            <p:spPr bwMode="auto">
              <a:xfrm>
                <a:off x="3485" y="1261"/>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Present</a:t>
                </a:r>
              </a:p>
            </p:txBody>
          </p:sp>
          <p:sp>
            <p:nvSpPr>
              <p:cNvPr id="14419" name="Rectangle 259"/>
              <p:cNvSpPr>
                <a:spLocks noChangeArrowheads="1"/>
              </p:cNvSpPr>
              <p:nvPr/>
            </p:nvSpPr>
            <p:spPr bwMode="auto">
              <a:xfrm>
                <a:off x="3524" y="1443"/>
                <a:ext cx="5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in DRG</a:t>
                </a:r>
              </a:p>
            </p:txBody>
          </p:sp>
        </p:grpSp>
        <p:sp>
          <p:nvSpPr>
            <p:cNvPr id="14345" name="Rectangle 260"/>
            <p:cNvSpPr>
              <a:spLocks noChangeArrowheads="1"/>
            </p:cNvSpPr>
            <p:nvPr/>
          </p:nvSpPr>
          <p:spPr bwMode="auto">
            <a:xfrm>
              <a:off x="3995" y="1535"/>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346" name="Rectangle 261"/>
            <p:cNvSpPr>
              <a:spLocks noChangeArrowheads="1"/>
            </p:cNvSpPr>
            <p:nvPr/>
          </p:nvSpPr>
          <p:spPr bwMode="auto">
            <a:xfrm>
              <a:off x="3995" y="1739"/>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347" name="Rectangle 262"/>
            <p:cNvSpPr>
              <a:spLocks noChangeArrowheads="1"/>
            </p:cNvSpPr>
            <p:nvPr/>
          </p:nvSpPr>
          <p:spPr bwMode="auto">
            <a:xfrm>
              <a:off x="3997" y="2153"/>
              <a:ext cx="256" cy="359"/>
            </a:xfrm>
            <a:prstGeom prst="rect">
              <a:avLst/>
            </a:prstGeom>
            <a:noFill/>
            <a:ln w="12700">
              <a:noFill/>
              <a:miter lim="800000"/>
              <a:headEnd/>
              <a:tailEnd/>
            </a:ln>
          </p:spPr>
          <p:txBody>
            <a:bodyPr lIns="82550" tIns="41275" rIns="82550" bIns="41275">
              <a:spAutoFit/>
            </a:bodyPr>
            <a:lstStyle/>
            <a:p>
              <a:pPr defTabSz="739775"/>
              <a:r>
                <a:rPr lang="en-GB" altLang="ja-JP" sz="3200">
                  <a:solidFill>
                    <a:srgbClr val="808080"/>
                  </a:solidFill>
                </a:rPr>
                <a:t>-</a:t>
              </a:r>
            </a:p>
          </p:txBody>
        </p:sp>
        <p:sp>
          <p:nvSpPr>
            <p:cNvPr id="14348" name="Rectangle 263"/>
            <p:cNvSpPr>
              <a:spLocks noChangeArrowheads="1"/>
            </p:cNvSpPr>
            <p:nvPr/>
          </p:nvSpPr>
          <p:spPr bwMode="auto">
            <a:xfrm>
              <a:off x="3997" y="2355"/>
              <a:ext cx="256" cy="359"/>
            </a:xfrm>
            <a:prstGeom prst="rect">
              <a:avLst/>
            </a:prstGeom>
            <a:noFill/>
            <a:ln w="12700">
              <a:noFill/>
              <a:miter lim="800000"/>
              <a:headEnd/>
              <a:tailEnd/>
            </a:ln>
          </p:spPr>
          <p:txBody>
            <a:bodyPr lIns="82550" tIns="41275" rIns="82550" bIns="41275">
              <a:spAutoFit/>
            </a:bodyPr>
            <a:lstStyle/>
            <a:p>
              <a:pPr defTabSz="739775"/>
              <a:r>
                <a:rPr lang="en-GB" altLang="ja-JP" sz="3200">
                  <a:solidFill>
                    <a:srgbClr val="808080"/>
                  </a:solidFill>
                </a:rPr>
                <a:t>-</a:t>
              </a:r>
            </a:p>
          </p:txBody>
        </p:sp>
        <p:sp>
          <p:nvSpPr>
            <p:cNvPr id="14349" name="Rectangle 264"/>
            <p:cNvSpPr>
              <a:spLocks noChangeArrowheads="1"/>
            </p:cNvSpPr>
            <p:nvPr/>
          </p:nvSpPr>
          <p:spPr bwMode="auto">
            <a:xfrm>
              <a:off x="3995" y="2576"/>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350" name="Rectangle 265"/>
            <p:cNvSpPr>
              <a:spLocks noChangeArrowheads="1"/>
            </p:cNvSpPr>
            <p:nvPr/>
          </p:nvSpPr>
          <p:spPr bwMode="auto">
            <a:xfrm>
              <a:off x="3995" y="2773"/>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9966FF"/>
                  </a:solidFill>
                </a:rPr>
                <a:t>+</a:t>
              </a:r>
            </a:p>
          </p:txBody>
        </p:sp>
        <p:sp>
          <p:nvSpPr>
            <p:cNvPr id="14351" name="Rectangle 266"/>
            <p:cNvSpPr>
              <a:spLocks noChangeArrowheads="1"/>
            </p:cNvSpPr>
            <p:nvPr/>
          </p:nvSpPr>
          <p:spPr bwMode="auto">
            <a:xfrm>
              <a:off x="4755" y="1524"/>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352" name="Rectangle 267"/>
            <p:cNvSpPr>
              <a:spLocks noChangeArrowheads="1"/>
            </p:cNvSpPr>
            <p:nvPr/>
          </p:nvSpPr>
          <p:spPr bwMode="auto">
            <a:xfrm>
              <a:off x="4755" y="1728"/>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353" name="Rectangle 268"/>
            <p:cNvSpPr>
              <a:spLocks noChangeArrowheads="1"/>
            </p:cNvSpPr>
            <p:nvPr/>
          </p:nvSpPr>
          <p:spPr bwMode="auto">
            <a:xfrm>
              <a:off x="4783" y="2334"/>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354" name="Rectangle 269"/>
            <p:cNvSpPr>
              <a:spLocks noChangeArrowheads="1"/>
            </p:cNvSpPr>
            <p:nvPr/>
          </p:nvSpPr>
          <p:spPr bwMode="auto">
            <a:xfrm>
              <a:off x="4755" y="2565"/>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355" name="Rectangle 270"/>
            <p:cNvSpPr>
              <a:spLocks noChangeArrowheads="1"/>
            </p:cNvSpPr>
            <p:nvPr/>
          </p:nvSpPr>
          <p:spPr bwMode="auto">
            <a:xfrm>
              <a:off x="4755" y="276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9966FF"/>
                  </a:solidFill>
                </a:rPr>
                <a:t>+</a:t>
              </a:r>
            </a:p>
          </p:txBody>
        </p:sp>
        <p:sp>
          <p:nvSpPr>
            <p:cNvPr id="14356" name="Rectangle 271"/>
            <p:cNvSpPr>
              <a:spLocks noChangeArrowheads="1"/>
            </p:cNvSpPr>
            <p:nvPr/>
          </p:nvSpPr>
          <p:spPr bwMode="auto">
            <a:xfrm>
              <a:off x="1916" y="1629"/>
              <a:ext cx="4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type I</a:t>
              </a:r>
            </a:p>
          </p:txBody>
        </p:sp>
        <p:sp>
          <p:nvSpPr>
            <p:cNvPr id="14357" name="Rectangle 272"/>
            <p:cNvSpPr>
              <a:spLocks noChangeArrowheads="1"/>
            </p:cNvSpPr>
            <p:nvPr/>
          </p:nvSpPr>
          <p:spPr bwMode="auto">
            <a:xfrm>
              <a:off x="1899" y="1833"/>
              <a:ext cx="49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type II</a:t>
              </a:r>
            </a:p>
          </p:txBody>
        </p:sp>
        <p:sp>
          <p:nvSpPr>
            <p:cNvPr id="14358" name="Rectangle 273"/>
            <p:cNvSpPr>
              <a:spLocks noChangeArrowheads="1"/>
            </p:cNvSpPr>
            <p:nvPr/>
          </p:nvSpPr>
          <p:spPr bwMode="auto">
            <a:xfrm>
              <a:off x="1777" y="2237"/>
              <a:ext cx="771"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SkM1 (</a:t>
              </a:r>
              <a:r>
                <a:rPr lang="en-GB" altLang="ja-JP" sz="1800">
                  <a:solidFill>
                    <a:srgbClr val="808080"/>
                  </a:solidFill>
                  <a:latin typeface="Symbol" pitchFamily="18" charset="2"/>
                </a:rPr>
                <a:t></a:t>
              </a:r>
              <a:r>
                <a:rPr lang="en-GB" altLang="ja-JP" sz="1800">
                  <a:solidFill>
                    <a:srgbClr val="808080"/>
                  </a:solidFill>
                </a:rPr>
                <a:t>1)</a:t>
              </a:r>
            </a:p>
          </p:txBody>
        </p:sp>
        <p:sp>
          <p:nvSpPr>
            <p:cNvPr id="14359" name="Rectangle 274"/>
            <p:cNvSpPr>
              <a:spLocks noChangeArrowheads="1"/>
            </p:cNvSpPr>
            <p:nvPr/>
          </p:nvSpPr>
          <p:spPr bwMode="auto">
            <a:xfrm>
              <a:off x="1874" y="267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NaCh6</a:t>
              </a:r>
            </a:p>
          </p:txBody>
        </p:sp>
        <p:sp>
          <p:nvSpPr>
            <p:cNvPr id="14360" name="Rectangle 275"/>
            <p:cNvSpPr>
              <a:spLocks noChangeArrowheads="1"/>
            </p:cNvSpPr>
            <p:nvPr/>
          </p:nvSpPr>
          <p:spPr bwMode="auto">
            <a:xfrm>
              <a:off x="1948" y="2867"/>
              <a:ext cx="38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PN1</a:t>
              </a:r>
            </a:p>
          </p:txBody>
        </p:sp>
        <p:sp>
          <p:nvSpPr>
            <p:cNvPr id="14361" name="Rectangle 276"/>
            <p:cNvSpPr>
              <a:spLocks noChangeArrowheads="1"/>
            </p:cNvSpPr>
            <p:nvPr/>
          </p:nvSpPr>
          <p:spPr bwMode="auto">
            <a:xfrm>
              <a:off x="1902" y="1369"/>
              <a:ext cx="48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Name</a:t>
              </a:r>
            </a:p>
          </p:txBody>
        </p:sp>
        <p:sp>
          <p:nvSpPr>
            <p:cNvPr id="14362" name="Rectangle 277"/>
            <p:cNvSpPr>
              <a:spLocks noChangeArrowheads="1"/>
            </p:cNvSpPr>
            <p:nvPr/>
          </p:nvSpPr>
          <p:spPr bwMode="auto">
            <a:xfrm>
              <a:off x="1767" y="2439"/>
              <a:ext cx="79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SkM2 (</a:t>
              </a:r>
              <a:r>
                <a:rPr lang="en-GB" altLang="ja-JP" sz="1800">
                  <a:solidFill>
                    <a:srgbClr val="808080"/>
                  </a:solidFill>
                  <a:latin typeface="Symbol" pitchFamily="18" charset="2"/>
                </a:rPr>
                <a:t></a:t>
              </a:r>
              <a:r>
                <a:rPr lang="en-GB" altLang="ja-JP" sz="1800">
                  <a:solidFill>
                    <a:srgbClr val="808080"/>
                  </a:solidFill>
                </a:rPr>
                <a:t>1)</a:t>
              </a:r>
            </a:p>
          </p:txBody>
        </p:sp>
        <p:sp>
          <p:nvSpPr>
            <p:cNvPr id="14363" name="Rectangle 278"/>
            <p:cNvSpPr>
              <a:spLocks noChangeArrowheads="1"/>
            </p:cNvSpPr>
            <p:nvPr/>
          </p:nvSpPr>
          <p:spPr bwMode="auto">
            <a:xfrm>
              <a:off x="2788" y="1618"/>
              <a:ext cx="81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CNS, heart</a:t>
              </a:r>
            </a:p>
          </p:txBody>
        </p:sp>
        <p:grpSp>
          <p:nvGrpSpPr>
            <p:cNvPr id="14364" name="Group 279"/>
            <p:cNvGrpSpPr>
              <a:grpSpLocks/>
            </p:cNvGrpSpPr>
            <p:nvPr/>
          </p:nvGrpSpPr>
          <p:grpSpPr bwMode="auto">
            <a:xfrm>
              <a:off x="2884" y="1185"/>
              <a:ext cx="600" cy="407"/>
              <a:chOff x="2687" y="1249"/>
              <a:chExt cx="600" cy="407"/>
            </a:xfrm>
          </p:grpSpPr>
          <p:sp>
            <p:nvSpPr>
              <p:cNvPr id="14416" name="Rectangle 280"/>
              <p:cNvSpPr>
                <a:spLocks noChangeArrowheads="1"/>
              </p:cNvSpPr>
              <p:nvPr/>
            </p:nvSpPr>
            <p:spPr bwMode="auto">
              <a:xfrm>
                <a:off x="2687" y="1249"/>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Primary</a:t>
                </a:r>
              </a:p>
            </p:txBody>
          </p:sp>
          <p:sp>
            <p:nvSpPr>
              <p:cNvPr id="14417" name="Rectangle 281"/>
              <p:cNvSpPr>
                <a:spLocks noChangeArrowheads="1"/>
              </p:cNvSpPr>
              <p:nvPr/>
            </p:nvSpPr>
            <p:spPr bwMode="auto">
              <a:xfrm>
                <a:off x="2726" y="1431"/>
                <a:ext cx="5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Tissue</a:t>
                </a:r>
              </a:p>
            </p:txBody>
          </p:sp>
        </p:grpSp>
        <p:sp>
          <p:nvSpPr>
            <p:cNvPr id="14365" name="Rectangle 282"/>
            <p:cNvSpPr>
              <a:spLocks noChangeArrowheads="1"/>
            </p:cNvSpPr>
            <p:nvPr/>
          </p:nvSpPr>
          <p:spPr bwMode="auto">
            <a:xfrm>
              <a:off x="2969" y="1822"/>
              <a:ext cx="40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CNS</a:t>
              </a:r>
            </a:p>
          </p:txBody>
        </p:sp>
        <p:sp>
          <p:nvSpPr>
            <p:cNvPr id="14366" name="Rectangle 283"/>
            <p:cNvSpPr>
              <a:spLocks noChangeArrowheads="1"/>
            </p:cNvSpPr>
            <p:nvPr/>
          </p:nvSpPr>
          <p:spPr bwMode="auto">
            <a:xfrm>
              <a:off x="2667" y="2226"/>
              <a:ext cx="108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skeletal muscle</a:t>
              </a:r>
            </a:p>
          </p:txBody>
        </p:sp>
        <p:sp>
          <p:nvSpPr>
            <p:cNvPr id="14367" name="Rectangle 284"/>
            <p:cNvSpPr>
              <a:spLocks noChangeArrowheads="1"/>
            </p:cNvSpPr>
            <p:nvPr/>
          </p:nvSpPr>
          <p:spPr bwMode="auto">
            <a:xfrm>
              <a:off x="2958" y="2428"/>
              <a:ext cx="43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heart</a:t>
              </a:r>
            </a:p>
          </p:txBody>
        </p:sp>
        <p:sp>
          <p:nvSpPr>
            <p:cNvPr id="14368" name="Rectangle 285"/>
            <p:cNvSpPr>
              <a:spLocks noChangeArrowheads="1"/>
            </p:cNvSpPr>
            <p:nvPr/>
          </p:nvSpPr>
          <p:spPr bwMode="auto">
            <a:xfrm>
              <a:off x="2673" y="2659"/>
              <a:ext cx="107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CNS, glial cells</a:t>
              </a:r>
            </a:p>
          </p:txBody>
        </p:sp>
        <p:sp>
          <p:nvSpPr>
            <p:cNvPr id="14369" name="Rectangle 286"/>
            <p:cNvSpPr>
              <a:spLocks noChangeArrowheads="1"/>
            </p:cNvSpPr>
            <p:nvPr/>
          </p:nvSpPr>
          <p:spPr bwMode="auto">
            <a:xfrm>
              <a:off x="2794" y="2856"/>
              <a:ext cx="8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SCG, CNS</a:t>
              </a:r>
            </a:p>
          </p:txBody>
        </p:sp>
        <p:sp>
          <p:nvSpPr>
            <p:cNvPr id="14370" name="Rectangle 287"/>
            <p:cNvSpPr>
              <a:spLocks noChangeArrowheads="1"/>
            </p:cNvSpPr>
            <p:nvPr/>
          </p:nvSpPr>
          <p:spPr bwMode="auto">
            <a:xfrm>
              <a:off x="4755" y="212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grpSp>
          <p:nvGrpSpPr>
            <p:cNvPr id="14371" name="Group 288"/>
            <p:cNvGrpSpPr>
              <a:grpSpLocks/>
            </p:cNvGrpSpPr>
            <p:nvPr/>
          </p:nvGrpSpPr>
          <p:grpSpPr bwMode="auto">
            <a:xfrm>
              <a:off x="1128" y="1186"/>
              <a:ext cx="584" cy="407"/>
              <a:chOff x="955" y="1250"/>
              <a:chExt cx="584" cy="407"/>
            </a:xfrm>
          </p:grpSpPr>
          <p:sp>
            <p:nvSpPr>
              <p:cNvPr id="14414" name="Rectangle 289"/>
              <p:cNvSpPr>
                <a:spLocks noChangeArrowheads="1"/>
              </p:cNvSpPr>
              <p:nvPr/>
            </p:nvSpPr>
            <p:spPr bwMode="auto">
              <a:xfrm>
                <a:off x="1002" y="1250"/>
                <a:ext cx="4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Gene</a:t>
                </a:r>
              </a:p>
            </p:txBody>
          </p:sp>
          <p:sp>
            <p:nvSpPr>
              <p:cNvPr id="14415" name="Rectangle 290"/>
              <p:cNvSpPr>
                <a:spLocks noChangeArrowheads="1"/>
              </p:cNvSpPr>
              <p:nvPr/>
            </p:nvSpPr>
            <p:spPr bwMode="auto">
              <a:xfrm>
                <a:off x="955" y="1432"/>
                <a:ext cx="58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Symbol</a:t>
                </a:r>
              </a:p>
            </p:txBody>
          </p:sp>
        </p:grpSp>
        <p:sp>
          <p:nvSpPr>
            <p:cNvPr id="14372" name="Rectangle 291"/>
            <p:cNvSpPr>
              <a:spLocks noChangeArrowheads="1"/>
            </p:cNvSpPr>
            <p:nvPr/>
          </p:nvSpPr>
          <p:spPr bwMode="auto">
            <a:xfrm>
              <a:off x="1135" y="1619"/>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SCN1a</a:t>
              </a:r>
            </a:p>
          </p:txBody>
        </p:sp>
        <p:sp>
          <p:nvSpPr>
            <p:cNvPr id="14373" name="Rectangle 292"/>
            <p:cNvSpPr>
              <a:spLocks noChangeArrowheads="1"/>
            </p:cNvSpPr>
            <p:nvPr/>
          </p:nvSpPr>
          <p:spPr bwMode="auto">
            <a:xfrm>
              <a:off x="1135" y="1823"/>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SCN2a</a:t>
              </a:r>
            </a:p>
          </p:txBody>
        </p:sp>
        <p:sp>
          <p:nvSpPr>
            <p:cNvPr id="14374" name="Rectangle 293"/>
            <p:cNvSpPr>
              <a:spLocks noChangeArrowheads="1"/>
            </p:cNvSpPr>
            <p:nvPr/>
          </p:nvSpPr>
          <p:spPr bwMode="auto">
            <a:xfrm>
              <a:off x="1135" y="2227"/>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SCN4a</a:t>
              </a:r>
            </a:p>
          </p:txBody>
        </p:sp>
        <p:sp>
          <p:nvSpPr>
            <p:cNvPr id="14375" name="Rectangle 294"/>
            <p:cNvSpPr>
              <a:spLocks noChangeArrowheads="1"/>
            </p:cNvSpPr>
            <p:nvPr/>
          </p:nvSpPr>
          <p:spPr bwMode="auto">
            <a:xfrm>
              <a:off x="1134" y="2660"/>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SCN8a</a:t>
              </a:r>
            </a:p>
          </p:txBody>
        </p:sp>
        <p:sp>
          <p:nvSpPr>
            <p:cNvPr id="14376" name="Rectangle 295"/>
            <p:cNvSpPr>
              <a:spLocks noChangeArrowheads="1"/>
            </p:cNvSpPr>
            <p:nvPr/>
          </p:nvSpPr>
          <p:spPr bwMode="auto">
            <a:xfrm>
              <a:off x="1134" y="2857"/>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SCN9a</a:t>
              </a:r>
            </a:p>
          </p:txBody>
        </p:sp>
        <p:sp>
          <p:nvSpPr>
            <p:cNvPr id="14377" name="Rectangle 296"/>
            <p:cNvSpPr>
              <a:spLocks noChangeArrowheads="1"/>
            </p:cNvSpPr>
            <p:nvPr/>
          </p:nvSpPr>
          <p:spPr bwMode="auto">
            <a:xfrm>
              <a:off x="1135" y="2429"/>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SCN5a</a:t>
              </a:r>
            </a:p>
          </p:txBody>
        </p:sp>
        <p:sp>
          <p:nvSpPr>
            <p:cNvPr id="14378" name="Rectangle 297"/>
            <p:cNvSpPr>
              <a:spLocks noChangeArrowheads="1"/>
            </p:cNvSpPr>
            <p:nvPr/>
          </p:nvSpPr>
          <p:spPr bwMode="auto">
            <a:xfrm>
              <a:off x="574" y="1368"/>
              <a:ext cx="42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a:t>
              </a:r>
            </a:p>
          </p:txBody>
        </p:sp>
        <p:sp>
          <p:nvSpPr>
            <p:cNvPr id="14379" name="Rectangle 298"/>
            <p:cNvSpPr>
              <a:spLocks noChangeArrowheads="1"/>
            </p:cNvSpPr>
            <p:nvPr/>
          </p:nvSpPr>
          <p:spPr bwMode="auto">
            <a:xfrm>
              <a:off x="510" y="1619"/>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1.1</a:t>
              </a:r>
            </a:p>
          </p:txBody>
        </p:sp>
        <p:sp>
          <p:nvSpPr>
            <p:cNvPr id="14380" name="Rectangle 299"/>
            <p:cNvSpPr>
              <a:spLocks noChangeArrowheads="1"/>
            </p:cNvSpPr>
            <p:nvPr/>
          </p:nvSpPr>
          <p:spPr bwMode="auto">
            <a:xfrm>
              <a:off x="510" y="1823"/>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1.2</a:t>
              </a:r>
            </a:p>
          </p:txBody>
        </p:sp>
        <p:grpSp>
          <p:nvGrpSpPr>
            <p:cNvPr id="14381" name="Group 300"/>
            <p:cNvGrpSpPr>
              <a:grpSpLocks/>
            </p:cNvGrpSpPr>
            <p:nvPr/>
          </p:nvGrpSpPr>
          <p:grpSpPr bwMode="auto">
            <a:xfrm>
              <a:off x="510" y="1931"/>
              <a:ext cx="4501" cy="370"/>
              <a:chOff x="510" y="1931"/>
              <a:chExt cx="4501" cy="370"/>
            </a:xfrm>
          </p:grpSpPr>
          <p:sp>
            <p:nvSpPr>
              <p:cNvPr id="14408" name="Rectangle 301"/>
              <p:cNvSpPr>
                <a:spLocks noChangeArrowheads="1"/>
              </p:cNvSpPr>
              <p:nvPr/>
            </p:nvSpPr>
            <p:spPr bwMode="auto">
              <a:xfrm>
                <a:off x="3995" y="194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409" name="Rectangle 302"/>
              <p:cNvSpPr>
                <a:spLocks noChangeArrowheads="1"/>
              </p:cNvSpPr>
              <p:nvPr/>
            </p:nvSpPr>
            <p:spPr bwMode="auto">
              <a:xfrm>
                <a:off x="4755" y="1931"/>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410" name="Rectangle 303"/>
              <p:cNvSpPr>
                <a:spLocks noChangeArrowheads="1"/>
              </p:cNvSpPr>
              <p:nvPr/>
            </p:nvSpPr>
            <p:spPr bwMode="auto">
              <a:xfrm>
                <a:off x="1881" y="2036"/>
                <a:ext cx="5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type III</a:t>
                </a:r>
              </a:p>
            </p:txBody>
          </p:sp>
          <p:sp>
            <p:nvSpPr>
              <p:cNvPr id="14411" name="Rectangle 304"/>
              <p:cNvSpPr>
                <a:spLocks noChangeArrowheads="1"/>
              </p:cNvSpPr>
              <p:nvPr/>
            </p:nvSpPr>
            <p:spPr bwMode="auto">
              <a:xfrm>
                <a:off x="2823" y="2025"/>
                <a:ext cx="7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fetal brain</a:t>
                </a:r>
              </a:p>
            </p:txBody>
          </p:sp>
          <p:sp>
            <p:nvSpPr>
              <p:cNvPr id="14412" name="Rectangle 305"/>
              <p:cNvSpPr>
                <a:spLocks noChangeArrowheads="1"/>
              </p:cNvSpPr>
              <p:nvPr/>
            </p:nvSpPr>
            <p:spPr bwMode="auto">
              <a:xfrm>
                <a:off x="1135" y="2026"/>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SCN3a</a:t>
                </a:r>
              </a:p>
            </p:txBody>
          </p:sp>
          <p:sp>
            <p:nvSpPr>
              <p:cNvPr id="14413" name="Rectangle 306"/>
              <p:cNvSpPr>
                <a:spLocks noChangeArrowheads="1"/>
              </p:cNvSpPr>
              <p:nvPr/>
            </p:nvSpPr>
            <p:spPr bwMode="auto">
              <a:xfrm>
                <a:off x="510" y="2026"/>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1.3</a:t>
                </a:r>
              </a:p>
            </p:txBody>
          </p:sp>
        </p:grpSp>
        <p:sp>
          <p:nvSpPr>
            <p:cNvPr id="14382" name="Rectangle 307"/>
            <p:cNvSpPr>
              <a:spLocks noChangeArrowheads="1"/>
            </p:cNvSpPr>
            <p:nvPr/>
          </p:nvSpPr>
          <p:spPr bwMode="auto">
            <a:xfrm>
              <a:off x="510" y="2227"/>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1.4</a:t>
              </a:r>
            </a:p>
          </p:txBody>
        </p:sp>
        <p:sp>
          <p:nvSpPr>
            <p:cNvPr id="14383" name="Rectangle 308"/>
            <p:cNvSpPr>
              <a:spLocks noChangeArrowheads="1"/>
            </p:cNvSpPr>
            <p:nvPr/>
          </p:nvSpPr>
          <p:spPr bwMode="auto">
            <a:xfrm>
              <a:off x="510" y="266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1.6</a:t>
              </a:r>
            </a:p>
          </p:txBody>
        </p:sp>
        <p:sp>
          <p:nvSpPr>
            <p:cNvPr id="14384" name="Rectangle 309"/>
            <p:cNvSpPr>
              <a:spLocks noChangeArrowheads="1"/>
            </p:cNvSpPr>
            <p:nvPr/>
          </p:nvSpPr>
          <p:spPr bwMode="auto">
            <a:xfrm>
              <a:off x="510" y="2857"/>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dirty="0">
                  <a:solidFill>
                    <a:srgbClr val="9966FF"/>
                  </a:solidFill>
                </a:rPr>
                <a:t>Na</a:t>
              </a:r>
              <a:r>
                <a:rPr lang="en-GB" altLang="ja-JP" sz="1800" baseline="-25000" dirty="0">
                  <a:solidFill>
                    <a:srgbClr val="9966FF"/>
                  </a:solidFill>
                </a:rPr>
                <a:t>V</a:t>
              </a:r>
              <a:r>
                <a:rPr lang="en-GB" altLang="ja-JP" sz="1800" dirty="0">
                  <a:solidFill>
                    <a:srgbClr val="9966FF"/>
                  </a:solidFill>
                </a:rPr>
                <a:t>1.7</a:t>
              </a:r>
            </a:p>
          </p:txBody>
        </p:sp>
        <p:sp>
          <p:nvSpPr>
            <p:cNvPr id="14385" name="Rectangle 310"/>
            <p:cNvSpPr>
              <a:spLocks noChangeArrowheads="1"/>
            </p:cNvSpPr>
            <p:nvPr/>
          </p:nvSpPr>
          <p:spPr bwMode="auto">
            <a:xfrm>
              <a:off x="510" y="2429"/>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V</a:t>
              </a:r>
              <a:r>
                <a:rPr lang="en-GB" altLang="ja-JP" sz="1800">
                  <a:solidFill>
                    <a:srgbClr val="808080"/>
                  </a:solidFill>
                </a:rPr>
                <a:t>1.5</a:t>
              </a:r>
            </a:p>
          </p:txBody>
        </p:sp>
        <p:grpSp>
          <p:nvGrpSpPr>
            <p:cNvPr id="14386" name="Group 311"/>
            <p:cNvGrpSpPr>
              <a:grpSpLocks/>
            </p:cNvGrpSpPr>
            <p:nvPr/>
          </p:nvGrpSpPr>
          <p:grpSpPr bwMode="auto">
            <a:xfrm>
              <a:off x="510" y="2978"/>
              <a:ext cx="4529" cy="371"/>
              <a:chOff x="574" y="2978"/>
              <a:chExt cx="5095" cy="372"/>
            </a:xfrm>
          </p:grpSpPr>
          <p:sp>
            <p:nvSpPr>
              <p:cNvPr id="14402" name="Rectangle 312"/>
              <p:cNvSpPr>
                <a:spLocks noChangeArrowheads="1"/>
              </p:cNvSpPr>
              <p:nvPr/>
            </p:nvSpPr>
            <p:spPr bwMode="auto">
              <a:xfrm>
                <a:off x="1976" y="3095"/>
                <a:ext cx="918"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SNS (PN3)</a:t>
                </a:r>
              </a:p>
            </p:txBody>
          </p:sp>
          <p:sp>
            <p:nvSpPr>
              <p:cNvPr id="14403" name="Rectangle 313"/>
              <p:cNvSpPr>
                <a:spLocks noChangeArrowheads="1"/>
              </p:cNvSpPr>
              <p:nvPr/>
            </p:nvSpPr>
            <p:spPr bwMode="auto">
              <a:xfrm>
                <a:off x="4494" y="2990"/>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9966FF"/>
                    </a:solidFill>
                  </a:rPr>
                  <a:t>+</a:t>
                </a:r>
              </a:p>
            </p:txBody>
          </p:sp>
          <p:sp>
            <p:nvSpPr>
              <p:cNvPr id="14404" name="Rectangle 314"/>
              <p:cNvSpPr>
                <a:spLocks noChangeArrowheads="1"/>
              </p:cNvSpPr>
              <p:nvPr/>
            </p:nvSpPr>
            <p:spPr bwMode="auto">
              <a:xfrm>
                <a:off x="3332" y="3084"/>
                <a:ext cx="477"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DRG</a:t>
                </a:r>
              </a:p>
            </p:txBody>
          </p:sp>
          <p:sp>
            <p:nvSpPr>
              <p:cNvPr id="14405" name="Rectangle 315"/>
              <p:cNvSpPr>
                <a:spLocks noChangeArrowheads="1"/>
              </p:cNvSpPr>
              <p:nvPr/>
            </p:nvSpPr>
            <p:spPr bwMode="auto">
              <a:xfrm>
                <a:off x="1235" y="3085"/>
                <a:ext cx="729"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9966FF"/>
                    </a:solidFill>
                  </a:rPr>
                  <a:t>SCN10a</a:t>
                </a:r>
              </a:p>
            </p:txBody>
          </p:sp>
          <p:sp>
            <p:nvSpPr>
              <p:cNvPr id="14406" name="Rectangle 316"/>
              <p:cNvSpPr>
                <a:spLocks noChangeArrowheads="1"/>
              </p:cNvSpPr>
              <p:nvPr/>
            </p:nvSpPr>
            <p:spPr bwMode="auto">
              <a:xfrm>
                <a:off x="574" y="3085"/>
                <a:ext cx="621"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dirty="0">
                    <a:solidFill>
                      <a:srgbClr val="9966FF"/>
                    </a:solidFill>
                  </a:rPr>
                  <a:t>Na</a:t>
                </a:r>
                <a:r>
                  <a:rPr lang="en-GB" altLang="ja-JP" sz="1800" baseline="-25000" dirty="0">
                    <a:solidFill>
                      <a:srgbClr val="9966FF"/>
                    </a:solidFill>
                  </a:rPr>
                  <a:t>V</a:t>
                </a:r>
                <a:r>
                  <a:rPr lang="en-GB" altLang="ja-JP" sz="1800" dirty="0">
                    <a:solidFill>
                      <a:srgbClr val="9966FF"/>
                    </a:solidFill>
                  </a:rPr>
                  <a:t>1.8</a:t>
                </a:r>
              </a:p>
            </p:txBody>
          </p:sp>
          <p:sp>
            <p:nvSpPr>
              <p:cNvPr id="14407" name="Rectangle 317"/>
              <p:cNvSpPr>
                <a:spLocks noChangeArrowheads="1"/>
              </p:cNvSpPr>
              <p:nvPr/>
            </p:nvSpPr>
            <p:spPr bwMode="auto">
              <a:xfrm>
                <a:off x="5381" y="2978"/>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9966FF"/>
                    </a:solidFill>
                  </a:rPr>
                  <a:t>-</a:t>
                </a:r>
              </a:p>
            </p:txBody>
          </p:sp>
        </p:grpSp>
        <p:grpSp>
          <p:nvGrpSpPr>
            <p:cNvPr id="14387" name="Group 318"/>
            <p:cNvGrpSpPr>
              <a:grpSpLocks/>
            </p:cNvGrpSpPr>
            <p:nvPr/>
          </p:nvGrpSpPr>
          <p:grpSpPr bwMode="auto">
            <a:xfrm>
              <a:off x="510" y="3204"/>
              <a:ext cx="4529" cy="361"/>
              <a:chOff x="510" y="3204"/>
              <a:chExt cx="4529" cy="361"/>
            </a:xfrm>
          </p:grpSpPr>
          <p:sp>
            <p:nvSpPr>
              <p:cNvPr id="14396" name="Rectangle 319"/>
              <p:cNvSpPr>
                <a:spLocks noChangeArrowheads="1"/>
              </p:cNvSpPr>
              <p:nvPr/>
            </p:nvSpPr>
            <p:spPr bwMode="auto">
              <a:xfrm>
                <a:off x="3995" y="3206"/>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F0000"/>
                    </a:solidFill>
                  </a:rPr>
                  <a:t>+</a:t>
                </a:r>
              </a:p>
            </p:txBody>
          </p:sp>
          <p:sp>
            <p:nvSpPr>
              <p:cNvPr id="14397" name="Rectangle 320"/>
              <p:cNvSpPr>
                <a:spLocks noChangeArrowheads="1"/>
              </p:cNvSpPr>
              <p:nvPr/>
            </p:nvSpPr>
            <p:spPr bwMode="auto">
              <a:xfrm>
                <a:off x="1717" y="3300"/>
                <a:ext cx="90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NaN (SNS2)</a:t>
                </a:r>
              </a:p>
            </p:txBody>
          </p:sp>
          <p:sp>
            <p:nvSpPr>
              <p:cNvPr id="14398" name="Rectangle 321"/>
              <p:cNvSpPr>
                <a:spLocks noChangeArrowheads="1"/>
              </p:cNvSpPr>
              <p:nvPr/>
            </p:nvSpPr>
            <p:spPr bwMode="auto">
              <a:xfrm>
                <a:off x="2962" y="3289"/>
                <a:ext cx="42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DRG</a:t>
                </a:r>
              </a:p>
            </p:txBody>
          </p:sp>
          <p:sp>
            <p:nvSpPr>
              <p:cNvPr id="14399" name="Rectangle 322"/>
              <p:cNvSpPr>
                <a:spLocks noChangeArrowheads="1"/>
              </p:cNvSpPr>
              <p:nvPr/>
            </p:nvSpPr>
            <p:spPr bwMode="auto">
              <a:xfrm>
                <a:off x="4783" y="3204"/>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F0000"/>
                    </a:solidFill>
                  </a:rPr>
                  <a:t>-</a:t>
                </a:r>
              </a:p>
            </p:txBody>
          </p:sp>
          <p:sp>
            <p:nvSpPr>
              <p:cNvPr id="14400" name="Rectangle 323"/>
              <p:cNvSpPr>
                <a:spLocks noChangeArrowheads="1"/>
              </p:cNvSpPr>
              <p:nvPr/>
            </p:nvSpPr>
            <p:spPr bwMode="auto">
              <a:xfrm>
                <a:off x="1099" y="3290"/>
                <a:ext cx="64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SCN11a</a:t>
                </a:r>
              </a:p>
            </p:txBody>
          </p:sp>
          <p:sp>
            <p:nvSpPr>
              <p:cNvPr id="14401" name="Rectangle 324"/>
              <p:cNvSpPr>
                <a:spLocks noChangeArrowheads="1"/>
              </p:cNvSpPr>
              <p:nvPr/>
            </p:nvSpPr>
            <p:spPr bwMode="auto">
              <a:xfrm>
                <a:off x="510" y="329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F0000"/>
                    </a:solidFill>
                  </a:rPr>
                  <a:t>Na</a:t>
                </a:r>
                <a:r>
                  <a:rPr lang="en-GB" altLang="ja-JP" sz="1800" baseline="-25000">
                    <a:solidFill>
                      <a:srgbClr val="FF0000"/>
                    </a:solidFill>
                  </a:rPr>
                  <a:t>V</a:t>
                </a:r>
                <a:r>
                  <a:rPr lang="en-GB" altLang="ja-JP" sz="1800">
                    <a:solidFill>
                      <a:srgbClr val="FF0000"/>
                    </a:solidFill>
                  </a:rPr>
                  <a:t>1.9</a:t>
                </a:r>
              </a:p>
            </p:txBody>
          </p:sp>
        </p:grpSp>
        <p:sp>
          <p:nvSpPr>
            <p:cNvPr id="14388" name="Rectangle 325"/>
            <p:cNvSpPr>
              <a:spLocks noChangeArrowheads="1"/>
            </p:cNvSpPr>
            <p:nvPr/>
          </p:nvSpPr>
          <p:spPr bwMode="auto">
            <a:xfrm>
              <a:off x="3995" y="3420"/>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389" name="Rectangle 326"/>
            <p:cNvSpPr>
              <a:spLocks noChangeArrowheads="1"/>
            </p:cNvSpPr>
            <p:nvPr/>
          </p:nvSpPr>
          <p:spPr bwMode="auto">
            <a:xfrm>
              <a:off x="1946" y="3514"/>
              <a:ext cx="4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NaG</a:t>
              </a:r>
            </a:p>
          </p:txBody>
        </p:sp>
        <p:sp>
          <p:nvSpPr>
            <p:cNvPr id="14390" name="Rectangle 327"/>
            <p:cNvSpPr>
              <a:spLocks noChangeArrowheads="1"/>
            </p:cNvSpPr>
            <p:nvPr/>
          </p:nvSpPr>
          <p:spPr bwMode="auto">
            <a:xfrm>
              <a:off x="2620" y="3503"/>
              <a:ext cx="12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sciatic nerve, lung</a:t>
              </a:r>
            </a:p>
          </p:txBody>
        </p:sp>
        <p:sp>
          <p:nvSpPr>
            <p:cNvPr id="14391" name="Rectangle 328"/>
            <p:cNvSpPr>
              <a:spLocks noChangeArrowheads="1"/>
            </p:cNvSpPr>
            <p:nvPr/>
          </p:nvSpPr>
          <p:spPr bwMode="auto">
            <a:xfrm>
              <a:off x="4755" y="344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808080"/>
                  </a:solidFill>
                </a:rPr>
                <a:t>+</a:t>
              </a:r>
            </a:p>
          </p:txBody>
        </p:sp>
        <p:sp>
          <p:nvSpPr>
            <p:cNvPr id="14392" name="Rectangle 329"/>
            <p:cNvSpPr>
              <a:spLocks noChangeArrowheads="1"/>
            </p:cNvSpPr>
            <p:nvPr/>
          </p:nvSpPr>
          <p:spPr bwMode="auto">
            <a:xfrm>
              <a:off x="1138" y="3504"/>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SCN7a</a:t>
              </a:r>
            </a:p>
          </p:txBody>
        </p:sp>
        <p:sp>
          <p:nvSpPr>
            <p:cNvPr id="14393" name="Rectangle 330"/>
            <p:cNvSpPr>
              <a:spLocks noChangeArrowheads="1"/>
            </p:cNvSpPr>
            <p:nvPr/>
          </p:nvSpPr>
          <p:spPr bwMode="auto">
            <a:xfrm>
              <a:off x="511" y="3504"/>
              <a:ext cx="3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Na</a:t>
              </a:r>
              <a:r>
                <a:rPr lang="en-GB" altLang="ja-JP" sz="1800" baseline="-25000">
                  <a:solidFill>
                    <a:srgbClr val="808080"/>
                  </a:solidFill>
                </a:rPr>
                <a:t>X</a:t>
              </a:r>
              <a:endParaRPr lang="en-GB" altLang="ja-JP" sz="1800">
                <a:solidFill>
                  <a:srgbClr val="808080"/>
                </a:solidFill>
              </a:endParaRPr>
            </a:p>
          </p:txBody>
        </p:sp>
        <p:sp>
          <p:nvSpPr>
            <p:cNvPr id="14394" name="Rectangle 331"/>
            <p:cNvSpPr>
              <a:spLocks noChangeArrowheads="1"/>
            </p:cNvSpPr>
            <p:nvPr/>
          </p:nvSpPr>
          <p:spPr bwMode="auto">
            <a:xfrm>
              <a:off x="4920" y="3504"/>
              <a:ext cx="28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808080"/>
                  </a:solidFill>
                </a:rPr>
                <a:t>(?)</a:t>
              </a:r>
            </a:p>
          </p:txBody>
        </p:sp>
        <p:sp useBgFill="1">
          <p:nvSpPr>
            <p:cNvPr id="14395" name="Oval 332"/>
            <p:cNvSpPr>
              <a:spLocks noChangeArrowheads="1"/>
            </p:cNvSpPr>
            <p:nvPr/>
          </p:nvSpPr>
          <p:spPr bwMode="auto">
            <a:xfrm>
              <a:off x="188" y="3964"/>
              <a:ext cx="245" cy="142"/>
            </a:xfrm>
            <a:prstGeom prst="ellipse">
              <a:avLst/>
            </a:prstGeom>
            <a:ln w="9525" algn="ctr">
              <a:noFill/>
              <a:round/>
              <a:headEnd/>
              <a:tailEnd/>
            </a:ln>
          </p:spPr>
          <p:txBody>
            <a:bodyPr wrap="none" anchor="ctr"/>
            <a:lstStyle/>
            <a:p>
              <a:endParaRPr lang="ja-JP" altLang="en-US"/>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ntitled 2">
  <a:themeElements>
    <a:clrScheme name="">
      <a:dk1>
        <a:srgbClr val="474747"/>
      </a:dk1>
      <a:lt1>
        <a:srgbClr val="FFFFFF"/>
      </a:lt1>
      <a:dk2>
        <a:srgbClr val="114FFB"/>
      </a:dk2>
      <a:lt2>
        <a:srgbClr val="FAFD00"/>
      </a:lt2>
      <a:accent1>
        <a:srgbClr val="FAFD00"/>
      </a:accent1>
      <a:accent2>
        <a:srgbClr val="7FFF00"/>
      </a:accent2>
      <a:accent3>
        <a:srgbClr val="AAB2FD"/>
      </a:accent3>
      <a:accent4>
        <a:srgbClr val="DADADA"/>
      </a:accent4>
      <a:accent5>
        <a:srgbClr val="FCFEAA"/>
      </a:accent5>
      <a:accent6>
        <a:srgbClr val="72E700"/>
      </a:accent6>
      <a:hlink>
        <a:srgbClr val="FE9B03"/>
      </a:hlink>
      <a:folHlink>
        <a:srgbClr val="D989B8"/>
      </a:folHlink>
    </a:clrScheme>
    <a:fontScheme name="untitled 2">
      <a:majorFont>
        <a:latin typeface="Book Antiqu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pitchFamily="34" charset="0"/>
            <a:ea typeface="Osaka"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pitchFamily="34" charset="0"/>
            <a:ea typeface="Osaka"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HD:Applications:MS Office:Microsoft PowerPoint 4:Templates:On Screen &amp; 35mm Slides:dbllines.ppt - Double Lines</Template>
  <TotalTime>23749</TotalTime>
  <Pages>24</Pages>
  <Words>3582</Words>
  <Application>Microsoft Office PowerPoint</Application>
  <PresentationFormat>On-screen Show (4:3)</PresentationFormat>
  <Paragraphs>994</Paragraphs>
  <Slides>68</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untitled 2</vt:lpstr>
      <vt:lpstr>Image</vt:lpstr>
      <vt:lpstr>Photo Editor Photo</vt:lpstr>
      <vt:lpstr>PowerPoint Presentation</vt:lpstr>
      <vt:lpstr>PowerPoint Presentation</vt:lpstr>
      <vt:lpstr>PowerPoint Presentation</vt:lpstr>
      <vt:lpstr>Structure of voltage-gated Na+ Channel</vt:lpstr>
      <vt:lpstr>Tetrodotoxin  a potent sodium channel blocker</vt:lpstr>
      <vt:lpstr>Mammalian voltage-gated sodium channel  subunits</vt:lpstr>
      <vt:lpstr>Expression of neurotrophic factor receptors and Na+ channels in DRG neurons</vt:lpstr>
      <vt:lpstr>Recent approaches to study pain mechanisms</vt:lpstr>
      <vt:lpstr>Mammalian voltage-gated sodium channel  subunits</vt:lpstr>
      <vt:lpstr>Multiple Na+ currents in small neurons in DRG</vt:lpstr>
      <vt:lpstr>NaV1.9 activates at around -70mV and produces  a persistent current that is likely to play a role  in setting resting membrane potential</vt:lpstr>
      <vt:lpstr>NaV1.7 inactivates slowly at negative membrane potentials and sets the threshold for generation of action potentials </vt:lpstr>
      <vt:lpstr>NaV1.8 re-primes rapidly and contribute to continuous firing activity during sustained depolarisations</vt:lpstr>
      <vt:lpstr>NaV1.9 KO mice show normal responsiveness to mechanical and thermal stimuli</vt:lpstr>
      <vt:lpstr>NaV1.9 KO mice do not exhibit  Inflammatory hyperalgesia</vt:lpstr>
      <vt:lpstr>NaV1.7 is localised at growth cones processes of DRG neurons</vt:lpstr>
      <vt:lpstr>NaV1.7 KO mice show reduced responses  to mechanical stimuli, but not to thermal stimuli</vt:lpstr>
      <vt:lpstr>NaV1.7 KO mice do not show thermal hyperalgesia  after intraplantar injection of carrageenan</vt:lpstr>
      <vt:lpstr>PowerPoint Presentation</vt:lpstr>
      <vt:lpstr>PowerPoint Presentation</vt:lpstr>
      <vt:lpstr>PowerPoint Presentation</vt:lpstr>
      <vt:lpstr>PowerPoint Presentation</vt:lpstr>
      <vt:lpstr>Mammalian voltage-gated sodium channel  subunits</vt:lpstr>
      <vt:lpstr>NaV1.8 is a key molecule in pain pathway because …..</vt:lpstr>
      <vt:lpstr>PowerPoint Presentation</vt:lpstr>
      <vt:lpstr>PowerPoint Presentation</vt:lpstr>
      <vt:lpstr>Protein kinase A consensus phosphorylation sites in NaV1.8</vt:lpstr>
      <vt:lpstr>PowerPoint Presentation</vt:lpstr>
      <vt:lpstr>NaV1.8 is a key molecule in pain pathway because …..</vt:lpstr>
      <vt:lpstr>Bradykinin excites tetrodotoxin-resistant primary afferent fibers in a Na+ dependent manner</vt:lpstr>
      <vt:lpstr>NaV1.8 is a key molecule in pain pathway because …..</vt:lpstr>
      <vt:lpstr>PowerPoint Presentation</vt:lpstr>
      <vt:lpstr>NaV1.8 is a key molecule in pain pathway because …..</vt:lpstr>
      <vt:lpstr>PowerPoint Presentation</vt:lpstr>
      <vt:lpstr>Carrageenan-induced inflammatory hyperalgesia is delayed in the NaV1.8 KO mice</vt:lpstr>
      <vt:lpstr>Structure of voltage-gated Na+ Channel</vt:lpstr>
      <vt:lpstr>p11, a novel subunit for NaV1.8</vt:lpstr>
      <vt:lpstr>p11 mRNA coexpresses with NaV1.8  in small diameter DRG neurons</vt:lpstr>
      <vt:lpstr>p11 binds 28 aa fragment  of N-terminal intracellular loop of NaV1.8</vt:lpstr>
      <vt:lpstr>p11 regulates trafficking of NaV1.8 from cytosol to  plasma membrane in CHO-SNS22 cells</vt:lpstr>
      <vt:lpstr>TTX-resistant Na+ current is reduced in  p11 KO mice</vt:lpstr>
      <vt:lpstr>p11 KO mice display marked deficits in mechanically and thermally-evoked spinal cord neuronal activity</vt:lpstr>
      <vt:lpstr>Reduction in mechanical pain behaviour occurs  in p11 KO mice</vt:lpstr>
      <vt:lpstr>p11 specifically binds to NaV1.8  among voltage-gated sodium channels</vt:lpstr>
      <vt:lpstr>Binding domains in p11 and NaV1.8</vt:lpstr>
      <vt:lpstr>PowerPoint Presentation</vt:lpstr>
      <vt:lpstr>Action Potentials Propagate via Saltatory Conduction  in Myelinated Nerves</vt:lpstr>
      <vt:lpstr>Saltatory Conduction in Myelinated Axons</vt:lpstr>
      <vt:lpstr>Voltage-gated Na+ Channel is Expressed at Node of Ranvier</vt:lpstr>
      <vt:lpstr>Propagation of Action Potential (unmyelinated axons)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analgesics  NSAIDs (Non-Steroid Anti Inflamatory Drugs) </vt:lpstr>
      <vt:lpstr>PowerPoint Presentation</vt:lpstr>
      <vt:lpstr>Current analgesics Opiates</vt:lpstr>
      <vt:lpstr>Current analgesics Opiates</vt:lpstr>
      <vt:lpstr>Development of analgesics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voltage dependent Na+ Channel</dc:title>
  <dc:creator>Okuse, Kenji</dc:creator>
  <cp:lastModifiedBy>Shiel, Nuala</cp:lastModifiedBy>
  <cp:revision>367</cp:revision>
  <cp:lastPrinted>2002-03-06T19:41:29Z</cp:lastPrinted>
  <dcterms:created xsi:type="dcterms:W3CDTF">2000-09-18T19:48:36Z</dcterms:created>
  <dcterms:modified xsi:type="dcterms:W3CDTF">2012-10-22T09:14:38Z</dcterms:modified>
</cp:coreProperties>
</file>