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71" r:id="rId2"/>
    <p:sldId id="661" r:id="rId3"/>
    <p:sldId id="479" r:id="rId4"/>
    <p:sldId id="551" r:id="rId5"/>
    <p:sldId id="652" r:id="rId6"/>
    <p:sldId id="513" r:id="rId7"/>
    <p:sldId id="653" r:id="rId8"/>
    <p:sldId id="699" r:id="rId9"/>
    <p:sldId id="518" r:id="rId10"/>
    <p:sldId id="528" r:id="rId11"/>
    <p:sldId id="520" r:id="rId12"/>
    <p:sldId id="519" r:id="rId13"/>
    <p:sldId id="552" r:id="rId14"/>
    <p:sldId id="486" r:id="rId15"/>
    <p:sldId id="660" r:id="rId16"/>
    <p:sldId id="659" r:id="rId17"/>
    <p:sldId id="662" r:id="rId18"/>
    <p:sldId id="670" r:id="rId19"/>
    <p:sldId id="665" r:id="rId20"/>
    <p:sldId id="682" r:id="rId21"/>
    <p:sldId id="666" r:id="rId22"/>
    <p:sldId id="698" r:id="rId23"/>
    <p:sldId id="561" r:id="rId24"/>
    <p:sldId id="706" r:id="rId25"/>
    <p:sldId id="707" r:id="rId26"/>
    <p:sldId id="704" r:id="rId27"/>
    <p:sldId id="708" r:id="rId28"/>
    <p:sldId id="709" r:id="rId29"/>
    <p:sldId id="710" r:id="rId30"/>
    <p:sldId id="711" r:id="rId31"/>
    <p:sldId id="571" r:id="rId32"/>
    <p:sldId id="694" r:id="rId33"/>
    <p:sldId id="691" r:id="rId34"/>
    <p:sldId id="712" r:id="rId35"/>
    <p:sldId id="713" r:id="rId36"/>
    <p:sldId id="714" r:id="rId37"/>
    <p:sldId id="715" r:id="rId38"/>
    <p:sldId id="716" r:id="rId39"/>
    <p:sldId id="717" r:id="rId40"/>
    <p:sldId id="718" r:id="rId41"/>
    <p:sldId id="695" r:id="rId42"/>
    <p:sldId id="638" r:id="rId43"/>
    <p:sldId id="719" r:id="rId44"/>
    <p:sldId id="720" r:id="rId45"/>
    <p:sldId id="640" r:id="rId46"/>
    <p:sldId id="642" r:id="rId47"/>
    <p:sldId id="721" r:id="rId48"/>
    <p:sldId id="722" r:id="rId49"/>
    <p:sldId id="700" r:id="rId50"/>
  </p:sldIdLst>
  <p:sldSz cx="9144000" cy="6858000" type="screen4x3"/>
  <p:notesSz cx="6797675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Osak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B00"/>
    <a:srgbClr val="2DCA0E"/>
    <a:srgbClr val="FFCC99"/>
    <a:srgbClr val="FF0000"/>
    <a:srgbClr val="000000"/>
    <a:srgbClr val="666699"/>
    <a:srgbClr val="CC9900"/>
    <a:srgbClr val="E42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9759" autoAdjust="0"/>
  </p:normalViewPr>
  <p:slideViewPr>
    <p:cSldViewPr snapToGrid="0">
      <p:cViewPr>
        <p:scale>
          <a:sx n="50" d="100"/>
          <a:sy n="50" d="100"/>
        </p:scale>
        <p:origin x="-57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19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52" tIns="45268" rIns="92152" bIns="45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 smtClean="0"/>
              <a:t>Click to edit Master notes styles</a:t>
            </a:r>
          </a:p>
          <a:p>
            <a:pPr lvl="1"/>
            <a:r>
              <a:rPr lang="en-GB" altLang="ja-JP" noProof="0" smtClean="0"/>
              <a:t>Second Level</a:t>
            </a:r>
          </a:p>
          <a:p>
            <a:pPr lvl="2"/>
            <a:r>
              <a:rPr lang="en-GB" altLang="ja-JP" noProof="0" smtClean="0"/>
              <a:t>Third Level</a:t>
            </a:r>
          </a:p>
          <a:p>
            <a:pPr lvl="3"/>
            <a:r>
              <a:rPr lang="en-GB" altLang="ja-JP" noProof="0" smtClean="0"/>
              <a:t>Fourth Level</a:t>
            </a:r>
          </a:p>
          <a:p>
            <a:pPr lvl="4"/>
            <a:r>
              <a:rPr lang="en-GB" altLang="ja-JP" noProof="0" smtClean="0"/>
              <a:t>Fifth Level</a:t>
            </a: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7913" y="865188"/>
            <a:ext cx="4641850" cy="348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339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Osak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Osak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Osak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Osak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Osaka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 altLang="ja-JP" smtClean="0"/>
              <a:t>Today, I</a:t>
            </a:r>
            <a:r>
              <a:rPr lang="en-GB" altLang="ja-JP" smtClean="0">
                <a:latin typeface="Times" pitchFamily="18" charset="0"/>
              </a:rPr>
              <a:t>’</a:t>
            </a:r>
            <a:r>
              <a:rPr lang="en-GB" altLang="ja-JP" smtClean="0"/>
              <a:t>m going to talk about identification of a novel regulatory factor that facilitates the expression of Na</a:t>
            </a:r>
            <a:r>
              <a:rPr lang="en-GB" altLang="ja-JP" baseline="-25000" smtClean="0"/>
              <a:t>V</a:t>
            </a:r>
            <a:r>
              <a:rPr lang="en-GB" altLang="ja-JP" smtClean="0"/>
              <a:t>1.8</a:t>
            </a:r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5188"/>
            <a:ext cx="4641850" cy="34813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4750" cy="4468812"/>
          </a:xfrm>
          <a:noFill/>
          <a:ln w="9525"/>
        </p:spPr>
        <p:txBody>
          <a:bodyPr/>
          <a:lstStyle/>
          <a:p>
            <a:r>
              <a:rPr lang="en-GB" altLang="ja-JP" smtClean="0"/>
              <a:t>Voltage-gated sodium channels initiate and propagate action potentials in excitable cells.</a:t>
            </a:r>
          </a:p>
          <a:p>
            <a:r>
              <a:rPr lang="en-GB" altLang="ja-JP" smtClean="0"/>
              <a:t>These sodium channels comprise a large membrane spanning pore-forming alpha-subunits and small accessory beta-subunits.</a:t>
            </a:r>
          </a:p>
          <a:p>
            <a:r>
              <a:rPr lang="en-GB" altLang="ja-JP" smtClean="0"/>
              <a:t>So far 3 beta-subunits have been discovered, and all of them share common structure which is one transmembrane domain and extracellular Ig loops.</a:t>
            </a:r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7848600" cy="58674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90147"/>
            </a:gs>
            <a:gs pos="100000">
              <a:srgbClr val="3A20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0" y="1428750"/>
            <a:ext cx="9132888" cy="152400"/>
            <a:chOff x="0" y="900"/>
            <a:chExt cx="5753" cy="96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FAFD00">
                    <a:gamma/>
                    <a:shade val="49804"/>
                    <a:invGamma/>
                  </a:srgbClr>
                </a:gs>
                <a:gs pos="50000">
                  <a:srgbClr val="FAFD00"/>
                </a:gs>
                <a:gs pos="100000">
                  <a:srgbClr val="FAFD0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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erial.ac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ed.uiuc.edu/histo/large/atlas/image/temneur1/5000a1.htm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GB" altLang="ja-JP" sz="6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Pain I</a:t>
            </a:r>
            <a:r>
              <a:rPr lang="en-GB" altLang="ja-JP" sz="6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54050" y="3028951"/>
            <a:ext cx="7924800" cy="215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GB" altLang="ja-JP" sz="3200" dirty="0" smtClean="0">
                <a:solidFill>
                  <a:schemeClr val="accent1"/>
                </a:solidFill>
              </a:rPr>
              <a:t>Neuroscience and Mental Health</a:t>
            </a:r>
          </a:p>
          <a:p>
            <a:r>
              <a:rPr lang="en-GB" altLang="ja-JP" sz="2800" dirty="0" smtClean="0">
                <a:solidFill>
                  <a:schemeClr val="accent1"/>
                </a:solidFill>
              </a:rPr>
              <a:t>Module 1: Cellular &amp; Developmental Neuroscience</a:t>
            </a:r>
          </a:p>
          <a:p>
            <a:r>
              <a:rPr lang="en-GB" altLang="ja-JP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ja-JP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Kenji OKUSE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8847138" y="65214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6151" name="Picture 10" descr="Imperial College Homp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46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83377" y="6351171"/>
            <a:ext cx="171393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en-GB" altLang="ja-JP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October 2012</a:t>
            </a:r>
            <a:endParaRPr lang="en-GB" altLang="ja-JP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8423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7144747" imgH="7276190" progId="">
                  <p:embed/>
                </p:oleObj>
              </mc:Choice>
              <mc:Fallback>
                <p:oleObj name="Photo Editor Photo" r:id="rId3" imgW="7144747" imgH="727619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232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962275" y="5160963"/>
            <a:ext cx="141288" cy="1238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2997200" y="5186363"/>
            <a:ext cx="53975" cy="53975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732088" y="4035425"/>
            <a:ext cx="1179512" cy="11001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2932113" y="4138613"/>
            <a:ext cx="1598612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Sensory Nerve</a:t>
            </a:r>
          </a:p>
        </p:txBody>
      </p:sp>
      <p:sp>
        <p:nvSpPr>
          <p:cNvPr id="1033" name="Oval 8"/>
          <p:cNvSpPr>
            <a:spLocks noChangeArrowheads="1"/>
          </p:cNvSpPr>
          <p:nvPr/>
        </p:nvSpPr>
        <p:spPr bwMode="auto">
          <a:xfrm>
            <a:off x="2698750" y="5110163"/>
            <a:ext cx="106363" cy="88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2154238" y="4457700"/>
            <a:ext cx="1574800" cy="581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Dorsal Root 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Ganglia (DRG)</a:t>
            </a:r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2917825" y="4994275"/>
            <a:ext cx="36513" cy="1825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3717925" y="4802188"/>
            <a:ext cx="1020763" cy="3238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7" name="Oval 12"/>
          <p:cNvSpPr>
            <a:spLocks noChangeArrowheads="1"/>
          </p:cNvSpPr>
          <p:nvPr/>
        </p:nvSpPr>
        <p:spPr bwMode="auto">
          <a:xfrm>
            <a:off x="4368800" y="4951413"/>
            <a:ext cx="273050" cy="2889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>
            <a:off x="4011613" y="4435475"/>
            <a:ext cx="528637" cy="809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5634038" y="2252663"/>
            <a:ext cx="917575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Trauma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291513" y="0"/>
            <a:ext cx="852487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313613" y="2884488"/>
            <a:ext cx="1620837" cy="16224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b="1">
                <a:solidFill>
                  <a:srgbClr val="000000"/>
                </a:solidFill>
              </a:rPr>
              <a:t>Release of: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Substance P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Histamine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Serotonin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Bradykinin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Prostaglandins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NGF</a:t>
            </a:r>
            <a:endParaRPr lang="en-GB" altLang="ja-JP" sz="1400" b="1">
              <a:solidFill>
                <a:srgbClr val="000000"/>
              </a:solidFill>
            </a:endParaRPr>
          </a:p>
        </p:txBody>
      </p:sp>
      <p:sp>
        <p:nvSpPr>
          <p:cNvPr id="1042" name="Line 21"/>
          <p:cNvSpPr>
            <a:spLocks noChangeShapeType="1"/>
          </p:cNvSpPr>
          <p:nvPr/>
        </p:nvSpPr>
        <p:spPr bwMode="auto">
          <a:xfrm flipV="1">
            <a:off x="6205538" y="3727450"/>
            <a:ext cx="1109662" cy="7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3" name="Rectangle 22"/>
          <p:cNvSpPr>
            <a:spLocks noChangeArrowheads="1"/>
          </p:cNvSpPr>
          <p:nvPr/>
        </p:nvSpPr>
        <p:spPr bwMode="auto">
          <a:xfrm>
            <a:off x="3041650" y="5995988"/>
            <a:ext cx="2303463" cy="86201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" name="Rectangle 23"/>
          <p:cNvSpPr>
            <a:spLocks noChangeArrowheads="1"/>
          </p:cNvSpPr>
          <p:nvPr/>
        </p:nvSpPr>
        <p:spPr bwMode="auto">
          <a:xfrm>
            <a:off x="4097338" y="5618163"/>
            <a:ext cx="1819275" cy="24606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5" name="Oval 24"/>
          <p:cNvSpPr>
            <a:spLocks noChangeArrowheads="1"/>
          </p:cNvSpPr>
          <p:nvPr/>
        </p:nvSpPr>
        <p:spPr bwMode="auto">
          <a:xfrm rot="-1853842">
            <a:off x="4649788" y="5364163"/>
            <a:ext cx="273050" cy="4667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6" name="Rectangle 25"/>
          <p:cNvSpPr>
            <a:spLocks noChangeArrowheads="1"/>
          </p:cNvSpPr>
          <p:nvPr/>
        </p:nvSpPr>
        <p:spPr bwMode="auto">
          <a:xfrm>
            <a:off x="4056063" y="6221413"/>
            <a:ext cx="3213100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Motor and Other Efferent Nerve</a:t>
            </a:r>
          </a:p>
        </p:txBody>
      </p:sp>
      <p:sp>
        <p:nvSpPr>
          <p:cNvPr id="1047" name="Line 26"/>
          <p:cNvSpPr>
            <a:spLocks noChangeShapeType="1"/>
          </p:cNvSpPr>
          <p:nvPr/>
        </p:nvSpPr>
        <p:spPr bwMode="auto">
          <a:xfrm>
            <a:off x="4752975" y="5399088"/>
            <a:ext cx="414338" cy="828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8" name="Rectangle 27"/>
          <p:cNvSpPr>
            <a:spLocks noChangeArrowheads="1"/>
          </p:cNvSpPr>
          <p:nvPr/>
        </p:nvSpPr>
        <p:spPr bwMode="auto">
          <a:xfrm>
            <a:off x="5819775" y="2628900"/>
            <a:ext cx="528638" cy="219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9" name="Line 28"/>
          <p:cNvSpPr>
            <a:spLocks noChangeShapeType="1"/>
          </p:cNvSpPr>
          <p:nvPr/>
        </p:nvSpPr>
        <p:spPr bwMode="auto">
          <a:xfrm>
            <a:off x="6084888" y="2546350"/>
            <a:ext cx="9525" cy="739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0" name="Rectangle 29"/>
          <p:cNvSpPr>
            <a:spLocks noChangeArrowheads="1"/>
          </p:cNvSpPr>
          <p:nvPr/>
        </p:nvSpPr>
        <p:spPr bwMode="auto">
          <a:xfrm>
            <a:off x="0" y="0"/>
            <a:ext cx="1152525" cy="2635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1" name="Rectangle 30"/>
          <p:cNvSpPr>
            <a:spLocks noChangeArrowheads="1"/>
          </p:cNvSpPr>
          <p:nvPr/>
        </p:nvSpPr>
        <p:spPr bwMode="auto">
          <a:xfrm>
            <a:off x="4491038" y="363538"/>
            <a:ext cx="3971925" cy="1066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3200" b="1">
                <a:solidFill>
                  <a:srgbClr val="000000"/>
                </a:solidFill>
              </a:rPr>
              <a:t>Sensory and Motor </a:t>
            </a:r>
          </a:p>
          <a:p>
            <a:r>
              <a:rPr lang="en-GB" altLang="ja-JP" sz="3200" b="1">
                <a:solidFill>
                  <a:srgbClr val="000000"/>
                </a:solidFill>
              </a:rPr>
              <a:t>Nervous System</a:t>
            </a:r>
          </a:p>
        </p:txBody>
      </p:sp>
      <p:sp>
        <p:nvSpPr>
          <p:cNvPr id="1052" name="Rectangle 31"/>
          <p:cNvSpPr>
            <a:spLocks noChangeArrowheads="1"/>
          </p:cNvSpPr>
          <p:nvPr/>
        </p:nvSpPr>
        <p:spPr bwMode="auto">
          <a:xfrm>
            <a:off x="2693988" y="6089650"/>
            <a:ext cx="1238250" cy="304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400" b="1">
                <a:solidFill>
                  <a:srgbClr val="000000"/>
                </a:solidFill>
              </a:rPr>
              <a:t>Ventral Root</a:t>
            </a:r>
          </a:p>
        </p:txBody>
      </p:sp>
      <p:sp>
        <p:nvSpPr>
          <p:cNvPr id="1053" name="Line 32"/>
          <p:cNvSpPr>
            <a:spLocks noChangeShapeType="1"/>
          </p:cNvSpPr>
          <p:nvPr/>
        </p:nvSpPr>
        <p:spPr bwMode="auto">
          <a:xfrm>
            <a:off x="2878138" y="5832475"/>
            <a:ext cx="212725" cy="306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" name="Rectangle 33"/>
          <p:cNvSpPr>
            <a:spLocks noChangeArrowheads="1"/>
          </p:cNvSpPr>
          <p:nvPr/>
        </p:nvSpPr>
        <p:spPr bwMode="auto">
          <a:xfrm>
            <a:off x="350838" y="5280025"/>
            <a:ext cx="7937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Spinal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Cord</a:t>
            </a:r>
          </a:p>
        </p:txBody>
      </p:sp>
      <p:sp>
        <p:nvSpPr>
          <p:cNvPr id="1055" name="Rectangle 34"/>
          <p:cNvSpPr>
            <a:spLocks noChangeArrowheads="1"/>
          </p:cNvSpPr>
          <p:nvPr/>
        </p:nvSpPr>
        <p:spPr bwMode="auto">
          <a:xfrm>
            <a:off x="55563" y="317500"/>
            <a:ext cx="184308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erebrum </a:t>
            </a:r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ortex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S</a:t>
            </a:r>
            <a:r>
              <a:rPr lang="en-GB" altLang="en-GB" sz="1600" b="1">
                <a:solidFill>
                  <a:srgbClr val="000000"/>
                </a:solidFill>
              </a:rPr>
              <a:t>ensory </a:t>
            </a:r>
            <a:r>
              <a:rPr lang="en-GB" altLang="ja-JP" sz="1600" b="1">
                <a:solidFill>
                  <a:srgbClr val="000000"/>
                </a:solidFill>
              </a:rPr>
              <a:t>A</a:t>
            </a:r>
            <a:r>
              <a:rPr lang="en-GB" altLang="en-GB" sz="1600" b="1">
                <a:solidFill>
                  <a:srgbClr val="000000"/>
                </a:solidFill>
              </a:rPr>
              <a:t>rea</a:t>
            </a:r>
            <a:endParaRPr lang="en-GB" altLang="ja-JP" sz="1600" b="1">
              <a:solidFill>
                <a:srgbClr val="000000"/>
              </a:solidFill>
            </a:endParaRPr>
          </a:p>
        </p:txBody>
      </p:sp>
      <p:sp>
        <p:nvSpPr>
          <p:cNvPr id="1056" name="Line 35"/>
          <p:cNvSpPr>
            <a:spLocks noChangeShapeType="1"/>
          </p:cNvSpPr>
          <p:nvPr/>
        </p:nvSpPr>
        <p:spPr bwMode="auto">
          <a:xfrm flipH="1">
            <a:off x="1408113" y="5535613"/>
            <a:ext cx="684212" cy="793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" name="Rectangle 36"/>
          <p:cNvSpPr>
            <a:spLocks noChangeArrowheads="1"/>
          </p:cNvSpPr>
          <p:nvPr/>
        </p:nvSpPr>
        <p:spPr bwMode="auto">
          <a:xfrm>
            <a:off x="0" y="6276975"/>
            <a:ext cx="32972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b="1">
                <a:solidFill>
                  <a:srgbClr val="000000"/>
                </a:solidFill>
              </a:rPr>
              <a:t>Neurotransmitter Release</a:t>
            </a:r>
          </a:p>
          <a:p>
            <a:pPr algn="l"/>
            <a:r>
              <a:rPr lang="en-US" altLang="ja-JP" sz="1600" b="1">
                <a:solidFill>
                  <a:srgbClr val="000000"/>
                </a:solidFill>
              </a:rPr>
              <a:t>  (Glu, Substance P, GABA, Enk)</a:t>
            </a:r>
            <a:endParaRPr lang="en-GB" altLang="ja-JP" sz="1600" b="1">
              <a:solidFill>
                <a:srgbClr val="000000"/>
              </a:solidFill>
            </a:endParaRPr>
          </a:p>
        </p:txBody>
      </p:sp>
      <p:sp>
        <p:nvSpPr>
          <p:cNvPr id="1058" name="Oval 37"/>
          <p:cNvSpPr>
            <a:spLocks noChangeArrowheads="1"/>
          </p:cNvSpPr>
          <p:nvPr/>
        </p:nvSpPr>
        <p:spPr bwMode="auto">
          <a:xfrm>
            <a:off x="2039938" y="5267325"/>
            <a:ext cx="246062" cy="246063"/>
          </a:xfrm>
          <a:prstGeom prst="ellipse">
            <a:avLst/>
          </a:prstGeom>
          <a:noFill/>
          <a:ln w="28575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9" name="Rectangle 40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rgbClr val="000000"/>
                </a:solidFill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lide6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0"/>
            <a:ext cx="8526463" cy="5794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ja-JP" sz="3200" b="1">
                <a:solidFill>
                  <a:srgbClr val="000000"/>
                </a:solidFill>
              </a:rPr>
              <a:t>Spinal Cord and Dorsal Root Ganglion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rgbClr val="000000"/>
                </a:solidFill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3005138" y="1701800"/>
            <a:ext cx="14716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2800">
                <a:solidFill>
                  <a:schemeClr val="accent1"/>
                </a:solidFill>
              </a:rPr>
              <a:t>Cervical</a:t>
            </a: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3005138" y="3281363"/>
            <a:ext cx="1550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2800">
                <a:solidFill>
                  <a:schemeClr val="accent1"/>
                </a:solidFill>
              </a:rPr>
              <a:t>Thoracic</a:t>
            </a: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005138" y="5226050"/>
            <a:ext cx="1393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2800">
                <a:solidFill>
                  <a:schemeClr val="accent1"/>
                </a:solidFill>
              </a:rPr>
              <a:t>Lumbar</a:t>
            </a: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3005138" y="6338888"/>
            <a:ext cx="1193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2800">
                <a:solidFill>
                  <a:schemeClr val="accent1"/>
                </a:solidFill>
              </a:rPr>
              <a:t>Sacral</a:t>
            </a:r>
          </a:p>
        </p:txBody>
      </p:sp>
      <p:grpSp>
        <p:nvGrpSpPr>
          <p:cNvPr id="16390" name="Group 25"/>
          <p:cNvGrpSpPr>
            <a:grpSpLocks/>
          </p:cNvGrpSpPr>
          <p:nvPr/>
        </p:nvGrpSpPr>
        <p:grpSpPr bwMode="auto">
          <a:xfrm>
            <a:off x="3000375" y="5807075"/>
            <a:ext cx="3946525" cy="800100"/>
            <a:chOff x="1895" y="3636"/>
            <a:chExt cx="2486" cy="504"/>
          </a:xfrm>
        </p:grpSpPr>
        <p:sp>
          <p:nvSpPr>
            <p:cNvPr id="16400" name="Line 17"/>
            <p:cNvSpPr>
              <a:spLocks noChangeShapeType="1"/>
            </p:cNvSpPr>
            <p:nvPr/>
          </p:nvSpPr>
          <p:spPr bwMode="auto">
            <a:xfrm>
              <a:off x="1895" y="3636"/>
              <a:ext cx="5" cy="50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1" name="Rectangle 18"/>
            <p:cNvSpPr>
              <a:spLocks noChangeArrowheads="1"/>
            </p:cNvSpPr>
            <p:nvPr/>
          </p:nvSpPr>
          <p:spPr bwMode="auto">
            <a:xfrm>
              <a:off x="1940" y="3727"/>
              <a:ext cx="244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b="1">
                  <a:solidFill>
                    <a:schemeClr val="accent2"/>
                  </a:solidFill>
                </a:rPr>
                <a:t>Sciatic nerve (legs, foots)</a:t>
              </a:r>
            </a:p>
          </p:txBody>
        </p:sp>
      </p:grpSp>
      <p:grpSp>
        <p:nvGrpSpPr>
          <p:cNvPr id="16391" name="Group 23"/>
          <p:cNvGrpSpPr>
            <a:grpSpLocks/>
          </p:cNvGrpSpPr>
          <p:nvPr/>
        </p:nvGrpSpPr>
        <p:grpSpPr bwMode="auto">
          <a:xfrm>
            <a:off x="3000375" y="2241550"/>
            <a:ext cx="4286250" cy="817563"/>
            <a:chOff x="1895" y="1262"/>
            <a:chExt cx="2700" cy="515"/>
          </a:xfrm>
        </p:grpSpPr>
        <p:sp>
          <p:nvSpPr>
            <p:cNvPr id="16398" name="Line 19"/>
            <p:cNvSpPr>
              <a:spLocks noChangeShapeType="1"/>
            </p:cNvSpPr>
            <p:nvPr/>
          </p:nvSpPr>
          <p:spPr bwMode="auto">
            <a:xfrm>
              <a:off x="1895" y="1262"/>
              <a:ext cx="5" cy="51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9" name="Rectangle 20"/>
            <p:cNvSpPr>
              <a:spLocks noChangeArrowheads="1"/>
            </p:cNvSpPr>
            <p:nvPr/>
          </p:nvSpPr>
          <p:spPr bwMode="auto">
            <a:xfrm>
              <a:off x="1940" y="1376"/>
              <a:ext cx="26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b="1">
                  <a:solidFill>
                    <a:schemeClr val="accent2"/>
                  </a:solidFill>
                </a:rPr>
                <a:t>Median nerve (arms, hands)</a:t>
              </a:r>
            </a:p>
          </p:txBody>
        </p:sp>
      </p:grpSp>
      <p:grpSp>
        <p:nvGrpSpPr>
          <p:cNvPr id="16392" name="Group 24"/>
          <p:cNvGrpSpPr>
            <a:grpSpLocks/>
          </p:cNvGrpSpPr>
          <p:nvPr/>
        </p:nvGrpSpPr>
        <p:grpSpPr bwMode="auto">
          <a:xfrm>
            <a:off x="3000375" y="3748088"/>
            <a:ext cx="3746500" cy="484187"/>
            <a:chOff x="1895" y="2239"/>
            <a:chExt cx="2360" cy="305"/>
          </a:xfrm>
        </p:grpSpPr>
        <p:sp>
          <p:nvSpPr>
            <p:cNvPr id="16396" name="Line 21"/>
            <p:cNvSpPr>
              <a:spLocks noChangeShapeType="1"/>
            </p:cNvSpPr>
            <p:nvPr/>
          </p:nvSpPr>
          <p:spPr bwMode="auto">
            <a:xfrm>
              <a:off x="1895" y="2239"/>
              <a:ext cx="5" cy="30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7" name="Rectangle 22"/>
            <p:cNvSpPr>
              <a:spLocks noChangeArrowheads="1"/>
            </p:cNvSpPr>
            <p:nvPr/>
          </p:nvSpPr>
          <p:spPr bwMode="auto">
            <a:xfrm>
              <a:off x="1940" y="2243"/>
              <a:ext cx="2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b="1">
                  <a:solidFill>
                    <a:schemeClr val="accent2"/>
                  </a:solidFill>
                </a:rPr>
                <a:t>Gastric nerve (stomach)</a:t>
              </a:r>
            </a:p>
          </p:txBody>
        </p:sp>
      </p:grpSp>
      <p:sp>
        <p:nvSpPr>
          <p:cNvPr id="16393" name="Rectangle 26"/>
          <p:cNvSpPr>
            <a:spLocks noChangeArrowheads="1"/>
          </p:cNvSpPr>
          <p:nvPr/>
        </p:nvSpPr>
        <p:spPr bwMode="auto">
          <a:xfrm>
            <a:off x="0" y="388938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altLang="ja-JP" sz="3600">
                <a:solidFill>
                  <a:schemeClr val="tx2"/>
                </a:solidFill>
              </a:rPr>
              <a:t>Vertebral subluxation and innervation chart</a:t>
            </a:r>
          </a:p>
        </p:txBody>
      </p:sp>
      <p:sp>
        <p:nvSpPr>
          <p:cNvPr id="16394" name="Rectangle 28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12</a:t>
            </a:r>
          </a:p>
        </p:txBody>
      </p:sp>
      <p:pic>
        <p:nvPicPr>
          <p:cNvPr id="16395" name="Picture 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0" y="1644650"/>
            <a:ext cx="1833563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0_03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22500" y="1611313"/>
            <a:ext cx="4684713" cy="5246687"/>
          </a:xfrm>
          <a:noFill/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104775"/>
            <a:ext cx="91440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altLang="ja-JP" sz="3600">
                <a:solidFill>
                  <a:schemeClr val="tx2"/>
                </a:solidFill>
              </a:rPr>
              <a:t>Trigeminal ganglion neurons innervate facial nerves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4252913" y="1824038"/>
            <a:ext cx="2689225" cy="2586037"/>
          </a:xfrm>
          <a:prstGeom prst="ellipse">
            <a:avLst/>
          </a:prstGeom>
          <a:solidFill>
            <a:srgbClr val="CC99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85738" y="384175"/>
            <a:ext cx="8958262" cy="969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GB" altLang="ja-JP" sz="3600">
                <a:solidFill>
                  <a:schemeClr val="tx2"/>
                </a:solidFill>
              </a:rPr>
              <a:t>Small diameter sensory neurons </a:t>
            </a:r>
            <a:br>
              <a:rPr lang="en-GB" altLang="ja-JP" sz="3600">
                <a:solidFill>
                  <a:schemeClr val="tx2"/>
                </a:solidFill>
              </a:rPr>
            </a:br>
            <a:r>
              <a:rPr lang="en-GB" altLang="ja-JP" sz="3600">
                <a:solidFill>
                  <a:schemeClr val="tx2"/>
                </a:solidFill>
              </a:rPr>
              <a:t>are responsible for nociception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84225" y="4108450"/>
            <a:ext cx="134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2000"/>
              <a:t>Peripheral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31113" y="2447925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2000"/>
              <a:t>Spinal Cord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468688" y="1919288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/>
              <a:t>DRG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1528763" y="4970463"/>
            <a:ext cx="6878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ja-JP" sz="2000">
                <a:solidFill>
                  <a:schemeClr val="accent1"/>
                </a:solidFill>
              </a:rPr>
              <a:t>Small diameter,</a:t>
            </a:r>
            <a:r>
              <a:rPr lang="en-GB" altLang="ja-JP" sz="2000">
                <a:solidFill>
                  <a:schemeClr val="tx2"/>
                </a:solidFill>
              </a:rPr>
              <a:t> unmyelinated </a:t>
            </a:r>
            <a:r>
              <a:rPr lang="en-GB" altLang="ja-JP" sz="2000" b="1" u="sng">
                <a:solidFill>
                  <a:srgbClr val="FF0000"/>
                </a:solidFill>
              </a:rPr>
              <a:t>C fibre</a:t>
            </a:r>
            <a:r>
              <a:rPr lang="en-GB" altLang="ja-JP" sz="2000">
                <a:solidFill>
                  <a:schemeClr val="tx2"/>
                </a:solidFill>
              </a:rPr>
              <a:t> neuron (</a:t>
            </a:r>
            <a:r>
              <a:rPr lang="en-GB" altLang="ja-JP" sz="2000">
                <a:solidFill>
                  <a:srgbClr val="FF0000"/>
                </a:solidFill>
              </a:rPr>
              <a:t>chronic pain</a:t>
            </a:r>
            <a:r>
              <a:rPr lang="en-GB" altLang="ja-JP" sz="20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8440" name="Oval 11"/>
          <p:cNvSpPr>
            <a:spLocks noChangeArrowheads="1"/>
          </p:cNvSpPr>
          <p:nvPr/>
        </p:nvSpPr>
        <p:spPr bwMode="auto">
          <a:xfrm>
            <a:off x="1135063" y="5988050"/>
            <a:ext cx="428625" cy="4492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1528763" y="6035675"/>
            <a:ext cx="707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ja-JP" sz="2000">
                <a:solidFill>
                  <a:schemeClr val="tx2"/>
                </a:solidFill>
              </a:rPr>
              <a:t>Large diameter, myelinated </a:t>
            </a:r>
            <a:r>
              <a:rPr lang="en-GB" altLang="ja-JP" sz="2000" b="1" u="sng">
                <a:solidFill>
                  <a:schemeClr val="accent2"/>
                </a:solidFill>
              </a:rPr>
              <a:t>A-</a:t>
            </a:r>
            <a:r>
              <a:rPr lang="en-GB" altLang="ja-JP" sz="2000" b="1" u="sng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GB" altLang="ja-JP" sz="2000" b="1" u="sng">
                <a:solidFill>
                  <a:schemeClr val="accent2"/>
                </a:solidFill>
              </a:rPr>
              <a:t> fibre</a:t>
            </a:r>
            <a:r>
              <a:rPr lang="en-GB" altLang="ja-JP" sz="2000">
                <a:solidFill>
                  <a:schemeClr val="accent2"/>
                </a:solidFill>
              </a:rPr>
              <a:t> </a:t>
            </a:r>
            <a:r>
              <a:rPr lang="en-GB" altLang="ja-JP" sz="2000">
                <a:solidFill>
                  <a:schemeClr val="accent1"/>
                </a:solidFill>
              </a:rPr>
              <a:t>neuron</a:t>
            </a:r>
            <a:r>
              <a:rPr lang="en-GB" altLang="ja-JP" sz="2000">
                <a:solidFill>
                  <a:schemeClr val="tx2"/>
                </a:solidFill>
              </a:rPr>
              <a:t> (</a:t>
            </a:r>
            <a:r>
              <a:rPr lang="en-GB" altLang="ja-JP" sz="2000">
                <a:solidFill>
                  <a:schemeClr val="accent2"/>
                </a:solidFill>
              </a:rPr>
              <a:t>touch</a:t>
            </a:r>
            <a:r>
              <a:rPr lang="en-GB" altLang="ja-JP" sz="20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8442" name="Oval 13"/>
          <p:cNvSpPr>
            <a:spLocks noChangeArrowheads="1"/>
          </p:cNvSpPr>
          <p:nvPr/>
        </p:nvSpPr>
        <p:spPr bwMode="auto">
          <a:xfrm>
            <a:off x="5006975" y="2082800"/>
            <a:ext cx="458788" cy="482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3" name="Oval 14"/>
          <p:cNvSpPr>
            <a:spLocks noChangeArrowheads="1"/>
          </p:cNvSpPr>
          <p:nvPr/>
        </p:nvSpPr>
        <p:spPr bwMode="auto">
          <a:xfrm>
            <a:off x="5721350" y="2400300"/>
            <a:ext cx="449263" cy="4619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4" name="Oval 16"/>
          <p:cNvSpPr>
            <a:spLocks noChangeArrowheads="1"/>
          </p:cNvSpPr>
          <p:nvPr/>
        </p:nvSpPr>
        <p:spPr bwMode="auto">
          <a:xfrm>
            <a:off x="5734050" y="2112963"/>
            <a:ext cx="1524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5" name="Oval 18"/>
          <p:cNvSpPr>
            <a:spLocks noChangeArrowheads="1"/>
          </p:cNvSpPr>
          <p:nvPr/>
        </p:nvSpPr>
        <p:spPr bwMode="auto">
          <a:xfrm>
            <a:off x="4448175" y="2673350"/>
            <a:ext cx="458788" cy="482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6" name="Freeform 20"/>
          <p:cNvSpPr>
            <a:spLocks/>
          </p:cNvSpPr>
          <p:nvPr/>
        </p:nvSpPr>
        <p:spPr bwMode="auto">
          <a:xfrm>
            <a:off x="2336800" y="3916363"/>
            <a:ext cx="4779963" cy="681037"/>
          </a:xfrm>
          <a:custGeom>
            <a:avLst/>
            <a:gdLst>
              <a:gd name="T0" fmla="*/ 3949910 w 2672"/>
              <a:gd name="T1" fmla="*/ 0 h 624"/>
              <a:gd name="T2" fmla="*/ 4121645 w 2672"/>
              <a:gd name="T3" fmla="*/ 261937 h 624"/>
              <a:gd name="T4" fmla="*/ 0 w 2672"/>
              <a:gd name="T5" fmla="*/ 681037 h 624"/>
              <a:gd name="T6" fmla="*/ 0 60000 65536"/>
              <a:gd name="T7" fmla="*/ 0 60000 65536"/>
              <a:gd name="T8" fmla="*/ 0 60000 65536"/>
              <a:gd name="T9" fmla="*/ 0 w 2672"/>
              <a:gd name="T10" fmla="*/ 0 h 624"/>
              <a:gd name="T11" fmla="*/ 2672 w 267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2" h="624">
                <a:moveTo>
                  <a:pt x="2208" y="0"/>
                </a:moveTo>
                <a:cubicBezTo>
                  <a:pt x="2440" y="68"/>
                  <a:pt x="2672" y="136"/>
                  <a:pt x="2304" y="240"/>
                </a:cubicBezTo>
                <a:cubicBezTo>
                  <a:pt x="1936" y="344"/>
                  <a:pt x="392" y="560"/>
                  <a:pt x="0" y="624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7" name="Freeform 21"/>
          <p:cNvSpPr>
            <a:spLocks/>
          </p:cNvSpPr>
          <p:nvPr/>
        </p:nvSpPr>
        <p:spPr bwMode="auto">
          <a:xfrm>
            <a:off x="6786563" y="3017838"/>
            <a:ext cx="1009650" cy="1069975"/>
          </a:xfrm>
          <a:custGeom>
            <a:avLst/>
            <a:gdLst>
              <a:gd name="T0" fmla="*/ 0 w 1104"/>
              <a:gd name="T1" fmla="*/ 1069975 h 576"/>
              <a:gd name="T2" fmla="*/ 1009650 w 1104"/>
              <a:gd name="T3" fmla="*/ 0 h 576"/>
              <a:gd name="T4" fmla="*/ 0 60000 65536"/>
              <a:gd name="T5" fmla="*/ 0 60000 65536"/>
              <a:gd name="T6" fmla="*/ 0 w 1104"/>
              <a:gd name="T7" fmla="*/ 0 h 576"/>
              <a:gd name="T8" fmla="*/ 1104 w 1104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4" h="576">
                <a:moveTo>
                  <a:pt x="0" y="576"/>
                </a:moveTo>
                <a:cubicBezTo>
                  <a:pt x="460" y="336"/>
                  <a:pt x="920" y="96"/>
                  <a:pt x="1104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8" name="Oval 22"/>
          <p:cNvSpPr>
            <a:spLocks noChangeArrowheads="1"/>
          </p:cNvSpPr>
          <p:nvPr/>
        </p:nvSpPr>
        <p:spPr bwMode="auto">
          <a:xfrm>
            <a:off x="6030913" y="3644900"/>
            <a:ext cx="430212" cy="4508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9" name="Freeform 24"/>
          <p:cNvSpPr>
            <a:spLocks/>
          </p:cNvSpPr>
          <p:nvPr/>
        </p:nvSpPr>
        <p:spPr bwMode="auto">
          <a:xfrm>
            <a:off x="2274888" y="2986088"/>
            <a:ext cx="4983162" cy="1309687"/>
          </a:xfrm>
          <a:custGeom>
            <a:avLst/>
            <a:gdLst>
              <a:gd name="T0" fmla="*/ 4117823 w 2672"/>
              <a:gd name="T1" fmla="*/ 0 h 624"/>
              <a:gd name="T2" fmla="*/ 4296859 w 2672"/>
              <a:gd name="T3" fmla="*/ 503726 h 624"/>
              <a:gd name="T4" fmla="*/ 0 w 2672"/>
              <a:gd name="T5" fmla="*/ 1309687 h 624"/>
              <a:gd name="T6" fmla="*/ 0 60000 65536"/>
              <a:gd name="T7" fmla="*/ 0 60000 65536"/>
              <a:gd name="T8" fmla="*/ 0 60000 65536"/>
              <a:gd name="T9" fmla="*/ 0 w 2672"/>
              <a:gd name="T10" fmla="*/ 0 h 624"/>
              <a:gd name="T11" fmla="*/ 2672 w 267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2" h="624">
                <a:moveTo>
                  <a:pt x="2208" y="0"/>
                </a:moveTo>
                <a:cubicBezTo>
                  <a:pt x="2440" y="68"/>
                  <a:pt x="2672" y="136"/>
                  <a:pt x="2304" y="240"/>
                </a:cubicBezTo>
                <a:cubicBezTo>
                  <a:pt x="1936" y="344"/>
                  <a:pt x="392" y="560"/>
                  <a:pt x="0" y="62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0" name="Freeform 25"/>
          <p:cNvSpPr>
            <a:spLocks/>
          </p:cNvSpPr>
          <p:nvPr/>
        </p:nvSpPr>
        <p:spPr bwMode="auto">
          <a:xfrm>
            <a:off x="6910388" y="2765425"/>
            <a:ext cx="781050" cy="571500"/>
          </a:xfrm>
          <a:custGeom>
            <a:avLst/>
            <a:gdLst>
              <a:gd name="T0" fmla="*/ 0 w 1104"/>
              <a:gd name="T1" fmla="*/ 571500 h 576"/>
              <a:gd name="T2" fmla="*/ 781050 w 1104"/>
              <a:gd name="T3" fmla="*/ 0 h 576"/>
              <a:gd name="T4" fmla="*/ 0 60000 65536"/>
              <a:gd name="T5" fmla="*/ 0 60000 65536"/>
              <a:gd name="T6" fmla="*/ 0 w 1104"/>
              <a:gd name="T7" fmla="*/ 0 h 576"/>
              <a:gd name="T8" fmla="*/ 1104 w 1104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4" h="576">
                <a:moveTo>
                  <a:pt x="0" y="576"/>
                </a:moveTo>
                <a:cubicBezTo>
                  <a:pt x="460" y="336"/>
                  <a:pt x="920" y="96"/>
                  <a:pt x="110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1" name="Oval 26"/>
          <p:cNvSpPr>
            <a:spLocks noChangeArrowheads="1"/>
          </p:cNvSpPr>
          <p:nvPr/>
        </p:nvSpPr>
        <p:spPr bwMode="auto">
          <a:xfrm>
            <a:off x="6378575" y="2903538"/>
            <a:ext cx="304800" cy="317500"/>
          </a:xfrm>
          <a:prstGeom prst="ellipse">
            <a:avLst/>
          </a:prstGeom>
          <a:solidFill>
            <a:srgbClr val="E42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8452" name="Picture 29" descr="myeline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582738"/>
            <a:ext cx="2273300" cy="1828800"/>
          </a:xfrm>
        </p:spPr>
      </p:pic>
      <p:sp>
        <p:nvSpPr>
          <p:cNvPr id="18453" name="Oval 36"/>
          <p:cNvSpPr>
            <a:spLocks noChangeArrowheads="1"/>
          </p:cNvSpPr>
          <p:nvPr/>
        </p:nvSpPr>
        <p:spPr bwMode="auto">
          <a:xfrm>
            <a:off x="5072063" y="2779713"/>
            <a:ext cx="1524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4" name="Oval 37"/>
          <p:cNvSpPr>
            <a:spLocks noChangeArrowheads="1"/>
          </p:cNvSpPr>
          <p:nvPr/>
        </p:nvSpPr>
        <p:spPr bwMode="auto">
          <a:xfrm>
            <a:off x="4900613" y="3436938"/>
            <a:ext cx="1524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5" name="Oval 39"/>
          <p:cNvSpPr>
            <a:spLocks noChangeArrowheads="1"/>
          </p:cNvSpPr>
          <p:nvPr/>
        </p:nvSpPr>
        <p:spPr bwMode="auto">
          <a:xfrm>
            <a:off x="5568950" y="4038600"/>
            <a:ext cx="1524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6" name="Oval 40"/>
          <p:cNvSpPr>
            <a:spLocks noChangeArrowheads="1"/>
          </p:cNvSpPr>
          <p:nvPr/>
        </p:nvSpPr>
        <p:spPr bwMode="auto">
          <a:xfrm>
            <a:off x="5172075" y="3852863"/>
            <a:ext cx="304800" cy="317500"/>
          </a:xfrm>
          <a:prstGeom prst="ellipse">
            <a:avLst/>
          </a:prstGeom>
          <a:solidFill>
            <a:srgbClr val="E42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7" name="Oval 41"/>
          <p:cNvSpPr>
            <a:spLocks noChangeArrowheads="1"/>
          </p:cNvSpPr>
          <p:nvPr/>
        </p:nvSpPr>
        <p:spPr bwMode="auto">
          <a:xfrm>
            <a:off x="5284788" y="2635250"/>
            <a:ext cx="304800" cy="317500"/>
          </a:xfrm>
          <a:prstGeom prst="ellipse">
            <a:avLst/>
          </a:prstGeom>
          <a:solidFill>
            <a:srgbClr val="E42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8" name="Oval 42"/>
          <p:cNvSpPr>
            <a:spLocks noChangeArrowheads="1"/>
          </p:cNvSpPr>
          <p:nvPr/>
        </p:nvSpPr>
        <p:spPr bwMode="auto">
          <a:xfrm>
            <a:off x="5537200" y="3248025"/>
            <a:ext cx="304800" cy="317500"/>
          </a:xfrm>
          <a:prstGeom prst="ellipse">
            <a:avLst/>
          </a:prstGeom>
          <a:solidFill>
            <a:srgbClr val="E42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9" name="Oval 43"/>
          <p:cNvSpPr>
            <a:spLocks noChangeArrowheads="1"/>
          </p:cNvSpPr>
          <p:nvPr/>
        </p:nvSpPr>
        <p:spPr bwMode="auto">
          <a:xfrm>
            <a:off x="1185863" y="5511800"/>
            <a:ext cx="304800" cy="317500"/>
          </a:xfrm>
          <a:prstGeom prst="ellipse">
            <a:avLst/>
          </a:prstGeom>
          <a:solidFill>
            <a:srgbClr val="E42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0" name="Oval 44"/>
          <p:cNvSpPr>
            <a:spLocks noChangeArrowheads="1"/>
          </p:cNvSpPr>
          <p:nvPr/>
        </p:nvSpPr>
        <p:spPr bwMode="auto">
          <a:xfrm>
            <a:off x="1262063" y="5057775"/>
            <a:ext cx="1524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1" name="Freeform 47"/>
          <p:cNvSpPr>
            <a:spLocks/>
          </p:cNvSpPr>
          <p:nvPr/>
        </p:nvSpPr>
        <p:spPr bwMode="auto">
          <a:xfrm>
            <a:off x="2376488" y="2238375"/>
            <a:ext cx="4797425" cy="1568450"/>
          </a:xfrm>
          <a:custGeom>
            <a:avLst/>
            <a:gdLst>
              <a:gd name="T0" fmla="*/ 3964340 w 2672"/>
              <a:gd name="T1" fmla="*/ 0 h 624"/>
              <a:gd name="T2" fmla="*/ 4136702 w 2672"/>
              <a:gd name="T3" fmla="*/ 603250 h 624"/>
              <a:gd name="T4" fmla="*/ 0 w 2672"/>
              <a:gd name="T5" fmla="*/ 1568450 h 624"/>
              <a:gd name="T6" fmla="*/ 0 60000 65536"/>
              <a:gd name="T7" fmla="*/ 0 60000 65536"/>
              <a:gd name="T8" fmla="*/ 0 60000 65536"/>
              <a:gd name="T9" fmla="*/ 0 w 2672"/>
              <a:gd name="T10" fmla="*/ 0 h 624"/>
              <a:gd name="T11" fmla="*/ 2672 w 267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2" h="624">
                <a:moveTo>
                  <a:pt x="2208" y="0"/>
                </a:moveTo>
                <a:cubicBezTo>
                  <a:pt x="2440" y="68"/>
                  <a:pt x="2672" y="136"/>
                  <a:pt x="2304" y="240"/>
                </a:cubicBezTo>
                <a:cubicBezTo>
                  <a:pt x="1936" y="344"/>
                  <a:pt x="392" y="560"/>
                  <a:pt x="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2" name="Freeform 48"/>
          <p:cNvSpPr>
            <a:spLocks/>
          </p:cNvSpPr>
          <p:nvPr/>
        </p:nvSpPr>
        <p:spPr bwMode="auto">
          <a:xfrm>
            <a:off x="6859588" y="2378075"/>
            <a:ext cx="758825" cy="198438"/>
          </a:xfrm>
          <a:custGeom>
            <a:avLst/>
            <a:gdLst>
              <a:gd name="T0" fmla="*/ 0 w 1104"/>
              <a:gd name="T1" fmla="*/ 198438 h 576"/>
              <a:gd name="T2" fmla="*/ 758825 w 1104"/>
              <a:gd name="T3" fmla="*/ 0 h 576"/>
              <a:gd name="T4" fmla="*/ 0 60000 65536"/>
              <a:gd name="T5" fmla="*/ 0 60000 65536"/>
              <a:gd name="T6" fmla="*/ 0 w 1104"/>
              <a:gd name="T7" fmla="*/ 0 h 576"/>
              <a:gd name="T8" fmla="*/ 1104 w 1104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4" h="576">
                <a:moveTo>
                  <a:pt x="0" y="576"/>
                </a:moveTo>
                <a:cubicBezTo>
                  <a:pt x="460" y="336"/>
                  <a:pt x="920" y="96"/>
                  <a:pt x="110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3" name="Oval 38"/>
          <p:cNvSpPr>
            <a:spLocks noChangeArrowheads="1"/>
          </p:cNvSpPr>
          <p:nvPr/>
        </p:nvSpPr>
        <p:spPr bwMode="auto">
          <a:xfrm>
            <a:off x="6297613" y="2187575"/>
            <a:ext cx="1524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64" name="Text Box 49"/>
          <p:cNvSpPr txBox="1">
            <a:spLocks noChangeArrowheads="1"/>
          </p:cNvSpPr>
          <p:nvPr/>
        </p:nvSpPr>
        <p:spPr bwMode="auto">
          <a:xfrm>
            <a:off x="1528763" y="5502275"/>
            <a:ext cx="7615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ja-JP" sz="2000">
                <a:solidFill>
                  <a:schemeClr val="tx2"/>
                </a:solidFill>
              </a:rPr>
              <a:t>Medium diameter, thinly myelinated </a:t>
            </a:r>
            <a:r>
              <a:rPr lang="en-GB" altLang="ja-JP" sz="2000" b="1" u="sng">
                <a:solidFill>
                  <a:srgbClr val="E428D2"/>
                </a:solidFill>
              </a:rPr>
              <a:t>A-</a:t>
            </a:r>
            <a:r>
              <a:rPr lang="en-GB" altLang="ja-JP" sz="2000" b="1" u="sng">
                <a:solidFill>
                  <a:srgbClr val="E428D2"/>
                </a:solidFill>
                <a:latin typeface="Symbol" pitchFamily="18" charset="2"/>
              </a:rPr>
              <a:t>d</a:t>
            </a:r>
            <a:r>
              <a:rPr lang="en-GB" altLang="ja-JP" sz="2000" b="1" u="sng">
                <a:solidFill>
                  <a:srgbClr val="E428D2"/>
                </a:solidFill>
              </a:rPr>
              <a:t> fibre</a:t>
            </a:r>
            <a:r>
              <a:rPr lang="en-GB" altLang="ja-JP" sz="2000">
                <a:solidFill>
                  <a:schemeClr val="tx2"/>
                </a:solidFill>
              </a:rPr>
              <a:t> neuron (</a:t>
            </a:r>
            <a:r>
              <a:rPr lang="en-GB" altLang="ja-JP" sz="2000">
                <a:solidFill>
                  <a:srgbClr val="E428D2"/>
                </a:solidFill>
              </a:rPr>
              <a:t>acute pain</a:t>
            </a:r>
            <a:r>
              <a:rPr lang="en-GB" altLang="ja-JP" sz="20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8465" name="Rectangle 50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230313"/>
          </a:xfrm>
          <a:noFill/>
        </p:spPr>
        <p:txBody>
          <a:bodyPr/>
          <a:lstStyle/>
          <a:p>
            <a:r>
              <a:rPr lang="en-GB" altLang="ja-JP" sz="2800" smtClean="0">
                <a:latin typeface="Helvetica" pitchFamily="34" charset="0"/>
              </a:rPr>
              <a:t>Descartes’ view on pain</a:t>
            </a:r>
            <a:br>
              <a:rPr lang="en-GB" altLang="ja-JP" sz="2800" smtClean="0">
                <a:latin typeface="Helvetica" pitchFamily="34" charset="0"/>
              </a:rPr>
            </a:br>
            <a:r>
              <a:rPr lang="en-US" altLang="ja-JP" sz="3600" smtClean="0">
                <a:latin typeface="Helvetica" pitchFamily="34" charset="0"/>
              </a:rPr>
              <a:t>The specificity theory of pain </a:t>
            </a:r>
            <a:endParaRPr lang="en-GB" altLang="ja-JP" sz="3600" smtClean="0">
              <a:latin typeface="Helvetica" pitchFamily="34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41313" y="1738313"/>
            <a:ext cx="8491537" cy="301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>
                <a:solidFill>
                  <a:schemeClr val="accent1"/>
                </a:solidFill>
              </a:rPr>
              <a:t>“the intensity of pain is directly related to the amount of associated tissue injury”</a:t>
            </a:r>
          </a:p>
          <a:p>
            <a:pPr algn="l"/>
            <a:endParaRPr lang="en-GB" altLang="ja-JP">
              <a:solidFill>
                <a:schemeClr val="accent1"/>
              </a:solidFill>
            </a:endParaRPr>
          </a:p>
          <a:p>
            <a:pPr algn="l"/>
            <a:r>
              <a:rPr lang="en-GB" altLang="ja-JP" sz="2000"/>
              <a:t>This theory is generally accurate, but can not be applied to many chronic pain whose cause is not necessary tissue injury</a:t>
            </a:r>
          </a:p>
          <a:p>
            <a:pPr algn="l"/>
            <a:r>
              <a:rPr lang="en-GB" altLang="ja-JP" sz="2000"/>
              <a:t>	e.g. Phantom limb - Patients who undergo the amputation of a 				      limb may continue to report sensations or 				      chronic pain that seem to come from the limb 			      that has been amputated. </a:t>
            </a:r>
          </a:p>
        </p:txBody>
      </p:sp>
      <p:pic>
        <p:nvPicPr>
          <p:cNvPr id="19460" name="Picture 6" descr="Descartes-reflex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3988" y="3832225"/>
            <a:ext cx="298608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304800" y="1814513"/>
            <a:ext cx="8839200" cy="466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/>
              <a:t>Developed by Ronald Melzack and Patrick Wall in 1960s</a:t>
            </a:r>
          </a:p>
          <a:p>
            <a:pPr algn="l"/>
            <a:endParaRPr lang="en-GB" altLang="ja-JP" sz="2000"/>
          </a:p>
          <a:p>
            <a:pPr algn="l"/>
            <a:r>
              <a:rPr lang="en-GB" altLang="ja-JP" sz="2000">
                <a:solidFill>
                  <a:schemeClr val="accent1"/>
                </a:solidFill>
                <a:latin typeface="Times" pitchFamily="18" charset="0"/>
              </a:rPr>
              <a:t>“</a:t>
            </a:r>
            <a:r>
              <a:rPr lang="en-GB" altLang="ja-JP" sz="2000">
                <a:solidFill>
                  <a:schemeClr val="accent1"/>
                </a:solidFill>
              </a:rPr>
              <a:t>When the gates are opening, pain messages </a:t>
            </a:r>
            <a:r>
              <a:rPr lang="en-GB" altLang="ja-JP" sz="2000">
                <a:solidFill>
                  <a:schemeClr val="accent1"/>
                </a:solidFill>
                <a:latin typeface="Times" pitchFamily="18" charset="0"/>
              </a:rPr>
              <a:t>“</a:t>
            </a:r>
            <a:r>
              <a:rPr lang="en-GB" altLang="ja-JP" sz="2000">
                <a:solidFill>
                  <a:schemeClr val="accent1"/>
                </a:solidFill>
              </a:rPr>
              <a:t>get through</a:t>
            </a:r>
            <a:r>
              <a:rPr lang="en-GB" altLang="ja-JP" sz="2000">
                <a:solidFill>
                  <a:schemeClr val="accent1"/>
                </a:solidFill>
                <a:latin typeface="Times" pitchFamily="18" charset="0"/>
              </a:rPr>
              <a:t>”</a:t>
            </a:r>
            <a:r>
              <a:rPr lang="en-GB" altLang="ja-JP" sz="2000">
                <a:solidFill>
                  <a:schemeClr val="accent1"/>
                </a:solidFill>
              </a:rPr>
              <a:t> more or less easily and pain can be intense. When the gates close, pain messages are prevented from reaching the brain and may not even be experienced.</a:t>
            </a:r>
            <a:r>
              <a:rPr lang="en-GB" altLang="ja-JP" sz="2000">
                <a:solidFill>
                  <a:schemeClr val="accent1"/>
                </a:solidFill>
                <a:latin typeface="Times" pitchFamily="18" charset="0"/>
              </a:rPr>
              <a:t>”</a:t>
            </a:r>
            <a:endParaRPr lang="en-GB" altLang="ja-JP" sz="2000">
              <a:solidFill>
                <a:schemeClr val="accent1"/>
              </a:solidFill>
            </a:endParaRPr>
          </a:p>
          <a:p>
            <a:pPr algn="l"/>
            <a:endParaRPr lang="en-GB" altLang="ja-JP" sz="2000">
              <a:solidFill>
                <a:schemeClr val="accent1"/>
              </a:solidFill>
            </a:endParaRPr>
          </a:p>
          <a:p>
            <a:pPr algn="l"/>
            <a:r>
              <a:rPr lang="en-GB" altLang="ja-JP" sz="2000"/>
              <a:t>Three types of nerve fibers carry the tactile messages to the spinal cord</a:t>
            </a:r>
          </a:p>
          <a:p>
            <a:pPr algn="l"/>
            <a:r>
              <a:rPr lang="en-GB" altLang="ja-JP" sz="2000"/>
              <a:t>	A-</a:t>
            </a:r>
            <a:r>
              <a:rPr lang="en-GB" altLang="ja-JP" sz="2000">
                <a:latin typeface="Symbol" pitchFamily="18" charset="2"/>
              </a:rPr>
              <a:t>b</a:t>
            </a:r>
            <a:r>
              <a:rPr lang="en-GB" altLang="ja-JP" sz="2000"/>
              <a:t> fibres: touch, 35-75 m/s (240 mph)</a:t>
            </a:r>
          </a:p>
          <a:p>
            <a:pPr algn="l"/>
            <a:r>
              <a:rPr lang="en-GB" altLang="ja-JP" sz="2000"/>
              <a:t>	A-</a:t>
            </a:r>
            <a:r>
              <a:rPr lang="en-GB" altLang="ja-JP" sz="2000">
                <a:latin typeface="Symbol" pitchFamily="18" charset="2"/>
              </a:rPr>
              <a:t>d</a:t>
            </a:r>
            <a:r>
              <a:rPr lang="en-GB" altLang="ja-JP" sz="2000"/>
              <a:t> fibres: acute pain, 5-35 m/s (40 mph) </a:t>
            </a:r>
          </a:p>
          <a:p>
            <a:pPr algn="l"/>
            <a:r>
              <a:rPr lang="en-GB" altLang="ja-JP" sz="2000"/>
              <a:t>	C fibres: chronic pain, 0.5-2 m/s (2 mph)</a:t>
            </a:r>
          </a:p>
          <a:p>
            <a:pPr algn="l"/>
            <a:endParaRPr lang="en-US" altLang="ja-JP" sz="2000"/>
          </a:p>
          <a:p>
            <a:pPr algn="l"/>
            <a:r>
              <a:rPr lang="en-GB" altLang="ja-JP" sz="2000"/>
              <a:t>Activation of A-</a:t>
            </a:r>
            <a:r>
              <a:rPr lang="en-GB" altLang="ja-JP" sz="2000">
                <a:latin typeface="Symbol" pitchFamily="18" charset="2"/>
              </a:rPr>
              <a:t>b</a:t>
            </a:r>
            <a:r>
              <a:rPr lang="en-GB" altLang="ja-JP" sz="2000"/>
              <a:t> fibres can block the signals transmitted by A-</a:t>
            </a:r>
            <a:r>
              <a:rPr lang="en-GB" altLang="ja-JP" sz="2000">
                <a:latin typeface="Symbol" pitchFamily="18" charset="2"/>
              </a:rPr>
              <a:t>d</a:t>
            </a:r>
            <a:r>
              <a:rPr lang="en-GB" altLang="ja-JP" sz="2000"/>
              <a:t> and C fibres</a:t>
            </a:r>
          </a:p>
          <a:p>
            <a:pPr algn="l"/>
            <a:r>
              <a:rPr lang="en-GB" altLang="ja-JP" sz="2000"/>
              <a:t>	i.e. A-</a:t>
            </a:r>
            <a:r>
              <a:rPr lang="en-GB" altLang="ja-JP" sz="2000">
                <a:latin typeface="Symbol" pitchFamily="18" charset="2"/>
              </a:rPr>
              <a:t>b</a:t>
            </a:r>
            <a:r>
              <a:rPr lang="en-GB" altLang="ja-JP" sz="2000"/>
              <a:t> fibres send information about pressure and touch that reach 	the spinal cord and brain to </a:t>
            </a:r>
            <a:r>
              <a:rPr lang="en-GB" altLang="ja-JP" sz="2000">
                <a:solidFill>
                  <a:srgbClr val="FF0000"/>
                </a:solidFill>
              </a:rPr>
              <a:t>override</a:t>
            </a:r>
            <a:r>
              <a:rPr lang="en-GB" altLang="ja-JP" sz="2000"/>
              <a:t> pain messages carried by A-</a:t>
            </a:r>
            <a:r>
              <a:rPr lang="en-GB" altLang="ja-JP" sz="2000">
                <a:latin typeface="Symbol" pitchFamily="18" charset="2"/>
              </a:rPr>
              <a:t>d</a:t>
            </a:r>
            <a:r>
              <a:rPr lang="en-GB" altLang="ja-JP" sz="2000"/>
              <a:t> 	and C-fibres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066800"/>
          </a:xfrm>
          <a:noFill/>
        </p:spPr>
        <p:txBody>
          <a:bodyPr/>
          <a:lstStyle/>
          <a:p>
            <a:r>
              <a:rPr lang="en-GB" altLang="ja-JP" sz="3600" smtClean="0">
                <a:solidFill>
                  <a:schemeClr val="accent1"/>
                </a:solidFill>
                <a:latin typeface="Helvetica" pitchFamily="34" charset="0"/>
              </a:rPr>
              <a:t>Gate control theory of pain</a:t>
            </a:r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066800"/>
          </a:xfrm>
          <a:noFill/>
        </p:spPr>
        <p:txBody>
          <a:bodyPr/>
          <a:lstStyle/>
          <a:p>
            <a:r>
              <a:rPr lang="en-GB" altLang="ja-JP" sz="3600" smtClean="0">
                <a:solidFill>
                  <a:schemeClr val="accent1"/>
                </a:solidFill>
                <a:latin typeface="Helvetica" pitchFamily="34" charset="0"/>
              </a:rPr>
              <a:t>Gate control theory of pain</a:t>
            </a:r>
          </a:p>
        </p:txBody>
      </p:sp>
      <p:pic>
        <p:nvPicPr>
          <p:cNvPr id="21507" name="Picture 86" descr="Wall's pencil sketch of the gate, c.196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5175" y="1812925"/>
            <a:ext cx="4313238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94"/>
          <p:cNvGrpSpPr>
            <a:grpSpLocks/>
          </p:cNvGrpSpPr>
          <p:nvPr/>
        </p:nvGrpSpPr>
        <p:grpSpPr bwMode="auto">
          <a:xfrm>
            <a:off x="255588" y="2778125"/>
            <a:ext cx="4152900" cy="2286000"/>
            <a:chOff x="161" y="1750"/>
            <a:chExt cx="2616" cy="1440"/>
          </a:xfrm>
        </p:grpSpPr>
        <p:grpSp>
          <p:nvGrpSpPr>
            <p:cNvPr id="21510" name="Group 16"/>
            <p:cNvGrpSpPr>
              <a:grpSpLocks noChangeAspect="1"/>
            </p:cNvGrpSpPr>
            <p:nvPr/>
          </p:nvGrpSpPr>
          <p:grpSpPr bwMode="auto">
            <a:xfrm>
              <a:off x="461" y="2117"/>
              <a:ext cx="1471" cy="372"/>
              <a:chOff x="2418" y="1502"/>
              <a:chExt cx="1058" cy="266"/>
            </a:xfrm>
          </p:grpSpPr>
          <p:sp>
            <p:nvSpPr>
              <p:cNvPr id="21557" name="Line 11"/>
              <p:cNvSpPr>
                <a:spLocks noChangeAspect="1" noChangeShapeType="1"/>
              </p:cNvSpPr>
              <p:nvPr/>
            </p:nvSpPr>
            <p:spPr bwMode="auto">
              <a:xfrm>
                <a:off x="2418" y="1504"/>
                <a:ext cx="72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8" name="Line 13"/>
              <p:cNvSpPr>
                <a:spLocks noChangeAspect="1" noChangeShapeType="1"/>
              </p:cNvSpPr>
              <p:nvPr/>
            </p:nvSpPr>
            <p:spPr bwMode="auto">
              <a:xfrm>
                <a:off x="3136" y="1502"/>
                <a:ext cx="276" cy="20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9" name="Line 14"/>
              <p:cNvSpPr>
                <a:spLocks noChangeAspect="1" noChangeShapeType="1"/>
              </p:cNvSpPr>
              <p:nvPr/>
            </p:nvSpPr>
            <p:spPr bwMode="auto">
              <a:xfrm>
                <a:off x="3410" y="1698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0" name="Line 15"/>
              <p:cNvSpPr>
                <a:spLocks noChangeAspect="1" noChangeShapeType="1"/>
              </p:cNvSpPr>
              <p:nvPr/>
            </p:nvSpPr>
            <p:spPr bwMode="auto">
              <a:xfrm rot="5400000">
                <a:off x="3441" y="1667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511" name="Group 17"/>
            <p:cNvGrpSpPr>
              <a:grpSpLocks noChangeAspect="1"/>
            </p:cNvGrpSpPr>
            <p:nvPr/>
          </p:nvGrpSpPr>
          <p:grpSpPr bwMode="auto">
            <a:xfrm flipV="1">
              <a:off x="461" y="2581"/>
              <a:ext cx="1471" cy="372"/>
              <a:chOff x="2418" y="1502"/>
              <a:chExt cx="1058" cy="266"/>
            </a:xfrm>
          </p:grpSpPr>
          <p:sp>
            <p:nvSpPr>
              <p:cNvPr id="21553" name="Line 18"/>
              <p:cNvSpPr>
                <a:spLocks noChangeAspect="1" noChangeShapeType="1"/>
              </p:cNvSpPr>
              <p:nvPr/>
            </p:nvSpPr>
            <p:spPr bwMode="auto">
              <a:xfrm>
                <a:off x="2418" y="1504"/>
                <a:ext cx="72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4" name="Line 19"/>
              <p:cNvSpPr>
                <a:spLocks noChangeAspect="1" noChangeShapeType="1"/>
              </p:cNvSpPr>
              <p:nvPr/>
            </p:nvSpPr>
            <p:spPr bwMode="auto">
              <a:xfrm>
                <a:off x="3136" y="1502"/>
                <a:ext cx="276" cy="20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5" name="Line 20"/>
              <p:cNvSpPr>
                <a:spLocks noChangeAspect="1" noChangeShapeType="1"/>
              </p:cNvSpPr>
              <p:nvPr/>
            </p:nvSpPr>
            <p:spPr bwMode="auto">
              <a:xfrm>
                <a:off x="3410" y="1698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6" name="Line 21"/>
              <p:cNvSpPr>
                <a:spLocks noChangeAspect="1" noChangeShapeType="1"/>
              </p:cNvSpPr>
              <p:nvPr/>
            </p:nvSpPr>
            <p:spPr bwMode="auto">
              <a:xfrm rot="5400000">
                <a:off x="3441" y="1667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512" name="Oval 22"/>
            <p:cNvSpPr>
              <a:spLocks noChangeAspect="1" noChangeArrowheads="1"/>
            </p:cNvSpPr>
            <p:nvPr/>
          </p:nvSpPr>
          <p:spPr bwMode="auto">
            <a:xfrm>
              <a:off x="1902" y="2437"/>
              <a:ext cx="201" cy="201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1513" name="Group 40"/>
            <p:cNvGrpSpPr>
              <a:grpSpLocks noChangeAspect="1"/>
            </p:cNvGrpSpPr>
            <p:nvPr/>
          </p:nvGrpSpPr>
          <p:grpSpPr bwMode="auto">
            <a:xfrm>
              <a:off x="964" y="2156"/>
              <a:ext cx="148" cy="254"/>
              <a:chOff x="2780" y="1553"/>
              <a:chExt cx="106" cy="182"/>
            </a:xfrm>
          </p:grpSpPr>
          <p:sp>
            <p:nvSpPr>
              <p:cNvPr id="21550" name="Line 25"/>
              <p:cNvSpPr>
                <a:spLocks noChangeAspect="1" noChangeShapeType="1"/>
              </p:cNvSpPr>
              <p:nvPr/>
            </p:nvSpPr>
            <p:spPr bwMode="auto">
              <a:xfrm rot="2599602">
                <a:off x="2780" y="1553"/>
                <a:ext cx="99" cy="10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1" name="Line 26"/>
              <p:cNvSpPr>
                <a:spLocks noChangeAspect="1" noChangeShapeType="1"/>
              </p:cNvSpPr>
              <p:nvPr/>
            </p:nvSpPr>
            <p:spPr bwMode="auto">
              <a:xfrm rot="2599602">
                <a:off x="2807" y="1665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2" name="Line 27"/>
              <p:cNvSpPr>
                <a:spLocks noChangeAspect="1" noChangeShapeType="1"/>
              </p:cNvSpPr>
              <p:nvPr/>
            </p:nvSpPr>
            <p:spPr bwMode="auto">
              <a:xfrm rot="7999602">
                <a:off x="2851" y="1666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514" name="Group 41"/>
            <p:cNvGrpSpPr>
              <a:grpSpLocks noChangeAspect="1"/>
            </p:cNvGrpSpPr>
            <p:nvPr/>
          </p:nvGrpSpPr>
          <p:grpSpPr bwMode="auto">
            <a:xfrm rot="10800000">
              <a:off x="963" y="2657"/>
              <a:ext cx="148" cy="255"/>
              <a:chOff x="2780" y="1553"/>
              <a:chExt cx="106" cy="182"/>
            </a:xfrm>
          </p:grpSpPr>
          <p:sp>
            <p:nvSpPr>
              <p:cNvPr id="21547" name="Line 42"/>
              <p:cNvSpPr>
                <a:spLocks noChangeAspect="1" noChangeShapeType="1"/>
              </p:cNvSpPr>
              <p:nvPr/>
            </p:nvSpPr>
            <p:spPr bwMode="auto">
              <a:xfrm rot="2599602">
                <a:off x="2780" y="1553"/>
                <a:ext cx="99" cy="10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8" name="Line 43"/>
              <p:cNvSpPr>
                <a:spLocks noChangeAspect="1" noChangeShapeType="1"/>
              </p:cNvSpPr>
              <p:nvPr/>
            </p:nvSpPr>
            <p:spPr bwMode="auto">
              <a:xfrm rot="2599602">
                <a:off x="2807" y="1665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9" name="Line 44"/>
              <p:cNvSpPr>
                <a:spLocks noChangeAspect="1" noChangeShapeType="1"/>
              </p:cNvSpPr>
              <p:nvPr/>
            </p:nvSpPr>
            <p:spPr bwMode="auto">
              <a:xfrm rot="7999602">
                <a:off x="2851" y="1666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515" name="Line 53"/>
            <p:cNvSpPr>
              <a:spLocks noChangeAspect="1" noChangeShapeType="1"/>
            </p:cNvSpPr>
            <p:nvPr/>
          </p:nvSpPr>
          <p:spPr bwMode="auto">
            <a:xfrm>
              <a:off x="2099" y="2534"/>
              <a:ext cx="54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6" name="Line 54"/>
            <p:cNvSpPr>
              <a:spLocks noChangeAspect="1" noChangeShapeType="1"/>
            </p:cNvSpPr>
            <p:nvPr/>
          </p:nvSpPr>
          <p:spPr bwMode="auto">
            <a:xfrm rot="5400000">
              <a:off x="2337" y="2248"/>
              <a:ext cx="593" cy="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7" name="Line 24"/>
            <p:cNvSpPr>
              <a:spLocks noChangeAspect="1" noChangeShapeType="1"/>
            </p:cNvSpPr>
            <p:nvPr/>
          </p:nvSpPr>
          <p:spPr bwMode="auto">
            <a:xfrm>
              <a:off x="1127" y="2536"/>
              <a:ext cx="30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8" name="Oval 39"/>
            <p:cNvSpPr>
              <a:spLocks noChangeAspect="1" noChangeArrowheads="1"/>
            </p:cNvSpPr>
            <p:nvPr/>
          </p:nvSpPr>
          <p:spPr bwMode="auto">
            <a:xfrm>
              <a:off x="938" y="2429"/>
              <a:ext cx="200" cy="202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9" name="Line 46"/>
            <p:cNvSpPr>
              <a:spLocks noChangeAspect="1" noChangeShapeType="1"/>
            </p:cNvSpPr>
            <p:nvPr/>
          </p:nvSpPr>
          <p:spPr bwMode="auto">
            <a:xfrm rot="379886">
              <a:off x="1406" y="2545"/>
              <a:ext cx="162" cy="1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0" name="Line 47"/>
            <p:cNvSpPr>
              <a:spLocks noChangeAspect="1" noChangeShapeType="1"/>
            </p:cNvSpPr>
            <p:nvPr/>
          </p:nvSpPr>
          <p:spPr bwMode="auto">
            <a:xfrm rot="379886">
              <a:off x="1551" y="2727"/>
              <a:ext cx="0" cy="9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1" name="Line 48"/>
            <p:cNvSpPr>
              <a:spLocks noChangeAspect="1" noChangeShapeType="1"/>
            </p:cNvSpPr>
            <p:nvPr/>
          </p:nvSpPr>
          <p:spPr bwMode="auto">
            <a:xfrm rot="5779886">
              <a:off x="1602" y="2691"/>
              <a:ext cx="0" cy="9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2" name="Line 50"/>
            <p:cNvSpPr>
              <a:spLocks noChangeAspect="1" noChangeShapeType="1"/>
            </p:cNvSpPr>
            <p:nvPr/>
          </p:nvSpPr>
          <p:spPr bwMode="auto">
            <a:xfrm rot="21220114" flipV="1">
              <a:off x="1409" y="2345"/>
              <a:ext cx="159" cy="17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3" name="Line 51"/>
            <p:cNvSpPr>
              <a:spLocks noChangeAspect="1" noChangeShapeType="1"/>
            </p:cNvSpPr>
            <p:nvPr/>
          </p:nvSpPr>
          <p:spPr bwMode="auto">
            <a:xfrm rot="21220114" flipV="1">
              <a:off x="1551" y="2247"/>
              <a:ext cx="0" cy="9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4" name="Line 52"/>
            <p:cNvSpPr>
              <a:spLocks noChangeAspect="1" noChangeShapeType="1"/>
            </p:cNvSpPr>
            <p:nvPr/>
          </p:nvSpPr>
          <p:spPr bwMode="auto">
            <a:xfrm rot="15820114" flipV="1">
              <a:off x="1602" y="2283"/>
              <a:ext cx="0" cy="9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5" name="Line 57"/>
            <p:cNvSpPr>
              <a:spLocks noChangeAspect="1" noChangeShapeType="1"/>
            </p:cNvSpPr>
            <p:nvPr/>
          </p:nvSpPr>
          <p:spPr bwMode="auto">
            <a:xfrm flipH="1">
              <a:off x="2142" y="1954"/>
              <a:ext cx="249" cy="4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6" name="Line 58"/>
            <p:cNvSpPr>
              <a:spLocks noChangeAspect="1" noChangeShapeType="1"/>
            </p:cNvSpPr>
            <p:nvPr/>
          </p:nvSpPr>
          <p:spPr bwMode="auto">
            <a:xfrm flipH="1">
              <a:off x="2146" y="2393"/>
              <a:ext cx="0" cy="9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7" name="Line 59"/>
            <p:cNvSpPr>
              <a:spLocks noChangeAspect="1" noChangeShapeType="1"/>
            </p:cNvSpPr>
            <p:nvPr/>
          </p:nvSpPr>
          <p:spPr bwMode="auto">
            <a:xfrm rot="16200000" flipH="1">
              <a:off x="2102" y="2349"/>
              <a:ext cx="0" cy="9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1528" name="Group 63"/>
            <p:cNvGrpSpPr>
              <a:grpSpLocks noChangeAspect="1"/>
            </p:cNvGrpSpPr>
            <p:nvPr/>
          </p:nvGrpSpPr>
          <p:grpSpPr bwMode="auto">
            <a:xfrm>
              <a:off x="878" y="2324"/>
              <a:ext cx="89" cy="89"/>
              <a:chOff x="2482" y="1851"/>
              <a:chExt cx="64" cy="64"/>
            </a:xfrm>
          </p:grpSpPr>
          <p:sp>
            <p:nvSpPr>
              <p:cNvPr id="21545" name="Line 61"/>
              <p:cNvSpPr>
                <a:spLocks noChangeAspect="1" noChangeShapeType="1"/>
              </p:cNvSpPr>
              <p:nvPr/>
            </p:nvSpPr>
            <p:spPr bwMode="auto">
              <a:xfrm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6" name="Line 62"/>
              <p:cNvSpPr>
                <a:spLocks noChangeAspect="1" noChangeShapeType="1"/>
              </p:cNvSpPr>
              <p:nvPr/>
            </p:nvSpPr>
            <p:spPr bwMode="auto">
              <a:xfrm rot="5400000"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529" name="Group 67"/>
            <p:cNvGrpSpPr>
              <a:grpSpLocks noChangeAspect="1"/>
            </p:cNvGrpSpPr>
            <p:nvPr/>
          </p:nvGrpSpPr>
          <p:grpSpPr bwMode="auto">
            <a:xfrm>
              <a:off x="1850" y="2283"/>
              <a:ext cx="89" cy="89"/>
              <a:chOff x="2482" y="1851"/>
              <a:chExt cx="64" cy="64"/>
            </a:xfrm>
          </p:grpSpPr>
          <p:sp>
            <p:nvSpPr>
              <p:cNvPr id="21543" name="Line 68"/>
              <p:cNvSpPr>
                <a:spLocks noChangeAspect="1" noChangeShapeType="1"/>
              </p:cNvSpPr>
              <p:nvPr/>
            </p:nvSpPr>
            <p:spPr bwMode="auto">
              <a:xfrm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4" name="Line 69"/>
              <p:cNvSpPr>
                <a:spLocks noChangeAspect="1" noChangeShapeType="1"/>
              </p:cNvSpPr>
              <p:nvPr/>
            </p:nvSpPr>
            <p:spPr bwMode="auto">
              <a:xfrm rot="5400000"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530" name="Group 70"/>
            <p:cNvGrpSpPr>
              <a:grpSpLocks noChangeAspect="1"/>
            </p:cNvGrpSpPr>
            <p:nvPr/>
          </p:nvGrpSpPr>
          <p:grpSpPr bwMode="auto">
            <a:xfrm>
              <a:off x="1850" y="2701"/>
              <a:ext cx="89" cy="89"/>
              <a:chOff x="2482" y="1851"/>
              <a:chExt cx="64" cy="64"/>
            </a:xfrm>
          </p:grpSpPr>
          <p:sp>
            <p:nvSpPr>
              <p:cNvPr id="21541" name="Line 71"/>
              <p:cNvSpPr>
                <a:spLocks noChangeAspect="1" noChangeShapeType="1"/>
              </p:cNvSpPr>
              <p:nvPr/>
            </p:nvSpPr>
            <p:spPr bwMode="auto">
              <a:xfrm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2" name="Line 72"/>
              <p:cNvSpPr>
                <a:spLocks noChangeAspect="1" noChangeShapeType="1"/>
              </p:cNvSpPr>
              <p:nvPr/>
            </p:nvSpPr>
            <p:spPr bwMode="auto">
              <a:xfrm rot="5400000"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531" name="Line 74"/>
            <p:cNvSpPr>
              <a:spLocks noChangeAspect="1" noChangeShapeType="1"/>
            </p:cNvSpPr>
            <p:nvPr/>
          </p:nvSpPr>
          <p:spPr bwMode="auto">
            <a:xfrm>
              <a:off x="1437" y="2298"/>
              <a:ext cx="8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2" name="Line 76"/>
            <p:cNvSpPr>
              <a:spLocks noChangeAspect="1" noChangeShapeType="1"/>
            </p:cNvSpPr>
            <p:nvPr/>
          </p:nvSpPr>
          <p:spPr bwMode="auto">
            <a:xfrm>
              <a:off x="1437" y="2780"/>
              <a:ext cx="8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3" name="Line 77"/>
            <p:cNvSpPr>
              <a:spLocks noChangeAspect="1" noChangeShapeType="1"/>
            </p:cNvSpPr>
            <p:nvPr/>
          </p:nvSpPr>
          <p:spPr bwMode="auto">
            <a:xfrm>
              <a:off x="2020" y="2338"/>
              <a:ext cx="9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4" name="Rectangle 79"/>
            <p:cNvSpPr>
              <a:spLocks noChangeAspect="1" noChangeArrowheads="1"/>
            </p:cNvSpPr>
            <p:nvPr/>
          </p:nvSpPr>
          <p:spPr bwMode="auto">
            <a:xfrm>
              <a:off x="245" y="1874"/>
              <a:ext cx="71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sz="2000"/>
                <a:t>A-</a:t>
              </a:r>
              <a:r>
                <a:rPr lang="en-GB" altLang="ja-JP" sz="2000">
                  <a:latin typeface="Symbol" pitchFamily="18" charset="2"/>
                </a:rPr>
                <a:t>b</a:t>
              </a:r>
              <a:r>
                <a:rPr lang="en-GB" altLang="ja-JP" sz="2000"/>
                <a:t> fibre</a:t>
              </a:r>
              <a:endParaRPr lang="ja-JP" altLang="en-US" sz="2000"/>
            </a:p>
          </p:txBody>
        </p:sp>
        <p:sp>
          <p:nvSpPr>
            <p:cNvPr id="21535" name="Rectangle 80"/>
            <p:cNvSpPr>
              <a:spLocks noChangeAspect="1" noChangeArrowheads="1"/>
            </p:cNvSpPr>
            <p:nvPr/>
          </p:nvSpPr>
          <p:spPr bwMode="auto">
            <a:xfrm>
              <a:off x="161" y="2940"/>
              <a:ext cx="91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sz="2000"/>
                <a:t>A-</a:t>
              </a:r>
              <a:r>
                <a:rPr lang="en-GB" altLang="ja-JP" sz="2000">
                  <a:latin typeface="Symbol" pitchFamily="18" charset="2"/>
                </a:rPr>
                <a:t>d,</a:t>
              </a:r>
              <a:r>
                <a:rPr lang="en-GB" altLang="ja-JP" sz="2000"/>
                <a:t> C fibre</a:t>
              </a:r>
              <a:endParaRPr lang="ja-JP" altLang="en-US" sz="2000"/>
            </a:p>
          </p:txBody>
        </p:sp>
        <p:sp>
          <p:nvSpPr>
            <p:cNvPr id="21536" name="Rectangle 78"/>
            <p:cNvSpPr>
              <a:spLocks noChangeAspect="1" noChangeArrowheads="1"/>
            </p:cNvSpPr>
            <p:nvPr/>
          </p:nvSpPr>
          <p:spPr bwMode="auto">
            <a:xfrm>
              <a:off x="2287" y="1750"/>
              <a:ext cx="49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sz="2000"/>
                <a:t>Brain</a:t>
              </a:r>
              <a:endParaRPr lang="ja-JP" altLang="en-US" sz="2000"/>
            </a:p>
          </p:txBody>
        </p:sp>
        <p:sp>
          <p:nvSpPr>
            <p:cNvPr id="21537" name="Line 87"/>
            <p:cNvSpPr>
              <a:spLocks noChangeAspect="1" noChangeShapeType="1"/>
            </p:cNvSpPr>
            <p:nvPr/>
          </p:nvSpPr>
          <p:spPr bwMode="auto">
            <a:xfrm>
              <a:off x="884" y="2706"/>
              <a:ext cx="8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1538" name="Group 88"/>
            <p:cNvGrpSpPr>
              <a:grpSpLocks noChangeAspect="1"/>
            </p:cNvGrpSpPr>
            <p:nvPr/>
          </p:nvGrpSpPr>
          <p:grpSpPr bwMode="auto">
            <a:xfrm>
              <a:off x="2177" y="2360"/>
              <a:ext cx="89" cy="89"/>
              <a:chOff x="2482" y="1851"/>
              <a:chExt cx="64" cy="64"/>
            </a:xfrm>
          </p:grpSpPr>
          <p:sp>
            <p:nvSpPr>
              <p:cNvPr id="21539" name="Line 89"/>
              <p:cNvSpPr>
                <a:spLocks noChangeAspect="1" noChangeShapeType="1"/>
              </p:cNvSpPr>
              <p:nvPr/>
            </p:nvSpPr>
            <p:spPr bwMode="auto">
              <a:xfrm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0" name="Line 90"/>
              <p:cNvSpPr>
                <a:spLocks noChangeAspect="1" noChangeShapeType="1"/>
              </p:cNvSpPr>
              <p:nvPr/>
            </p:nvSpPr>
            <p:spPr bwMode="auto">
              <a:xfrm rot="5400000"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1509" name="Rectangle 93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187450"/>
          </a:xfrm>
          <a:noFill/>
        </p:spPr>
        <p:txBody>
          <a:bodyPr/>
          <a:lstStyle/>
          <a:p>
            <a:r>
              <a:rPr lang="en-GB" altLang="ja-JP" sz="3600" smtClean="0">
                <a:latin typeface="Helvetica" pitchFamily="34" charset="0"/>
              </a:rPr>
              <a:t>Dorsal horn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00013" y="1590675"/>
            <a:ext cx="9043987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/>
              <a:t>The cells of the spinal cord are arranged in layers or laminae, six in the dorsal horn (I-VI), three in the ventral horn (VII-IX) and an additional column of cells clustered around the central canal as Lamina X</a:t>
            </a:r>
          </a:p>
          <a:p>
            <a:pPr algn="l"/>
            <a:endParaRPr lang="en-GB" altLang="ja-JP" sz="2000"/>
          </a:p>
          <a:p>
            <a:pPr algn="l"/>
            <a:r>
              <a:rPr lang="en-GB" altLang="ja-JP" sz="2000"/>
              <a:t>C nociceptive afferents terminate mainly in Laminae I and </a:t>
            </a:r>
            <a:r>
              <a:rPr lang="en-GB" altLang="ja-JP" sz="2000">
                <a:solidFill>
                  <a:srgbClr val="FF0000"/>
                </a:solidFill>
              </a:rPr>
              <a:t>II</a:t>
            </a:r>
          </a:p>
          <a:p>
            <a:pPr algn="l"/>
            <a:r>
              <a:rPr lang="en-GB" altLang="ja-JP" sz="2000"/>
              <a:t>A-</a:t>
            </a:r>
            <a:r>
              <a:rPr lang="en-GB" altLang="ja-JP" sz="2000">
                <a:latin typeface="Symbol" pitchFamily="18" charset="2"/>
              </a:rPr>
              <a:t>d</a:t>
            </a:r>
            <a:r>
              <a:rPr lang="en-GB" altLang="ja-JP" sz="2000"/>
              <a:t> afferents terminate mainly in Laminae I. </a:t>
            </a:r>
            <a:r>
              <a:rPr lang="en-GB" altLang="ja-JP" sz="2000">
                <a:solidFill>
                  <a:srgbClr val="FF0000"/>
                </a:solidFill>
              </a:rPr>
              <a:t>II</a:t>
            </a:r>
            <a:r>
              <a:rPr lang="en-GB" altLang="ja-JP" sz="2000"/>
              <a:t> and V</a:t>
            </a:r>
          </a:p>
          <a:p>
            <a:pPr algn="l"/>
            <a:r>
              <a:rPr lang="en-GB" altLang="ja-JP" sz="2000"/>
              <a:t>A-</a:t>
            </a:r>
            <a:r>
              <a:rPr lang="en-GB" altLang="ja-JP" sz="2000">
                <a:latin typeface="Symbol" pitchFamily="18" charset="2"/>
              </a:rPr>
              <a:t>b</a:t>
            </a:r>
            <a:r>
              <a:rPr lang="en-GB" altLang="ja-JP" sz="2000"/>
              <a:t> afferents terminate mainly in Laminae </a:t>
            </a:r>
            <a:r>
              <a:rPr lang="en-GB" altLang="ja-JP" sz="2000">
                <a:solidFill>
                  <a:srgbClr val="FF0000"/>
                </a:solidFill>
              </a:rPr>
              <a:t>V</a:t>
            </a:r>
            <a:r>
              <a:rPr lang="en-GB" altLang="ja-JP" sz="2000"/>
              <a:t>, VI</a:t>
            </a:r>
          </a:p>
          <a:p>
            <a:pPr algn="l"/>
            <a:endParaRPr lang="en-GB" altLang="ja-JP" sz="2000"/>
          </a:p>
        </p:txBody>
      </p:sp>
      <p:pic>
        <p:nvPicPr>
          <p:cNvPr id="22532" name="Picture 6" descr="Slide6"/>
          <p:cNvPicPr>
            <a:picLocks noChangeAspect="1" noChangeArrowheads="1"/>
          </p:cNvPicPr>
          <p:nvPr/>
        </p:nvPicPr>
        <p:blipFill>
          <a:blip r:embed="rId2" cstate="screen"/>
          <a:srcRect l="61250" t="56805" r="11292" b="5000"/>
          <a:stretch>
            <a:fillRect/>
          </a:stretch>
        </p:blipFill>
        <p:spPr bwMode="auto">
          <a:xfrm>
            <a:off x="1225550" y="4098925"/>
            <a:ext cx="250983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5289550" y="3779838"/>
            <a:ext cx="2844800" cy="2925762"/>
            <a:chOff x="3332" y="2285"/>
            <a:chExt cx="1792" cy="1939"/>
          </a:xfrm>
        </p:grpSpPr>
        <p:pic>
          <p:nvPicPr>
            <p:cNvPr id="22537" name="Picture 8" descr="Image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332" y="2285"/>
              <a:ext cx="1792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AutoShape 9"/>
            <p:cNvSpPr>
              <a:spLocks noChangeArrowheads="1"/>
            </p:cNvSpPr>
            <p:nvPr/>
          </p:nvSpPr>
          <p:spPr bwMode="auto">
            <a:xfrm flipH="1" flipV="1">
              <a:off x="4647" y="3051"/>
              <a:ext cx="477" cy="604"/>
            </a:xfrm>
            <a:prstGeom prst="rtTriangle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2673350" y="4799013"/>
            <a:ext cx="479425" cy="45243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 flipV="1">
            <a:off x="3144838" y="4981575"/>
            <a:ext cx="2044700" cy="7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36" name="Rectangle 14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5100638" y="2903538"/>
            <a:ext cx="4043362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/>
              <a:t>Neospinothalamic pathway (NST)</a:t>
            </a:r>
          </a:p>
          <a:p>
            <a:pPr algn="l"/>
            <a:r>
              <a:rPr lang="en-GB" altLang="ja-JP" sz="2000"/>
              <a:t>	- A-</a:t>
            </a:r>
            <a:r>
              <a:rPr lang="en-GB" altLang="ja-JP" sz="2000">
                <a:latin typeface="Symbol" pitchFamily="18" charset="2"/>
              </a:rPr>
              <a:t>d</a:t>
            </a:r>
            <a:r>
              <a:rPr lang="en-GB" altLang="ja-JP" sz="2000"/>
              <a:t> afferents</a:t>
            </a:r>
            <a:endParaRPr lang="en-GB" altLang="ja-JP" sz="2000">
              <a:latin typeface="Symbol" pitchFamily="18" charset="2"/>
            </a:endParaRPr>
          </a:p>
          <a:p>
            <a:pPr algn="l"/>
            <a:endParaRPr lang="en-GB" altLang="ja-JP" sz="2000"/>
          </a:p>
          <a:p>
            <a:pPr algn="l"/>
            <a:r>
              <a:rPr lang="en-GB" altLang="ja-JP" sz="2000"/>
              <a:t>Paleo-spino-reticulo-diencephalic pathway (PSRD)</a:t>
            </a:r>
          </a:p>
          <a:p>
            <a:pPr algn="l"/>
            <a:r>
              <a:rPr lang="en-GB" altLang="ja-JP" sz="2000"/>
              <a:t>	- C afferents</a:t>
            </a:r>
          </a:p>
        </p:txBody>
      </p: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0" y="825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23556" name="Picture 12" descr="Image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51000"/>
            <a:ext cx="51276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231900"/>
          </a:xfrm>
          <a:noFill/>
        </p:spPr>
        <p:txBody>
          <a:bodyPr/>
          <a:lstStyle/>
          <a:p>
            <a:r>
              <a:rPr lang="en-GB" altLang="ja-JP" sz="2400" smtClean="0">
                <a:solidFill>
                  <a:schemeClr val="accent1"/>
                </a:solidFill>
                <a:latin typeface="Helvetica" pitchFamily="34" charset="0"/>
              </a:rPr>
              <a:t>Central pain pathways</a:t>
            </a:r>
            <a:r>
              <a:rPr lang="en-GB" altLang="ja-JP" sz="3600" smtClean="0">
                <a:solidFill>
                  <a:schemeClr val="accent1"/>
                </a:solidFill>
                <a:latin typeface="Helvetica" pitchFamily="34" charset="0"/>
              </a:rPr>
              <a:t/>
            </a:r>
            <a:br>
              <a:rPr lang="en-GB" altLang="ja-JP" sz="3600" smtClean="0">
                <a:solidFill>
                  <a:schemeClr val="accent1"/>
                </a:solidFill>
                <a:latin typeface="Helvetica" pitchFamily="34" charset="0"/>
              </a:rPr>
            </a:br>
            <a:r>
              <a:rPr lang="en-GB" altLang="ja-JP" sz="3600" smtClean="0">
                <a:solidFill>
                  <a:schemeClr val="accent1"/>
                </a:solidFill>
                <a:latin typeface="Helvetica" pitchFamily="34" charset="0"/>
              </a:rPr>
              <a:t>Ascending pathways</a:t>
            </a:r>
          </a:p>
        </p:txBody>
      </p:sp>
      <p:sp>
        <p:nvSpPr>
          <p:cNvPr id="23558" name="Rectangle 17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57238" y="1755775"/>
            <a:ext cx="7702550" cy="310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t"/>
            <a:r>
              <a:rPr lang="en-GB" altLang="ja-JP" sz="2800">
                <a:solidFill>
                  <a:srgbClr val="FFFF66"/>
                </a:solidFill>
              </a:rPr>
              <a:t>Key Reference</a:t>
            </a:r>
          </a:p>
          <a:p>
            <a:pPr algn="l" fontAlgn="t"/>
            <a:endParaRPr lang="en-GB" altLang="ja-JP"/>
          </a:p>
          <a:p>
            <a:pPr algn="l"/>
            <a:r>
              <a:rPr lang="en-GB" altLang="ja-JP" i="1"/>
              <a:t>Nat. Rev. Drug Discov.</a:t>
            </a:r>
            <a:r>
              <a:rPr lang="en-GB" altLang="ja-JP"/>
              <a:t> (2005) </a:t>
            </a:r>
            <a:r>
              <a:rPr lang="en-GB" altLang="ja-JP" b="1"/>
              <a:t>4</a:t>
            </a:r>
            <a:r>
              <a:rPr lang="en-GB" altLang="ja-JP"/>
              <a:t>(10): 834-844</a:t>
            </a:r>
          </a:p>
          <a:p>
            <a:pPr algn="l"/>
            <a:r>
              <a:rPr lang="en-GB" altLang="ja-JP" i="1"/>
              <a:t>Int. J. Biochem. &amp; Cell Biol.</a:t>
            </a:r>
            <a:r>
              <a:rPr lang="en-GB" altLang="ja-JP"/>
              <a:t> (2007) </a:t>
            </a:r>
            <a:r>
              <a:rPr lang="en-GB" altLang="ja-JP" b="1"/>
              <a:t>39</a:t>
            </a:r>
            <a:r>
              <a:rPr lang="en-GB" altLang="ja-JP"/>
              <a:t>(3): 490</a:t>
            </a:r>
            <a:r>
              <a:rPr lang="en-GB" altLang="ja-JP">
                <a:latin typeface="Times" pitchFamily="18" charset="0"/>
              </a:rPr>
              <a:t>–</a:t>
            </a:r>
            <a:r>
              <a:rPr lang="en-GB" altLang="ja-JP"/>
              <a:t>496</a:t>
            </a:r>
          </a:p>
          <a:p>
            <a:pPr algn="l"/>
            <a:r>
              <a:rPr lang="en-GB" altLang="ja-JP" i="1"/>
              <a:t>Nature</a:t>
            </a:r>
            <a:r>
              <a:rPr lang="en-GB" altLang="ja-JP"/>
              <a:t>. (2003) 424(6950):778-783</a:t>
            </a:r>
          </a:p>
          <a:p>
            <a:pPr algn="l"/>
            <a:r>
              <a:rPr lang="en-GB" altLang="ja-JP" i="1"/>
              <a:t>Nature</a:t>
            </a:r>
            <a:r>
              <a:rPr lang="en-GB" altLang="ja-JP"/>
              <a:t>. (2005) 438(7070):1017-1021</a:t>
            </a:r>
          </a:p>
          <a:p>
            <a:pPr algn="l"/>
            <a:r>
              <a:rPr lang="en-GB" altLang="ja-JP" i="1"/>
              <a:t>Nature</a:t>
            </a:r>
            <a:r>
              <a:rPr lang="en-GB" altLang="ja-JP"/>
              <a:t>. (2006) 444(7121):894-898</a:t>
            </a:r>
          </a:p>
          <a:p>
            <a:pPr algn="l"/>
            <a:r>
              <a:rPr lang="en-GB" altLang="ja-JP" i="1"/>
              <a:t>Neuron</a:t>
            </a:r>
            <a:r>
              <a:rPr lang="en-GB" altLang="ja-JP"/>
              <a:t>. (2006) 52(5):767-774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847138" y="6494463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chemeClr val="accent1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679450" y="2368550"/>
            <a:ext cx="3952875" cy="32289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2050"/>
          </a:xfrm>
          <a:noFill/>
        </p:spPr>
        <p:txBody>
          <a:bodyPr/>
          <a:lstStyle/>
          <a:p>
            <a:r>
              <a:rPr lang="en-GB" altLang="ja-JP" sz="3600" smtClean="0">
                <a:latin typeface="Helvetica" pitchFamily="34" charset="0"/>
              </a:rPr>
              <a:t>Major brain areas involved in pain pathway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802188" y="2781300"/>
            <a:ext cx="4341812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/>
              <a:t>S I: the primary sensory cortex </a:t>
            </a:r>
          </a:p>
          <a:p>
            <a:pPr algn="l"/>
            <a:r>
              <a:rPr lang="en-GB" altLang="ja-JP" sz="2000"/>
              <a:t>S II: the secondary sensory cortex</a:t>
            </a:r>
          </a:p>
          <a:p>
            <a:pPr algn="l"/>
            <a:endParaRPr lang="en-GB" altLang="ja-JP" sz="2000"/>
          </a:p>
          <a:p>
            <a:pPr algn="l"/>
            <a:r>
              <a:rPr lang="en-GB" altLang="ja-JP" sz="2000"/>
              <a:t>The anterior part of the insula </a:t>
            </a:r>
          </a:p>
          <a:p>
            <a:pPr algn="l"/>
            <a:r>
              <a:rPr lang="en-GB" altLang="ja-JP" sz="2000"/>
              <a:t>The cingulate gyrus. </a:t>
            </a:r>
          </a:p>
        </p:txBody>
      </p:sp>
      <p:pic>
        <p:nvPicPr>
          <p:cNvPr id="24581" name="Picture 5" descr="sisi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4700" y="2535238"/>
            <a:ext cx="38195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4964113" y="1930400"/>
            <a:ext cx="4179887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/>
              <a:t>Nociceptive tissue damage information reaches the substantia gelatinosa (SG) of the spinal cord</a:t>
            </a:r>
          </a:p>
          <a:p>
            <a:pPr algn="l"/>
            <a:endParaRPr lang="en-GB" altLang="ja-JP" sz="2000"/>
          </a:p>
          <a:p>
            <a:pPr algn="l"/>
            <a:r>
              <a:rPr lang="en-GB" altLang="ja-JP" sz="2000"/>
              <a:t>SG cells can be postsynaptically inhibited by enkephalinergic interneurones (ENK) which are activated either by A-</a:t>
            </a:r>
            <a:r>
              <a:rPr lang="en-GB" altLang="ja-JP" sz="2000">
                <a:latin typeface="Symbol" pitchFamily="18" charset="2"/>
              </a:rPr>
              <a:t>d</a:t>
            </a:r>
            <a:r>
              <a:rPr lang="en-GB" altLang="ja-JP" sz="2000"/>
              <a:t> fibres or via serotoninergic (5-HT) inhibitory fibres that descend in the Dorsolateral Funiculus (DLF)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231900"/>
          </a:xfrm>
          <a:noFill/>
        </p:spPr>
        <p:txBody>
          <a:bodyPr/>
          <a:lstStyle/>
          <a:p>
            <a:r>
              <a:rPr lang="en-GB" altLang="ja-JP" sz="2400" smtClean="0">
                <a:solidFill>
                  <a:schemeClr val="accent1"/>
                </a:solidFill>
                <a:latin typeface="Helvetica" pitchFamily="34" charset="0"/>
              </a:rPr>
              <a:t>Central pain pathways</a:t>
            </a:r>
            <a:r>
              <a:rPr lang="en-GB" altLang="ja-JP" sz="3600" smtClean="0">
                <a:solidFill>
                  <a:schemeClr val="accent1"/>
                </a:solidFill>
                <a:latin typeface="Helvetica" pitchFamily="34" charset="0"/>
              </a:rPr>
              <a:t/>
            </a:r>
            <a:br>
              <a:rPr lang="en-GB" altLang="ja-JP" sz="3600" smtClean="0">
                <a:solidFill>
                  <a:schemeClr val="accent1"/>
                </a:solidFill>
                <a:latin typeface="Helvetica" pitchFamily="34" charset="0"/>
              </a:rPr>
            </a:br>
            <a:r>
              <a:rPr lang="en-GB" altLang="ja-JP" sz="3600" smtClean="0">
                <a:solidFill>
                  <a:schemeClr val="accent1"/>
                </a:solidFill>
                <a:latin typeface="Helvetica" pitchFamily="34" charset="0"/>
              </a:rPr>
              <a:t>Descending pathways</a:t>
            </a:r>
          </a:p>
        </p:txBody>
      </p:sp>
      <p:pic>
        <p:nvPicPr>
          <p:cNvPr id="25604" name="Picture 12" descr="Image34"/>
          <p:cNvPicPr>
            <a:picLocks noChangeAspect="1" noChangeArrowheads="1"/>
          </p:cNvPicPr>
          <p:nvPr/>
        </p:nvPicPr>
        <p:blipFill>
          <a:blip r:embed="rId2" cstate="screen"/>
          <a:srcRect r="14879" b="4176"/>
          <a:stretch>
            <a:fillRect/>
          </a:stretch>
        </p:blipFill>
        <p:spPr bwMode="auto">
          <a:xfrm>
            <a:off x="0" y="1658938"/>
            <a:ext cx="49149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3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60438" y="927100"/>
            <a:ext cx="7488237" cy="478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t"/>
            <a:r>
              <a:rPr lang="en-US" altLang="ja-JP" sz="2800">
                <a:solidFill>
                  <a:srgbClr val="666699"/>
                </a:solidFill>
              </a:rPr>
              <a:t>Types of pain</a:t>
            </a:r>
            <a:endParaRPr lang="en-GB" altLang="ja-JP" sz="2800">
              <a:solidFill>
                <a:srgbClr val="666699"/>
              </a:solidFill>
            </a:endParaRPr>
          </a:p>
          <a:p>
            <a:pPr algn="l" fontAlgn="t"/>
            <a:endParaRPr lang="en-GB" altLang="ja-JP" sz="2800">
              <a:solidFill>
                <a:srgbClr val="666699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666699"/>
                </a:solidFill>
              </a:rPr>
              <a:t>Overview of sensory nervous system and pain pathway</a:t>
            </a:r>
          </a:p>
          <a:p>
            <a:pPr algn="l" fontAlgn="t"/>
            <a:endParaRPr lang="en-GB" altLang="ja-JP" sz="2800">
              <a:solidFill>
                <a:srgbClr val="666699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FFFF66"/>
                </a:solidFill>
              </a:rPr>
              <a:t>Introduction of key molecules in pain pathway</a:t>
            </a:r>
          </a:p>
          <a:p>
            <a:pPr algn="l" fontAlgn="t"/>
            <a:endParaRPr lang="en-GB" altLang="ja-JP" sz="2800">
              <a:solidFill>
                <a:srgbClr val="FFFF66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666699"/>
                </a:solidFill>
              </a:rPr>
              <a:t>Na</a:t>
            </a:r>
            <a:r>
              <a:rPr lang="en-GB" altLang="ja-JP" sz="2800" baseline="30000">
                <a:solidFill>
                  <a:srgbClr val="666699"/>
                </a:solidFill>
              </a:rPr>
              <a:t>+</a:t>
            </a:r>
            <a:r>
              <a:rPr lang="en-GB" altLang="ja-JP" sz="2800">
                <a:solidFill>
                  <a:srgbClr val="666699"/>
                </a:solidFill>
              </a:rPr>
              <a:t> channels and accessory subunits in pain pathway</a:t>
            </a:r>
          </a:p>
          <a:p>
            <a:pPr algn="l" fontAlgn="t"/>
            <a:endParaRPr lang="en-GB" altLang="ja-JP" sz="2800">
              <a:solidFill>
                <a:srgbClr val="666699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666699"/>
                </a:solidFill>
              </a:rPr>
              <a:t>Pain killers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8423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3" imgW="7144747" imgH="7276190" progId="">
                  <p:embed/>
                </p:oleObj>
              </mc:Choice>
              <mc:Fallback>
                <p:oleObj name="Photo Editor Photo" r:id="rId3" imgW="7144747" imgH="727619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232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2962275" y="5160963"/>
            <a:ext cx="141288" cy="1238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2997200" y="5186363"/>
            <a:ext cx="53975" cy="53975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732088" y="4035425"/>
            <a:ext cx="1179512" cy="11001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932113" y="4138613"/>
            <a:ext cx="1598612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Sensory Nerve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698750" y="5110163"/>
            <a:ext cx="106363" cy="88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154238" y="4457700"/>
            <a:ext cx="1574800" cy="581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Dorsal Root 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Ganglia (DRG)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917825" y="4994275"/>
            <a:ext cx="36513" cy="1825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717925" y="4802188"/>
            <a:ext cx="1020763" cy="3238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4368800" y="4951413"/>
            <a:ext cx="273050" cy="2889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4011613" y="4435475"/>
            <a:ext cx="528637" cy="809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634038" y="2252663"/>
            <a:ext cx="917575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Trauma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8291513" y="0"/>
            <a:ext cx="852487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313613" y="2884488"/>
            <a:ext cx="1620837" cy="16224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b="1">
                <a:solidFill>
                  <a:srgbClr val="000000"/>
                </a:solidFill>
              </a:rPr>
              <a:t>Release of: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Substance P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Histamine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Serotonin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Bradykinin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Prostaglandins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NGF</a:t>
            </a:r>
            <a:endParaRPr lang="en-GB" altLang="ja-JP" sz="1400" b="1">
              <a:solidFill>
                <a:srgbClr val="000000"/>
              </a:solidFill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V="1">
            <a:off x="6205538" y="3727450"/>
            <a:ext cx="1109662" cy="7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3041650" y="5995988"/>
            <a:ext cx="2303463" cy="86201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097338" y="5618163"/>
            <a:ext cx="1819275" cy="24606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 rot="-1853842">
            <a:off x="4649788" y="5364163"/>
            <a:ext cx="273050" cy="4667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056063" y="6221413"/>
            <a:ext cx="3213100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Motor and Other Efferent Nerve</a:t>
            </a: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4752975" y="5399088"/>
            <a:ext cx="414338" cy="828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5819775" y="2628900"/>
            <a:ext cx="528638" cy="219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6084888" y="2546350"/>
            <a:ext cx="9525" cy="739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1152525" cy="2635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4487863" y="363538"/>
            <a:ext cx="3971925" cy="1066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3200" b="1">
                <a:solidFill>
                  <a:srgbClr val="000000"/>
                </a:solidFill>
              </a:rPr>
              <a:t>Sensory and Motor </a:t>
            </a:r>
          </a:p>
          <a:p>
            <a:r>
              <a:rPr lang="en-GB" altLang="ja-JP" sz="3200" b="1">
                <a:solidFill>
                  <a:srgbClr val="000000"/>
                </a:solidFill>
              </a:rPr>
              <a:t>Nervous System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693988" y="6089650"/>
            <a:ext cx="1238250" cy="304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400" b="1">
                <a:solidFill>
                  <a:srgbClr val="000000"/>
                </a:solidFill>
              </a:rPr>
              <a:t>Ventral Root</a:t>
            </a: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2878138" y="5832475"/>
            <a:ext cx="212725" cy="306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350838" y="5280025"/>
            <a:ext cx="7937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Spinal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Cord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55563" y="317500"/>
            <a:ext cx="184308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erebrum </a:t>
            </a:r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ortex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S</a:t>
            </a:r>
            <a:r>
              <a:rPr lang="en-GB" altLang="en-GB" sz="1600" b="1">
                <a:solidFill>
                  <a:srgbClr val="000000"/>
                </a:solidFill>
              </a:rPr>
              <a:t>ensory </a:t>
            </a:r>
            <a:r>
              <a:rPr lang="en-GB" altLang="ja-JP" sz="1600" b="1">
                <a:solidFill>
                  <a:srgbClr val="000000"/>
                </a:solidFill>
              </a:rPr>
              <a:t>A</a:t>
            </a:r>
            <a:r>
              <a:rPr lang="en-GB" altLang="en-GB" sz="1600" b="1">
                <a:solidFill>
                  <a:srgbClr val="000000"/>
                </a:solidFill>
              </a:rPr>
              <a:t>rea</a:t>
            </a:r>
            <a:endParaRPr lang="en-GB" altLang="ja-JP" sz="1600" b="1">
              <a:solidFill>
                <a:srgbClr val="000000"/>
              </a:solidFill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>
            <a:off x="1408113" y="5535613"/>
            <a:ext cx="684212" cy="793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6276975"/>
            <a:ext cx="32972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b="1">
                <a:solidFill>
                  <a:srgbClr val="000000"/>
                </a:solidFill>
              </a:rPr>
              <a:t>Neurotransmitter Release</a:t>
            </a:r>
          </a:p>
          <a:p>
            <a:pPr algn="l"/>
            <a:r>
              <a:rPr lang="en-US" altLang="ja-JP" sz="1600" b="1">
                <a:solidFill>
                  <a:srgbClr val="000000"/>
                </a:solidFill>
              </a:rPr>
              <a:t>  (Glu, Substance P, GABA, Enk)</a:t>
            </a:r>
            <a:endParaRPr lang="en-GB" altLang="ja-JP" sz="1600" b="1">
              <a:solidFill>
                <a:srgbClr val="000000"/>
              </a:solidFill>
            </a:endParaRPr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2039938" y="5267325"/>
            <a:ext cx="246062" cy="246063"/>
          </a:xfrm>
          <a:prstGeom prst="ellipse">
            <a:avLst/>
          </a:prstGeom>
          <a:noFill/>
          <a:ln w="28575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8002" name="Rectangle 34"/>
          <p:cNvSpPr>
            <a:spLocks noChangeArrowheads="1"/>
          </p:cNvSpPr>
          <p:nvPr/>
        </p:nvSpPr>
        <p:spPr bwMode="auto">
          <a:xfrm>
            <a:off x="4822825" y="3727450"/>
            <a:ext cx="2168525" cy="579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3200" b="1">
                <a:solidFill>
                  <a:schemeClr val="accent1"/>
                </a:solidFill>
              </a:rPr>
              <a:t>Receptors</a:t>
            </a:r>
          </a:p>
        </p:txBody>
      </p:sp>
      <p:sp>
        <p:nvSpPr>
          <p:cNvPr id="468004" name="Rectangle 36"/>
          <p:cNvSpPr>
            <a:spLocks noChangeArrowheads="1"/>
          </p:cNvSpPr>
          <p:nvPr/>
        </p:nvSpPr>
        <p:spPr bwMode="auto">
          <a:xfrm>
            <a:off x="4848225" y="3109913"/>
            <a:ext cx="2100263" cy="579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3200" b="1">
                <a:solidFill>
                  <a:schemeClr val="accent1"/>
                </a:solidFill>
              </a:rPr>
              <a:t>Mediators</a:t>
            </a:r>
          </a:p>
        </p:txBody>
      </p:sp>
      <p:sp>
        <p:nvSpPr>
          <p:cNvPr id="2084" name="Rectangle 39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rgbClr val="000000"/>
                </a:solidFill>
              </a:rPr>
              <a:t>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002" grpId="0" animBg="1"/>
      <p:bldP spid="4680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195263"/>
            <a:ext cx="8518525" cy="512762"/>
          </a:xfrm>
          <a:noFill/>
        </p:spPr>
        <p:txBody>
          <a:bodyPr/>
          <a:lstStyle/>
          <a:p>
            <a:r>
              <a:rPr lang="en-US" altLang="ja-JP" sz="2400" smtClean="0">
                <a:solidFill>
                  <a:schemeClr val="accent1"/>
                </a:solidFill>
                <a:latin typeface="Helvetica" pitchFamily="34" charset="0"/>
              </a:rPr>
              <a:t>Pain inducers / Inflammation mediators</a:t>
            </a:r>
            <a:endParaRPr lang="en-GB" altLang="ja-JP" sz="24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7488" y="2136775"/>
            <a:ext cx="8820150" cy="435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Bradykinin</a:t>
            </a:r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	</a:t>
            </a:r>
            <a:r>
              <a:rPr lang="en-US" altLang="ja-JP" sz="2000"/>
              <a:t>- polypeptide (Arg-Pro-Gly-Phe-Ser-Pro-Phe-Arg)</a:t>
            </a:r>
          </a:p>
          <a:p>
            <a:pPr algn="l"/>
            <a:r>
              <a:rPr lang="en-US" altLang="ja-JP" sz="2000"/>
              <a:t>	- made from Kininogen by proteolysis in blood in response to </a:t>
            </a:r>
          </a:p>
          <a:p>
            <a:pPr algn="l"/>
            <a:r>
              <a:rPr lang="en-US" altLang="ja-JP" sz="2000"/>
              <a:t>	tissue damage/blood coagulation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Bradykinin receptors</a:t>
            </a:r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	</a:t>
            </a:r>
            <a:r>
              <a:rPr lang="en-US" altLang="ja-JP" sz="2000"/>
              <a:t>- B1, B2</a:t>
            </a:r>
          </a:p>
          <a:p>
            <a:pPr algn="l"/>
            <a:r>
              <a:rPr lang="en-US" altLang="ja-JP" sz="2000"/>
              <a:t>	- 7-TM G-protein coupled receptors</a:t>
            </a:r>
          </a:p>
          <a:p>
            <a:pPr algn="l"/>
            <a:r>
              <a:rPr lang="en-US" altLang="ja-JP" sz="2000"/>
              <a:t>	- linked to Gq and Gi</a:t>
            </a:r>
          </a:p>
          <a:p>
            <a:pPr algn="l"/>
            <a:r>
              <a:rPr lang="en-US" altLang="ja-JP" sz="2000"/>
              <a:t>	- Activate phospholipase C</a:t>
            </a:r>
            <a:r>
              <a:rPr lang="en-US" altLang="ja-JP" sz="2000">
                <a:latin typeface="Symbol" pitchFamily="18" charset="2"/>
              </a:rPr>
              <a:t>b </a:t>
            </a:r>
            <a:r>
              <a:rPr lang="en-US" altLang="ja-JP" sz="2000"/>
              <a:t>(PLC</a:t>
            </a:r>
            <a:r>
              <a:rPr lang="en-US" altLang="ja-JP" sz="2000">
                <a:latin typeface="Symbol" pitchFamily="18" charset="2"/>
              </a:rPr>
              <a:t>b</a:t>
            </a:r>
            <a:r>
              <a:rPr lang="en-US" altLang="ja-JP" sz="2000"/>
              <a:t>) and phospholipase A2 (PLA2) 	- Activation of PLC</a:t>
            </a:r>
            <a:r>
              <a:rPr lang="en-US" altLang="ja-JP" sz="2000">
                <a:latin typeface="Symbol" pitchFamily="18" charset="2"/>
              </a:rPr>
              <a:t>b</a:t>
            </a:r>
            <a:r>
              <a:rPr lang="en-US" altLang="ja-JP" sz="2000"/>
              <a:t> leads to protein kinaseC (PKC) activation</a:t>
            </a:r>
          </a:p>
          <a:p>
            <a:pPr algn="l"/>
            <a:r>
              <a:rPr lang="en-US" altLang="ja-JP" sz="2000"/>
              <a:t>	- Activation of PLA2 causes production of arachidonic acid (AA) </a:t>
            </a:r>
          </a:p>
          <a:p>
            <a:pPr algn="l"/>
            <a:r>
              <a:rPr lang="en-US" altLang="ja-JP" sz="2000"/>
              <a:t>	from the cellular phospholipid bilayer</a:t>
            </a:r>
          </a:p>
          <a:p>
            <a:pPr algn="l"/>
            <a:r>
              <a:rPr lang="en-US" altLang="ja-JP" sz="2000"/>
              <a:t>	- AA is converted into prostanoids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95275" y="885825"/>
            <a:ext cx="8518525" cy="51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US" altLang="ja-JP" sz="4400">
                <a:solidFill>
                  <a:schemeClr val="tx2"/>
                </a:solidFill>
                <a:latin typeface="Arial" charset="0"/>
              </a:rPr>
              <a:t>Bradykinin</a:t>
            </a:r>
            <a:endParaRPr lang="en-GB" altLang="ja-JP" sz="44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195263"/>
            <a:ext cx="8518525" cy="512762"/>
          </a:xfrm>
          <a:noFill/>
        </p:spPr>
        <p:txBody>
          <a:bodyPr/>
          <a:lstStyle/>
          <a:p>
            <a:r>
              <a:rPr lang="en-US" altLang="ja-JP" sz="2400" smtClean="0">
                <a:solidFill>
                  <a:schemeClr val="accent1"/>
                </a:solidFill>
                <a:latin typeface="Helvetica" pitchFamily="34" charset="0"/>
              </a:rPr>
              <a:t>Pain inducers / Inflammation mediators</a:t>
            </a:r>
            <a:endParaRPr lang="en-GB" altLang="ja-JP" sz="24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7488" y="2136775"/>
            <a:ext cx="8820150" cy="283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Prostaglandins (PGE</a:t>
            </a:r>
            <a:r>
              <a:rPr lang="en-US" altLang="ja-JP" sz="2000" baseline="-25000">
                <a:solidFill>
                  <a:schemeClr val="tx2"/>
                </a:solidFill>
              </a:rPr>
              <a:t>2</a:t>
            </a:r>
            <a:r>
              <a:rPr lang="en-US" altLang="ja-JP" sz="2000">
                <a:solidFill>
                  <a:schemeClr val="tx2"/>
                </a:solidFill>
                <a:sym typeface="Wingdings" pitchFamily="2" charset="2"/>
              </a:rPr>
              <a:t>)</a:t>
            </a:r>
            <a:r>
              <a:rPr lang="en-US" altLang="ja-JP" sz="200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	</a:t>
            </a:r>
            <a:r>
              <a:rPr lang="en-US" altLang="ja-JP" sz="2000"/>
              <a:t>- Synthesized/released from Glanulocyte, Macrophage, and 	  	  Nociceptive Neurons in response to tissue damage</a:t>
            </a:r>
          </a:p>
          <a:p>
            <a:pPr algn="l"/>
            <a:r>
              <a:rPr lang="en-US" altLang="ja-JP" sz="2000"/>
              <a:t>	- Binds to EP2 receptor expressed at free nerve endings</a:t>
            </a:r>
          </a:p>
          <a:p>
            <a:pPr algn="l"/>
            <a:r>
              <a:rPr lang="en-US" altLang="ja-JP" sz="2000"/>
              <a:t>	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Cyclooxygenase: </a:t>
            </a:r>
            <a:r>
              <a:rPr lang="en-US" altLang="ja-JP" sz="2000"/>
              <a:t>COX is the rate-limiting enzyme of PGE</a:t>
            </a:r>
            <a:r>
              <a:rPr lang="en-US" altLang="ja-JP" sz="2000" baseline="-25000"/>
              <a:t>2 </a:t>
            </a:r>
            <a:r>
              <a:rPr lang="en-US" altLang="ja-JP" sz="2000"/>
              <a:t>synthesis</a:t>
            </a:r>
          </a:p>
          <a:p>
            <a:pPr algn="l"/>
            <a:r>
              <a:rPr lang="en-US" altLang="ja-JP" sz="2000"/>
              <a:t>		  </a:t>
            </a:r>
            <a:r>
              <a:rPr lang="en-GB" altLang="ja-JP" sz="2000"/>
              <a:t>COX-2 can be induced by proinflammatory cytokines 		    	  such as TNF</a:t>
            </a:r>
            <a:r>
              <a:rPr lang="en-GB" altLang="ja-JP" sz="2000">
                <a:latin typeface="Symbol" pitchFamily="18" charset="2"/>
              </a:rPr>
              <a:t>a</a:t>
            </a:r>
            <a:r>
              <a:rPr lang="en-GB" altLang="ja-JP" sz="2000"/>
              <a:t> and IL-I</a:t>
            </a:r>
            <a:r>
              <a:rPr lang="en-GB" altLang="ja-JP" sz="2000">
                <a:latin typeface="Symbol" pitchFamily="18" charset="2"/>
              </a:rPr>
              <a:t>b</a:t>
            </a:r>
            <a:r>
              <a:rPr lang="en-GB" altLang="ja-JP" sz="2000"/>
              <a:t> at the site of local inflammation </a:t>
            </a:r>
            <a:endParaRPr lang="en-GB" altLang="ja-JP" sz="2000">
              <a:solidFill>
                <a:schemeClr val="accent1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95275" y="885825"/>
            <a:ext cx="8518525" cy="51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US" altLang="ja-JP" sz="4400">
                <a:solidFill>
                  <a:schemeClr val="tx2"/>
                </a:solidFill>
                <a:latin typeface="Arial" charset="0"/>
              </a:rPr>
              <a:t>Prostanoids</a:t>
            </a:r>
            <a:endParaRPr lang="en-GB" altLang="ja-JP" sz="44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44000" cy="941387"/>
          </a:xfrm>
          <a:noFill/>
        </p:spPr>
        <p:txBody>
          <a:bodyPr/>
          <a:lstStyle/>
          <a:p>
            <a:r>
              <a:rPr lang="en-GB" altLang="ja-JP" sz="4000" smtClean="0">
                <a:latin typeface="Helvetica" pitchFamily="34" charset="0"/>
              </a:rPr>
              <a:t>Prostaglandin synthesis pathways </a:t>
            </a:r>
          </a:p>
        </p:txBody>
      </p:sp>
      <p:pic>
        <p:nvPicPr>
          <p:cNvPr id="29699" name="Picture 6" descr="0706506f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92263"/>
            <a:ext cx="91440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anandami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63" y="1604963"/>
            <a:ext cx="235743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4875213" y="1638300"/>
            <a:ext cx="1573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400">
                <a:solidFill>
                  <a:srgbClr val="000000"/>
                </a:solidFill>
              </a:rPr>
              <a:t>N-acyltransferase</a:t>
            </a: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3230563" y="2038350"/>
            <a:ext cx="1176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4537075" y="1881188"/>
            <a:ext cx="2193925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4914900" y="1955800"/>
            <a:ext cx="15541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400">
                <a:solidFill>
                  <a:srgbClr val="000000"/>
                </a:solidFill>
              </a:rPr>
              <a:t>phospholipase D </a:t>
            </a:r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7527925" y="2522538"/>
            <a:ext cx="714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>
            <a:off x="5724525" y="6813550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8" name="Rectangle 16"/>
          <p:cNvSpPr>
            <a:spLocks noChangeArrowheads="1"/>
          </p:cNvSpPr>
          <p:nvPr/>
        </p:nvSpPr>
        <p:spPr bwMode="auto">
          <a:xfrm>
            <a:off x="4841875" y="4676775"/>
            <a:ext cx="941388" cy="207963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>
            <a:off x="4786313" y="4616450"/>
            <a:ext cx="7508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400">
                <a:solidFill>
                  <a:srgbClr val="000000"/>
                </a:solidFill>
              </a:rPr>
              <a:t>(PGH</a:t>
            </a:r>
            <a:r>
              <a:rPr lang="en-GB" altLang="ja-JP" sz="1400" baseline="-25000">
                <a:solidFill>
                  <a:srgbClr val="000000"/>
                </a:solidFill>
              </a:rPr>
              <a:t>2</a:t>
            </a:r>
            <a:r>
              <a:rPr lang="en-GB" altLang="ja-JP" sz="1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710" name="Line 17"/>
          <p:cNvSpPr>
            <a:spLocks noChangeShapeType="1"/>
          </p:cNvSpPr>
          <p:nvPr/>
        </p:nvSpPr>
        <p:spPr bwMode="auto">
          <a:xfrm>
            <a:off x="4284663" y="4049713"/>
            <a:ext cx="50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11" name="Line 18"/>
          <p:cNvSpPr>
            <a:spLocks noChangeShapeType="1"/>
          </p:cNvSpPr>
          <p:nvPr/>
        </p:nvSpPr>
        <p:spPr bwMode="auto">
          <a:xfrm>
            <a:off x="4899025" y="4875213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12" name="Rectangle 19"/>
          <p:cNvSpPr>
            <a:spLocks noChangeArrowheads="1"/>
          </p:cNvSpPr>
          <p:nvPr/>
        </p:nvSpPr>
        <p:spPr bwMode="auto">
          <a:xfrm>
            <a:off x="5303838" y="2700338"/>
            <a:ext cx="3282950" cy="108743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3" name="Rectangle 20"/>
          <p:cNvSpPr>
            <a:spLocks noChangeArrowheads="1"/>
          </p:cNvSpPr>
          <p:nvPr/>
        </p:nvSpPr>
        <p:spPr bwMode="auto">
          <a:xfrm>
            <a:off x="6013450" y="3881438"/>
            <a:ext cx="3130550" cy="108743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4" name="Rectangle 21"/>
          <p:cNvSpPr>
            <a:spLocks noChangeArrowheads="1"/>
          </p:cNvSpPr>
          <p:nvPr/>
        </p:nvSpPr>
        <p:spPr bwMode="auto">
          <a:xfrm>
            <a:off x="6723063" y="3703638"/>
            <a:ext cx="2420937" cy="2209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5" name="Rectangle 22"/>
          <p:cNvSpPr>
            <a:spLocks noChangeArrowheads="1"/>
          </p:cNvSpPr>
          <p:nvPr/>
        </p:nvSpPr>
        <p:spPr bwMode="auto">
          <a:xfrm>
            <a:off x="5503863" y="4356100"/>
            <a:ext cx="3130550" cy="10874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6" name="Line 23"/>
          <p:cNvSpPr>
            <a:spLocks noChangeShapeType="1"/>
          </p:cNvSpPr>
          <p:nvPr/>
        </p:nvSpPr>
        <p:spPr bwMode="auto">
          <a:xfrm>
            <a:off x="4529138" y="4892675"/>
            <a:ext cx="993775" cy="169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 flipV="1">
            <a:off x="4692650" y="4013200"/>
            <a:ext cx="439738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18" name="Rectangle 25"/>
          <p:cNvSpPr>
            <a:spLocks noChangeArrowheads="1"/>
          </p:cNvSpPr>
          <p:nvPr/>
        </p:nvSpPr>
        <p:spPr bwMode="auto">
          <a:xfrm>
            <a:off x="6219825" y="2941638"/>
            <a:ext cx="742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800" b="1">
                <a:solidFill>
                  <a:schemeClr val="bg1"/>
                </a:solidFill>
              </a:rPr>
              <a:t>COX </a:t>
            </a:r>
          </a:p>
        </p:txBody>
      </p:sp>
      <p:sp>
        <p:nvSpPr>
          <p:cNvPr id="29719" name="Rectangle 26"/>
          <p:cNvSpPr>
            <a:spLocks noChangeArrowheads="1"/>
          </p:cNvSpPr>
          <p:nvPr/>
        </p:nvSpPr>
        <p:spPr bwMode="auto">
          <a:xfrm>
            <a:off x="6219825" y="4140200"/>
            <a:ext cx="742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800" b="1">
                <a:solidFill>
                  <a:schemeClr val="bg1"/>
                </a:solidFill>
              </a:rPr>
              <a:t>COX </a:t>
            </a:r>
          </a:p>
        </p:txBody>
      </p:sp>
      <p:sp>
        <p:nvSpPr>
          <p:cNvPr id="29720" name="Rectangle 27"/>
          <p:cNvSpPr>
            <a:spLocks noChangeArrowheads="1"/>
          </p:cNvSpPr>
          <p:nvPr/>
        </p:nvSpPr>
        <p:spPr bwMode="auto">
          <a:xfrm>
            <a:off x="4019550" y="2900363"/>
            <a:ext cx="1411288" cy="37306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21" name="Line 28"/>
          <p:cNvSpPr>
            <a:spLocks noChangeShapeType="1"/>
          </p:cNvSpPr>
          <p:nvPr/>
        </p:nvSpPr>
        <p:spPr bwMode="auto">
          <a:xfrm flipH="1">
            <a:off x="4049713" y="3135313"/>
            <a:ext cx="2220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22" name="Line 29"/>
          <p:cNvSpPr>
            <a:spLocks noChangeShapeType="1"/>
          </p:cNvSpPr>
          <p:nvPr/>
        </p:nvSpPr>
        <p:spPr bwMode="auto">
          <a:xfrm flipH="1">
            <a:off x="4049713" y="4333875"/>
            <a:ext cx="2220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23" name="Rectangle 30"/>
          <p:cNvSpPr>
            <a:spLocks noChangeArrowheads="1"/>
          </p:cNvSpPr>
          <p:nvPr/>
        </p:nvSpPr>
        <p:spPr bwMode="auto">
          <a:xfrm>
            <a:off x="4203700" y="2876550"/>
            <a:ext cx="2038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400">
                <a:solidFill>
                  <a:schemeClr val="bg1"/>
                </a:solidFill>
              </a:rPr>
              <a:t>cyclooxygenase activity</a:t>
            </a:r>
          </a:p>
        </p:txBody>
      </p:sp>
      <p:sp>
        <p:nvSpPr>
          <p:cNvPr id="29724" name="Rectangle 31"/>
          <p:cNvSpPr>
            <a:spLocks noChangeArrowheads="1"/>
          </p:cNvSpPr>
          <p:nvPr/>
        </p:nvSpPr>
        <p:spPr bwMode="auto">
          <a:xfrm>
            <a:off x="4322763" y="4075113"/>
            <a:ext cx="16430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400">
                <a:solidFill>
                  <a:schemeClr val="bg1"/>
                </a:solidFill>
              </a:rPr>
              <a:t>peroxidase activity</a:t>
            </a:r>
          </a:p>
        </p:txBody>
      </p:sp>
      <p:sp>
        <p:nvSpPr>
          <p:cNvPr id="29725" name="Rectangle 32"/>
          <p:cNvSpPr>
            <a:spLocks noChangeArrowheads="1"/>
          </p:cNvSpPr>
          <p:nvPr/>
        </p:nvSpPr>
        <p:spPr bwMode="auto">
          <a:xfrm>
            <a:off x="7599363" y="5770563"/>
            <a:ext cx="569912" cy="108743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26" name="Rectangle 33"/>
          <p:cNvSpPr>
            <a:spLocks noChangeArrowheads="1"/>
          </p:cNvSpPr>
          <p:nvPr/>
        </p:nvSpPr>
        <p:spPr bwMode="auto">
          <a:xfrm>
            <a:off x="7353300" y="6191250"/>
            <a:ext cx="569913" cy="6667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195263"/>
            <a:ext cx="8518525" cy="512762"/>
          </a:xfrm>
          <a:noFill/>
        </p:spPr>
        <p:txBody>
          <a:bodyPr/>
          <a:lstStyle/>
          <a:p>
            <a:r>
              <a:rPr lang="en-US" altLang="ja-JP" sz="2400" smtClean="0">
                <a:solidFill>
                  <a:schemeClr val="accent1"/>
                </a:solidFill>
                <a:latin typeface="Helvetica" pitchFamily="34" charset="0"/>
              </a:rPr>
              <a:t>Pain inducers / Inflammation mediators</a:t>
            </a:r>
            <a:endParaRPr lang="en-GB" altLang="ja-JP" sz="24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7488" y="2136775"/>
            <a:ext cx="8820150" cy="374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	</a:t>
            </a:r>
            <a:r>
              <a:rPr lang="en-US" altLang="ja-JP" sz="2000"/>
              <a:t>- DP1, DP2 </a:t>
            </a:r>
          </a:p>
          <a:p>
            <a:pPr algn="l"/>
            <a:r>
              <a:rPr lang="en-US" altLang="ja-JP" sz="2000"/>
              <a:t>	- EP1, EP2, EP3, EP4 </a:t>
            </a:r>
          </a:p>
          <a:p>
            <a:pPr algn="l"/>
            <a:r>
              <a:rPr lang="en-US" altLang="ja-JP" sz="2000"/>
              <a:t>	- FP </a:t>
            </a:r>
          </a:p>
          <a:p>
            <a:pPr algn="l"/>
            <a:r>
              <a:rPr lang="en-US" altLang="ja-JP" sz="2000"/>
              <a:t>	- IP 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/>
              <a:t>	- 7-TM G-protein coupled receptors</a:t>
            </a:r>
          </a:p>
          <a:p>
            <a:pPr algn="l"/>
            <a:r>
              <a:rPr lang="en-US" altLang="ja-JP" sz="2000"/>
              <a:t>	- PGE2 binds to EP2 receptor expressed at free nerve endings</a:t>
            </a:r>
          </a:p>
          <a:p>
            <a:pPr algn="l"/>
            <a:r>
              <a:rPr lang="en-US" altLang="ja-JP" sz="2000"/>
              <a:t>	- Activates adenylate cyclase via Gs</a:t>
            </a:r>
          </a:p>
          <a:p>
            <a:pPr algn="l"/>
            <a:r>
              <a:rPr lang="en-US" altLang="ja-JP" sz="2000"/>
              <a:t>	- Increases intracellular cAMP</a:t>
            </a:r>
          </a:p>
          <a:p>
            <a:pPr algn="l"/>
            <a:r>
              <a:rPr lang="en-US" altLang="ja-JP" sz="2000"/>
              <a:t>	- cAMP leads to protein kinase A (PKA) activation</a:t>
            </a:r>
          </a:p>
          <a:p>
            <a:pPr algn="l"/>
            <a:r>
              <a:rPr lang="en-US" altLang="ja-JP" sz="2000"/>
              <a:t>	- Phosphorylates channels, Lower the thresholds of nociceptive 	neurons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27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95275" y="885825"/>
            <a:ext cx="8518525" cy="51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US" altLang="ja-JP" sz="4400">
                <a:solidFill>
                  <a:schemeClr val="tx2"/>
                </a:solidFill>
                <a:latin typeface="Arial" charset="0"/>
              </a:rPr>
              <a:t>Prostaglandin receptors</a:t>
            </a:r>
            <a:endParaRPr lang="en-GB" altLang="ja-JP" sz="44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195263"/>
            <a:ext cx="8518525" cy="512762"/>
          </a:xfrm>
          <a:noFill/>
        </p:spPr>
        <p:txBody>
          <a:bodyPr/>
          <a:lstStyle/>
          <a:p>
            <a:r>
              <a:rPr lang="en-US" altLang="ja-JP" sz="2400" smtClean="0">
                <a:solidFill>
                  <a:schemeClr val="accent1"/>
                </a:solidFill>
                <a:latin typeface="Helvetica" pitchFamily="34" charset="0"/>
              </a:rPr>
              <a:t>Pain inducers / Inflammation mediators</a:t>
            </a:r>
            <a:endParaRPr lang="en-GB" altLang="ja-JP" sz="24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7488" y="2136775"/>
            <a:ext cx="8820150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Serotonin (5-HT</a:t>
            </a:r>
            <a:r>
              <a:rPr lang="en-US" altLang="ja-JP" sz="2000">
                <a:solidFill>
                  <a:schemeClr val="tx2"/>
                </a:solidFill>
                <a:sym typeface="Wingdings" pitchFamily="2" charset="2"/>
              </a:rPr>
              <a:t>)</a:t>
            </a:r>
            <a:r>
              <a:rPr lang="en-US" altLang="ja-JP" sz="200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	</a:t>
            </a:r>
            <a:r>
              <a:rPr lang="en-US" altLang="ja-JP" sz="2000"/>
              <a:t>- Synthesized from Tryptophan</a:t>
            </a:r>
          </a:p>
          <a:p>
            <a:pPr algn="l"/>
            <a:r>
              <a:rPr lang="en-US" altLang="ja-JP" sz="2000"/>
              <a:t>	- Released from platelets upon aggregation</a:t>
            </a:r>
          </a:p>
          <a:p>
            <a:pPr algn="l"/>
            <a:endParaRPr lang="en-US" altLang="ja-JP" sz="2000"/>
          </a:p>
          <a:p>
            <a:pPr algn="l"/>
            <a:endParaRPr lang="en-US" altLang="ja-JP" sz="2000"/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Serotonin receptors</a:t>
            </a:r>
            <a:endParaRPr lang="en-US" altLang="ja-JP" sz="2000"/>
          </a:p>
          <a:p>
            <a:pPr algn="l"/>
            <a:r>
              <a:rPr lang="en-US" altLang="ja-JP" sz="2000"/>
              <a:t>	- 14 receptors have been identified so far</a:t>
            </a:r>
          </a:p>
          <a:p>
            <a:pPr algn="l"/>
            <a:r>
              <a:rPr lang="en-US" altLang="ja-JP" sz="2000"/>
              <a:t>	- 7-TM G-protein coupled receptors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/>
              <a:t>	- 5-HT3 receptor is not linked to a G-protein</a:t>
            </a:r>
          </a:p>
          <a:p>
            <a:pPr algn="l"/>
            <a:r>
              <a:rPr lang="en-US" altLang="ja-JP" sz="2000"/>
              <a:t>	       - forms a ligandgated ion channel</a:t>
            </a:r>
          </a:p>
          <a:p>
            <a:pPr algn="l"/>
            <a:r>
              <a:rPr lang="en-US" altLang="ja-JP" sz="2000"/>
              <a:t>	       - causes Na</a:t>
            </a:r>
            <a:r>
              <a:rPr lang="en-US" altLang="ja-JP" sz="2000" baseline="30000"/>
              <a:t>+</a:t>
            </a:r>
            <a:r>
              <a:rPr lang="en-US" altLang="ja-JP" sz="2000"/>
              <a:t> influx and neuronal excitation in response to </a:t>
            </a:r>
          </a:p>
          <a:p>
            <a:pPr algn="l"/>
            <a:r>
              <a:rPr lang="en-US" altLang="ja-JP" sz="2000"/>
              <a:t>	         ligand binding.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28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95275" y="885825"/>
            <a:ext cx="8518525" cy="51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US" altLang="ja-JP" sz="4400">
                <a:solidFill>
                  <a:schemeClr val="tx2"/>
                </a:solidFill>
                <a:latin typeface="Arial" charset="0"/>
              </a:rPr>
              <a:t>Serotonin</a:t>
            </a:r>
            <a:endParaRPr lang="en-GB" altLang="ja-JP" sz="44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1750" name="Picture 6" descr="Serotonin-skeleta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2209800"/>
            <a:ext cx="23574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5450" y="1811338"/>
            <a:ext cx="8575675" cy="252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NGF	</a:t>
            </a:r>
            <a:r>
              <a:rPr lang="en-US" altLang="ja-JP" sz="2000"/>
              <a:t>- Regulate the peripheral sensitivity of nociceptive neurons</a:t>
            </a:r>
          </a:p>
          <a:p>
            <a:pPr algn="l"/>
            <a:r>
              <a:rPr lang="en-US" altLang="ja-JP" sz="2000"/>
              <a:t>	- </a:t>
            </a:r>
            <a:r>
              <a:rPr lang="en-GB" altLang="ja-JP" sz="2000"/>
              <a:t>Increased NGF levels lead to mechanical and thermal 	hyperalgesia</a:t>
            </a:r>
          </a:p>
          <a:p>
            <a:pPr algn="l"/>
            <a:r>
              <a:rPr lang="en-US" altLang="ja-JP" sz="2000"/>
              <a:t>	- Increases functional sodium channel expression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TrkA	</a:t>
            </a:r>
            <a:r>
              <a:rPr lang="en-US" altLang="ja-JP" sz="2000"/>
              <a:t>- Single-TM tyrosine kinase receptor for NGF</a:t>
            </a:r>
          </a:p>
          <a:p>
            <a:pPr algn="l"/>
            <a:r>
              <a:rPr lang="en-US" altLang="ja-JP" sz="2000"/>
              <a:t>	- Selectively expressed in unmyelinated nociceptive sensory 	neurons</a:t>
            </a:r>
            <a:endParaRPr lang="en-GB" altLang="ja-JP" sz="20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85738" y="195263"/>
            <a:ext cx="8518525" cy="512762"/>
          </a:xfrm>
          <a:noFill/>
        </p:spPr>
        <p:txBody>
          <a:bodyPr/>
          <a:lstStyle/>
          <a:p>
            <a:r>
              <a:rPr lang="en-US" altLang="ja-JP" sz="2400" smtClean="0">
                <a:solidFill>
                  <a:schemeClr val="accent1"/>
                </a:solidFill>
                <a:latin typeface="Helvetica" pitchFamily="34" charset="0"/>
              </a:rPr>
              <a:t>Pain inducers / Inflammation mediators</a:t>
            </a:r>
            <a:endParaRPr lang="en-GB" altLang="ja-JP" sz="24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95275" y="885825"/>
            <a:ext cx="8518525" cy="51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US" altLang="ja-JP" sz="4400">
                <a:solidFill>
                  <a:schemeClr val="tx2"/>
                </a:solidFill>
                <a:latin typeface="Arial" charset="0"/>
              </a:rPr>
              <a:t>NGF (Nerve Growth Factor)</a:t>
            </a:r>
            <a:endParaRPr lang="en-GB" altLang="ja-JP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32774" name="Group 11"/>
          <p:cNvGrpSpPr>
            <a:grpSpLocks/>
          </p:cNvGrpSpPr>
          <p:nvPr/>
        </p:nvGrpSpPr>
        <p:grpSpPr bwMode="auto">
          <a:xfrm>
            <a:off x="858838" y="4633913"/>
            <a:ext cx="4138612" cy="1158875"/>
            <a:chOff x="963" y="3312"/>
            <a:chExt cx="2607" cy="730"/>
          </a:xfrm>
        </p:grpSpPr>
        <p:sp>
          <p:nvSpPr>
            <p:cNvPr id="32776" name="Rectangle 6"/>
            <p:cNvSpPr>
              <a:spLocks noChangeArrowheads="1"/>
            </p:cNvSpPr>
            <p:nvPr/>
          </p:nvSpPr>
          <p:spPr bwMode="auto">
            <a:xfrm>
              <a:off x="963" y="3312"/>
              <a:ext cx="1757" cy="7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GB" altLang="ja-JP" sz="2000"/>
                <a:t>BDNF</a:t>
              </a:r>
              <a:r>
                <a:rPr lang="en-GB" altLang="ja-JP" sz="1000"/>
                <a:t> (brain-derived neurorophic factor)</a:t>
              </a:r>
              <a:endParaRPr lang="en-GB" altLang="ja-JP" sz="2000"/>
            </a:p>
            <a:p>
              <a:pPr algn="l"/>
              <a:r>
                <a:rPr lang="en-GB" altLang="ja-JP" sz="2000"/>
                <a:t>NT-4/5 </a:t>
              </a:r>
            </a:p>
            <a:p>
              <a:pPr algn="l"/>
              <a:r>
                <a:rPr lang="en-US" altLang="ja-JP" sz="1000"/>
                <a:t> </a:t>
              </a:r>
            </a:p>
            <a:p>
              <a:pPr algn="l"/>
              <a:r>
                <a:rPr lang="en-US" altLang="ja-JP" sz="2000"/>
                <a:t>NT-3</a:t>
              </a:r>
              <a:endParaRPr lang="en-GB" altLang="ja-JP" sz="2000"/>
            </a:p>
          </p:txBody>
        </p:sp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3107" y="3385"/>
              <a:ext cx="463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GB" altLang="ja-JP" sz="2000"/>
                <a:t>TrkB</a:t>
              </a:r>
            </a:p>
            <a:p>
              <a:pPr algn="l"/>
              <a:endParaRPr lang="en-US" altLang="ja-JP" sz="2000"/>
            </a:p>
            <a:p>
              <a:pPr algn="l"/>
              <a:r>
                <a:rPr lang="en-US" altLang="ja-JP" sz="2000"/>
                <a:t>TrkC</a:t>
              </a:r>
              <a:endParaRPr lang="en-GB" altLang="ja-JP" sz="2000"/>
            </a:p>
          </p:txBody>
        </p:sp>
        <p:sp>
          <p:nvSpPr>
            <p:cNvPr id="32778" name="Line 8"/>
            <p:cNvSpPr>
              <a:spLocks noChangeShapeType="1"/>
            </p:cNvSpPr>
            <p:nvPr/>
          </p:nvSpPr>
          <p:spPr bwMode="auto">
            <a:xfrm>
              <a:off x="2701" y="3530"/>
              <a:ext cx="4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79" name="Line 9"/>
            <p:cNvSpPr>
              <a:spLocks noChangeShapeType="1"/>
            </p:cNvSpPr>
            <p:nvPr/>
          </p:nvSpPr>
          <p:spPr bwMode="auto">
            <a:xfrm>
              <a:off x="2701" y="3884"/>
              <a:ext cx="4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1303338" y="6108700"/>
            <a:ext cx="73247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ja-JP" sz="1600"/>
              <a:t>cf. </a:t>
            </a:r>
            <a:r>
              <a:rPr lang="en-US" altLang="ja-JP" sz="1600"/>
              <a:t>Hyperalgesia: an increased response to a stimulus that is normally painful</a:t>
            </a:r>
          </a:p>
          <a:p>
            <a:pPr algn="l"/>
            <a:r>
              <a:rPr lang="en-US" altLang="ja-JP" sz="1600"/>
              <a:t>     Allodynia: pain due to a stimulus that does not normally provoke pain</a:t>
            </a:r>
            <a:endParaRPr lang="en-GB" altLang="ja-JP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/>
          </a:p>
        </p:txBody>
      </p:sp>
      <p:sp>
        <p:nvSpPr>
          <p:cNvPr id="8195" name="Rectangle 129"/>
          <p:cNvSpPr>
            <a:spLocks noChangeArrowheads="1"/>
          </p:cNvSpPr>
          <p:nvPr/>
        </p:nvSpPr>
        <p:spPr bwMode="auto">
          <a:xfrm>
            <a:off x="960438" y="927100"/>
            <a:ext cx="7488237" cy="478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t"/>
            <a:r>
              <a:rPr lang="en-US" altLang="ja-JP" sz="2800">
                <a:solidFill>
                  <a:srgbClr val="FFFF66"/>
                </a:solidFill>
              </a:rPr>
              <a:t>Types of pain</a:t>
            </a:r>
            <a:endParaRPr lang="en-GB" altLang="ja-JP" sz="2800">
              <a:solidFill>
                <a:srgbClr val="FFFF66"/>
              </a:solidFill>
            </a:endParaRPr>
          </a:p>
          <a:p>
            <a:pPr algn="l" fontAlgn="t"/>
            <a:endParaRPr lang="en-GB" altLang="ja-JP" sz="2800">
              <a:solidFill>
                <a:srgbClr val="FFFF66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FFFF66"/>
                </a:solidFill>
              </a:rPr>
              <a:t>Overview of sensory nervous system and pain pathway</a:t>
            </a:r>
          </a:p>
          <a:p>
            <a:pPr algn="l" fontAlgn="t"/>
            <a:endParaRPr lang="en-GB" altLang="ja-JP" sz="2800">
              <a:solidFill>
                <a:srgbClr val="FFFF66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FFFF66"/>
                </a:solidFill>
              </a:rPr>
              <a:t>Introduction of key molecules in pain pathway</a:t>
            </a:r>
          </a:p>
          <a:p>
            <a:pPr algn="l" fontAlgn="t"/>
            <a:endParaRPr lang="en-GB" altLang="ja-JP" sz="2800">
              <a:solidFill>
                <a:srgbClr val="FFFF66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FFFF66"/>
                </a:solidFill>
              </a:rPr>
              <a:t>Na</a:t>
            </a:r>
            <a:r>
              <a:rPr lang="en-GB" altLang="ja-JP" sz="2800" baseline="30000">
                <a:solidFill>
                  <a:srgbClr val="FFFF66"/>
                </a:solidFill>
              </a:rPr>
              <a:t>+</a:t>
            </a:r>
            <a:r>
              <a:rPr lang="en-GB" altLang="ja-JP" sz="2800">
                <a:solidFill>
                  <a:srgbClr val="FFFF66"/>
                </a:solidFill>
              </a:rPr>
              <a:t> channels and accessory subunits in pain pathway</a:t>
            </a:r>
          </a:p>
          <a:p>
            <a:pPr algn="l" fontAlgn="t"/>
            <a:endParaRPr lang="en-GB" altLang="ja-JP" sz="2800">
              <a:solidFill>
                <a:srgbClr val="FFFF66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FFFF66"/>
                </a:solidFill>
              </a:rPr>
              <a:t>Pain killers</a:t>
            </a:r>
          </a:p>
        </p:txBody>
      </p:sp>
      <p:sp>
        <p:nvSpPr>
          <p:cNvPr id="8196" name="Rectangle 130"/>
          <p:cNvSpPr>
            <a:spLocks noChangeArrowheads="1"/>
          </p:cNvSpPr>
          <p:nvPr/>
        </p:nvSpPr>
        <p:spPr bwMode="auto">
          <a:xfrm>
            <a:off x="8847138" y="65214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6750"/>
            <a:ext cx="9144000" cy="704850"/>
          </a:xfrm>
          <a:noFill/>
        </p:spPr>
        <p:txBody>
          <a:bodyPr/>
          <a:lstStyle/>
          <a:p>
            <a:r>
              <a:rPr lang="en-US" altLang="ja-JP" sz="3200" smtClean="0">
                <a:solidFill>
                  <a:schemeClr val="accent1"/>
                </a:solidFill>
                <a:latin typeface="Helvetica" pitchFamily="34" charset="0"/>
              </a:rPr>
              <a:t>GDNF (</a:t>
            </a:r>
            <a:r>
              <a:rPr lang="en-US" altLang="ja-JP" sz="2800" smtClean="0">
                <a:solidFill>
                  <a:schemeClr val="accent1"/>
                </a:solidFill>
                <a:latin typeface="Helvetica" pitchFamily="34" charset="0"/>
              </a:rPr>
              <a:t>Glial cell line-Derived Neurotrophic Factor</a:t>
            </a:r>
            <a:r>
              <a:rPr lang="en-US" altLang="ja-JP" sz="3200" smtClean="0">
                <a:solidFill>
                  <a:schemeClr val="accent1"/>
                </a:solidFill>
                <a:latin typeface="Helvetica" pitchFamily="34" charset="0"/>
              </a:rPr>
              <a:t>)</a:t>
            </a:r>
            <a:endParaRPr lang="en-GB" altLang="ja-JP" sz="32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30250" y="1955800"/>
            <a:ext cx="8216900" cy="435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GDNF	</a:t>
            </a:r>
            <a:r>
              <a:rPr lang="en-US" altLang="ja-JP" sz="2000"/>
              <a:t>- Can reverse the sensory abnormalities found in </a:t>
            </a:r>
          </a:p>
          <a:p>
            <a:pPr algn="l"/>
            <a:r>
              <a:rPr lang="en-US" altLang="ja-JP" sz="2000"/>
              <a:t>            neuropathic pain condition</a:t>
            </a:r>
          </a:p>
          <a:p>
            <a:pPr algn="l"/>
            <a:r>
              <a:rPr lang="en-US" altLang="ja-JP" sz="2000"/>
              <a:t>	- Controls expression levels of various sodium channels</a:t>
            </a:r>
          </a:p>
          <a:p>
            <a:pPr algn="l"/>
            <a:r>
              <a:rPr lang="en-US" altLang="ja-JP" sz="2000"/>
              <a:t>            in sensory neurons</a:t>
            </a:r>
          </a:p>
          <a:p>
            <a:pPr algn="l"/>
            <a:endParaRPr lang="en-US" altLang="ja-JP" sz="2000"/>
          </a:p>
          <a:p>
            <a:pPr algn="l"/>
            <a:endParaRPr lang="en-US" altLang="ja-JP" sz="1000"/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GDNF receptor </a:t>
            </a:r>
            <a:r>
              <a:rPr lang="en-US" altLang="ja-JP" sz="2000"/>
              <a:t>- Selectively expressed in unmyelinated nociceptive 		sensory neurons</a:t>
            </a:r>
            <a:endParaRPr lang="en-US" altLang="ja-JP" sz="2000">
              <a:solidFill>
                <a:schemeClr val="tx2"/>
              </a:solidFill>
            </a:endParaRPr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    GFR</a:t>
            </a:r>
            <a:r>
              <a:rPr lang="en-US" altLang="ja-JP" sz="2000">
                <a:solidFill>
                  <a:schemeClr val="tx2"/>
                </a:solidFill>
                <a:latin typeface="Symbol" pitchFamily="18" charset="2"/>
              </a:rPr>
              <a:t>a </a:t>
            </a:r>
            <a:r>
              <a:rPr lang="en-US" altLang="ja-JP" sz="2000"/>
              <a:t>- GPI (Glycosyl-Phosphatidyl-Inisotol) anchored</a:t>
            </a:r>
          </a:p>
          <a:p>
            <a:pPr algn="l"/>
            <a:r>
              <a:rPr lang="en-US" altLang="ja-JP" sz="2000"/>
              <a:t>	</a:t>
            </a:r>
            <a:r>
              <a:rPr lang="en-US" altLang="ja-JP" sz="2000">
                <a:solidFill>
                  <a:schemeClr val="tx2"/>
                </a:solidFill>
                <a:latin typeface="Symbol" pitchFamily="18" charset="2"/>
              </a:rPr>
              <a:t>  </a:t>
            </a:r>
            <a:r>
              <a:rPr lang="en-US" altLang="ja-JP" sz="2000"/>
              <a:t>- GDNF binds to GFRa, and this leads to the subsequent </a:t>
            </a:r>
          </a:p>
          <a:p>
            <a:pPr algn="l"/>
            <a:r>
              <a:rPr lang="en-US" altLang="ja-JP" sz="2000"/>
              <a:t>	   high </a:t>
            </a:r>
            <a:r>
              <a:rPr lang="en-GB" altLang="ja-JP" sz="2000"/>
              <a:t>affinity binding to c-ret</a:t>
            </a:r>
          </a:p>
          <a:p>
            <a:pPr algn="l"/>
            <a:endParaRPr lang="en-US" altLang="ja-JP" sz="1000"/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    c-ret	 </a:t>
            </a:r>
            <a:r>
              <a:rPr lang="en-US" altLang="ja-JP" sz="1600">
                <a:solidFill>
                  <a:schemeClr val="tx2"/>
                </a:solidFill>
              </a:rPr>
              <a:t> </a:t>
            </a:r>
            <a:r>
              <a:rPr lang="en-US" altLang="ja-JP" sz="2000"/>
              <a:t>- single TM tyrosine kinase receptor</a:t>
            </a:r>
          </a:p>
          <a:p>
            <a:pPr algn="l"/>
            <a:r>
              <a:rPr lang="en-US" altLang="ja-JP" sz="2000"/>
              <a:t>	 </a:t>
            </a:r>
            <a:r>
              <a:rPr lang="en-US" altLang="ja-JP" sz="1600">
                <a:solidFill>
                  <a:schemeClr val="tx2"/>
                </a:solidFill>
              </a:rPr>
              <a:t> </a:t>
            </a:r>
            <a:r>
              <a:rPr lang="en-US" altLang="ja-JP" sz="2000"/>
              <a:t>- activates MAP kinase pathway</a:t>
            </a:r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	</a:t>
            </a:r>
            <a:endParaRPr lang="en-GB" altLang="ja-JP" sz="2000">
              <a:solidFill>
                <a:schemeClr val="tx2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85738" y="195263"/>
            <a:ext cx="8518525" cy="512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US" altLang="ja-JP">
                <a:solidFill>
                  <a:schemeClr val="accent1"/>
                </a:solidFill>
              </a:rPr>
              <a:t>Pain inducers / Inflammation mediators</a:t>
            </a:r>
            <a:endParaRPr lang="en-GB" altLang="ja-JP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ja-JP" sz="3600" smtClean="0">
                <a:solidFill>
                  <a:schemeClr val="accent1"/>
                </a:solidFill>
                <a:latin typeface="Helvetica" pitchFamily="34" charset="0"/>
              </a:rPr>
              <a:t>Expression of Neurotrophic Factor Receptors in DRG neurons</a:t>
            </a:r>
            <a:endParaRPr lang="en-GB" altLang="ja-JP" sz="36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34819" name="Freeform 17"/>
          <p:cNvSpPr>
            <a:spLocks/>
          </p:cNvSpPr>
          <p:nvPr/>
        </p:nvSpPr>
        <p:spPr bwMode="auto">
          <a:xfrm>
            <a:off x="4264025" y="2487613"/>
            <a:ext cx="1571625" cy="1790700"/>
          </a:xfrm>
          <a:custGeom>
            <a:avLst/>
            <a:gdLst>
              <a:gd name="T0" fmla="*/ 1552575 w 165"/>
              <a:gd name="T1" fmla="*/ 1790700 h 188"/>
              <a:gd name="T2" fmla="*/ 1571625 w 165"/>
              <a:gd name="T3" fmla="*/ 1571625 h 188"/>
              <a:gd name="T4" fmla="*/ 0 w 165"/>
              <a:gd name="T5" fmla="*/ 0 h 188"/>
              <a:gd name="T6" fmla="*/ 0 w 165"/>
              <a:gd name="T7" fmla="*/ 1571625 h 188"/>
              <a:gd name="T8" fmla="*/ 1552575 w 165"/>
              <a:gd name="T9" fmla="*/ 179070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188"/>
              <a:gd name="T17" fmla="*/ 165 w 165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188">
                <a:moveTo>
                  <a:pt x="163" y="188"/>
                </a:moveTo>
                <a:cubicBezTo>
                  <a:pt x="164" y="180"/>
                  <a:pt x="165" y="172"/>
                  <a:pt x="165" y="165"/>
                </a:cubicBezTo>
                <a:cubicBezTo>
                  <a:pt x="165" y="73"/>
                  <a:pt x="91" y="0"/>
                  <a:pt x="0" y="0"/>
                </a:cubicBezTo>
                <a:lnTo>
                  <a:pt x="0" y="165"/>
                </a:lnTo>
                <a:lnTo>
                  <a:pt x="163" y="18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20" name="Freeform 18"/>
          <p:cNvSpPr>
            <a:spLocks/>
          </p:cNvSpPr>
          <p:nvPr/>
        </p:nvSpPr>
        <p:spPr bwMode="auto">
          <a:xfrm>
            <a:off x="3835400" y="4059238"/>
            <a:ext cx="1981200" cy="1562100"/>
          </a:xfrm>
          <a:custGeom>
            <a:avLst/>
            <a:gdLst>
              <a:gd name="T0" fmla="*/ 0 w 208"/>
              <a:gd name="T1" fmla="*/ 1504950 h 164"/>
              <a:gd name="T2" fmla="*/ 428625 w 208"/>
              <a:gd name="T3" fmla="*/ 1562100 h 164"/>
              <a:gd name="T4" fmla="*/ 1981200 w 208"/>
              <a:gd name="T5" fmla="*/ 219075 h 164"/>
              <a:gd name="T6" fmla="*/ 428625 w 208"/>
              <a:gd name="T7" fmla="*/ 0 h 164"/>
              <a:gd name="T8" fmla="*/ 0 w 208"/>
              <a:gd name="T9" fmla="*/ 150495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164"/>
              <a:gd name="T17" fmla="*/ 208 w 208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164">
                <a:moveTo>
                  <a:pt x="0" y="158"/>
                </a:moveTo>
                <a:cubicBezTo>
                  <a:pt x="14" y="162"/>
                  <a:pt x="29" y="164"/>
                  <a:pt x="45" y="164"/>
                </a:cubicBezTo>
                <a:cubicBezTo>
                  <a:pt x="127" y="164"/>
                  <a:pt x="196" y="104"/>
                  <a:pt x="208" y="23"/>
                </a:cubicBezTo>
                <a:lnTo>
                  <a:pt x="45" y="0"/>
                </a:lnTo>
                <a:lnTo>
                  <a:pt x="0" y="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21" name="Freeform 19"/>
          <p:cNvSpPr>
            <a:spLocks/>
          </p:cNvSpPr>
          <p:nvPr/>
        </p:nvSpPr>
        <p:spPr bwMode="auto">
          <a:xfrm>
            <a:off x="2682875" y="2487613"/>
            <a:ext cx="1581150" cy="3076575"/>
          </a:xfrm>
          <a:custGeom>
            <a:avLst/>
            <a:gdLst>
              <a:gd name="T0" fmla="*/ 1571625 w 166"/>
              <a:gd name="T1" fmla="*/ 0 h 323"/>
              <a:gd name="T2" fmla="*/ 9525 w 166"/>
              <a:gd name="T3" fmla="*/ 1562100 h 323"/>
              <a:gd name="T4" fmla="*/ 1152525 w 166"/>
              <a:gd name="T5" fmla="*/ 3076575 h 323"/>
              <a:gd name="T6" fmla="*/ 1581150 w 166"/>
              <a:gd name="T7" fmla="*/ 1571625 h 323"/>
              <a:gd name="T8" fmla="*/ 1571625 w 166"/>
              <a:gd name="T9" fmla="*/ 0 h 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323"/>
              <a:gd name="T17" fmla="*/ 166 w 166"/>
              <a:gd name="T18" fmla="*/ 323 h 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323">
                <a:moveTo>
                  <a:pt x="165" y="0"/>
                </a:moveTo>
                <a:cubicBezTo>
                  <a:pt x="74" y="0"/>
                  <a:pt x="1" y="73"/>
                  <a:pt x="1" y="164"/>
                </a:cubicBezTo>
                <a:cubicBezTo>
                  <a:pt x="0" y="238"/>
                  <a:pt x="50" y="303"/>
                  <a:pt x="121" y="323"/>
                </a:cubicBezTo>
                <a:lnTo>
                  <a:pt x="166" y="165"/>
                </a:lnTo>
                <a:lnTo>
                  <a:pt x="165" y="0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22" name="Rectangle 30"/>
          <p:cNvSpPr>
            <a:spLocks noChangeArrowheads="1"/>
          </p:cNvSpPr>
          <p:nvPr/>
        </p:nvSpPr>
        <p:spPr bwMode="auto">
          <a:xfrm>
            <a:off x="4484688" y="3240088"/>
            <a:ext cx="90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b="1">
                <a:solidFill>
                  <a:srgbClr val="000000"/>
                </a:solidFill>
              </a:rPr>
              <a:t>TrkA</a:t>
            </a:r>
            <a:endParaRPr lang="en-GB" altLang="ja-JP" b="1">
              <a:solidFill>
                <a:srgbClr val="000000"/>
              </a:solidFill>
            </a:endParaRPr>
          </a:p>
        </p:txBody>
      </p:sp>
      <p:sp>
        <p:nvSpPr>
          <p:cNvPr id="34823" name="Oval 33"/>
          <p:cNvSpPr>
            <a:spLocks noChangeArrowheads="1"/>
          </p:cNvSpPr>
          <p:nvPr/>
        </p:nvSpPr>
        <p:spPr bwMode="auto">
          <a:xfrm>
            <a:off x="2589213" y="2400300"/>
            <a:ext cx="3340100" cy="3305175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4" name="Rectangle 36"/>
          <p:cNvSpPr>
            <a:spLocks noChangeArrowheads="1"/>
          </p:cNvSpPr>
          <p:nvPr/>
        </p:nvSpPr>
        <p:spPr bwMode="auto">
          <a:xfrm>
            <a:off x="5978525" y="3856038"/>
            <a:ext cx="22225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>
                <a:solidFill>
                  <a:srgbClr val="FFFFCC"/>
                </a:solidFill>
              </a:rPr>
              <a:t>Unmyelinated neurons</a:t>
            </a:r>
            <a:endParaRPr lang="en-GB" altLang="ja-JP">
              <a:solidFill>
                <a:srgbClr val="FFFFCC"/>
              </a:solidFill>
            </a:endParaRPr>
          </a:p>
        </p:txBody>
      </p:sp>
      <p:sp useBgFill="1">
        <p:nvSpPr>
          <p:cNvPr id="34825" name="Rectangle 34"/>
          <p:cNvSpPr>
            <a:spLocks noChangeArrowheads="1"/>
          </p:cNvSpPr>
          <p:nvPr/>
        </p:nvSpPr>
        <p:spPr bwMode="auto">
          <a:xfrm>
            <a:off x="4173538" y="2014538"/>
            <a:ext cx="134937" cy="458787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/>
          </a:p>
        </p:txBody>
      </p:sp>
      <p:sp>
        <p:nvSpPr>
          <p:cNvPr id="34826" name="Rectangle 31"/>
          <p:cNvSpPr>
            <a:spLocks noChangeArrowheads="1"/>
          </p:cNvSpPr>
          <p:nvPr/>
        </p:nvSpPr>
        <p:spPr bwMode="auto">
          <a:xfrm>
            <a:off x="914400" y="3014663"/>
            <a:ext cx="17907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>
                <a:solidFill>
                  <a:srgbClr val="FFFFCC"/>
                </a:solidFill>
              </a:rPr>
              <a:t>Myelinated neurons</a:t>
            </a:r>
            <a:endParaRPr lang="en-GB" altLang="ja-JP">
              <a:solidFill>
                <a:srgbClr val="FFFFCC"/>
              </a:solidFill>
            </a:endParaRPr>
          </a:p>
        </p:txBody>
      </p:sp>
      <p:sp useBgFill="1">
        <p:nvSpPr>
          <p:cNvPr id="34827" name="Rectangle 35"/>
          <p:cNvSpPr>
            <a:spLocks noChangeArrowheads="1"/>
          </p:cNvSpPr>
          <p:nvPr/>
        </p:nvSpPr>
        <p:spPr bwMode="auto">
          <a:xfrm rot="1103997">
            <a:off x="3697288" y="5580063"/>
            <a:ext cx="101600" cy="42545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/>
          </a:p>
        </p:txBody>
      </p:sp>
      <p:sp>
        <p:nvSpPr>
          <p:cNvPr id="34828" name="Rectangle 47"/>
          <p:cNvSpPr>
            <a:spLocks noChangeArrowheads="1"/>
          </p:cNvSpPr>
          <p:nvPr/>
        </p:nvSpPr>
        <p:spPr bwMode="auto">
          <a:xfrm>
            <a:off x="4219575" y="4416425"/>
            <a:ext cx="10525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b="1">
                <a:solidFill>
                  <a:srgbClr val="000000"/>
                </a:solidFill>
              </a:rPr>
              <a:t>c-ret</a:t>
            </a:r>
          </a:p>
          <a:p>
            <a:pPr algn="l"/>
            <a:r>
              <a:rPr lang="en-US" altLang="ja-JP" b="1">
                <a:solidFill>
                  <a:srgbClr val="000000"/>
                </a:solidFill>
              </a:rPr>
              <a:t>GFR</a:t>
            </a:r>
            <a:r>
              <a:rPr lang="en-US" altLang="ja-JP" b="1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en-GB" altLang="ja-JP" b="1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4829" name="Rectangle 50"/>
          <p:cNvSpPr>
            <a:spLocks noChangeArrowheads="1"/>
          </p:cNvSpPr>
          <p:nvPr/>
        </p:nvSpPr>
        <p:spPr bwMode="auto">
          <a:xfrm>
            <a:off x="3038475" y="3563938"/>
            <a:ext cx="10525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b="1">
                <a:solidFill>
                  <a:srgbClr val="000000"/>
                </a:solidFill>
              </a:rPr>
              <a:t>TrkB</a:t>
            </a:r>
          </a:p>
          <a:p>
            <a:pPr algn="l"/>
            <a:r>
              <a:rPr lang="en-US" altLang="ja-JP" b="1">
                <a:solidFill>
                  <a:srgbClr val="000000"/>
                </a:solidFill>
              </a:rPr>
              <a:t>TrkC</a:t>
            </a:r>
            <a:endParaRPr lang="en-GB" altLang="ja-JP" b="1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4830" name="Rectangle 53"/>
          <p:cNvSpPr>
            <a:spLocks noChangeArrowheads="1"/>
          </p:cNvSpPr>
          <p:nvPr/>
        </p:nvSpPr>
        <p:spPr bwMode="auto">
          <a:xfrm>
            <a:off x="4319588" y="6281738"/>
            <a:ext cx="482441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1600">
                <a:solidFill>
                  <a:srgbClr val="FFFFCC"/>
                </a:solidFill>
                <a:latin typeface="Times New Roman" pitchFamily="18" charset="0"/>
              </a:rPr>
              <a:t>Note: This is a simplified chart. Real expression pattern </a:t>
            </a:r>
          </a:p>
          <a:p>
            <a:pPr algn="l"/>
            <a:r>
              <a:rPr lang="en-US" altLang="ja-JP" sz="1600">
                <a:solidFill>
                  <a:srgbClr val="FFFFCC"/>
                </a:solidFill>
                <a:latin typeface="Times New Roman" pitchFamily="18" charset="0"/>
              </a:rPr>
              <a:t>          is overlapped and much more complicated.</a:t>
            </a:r>
            <a:endParaRPr lang="en-GB" altLang="ja-JP" sz="160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34831" name="Rectangle 55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31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8423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3" imgW="7144747" imgH="7276190" progId="">
                  <p:embed/>
                </p:oleObj>
              </mc:Choice>
              <mc:Fallback>
                <p:oleObj name="Photo Editor Photo" r:id="rId3" imgW="7144747" imgH="727619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232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962275" y="5160963"/>
            <a:ext cx="141288" cy="1238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997200" y="5186363"/>
            <a:ext cx="53975" cy="53975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32088" y="4035425"/>
            <a:ext cx="1179512" cy="11001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932113" y="4138613"/>
            <a:ext cx="1598612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Sensory Nerve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698750" y="5110163"/>
            <a:ext cx="106363" cy="88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54238" y="4457700"/>
            <a:ext cx="1574800" cy="581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Dorsal Root 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Ganglia (DRG)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917825" y="4994275"/>
            <a:ext cx="36513" cy="1825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717925" y="4802188"/>
            <a:ext cx="1020763" cy="3238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4368800" y="4951413"/>
            <a:ext cx="273050" cy="2889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011613" y="4435475"/>
            <a:ext cx="528637" cy="809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634038" y="2252663"/>
            <a:ext cx="917575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Trauma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8291513" y="0"/>
            <a:ext cx="852487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313613" y="2884488"/>
            <a:ext cx="1620837" cy="16224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b="1">
                <a:solidFill>
                  <a:srgbClr val="000000"/>
                </a:solidFill>
              </a:rPr>
              <a:t>Release of: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Substance P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Histamine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Serotonin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Bradykinin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Prostaglandins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NGF</a:t>
            </a:r>
            <a:endParaRPr lang="en-GB" altLang="ja-JP" sz="1400" b="1">
              <a:solidFill>
                <a:srgbClr val="000000"/>
              </a:solidFill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6205538" y="3727450"/>
            <a:ext cx="1109662" cy="7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041650" y="5995988"/>
            <a:ext cx="2303463" cy="86201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4097338" y="5618163"/>
            <a:ext cx="1819275" cy="24606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 rot="-1853842">
            <a:off x="4649788" y="5364163"/>
            <a:ext cx="273050" cy="4667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4056063" y="6221413"/>
            <a:ext cx="3213100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Motor and Other Efferent Nerve</a:t>
            </a: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4752975" y="5399088"/>
            <a:ext cx="414338" cy="828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819775" y="2628900"/>
            <a:ext cx="528638" cy="219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6084888" y="2546350"/>
            <a:ext cx="9525" cy="739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0"/>
            <a:ext cx="1152525" cy="2635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487863" y="363538"/>
            <a:ext cx="3971925" cy="1066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3200" b="1">
                <a:solidFill>
                  <a:srgbClr val="000000"/>
                </a:solidFill>
              </a:rPr>
              <a:t>Sensory and Motor </a:t>
            </a:r>
          </a:p>
          <a:p>
            <a:r>
              <a:rPr lang="en-GB" altLang="ja-JP" sz="3200" b="1">
                <a:solidFill>
                  <a:srgbClr val="000000"/>
                </a:solidFill>
              </a:rPr>
              <a:t>Nervous System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2693988" y="6089650"/>
            <a:ext cx="1238250" cy="304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400" b="1">
                <a:solidFill>
                  <a:srgbClr val="000000"/>
                </a:solidFill>
              </a:rPr>
              <a:t>Ventral Root</a:t>
            </a: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2878138" y="5832475"/>
            <a:ext cx="212725" cy="306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350838" y="5280025"/>
            <a:ext cx="7937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Spinal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Cord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5563" y="317500"/>
            <a:ext cx="184308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erebrum </a:t>
            </a:r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ortex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S</a:t>
            </a:r>
            <a:r>
              <a:rPr lang="en-GB" altLang="en-GB" sz="1600" b="1">
                <a:solidFill>
                  <a:srgbClr val="000000"/>
                </a:solidFill>
              </a:rPr>
              <a:t>ensory </a:t>
            </a:r>
            <a:r>
              <a:rPr lang="en-GB" altLang="ja-JP" sz="1600" b="1">
                <a:solidFill>
                  <a:srgbClr val="000000"/>
                </a:solidFill>
              </a:rPr>
              <a:t>A</a:t>
            </a:r>
            <a:r>
              <a:rPr lang="en-GB" altLang="en-GB" sz="1600" b="1">
                <a:solidFill>
                  <a:srgbClr val="000000"/>
                </a:solidFill>
              </a:rPr>
              <a:t>rea</a:t>
            </a:r>
            <a:endParaRPr lang="en-GB" altLang="ja-JP" sz="1600" b="1">
              <a:solidFill>
                <a:srgbClr val="000000"/>
              </a:solidFill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H="1">
            <a:off x="1408113" y="5535613"/>
            <a:ext cx="684212" cy="793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6276975"/>
            <a:ext cx="32972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b="1">
                <a:solidFill>
                  <a:srgbClr val="000000"/>
                </a:solidFill>
              </a:rPr>
              <a:t>Neurotransmitter Release</a:t>
            </a:r>
          </a:p>
          <a:p>
            <a:pPr algn="l"/>
            <a:r>
              <a:rPr lang="en-US" altLang="ja-JP" sz="1600" b="1">
                <a:solidFill>
                  <a:srgbClr val="000000"/>
                </a:solidFill>
              </a:rPr>
              <a:t>  (Glu, Substance P, GABA, Enk)</a:t>
            </a:r>
            <a:endParaRPr lang="en-GB" altLang="ja-JP" sz="1600" b="1">
              <a:solidFill>
                <a:srgbClr val="000000"/>
              </a:solidFill>
            </a:endParaRPr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2039938" y="5267325"/>
            <a:ext cx="246062" cy="246063"/>
          </a:xfrm>
          <a:prstGeom prst="ellipse">
            <a:avLst/>
          </a:prstGeom>
          <a:noFill/>
          <a:ln w="28575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7621" name="Rectangle 37"/>
          <p:cNvSpPr>
            <a:spLocks noChangeArrowheads="1"/>
          </p:cNvSpPr>
          <p:nvPr/>
        </p:nvSpPr>
        <p:spPr bwMode="auto">
          <a:xfrm>
            <a:off x="522288" y="5281613"/>
            <a:ext cx="3703637" cy="579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3200" b="1">
                <a:solidFill>
                  <a:schemeClr val="accent1"/>
                </a:solidFill>
              </a:rPr>
              <a:t>Neurotransmitters</a:t>
            </a:r>
          </a:p>
        </p:txBody>
      </p:sp>
      <p:sp>
        <p:nvSpPr>
          <p:cNvPr id="3107" name="Rectangle 39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rgbClr val="000000"/>
                </a:solidFill>
              </a:rPr>
              <a:t>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066800"/>
          </a:xfrm>
          <a:noFill/>
        </p:spPr>
        <p:txBody>
          <a:bodyPr/>
          <a:lstStyle/>
          <a:p>
            <a:r>
              <a:rPr lang="en-GB" altLang="ja-JP" sz="3600" smtClean="0">
                <a:latin typeface="Helvetica" pitchFamily="34" charset="0"/>
              </a:rPr>
              <a:t>Neurotransmitters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61950" y="1687513"/>
            <a:ext cx="8782050" cy="435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>
                <a:solidFill>
                  <a:schemeClr val="accent1"/>
                </a:solidFill>
              </a:rPr>
              <a:t>Excitatory neurotransmitters</a:t>
            </a:r>
          </a:p>
          <a:p>
            <a:pPr algn="l"/>
            <a:r>
              <a:rPr lang="en-GB" altLang="ja-JP" sz="2000"/>
              <a:t>	</a:t>
            </a:r>
            <a:r>
              <a:rPr lang="en-GB" altLang="ja-JP" sz="2000">
                <a:solidFill>
                  <a:schemeClr val="accent1"/>
                </a:solidFill>
              </a:rPr>
              <a:t>Glutamate</a:t>
            </a:r>
            <a:endParaRPr lang="en-GB" altLang="ja-JP" sz="2000"/>
          </a:p>
          <a:p>
            <a:pPr algn="l"/>
            <a:r>
              <a:rPr lang="en-GB" altLang="ja-JP" sz="2000"/>
              <a:t>	tachykinins</a:t>
            </a:r>
          </a:p>
          <a:p>
            <a:pPr algn="l"/>
            <a:r>
              <a:rPr lang="en-GB" altLang="ja-JP" sz="2000"/>
              <a:t>	    (substance P </a:t>
            </a:r>
            <a:r>
              <a:rPr lang="en-GB" altLang="ja-JP" sz="2000">
                <a:latin typeface="Times" pitchFamily="18" charset="0"/>
              </a:rPr>
              <a:t>–</a:t>
            </a:r>
            <a:r>
              <a:rPr lang="en-GB" altLang="ja-JP" sz="2000"/>
              <a:t> NK1, neurokinin A </a:t>
            </a:r>
            <a:r>
              <a:rPr lang="en-GB" altLang="ja-JP" sz="2000">
                <a:latin typeface="Times" pitchFamily="18" charset="0"/>
              </a:rPr>
              <a:t>–</a:t>
            </a:r>
            <a:r>
              <a:rPr lang="en-GB" altLang="ja-JP" sz="2000"/>
              <a:t> NK2, neurokinin B </a:t>
            </a:r>
            <a:r>
              <a:rPr lang="en-GB" altLang="ja-JP" sz="2000">
                <a:latin typeface="Times" pitchFamily="18" charset="0"/>
              </a:rPr>
              <a:t>–</a:t>
            </a:r>
            <a:r>
              <a:rPr lang="en-GB" altLang="ja-JP" sz="2000"/>
              <a:t> NK3)</a:t>
            </a:r>
          </a:p>
          <a:p>
            <a:pPr algn="l"/>
            <a:r>
              <a:rPr lang="en-GB" altLang="ja-JP" sz="2000"/>
              <a:t>	Other substances that transmit pain impulses from incoming nerves 	in the dorsal horn including calcitonin gene-related peptide (CGRP), 	vasoactive intestinal polypeptide (VIP), somatostatin and bombesin</a:t>
            </a:r>
          </a:p>
          <a:p>
            <a:pPr algn="l"/>
            <a:endParaRPr lang="en-GB" altLang="ja-JP" sz="2000"/>
          </a:p>
          <a:p>
            <a:pPr algn="l"/>
            <a:r>
              <a:rPr lang="en-GB" altLang="ja-JP" sz="2000">
                <a:solidFill>
                  <a:schemeClr val="accent1"/>
                </a:solidFill>
              </a:rPr>
              <a:t>Inhibitory neurotransmitters</a:t>
            </a:r>
          </a:p>
          <a:p>
            <a:pPr algn="l"/>
            <a:r>
              <a:rPr lang="en-GB" altLang="ja-JP" sz="2000"/>
              <a:t>	</a:t>
            </a:r>
            <a:r>
              <a:rPr lang="en-GB" altLang="ja-JP" sz="2000">
                <a:solidFill>
                  <a:schemeClr val="accent1"/>
                </a:solidFill>
                <a:latin typeface="Symbol" pitchFamily="18" charset="2"/>
              </a:rPr>
              <a:t>g</a:t>
            </a:r>
            <a:r>
              <a:rPr lang="en-GB" altLang="ja-JP" sz="2000">
                <a:solidFill>
                  <a:schemeClr val="accent1"/>
                </a:solidFill>
              </a:rPr>
              <a:t>-amino butyric acid (GABA) </a:t>
            </a:r>
          </a:p>
          <a:p>
            <a:pPr algn="l"/>
            <a:endParaRPr lang="en-GB" altLang="ja-JP" sz="2000">
              <a:solidFill>
                <a:schemeClr val="accent1"/>
              </a:solidFill>
            </a:endParaRPr>
          </a:p>
          <a:p>
            <a:pPr algn="l"/>
            <a:r>
              <a:rPr lang="en-GB" altLang="ja-JP" sz="2000">
                <a:solidFill>
                  <a:schemeClr val="accent1"/>
                </a:solidFill>
              </a:rPr>
              <a:t>Neurotransmitters involved in Descending Pain Regulation</a:t>
            </a:r>
          </a:p>
          <a:p>
            <a:pPr algn="l"/>
            <a:r>
              <a:rPr lang="en-GB" altLang="ja-JP" sz="2000"/>
              <a:t>	Noradrenaline, Serotonin</a:t>
            </a:r>
          </a:p>
          <a:p>
            <a:pPr algn="l"/>
            <a:r>
              <a:rPr lang="en-GB" altLang="ja-JP" sz="2000"/>
              <a:t>	</a:t>
            </a:r>
            <a:r>
              <a:rPr lang="en-GB" altLang="ja-JP" sz="2000">
                <a:solidFill>
                  <a:schemeClr val="accent1"/>
                </a:solidFill>
              </a:rPr>
              <a:t>Enkephalins, Endorphins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61950" y="1739900"/>
            <a:ext cx="8782050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FontTx/>
              <a:buChar char="-"/>
            </a:pPr>
            <a:r>
              <a:rPr lang="en-GB" altLang="ja-JP" sz="2000"/>
              <a:t> Excitatory neurotransmitter</a:t>
            </a:r>
          </a:p>
          <a:p>
            <a:pPr algn="l">
              <a:buFontTx/>
              <a:buChar char="-"/>
            </a:pPr>
            <a:r>
              <a:rPr lang="en-US" altLang="ja-JP" sz="2000"/>
              <a:t> Released from postsynaptic terminals of sensory neurons at dorsal horn </a:t>
            </a:r>
          </a:p>
          <a:p>
            <a:pPr algn="l">
              <a:buFontTx/>
              <a:buChar char="-"/>
            </a:pPr>
            <a:endParaRPr lang="en-US" altLang="ja-JP" sz="1000"/>
          </a:p>
          <a:p>
            <a:pPr algn="l"/>
            <a:r>
              <a:rPr lang="en-US" altLang="ja-JP" sz="2000"/>
              <a:t>- Variety of receptors</a:t>
            </a:r>
            <a:endParaRPr lang="en-GB" altLang="ja-JP" sz="20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34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4981575" y="322421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58800" y="3763963"/>
            <a:ext cx="1076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Ionotropic</a:t>
            </a:r>
            <a:endParaRPr lang="en-GB" altLang="ja-JP" sz="160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17513" y="5494338"/>
            <a:ext cx="13589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metabotropic</a:t>
            </a:r>
            <a:endParaRPr lang="en-GB" altLang="ja-JP" sz="1600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97150" y="2936875"/>
            <a:ext cx="7588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AMPA</a:t>
            </a:r>
            <a:endParaRPr lang="en-GB" altLang="ja-JP" sz="160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597150" y="3567113"/>
            <a:ext cx="7588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Kinate</a:t>
            </a:r>
            <a:endParaRPr lang="en-GB" altLang="ja-JP" sz="160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586038" y="4486275"/>
            <a:ext cx="781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NMDA</a:t>
            </a:r>
            <a:endParaRPr lang="en-GB" altLang="ja-JP" sz="160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220913" y="5270500"/>
            <a:ext cx="1506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mGluR group I</a:t>
            </a:r>
            <a:endParaRPr lang="en-GB" altLang="ja-JP" sz="1600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432300" y="5270500"/>
            <a:ext cx="1098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mGluR1/5</a:t>
            </a:r>
            <a:endParaRPr lang="en-GB" altLang="ja-JP" sz="1600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432300" y="5737225"/>
            <a:ext cx="1098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mGluR2/3</a:t>
            </a:r>
            <a:endParaRPr lang="en-GB" altLang="ja-JP" sz="1600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424363" y="6149975"/>
            <a:ext cx="11096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mGluR6-8</a:t>
            </a:r>
            <a:endParaRPr lang="en-GB" altLang="ja-JP" sz="1600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176963" y="5270500"/>
            <a:ext cx="2524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Gq/G</a:t>
            </a:r>
            <a:r>
              <a:rPr lang="en-US" altLang="ja-JP" sz="1600" baseline="-25000"/>
              <a:t>11 </a:t>
            </a:r>
            <a:r>
              <a:rPr lang="en-US" altLang="ja-JP" sz="1600">
                <a:latin typeface="Times" pitchFamily="18" charset="0"/>
              </a:rPr>
              <a:t>–</a:t>
            </a:r>
            <a:r>
              <a:rPr lang="en-US" altLang="ja-JP" sz="1600"/>
              <a:t> PLC</a:t>
            </a:r>
            <a:r>
              <a:rPr lang="en-US" altLang="ja-JP" sz="1600">
                <a:latin typeface="Symbol" pitchFamily="18" charset="2"/>
              </a:rPr>
              <a:t>b</a:t>
            </a:r>
            <a:r>
              <a:rPr lang="en-US" altLang="ja-JP" sz="1600"/>
              <a:t> (IP3/DAG)</a:t>
            </a:r>
            <a:endParaRPr lang="en-GB" altLang="ja-JP" sz="1600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480175" y="5737225"/>
            <a:ext cx="1708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Gi</a:t>
            </a:r>
            <a:r>
              <a:rPr lang="en-US" altLang="ja-JP" sz="1600" baseline="-25000"/>
              <a:t> </a:t>
            </a:r>
            <a:r>
              <a:rPr lang="en-US" altLang="ja-JP" sz="1600">
                <a:latin typeface="Times" pitchFamily="18" charset="0"/>
              </a:rPr>
              <a:t>–</a:t>
            </a:r>
            <a:r>
              <a:rPr lang="en-US" altLang="ja-JP" sz="1600"/>
              <a:t> AC (cAMP</a:t>
            </a:r>
            <a:r>
              <a:rPr lang="en-GB" altLang="ja-JP" sz="1600"/>
              <a:t>↓</a:t>
            </a:r>
            <a:r>
              <a:rPr lang="en-US" altLang="ja-JP" sz="1600"/>
              <a:t>)</a:t>
            </a:r>
            <a:endParaRPr lang="en-GB" altLang="ja-JP" sz="1600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908425" y="2938463"/>
            <a:ext cx="2146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GluR1-4 (GluR</a:t>
            </a:r>
            <a:r>
              <a:rPr lang="en-US" altLang="ja-JP" sz="1600">
                <a:latin typeface="Symbol" pitchFamily="18" charset="2"/>
              </a:rPr>
              <a:t>a</a:t>
            </a:r>
            <a:r>
              <a:rPr lang="en-US" altLang="ja-JP" sz="1600"/>
              <a:t>1-</a:t>
            </a:r>
            <a:r>
              <a:rPr lang="en-US" altLang="ja-JP" sz="1600">
                <a:latin typeface="Symbol" pitchFamily="18" charset="2"/>
              </a:rPr>
              <a:t>a</a:t>
            </a:r>
            <a:r>
              <a:rPr lang="en-US" altLang="ja-JP" sz="1600"/>
              <a:t>4)</a:t>
            </a:r>
            <a:endParaRPr lang="en-GB" altLang="ja-JP" sz="1600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925888" y="3336925"/>
            <a:ext cx="211137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GluR5-7 (GluR</a:t>
            </a:r>
            <a:r>
              <a:rPr lang="en-US" altLang="ja-JP" sz="1600">
                <a:latin typeface="Symbol" pitchFamily="18" charset="2"/>
              </a:rPr>
              <a:t>b</a:t>
            </a:r>
            <a:r>
              <a:rPr lang="en-US" altLang="ja-JP" sz="1600"/>
              <a:t>1-</a:t>
            </a:r>
            <a:r>
              <a:rPr lang="en-US" altLang="ja-JP" sz="1600">
                <a:latin typeface="Symbol" pitchFamily="18" charset="2"/>
              </a:rPr>
              <a:t>b</a:t>
            </a:r>
            <a:r>
              <a:rPr lang="en-US" altLang="ja-JP" sz="1600"/>
              <a:t>3)</a:t>
            </a:r>
          </a:p>
          <a:p>
            <a:r>
              <a:rPr lang="en-US" altLang="ja-JP" sz="1600"/>
              <a:t>KA1/2 (GluR</a:t>
            </a:r>
            <a:r>
              <a:rPr lang="en-US" altLang="ja-JP" sz="1600">
                <a:latin typeface="Symbol" pitchFamily="18" charset="2"/>
              </a:rPr>
              <a:t>g</a:t>
            </a:r>
            <a:r>
              <a:rPr lang="en-US" altLang="ja-JP" sz="1600"/>
              <a:t>1/</a:t>
            </a:r>
            <a:r>
              <a:rPr lang="en-US" altLang="ja-JP" sz="1600">
                <a:latin typeface="Symbol" pitchFamily="18" charset="2"/>
              </a:rPr>
              <a:t>g</a:t>
            </a:r>
            <a:r>
              <a:rPr lang="en-US" altLang="ja-JP" sz="1600"/>
              <a:t>2)</a:t>
            </a:r>
          </a:p>
          <a:p>
            <a:r>
              <a:rPr lang="en-US" altLang="ja-JP" sz="1600"/>
              <a:t>GluR</a:t>
            </a:r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1/</a:t>
            </a:r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2</a:t>
            </a:r>
            <a:endParaRPr lang="en-GB" altLang="ja-JP" sz="1600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954463" y="4286250"/>
            <a:ext cx="20542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NA2A-D (GluR</a:t>
            </a:r>
            <a:r>
              <a:rPr lang="en-US" altLang="ja-JP" sz="1600">
                <a:latin typeface="Symbol" pitchFamily="18" charset="2"/>
              </a:rPr>
              <a:t>e</a:t>
            </a:r>
            <a:r>
              <a:rPr lang="en-US" altLang="ja-JP" sz="1600"/>
              <a:t>1-</a:t>
            </a:r>
            <a:r>
              <a:rPr lang="en-US" altLang="ja-JP" sz="1600">
                <a:latin typeface="Symbol" pitchFamily="18" charset="2"/>
              </a:rPr>
              <a:t>e</a:t>
            </a:r>
            <a:r>
              <a:rPr lang="en-US" altLang="ja-JP" sz="1600"/>
              <a:t>4)</a:t>
            </a:r>
          </a:p>
          <a:p>
            <a:r>
              <a:rPr lang="en-US" altLang="ja-JP" sz="1600"/>
              <a:t>NR1 (GluR</a:t>
            </a:r>
            <a:r>
              <a:rPr lang="en-US" altLang="ja-JP" sz="1600">
                <a:latin typeface="Symbol" pitchFamily="18" charset="2"/>
                <a:sym typeface="Symbol" pitchFamily="18" charset="2"/>
              </a:rPr>
              <a:t></a:t>
            </a:r>
            <a:r>
              <a:rPr lang="en-US" altLang="ja-JP" sz="1600"/>
              <a:t>)</a:t>
            </a:r>
          </a:p>
          <a:p>
            <a:r>
              <a:rPr lang="en-US" altLang="ja-JP" sz="1600"/>
              <a:t>NR3A/3B (GluR</a:t>
            </a:r>
            <a:r>
              <a:rPr lang="en-US" altLang="ja-JP" sz="1600">
                <a:latin typeface="Symbol" pitchFamily="18" charset="2"/>
                <a:sym typeface="Symbol" pitchFamily="18" charset="2"/>
              </a:rPr>
              <a:t>k</a:t>
            </a:r>
            <a:r>
              <a:rPr lang="en-US" altLang="ja-JP" sz="1600">
                <a:sym typeface="Symbol" pitchFamily="18" charset="2"/>
              </a:rPr>
              <a:t>1</a:t>
            </a:r>
            <a:r>
              <a:rPr lang="en-US" altLang="ja-JP" sz="1600"/>
              <a:t>), </a:t>
            </a:r>
            <a:endParaRPr lang="en-GB" altLang="ja-JP" sz="1600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6480175" y="6148388"/>
            <a:ext cx="1708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Gi</a:t>
            </a:r>
            <a:r>
              <a:rPr lang="en-US" altLang="ja-JP" sz="1600" baseline="-25000"/>
              <a:t> </a:t>
            </a:r>
            <a:r>
              <a:rPr lang="en-US" altLang="ja-JP" sz="1600">
                <a:latin typeface="Times" pitchFamily="18" charset="0"/>
              </a:rPr>
              <a:t>–</a:t>
            </a:r>
            <a:r>
              <a:rPr lang="en-US" altLang="ja-JP" sz="1600"/>
              <a:t> AC (cAMP</a:t>
            </a:r>
            <a:r>
              <a:rPr lang="en-GB" altLang="ja-JP" sz="1600"/>
              <a:t>↓</a:t>
            </a:r>
            <a:r>
              <a:rPr lang="en-US" altLang="ja-JP" sz="1600"/>
              <a:t>)</a:t>
            </a:r>
            <a:endParaRPr lang="en-GB" altLang="ja-JP" sz="1600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192338" y="5737225"/>
            <a:ext cx="15636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mGluR group II</a:t>
            </a:r>
            <a:endParaRPr lang="en-GB" altLang="ja-JP" sz="1600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2163763" y="6149975"/>
            <a:ext cx="16208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mGluR group III</a:t>
            </a:r>
            <a:endParaRPr lang="en-GB" altLang="ja-JP" sz="1600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2066925" y="3275013"/>
            <a:ext cx="412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V="1">
            <a:off x="2066925" y="4191000"/>
            <a:ext cx="4138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495300" y="5113338"/>
            <a:ext cx="812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2066925" y="5668963"/>
            <a:ext cx="658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2066925" y="6102350"/>
            <a:ext cx="658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rot="-5400000">
            <a:off x="223043" y="4749007"/>
            <a:ext cx="364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rot="-5400000">
            <a:off x="2026443" y="4710907"/>
            <a:ext cx="364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rot="-5400000">
            <a:off x="5485607" y="5855494"/>
            <a:ext cx="1484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94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263650"/>
          </a:xfrm>
          <a:noFill/>
        </p:spPr>
        <p:txBody>
          <a:bodyPr/>
          <a:lstStyle/>
          <a:p>
            <a:r>
              <a:rPr lang="en-GB" altLang="ja-JP" sz="2400" smtClean="0">
                <a:latin typeface="Helvetica" pitchFamily="34" charset="0"/>
              </a:rPr>
              <a:t>Neurotransmitters</a:t>
            </a:r>
            <a:br>
              <a:rPr lang="en-GB" altLang="ja-JP" sz="2400" smtClean="0">
                <a:latin typeface="Helvetica" pitchFamily="34" charset="0"/>
              </a:rPr>
            </a:br>
            <a:r>
              <a:rPr lang="en-GB" altLang="ja-JP" sz="3600" smtClean="0">
                <a:latin typeface="Helvetica" pitchFamily="34" charset="0"/>
              </a:rPr>
              <a:t>Glutamate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263650"/>
          </a:xfrm>
          <a:noFill/>
        </p:spPr>
        <p:txBody>
          <a:bodyPr/>
          <a:lstStyle/>
          <a:p>
            <a:r>
              <a:rPr lang="en-GB" altLang="ja-JP" sz="2400" smtClean="0">
                <a:latin typeface="Helvetica" pitchFamily="34" charset="0"/>
              </a:rPr>
              <a:t>Neurotransmitters</a:t>
            </a:r>
            <a:br>
              <a:rPr lang="en-GB" altLang="ja-JP" sz="2400" smtClean="0">
                <a:latin typeface="Helvetica" pitchFamily="34" charset="0"/>
              </a:rPr>
            </a:br>
            <a:r>
              <a:rPr lang="en-GB" altLang="ja-JP" sz="3600" smtClean="0">
                <a:latin typeface="Helvetica" pitchFamily="34" charset="0"/>
              </a:rPr>
              <a:t>Glutamate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71475" y="1622425"/>
            <a:ext cx="8772525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/>
              <a:t>NMDA receptor is inactive without Glutamate as it is physiologically choked by a Mg</a:t>
            </a:r>
            <a:r>
              <a:rPr lang="en-GB" altLang="ja-JP" sz="2000" baseline="30000"/>
              <a:t>2+</a:t>
            </a:r>
            <a:r>
              <a:rPr lang="en-GB" altLang="ja-JP" sz="2000"/>
              <a:t> sitting in its ion channel</a:t>
            </a:r>
          </a:p>
          <a:p>
            <a:pPr algn="l"/>
            <a:r>
              <a:rPr lang="en-GB" altLang="ja-JP" sz="1000"/>
              <a:t>				↓</a:t>
            </a:r>
          </a:p>
          <a:p>
            <a:pPr algn="l"/>
            <a:r>
              <a:rPr lang="en-GB" altLang="ja-JP" sz="2000"/>
              <a:t>Glutamate, secreted by sensory neurons at dorsal horn, binds to NMDA receptor</a:t>
            </a:r>
          </a:p>
          <a:p>
            <a:pPr algn="l"/>
            <a:r>
              <a:rPr lang="en-GB" altLang="ja-JP" sz="1000"/>
              <a:t>				↓</a:t>
            </a:r>
          </a:p>
          <a:p>
            <a:pPr algn="l"/>
            <a:r>
              <a:rPr lang="en-GB" altLang="ja-JP" sz="2000"/>
              <a:t>Upon Glutamate binding to the receptor, Mg</a:t>
            </a:r>
            <a:r>
              <a:rPr lang="en-GB" altLang="ja-JP" sz="2000" baseline="30000"/>
              <a:t>2+</a:t>
            </a:r>
            <a:r>
              <a:rPr lang="en-GB" altLang="ja-JP" sz="2000"/>
              <a:t> pops off</a:t>
            </a:r>
          </a:p>
          <a:p>
            <a:pPr algn="l"/>
            <a:r>
              <a:rPr lang="en-GB" altLang="ja-JP" sz="1000"/>
              <a:t>				↓</a:t>
            </a:r>
          </a:p>
          <a:p>
            <a:pPr algn="l"/>
            <a:r>
              <a:rPr lang="en-GB" altLang="ja-JP" sz="2000"/>
              <a:t>Stimulated NMDA receptor mediates a host of spinal responses to painful stimulation</a:t>
            </a:r>
          </a:p>
          <a:p>
            <a:pPr algn="l"/>
            <a:r>
              <a:rPr lang="en-GB" altLang="ja-JP" sz="1000"/>
              <a:t>				↓</a:t>
            </a:r>
          </a:p>
          <a:p>
            <a:pPr algn="l"/>
            <a:r>
              <a:rPr lang="en-GB" altLang="ja-JP" sz="2000"/>
              <a:t>Production of </a:t>
            </a:r>
            <a:r>
              <a:rPr lang="en-GB" altLang="ja-JP" sz="2000">
                <a:solidFill>
                  <a:schemeClr val="accent1"/>
                </a:solidFill>
              </a:rPr>
              <a:t>c-fos</a:t>
            </a:r>
            <a:r>
              <a:rPr lang="en-GB" altLang="ja-JP" sz="2000"/>
              <a:t>, prostanoids, and nitric oxide. </a:t>
            </a:r>
          </a:p>
        </p:txBody>
      </p:sp>
      <p:pic>
        <p:nvPicPr>
          <p:cNvPr id="37892" name="Picture 4" descr="NMD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30800" y="4994275"/>
            <a:ext cx="33559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3" name="Group 5"/>
          <p:cNvGrpSpPr>
            <a:grpSpLocks noChangeAspect="1"/>
          </p:cNvGrpSpPr>
          <p:nvPr/>
        </p:nvGrpSpPr>
        <p:grpSpPr bwMode="auto">
          <a:xfrm>
            <a:off x="1390650" y="5475288"/>
            <a:ext cx="1868488" cy="473075"/>
            <a:chOff x="2418" y="1502"/>
            <a:chExt cx="1058" cy="266"/>
          </a:xfrm>
        </p:grpSpPr>
        <p:sp>
          <p:nvSpPr>
            <p:cNvPr id="37941" name="Line 6"/>
            <p:cNvSpPr>
              <a:spLocks noChangeAspect="1" noChangeShapeType="1"/>
            </p:cNvSpPr>
            <p:nvPr/>
          </p:nvSpPr>
          <p:spPr bwMode="auto">
            <a:xfrm>
              <a:off x="2418" y="1504"/>
              <a:ext cx="7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42" name="Line 7"/>
            <p:cNvSpPr>
              <a:spLocks noChangeAspect="1" noChangeShapeType="1"/>
            </p:cNvSpPr>
            <p:nvPr/>
          </p:nvSpPr>
          <p:spPr bwMode="auto">
            <a:xfrm>
              <a:off x="3136" y="1502"/>
              <a:ext cx="276" cy="20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43" name="Line 8"/>
            <p:cNvSpPr>
              <a:spLocks noChangeAspect="1" noChangeShapeType="1"/>
            </p:cNvSpPr>
            <p:nvPr/>
          </p:nvSpPr>
          <p:spPr bwMode="auto">
            <a:xfrm>
              <a:off x="3410" y="1698"/>
              <a:ext cx="0" cy="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44" name="Line 9"/>
            <p:cNvSpPr>
              <a:spLocks noChangeAspect="1" noChangeShapeType="1"/>
            </p:cNvSpPr>
            <p:nvPr/>
          </p:nvSpPr>
          <p:spPr bwMode="auto">
            <a:xfrm rot="5400000">
              <a:off x="3441" y="1667"/>
              <a:ext cx="0" cy="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7894" name="Group 10"/>
          <p:cNvGrpSpPr>
            <a:grpSpLocks noChangeAspect="1"/>
          </p:cNvGrpSpPr>
          <p:nvPr/>
        </p:nvGrpSpPr>
        <p:grpSpPr bwMode="auto">
          <a:xfrm flipV="1">
            <a:off x="1390650" y="6065838"/>
            <a:ext cx="1868488" cy="471487"/>
            <a:chOff x="2418" y="1502"/>
            <a:chExt cx="1058" cy="266"/>
          </a:xfrm>
        </p:grpSpPr>
        <p:sp>
          <p:nvSpPr>
            <p:cNvPr id="37937" name="Line 11"/>
            <p:cNvSpPr>
              <a:spLocks noChangeAspect="1" noChangeShapeType="1"/>
            </p:cNvSpPr>
            <p:nvPr/>
          </p:nvSpPr>
          <p:spPr bwMode="auto">
            <a:xfrm>
              <a:off x="2418" y="1504"/>
              <a:ext cx="7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38" name="Line 12"/>
            <p:cNvSpPr>
              <a:spLocks noChangeAspect="1" noChangeShapeType="1"/>
            </p:cNvSpPr>
            <p:nvPr/>
          </p:nvSpPr>
          <p:spPr bwMode="auto">
            <a:xfrm>
              <a:off x="3136" y="1502"/>
              <a:ext cx="276" cy="20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39" name="Line 13"/>
            <p:cNvSpPr>
              <a:spLocks noChangeAspect="1" noChangeShapeType="1"/>
            </p:cNvSpPr>
            <p:nvPr/>
          </p:nvSpPr>
          <p:spPr bwMode="auto">
            <a:xfrm>
              <a:off x="3410" y="1698"/>
              <a:ext cx="0" cy="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40" name="Line 14"/>
            <p:cNvSpPr>
              <a:spLocks noChangeAspect="1" noChangeShapeType="1"/>
            </p:cNvSpPr>
            <p:nvPr/>
          </p:nvSpPr>
          <p:spPr bwMode="auto">
            <a:xfrm rot="5400000">
              <a:off x="3441" y="1667"/>
              <a:ext cx="0" cy="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7895" name="Oval 15"/>
          <p:cNvSpPr>
            <a:spLocks noChangeAspect="1" noChangeArrowheads="1"/>
          </p:cNvSpPr>
          <p:nvPr/>
        </p:nvSpPr>
        <p:spPr bwMode="auto">
          <a:xfrm>
            <a:off x="3221038" y="5881688"/>
            <a:ext cx="255587" cy="255587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7896" name="Group 16"/>
          <p:cNvGrpSpPr>
            <a:grpSpLocks noChangeAspect="1"/>
          </p:cNvGrpSpPr>
          <p:nvPr/>
        </p:nvGrpSpPr>
        <p:grpSpPr bwMode="auto">
          <a:xfrm>
            <a:off x="2028825" y="5526088"/>
            <a:ext cx="188913" cy="322262"/>
            <a:chOff x="2780" y="1553"/>
            <a:chExt cx="106" cy="182"/>
          </a:xfrm>
        </p:grpSpPr>
        <p:sp>
          <p:nvSpPr>
            <p:cNvPr id="37934" name="Line 17"/>
            <p:cNvSpPr>
              <a:spLocks noChangeAspect="1" noChangeShapeType="1"/>
            </p:cNvSpPr>
            <p:nvPr/>
          </p:nvSpPr>
          <p:spPr bwMode="auto">
            <a:xfrm rot="2599602">
              <a:off x="2780" y="1553"/>
              <a:ext cx="99" cy="10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35" name="Line 18"/>
            <p:cNvSpPr>
              <a:spLocks noChangeAspect="1" noChangeShapeType="1"/>
            </p:cNvSpPr>
            <p:nvPr/>
          </p:nvSpPr>
          <p:spPr bwMode="auto">
            <a:xfrm rot="2599602">
              <a:off x="2807" y="1665"/>
              <a:ext cx="0" cy="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36" name="Line 19"/>
            <p:cNvSpPr>
              <a:spLocks noChangeAspect="1" noChangeShapeType="1"/>
            </p:cNvSpPr>
            <p:nvPr/>
          </p:nvSpPr>
          <p:spPr bwMode="auto">
            <a:xfrm rot="7999602">
              <a:off x="2851" y="1666"/>
              <a:ext cx="0" cy="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7897" name="Group 20"/>
          <p:cNvGrpSpPr>
            <a:grpSpLocks noChangeAspect="1"/>
          </p:cNvGrpSpPr>
          <p:nvPr/>
        </p:nvGrpSpPr>
        <p:grpSpPr bwMode="auto">
          <a:xfrm rot="10800000">
            <a:off x="2027238" y="6161088"/>
            <a:ext cx="188912" cy="325437"/>
            <a:chOff x="2780" y="1553"/>
            <a:chExt cx="106" cy="182"/>
          </a:xfrm>
        </p:grpSpPr>
        <p:sp>
          <p:nvSpPr>
            <p:cNvPr id="37931" name="Line 21"/>
            <p:cNvSpPr>
              <a:spLocks noChangeAspect="1" noChangeShapeType="1"/>
            </p:cNvSpPr>
            <p:nvPr/>
          </p:nvSpPr>
          <p:spPr bwMode="auto">
            <a:xfrm rot="2599602">
              <a:off x="2780" y="1553"/>
              <a:ext cx="99" cy="10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32" name="Line 22"/>
            <p:cNvSpPr>
              <a:spLocks noChangeAspect="1" noChangeShapeType="1"/>
            </p:cNvSpPr>
            <p:nvPr/>
          </p:nvSpPr>
          <p:spPr bwMode="auto">
            <a:xfrm rot="2599602">
              <a:off x="2807" y="1665"/>
              <a:ext cx="0" cy="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33" name="Line 23"/>
            <p:cNvSpPr>
              <a:spLocks noChangeAspect="1" noChangeShapeType="1"/>
            </p:cNvSpPr>
            <p:nvPr/>
          </p:nvSpPr>
          <p:spPr bwMode="auto">
            <a:xfrm rot="7999602">
              <a:off x="2851" y="1666"/>
              <a:ext cx="0" cy="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7898" name="Line 24"/>
          <p:cNvSpPr>
            <a:spLocks noChangeAspect="1" noChangeShapeType="1"/>
          </p:cNvSpPr>
          <p:nvPr/>
        </p:nvSpPr>
        <p:spPr bwMode="auto">
          <a:xfrm>
            <a:off x="3471863" y="6005513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899" name="Line 25"/>
          <p:cNvSpPr>
            <a:spLocks noChangeAspect="1" noChangeShapeType="1"/>
          </p:cNvSpPr>
          <p:nvPr/>
        </p:nvSpPr>
        <p:spPr bwMode="auto">
          <a:xfrm rot="5400000">
            <a:off x="3773487" y="5641976"/>
            <a:ext cx="754063" cy="47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0" name="Line 26"/>
          <p:cNvSpPr>
            <a:spLocks noChangeAspect="1" noChangeShapeType="1"/>
          </p:cNvSpPr>
          <p:nvPr/>
        </p:nvSpPr>
        <p:spPr bwMode="auto">
          <a:xfrm>
            <a:off x="2236788" y="6008688"/>
            <a:ext cx="3921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1" name="Oval 27"/>
          <p:cNvSpPr>
            <a:spLocks noChangeAspect="1" noChangeArrowheads="1"/>
          </p:cNvSpPr>
          <p:nvPr/>
        </p:nvSpPr>
        <p:spPr bwMode="auto">
          <a:xfrm>
            <a:off x="1995488" y="5872163"/>
            <a:ext cx="254000" cy="25717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2" name="Line 28"/>
          <p:cNvSpPr>
            <a:spLocks noChangeAspect="1" noChangeShapeType="1"/>
          </p:cNvSpPr>
          <p:nvPr/>
        </p:nvSpPr>
        <p:spPr bwMode="auto">
          <a:xfrm rot="379886">
            <a:off x="2590800" y="6019800"/>
            <a:ext cx="206375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3" name="Line 29"/>
          <p:cNvSpPr>
            <a:spLocks noChangeAspect="1" noChangeShapeType="1"/>
          </p:cNvSpPr>
          <p:nvPr/>
        </p:nvSpPr>
        <p:spPr bwMode="auto">
          <a:xfrm rot="379886">
            <a:off x="2774950" y="6249988"/>
            <a:ext cx="0" cy="127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4" name="Line 30"/>
          <p:cNvSpPr>
            <a:spLocks noChangeAspect="1" noChangeShapeType="1"/>
          </p:cNvSpPr>
          <p:nvPr/>
        </p:nvSpPr>
        <p:spPr bwMode="auto">
          <a:xfrm rot="5779886">
            <a:off x="2839244" y="6206331"/>
            <a:ext cx="0" cy="1222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5" name="Line 31"/>
          <p:cNvSpPr>
            <a:spLocks noChangeAspect="1" noChangeShapeType="1"/>
          </p:cNvSpPr>
          <p:nvPr/>
        </p:nvSpPr>
        <p:spPr bwMode="auto">
          <a:xfrm rot="21220114" flipV="1">
            <a:off x="2593975" y="5765800"/>
            <a:ext cx="203200" cy="2254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6" name="Line 32"/>
          <p:cNvSpPr>
            <a:spLocks noChangeAspect="1" noChangeShapeType="1"/>
          </p:cNvSpPr>
          <p:nvPr/>
        </p:nvSpPr>
        <p:spPr bwMode="auto">
          <a:xfrm rot="21220114" flipV="1">
            <a:off x="2774950" y="5640388"/>
            <a:ext cx="0" cy="123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7" name="Line 33"/>
          <p:cNvSpPr>
            <a:spLocks noChangeAspect="1" noChangeShapeType="1"/>
          </p:cNvSpPr>
          <p:nvPr/>
        </p:nvSpPr>
        <p:spPr bwMode="auto">
          <a:xfrm rot="15820114" flipV="1">
            <a:off x="2839244" y="5687219"/>
            <a:ext cx="0" cy="1222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8" name="Line 34"/>
          <p:cNvSpPr>
            <a:spLocks noChangeAspect="1" noChangeShapeType="1"/>
          </p:cNvSpPr>
          <p:nvPr/>
        </p:nvSpPr>
        <p:spPr bwMode="auto">
          <a:xfrm flipH="1">
            <a:off x="3525838" y="5268913"/>
            <a:ext cx="315912" cy="5683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9" name="Line 35"/>
          <p:cNvSpPr>
            <a:spLocks noChangeAspect="1" noChangeShapeType="1"/>
          </p:cNvSpPr>
          <p:nvPr/>
        </p:nvSpPr>
        <p:spPr bwMode="auto">
          <a:xfrm flipH="1">
            <a:off x="3530600" y="5826125"/>
            <a:ext cx="0" cy="1254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10" name="Line 36"/>
          <p:cNvSpPr>
            <a:spLocks noChangeAspect="1" noChangeShapeType="1"/>
          </p:cNvSpPr>
          <p:nvPr/>
        </p:nvSpPr>
        <p:spPr bwMode="auto">
          <a:xfrm rot="16200000" flipH="1">
            <a:off x="3475038" y="5770562"/>
            <a:ext cx="0" cy="123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7911" name="Group 37"/>
          <p:cNvGrpSpPr>
            <a:grpSpLocks noChangeAspect="1"/>
          </p:cNvGrpSpPr>
          <p:nvPr/>
        </p:nvGrpSpPr>
        <p:grpSpPr bwMode="auto">
          <a:xfrm>
            <a:off x="1919288" y="5738813"/>
            <a:ext cx="114300" cy="112712"/>
            <a:chOff x="2482" y="1851"/>
            <a:chExt cx="64" cy="64"/>
          </a:xfrm>
        </p:grpSpPr>
        <p:sp>
          <p:nvSpPr>
            <p:cNvPr id="37929" name="Line 38"/>
            <p:cNvSpPr>
              <a:spLocks noChangeAspect="1" noChangeShapeType="1"/>
            </p:cNvSpPr>
            <p:nvPr/>
          </p:nvSpPr>
          <p:spPr bwMode="auto">
            <a:xfrm>
              <a:off x="2482" y="1883"/>
              <a:ext cx="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30" name="Line 39"/>
            <p:cNvSpPr>
              <a:spLocks noChangeAspect="1" noChangeShapeType="1"/>
            </p:cNvSpPr>
            <p:nvPr/>
          </p:nvSpPr>
          <p:spPr bwMode="auto">
            <a:xfrm rot="5400000">
              <a:off x="2482" y="1883"/>
              <a:ext cx="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7912" name="Group 40"/>
          <p:cNvGrpSpPr>
            <a:grpSpLocks noChangeAspect="1"/>
          </p:cNvGrpSpPr>
          <p:nvPr/>
        </p:nvGrpSpPr>
        <p:grpSpPr bwMode="auto">
          <a:xfrm>
            <a:off x="3154363" y="5686425"/>
            <a:ext cx="112712" cy="112713"/>
            <a:chOff x="2482" y="1851"/>
            <a:chExt cx="64" cy="64"/>
          </a:xfrm>
        </p:grpSpPr>
        <p:sp>
          <p:nvSpPr>
            <p:cNvPr id="37927" name="Line 41"/>
            <p:cNvSpPr>
              <a:spLocks noChangeAspect="1" noChangeShapeType="1"/>
            </p:cNvSpPr>
            <p:nvPr/>
          </p:nvSpPr>
          <p:spPr bwMode="auto">
            <a:xfrm>
              <a:off x="2482" y="1883"/>
              <a:ext cx="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28" name="Line 42"/>
            <p:cNvSpPr>
              <a:spLocks noChangeAspect="1" noChangeShapeType="1"/>
            </p:cNvSpPr>
            <p:nvPr/>
          </p:nvSpPr>
          <p:spPr bwMode="auto">
            <a:xfrm rot="5400000">
              <a:off x="2482" y="1883"/>
              <a:ext cx="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7913" name="Group 43"/>
          <p:cNvGrpSpPr>
            <a:grpSpLocks noChangeAspect="1"/>
          </p:cNvGrpSpPr>
          <p:nvPr/>
        </p:nvGrpSpPr>
        <p:grpSpPr bwMode="auto">
          <a:xfrm>
            <a:off x="3154363" y="6218238"/>
            <a:ext cx="112712" cy="112712"/>
            <a:chOff x="2482" y="1851"/>
            <a:chExt cx="64" cy="64"/>
          </a:xfrm>
        </p:grpSpPr>
        <p:sp>
          <p:nvSpPr>
            <p:cNvPr id="37925" name="Line 44"/>
            <p:cNvSpPr>
              <a:spLocks noChangeAspect="1" noChangeShapeType="1"/>
            </p:cNvSpPr>
            <p:nvPr/>
          </p:nvSpPr>
          <p:spPr bwMode="auto">
            <a:xfrm>
              <a:off x="2482" y="1883"/>
              <a:ext cx="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26" name="Line 45"/>
            <p:cNvSpPr>
              <a:spLocks noChangeAspect="1" noChangeShapeType="1"/>
            </p:cNvSpPr>
            <p:nvPr/>
          </p:nvSpPr>
          <p:spPr bwMode="auto">
            <a:xfrm rot="5400000">
              <a:off x="2482" y="1883"/>
              <a:ext cx="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7914" name="Line 46"/>
          <p:cNvSpPr>
            <a:spLocks noChangeAspect="1" noChangeShapeType="1"/>
          </p:cNvSpPr>
          <p:nvPr/>
        </p:nvSpPr>
        <p:spPr bwMode="auto">
          <a:xfrm>
            <a:off x="2630488" y="5705475"/>
            <a:ext cx="1127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15" name="Line 47"/>
          <p:cNvSpPr>
            <a:spLocks noChangeAspect="1" noChangeShapeType="1"/>
          </p:cNvSpPr>
          <p:nvPr/>
        </p:nvSpPr>
        <p:spPr bwMode="auto">
          <a:xfrm>
            <a:off x="2630488" y="6318250"/>
            <a:ext cx="1127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16" name="Line 48"/>
          <p:cNvSpPr>
            <a:spLocks noChangeAspect="1" noChangeShapeType="1"/>
          </p:cNvSpPr>
          <p:nvPr/>
        </p:nvSpPr>
        <p:spPr bwMode="auto">
          <a:xfrm>
            <a:off x="3370263" y="5756275"/>
            <a:ext cx="1143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17" name="Rectangle 49"/>
          <p:cNvSpPr>
            <a:spLocks noChangeAspect="1" noChangeArrowheads="1"/>
          </p:cNvSpPr>
          <p:nvPr/>
        </p:nvSpPr>
        <p:spPr bwMode="auto">
          <a:xfrm>
            <a:off x="1096963" y="5183188"/>
            <a:ext cx="950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/>
              <a:t>A-</a:t>
            </a:r>
            <a:r>
              <a:rPr lang="en-GB" altLang="ja-JP" sz="1600">
                <a:latin typeface="Symbol" pitchFamily="18" charset="2"/>
              </a:rPr>
              <a:t>b</a:t>
            </a:r>
            <a:r>
              <a:rPr lang="en-GB" altLang="ja-JP" sz="1600"/>
              <a:t> fibre</a:t>
            </a:r>
            <a:endParaRPr lang="ja-JP" altLang="en-US" sz="1600"/>
          </a:p>
        </p:txBody>
      </p:sp>
      <p:sp>
        <p:nvSpPr>
          <p:cNvPr id="37918" name="Rectangle 50"/>
          <p:cNvSpPr>
            <a:spLocks noChangeAspect="1" noChangeArrowheads="1"/>
          </p:cNvSpPr>
          <p:nvPr/>
        </p:nvSpPr>
        <p:spPr bwMode="auto">
          <a:xfrm>
            <a:off x="992188" y="6521450"/>
            <a:ext cx="1193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/>
              <a:t>A-</a:t>
            </a:r>
            <a:r>
              <a:rPr lang="en-GB" altLang="ja-JP" sz="1600">
                <a:latin typeface="Symbol" pitchFamily="18" charset="2"/>
              </a:rPr>
              <a:t>d,</a:t>
            </a:r>
            <a:r>
              <a:rPr lang="en-GB" altLang="ja-JP" sz="1600"/>
              <a:t> C fibre</a:t>
            </a:r>
            <a:endParaRPr lang="ja-JP" altLang="en-US" sz="1600"/>
          </a:p>
        </p:txBody>
      </p:sp>
      <p:sp>
        <p:nvSpPr>
          <p:cNvPr id="37919" name="Rectangle 51"/>
          <p:cNvSpPr>
            <a:spLocks noChangeAspect="1" noChangeArrowheads="1"/>
          </p:cNvSpPr>
          <p:nvPr/>
        </p:nvSpPr>
        <p:spPr bwMode="auto">
          <a:xfrm>
            <a:off x="3590925" y="4930775"/>
            <a:ext cx="86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/>
              <a:t>brain</a:t>
            </a:r>
            <a:endParaRPr lang="ja-JP" altLang="en-US"/>
          </a:p>
        </p:txBody>
      </p:sp>
      <p:sp>
        <p:nvSpPr>
          <p:cNvPr id="37920" name="Line 52"/>
          <p:cNvSpPr>
            <a:spLocks noChangeAspect="1" noChangeShapeType="1"/>
          </p:cNvSpPr>
          <p:nvPr/>
        </p:nvSpPr>
        <p:spPr bwMode="auto">
          <a:xfrm>
            <a:off x="1927225" y="6224588"/>
            <a:ext cx="11271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7921" name="Group 53"/>
          <p:cNvGrpSpPr>
            <a:grpSpLocks noChangeAspect="1"/>
          </p:cNvGrpSpPr>
          <p:nvPr/>
        </p:nvGrpSpPr>
        <p:grpSpPr bwMode="auto">
          <a:xfrm>
            <a:off x="3570288" y="5784850"/>
            <a:ext cx="112712" cy="112713"/>
            <a:chOff x="2482" y="1851"/>
            <a:chExt cx="64" cy="64"/>
          </a:xfrm>
        </p:grpSpPr>
        <p:sp>
          <p:nvSpPr>
            <p:cNvPr id="37923" name="Line 54"/>
            <p:cNvSpPr>
              <a:spLocks noChangeAspect="1" noChangeShapeType="1"/>
            </p:cNvSpPr>
            <p:nvPr/>
          </p:nvSpPr>
          <p:spPr bwMode="auto">
            <a:xfrm>
              <a:off x="2482" y="1883"/>
              <a:ext cx="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24" name="Line 55"/>
            <p:cNvSpPr>
              <a:spLocks noChangeAspect="1" noChangeShapeType="1"/>
            </p:cNvSpPr>
            <p:nvPr/>
          </p:nvSpPr>
          <p:spPr bwMode="auto">
            <a:xfrm rot="5400000">
              <a:off x="2482" y="1883"/>
              <a:ext cx="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7922" name="Rectangle 56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44488" y="1711325"/>
            <a:ext cx="8437562" cy="496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/>
              <a:t>Tachykinins :	substance P </a:t>
            </a:r>
            <a:r>
              <a:rPr lang="en-GB" altLang="ja-JP" sz="2000">
                <a:latin typeface="Times" pitchFamily="18" charset="0"/>
              </a:rPr>
              <a:t>–</a:t>
            </a:r>
            <a:r>
              <a:rPr lang="en-GB" altLang="ja-JP" sz="2000"/>
              <a:t> NK1</a:t>
            </a:r>
          </a:p>
          <a:p>
            <a:pPr algn="l"/>
            <a:r>
              <a:rPr lang="en-GB" altLang="ja-JP" sz="2000"/>
              <a:t>		neurokinin A </a:t>
            </a:r>
            <a:r>
              <a:rPr lang="en-GB" altLang="ja-JP" sz="2000">
                <a:latin typeface="Times" pitchFamily="18" charset="0"/>
              </a:rPr>
              <a:t>–</a:t>
            </a:r>
            <a:r>
              <a:rPr lang="en-GB" altLang="ja-JP" sz="2000"/>
              <a:t> NK2</a:t>
            </a:r>
          </a:p>
          <a:p>
            <a:pPr algn="l"/>
            <a:r>
              <a:rPr lang="en-GB" altLang="ja-JP" sz="2000"/>
              <a:t>		neurokinin B </a:t>
            </a:r>
            <a:r>
              <a:rPr lang="en-GB" altLang="ja-JP" sz="2000">
                <a:latin typeface="Times" pitchFamily="18" charset="0"/>
              </a:rPr>
              <a:t>–</a:t>
            </a:r>
            <a:r>
              <a:rPr lang="en-GB" altLang="ja-JP" sz="2000"/>
              <a:t> NK3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/>
              <a:t>		all tachykinins have consensus C-terminal sequence</a:t>
            </a:r>
          </a:p>
          <a:p>
            <a:pPr algn="l"/>
            <a:r>
              <a:rPr lang="en-US" altLang="ja-JP" sz="2000"/>
              <a:t>		     i.e. </a:t>
            </a:r>
            <a:r>
              <a:rPr lang="en-GB" altLang="ja-JP" sz="2000"/>
              <a:t>Phe-X-Gly-Leu-Met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/>
              <a:t>		tachy = fast        brady = slow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/>
              <a:t>		expressed in TrkA expressing small diameter neurons</a:t>
            </a:r>
          </a:p>
          <a:p>
            <a:pPr algn="l"/>
            <a:r>
              <a:rPr lang="en-US" altLang="ja-JP" sz="2000"/>
              <a:t>		(peptidergic nociceptive neurons)</a:t>
            </a:r>
          </a:p>
          <a:p>
            <a:pPr algn="l"/>
            <a:endParaRPr lang="en-GB" altLang="ja-JP" sz="2000"/>
          </a:p>
          <a:p>
            <a:pPr algn="l"/>
            <a:r>
              <a:rPr lang="en-GB" altLang="ja-JP" sz="2000"/>
              <a:t>		NK1-3 receptors: 7-TM G-protein coulpled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/>
              <a:t>		substance P-saporin</a:t>
            </a:r>
          </a:p>
          <a:p>
            <a:pPr algn="l"/>
            <a:endParaRPr lang="en-GB" altLang="ja-JP" sz="200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733066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36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263650"/>
          </a:xfrm>
          <a:noFill/>
        </p:spPr>
        <p:txBody>
          <a:bodyPr/>
          <a:lstStyle/>
          <a:p>
            <a:r>
              <a:rPr lang="en-GB" altLang="ja-JP" sz="2400" smtClean="0">
                <a:latin typeface="Helvetica" pitchFamily="34" charset="0"/>
              </a:rPr>
              <a:t>Neurotransmitters</a:t>
            </a:r>
            <a:br>
              <a:rPr lang="en-GB" altLang="ja-JP" sz="2400" smtClean="0">
                <a:latin typeface="Helvetica" pitchFamily="34" charset="0"/>
              </a:rPr>
            </a:br>
            <a:r>
              <a:rPr lang="en-GB" altLang="ja-JP" sz="3600" smtClean="0">
                <a:latin typeface="Helvetica" pitchFamily="34" charset="0"/>
              </a:rPr>
              <a:t>Tachykinins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37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263650"/>
          </a:xfrm>
          <a:noFill/>
        </p:spPr>
        <p:txBody>
          <a:bodyPr/>
          <a:lstStyle/>
          <a:p>
            <a:r>
              <a:rPr lang="en-GB" altLang="ja-JP" sz="2400" smtClean="0">
                <a:latin typeface="Helvetica" pitchFamily="34" charset="0"/>
              </a:rPr>
              <a:t>Neurotransmitters</a:t>
            </a:r>
            <a:br>
              <a:rPr lang="en-GB" altLang="ja-JP" sz="2400" smtClean="0">
                <a:latin typeface="Helvetica" pitchFamily="34" charset="0"/>
              </a:rPr>
            </a:br>
            <a:r>
              <a:rPr lang="en-GB" altLang="ja-JP" sz="3600" smtClean="0">
                <a:latin typeface="Helvetica" pitchFamily="34" charset="0"/>
              </a:rPr>
              <a:t>Other peptidergic neurotransmitters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22313" y="2090738"/>
            <a:ext cx="8158162" cy="328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ja-JP" sz="2000"/>
              <a:t>CGRP (</a:t>
            </a:r>
            <a:r>
              <a:rPr lang="en-GB" altLang="ja-JP" sz="2000"/>
              <a:t>calcitonin gene-related peptide)</a:t>
            </a:r>
          </a:p>
          <a:p>
            <a:pPr algn="l">
              <a:lnSpc>
                <a:spcPct val="70000"/>
              </a:lnSpc>
            </a:pPr>
            <a:endParaRPr lang="en-GB" altLang="ja-JP" sz="2000"/>
          </a:p>
          <a:p>
            <a:pPr algn="l">
              <a:lnSpc>
                <a:spcPct val="70000"/>
              </a:lnSpc>
            </a:pPr>
            <a:r>
              <a:rPr lang="en-US" altLang="ja-JP" sz="2000"/>
              <a:t>VIP (</a:t>
            </a:r>
            <a:r>
              <a:rPr lang="en-GB" altLang="ja-JP" sz="2000"/>
              <a:t>vasoactive intestinal polypeptide)</a:t>
            </a:r>
          </a:p>
          <a:p>
            <a:pPr algn="l">
              <a:lnSpc>
                <a:spcPct val="70000"/>
              </a:lnSpc>
            </a:pPr>
            <a:endParaRPr lang="en-US" altLang="ja-JP" sz="2000"/>
          </a:p>
          <a:p>
            <a:pPr algn="l">
              <a:lnSpc>
                <a:spcPct val="70000"/>
              </a:lnSpc>
            </a:pPr>
            <a:r>
              <a:rPr lang="en-US" altLang="ja-JP" sz="2000"/>
              <a:t>Somatostatin</a:t>
            </a:r>
          </a:p>
          <a:p>
            <a:pPr algn="l">
              <a:lnSpc>
                <a:spcPct val="70000"/>
              </a:lnSpc>
            </a:pPr>
            <a:endParaRPr lang="en-US" altLang="ja-JP" sz="2000"/>
          </a:p>
          <a:p>
            <a:pPr algn="l">
              <a:lnSpc>
                <a:spcPct val="70000"/>
              </a:lnSpc>
            </a:pPr>
            <a:r>
              <a:rPr lang="en-US" altLang="ja-JP" sz="2000"/>
              <a:t>Bombesin</a:t>
            </a:r>
          </a:p>
          <a:p>
            <a:pPr algn="l">
              <a:lnSpc>
                <a:spcPct val="70000"/>
              </a:lnSpc>
            </a:pPr>
            <a:endParaRPr lang="en-US" altLang="ja-JP" sz="2000"/>
          </a:p>
          <a:p>
            <a:pPr algn="l">
              <a:lnSpc>
                <a:spcPct val="70000"/>
              </a:lnSpc>
            </a:pPr>
            <a:r>
              <a:rPr lang="en-US" altLang="ja-JP" sz="2000"/>
              <a:t>Galanin</a:t>
            </a:r>
          </a:p>
          <a:p>
            <a:pPr algn="l">
              <a:lnSpc>
                <a:spcPct val="70000"/>
              </a:lnSpc>
            </a:pPr>
            <a:endParaRPr lang="en-US" altLang="ja-JP" sz="2000"/>
          </a:p>
          <a:p>
            <a:pPr algn="l">
              <a:lnSpc>
                <a:spcPct val="70000"/>
              </a:lnSpc>
            </a:pPr>
            <a:r>
              <a:rPr lang="en-US" altLang="ja-JP" sz="2000"/>
              <a:t>Neuropeptide Y</a:t>
            </a:r>
          </a:p>
          <a:p>
            <a:pPr algn="l">
              <a:lnSpc>
                <a:spcPct val="70000"/>
              </a:lnSpc>
            </a:pPr>
            <a:endParaRPr lang="en-US" altLang="ja-JP" sz="2000"/>
          </a:p>
          <a:p>
            <a:pPr algn="l">
              <a:lnSpc>
                <a:spcPct val="70000"/>
              </a:lnSpc>
            </a:pPr>
            <a:r>
              <a:rPr lang="en-GB" altLang="ja-JP" sz="2000"/>
              <a:t>Cholecystokin</a:t>
            </a:r>
          </a:p>
          <a:p>
            <a:pPr algn="l">
              <a:lnSpc>
                <a:spcPct val="70000"/>
              </a:lnSpc>
            </a:pPr>
            <a:endParaRPr lang="en-US" altLang="ja-JP" sz="2000"/>
          </a:p>
          <a:p>
            <a:pPr algn="l">
              <a:lnSpc>
                <a:spcPct val="70000"/>
              </a:lnSpc>
            </a:pPr>
            <a:r>
              <a:rPr lang="en-GB" altLang="ja-JP" sz="2000"/>
              <a:t>PACAP (Pituitary adenyl cyclase activating peptide)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r>
              <a:rPr lang="en-US" altLang="ja-JP" sz="3200" smtClean="0">
                <a:solidFill>
                  <a:schemeClr val="accent1"/>
                </a:solidFill>
                <a:latin typeface="Helvetica" pitchFamily="34" charset="0"/>
              </a:rPr>
              <a:t>Expression of neurotrophic factor receptors and Na</a:t>
            </a:r>
            <a:r>
              <a:rPr lang="en-US" altLang="ja-JP" sz="3200" baseline="30000" smtClean="0">
                <a:solidFill>
                  <a:schemeClr val="accent1"/>
                </a:solidFill>
                <a:latin typeface="Helvetica" pitchFamily="34" charset="0"/>
              </a:rPr>
              <a:t>+</a:t>
            </a:r>
            <a:r>
              <a:rPr lang="en-US" altLang="ja-JP" sz="3200" smtClean="0">
                <a:solidFill>
                  <a:schemeClr val="accent1"/>
                </a:solidFill>
                <a:latin typeface="Helvetica" pitchFamily="34" charset="0"/>
              </a:rPr>
              <a:t> channels in DRG neurons</a:t>
            </a:r>
            <a:endParaRPr lang="en-GB" altLang="ja-JP" sz="32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4264025" y="2487613"/>
            <a:ext cx="1571625" cy="1790700"/>
          </a:xfrm>
          <a:custGeom>
            <a:avLst/>
            <a:gdLst>
              <a:gd name="T0" fmla="*/ 1552575 w 165"/>
              <a:gd name="T1" fmla="*/ 1790700 h 188"/>
              <a:gd name="T2" fmla="*/ 1571625 w 165"/>
              <a:gd name="T3" fmla="*/ 1571625 h 188"/>
              <a:gd name="T4" fmla="*/ 0 w 165"/>
              <a:gd name="T5" fmla="*/ 0 h 188"/>
              <a:gd name="T6" fmla="*/ 0 w 165"/>
              <a:gd name="T7" fmla="*/ 1571625 h 188"/>
              <a:gd name="T8" fmla="*/ 1552575 w 165"/>
              <a:gd name="T9" fmla="*/ 179070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188"/>
              <a:gd name="T17" fmla="*/ 165 w 165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188">
                <a:moveTo>
                  <a:pt x="163" y="188"/>
                </a:moveTo>
                <a:cubicBezTo>
                  <a:pt x="164" y="180"/>
                  <a:pt x="165" y="172"/>
                  <a:pt x="165" y="165"/>
                </a:cubicBezTo>
                <a:cubicBezTo>
                  <a:pt x="165" y="73"/>
                  <a:pt x="91" y="0"/>
                  <a:pt x="0" y="0"/>
                </a:cubicBezTo>
                <a:lnTo>
                  <a:pt x="0" y="165"/>
                </a:lnTo>
                <a:lnTo>
                  <a:pt x="163" y="18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3835400" y="4059238"/>
            <a:ext cx="1981200" cy="1562100"/>
          </a:xfrm>
          <a:custGeom>
            <a:avLst/>
            <a:gdLst>
              <a:gd name="T0" fmla="*/ 0 w 208"/>
              <a:gd name="T1" fmla="*/ 1504950 h 164"/>
              <a:gd name="T2" fmla="*/ 428625 w 208"/>
              <a:gd name="T3" fmla="*/ 1562100 h 164"/>
              <a:gd name="T4" fmla="*/ 1981200 w 208"/>
              <a:gd name="T5" fmla="*/ 219075 h 164"/>
              <a:gd name="T6" fmla="*/ 428625 w 208"/>
              <a:gd name="T7" fmla="*/ 0 h 164"/>
              <a:gd name="T8" fmla="*/ 0 w 208"/>
              <a:gd name="T9" fmla="*/ 150495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164"/>
              <a:gd name="T17" fmla="*/ 208 w 208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164">
                <a:moveTo>
                  <a:pt x="0" y="158"/>
                </a:moveTo>
                <a:cubicBezTo>
                  <a:pt x="14" y="162"/>
                  <a:pt x="29" y="164"/>
                  <a:pt x="45" y="164"/>
                </a:cubicBezTo>
                <a:cubicBezTo>
                  <a:pt x="127" y="164"/>
                  <a:pt x="196" y="104"/>
                  <a:pt x="208" y="23"/>
                </a:cubicBezTo>
                <a:lnTo>
                  <a:pt x="45" y="0"/>
                </a:lnTo>
                <a:lnTo>
                  <a:pt x="0" y="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>
            <a:off x="2682875" y="2487613"/>
            <a:ext cx="1581150" cy="3076575"/>
          </a:xfrm>
          <a:custGeom>
            <a:avLst/>
            <a:gdLst>
              <a:gd name="T0" fmla="*/ 1571625 w 166"/>
              <a:gd name="T1" fmla="*/ 0 h 323"/>
              <a:gd name="T2" fmla="*/ 9525 w 166"/>
              <a:gd name="T3" fmla="*/ 1562100 h 323"/>
              <a:gd name="T4" fmla="*/ 1152525 w 166"/>
              <a:gd name="T5" fmla="*/ 3076575 h 323"/>
              <a:gd name="T6" fmla="*/ 1581150 w 166"/>
              <a:gd name="T7" fmla="*/ 1571625 h 323"/>
              <a:gd name="T8" fmla="*/ 1571625 w 166"/>
              <a:gd name="T9" fmla="*/ 0 h 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323"/>
              <a:gd name="T17" fmla="*/ 166 w 166"/>
              <a:gd name="T18" fmla="*/ 323 h 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323">
                <a:moveTo>
                  <a:pt x="165" y="0"/>
                </a:moveTo>
                <a:cubicBezTo>
                  <a:pt x="74" y="0"/>
                  <a:pt x="1" y="73"/>
                  <a:pt x="1" y="164"/>
                </a:cubicBezTo>
                <a:cubicBezTo>
                  <a:pt x="0" y="238"/>
                  <a:pt x="50" y="303"/>
                  <a:pt x="121" y="323"/>
                </a:cubicBezTo>
                <a:lnTo>
                  <a:pt x="166" y="165"/>
                </a:lnTo>
                <a:lnTo>
                  <a:pt x="165" y="0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484688" y="3240088"/>
            <a:ext cx="90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b="1">
                <a:solidFill>
                  <a:srgbClr val="000000"/>
                </a:solidFill>
              </a:rPr>
              <a:t>TrkA</a:t>
            </a:r>
            <a:endParaRPr lang="en-GB" altLang="ja-JP" b="1">
              <a:solidFill>
                <a:srgbClr val="000000"/>
              </a:solidFill>
            </a:endParaRP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2589213" y="2400300"/>
            <a:ext cx="3340100" cy="3305175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978525" y="3856038"/>
            <a:ext cx="22225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>
                <a:solidFill>
                  <a:srgbClr val="FFFFCC"/>
                </a:solidFill>
              </a:rPr>
              <a:t>Unmyelinated neurons</a:t>
            </a:r>
            <a:endParaRPr lang="en-GB" altLang="ja-JP">
              <a:solidFill>
                <a:srgbClr val="FFFFCC"/>
              </a:solidFill>
            </a:endParaRPr>
          </a:p>
        </p:txBody>
      </p:sp>
      <p:sp useBgFill="1">
        <p:nvSpPr>
          <p:cNvPr id="41993" name="Rectangle 9"/>
          <p:cNvSpPr>
            <a:spLocks noChangeArrowheads="1"/>
          </p:cNvSpPr>
          <p:nvPr/>
        </p:nvSpPr>
        <p:spPr bwMode="auto">
          <a:xfrm>
            <a:off x="4173538" y="2014538"/>
            <a:ext cx="134937" cy="458787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914400" y="3014663"/>
            <a:ext cx="17907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>
                <a:solidFill>
                  <a:srgbClr val="FFFFCC"/>
                </a:solidFill>
              </a:rPr>
              <a:t>Myelinated neurons</a:t>
            </a:r>
            <a:endParaRPr lang="en-GB" altLang="ja-JP">
              <a:solidFill>
                <a:srgbClr val="FFFFCC"/>
              </a:solidFill>
            </a:endParaRPr>
          </a:p>
        </p:txBody>
      </p:sp>
      <p:sp useBgFill="1">
        <p:nvSpPr>
          <p:cNvPr id="41995" name="Rectangle 11"/>
          <p:cNvSpPr>
            <a:spLocks noChangeArrowheads="1"/>
          </p:cNvSpPr>
          <p:nvPr/>
        </p:nvSpPr>
        <p:spPr bwMode="auto">
          <a:xfrm rot="1103997">
            <a:off x="3697288" y="5580063"/>
            <a:ext cx="101600" cy="42545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219575" y="4416425"/>
            <a:ext cx="10525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b="1">
                <a:solidFill>
                  <a:srgbClr val="000000"/>
                </a:solidFill>
              </a:rPr>
              <a:t>c-ret</a:t>
            </a:r>
          </a:p>
          <a:p>
            <a:pPr algn="l"/>
            <a:r>
              <a:rPr lang="en-US" altLang="ja-JP" b="1">
                <a:solidFill>
                  <a:srgbClr val="000000"/>
                </a:solidFill>
              </a:rPr>
              <a:t>GFR</a:t>
            </a:r>
            <a:r>
              <a:rPr lang="en-US" altLang="ja-JP" b="1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en-GB" altLang="ja-JP" b="1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038475" y="3563938"/>
            <a:ext cx="10525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b="1">
                <a:solidFill>
                  <a:srgbClr val="000000"/>
                </a:solidFill>
              </a:rPr>
              <a:t>TrkB</a:t>
            </a:r>
          </a:p>
          <a:p>
            <a:pPr algn="l"/>
            <a:r>
              <a:rPr lang="en-US" altLang="ja-JP" b="1">
                <a:solidFill>
                  <a:srgbClr val="000000"/>
                </a:solidFill>
              </a:rPr>
              <a:t>TrkC</a:t>
            </a:r>
            <a:endParaRPr lang="en-GB" altLang="ja-JP" b="1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319588" y="6281738"/>
            <a:ext cx="482441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1600">
                <a:solidFill>
                  <a:srgbClr val="FFFFCC"/>
                </a:solidFill>
                <a:latin typeface="Times New Roman" pitchFamily="18" charset="0"/>
              </a:rPr>
              <a:t>Note: This is a simplified chart. Real expression pattern </a:t>
            </a:r>
          </a:p>
          <a:p>
            <a:pPr algn="l"/>
            <a:r>
              <a:rPr lang="en-US" altLang="ja-JP" sz="1600">
                <a:solidFill>
                  <a:srgbClr val="FFFFCC"/>
                </a:solidFill>
                <a:latin typeface="Times New Roman" pitchFamily="18" charset="0"/>
              </a:rPr>
              <a:t>          is overlapped and much more complicated.</a:t>
            </a:r>
            <a:endParaRPr lang="en-GB" altLang="ja-JP" sz="160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5721350" y="2711450"/>
            <a:ext cx="1631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b="1">
                <a:solidFill>
                  <a:srgbClr val="FF0000"/>
                </a:solidFill>
              </a:rPr>
              <a:t>Na</a:t>
            </a:r>
            <a:r>
              <a:rPr lang="en-US" altLang="ja-JP" b="1" baseline="-25000">
                <a:solidFill>
                  <a:srgbClr val="FF0000"/>
                </a:solidFill>
              </a:rPr>
              <a:t>V</a:t>
            </a:r>
            <a:r>
              <a:rPr lang="en-US" altLang="ja-JP" b="1">
                <a:solidFill>
                  <a:srgbClr val="FF0000"/>
                </a:solidFill>
              </a:rPr>
              <a:t>1.8</a:t>
            </a:r>
            <a:endParaRPr lang="en-GB" altLang="ja-JP" b="1">
              <a:solidFill>
                <a:srgbClr val="FF0000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5370513" y="5181600"/>
            <a:ext cx="1631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b="1">
                <a:solidFill>
                  <a:schemeClr val="accent2"/>
                </a:solidFill>
              </a:rPr>
              <a:t>Na</a:t>
            </a:r>
            <a:r>
              <a:rPr lang="en-US" altLang="ja-JP" b="1" baseline="-25000">
                <a:solidFill>
                  <a:schemeClr val="accent2"/>
                </a:solidFill>
              </a:rPr>
              <a:t>V</a:t>
            </a:r>
            <a:r>
              <a:rPr lang="en-US" altLang="ja-JP" b="1">
                <a:solidFill>
                  <a:schemeClr val="accent2"/>
                </a:solidFill>
              </a:rPr>
              <a:t>1.9</a:t>
            </a:r>
            <a:endParaRPr lang="en-GB" altLang="ja-JP" b="1">
              <a:solidFill>
                <a:schemeClr val="accent2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8733066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38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894388" y="3063875"/>
            <a:ext cx="23574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b="1">
                <a:solidFill>
                  <a:srgbClr val="FF0000"/>
                </a:solidFill>
              </a:rPr>
              <a:t>Substance P, CGRP</a:t>
            </a:r>
            <a:endParaRPr lang="en-GB" altLang="ja-JP" b="1">
              <a:solidFill>
                <a:srgbClr val="FF0000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99088" y="5561013"/>
            <a:ext cx="1631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b="1">
                <a:solidFill>
                  <a:schemeClr val="accent2"/>
                </a:solidFill>
              </a:rPr>
              <a:t>IB4 +</a:t>
            </a:r>
            <a:endParaRPr lang="en-GB" altLang="ja-JP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263650"/>
          </a:xfrm>
          <a:noFill/>
        </p:spPr>
        <p:txBody>
          <a:bodyPr/>
          <a:lstStyle/>
          <a:p>
            <a:r>
              <a:rPr lang="en-GB" altLang="ja-JP" sz="2400" smtClean="0">
                <a:latin typeface="Helvetica" pitchFamily="34" charset="0"/>
              </a:rPr>
              <a:t>Neurotransmitters</a:t>
            </a:r>
            <a:br>
              <a:rPr lang="en-GB" altLang="ja-JP" sz="2400" smtClean="0">
                <a:latin typeface="Helvetica" pitchFamily="34" charset="0"/>
              </a:rPr>
            </a:br>
            <a:r>
              <a:rPr lang="en-GB" altLang="ja-JP" sz="3600" smtClean="0">
                <a:latin typeface="Helvetica" pitchFamily="34" charset="0"/>
              </a:rPr>
              <a:t>GABA </a:t>
            </a:r>
            <a:r>
              <a:rPr lang="en-GB" altLang="ja-JP" sz="2800" smtClean="0">
                <a:latin typeface="Helvetica" pitchFamily="34" charset="0"/>
              </a:rPr>
              <a:t>(</a:t>
            </a:r>
            <a:r>
              <a:rPr lang="en-GB" altLang="ja-JP" sz="2800" smtClean="0">
                <a:solidFill>
                  <a:schemeClr val="accent1"/>
                </a:solidFill>
                <a:latin typeface="Symbol" pitchFamily="18" charset="2"/>
              </a:rPr>
              <a:t>g</a:t>
            </a:r>
            <a:r>
              <a:rPr lang="en-GB" altLang="ja-JP" sz="2800" smtClean="0">
                <a:solidFill>
                  <a:schemeClr val="accent1"/>
                </a:solidFill>
                <a:latin typeface="Helvetica" pitchFamily="34" charset="0"/>
              </a:rPr>
              <a:t>-amino butyric acid)</a:t>
            </a:r>
            <a:endParaRPr lang="en-GB" altLang="ja-JP" sz="20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71475" y="1693863"/>
            <a:ext cx="513715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/>
              <a:t>Interneurones in laminae I, II and III are GABA-rich, and mediate gate control in the dorsal horn by synapsing on neurons that contain Glutamate and substance P</a:t>
            </a:r>
          </a:p>
          <a:p>
            <a:pPr algn="l"/>
            <a:endParaRPr lang="en-GB" altLang="ja-JP" sz="2000"/>
          </a:p>
          <a:p>
            <a:pPr algn="l"/>
            <a:r>
              <a:rPr lang="en-GB" altLang="ja-JP" sz="2000"/>
              <a:t>GABA-A receptor: ligand-gated Cl</a:t>
            </a:r>
            <a:r>
              <a:rPr lang="en-GB" altLang="ja-JP" sz="2000" baseline="30000"/>
              <a:t>-</a:t>
            </a:r>
            <a:r>
              <a:rPr lang="en-GB" altLang="ja-JP" sz="2000"/>
              <a:t> channel</a:t>
            </a:r>
          </a:p>
          <a:p>
            <a:pPr algn="l"/>
            <a:endParaRPr lang="en-GB" altLang="ja-JP" sz="2000"/>
          </a:p>
          <a:p>
            <a:pPr algn="l"/>
            <a:r>
              <a:rPr lang="en-GB" altLang="ja-JP" sz="2000"/>
              <a:t>GABA-B receptor: 7-TM G-protein coupled receptor </a:t>
            </a:r>
          </a:p>
        </p:txBody>
      </p:sp>
      <p:pic>
        <p:nvPicPr>
          <p:cNvPr id="44036" name="Picture 4" descr="ionchanne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30850" y="2014538"/>
            <a:ext cx="32004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479425" y="4411663"/>
            <a:ext cx="4070350" cy="2266950"/>
            <a:chOff x="240" y="1723"/>
            <a:chExt cx="2564" cy="1428"/>
          </a:xfrm>
        </p:grpSpPr>
        <p:grpSp>
          <p:nvGrpSpPr>
            <p:cNvPr id="44039" name="Group 6"/>
            <p:cNvGrpSpPr>
              <a:grpSpLocks noChangeAspect="1"/>
            </p:cNvGrpSpPr>
            <p:nvPr/>
          </p:nvGrpSpPr>
          <p:grpSpPr bwMode="auto">
            <a:xfrm>
              <a:off x="461" y="2117"/>
              <a:ext cx="1471" cy="372"/>
              <a:chOff x="2418" y="1502"/>
              <a:chExt cx="1058" cy="266"/>
            </a:xfrm>
          </p:grpSpPr>
          <p:sp>
            <p:nvSpPr>
              <p:cNvPr id="44086" name="Line 7"/>
              <p:cNvSpPr>
                <a:spLocks noChangeAspect="1" noChangeShapeType="1"/>
              </p:cNvSpPr>
              <p:nvPr/>
            </p:nvSpPr>
            <p:spPr bwMode="auto">
              <a:xfrm>
                <a:off x="2418" y="1504"/>
                <a:ext cx="72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87" name="Line 8"/>
              <p:cNvSpPr>
                <a:spLocks noChangeAspect="1" noChangeShapeType="1"/>
              </p:cNvSpPr>
              <p:nvPr/>
            </p:nvSpPr>
            <p:spPr bwMode="auto">
              <a:xfrm>
                <a:off x="3136" y="1502"/>
                <a:ext cx="276" cy="20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88" name="Line 9"/>
              <p:cNvSpPr>
                <a:spLocks noChangeAspect="1" noChangeShapeType="1"/>
              </p:cNvSpPr>
              <p:nvPr/>
            </p:nvSpPr>
            <p:spPr bwMode="auto">
              <a:xfrm>
                <a:off x="3410" y="1698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89" name="Line 10"/>
              <p:cNvSpPr>
                <a:spLocks noChangeAspect="1" noChangeShapeType="1"/>
              </p:cNvSpPr>
              <p:nvPr/>
            </p:nvSpPr>
            <p:spPr bwMode="auto">
              <a:xfrm rot="5400000">
                <a:off x="3441" y="1667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4040" name="Group 11"/>
            <p:cNvGrpSpPr>
              <a:grpSpLocks noChangeAspect="1"/>
            </p:cNvGrpSpPr>
            <p:nvPr/>
          </p:nvGrpSpPr>
          <p:grpSpPr bwMode="auto">
            <a:xfrm flipV="1">
              <a:off x="461" y="2581"/>
              <a:ext cx="1471" cy="372"/>
              <a:chOff x="2418" y="1502"/>
              <a:chExt cx="1058" cy="266"/>
            </a:xfrm>
          </p:grpSpPr>
          <p:sp>
            <p:nvSpPr>
              <p:cNvPr id="44082" name="Line 12"/>
              <p:cNvSpPr>
                <a:spLocks noChangeAspect="1" noChangeShapeType="1"/>
              </p:cNvSpPr>
              <p:nvPr/>
            </p:nvSpPr>
            <p:spPr bwMode="auto">
              <a:xfrm>
                <a:off x="2418" y="1504"/>
                <a:ext cx="72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83" name="Line 13"/>
              <p:cNvSpPr>
                <a:spLocks noChangeAspect="1" noChangeShapeType="1"/>
              </p:cNvSpPr>
              <p:nvPr/>
            </p:nvSpPr>
            <p:spPr bwMode="auto">
              <a:xfrm>
                <a:off x="3136" y="1502"/>
                <a:ext cx="276" cy="20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84" name="Line 14"/>
              <p:cNvSpPr>
                <a:spLocks noChangeAspect="1" noChangeShapeType="1"/>
              </p:cNvSpPr>
              <p:nvPr/>
            </p:nvSpPr>
            <p:spPr bwMode="auto">
              <a:xfrm>
                <a:off x="3410" y="1698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85" name="Line 15"/>
              <p:cNvSpPr>
                <a:spLocks noChangeAspect="1" noChangeShapeType="1"/>
              </p:cNvSpPr>
              <p:nvPr/>
            </p:nvSpPr>
            <p:spPr bwMode="auto">
              <a:xfrm rot="5400000">
                <a:off x="3441" y="1667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4041" name="Oval 16"/>
            <p:cNvSpPr>
              <a:spLocks noChangeAspect="1" noChangeArrowheads="1"/>
            </p:cNvSpPr>
            <p:nvPr/>
          </p:nvSpPr>
          <p:spPr bwMode="auto">
            <a:xfrm>
              <a:off x="1902" y="2437"/>
              <a:ext cx="201" cy="201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44042" name="Group 17"/>
            <p:cNvGrpSpPr>
              <a:grpSpLocks noChangeAspect="1"/>
            </p:cNvGrpSpPr>
            <p:nvPr/>
          </p:nvGrpSpPr>
          <p:grpSpPr bwMode="auto">
            <a:xfrm>
              <a:off x="964" y="2156"/>
              <a:ext cx="148" cy="254"/>
              <a:chOff x="2780" y="1553"/>
              <a:chExt cx="106" cy="182"/>
            </a:xfrm>
          </p:grpSpPr>
          <p:sp>
            <p:nvSpPr>
              <p:cNvPr id="44079" name="Line 18"/>
              <p:cNvSpPr>
                <a:spLocks noChangeAspect="1" noChangeShapeType="1"/>
              </p:cNvSpPr>
              <p:nvPr/>
            </p:nvSpPr>
            <p:spPr bwMode="auto">
              <a:xfrm rot="2599602">
                <a:off x="2780" y="1553"/>
                <a:ext cx="99" cy="10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80" name="Line 19"/>
              <p:cNvSpPr>
                <a:spLocks noChangeAspect="1" noChangeShapeType="1"/>
              </p:cNvSpPr>
              <p:nvPr/>
            </p:nvSpPr>
            <p:spPr bwMode="auto">
              <a:xfrm rot="2599602">
                <a:off x="2807" y="1665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81" name="Line 20"/>
              <p:cNvSpPr>
                <a:spLocks noChangeAspect="1" noChangeShapeType="1"/>
              </p:cNvSpPr>
              <p:nvPr/>
            </p:nvSpPr>
            <p:spPr bwMode="auto">
              <a:xfrm rot="7999602">
                <a:off x="2851" y="1666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4043" name="Group 21"/>
            <p:cNvGrpSpPr>
              <a:grpSpLocks noChangeAspect="1"/>
            </p:cNvGrpSpPr>
            <p:nvPr/>
          </p:nvGrpSpPr>
          <p:grpSpPr bwMode="auto">
            <a:xfrm rot="10800000">
              <a:off x="963" y="2657"/>
              <a:ext cx="148" cy="255"/>
              <a:chOff x="2780" y="1553"/>
              <a:chExt cx="106" cy="182"/>
            </a:xfrm>
          </p:grpSpPr>
          <p:sp>
            <p:nvSpPr>
              <p:cNvPr id="44076" name="Line 22"/>
              <p:cNvSpPr>
                <a:spLocks noChangeAspect="1" noChangeShapeType="1"/>
              </p:cNvSpPr>
              <p:nvPr/>
            </p:nvSpPr>
            <p:spPr bwMode="auto">
              <a:xfrm rot="2599602">
                <a:off x="2780" y="1553"/>
                <a:ext cx="99" cy="10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77" name="Line 23"/>
              <p:cNvSpPr>
                <a:spLocks noChangeAspect="1" noChangeShapeType="1"/>
              </p:cNvSpPr>
              <p:nvPr/>
            </p:nvSpPr>
            <p:spPr bwMode="auto">
              <a:xfrm rot="2599602">
                <a:off x="2807" y="1665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78" name="Line 24"/>
              <p:cNvSpPr>
                <a:spLocks noChangeAspect="1" noChangeShapeType="1"/>
              </p:cNvSpPr>
              <p:nvPr/>
            </p:nvSpPr>
            <p:spPr bwMode="auto">
              <a:xfrm rot="7999602">
                <a:off x="2851" y="1666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4044" name="Line 25"/>
            <p:cNvSpPr>
              <a:spLocks noChangeAspect="1" noChangeShapeType="1"/>
            </p:cNvSpPr>
            <p:nvPr/>
          </p:nvSpPr>
          <p:spPr bwMode="auto">
            <a:xfrm>
              <a:off x="2099" y="2534"/>
              <a:ext cx="54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45" name="Line 26"/>
            <p:cNvSpPr>
              <a:spLocks noChangeAspect="1" noChangeShapeType="1"/>
            </p:cNvSpPr>
            <p:nvPr/>
          </p:nvSpPr>
          <p:spPr bwMode="auto">
            <a:xfrm rot="5400000">
              <a:off x="2337" y="2248"/>
              <a:ext cx="593" cy="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46" name="Line 27"/>
            <p:cNvSpPr>
              <a:spLocks noChangeAspect="1" noChangeShapeType="1"/>
            </p:cNvSpPr>
            <p:nvPr/>
          </p:nvSpPr>
          <p:spPr bwMode="auto">
            <a:xfrm>
              <a:off x="1127" y="2536"/>
              <a:ext cx="30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47" name="Oval 28"/>
            <p:cNvSpPr>
              <a:spLocks noChangeAspect="1" noChangeArrowheads="1"/>
            </p:cNvSpPr>
            <p:nvPr/>
          </p:nvSpPr>
          <p:spPr bwMode="auto">
            <a:xfrm>
              <a:off x="938" y="2429"/>
              <a:ext cx="200" cy="202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048" name="Line 29"/>
            <p:cNvSpPr>
              <a:spLocks noChangeAspect="1" noChangeShapeType="1"/>
            </p:cNvSpPr>
            <p:nvPr/>
          </p:nvSpPr>
          <p:spPr bwMode="auto">
            <a:xfrm rot="379886">
              <a:off x="1406" y="2545"/>
              <a:ext cx="162" cy="1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49" name="Line 30"/>
            <p:cNvSpPr>
              <a:spLocks noChangeAspect="1" noChangeShapeType="1"/>
            </p:cNvSpPr>
            <p:nvPr/>
          </p:nvSpPr>
          <p:spPr bwMode="auto">
            <a:xfrm rot="379886">
              <a:off x="1551" y="2727"/>
              <a:ext cx="0" cy="9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50" name="Line 31"/>
            <p:cNvSpPr>
              <a:spLocks noChangeAspect="1" noChangeShapeType="1"/>
            </p:cNvSpPr>
            <p:nvPr/>
          </p:nvSpPr>
          <p:spPr bwMode="auto">
            <a:xfrm rot="5779886">
              <a:off x="1602" y="2691"/>
              <a:ext cx="0" cy="9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51" name="Line 32"/>
            <p:cNvSpPr>
              <a:spLocks noChangeAspect="1" noChangeShapeType="1"/>
            </p:cNvSpPr>
            <p:nvPr/>
          </p:nvSpPr>
          <p:spPr bwMode="auto">
            <a:xfrm rot="21220114" flipV="1">
              <a:off x="1409" y="2345"/>
              <a:ext cx="159" cy="17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52" name="Line 33"/>
            <p:cNvSpPr>
              <a:spLocks noChangeAspect="1" noChangeShapeType="1"/>
            </p:cNvSpPr>
            <p:nvPr/>
          </p:nvSpPr>
          <p:spPr bwMode="auto">
            <a:xfrm rot="21220114" flipV="1">
              <a:off x="1551" y="2247"/>
              <a:ext cx="0" cy="9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53" name="Line 34"/>
            <p:cNvSpPr>
              <a:spLocks noChangeAspect="1" noChangeShapeType="1"/>
            </p:cNvSpPr>
            <p:nvPr/>
          </p:nvSpPr>
          <p:spPr bwMode="auto">
            <a:xfrm rot="15820114" flipV="1">
              <a:off x="1602" y="2283"/>
              <a:ext cx="0" cy="9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54" name="Line 35"/>
            <p:cNvSpPr>
              <a:spLocks noChangeAspect="1" noChangeShapeType="1"/>
            </p:cNvSpPr>
            <p:nvPr/>
          </p:nvSpPr>
          <p:spPr bwMode="auto">
            <a:xfrm flipH="1">
              <a:off x="2142" y="1954"/>
              <a:ext cx="249" cy="4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55" name="Line 36"/>
            <p:cNvSpPr>
              <a:spLocks noChangeAspect="1" noChangeShapeType="1"/>
            </p:cNvSpPr>
            <p:nvPr/>
          </p:nvSpPr>
          <p:spPr bwMode="auto">
            <a:xfrm flipH="1">
              <a:off x="2146" y="2393"/>
              <a:ext cx="0" cy="9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56" name="Line 37"/>
            <p:cNvSpPr>
              <a:spLocks noChangeAspect="1" noChangeShapeType="1"/>
            </p:cNvSpPr>
            <p:nvPr/>
          </p:nvSpPr>
          <p:spPr bwMode="auto">
            <a:xfrm rot="16200000" flipH="1">
              <a:off x="2102" y="2349"/>
              <a:ext cx="0" cy="9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4057" name="Group 38"/>
            <p:cNvGrpSpPr>
              <a:grpSpLocks noChangeAspect="1"/>
            </p:cNvGrpSpPr>
            <p:nvPr/>
          </p:nvGrpSpPr>
          <p:grpSpPr bwMode="auto">
            <a:xfrm>
              <a:off x="878" y="2324"/>
              <a:ext cx="89" cy="89"/>
              <a:chOff x="2482" y="1851"/>
              <a:chExt cx="64" cy="64"/>
            </a:xfrm>
          </p:grpSpPr>
          <p:sp>
            <p:nvSpPr>
              <p:cNvPr id="44074" name="Line 39"/>
              <p:cNvSpPr>
                <a:spLocks noChangeAspect="1" noChangeShapeType="1"/>
              </p:cNvSpPr>
              <p:nvPr/>
            </p:nvSpPr>
            <p:spPr bwMode="auto">
              <a:xfrm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75" name="Line 40"/>
              <p:cNvSpPr>
                <a:spLocks noChangeAspect="1" noChangeShapeType="1"/>
              </p:cNvSpPr>
              <p:nvPr/>
            </p:nvSpPr>
            <p:spPr bwMode="auto">
              <a:xfrm rot="5400000"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4058" name="Group 41"/>
            <p:cNvGrpSpPr>
              <a:grpSpLocks noChangeAspect="1"/>
            </p:cNvGrpSpPr>
            <p:nvPr/>
          </p:nvGrpSpPr>
          <p:grpSpPr bwMode="auto">
            <a:xfrm>
              <a:off x="1850" y="2283"/>
              <a:ext cx="89" cy="89"/>
              <a:chOff x="2482" y="1851"/>
              <a:chExt cx="64" cy="64"/>
            </a:xfrm>
          </p:grpSpPr>
          <p:sp>
            <p:nvSpPr>
              <p:cNvPr id="44072" name="Line 42"/>
              <p:cNvSpPr>
                <a:spLocks noChangeAspect="1" noChangeShapeType="1"/>
              </p:cNvSpPr>
              <p:nvPr/>
            </p:nvSpPr>
            <p:spPr bwMode="auto">
              <a:xfrm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73" name="Line 43"/>
              <p:cNvSpPr>
                <a:spLocks noChangeAspect="1" noChangeShapeType="1"/>
              </p:cNvSpPr>
              <p:nvPr/>
            </p:nvSpPr>
            <p:spPr bwMode="auto">
              <a:xfrm rot="5400000"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4059" name="Group 44"/>
            <p:cNvGrpSpPr>
              <a:grpSpLocks noChangeAspect="1"/>
            </p:cNvGrpSpPr>
            <p:nvPr/>
          </p:nvGrpSpPr>
          <p:grpSpPr bwMode="auto">
            <a:xfrm>
              <a:off x="1850" y="2701"/>
              <a:ext cx="89" cy="89"/>
              <a:chOff x="2482" y="1851"/>
              <a:chExt cx="64" cy="64"/>
            </a:xfrm>
          </p:grpSpPr>
          <p:sp>
            <p:nvSpPr>
              <p:cNvPr id="44070" name="Line 45"/>
              <p:cNvSpPr>
                <a:spLocks noChangeAspect="1" noChangeShapeType="1"/>
              </p:cNvSpPr>
              <p:nvPr/>
            </p:nvSpPr>
            <p:spPr bwMode="auto">
              <a:xfrm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71" name="Line 46"/>
              <p:cNvSpPr>
                <a:spLocks noChangeAspect="1" noChangeShapeType="1"/>
              </p:cNvSpPr>
              <p:nvPr/>
            </p:nvSpPr>
            <p:spPr bwMode="auto">
              <a:xfrm rot="5400000"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4060" name="Line 47"/>
            <p:cNvSpPr>
              <a:spLocks noChangeAspect="1" noChangeShapeType="1"/>
            </p:cNvSpPr>
            <p:nvPr/>
          </p:nvSpPr>
          <p:spPr bwMode="auto">
            <a:xfrm>
              <a:off x="1437" y="2298"/>
              <a:ext cx="8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61" name="Line 48"/>
            <p:cNvSpPr>
              <a:spLocks noChangeAspect="1" noChangeShapeType="1"/>
            </p:cNvSpPr>
            <p:nvPr/>
          </p:nvSpPr>
          <p:spPr bwMode="auto">
            <a:xfrm>
              <a:off x="1437" y="2780"/>
              <a:ext cx="8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62" name="Line 49"/>
            <p:cNvSpPr>
              <a:spLocks noChangeAspect="1" noChangeShapeType="1"/>
            </p:cNvSpPr>
            <p:nvPr/>
          </p:nvSpPr>
          <p:spPr bwMode="auto">
            <a:xfrm>
              <a:off x="2020" y="2338"/>
              <a:ext cx="9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63" name="Rectangle 50"/>
            <p:cNvSpPr>
              <a:spLocks noChangeAspect="1" noChangeArrowheads="1"/>
            </p:cNvSpPr>
            <p:nvPr/>
          </p:nvSpPr>
          <p:spPr bwMode="auto">
            <a:xfrm>
              <a:off x="305" y="1901"/>
              <a:ext cx="59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sz="1600"/>
                <a:t>A-</a:t>
              </a:r>
              <a:r>
                <a:rPr lang="en-GB" altLang="ja-JP" sz="1600">
                  <a:latin typeface="Symbol" pitchFamily="18" charset="2"/>
                </a:rPr>
                <a:t>b</a:t>
              </a:r>
              <a:r>
                <a:rPr lang="en-GB" altLang="ja-JP" sz="1600"/>
                <a:t> fibre</a:t>
              </a:r>
              <a:endParaRPr lang="ja-JP" altLang="en-US" sz="1600"/>
            </a:p>
          </p:txBody>
        </p:sp>
        <p:sp>
          <p:nvSpPr>
            <p:cNvPr id="44064" name="Rectangle 51"/>
            <p:cNvSpPr>
              <a:spLocks noChangeAspect="1" noChangeArrowheads="1"/>
            </p:cNvSpPr>
            <p:nvPr/>
          </p:nvSpPr>
          <p:spPr bwMode="auto">
            <a:xfrm>
              <a:off x="240" y="2940"/>
              <a:ext cx="75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 sz="1600"/>
                <a:t>A-</a:t>
              </a:r>
              <a:r>
                <a:rPr lang="en-GB" altLang="ja-JP" sz="1600">
                  <a:latin typeface="Symbol" pitchFamily="18" charset="2"/>
                </a:rPr>
                <a:t>d,</a:t>
              </a:r>
              <a:r>
                <a:rPr lang="en-GB" altLang="ja-JP" sz="1600"/>
                <a:t> C fibre</a:t>
              </a:r>
              <a:endParaRPr lang="ja-JP" altLang="en-US" sz="1600"/>
            </a:p>
          </p:txBody>
        </p:sp>
        <p:sp>
          <p:nvSpPr>
            <p:cNvPr id="44065" name="Rectangle 52"/>
            <p:cNvSpPr>
              <a:spLocks noChangeAspect="1" noChangeArrowheads="1"/>
            </p:cNvSpPr>
            <p:nvPr/>
          </p:nvSpPr>
          <p:spPr bwMode="auto">
            <a:xfrm>
              <a:off x="2260" y="1723"/>
              <a:ext cx="5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/>
                <a:t>brain</a:t>
              </a:r>
              <a:endParaRPr lang="ja-JP" altLang="en-US"/>
            </a:p>
          </p:txBody>
        </p:sp>
        <p:sp>
          <p:nvSpPr>
            <p:cNvPr id="44066" name="Line 53"/>
            <p:cNvSpPr>
              <a:spLocks noChangeAspect="1" noChangeShapeType="1"/>
            </p:cNvSpPr>
            <p:nvPr/>
          </p:nvSpPr>
          <p:spPr bwMode="auto">
            <a:xfrm>
              <a:off x="884" y="2706"/>
              <a:ext cx="8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4067" name="Group 54"/>
            <p:cNvGrpSpPr>
              <a:grpSpLocks noChangeAspect="1"/>
            </p:cNvGrpSpPr>
            <p:nvPr/>
          </p:nvGrpSpPr>
          <p:grpSpPr bwMode="auto">
            <a:xfrm>
              <a:off x="2177" y="2360"/>
              <a:ext cx="89" cy="89"/>
              <a:chOff x="2482" y="1851"/>
              <a:chExt cx="64" cy="64"/>
            </a:xfrm>
          </p:grpSpPr>
          <p:sp>
            <p:nvSpPr>
              <p:cNvPr id="44068" name="Line 55"/>
              <p:cNvSpPr>
                <a:spLocks noChangeAspect="1" noChangeShapeType="1"/>
              </p:cNvSpPr>
              <p:nvPr/>
            </p:nvSpPr>
            <p:spPr bwMode="auto">
              <a:xfrm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69" name="Line 56"/>
              <p:cNvSpPr>
                <a:spLocks noChangeAspect="1" noChangeShapeType="1"/>
              </p:cNvSpPr>
              <p:nvPr/>
            </p:nvSpPr>
            <p:spPr bwMode="auto">
              <a:xfrm rot="5400000">
                <a:off x="2482" y="1883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44038" name="Rectangle 57"/>
          <p:cNvSpPr>
            <a:spLocks noChangeArrowheads="1"/>
          </p:cNvSpPr>
          <p:nvPr/>
        </p:nvSpPr>
        <p:spPr bwMode="auto">
          <a:xfrm>
            <a:off x="8733066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39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023938"/>
          </a:xfrm>
        </p:spPr>
        <p:txBody>
          <a:bodyPr/>
          <a:lstStyle/>
          <a:p>
            <a:r>
              <a:rPr lang="en-US" altLang="ja-JP" sz="3600" smtClean="0">
                <a:latin typeface="Helvetica" pitchFamily="34" charset="0"/>
              </a:rPr>
              <a:t>Five senses</a:t>
            </a:r>
            <a:endParaRPr lang="en-GB" altLang="ja-JP" sz="3600" smtClean="0">
              <a:latin typeface="Helvetica" pitchFamily="34" charset="0"/>
            </a:endParaRPr>
          </a:p>
        </p:txBody>
      </p:sp>
      <p:pic>
        <p:nvPicPr>
          <p:cNvPr id="9219" name="Picture 16" descr="wq_sens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68588" y="2574925"/>
            <a:ext cx="3730625" cy="3054350"/>
          </a:xfrm>
          <a:noFill/>
        </p:spPr>
      </p:pic>
      <p:sp>
        <p:nvSpPr>
          <p:cNvPr id="9220" name="Rectangle 21"/>
          <p:cNvSpPr>
            <a:spLocks noChangeArrowheads="1"/>
          </p:cNvSpPr>
          <p:nvPr/>
        </p:nvSpPr>
        <p:spPr bwMode="auto">
          <a:xfrm>
            <a:off x="3876675" y="1820863"/>
            <a:ext cx="14065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/>
              <a:t>Audition</a:t>
            </a:r>
          </a:p>
          <a:p>
            <a:r>
              <a:rPr lang="en-GB" altLang="ja-JP"/>
              <a:t>(hearing)</a:t>
            </a:r>
          </a:p>
        </p:txBody>
      </p:sp>
      <p:sp>
        <p:nvSpPr>
          <p:cNvPr id="9221" name="Rectangle 26"/>
          <p:cNvSpPr>
            <a:spLocks noChangeArrowheads="1"/>
          </p:cNvSpPr>
          <p:nvPr/>
        </p:nvSpPr>
        <p:spPr bwMode="auto">
          <a:xfrm>
            <a:off x="6405563" y="3478213"/>
            <a:ext cx="13874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/>
              <a:t>Olfaction</a:t>
            </a:r>
          </a:p>
          <a:p>
            <a:r>
              <a:rPr lang="en-GB" altLang="ja-JP"/>
              <a:t>(smell)</a:t>
            </a:r>
          </a:p>
        </p:txBody>
      </p:sp>
      <p:sp>
        <p:nvSpPr>
          <p:cNvPr id="9222" name="Rectangle 27"/>
          <p:cNvSpPr>
            <a:spLocks noChangeArrowheads="1"/>
          </p:cNvSpPr>
          <p:nvPr/>
        </p:nvSpPr>
        <p:spPr bwMode="auto">
          <a:xfrm>
            <a:off x="4443413" y="5626100"/>
            <a:ext cx="1981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/>
              <a:t>Tactile sense</a:t>
            </a:r>
          </a:p>
          <a:p>
            <a:r>
              <a:rPr lang="en-GB" altLang="ja-JP"/>
              <a:t>(touch, pain)</a:t>
            </a:r>
          </a:p>
        </p:txBody>
      </p:sp>
      <p:sp>
        <p:nvSpPr>
          <p:cNvPr id="9223" name="Rectangle 28"/>
          <p:cNvSpPr>
            <a:spLocks noChangeArrowheads="1"/>
          </p:cNvSpPr>
          <p:nvPr/>
        </p:nvSpPr>
        <p:spPr bwMode="auto">
          <a:xfrm>
            <a:off x="2813050" y="5626100"/>
            <a:ext cx="14890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/>
              <a:t>Gustation</a:t>
            </a:r>
          </a:p>
          <a:p>
            <a:r>
              <a:rPr lang="en-GB" altLang="ja-JP"/>
              <a:t>(taste)</a:t>
            </a:r>
          </a:p>
        </p:txBody>
      </p:sp>
      <p:sp>
        <p:nvSpPr>
          <p:cNvPr id="9224" name="Rectangle 30"/>
          <p:cNvSpPr>
            <a:spLocks noChangeArrowheads="1"/>
          </p:cNvSpPr>
          <p:nvPr/>
        </p:nvSpPr>
        <p:spPr bwMode="auto">
          <a:xfrm>
            <a:off x="1687513" y="3517900"/>
            <a:ext cx="1016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/>
              <a:t>Vision</a:t>
            </a:r>
          </a:p>
        </p:txBody>
      </p:sp>
      <p:sp>
        <p:nvSpPr>
          <p:cNvPr id="9225" name="Rectangle 31"/>
          <p:cNvSpPr>
            <a:spLocks noChangeArrowheads="1"/>
          </p:cNvSpPr>
          <p:nvPr/>
        </p:nvSpPr>
        <p:spPr bwMode="auto">
          <a:xfrm>
            <a:off x="8847138" y="65214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7600" y="1600200"/>
            <a:ext cx="7159625" cy="525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ja-JP" sz="4000" smtClean="0">
                <a:latin typeface="Helvetica" pitchFamily="34" charset="0"/>
              </a:rPr>
              <a:t>Key molecules in pain pathways </a:t>
            </a:r>
            <a:br>
              <a:rPr lang="en-GB" altLang="ja-JP" sz="4000" smtClean="0">
                <a:latin typeface="Helvetica" pitchFamily="34" charset="0"/>
              </a:rPr>
            </a:br>
            <a:r>
              <a:rPr lang="en-GB" altLang="ja-JP" sz="4000" smtClean="0">
                <a:latin typeface="Helvetica" pitchFamily="34" charset="0"/>
              </a:rPr>
              <a:t>at peripheral nerves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733067" y="6521450"/>
            <a:ext cx="4122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40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8423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 Photo" r:id="rId3" imgW="7144747" imgH="7276190" progId="">
                  <p:embed/>
                </p:oleObj>
              </mc:Choice>
              <mc:Fallback>
                <p:oleObj name="Photo Editor Photo" r:id="rId3" imgW="7144747" imgH="727619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232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962275" y="5160963"/>
            <a:ext cx="141288" cy="12382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997200" y="5186363"/>
            <a:ext cx="53975" cy="53975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732088" y="4035425"/>
            <a:ext cx="1179512" cy="11001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32113" y="4138613"/>
            <a:ext cx="1598612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Sensory Nerve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698750" y="5110163"/>
            <a:ext cx="106363" cy="88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154238" y="4457700"/>
            <a:ext cx="1574800" cy="581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Dorsal Root 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Ganglia (DRG)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917825" y="4994275"/>
            <a:ext cx="36513" cy="1825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717925" y="4802188"/>
            <a:ext cx="1020763" cy="3238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4368800" y="4951413"/>
            <a:ext cx="273050" cy="2889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4011613" y="4435475"/>
            <a:ext cx="528637" cy="809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634038" y="2252663"/>
            <a:ext cx="917575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Trauma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8291513" y="0"/>
            <a:ext cx="852487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313613" y="2884488"/>
            <a:ext cx="1620837" cy="16224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b="1">
                <a:solidFill>
                  <a:srgbClr val="000000"/>
                </a:solidFill>
              </a:rPr>
              <a:t>Release of: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Substance P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Histamine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Serotonin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Bradykinin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Prostaglandins</a:t>
            </a:r>
          </a:p>
          <a:p>
            <a:pPr algn="l"/>
            <a:r>
              <a:rPr lang="en-US" altLang="ja-JP" sz="1400" b="1">
                <a:solidFill>
                  <a:srgbClr val="000000"/>
                </a:solidFill>
              </a:rPr>
              <a:t>   NGF</a:t>
            </a:r>
            <a:endParaRPr lang="en-GB" altLang="ja-JP" sz="1400" b="1">
              <a:solidFill>
                <a:srgbClr val="000000"/>
              </a:solidFill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6205538" y="3727450"/>
            <a:ext cx="1109662" cy="7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041650" y="5995988"/>
            <a:ext cx="2303463" cy="86201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097338" y="5618163"/>
            <a:ext cx="1819275" cy="24606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 rot="-1853842">
            <a:off x="4649788" y="5364163"/>
            <a:ext cx="273050" cy="4667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056063" y="6221413"/>
            <a:ext cx="3213100" cy="336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Motor and Other Efferent Nerve</a:t>
            </a: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4752975" y="5399088"/>
            <a:ext cx="414338" cy="828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5819775" y="2628900"/>
            <a:ext cx="528638" cy="219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6084888" y="2546350"/>
            <a:ext cx="9525" cy="739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0" y="0"/>
            <a:ext cx="1152525" cy="2635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487863" y="363538"/>
            <a:ext cx="3971925" cy="1066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3200" b="1">
                <a:solidFill>
                  <a:srgbClr val="000000"/>
                </a:solidFill>
              </a:rPr>
              <a:t>Sensory and Motor </a:t>
            </a:r>
          </a:p>
          <a:p>
            <a:r>
              <a:rPr lang="en-GB" altLang="ja-JP" sz="3200" b="1">
                <a:solidFill>
                  <a:srgbClr val="000000"/>
                </a:solidFill>
              </a:rPr>
              <a:t>Nervous System</a:t>
            </a: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2693988" y="6089650"/>
            <a:ext cx="1238250" cy="304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400" b="1">
                <a:solidFill>
                  <a:srgbClr val="000000"/>
                </a:solidFill>
              </a:rPr>
              <a:t>Ventral Root</a:t>
            </a: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2878138" y="5832475"/>
            <a:ext cx="212725" cy="306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350838" y="5280025"/>
            <a:ext cx="7937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Spinal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Cord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55563" y="317500"/>
            <a:ext cx="184308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erebrum </a:t>
            </a:r>
            <a:r>
              <a:rPr lang="en-GB" altLang="ja-JP" sz="1600" b="1">
                <a:solidFill>
                  <a:srgbClr val="000000"/>
                </a:solidFill>
              </a:rPr>
              <a:t>C</a:t>
            </a:r>
            <a:r>
              <a:rPr lang="en-GB" altLang="en-GB" sz="1600" b="1">
                <a:solidFill>
                  <a:srgbClr val="000000"/>
                </a:solidFill>
              </a:rPr>
              <a:t>ortex</a:t>
            </a:r>
          </a:p>
          <a:p>
            <a:r>
              <a:rPr lang="en-GB" altLang="ja-JP" sz="1600" b="1">
                <a:solidFill>
                  <a:srgbClr val="000000"/>
                </a:solidFill>
              </a:rPr>
              <a:t>S</a:t>
            </a:r>
            <a:r>
              <a:rPr lang="en-GB" altLang="en-GB" sz="1600" b="1">
                <a:solidFill>
                  <a:srgbClr val="000000"/>
                </a:solidFill>
              </a:rPr>
              <a:t>ensory </a:t>
            </a:r>
            <a:r>
              <a:rPr lang="en-GB" altLang="ja-JP" sz="1600" b="1">
                <a:solidFill>
                  <a:srgbClr val="000000"/>
                </a:solidFill>
              </a:rPr>
              <a:t>A</a:t>
            </a:r>
            <a:r>
              <a:rPr lang="en-GB" altLang="en-GB" sz="1600" b="1">
                <a:solidFill>
                  <a:srgbClr val="000000"/>
                </a:solidFill>
              </a:rPr>
              <a:t>rea</a:t>
            </a:r>
            <a:endParaRPr lang="en-GB" altLang="ja-JP" sz="1600" b="1">
              <a:solidFill>
                <a:srgbClr val="000000"/>
              </a:solidFill>
            </a:endParaRPr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H="1">
            <a:off x="1408113" y="5535613"/>
            <a:ext cx="684212" cy="793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6276975"/>
            <a:ext cx="32972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b="1">
                <a:solidFill>
                  <a:srgbClr val="000000"/>
                </a:solidFill>
              </a:rPr>
              <a:t>Neurotransmitter Release</a:t>
            </a:r>
          </a:p>
          <a:p>
            <a:pPr algn="l"/>
            <a:r>
              <a:rPr lang="en-US" altLang="ja-JP" sz="1600" b="1">
                <a:solidFill>
                  <a:srgbClr val="000000"/>
                </a:solidFill>
              </a:rPr>
              <a:t>  (Glu, Substance P, GABA, Enk)</a:t>
            </a:r>
            <a:endParaRPr lang="en-GB" altLang="ja-JP" sz="1600" b="1">
              <a:solidFill>
                <a:srgbClr val="000000"/>
              </a:solidFill>
            </a:endParaRPr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2039938" y="5267325"/>
            <a:ext cx="246062" cy="246063"/>
          </a:xfrm>
          <a:prstGeom prst="ellipse">
            <a:avLst/>
          </a:prstGeom>
          <a:noFill/>
          <a:ln w="28575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8643" name="Rectangle 35"/>
          <p:cNvSpPr>
            <a:spLocks noChangeArrowheads="1"/>
          </p:cNvSpPr>
          <p:nvPr/>
        </p:nvSpPr>
        <p:spPr bwMode="auto">
          <a:xfrm>
            <a:off x="3605213" y="4689475"/>
            <a:ext cx="2009775" cy="579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3200" b="1">
                <a:solidFill>
                  <a:schemeClr val="accent1"/>
                </a:solidFill>
              </a:rPr>
              <a:t>Channels</a:t>
            </a:r>
          </a:p>
        </p:txBody>
      </p:sp>
      <p:sp>
        <p:nvSpPr>
          <p:cNvPr id="4131" name="Rectangle 39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rgbClr val="000000"/>
                </a:solidFill>
              </a:rPr>
              <a:t>41</a:t>
            </a:r>
            <a:endParaRPr lang="en-GB" altLang="ja-JP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44000" cy="1019175"/>
          </a:xfrm>
          <a:noFill/>
        </p:spPr>
        <p:txBody>
          <a:bodyPr/>
          <a:lstStyle/>
          <a:p>
            <a:r>
              <a:rPr lang="en-US" altLang="ja-JP" sz="3600" smtClean="0">
                <a:solidFill>
                  <a:schemeClr val="accent1"/>
                </a:solidFill>
                <a:latin typeface="Helvetica" pitchFamily="34" charset="0"/>
              </a:rPr>
              <a:t>TRP Channels</a:t>
            </a:r>
            <a:endParaRPr lang="en-GB" altLang="ja-JP" sz="36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6083" name="Picture 6" descr="capsaic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90988" y="6075363"/>
            <a:ext cx="1468437" cy="782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6084" name="Picture 7" descr="pepp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9875" y="4424363"/>
            <a:ext cx="1473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5" name="Group 8"/>
          <p:cNvGrpSpPr>
            <a:grpSpLocks/>
          </p:cNvGrpSpPr>
          <p:nvPr/>
        </p:nvGrpSpPr>
        <p:grpSpPr bwMode="auto">
          <a:xfrm>
            <a:off x="0" y="4100513"/>
            <a:ext cx="3614738" cy="2757487"/>
            <a:chOff x="343" y="1323"/>
            <a:chExt cx="3457" cy="2360"/>
          </a:xfrm>
        </p:grpSpPr>
        <p:pic>
          <p:nvPicPr>
            <p:cNvPr id="46093" name="Picture 9" descr="161_2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74" y="1363"/>
              <a:ext cx="3412" cy="2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46094" name="Rectangle 10"/>
            <p:cNvSpPr>
              <a:spLocks noChangeArrowheads="1"/>
            </p:cNvSpPr>
            <p:nvPr/>
          </p:nvSpPr>
          <p:spPr bwMode="auto">
            <a:xfrm>
              <a:off x="343" y="1323"/>
              <a:ext cx="3457" cy="291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ja-JP" altLang="en-US"/>
            </a:p>
          </p:txBody>
        </p:sp>
      </p:grpSp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438150" y="1744663"/>
            <a:ext cx="8566150" cy="2725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TRPV1 (VR1): </a:t>
            </a:r>
            <a:r>
              <a:rPr lang="en-US" altLang="ja-JP" sz="2000"/>
              <a:t>Non-selective cation channel activated by </a:t>
            </a:r>
            <a:r>
              <a:rPr lang="en-US" altLang="ja-JP" sz="2000">
                <a:solidFill>
                  <a:srgbClr val="FF0000"/>
                </a:solidFill>
              </a:rPr>
              <a:t>capsaicin</a:t>
            </a:r>
            <a:r>
              <a:rPr lang="en-US" altLang="ja-JP" sz="2000"/>
              <a:t> which 	           is the main ingredient in 'hot' chilli peppers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/>
              <a:t>                        Also activated by noxious heat and low pH</a:t>
            </a:r>
          </a:p>
          <a:p>
            <a:pPr algn="l"/>
            <a:endParaRPr lang="en-US" altLang="ja-JP" sz="2000" baseline="-25000"/>
          </a:p>
          <a:p>
            <a:pPr algn="l"/>
            <a:r>
              <a:rPr lang="en-US" altLang="ja-JP" sz="2000"/>
              <a:t>                        Expressed exclusively in nociceptive sensory neruons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/>
              <a:t>                        </a:t>
            </a:r>
            <a:r>
              <a:rPr lang="en-GB" altLang="ja-JP" sz="2000"/>
              <a:t>TRPV1 knockout mice are impaired in the detection of 		           painful heat stimuli</a:t>
            </a:r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8734425" y="6521450"/>
            <a:ext cx="409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42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  <p:grpSp>
        <p:nvGrpSpPr>
          <p:cNvPr id="46088" name="Group 16"/>
          <p:cNvGrpSpPr>
            <a:grpSpLocks/>
          </p:cNvGrpSpPr>
          <p:nvPr/>
        </p:nvGrpSpPr>
        <p:grpSpPr bwMode="auto">
          <a:xfrm>
            <a:off x="7115175" y="4176713"/>
            <a:ext cx="2028825" cy="1997075"/>
            <a:chOff x="4482" y="2752"/>
            <a:chExt cx="1278" cy="1258"/>
          </a:xfrm>
        </p:grpSpPr>
        <p:pic>
          <p:nvPicPr>
            <p:cNvPr id="46090" name="Picture 11" descr="49070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71" y="2852"/>
              <a:ext cx="1113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46091" name="Rectangle 14"/>
            <p:cNvSpPr>
              <a:spLocks noChangeArrowheads="1"/>
            </p:cNvSpPr>
            <p:nvPr/>
          </p:nvSpPr>
          <p:spPr bwMode="auto">
            <a:xfrm>
              <a:off x="4482" y="3758"/>
              <a:ext cx="1278" cy="25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 useBgFill="1">
          <p:nvSpPr>
            <p:cNvPr id="46092" name="Rectangle 15"/>
            <p:cNvSpPr>
              <a:spLocks noChangeArrowheads="1"/>
            </p:cNvSpPr>
            <p:nvPr/>
          </p:nvSpPr>
          <p:spPr bwMode="auto">
            <a:xfrm>
              <a:off x="4482" y="2752"/>
              <a:ext cx="1278" cy="25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46089" name="Picture 13" descr="anandamid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4850" y="6035675"/>
            <a:ext cx="2060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44000" cy="941387"/>
          </a:xfrm>
          <a:noFill/>
        </p:spPr>
        <p:txBody>
          <a:bodyPr/>
          <a:lstStyle/>
          <a:p>
            <a:r>
              <a:rPr lang="en-GB" altLang="ja-JP" sz="4000" smtClean="0">
                <a:latin typeface="Helvetica" pitchFamily="34" charset="0"/>
              </a:rPr>
              <a:t>Prostaglandin synthesis pathways </a:t>
            </a:r>
          </a:p>
        </p:txBody>
      </p:sp>
      <p:pic>
        <p:nvPicPr>
          <p:cNvPr id="47107" name="Picture 3" descr="0706506f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92263"/>
            <a:ext cx="91440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anandami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63" y="1604963"/>
            <a:ext cx="235743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875213" y="1638300"/>
            <a:ext cx="1573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400">
                <a:solidFill>
                  <a:srgbClr val="000000"/>
                </a:solidFill>
              </a:rPr>
              <a:t>N-acyltransferase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733066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rgbClr val="000000"/>
                </a:solidFill>
              </a:rPr>
              <a:t>43</a:t>
            </a:r>
            <a:endParaRPr lang="en-GB" altLang="ja-JP" sz="1600" dirty="0">
              <a:solidFill>
                <a:srgbClr val="000000"/>
              </a:solidFill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230563" y="2038350"/>
            <a:ext cx="1176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537075" y="1881188"/>
            <a:ext cx="2193925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914900" y="1955800"/>
            <a:ext cx="15541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400">
                <a:solidFill>
                  <a:srgbClr val="000000"/>
                </a:solidFill>
              </a:rPr>
              <a:t>phospholipase D 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7527925" y="2522538"/>
            <a:ext cx="714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724525" y="6813550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4841875" y="4676775"/>
            <a:ext cx="941388" cy="207963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4786313" y="4616450"/>
            <a:ext cx="7508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400">
                <a:solidFill>
                  <a:srgbClr val="000000"/>
                </a:solidFill>
              </a:rPr>
              <a:t>(PGH</a:t>
            </a:r>
            <a:r>
              <a:rPr lang="en-GB" altLang="ja-JP" sz="1400" baseline="-25000">
                <a:solidFill>
                  <a:srgbClr val="000000"/>
                </a:solidFill>
              </a:rPr>
              <a:t>2</a:t>
            </a:r>
            <a:r>
              <a:rPr lang="en-GB" altLang="ja-JP" sz="1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4284663" y="4049713"/>
            <a:ext cx="50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4899025" y="4875213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5303838" y="2700338"/>
            <a:ext cx="3282950" cy="108743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6013450" y="3881438"/>
            <a:ext cx="3130550" cy="108743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6723063" y="3703638"/>
            <a:ext cx="2420937" cy="2209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5503863" y="4356100"/>
            <a:ext cx="3130550" cy="10874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4529138" y="4892675"/>
            <a:ext cx="993775" cy="169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V="1">
            <a:off x="4692650" y="4013200"/>
            <a:ext cx="439738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6219825" y="2941638"/>
            <a:ext cx="742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800" b="1">
                <a:solidFill>
                  <a:schemeClr val="bg1"/>
                </a:solidFill>
              </a:rPr>
              <a:t>COX </a:t>
            </a: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6219825" y="4140200"/>
            <a:ext cx="742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800" b="1">
                <a:solidFill>
                  <a:schemeClr val="bg1"/>
                </a:solidFill>
              </a:rPr>
              <a:t>COX </a:t>
            </a: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4019550" y="2900363"/>
            <a:ext cx="1411288" cy="37306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H="1">
            <a:off x="4049713" y="3135313"/>
            <a:ext cx="2220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H="1">
            <a:off x="4049713" y="4333875"/>
            <a:ext cx="2220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4203700" y="2876550"/>
            <a:ext cx="2038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400">
                <a:solidFill>
                  <a:schemeClr val="bg1"/>
                </a:solidFill>
              </a:rPr>
              <a:t>cyclooxygenase activity</a:t>
            </a: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4322763" y="4075113"/>
            <a:ext cx="16430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altLang="ja-JP" sz="1400">
                <a:solidFill>
                  <a:schemeClr val="bg1"/>
                </a:solidFill>
              </a:rPr>
              <a:t>peroxidase activity</a:t>
            </a: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7599363" y="5770563"/>
            <a:ext cx="569912" cy="108743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7353300" y="6191250"/>
            <a:ext cx="569913" cy="6667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44000" cy="1019175"/>
          </a:xfrm>
          <a:noFill/>
        </p:spPr>
        <p:txBody>
          <a:bodyPr/>
          <a:lstStyle/>
          <a:p>
            <a:r>
              <a:rPr lang="en-US" altLang="ja-JP" sz="3600" smtClean="0">
                <a:solidFill>
                  <a:schemeClr val="accent1"/>
                </a:solidFill>
                <a:latin typeface="Helvetica" pitchFamily="34" charset="0"/>
              </a:rPr>
              <a:t>TRP Channels</a:t>
            </a:r>
            <a:endParaRPr lang="en-GB" altLang="ja-JP" sz="36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38150" y="1744663"/>
            <a:ext cx="8566150" cy="2725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TRPV1 (VR1): </a:t>
            </a:r>
            <a:r>
              <a:rPr lang="en-US" altLang="ja-JP" sz="2000"/>
              <a:t>Non-selective cation channel activated by </a:t>
            </a:r>
            <a:r>
              <a:rPr lang="en-US" altLang="ja-JP" sz="2000">
                <a:solidFill>
                  <a:srgbClr val="FF0000"/>
                </a:solidFill>
              </a:rPr>
              <a:t>capsaicin</a:t>
            </a:r>
            <a:r>
              <a:rPr lang="en-US" altLang="ja-JP" sz="2000"/>
              <a:t> which 	           is the main ingredient in 'hot' chilli peppers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/>
              <a:t>                        Also activated by noxious heat and low pH</a:t>
            </a:r>
          </a:p>
          <a:p>
            <a:pPr algn="l"/>
            <a:endParaRPr lang="en-US" altLang="ja-JP" sz="2000" baseline="-25000"/>
          </a:p>
          <a:p>
            <a:pPr algn="l"/>
            <a:r>
              <a:rPr lang="en-US" altLang="ja-JP" sz="2000"/>
              <a:t>                        Expressed exclusively in nociceptive sensory neruons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/>
              <a:t>                        </a:t>
            </a:r>
            <a:r>
              <a:rPr lang="en-GB" altLang="ja-JP" sz="2000"/>
              <a:t>TRPV1 knockout mice are impaired in the detection of 		           painful heat stimuli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8733067" y="6521450"/>
            <a:ext cx="4122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44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1033463" y="4762500"/>
            <a:ext cx="2693987" cy="1755775"/>
            <a:chOff x="2925" y="3057"/>
            <a:chExt cx="1697" cy="1106"/>
          </a:xfrm>
        </p:grpSpPr>
        <p:pic>
          <p:nvPicPr>
            <p:cNvPr id="48136" name="Picture 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927" y="3057"/>
              <a:ext cx="1695" cy="1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8137" name="Rectangle 7"/>
            <p:cNvSpPr>
              <a:spLocks noChangeArrowheads="1"/>
            </p:cNvSpPr>
            <p:nvPr/>
          </p:nvSpPr>
          <p:spPr bwMode="auto">
            <a:xfrm>
              <a:off x="2925" y="3974"/>
              <a:ext cx="217" cy="189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3910013" y="5230813"/>
            <a:ext cx="48482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ja-JP" sz="2000"/>
              <a:t>PKC</a:t>
            </a:r>
            <a:r>
              <a:rPr lang="en-GB" altLang="ja-JP" sz="2000">
                <a:latin typeface="Symbol" pitchFamily="18" charset="2"/>
              </a:rPr>
              <a:t>e</a:t>
            </a:r>
            <a:r>
              <a:rPr lang="en-GB" altLang="ja-JP" sz="2000"/>
              <a:t> sensitises the heat-activated current in DRG neurons</a:t>
            </a:r>
          </a:p>
        </p:txBody>
      </p:sp>
      <p:sp>
        <p:nvSpPr>
          <p:cNvPr id="48135" name="Rectangle 9"/>
          <p:cNvSpPr>
            <a:spLocks noChangeArrowheads="1"/>
          </p:cNvSpPr>
          <p:nvPr/>
        </p:nvSpPr>
        <p:spPr bwMode="auto">
          <a:xfrm>
            <a:off x="4956175" y="5937250"/>
            <a:ext cx="26622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ja-JP" sz="1600">
                <a:solidFill>
                  <a:schemeClr val="accent1"/>
                </a:solidFill>
                <a:latin typeface="Times New Roman" pitchFamily="18" charset="0"/>
              </a:rPr>
              <a:t>P. Cesare </a:t>
            </a:r>
            <a:r>
              <a:rPr lang="en-US" altLang="ja-JP" sz="1600" i="1">
                <a:solidFill>
                  <a:schemeClr val="accent1"/>
                </a:solidFill>
                <a:latin typeface="Times New Roman" pitchFamily="18" charset="0"/>
              </a:rPr>
              <a:t>et al. </a:t>
            </a:r>
            <a:r>
              <a:rPr lang="en-US" altLang="ja-JP" sz="1600">
                <a:solidFill>
                  <a:schemeClr val="accent1"/>
                </a:solidFill>
                <a:latin typeface="Times New Roman" pitchFamily="18" charset="0"/>
              </a:rPr>
              <a:t>(1999) </a:t>
            </a:r>
            <a:r>
              <a:rPr lang="en-US" altLang="ja-JP" sz="1600" i="1">
                <a:solidFill>
                  <a:schemeClr val="accent1"/>
                </a:solidFill>
                <a:latin typeface="Times New Roman" pitchFamily="18" charset="0"/>
              </a:rPr>
              <a:t>Neuron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082925"/>
            <a:ext cx="9144000" cy="3524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541338"/>
            <a:ext cx="9144000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r>
              <a:rPr lang="en-GB" altLang="ja-JP" sz="3600">
                <a:solidFill>
                  <a:schemeClr val="tx2"/>
                </a:solidFill>
              </a:rPr>
              <a:t>Thermosensitive TRP channels respond to </a:t>
            </a:r>
            <a:br>
              <a:rPr lang="en-GB" altLang="ja-JP" sz="3600">
                <a:solidFill>
                  <a:schemeClr val="tx2"/>
                </a:solidFill>
              </a:rPr>
            </a:br>
            <a:r>
              <a:rPr lang="en-GB" altLang="ja-JP" sz="3600">
                <a:solidFill>
                  <a:schemeClr val="tx2"/>
                </a:solidFill>
              </a:rPr>
              <a:t>a wide range of ambient temperatures 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6132513" y="5808663"/>
            <a:ext cx="16906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rgbClr val="FF0000"/>
                </a:solidFill>
              </a:rPr>
              <a:t>Capsaicin</a:t>
            </a:r>
            <a:endParaRPr lang="en-GB" altLang="ja-JP" sz="2000">
              <a:solidFill>
                <a:srgbClr val="FF0000"/>
              </a:solidFill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2473325" y="5808663"/>
            <a:ext cx="1690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accent2"/>
                </a:solidFill>
              </a:rPr>
              <a:t>Menthol</a:t>
            </a:r>
            <a:endParaRPr lang="en-GB" altLang="ja-JP" sz="2000">
              <a:solidFill>
                <a:schemeClr val="accent2"/>
              </a:solidFill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5808663"/>
            <a:ext cx="16906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1800">
                <a:solidFill>
                  <a:schemeClr val="tx2"/>
                </a:solidFill>
              </a:rPr>
              <a:t>Agonists</a:t>
            </a:r>
            <a:endParaRPr lang="en-GB" altLang="ja-JP" sz="1800">
              <a:solidFill>
                <a:schemeClr val="tx2"/>
              </a:solidFill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0" y="5091113"/>
            <a:ext cx="16906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1800">
                <a:solidFill>
                  <a:schemeClr val="tx2"/>
                </a:solidFill>
              </a:rPr>
              <a:t>Temperature</a:t>
            </a:r>
          </a:p>
          <a:p>
            <a:pPr algn="l"/>
            <a:r>
              <a:rPr lang="en-US" altLang="ja-JP" sz="1800">
                <a:solidFill>
                  <a:schemeClr val="tx2"/>
                </a:solidFill>
              </a:rPr>
              <a:t>range</a:t>
            </a:r>
            <a:endParaRPr lang="en-GB" altLang="ja-JP" sz="1800">
              <a:solidFill>
                <a:schemeClr val="tx2"/>
              </a:solidFill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1436688" y="5148263"/>
            <a:ext cx="8604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&lt;17°</a:t>
            </a: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2614613" y="5148263"/>
            <a:ext cx="8604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8-28°</a:t>
            </a: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3892550" y="5148263"/>
            <a:ext cx="8604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&gt;27°</a:t>
            </a: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4867275" y="5148263"/>
            <a:ext cx="1304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&gt;31or39°</a:t>
            </a: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6345238" y="5148263"/>
            <a:ext cx="977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&gt;43°</a:t>
            </a: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7629525" y="5148263"/>
            <a:ext cx="977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&gt;52°</a:t>
            </a: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1173163" y="3273425"/>
            <a:ext cx="1281112" cy="3937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rgbClr val="000000"/>
                </a:solidFill>
              </a:rPr>
              <a:t>ANKTM1</a:t>
            </a: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2551113" y="3273425"/>
            <a:ext cx="1281112" cy="3937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rgbClr val="000000"/>
                </a:solidFill>
              </a:rPr>
              <a:t>TRPM8</a:t>
            </a: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3794125" y="3273425"/>
            <a:ext cx="1281113" cy="3937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rgbClr val="000000"/>
                </a:solidFill>
              </a:rPr>
              <a:t>TRPV4</a:t>
            </a: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4995863" y="3273425"/>
            <a:ext cx="1281112" cy="3937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rgbClr val="000000"/>
                </a:solidFill>
              </a:rPr>
              <a:t>TRPV3</a:t>
            </a: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6248400" y="3273425"/>
            <a:ext cx="1281113" cy="3937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rgbClr val="FF0000"/>
                </a:solidFill>
              </a:rPr>
              <a:t>TRPV1</a:t>
            </a:r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7491413" y="3273425"/>
            <a:ext cx="1281112" cy="3937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rgbClr val="000000"/>
                </a:solidFill>
              </a:rPr>
              <a:t>TRPV2</a:t>
            </a:r>
          </a:p>
        </p:txBody>
      </p:sp>
      <p:grpSp>
        <p:nvGrpSpPr>
          <p:cNvPr id="49172" name="Group 21"/>
          <p:cNvGrpSpPr>
            <a:grpSpLocks/>
          </p:cNvGrpSpPr>
          <p:nvPr/>
        </p:nvGrpSpPr>
        <p:grpSpPr bwMode="auto">
          <a:xfrm>
            <a:off x="125413" y="2120900"/>
            <a:ext cx="8875712" cy="863600"/>
            <a:chOff x="79" y="1077"/>
            <a:chExt cx="5591" cy="544"/>
          </a:xfrm>
        </p:grpSpPr>
        <p:sp>
          <p:nvSpPr>
            <p:cNvPr id="49175" name="Rectangle 22"/>
            <p:cNvSpPr>
              <a:spLocks noChangeArrowheads="1"/>
            </p:cNvSpPr>
            <p:nvPr/>
          </p:nvSpPr>
          <p:spPr bwMode="auto">
            <a:xfrm>
              <a:off x="2166" y="1077"/>
              <a:ext cx="134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altLang="ja-JP" sz="2000">
                  <a:solidFill>
                    <a:schemeClr val="accent1"/>
                  </a:solidFill>
                </a:rPr>
                <a:t>Temperature (°C)</a:t>
              </a:r>
            </a:p>
          </p:txBody>
        </p:sp>
        <p:sp>
          <p:nvSpPr>
            <p:cNvPr id="49176" name="Line 23"/>
            <p:cNvSpPr>
              <a:spLocks noChangeShapeType="1"/>
            </p:cNvSpPr>
            <p:nvPr/>
          </p:nvSpPr>
          <p:spPr bwMode="auto">
            <a:xfrm>
              <a:off x="79" y="1621"/>
              <a:ext cx="5591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7" name="Line 24"/>
            <p:cNvSpPr>
              <a:spLocks noChangeShapeType="1"/>
            </p:cNvSpPr>
            <p:nvPr/>
          </p:nvSpPr>
          <p:spPr bwMode="auto">
            <a:xfrm>
              <a:off x="470" y="1510"/>
              <a:ext cx="0" cy="11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8" name="Line 25"/>
            <p:cNvSpPr>
              <a:spLocks noChangeShapeType="1"/>
            </p:cNvSpPr>
            <p:nvPr/>
          </p:nvSpPr>
          <p:spPr bwMode="auto">
            <a:xfrm>
              <a:off x="1269" y="1510"/>
              <a:ext cx="0" cy="11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9" name="Line 26"/>
            <p:cNvSpPr>
              <a:spLocks noChangeShapeType="1"/>
            </p:cNvSpPr>
            <p:nvPr/>
          </p:nvSpPr>
          <p:spPr bwMode="auto">
            <a:xfrm>
              <a:off x="2068" y="1510"/>
              <a:ext cx="0" cy="11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0" name="Line 27"/>
            <p:cNvSpPr>
              <a:spLocks noChangeShapeType="1"/>
            </p:cNvSpPr>
            <p:nvPr/>
          </p:nvSpPr>
          <p:spPr bwMode="auto">
            <a:xfrm>
              <a:off x="2867" y="1510"/>
              <a:ext cx="0" cy="11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1" name="Line 28"/>
            <p:cNvSpPr>
              <a:spLocks noChangeShapeType="1"/>
            </p:cNvSpPr>
            <p:nvPr/>
          </p:nvSpPr>
          <p:spPr bwMode="auto">
            <a:xfrm>
              <a:off x="3666" y="1510"/>
              <a:ext cx="0" cy="11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2" name="Line 29"/>
            <p:cNvSpPr>
              <a:spLocks noChangeShapeType="1"/>
            </p:cNvSpPr>
            <p:nvPr/>
          </p:nvSpPr>
          <p:spPr bwMode="auto">
            <a:xfrm>
              <a:off x="4465" y="1510"/>
              <a:ext cx="0" cy="11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3" name="Line 30"/>
            <p:cNvSpPr>
              <a:spLocks noChangeShapeType="1"/>
            </p:cNvSpPr>
            <p:nvPr/>
          </p:nvSpPr>
          <p:spPr bwMode="auto">
            <a:xfrm>
              <a:off x="5264" y="1510"/>
              <a:ext cx="0" cy="11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4" name="Rectangle 31"/>
            <p:cNvSpPr>
              <a:spLocks noChangeArrowheads="1"/>
            </p:cNvSpPr>
            <p:nvPr/>
          </p:nvSpPr>
          <p:spPr bwMode="auto">
            <a:xfrm>
              <a:off x="371" y="1311"/>
              <a:ext cx="3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altLang="ja-JP" sz="20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49185" name="Rectangle 32"/>
            <p:cNvSpPr>
              <a:spLocks noChangeArrowheads="1"/>
            </p:cNvSpPr>
            <p:nvPr/>
          </p:nvSpPr>
          <p:spPr bwMode="auto">
            <a:xfrm>
              <a:off x="1133" y="1311"/>
              <a:ext cx="3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altLang="ja-JP" sz="200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49186" name="Rectangle 33"/>
            <p:cNvSpPr>
              <a:spLocks noChangeArrowheads="1"/>
            </p:cNvSpPr>
            <p:nvPr/>
          </p:nvSpPr>
          <p:spPr bwMode="auto">
            <a:xfrm>
              <a:off x="1927" y="1311"/>
              <a:ext cx="3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altLang="ja-JP" sz="200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49187" name="Rectangle 34"/>
            <p:cNvSpPr>
              <a:spLocks noChangeArrowheads="1"/>
            </p:cNvSpPr>
            <p:nvPr/>
          </p:nvSpPr>
          <p:spPr bwMode="auto">
            <a:xfrm>
              <a:off x="2711" y="1311"/>
              <a:ext cx="3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altLang="ja-JP" sz="2000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49188" name="Rectangle 35"/>
            <p:cNvSpPr>
              <a:spLocks noChangeArrowheads="1"/>
            </p:cNvSpPr>
            <p:nvPr/>
          </p:nvSpPr>
          <p:spPr bwMode="auto">
            <a:xfrm>
              <a:off x="3516" y="1311"/>
              <a:ext cx="3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altLang="ja-JP" sz="2000">
                  <a:solidFill>
                    <a:schemeClr val="tx2"/>
                  </a:solidFill>
                </a:rPr>
                <a:t>40</a:t>
              </a:r>
            </a:p>
          </p:txBody>
        </p:sp>
        <p:sp>
          <p:nvSpPr>
            <p:cNvPr id="49189" name="Rectangle 36"/>
            <p:cNvSpPr>
              <a:spLocks noChangeArrowheads="1"/>
            </p:cNvSpPr>
            <p:nvPr/>
          </p:nvSpPr>
          <p:spPr bwMode="auto">
            <a:xfrm>
              <a:off x="4299" y="1311"/>
              <a:ext cx="3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altLang="ja-JP" sz="2000">
                  <a:solidFill>
                    <a:schemeClr val="tx2"/>
                  </a:solidFill>
                </a:rPr>
                <a:t>50</a:t>
              </a:r>
            </a:p>
          </p:txBody>
        </p:sp>
        <p:sp>
          <p:nvSpPr>
            <p:cNvPr id="49190" name="Rectangle 37"/>
            <p:cNvSpPr>
              <a:spLocks noChangeArrowheads="1"/>
            </p:cNvSpPr>
            <p:nvPr/>
          </p:nvSpPr>
          <p:spPr bwMode="auto">
            <a:xfrm>
              <a:off x="5114" y="1311"/>
              <a:ext cx="3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altLang="ja-JP" sz="2000">
                  <a:solidFill>
                    <a:schemeClr val="tx2"/>
                  </a:solidFill>
                </a:rPr>
                <a:t>60</a:t>
              </a:r>
            </a:p>
          </p:txBody>
        </p:sp>
      </p:grpSp>
      <p:sp>
        <p:nvSpPr>
          <p:cNvPr id="49173" name="Rectangle 40"/>
          <p:cNvSpPr>
            <a:spLocks noChangeArrowheads="1"/>
          </p:cNvSpPr>
          <p:nvPr/>
        </p:nvSpPr>
        <p:spPr bwMode="auto">
          <a:xfrm>
            <a:off x="8733067" y="6521450"/>
            <a:ext cx="4122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45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  <p:pic>
        <p:nvPicPr>
          <p:cNvPr id="49174" name="Picture 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35338"/>
            <a:ext cx="91440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44000" cy="1001712"/>
          </a:xfrm>
          <a:noFill/>
        </p:spPr>
        <p:txBody>
          <a:bodyPr/>
          <a:lstStyle/>
          <a:p>
            <a:r>
              <a:rPr lang="en-US" altLang="ja-JP" sz="3600" smtClean="0">
                <a:solidFill>
                  <a:schemeClr val="accent1"/>
                </a:solidFill>
                <a:latin typeface="Helvetica" pitchFamily="34" charset="0"/>
              </a:rPr>
              <a:t>ATP-gated channel</a:t>
            </a:r>
            <a:endParaRPr lang="en-GB" altLang="ja-JP" sz="36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692275"/>
            <a:ext cx="91440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P2X</a:t>
            </a:r>
            <a:r>
              <a:rPr lang="en-US" altLang="ja-JP" sz="2000" baseline="-25000">
                <a:solidFill>
                  <a:schemeClr val="tx2"/>
                </a:solidFill>
              </a:rPr>
              <a:t>3</a:t>
            </a:r>
            <a:r>
              <a:rPr lang="en-US" altLang="ja-JP" sz="2000">
                <a:solidFill>
                  <a:schemeClr val="tx2"/>
                </a:solidFill>
              </a:rPr>
              <a:t>: </a:t>
            </a:r>
            <a:r>
              <a:rPr lang="en-US" altLang="ja-JP" sz="2000"/>
              <a:t>Non-selective cation channel activated by ATP.</a:t>
            </a:r>
          </a:p>
          <a:p>
            <a:pPr algn="l"/>
            <a:r>
              <a:rPr lang="en-US" altLang="ja-JP" sz="2000"/>
              <a:t>          Responsible for ATP-evoked nociceptor activation. </a:t>
            </a:r>
          </a:p>
          <a:p>
            <a:pPr algn="l"/>
            <a:r>
              <a:rPr lang="en-GB" altLang="ja-JP" sz="2000"/>
              <a:t>          P2X3 knockout mice show deficiency in detection of </a:t>
            </a:r>
          </a:p>
          <a:p>
            <a:pPr algn="l"/>
            <a:r>
              <a:rPr lang="en-GB" altLang="ja-JP" sz="2000"/>
              <a:t>          some painful stimuli.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>
                <a:solidFill>
                  <a:schemeClr val="tx2"/>
                </a:solidFill>
              </a:rPr>
              <a:t>P2X</a:t>
            </a:r>
            <a:r>
              <a:rPr lang="en-US" altLang="ja-JP" sz="2000" baseline="-25000">
                <a:solidFill>
                  <a:schemeClr val="tx2"/>
                </a:solidFill>
              </a:rPr>
              <a:t>4</a:t>
            </a:r>
            <a:r>
              <a:rPr lang="en-US" altLang="ja-JP" sz="2000">
                <a:solidFill>
                  <a:schemeClr val="tx2"/>
                </a:solidFill>
              </a:rPr>
              <a:t>: </a:t>
            </a:r>
            <a:r>
              <a:rPr lang="en-GB" altLang="ja-JP" sz="2000"/>
              <a:t>ATP activates microglial P2X</a:t>
            </a:r>
            <a:r>
              <a:rPr lang="en-GB" altLang="ja-JP" sz="2000" baseline="-25000"/>
              <a:t>4</a:t>
            </a:r>
            <a:r>
              <a:rPr lang="en-GB" altLang="ja-JP" sz="2000"/>
              <a:t> upon nerve injury.</a:t>
            </a:r>
          </a:p>
          <a:p>
            <a:pPr algn="l"/>
            <a:r>
              <a:rPr lang="en-GB" altLang="ja-JP" sz="2000"/>
              <a:t>          Microglia releases Brain-Derived Neurotrophic Factor (BDNF).</a:t>
            </a:r>
          </a:p>
          <a:p>
            <a:pPr algn="l"/>
            <a:r>
              <a:rPr lang="en-GB" altLang="ja-JP" sz="2000"/>
              <a:t>          BDNF acts on neurons to reduce the expression of KCC2 </a:t>
            </a:r>
            <a:r>
              <a:rPr lang="en-GB" altLang="ja-JP" sz="1600"/>
              <a:t>(anion transporter)</a:t>
            </a:r>
            <a:r>
              <a:rPr lang="en-GB" altLang="ja-JP" sz="2000"/>
              <a:t>.</a:t>
            </a:r>
          </a:p>
          <a:p>
            <a:pPr algn="l"/>
            <a:r>
              <a:rPr lang="en-GB" altLang="ja-JP" sz="2000"/>
              <a:t>          Increases of the intracellular Cl</a:t>
            </a:r>
            <a:r>
              <a:rPr lang="en-GB" altLang="ja-JP" sz="2000" baseline="30000"/>
              <a:t>-</a:t>
            </a:r>
            <a:r>
              <a:rPr lang="en-GB" altLang="ja-JP" sz="2000"/>
              <a:t>.</a:t>
            </a:r>
          </a:p>
          <a:p>
            <a:pPr algn="l"/>
            <a:r>
              <a:rPr lang="en-GB" altLang="ja-JP" sz="2000"/>
              <a:t>          GABA works as excitatory transmitter </a:t>
            </a:r>
          </a:p>
          <a:p>
            <a:pPr algn="l"/>
            <a:r>
              <a:rPr lang="en-GB" altLang="ja-JP" sz="2000"/>
              <a:t>          rather than an inhibitory one.</a:t>
            </a: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7331075" y="1803400"/>
            <a:ext cx="1530350" cy="1781175"/>
            <a:chOff x="301" y="1268"/>
            <a:chExt cx="2194" cy="2653"/>
          </a:xfrm>
        </p:grpSpPr>
        <p:sp>
          <p:nvSpPr>
            <p:cNvPr id="50183" name="Rectangle 5"/>
            <p:cNvSpPr>
              <a:spLocks noChangeArrowheads="1"/>
            </p:cNvSpPr>
            <p:nvPr/>
          </p:nvSpPr>
          <p:spPr bwMode="auto">
            <a:xfrm>
              <a:off x="595" y="2120"/>
              <a:ext cx="1551" cy="464"/>
            </a:xfrm>
            <a:prstGeom prst="rect">
              <a:avLst/>
            </a:prstGeom>
            <a:gradFill rotWithShape="0">
              <a:gsLst>
                <a:gs pos="0">
                  <a:srgbClr val="F95AB7"/>
                </a:gs>
                <a:gs pos="50000">
                  <a:srgbClr val="E051A4"/>
                </a:gs>
                <a:gs pos="100000">
                  <a:srgbClr val="F95AB7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184" name="Freeform 6"/>
            <p:cNvSpPr>
              <a:spLocks/>
            </p:cNvSpPr>
            <p:nvPr/>
          </p:nvSpPr>
          <p:spPr bwMode="auto">
            <a:xfrm>
              <a:off x="301" y="2695"/>
              <a:ext cx="668" cy="792"/>
            </a:xfrm>
            <a:custGeom>
              <a:avLst/>
              <a:gdLst>
                <a:gd name="T0" fmla="*/ 645 w 668"/>
                <a:gd name="T1" fmla="*/ 0 h 1310"/>
                <a:gd name="T2" fmla="*/ 623 w 668"/>
                <a:gd name="T3" fmla="*/ 284 h 1310"/>
                <a:gd name="T4" fmla="*/ 375 w 668"/>
                <a:gd name="T5" fmla="*/ 386 h 1310"/>
                <a:gd name="T6" fmla="*/ 132 w 668"/>
                <a:gd name="T7" fmla="*/ 482 h 1310"/>
                <a:gd name="T8" fmla="*/ 195 w 668"/>
                <a:gd name="T9" fmla="*/ 623 h 1310"/>
                <a:gd name="T10" fmla="*/ 528 w 668"/>
                <a:gd name="T11" fmla="*/ 639 h 1310"/>
                <a:gd name="T12" fmla="*/ 465 w 668"/>
                <a:gd name="T13" fmla="*/ 754 h 1310"/>
                <a:gd name="T14" fmla="*/ 0 w 668"/>
                <a:gd name="T15" fmla="*/ 792 h 1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1310"/>
                <a:gd name="T26" fmla="*/ 668 w 668"/>
                <a:gd name="T27" fmla="*/ 1310 h 13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1310">
                  <a:moveTo>
                    <a:pt x="645" y="0"/>
                  </a:moveTo>
                  <a:cubicBezTo>
                    <a:pt x="656" y="181"/>
                    <a:pt x="668" y="363"/>
                    <a:pt x="623" y="470"/>
                  </a:cubicBezTo>
                  <a:cubicBezTo>
                    <a:pt x="578" y="577"/>
                    <a:pt x="457" y="584"/>
                    <a:pt x="375" y="639"/>
                  </a:cubicBezTo>
                  <a:cubicBezTo>
                    <a:pt x="293" y="694"/>
                    <a:pt x="162" y="733"/>
                    <a:pt x="132" y="798"/>
                  </a:cubicBezTo>
                  <a:cubicBezTo>
                    <a:pt x="102" y="863"/>
                    <a:pt x="129" y="987"/>
                    <a:pt x="195" y="1030"/>
                  </a:cubicBezTo>
                  <a:cubicBezTo>
                    <a:pt x="261" y="1073"/>
                    <a:pt x="483" y="1021"/>
                    <a:pt x="528" y="1057"/>
                  </a:cubicBezTo>
                  <a:cubicBezTo>
                    <a:pt x="573" y="1093"/>
                    <a:pt x="553" y="1205"/>
                    <a:pt x="465" y="1247"/>
                  </a:cubicBezTo>
                  <a:cubicBezTo>
                    <a:pt x="377" y="1289"/>
                    <a:pt x="77" y="1299"/>
                    <a:pt x="0" y="131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185" name="Freeform 7"/>
            <p:cNvSpPr>
              <a:spLocks/>
            </p:cNvSpPr>
            <p:nvPr/>
          </p:nvSpPr>
          <p:spPr bwMode="auto">
            <a:xfrm>
              <a:off x="553" y="1268"/>
              <a:ext cx="1942" cy="735"/>
            </a:xfrm>
            <a:custGeom>
              <a:avLst/>
              <a:gdLst>
                <a:gd name="T0" fmla="*/ 388 w 1968"/>
                <a:gd name="T1" fmla="*/ 735 h 936"/>
                <a:gd name="T2" fmla="*/ 383 w 1968"/>
                <a:gd name="T3" fmla="*/ 544 h 936"/>
                <a:gd name="T4" fmla="*/ 180 w 1968"/>
                <a:gd name="T5" fmla="*/ 423 h 936"/>
                <a:gd name="T6" fmla="*/ 48 w 1968"/>
                <a:gd name="T7" fmla="*/ 357 h 936"/>
                <a:gd name="T8" fmla="*/ 59 w 1968"/>
                <a:gd name="T9" fmla="*/ 183 h 936"/>
                <a:gd name="T10" fmla="*/ 404 w 1968"/>
                <a:gd name="T11" fmla="*/ 25 h 936"/>
                <a:gd name="T12" fmla="*/ 1175 w 1968"/>
                <a:gd name="T13" fmla="*/ 34 h 936"/>
                <a:gd name="T14" fmla="*/ 1671 w 1968"/>
                <a:gd name="T15" fmla="*/ 54 h 936"/>
                <a:gd name="T16" fmla="*/ 1936 w 1968"/>
                <a:gd name="T17" fmla="*/ 208 h 936"/>
                <a:gd name="T18" fmla="*/ 1634 w 1968"/>
                <a:gd name="T19" fmla="*/ 419 h 936"/>
                <a:gd name="T20" fmla="*/ 1112 w 1968"/>
                <a:gd name="T21" fmla="*/ 324 h 936"/>
                <a:gd name="T22" fmla="*/ 821 w 1968"/>
                <a:gd name="T23" fmla="*/ 494 h 936"/>
                <a:gd name="T24" fmla="*/ 1061 w 1968"/>
                <a:gd name="T25" fmla="*/ 619 h 936"/>
                <a:gd name="T26" fmla="*/ 1159 w 1968"/>
                <a:gd name="T27" fmla="*/ 731 h 9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8"/>
                <a:gd name="T43" fmla="*/ 0 h 936"/>
                <a:gd name="T44" fmla="*/ 1968 w 1968"/>
                <a:gd name="T45" fmla="*/ 936 h 9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8" h="936">
                  <a:moveTo>
                    <a:pt x="393" y="936"/>
                  </a:moveTo>
                  <a:cubicBezTo>
                    <a:pt x="408" y="847"/>
                    <a:pt x="423" y="759"/>
                    <a:pt x="388" y="693"/>
                  </a:cubicBezTo>
                  <a:cubicBezTo>
                    <a:pt x="353" y="627"/>
                    <a:pt x="238" y="579"/>
                    <a:pt x="182" y="539"/>
                  </a:cubicBezTo>
                  <a:cubicBezTo>
                    <a:pt x="126" y="499"/>
                    <a:pt x="69" y="506"/>
                    <a:pt x="49" y="455"/>
                  </a:cubicBezTo>
                  <a:cubicBezTo>
                    <a:pt x="29" y="404"/>
                    <a:pt x="0" y="303"/>
                    <a:pt x="60" y="233"/>
                  </a:cubicBezTo>
                  <a:cubicBezTo>
                    <a:pt x="120" y="163"/>
                    <a:pt x="221" y="64"/>
                    <a:pt x="409" y="32"/>
                  </a:cubicBezTo>
                  <a:cubicBezTo>
                    <a:pt x="597" y="0"/>
                    <a:pt x="977" y="37"/>
                    <a:pt x="1191" y="43"/>
                  </a:cubicBezTo>
                  <a:cubicBezTo>
                    <a:pt x="1405" y="49"/>
                    <a:pt x="1565" y="32"/>
                    <a:pt x="1693" y="69"/>
                  </a:cubicBezTo>
                  <a:cubicBezTo>
                    <a:pt x="1821" y="106"/>
                    <a:pt x="1968" y="188"/>
                    <a:pt x="1962" y="265"/>
                  </a:cubicBezTo>
                  <a:cubicBezTo>
                    <a:pt x="1956" y="342"/>
                    <a:pt x="1795" y="509"/>
                    <a:pt x="1656" y="534"/>
                  </a:cubicBezTo>
                  <a:cubicBezTo>
                    <a:pt x="1517" y="559"/>
                    <a:pt x="1264" y="397"/>
                    <a:pt x="1127" y="413"/>
                  </a:cubicBezTo>
                  <a:cubicBezTo>
                    <a:pt x="990" y="429"/>
                    <a:pt x="841" y="567"/>
                    <a:pt x="832" y="629"/>
                  </a:cubicBezTo>
                  <a:cubicBezTo>
                    <a:pt x="823" y="691"/>
                    <a:pt x="1018" y="738"/>
                    <a:pt x="1075" y="788"/>
                  </a:cubicBezTo>
                  <a:cubicBezTo>
                    <a:pt x="1132" y="838"/>
                    <a:pt x="1153" y="884"/>
                    <a:pt x="1175" y="931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186" name="AutoShape 8"/>
            <p:cNvSpPr>
              <a:spLocks noChangeArrowheads="1"/>
            </p:cNvSpPr>
            <p:nvPr/>
          </p:nvSpPr>
          <p:spPr bwMode="auto">
            <a:xfrm>
              <a:off x="857" y="1990"/>
              <a:ext cx="182" cy="714"/>
            </a:xfrm>
            <a:prstGeom prst="roundRect">
              <a:avLst>
                <a:gd name="adj" fmla="val 35815"/>
              </a:avLst>
            </a:prstGeom>
            <a:gradFill rotWithShape="0">
              <a:gsLst>
                <a:gs pos="0">
                  <a:srgbClr val="A2C1FE"/>
                </a:gs>
                <a:gs pos="100000">
                  <a:srgbClr val="91ADE4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187" name="Freeform 9"/>
            <p:cNvSpPr>
              <a:spLocks/>
            </p:cNvSpPr>
            <p:nvPr/>
          </p:nvSpPr>
          <p:spPr bwMode="auto">
            <a:xfrm>
              <a:off x="1388" y="2679"/>
              <a:ext cx="636" cy="1242"/>
            </a:xfrm>
            <a:custGeom>
              <a:avLst/>
              <a:gdLst>
                <a:gd name="T0" fmla="*/ 345 w 832"/>
                <a:gd name="T1" fmla="*/ 0 h 1242"/>
                <a:gd name="T2" fmla="*/ 300 w 832"/>
                <a:gd name="T3" fmla="*/ 285 h 1242"/>
                <a:gd name="T4" fmla="*/ 410 w 832"/>
                <a:gd name="T5" fmla="*/ 476 h 1242"/>
                <a:gd name="T6" fmla="*/ 608 w 832"/>
                <a:gd name="T7" fmla="*/ 486 h 1242"/>
                <a:gd name="T8" fmla="*/ 503 w 832"/>
                <a:gd name="T9" fmla="*/ 729 h 1242"/>
                <a:gd name="T10" fmla="*/ 22 w 832"/>
                <a:gd name="T11" fmla="*/ 861 h 1242"/>
                <a:gd name="T12" fmla="*/ 636 w 832"/>
                <a:gd name="T13" fmla="*/ 1242 h 1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1242"/>
                <a:gd name="T23" fmla="*/ 832 w 832"/>
                <a:gd name="T24" fmla="*/ 1242 h 1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1242">
                  <a:moveTo>
                    <a:pt x="451" y="0"/>
                  </a:moveTo>
                  <a:cubicBezTo>
                    <a:pt x="415" y="103"/>
                    <a:pt x="379" y="206"/>
                    <a:pt x="393" y="285"/>
                  </a:cubicBezTo>
                  <a:cubicBezTo>
                    <a:pt x="407" y="364"/>
                    <a:pt x="469" y="442"/>
                    <a:pt x="536" y="476"/>
                  </a:cubicBezTo>
                  <a:cubicBezTo>
                    <a:pt x="603" y="510"/>
                    <a:pt x="775" y="444"/>
                    <a:pt x="795" y="486"/>
                  </a:cubicBezTo>
                  <a:cubicBezTo>
                    <a:pt x="815" y="528"/>
                    <a:pt x="786" y="666"/>
                    <a:pt x="658" y="729"/>
                  </a:cubicBezTo>
                  <a:cubicBezTo>
                    <a:pt x="530" y="792"/>
                    <a:pt x="0" y="776"/>
                    <a:pt x="29" y="861"/>
                  </a:cubicBezTo>
                  <a:cubicBezTo>
                    <a:pt x="58" y="946"/>
                    <a:pt x="445" y="1094"/>
                    <a:pt x="832" y="1242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188" name="AutoShape 10"/>
            <p:cNvSpPr>
              <a:spLocks noChangeArrowheads="1"/>
            </p:cNvSpPr>
            <p:nvPr/>
          </p:nvSpPr>
          <p:spPr bwMode="auto">
            <a:xfrm>
              <a:off x="1630" y="1990"/>
              <a:ext cx="182" cy="714"/>
            </a:xfrm>
            <a:prstGeom prst="roundRect">
              <a:avLst>
                <a:gd name="adj" fmla="val 35815"/>
              </a:avLst>
            </a:prstGeom>
            <a:gradFill rotWithShape="0">
              <a:gsLst>
                <a:gs pos="0">
                  <a:srgbClr val="A2C1FE"/>
                </a:gs>
                <a:gs pos="100000">
                  <a:srgbClr val="91ADE4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8733067" y="6521450"/>
            <a:ext cx="4122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46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  <p:pic>
        <p:nvPicPr>
          <p:cNvPr id="50182" name="Picture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40338" y="4138613"/>
            <a:ext cx="3554412" cy="271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7600" y="1600200"/>
            <a:ext cx="7159625" cy="525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ja-JP" sz="4000" smtClean="0">
                <a:latin typeface="Helvetica" pitchFamily="34" charset="0"/>
              </a:rPr>
              <a:t>Key molecules in pain pathways </a:t>
            </a:r>
            <a:br>
              <a:rPr lang="en-GB" altLang="ja-JP" sz="4000" smtClean="0">
                <a:latin typeface="Helvetica" pitchFamily="34" charset="0"/>
              </a:rPr>
            </a:br>
            <a:r>
              <a:rPr lang="en-GB" altLang="ja-JP" sz="4000" smtClean="0">
                <a:latin typeface="Helvetica" pitchFamily="34" charset="0"/>
              </a:rPr>
              <a:t>at peripheral nerves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733067" y="6521450"/>
            <a:ext cx="4122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47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44000" cy="992187"/>
          </a:xfrm>
          <a:noFill/>
        </p:spPr>
        <p:txBody>
          <a:bodyPr/>
          <a:lstStyle/>
          <a:p>
            <a:r>
              <a:rPr lang="en-US" altLang="ja-JP" sz="3600" smtClean="0">
                <a:solidFill>
                  <a:schemeClr val="accent1"/>
                </a:solidFill>
                <a:latin typeface="Helvetica" pitchFamily="34" charset="0"/>
              </a:rPr>
              <a:t>Voltage-gated Ca</a:t>
            </a:r>
            <a:r>
              <a:rPr lang="en-US" altLang="ja-JP" sz="3600" baseline="30000" smtClean="0">
                <a:solidFill>
                  <a:schemeClr val="accent1"/>
                </a:solidFill>
                <a:latin typeface="Helvetica" pitchFamily="34" charset="0"/>
              </a:rPr>
              <a:t>2+</a:t>
            </a:r>
            <a:r>
              <a:rPr lang="en-US" altLang="ja-JP" sz="3600" smtClean="0">
                <a:solidFill>
                  <a:schemeClr val="accent1"/>
                </a:solidFill>
                <a:latin typeface="Helvetica" pitchFamily="34" charset="0"/>
              </a:rPr>
              <a:t> channels</a:t>
            </a:r>
            <a:endParaRPr lang="en-GB" altLang="ja-JP" sz="36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74700" y="1801813"/>
            <a:ext cx="8216900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ja-JP" sz="2000">
                <a:solidFill>
                  <a:schemeClr val="tx2"/>
                </a:solidFill>
              </a:rPr>
              <a:t>N-type: </a:t>
            </a:r>
            <a:r>
              <a:rPr lang="en-US" altLang="ja-JP" sz="2000"/>
              <a:t>Blockers for N-type calcium channels prevent </a:t>
            </a:r>
          </a:p>
          <a:p>
            <a:pPr algn="l"/>
            <a:r>
              <a:rPr lang="en-US" altLang="ja-JP" sz="2000"/>
              <a:t>             neurotransmitter release, and act as pain killer.</a:t>
            </a:r>
          </a:p>
          <a:p>
            <a:pPr algn="l"/>
            <a:endParaRPr lang="en-US" altLang="ja-JP" sz="2000"/>
          </a:p>
          <a:p>
            <a:pPr algn="l"/>
            <a:r>
              <a:rPr lang="en-GB" altLang="ja-JP" sz="2000"/>
              <a:t>             Ca</a:t>
            </a:r>
            <a:r>
              <a:rPr lang="en-GB" altLang="ja-JP" sz="2000" baseline="-25000"/>
              <a:t>V</a:t>
            </a:r>
            <a:r>
              <a:rPr lang="en-GB" altLang="ja-JP" sz="2000"/>
              <a:t>2.2 knockout mice show reduced response to </a:t>
            </a:r>
          </a:p>
          <a:p>
            <a:pPr algn="l"/>
            <a:r>
              <a:rPr lang="en-GB" altLang="ja-JP" sz="2000"/>
              <a:t>             inflammatory and neuropathic pain.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92313" y="3444875"/>
            <a:ext cx="4524375" cy="186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8733066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48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827088" y="5600700"/>
            <a:ext cx="800417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800">
                <a:solidFill>
                  <a:schemeClr val="accent1"/>
                </a:solidFill>
              </a:rPr>
              <a:t>Gabapentin: </a:t>
            </a:r>
            <a:r>
              <a:rPr lang="en-US" altLang="ja-JP" sz="1800"/>
              <a:t>Originally developed for epilepsy</a:t>
            </a:r>
          </a:p>
          <a:p>
            <a:pPr algn="l"/>
            <a:r>
              <a:rPr lang="en-US" altLang="ja-JP" sz="1800"/>
              <a:t>	      Binds and blocks the </a:t>
            </a:r>
            <a:r>
              <a:rPr lang="en-US" altLang="ja-JP" sz="1800">
                <a:latin typeface="Symbol" pitchFamily="18" charset="2"/>
              </a:rPr>
              <a:t>a</a:t>
            </a:r>
            <a:r>
              <a:rPr lang="en-US" altLang="ja-JP" sz="1800"/>
              <a:t>2</a:t>
            </a:r>
            <a:r>
              <a:rPr lang="en-US" altLang="ja-JP" sz="1800">
                <a:latin typeface="Symbol" pitchFamily="18" charset="2"/>
              </a:rPr>
              <a:t>d</a:t>
            </a:r>
            <a:r>
              <a:rPr lang="en-US" altLang="ja-JP" sz="1800"/>
              <a:t> subunit of voltage-gated Ca</a:t>
            </a:r>
            <a:r>
              <a:rPr lang="en-US" altLang="ja-JP" sz="1800" baseline="30000"/>
              <a:t>2+</a:t>
            </a:r>
            <a:r>
              <a:rPr lang="en-US" altLang="ja-JP" sz="1800"/>
              <a:t> channel</a:t>
            </a:r>
          </a:p>
          <a:p>
            <a:pPr algn="l"/>
            <a:r>
              <a:rPr lang="en-US" altLang="ja-JP" sz="1800"/>
              <a:t>	      Has analgesic effects in neuropathic pain</a:t>
            </a:r>
            <a:endParaRPr lang="en-GB" altLang="ja-JP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4541838" y="2078038"/>
            <a:ext cx="4481512" cy="435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en-US" altLang="ja-JP" sz="2000"/>
              <a:t> ~250 kDa</a:t>
            </a:r>
          </a:p>
          <a:p>
            <a:pPr algn="l">
              <a:buFontTx/>
              <a:buChar char="-"/>
            </a:pPr>
            <a:endParaRPr lang="en-US" altLang="ja-JP" sz="2000"/>
          </a:p>
          <a:p>
            <a:pPr algn="l">
              <a:buFontTx/>
              <a:buChar char="-"/>
            </a:pPr>
            <a:r>
              <a:rPr lang="en-US" altLang="ja-JP" sz="2000"/>
              <a:t> 6 transmembrane segments X 4 domains (24 transmembrane regions)</a:t>
            </a:r>
          </a:p>
          <a:p>
            <a:pPr algn="l"/>
            <a:endParaRPr lang="en-US" altLang="ja-JP" sz="2000"/>
          </a:p>
          <a:p>
            <a:pPr algn="l">
              <a:buFontTx/>
              <a:buChar char="-"/>
            </a:pPr>
            <a:r>
              <a:rPr lang="en-US" altLang="ja-JP" sz="2000"/>
              <a:t> Voltage sensors in segment 4 in each domains</a:t>
            </a:r>
          </a:p>
          <a:p>
            <a:pPr algn="l"/>
            <a:endParaRPr lang="en-US" altLang="ja-JP" sz="2000"/>
          </a:p>
          <a:p>
            <a:pPr algn="l">
              <a:buFontTx/>
              <a:buChar char="-"/>
            </a:pPr>
            <a:r>
              <a:rPr lang="en-US" altLang="ja-JP" sz="2000"/>
              <a:t> 9 genes have been identified so far</a:t>
            </a:r>
          </a:p>
          <a:p>
            <a:pPr algn="l">
              <a:buFontTx/>
              <a:buChar char="-"/>
            </a:pPr>
            <a:endParaRPr lang="en-US" altLang="ja-JP" sz="2000"/>
          </a:p>
          <a:p>
            <a:pPr algn="l">
              <a:buFontTx/>
              <a:buChar char="-"/>
            </a:pPr>
            <a:r>
              <a:rPr lang="en-US" altLang="ja-JP" sz="2000"/>
              <a:t> Expressed mainly in neurons and muscle cells</a:t>
            </a:r>
          </a:p>
          <a:p>
            <a:pPr algn="l"/>
            <a:endParaRPr lang="en-US" altLang="ja-JP" sz="2000"/>
          </a:p>
          <a:p>
            <a:pPr algn="l"/>
            <a:endParaRPr lang="en-GB" altLang="ja-JP" sz="2000"/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44000" cy="992187"/>
          </a:xfrm>
          <a:noFill/>
        </p:spPr>
        <p:txBody>
          <a:bodyPr/>
          <a:lstStyle/>
          <a:p>
            <a:r>
              <a:rPr lang="en-US" altLang="ja-JP" sz="3600" smtClean="0">
                <a:solidFill>
                  <a:schemeClr val="accent1"/>
                </a:solidFill>
                <a:latin typeface="Helvetica" pitchFamily="34" charset="0"/>
              </a:rPr>
              <a:t>Voltage-gated Na</a:t>
            </a:r>
            <a:r>
              <a:rPr lang="en-US" altLang="ja-JP" sz="3600" baseline="30000" smtClean="0">
                <a:solidFill>
                  <a:schemeClr val="accent1"/>
                </a:solidFill>
                <a:latin typeface="Helvetica" pitchFamily="34" charset="0"/>
              </a:rPr>
              <a:t>+</a:t>
            </a:r>
            <a:r>
              <a:rPr lang="en-US" altLang="ja-JP" sz="3600" smtClean="0">
                <a:solidFill>
                  <a:schemeClr val="accent1"/>
                </a:solidFill>
                <a:latin typeface="Helvetica" pitchFamily="34" charset="0"/>
              </a:rPr>
              <a:t> channels</a:t>
            </a:r>
            <a:endParaRPr lang="en-GB" altLang="ja-JP" sz="360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3252" name="Rectangle 8"/>
          <p:cNvSpPr>
            <a:spLocks noChangeArrowheads="1"/>
          </p:cNvSpPr>
          <p:nvPr/>
        </p:nvSpPr>
        <p:spPr bwMode="auto">
          <a:xfrm>
            <a:off x="8733066" y="652145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solidFill>
                  <a:schemeClr val="accent1"/>
                </a:solidFill>
              </a:rPr>
              <a:t>49</a:t>
            </a:r>
            <a:endParaRPr lang="en-GB" altLang="ja-JP" sz="1600" dirty="0">
              <a:solidFill>
                <a:schemeClr val="accent1"/>
              </a:solidFill>
            </a:endParaRPr>
          </a:p>
        </p:txBody>
      </p:sp>
      <p:pic>
        <p:nvPicPr>
          <p:cNvPr id="53253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638" y="2206625"/>
            <a:ext cx="433228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198563"/>
          </a:xfrm>
          <a:noFill/>
        </p:spPr>
        <p:txBody>
          <a:bodyPr/>
          <a:lstStyle/>
          <a:p>
            <a:r>
              <a:rPr lang="en-GB" altLang="ja-JP" sz="3600" smtClean="0">
                <a:latin typeface="Helvetica" pitchFamily="34" charset="0"/>
              </a:rPr>
              <a:t>Types of Pain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847138" y="65214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87313" y="3371850"/>
            <a:ext cx="42465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"/>
            </a:pPr>
            <a:endParaRPr lang="ja-JP" altLang="en-US" sz="2800"/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87313" y="3371850"/>
            <a:ext cx="42465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1225550" y="5456238"/>
            <a:ext cx="184150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en-GB" altLang="ja-JP" sz="900"/>
          </a:p>
          <a:p>
            <a:pPr algn="l"/>
            <a:endParaRPr lang="ja-JP" altLang="en-GB">
              <a:latin typeface="Times" pitchFamily="18" charset="0"/>
            </a:endParaRP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355600" y="5310188"/>
            <a:ext cx="8413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buClr>
                <a:srgbClr val="969696"/>
              </a:buClr>
              <a:buSzPct val="60000"/>
              <a:buFont typeface="Wingdings" pitchFamily="2" charset="2"/>
              <a:buNone/>
            </a:pPr>
            <a:r>
              <a:rPr lang="en-GB" altLang="ja-JP"/>
              <a:t> </a:t>
            </a:r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422275" y="1651000"/>
            <a:ext cx="8721725" cy="496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ja-JP" sz="2000">
                <a:solidFill>
                  <a:schemeClr val="accent1"/>
                </a:solidFill>
              </a:rPr>
              <a:t>Referred</a:t>
            </a:r>
            <a:r>
              <a:rPr lang="en-US" altLang="ja-JP" sz="2000"/>
              <a:t> - pain experienced from a site distant from injury </a:t>
            </a:r>
          </a:p>
          <a:p>
            <a:pPr algn="l"/>
            <a:endParaRPr lang="en-US" altLang="ja-JP" sz="2000"/>
          </a:p>
          <a:p>
            <a:pPr algn="l"/>
            <a:r>
              <a:rPr lang="en-GB" altLang="ja-JP" sz="2000">
                <a:solidFill>
                  <a:schemeClr val="accent1"/>
                </a:solidFill>
              </a:rPr>
              <a:t>Visceral </a:t>
            </a:r>
            <a:r>
              <a:rPr lang="en-GB" altLang="ja-JP" sz="2000"/>
              <a:t>- originates from organ tissues of the thorax, abdomen or pelvis</a:t>
            </a:r>
          </a:p>
          <a:p>
            <a:pPr algn="l"/>
            <a:r>
              <a:rPr lang="en-GB" altLang="ja-JP" sz="2000"/>
              <a:t>                (deep, dull and vague sensation) </a:t>
            </a:r>
          </a:p>
          <a:p>
            <a:pPr algn="l"/>
            <a:endParaRPr lang="en-GB" altLang="ja-JP" sz="2000"/>
          </a:p>
          <a:p>
            <a:pPr algn="l"/>
            <a:r>
              <a:rPr lang="en-US" altLang="ja-JP" sz="2000">
                <a:solidFill>
                  <a:schemeClr val="accent1"/>
                </a:solidFill>
              </a:rPr>
              <a:t>Somatic</a:t>
            </a:r>
            <a:r>
              <a:rPr lang="en-US" altLang="ja-JP" sz="2000"/>
              <a:t> - </a:t>
            </a:r>
            <a:r>
              <a:rPr lang="en-GB" altLang="ja-JP" sz="2000"/>
              <a:t>cutaneous, i.e. body surface, </a:t>
            </a:r>
          </a:p>
          <a:p>
            <a:pPr algn="l"/>
            <a:r>
              <a:rPr lang="en-GB" altLang="ja-JP" sz="2000"/>
              <a:t>                 (sharp and burning sensation)</a:t>
            </a:r>
          </a:p>
          <a:p>
            <a:pPr algn="l"/>
            <a:r>
              <a:rPr lang="en-GB" altLang="ja-JP" sz="2000"/>
              <a:t>                deep tissues, i.e. musculoskeletal tissues,</a:t>
            </a:r>
          </a:p>
          <a:p>
            <a:pPr algn="l"/>
            <a:r>
              <a:rPr lang="en-GB" altLang="ja-JP" sz="2000"/>
              <a:t>                 (dull or aching but localized sensation)</a:t>
            </a:r>
          </a:p>
          <a:p>
            <a:pPr algn="l"/>
            <a:endParaRPr lang="en-US" altLang="ja-JP" sz="2000"/>
          </a:p>
          <a:p>
            <a:pPr algn="l"/>
            <a:r>
              <a:rPr lang="en-US" altLang="ja-JP" sz="2000">
                <a:solidFill>
                  <a:schemeClr val="accent1"/>
                </a:solidFill>
              </a:rPr>
              <a:t>Neuropathic</a:t>
            </a:r>
            <a:r>
              <a:rPr lang="en-US" altLang="ja-JP" sz="2000"/>
              <a:t> - </a:t>
            </a:r>
            <a:r>
              <a:rPr lang="en-GB" altLang="ja-JP" sz="2000"/>
              <a:t>caused by lesions of the nervous system, resulting in </a:t>
            </a:r>
          </a:p>
          <a:p>
            <a:pPr algn="l"/>
            <a:r>
              <a:rPr lang="en-GB" altLang="ja-JP" sz="2000"/>
              <a:t>                      structural damage to the nervous units, rather than by </a:t>
            </a:r>
          </a:p>
          <a:p>
            <a:pPr algn="l"/>
            <a:r>
              <a:rPr lang="en-GB" altLang="ja-JP" sz="2000"/>
              <a:t>                      receptor stimulation </a:t>
            </a:r>
          </a:p>
          <a:p>
            <a:pPr algn="l"/>
            <a:r>
              <a:rPr lang="en-GB" altLang="ja-JP" sz="2000"/>
              <a:t>                      (</a:t>
            </a:r>
            <a:r>
              <a:rPr lang="en-US" altLang="ja-JP" sz="2000"/>
              <a:t>b</a:t>
            </a:r>
            <a:r>
              <a:rPr lang="en-GB" altLang="ja-JP" sz="2000"/>
              <a:t>urning/stabbing sensation)</a:t>
            </a:r>
          </a:p>
          <a:p>
            <a:pPr algn="l"/>
            <a:endParaRPr lang="en-GB" altLang="ja-JP" sz="2000">
              <a:solidFill>
                <a:schemeClr val="accent1"/>
              </a:solidFill>
            </a:endParaRPr>
          </a:p>
          <a:p>
            <a:pPr algn="l"/>
            <a:r>
              <a:rPr lang="en-GB" altLang="ja-JP" sz="2000">
                <a:solidFill>
                  <a:schemeClr val="accent1"/>
                </a:solidFill>
              </a:rPr>
              <a:t>Phantom </a:t>
            </a:r>
            <a:r>
              <a:rPr lang="en-US" altLang="ja-JP" sz="2000"/>
              <a:t>- sensations of burning, tingling felt in absent limb </a:t>
            </a:r>
            <a:endParaRPr lang="en-GB" altLang="ja-JP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349375"/>
          </a:xfrm>
          <a:noFill/>
        </p:spPr>
        <p:txBody>
          <a:bodyPr/>
          <a:lstStyle/>
          <a:p>
            <a:r>
              <a:rPr lang="en-GB" altLang="ja-JP" sz="3600" smtClean="0">
                <a:latin typeface="Helvetica" pitchFamily="34" charset="0"/>
              </a:rPr>
              <a:t>Pain can be caused </a:t>
            </a:r>
            <a:br>
              <a:rPr lang="en-GB" altLang="ja-JP" sz="3600" smtClean="0">
                <a:latin typeface="Helvetica" pitchFamily="34" charset="0"/>
              </a:rPr>
            </a:br>
            <a:r>
              <a:rPr lang="en-GB" altLang="ja-JP" sz="3600" smtClean="0">
                <a:latin typeface="Helvetica" pitchFamily="34" charset="0"/>
              </a:rPr>
              <a:t>by wide range of stimuli</a:t>
            </a:r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8847138" y="65214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1268" name="Rectangle 16"/>
          <p:cNvSpPr>
            <a:spLocks noChangeArrowheads="1"/>
          </p:cNvSpPr>
          <p:nvPr/>
        </p:nvSpPr>
        <p:spPr bwMode="auto">
          <a:xfrm>
            <a:off x="495300" y="2774950"/>
            <a:ext cx="864870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>
                <a:solidFill>
                  <a:schemeClr val="accent1"/>
                </a:solidFill>
              </a:rPr>
              <a:t>Temperature</a:t>
            </a:r>
            <a:r>
              <a:rPr lang="en-GB" altLang="ja-JP"/>
              <a:t> - heat, cold</a:t>
            </a:r>
          </a:p>
          <a:p>
            <a:pPr algn="l"/>
            <a:endParaRPr lang="en-GB" altLang="ja-JP"/>
          </a:p>
          <a:p>
            <a:pPr algn="l"/>
            <a:r>
              <a:rPr lang="en-GB" altLang="ja-JP">
                <a:solidFill>
                  <a:schemeClr val="accent1"/>
                </a:solidFill>
              </a:rPr>
              <a:t>Mechanical</a:t>
            </a:r>
            <a:r>
              <a:rPr lang="en-GB" altLang="ja-JP"/>
              <a:t> - 	pressure, friction edema</a:t>
            </a:r>
          </a:p>
          <a:p>
            <a:pPr algn="l"/>
            <a:endParaRPr lang="en-GB" altLang="ja-JP"/>
          </a:p>
          <a:p>
            <a:pPr algn="l"/>
            <a:r>
              <a:rPr lang="en-GB" altLang="ja-JP">
                <a:solidFill>
                  <a:schemeClr val="accent1"/>
                </a:solidFill>
              </a:rPr>
              <a:t>Chemical</a:t>
            </a:r>
            <a:r>
              <a:rPr lang="en-GB" altLang="ja-JP"/>
              <a:t> - gastric enzymes, histamines, caustic substances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9850" cy="1066800"/>
          </a:xfrm>
          <a:noFill/>
        </p:spPr>
        <p:txBody>
          <a:bodyPr/>
          <a:lstStyle/>
          <a:p>
            <a:r>
              <a:rPr lang="en-GB" altLang="ja-JP" sz="3600" smtClean="0">
                <a:solidFill>
                  <a:schemeClr val="accent1"/>
                </a:solidFill>
                <a:latin typeface="Helvetica" pitchFamily="34" charset="0"/>
              </a:rPr>
              <a:t>Acute Pain  vs. Chronic Pain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847138" y="65214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51075" y="1927225"/>
            <a:ext cx="423227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GB" altLang="ja-JP">
                <a:solidFill>
                  <a:schemeClr val="accent1"/>
                </a:solidFill>
              </a:rPr>
              <a:t>Acute Pain           Chronic Pain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95325" y="2730500"/>
            <a:ext cx="33559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GB" altLang="ja-JP" sz="2000"/>
              <a:t>Usually sudden, self-limiting</a:t>
            </a:r>
          </a:p>
          <a:p>
            <a:pPr algn="r"/>
            <a:r>
              <a:rPr lang="en-GB" altLang="ja-JP" sz="2000"/>
              <a:t>&lt; 6 months </a:t>
            </a:r>
            <a:endParaRPr lang="ja-JP" altLang="en-GB" sz="20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776413" y="4008438"/>
            <a:ext cx="22748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buClr>
                <a:srgbClr val="969696"/>
              </a:buClr>
              <a:buSzPct val="60000"/>
              <a:buFont typeface="Wingdings" pitchFamily="2" charset="2"/>
              <a:buNone/>
            </a:pPr>
            <a:r>
              <a:rPr lang="en-GB" altLang="ja-JP" sz="2000"/>
              <a:t>Precipitating event</a:t>
            </a:r>
            <a:endParaRPr lang="ja-JP" altLang="en-GB" sz="200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62050" y="4886325"/>
            <a:ext cx="28892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buClr>
                <a:srgbClr val="969696"/>
              </a:buClr>
              <a:buSzPct val="60000"/>
              <a:buFont typeface="Wingdings" pitchFamily="2" charset="2"/>
              <a:buNone/>
            </a:pPr>
            <a:r>
              <a:rPr lang="en-GB" altLang="ja-JP" sz="2000"/>
              <a:t>Resolves with treatment</a:t>
            </a:r>
            <a:endParaRPr lang="ja-JP" altLang="en-GB" sz="200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60375" y="5764213"/>
            <a:ext cx="3590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buClr>
                <a:srgbClr val="969696"/>
              </a:buClr>
              <a:buSzPct val="60000"/>
              <a:buFont typeface="Wingdings" pitchFamily="2" charset="2"/>
              <a:buNone/>
            </a:pPr>
            <a:r>
              <a:rPr lang="en-GB" altLang="ja-JP" sz="2000"/>
              <a:t>Restless, anxious, crying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27538" y="2552700"/>
            <a:ext cx="42259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>
                <a:srgbClr val="969696"/>
              </a:buClr>
              <a:buSzPct val="60000"/>
              <a:buFont typeface="Wingdings" pitchFamily="2" charset="2"/>
              <a:buNone/>
            </a:pPr>
            <a:r>
              <a:rPr lang="en-GB" altLang="ja-JP" sz="2000"/>
              <a:t>May be sudden or gradual with periods of remission &amp; exacerbation </a:t>
            </a:r>
          </a:p>
          <a:p>
            <a:pPr algn="l">
              <a:buClr>
                <a:srgbClr val="969696"/>
              </a:buClr>
              <a:buSzPct val="60000"/>
              <a:buFont typeface="Wingdings" pitchFamily="2" charset="2"/>
              <a:buNone/>
            </a:pPr>
            <a:r>
              <a:rPr lang="en-GB" altLang="ja-JP" sz="2000"/>
              <a:t>&gt; 6 months</a:t>
            </a:r>
            <a:endParaRPr lang="ja-JP" altLang="en-GB" sz="2000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427538" y="4008438"/>
            <a:ext cx="40973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>
                <a:srgbClr val="969696"/>
              </a:buClr>
              <a:buSzPct val="60000"/>
              <a:buFont typeface="Wingdings" pitchFamily="2" charset="2"/>
              <a:buNone/>
            </a:pPr>
            <a:r>
              <a:rPr lang="en-GB" altLang="ja-JP" sz="2000"/>
              <a:t>May not be associated with injury </a:t>
            </a:r>
            <a:endParaRPr lang="ja-JP" altLang="en-GB" sz="2000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427538" y="4886325"/>
            <a:ext cx="22177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>
                <a:srgbClr val="969696"/>
              </a:buClr>
              <a:buSzPct val="60000"/>
              <a:buFont typeface="Wingdings" pitchFamily="2" charset="2"/>
              <a:buNone/>
            </a:pPr>
            <a:r>
              <a:rPr lang="en-GB" altLang="ja-JP" sz="2000"/>
              <a:t>Difficult to treat</a:t>
            </a:r>
            <a:endParaRPr lang="ja-JP" altLang="en-GB" sz="2000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427538" y="5764213"/>
            <a:ext cx="2687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Clr>
                <a:srgbClr val="969696"/>
              </a:buClr>
              <a:buSzPct val="60000"/>
              <a:buFont typeface="Wingdings" pitchFamily="2" charset="2"/>
              <a:buNone/>
            </a:pPr>
            <a:r>
              <a:rPr lang="en-GB" altLang="ja-JP" sz="2000"/>
              <a:t>Depressed, withdrawn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60438" y="927100"/>
            <a:ext cx="7488237" cy="478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t"/>
            <a:r>
              <a:rPr lang="en-US" altLang="ja-JP" sz="2800">
                <a:solidFill>
                  <a:srgbClr val="666699"/>
                </a:solidFill>
              </a:rPr>
              <a:t>Types of pain</a:t>
            </a:r>
            <a:endParaRPr lang="en-GB" altLang="ja-JP" sz="2800">
              <a:solidFill>
                <a:srgbClr val="666699"/>
              </a:solidFill>
            </a:endParaRPr>
          </a:p>
          <a:p>
            <a:pPr algn="l" fontAlgn="t"/>
            <a:endParaRPr lang="en-GB" altLang="ja-JP" sz="2800">
              <a:solidFill>
                <a:srgbClr val="FFFF66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FFFF66"/>
                </a:solidFill>
              </a:rPr>
              <a:t>Overview of sensory nervous system and pain pathway</a:t>
            </a:r>
          </a:p>
          <a:p>
            <a:pPr algn="l" fontAlgn="t"/>
            <a:endParaRPr lang="en-GB" altLang="ja-JP" sz="2800">
              <a:solidFill>
                <a:srgbClr val="666699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666699"/>
                </a:solidFill>
              </a:rPr>
              <a:t>Introduction of key molecules in pain pathway</a:t>
            </a:r>
          </a:p>
          <a:p>
            <a:pPr algn="l" fontAlgn="t"/>
            <a:endParaRPr lang="en-GB" altLang="ja-JP" sz="2800">
              <a:solidFill>
                <a:srgbClr val="666699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666699"/>
                </a:solidFill>
              </a:rPr>
              <a:t>Na</a:t>
            </a:r>
            <a:r>
              <a:rPr lang="en-GB" altLang="ja-JP" sz="2800" baseline="30000">
                <a:solidFill>
                  <a:srgbClr val="666699"/>
                </a:solidFill>
              </a:rPr>
              <a:t>+</a:t>
            </a:r>
            <a:r>
              <a:rPr lang="en-GB" altLang="ja-JP" sz="2800">
                <a:solidFill>
                  <a:srgbClr val="666699"/>
                </a:solidFill>
              </a:rPr>
              <a:t> channels and accessory subunits in pain pathway</a:t>
            </a:r>
          </a:p>
          <a:p>
            <a:pPr algn="l" fontAlgn="t"/>
            <a:endParaRPr lang="en-GB" altLang="ja-JP" sz="2800">
              <a:solidFill>
                <a:srgbClr val="666699"/>
              </a:solidFill>
            </a:endParaRPr>
          </a:p>
          <a:p>
            <a:pPr algn="l" fontAlgn="t"/>
            <a:r>
              <a:rPr lang="en-GB" altLang="ja-JP" sz="2800">
                <a:solidFill>
                  <a:srgbClr val="666699"/>
                </a:solidFill>
              </a:rPr>
              <a:t>Pain killers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847138" y="65214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Descartes-refl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8288" y="1612900"/>
            <a:ext cx="5175250" cy="5245100"/>
          </a:xfrm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711825" y="3721100"/>
            <a:ext cx="34321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>
                <a:solidFill>
                  <a:schemeClr val="tx2"/>
                </a:solidFill>
              </a:rPr>
              <a:t>Ren</a:t>
            </a:r>
            <a:r>
              <a:rPr lang="en-GB" altLang="ja-JP" sz="2000">
                <a:solidFill>
                  <a:schemeClr val="tx2"/>
                </a:solidFill>
                <a:latin typeface="Times" pitchFamily="18" charset="0"/>
              </a:rPr>
              <a:t>é</a:t>
            </a:r>
            <a:r>
              <a:rPr lang="en-GB" altLang="ja-JP" sz="2000">
                <a:solidFill>
                  <a:schemeClr val="tx2"/>
                </a:solidFill>
              </a:rPr>
              <a:t> Descartes</a:t>
            </a:r>
          </a:p>
          <a:p>
            <a:pPr algn="l"/>
            <a:r>
              <a:rPr lang="en-GB" altLang="ja-JP" sz="2000" i="1">
                <a:solidFill>
                  <a:schemeClr val="tx2"/>
                </a:solidFill>
              </a:rPr>
              <a:t>Le Trait</a:t>
            </a:r>
            <a:r>
              <a:rPr lang="en-GB" altLang="ja-JP" sz="2000" i="1">
                <a:solidFill>
                  <a:schemeClr val="tx2"/>
                </a:solidFill>
                <a:latin typeface="Times" pitchFamily="18" charset="0"/>
              </a:rPr>
              <a:t>é</a:t>
            </a:r>
            <a:r>
              <a:rPr lang="en-GB" altLang="ja-JP" sz="2000" i="1">
                <a:solidFill>
                  <a:schemeClr val="tx2"/>
                </a:solidFill>
              </a:rPr>
              <a:t> de l'Homme</a:t>
            </a:r>
            <a:r>
              <a:rPr lang="en-GB" altLang="ja-JP" sz="2000">
                <a:solidFill>
                  <a:schemeClr val="tx2"/>
                </a:solidFill>
              </a:rPr>
              <a:t> (1664) </a:t>
            </a:r>
          </a:p>
        </p:txBody>
      </p:sp>
      <p:sp>
        <p:nvSpPr>
          <p:cNvPr id="14340" name="Rectangle 16"/>
          <p:cNvSpPr>
            <a:spLocks noChangeArrowheads="1"/>
          </p:cNvSpPr>
          <p:nvPr/>
        </p:nvSpPr>
        <p:spPr bwMode="auto">
          <a:xfrm>
            <a:off x="0" y="155575"/>
            <a:ext cx="91440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altLang="ja-JP" sz="3600">
                <a:solidFill>
                  <a:schemeClr val="tx2"/>
                </a:solidFill>
              </a:rPr>
              <a:t>Descartes first described the human body </a:t>
            </a:r>
          </a:p>
          <a:p>
            <a:r>
              <a:rPr lang="en-GB" altLang="ja-JP" sz="3600">
                <a:solidFill>
                  <a:schemeClr val="tx2"/>
                </a:solidFill>
              </a:rPr>
              <a:t>in terms of a machine</a:t>
            </a:r>
          </a:p>
        </p:txBody>
      </p:sp>
      <p:sp>
        <p:nvSpPr>
          <p:cNvPr id="14341" name="Rectangle 17"/>
          <p:cNvSpPr>
            <a:spLocks noChangeArrowheads="1"/>
          </p:cNvSpPr>
          <p:nvPr/>
        </p:nvSpPr>
        <p:spPr bwMode="auto">
          <a:xfrm>
            <a:off x="5711825" y="2746375"/>
            <a:ext cx="34321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altLang="ja-JP" sz="2000">
                <a:solidFill>
                  <a:schemeClr val="tx2"/>
                </a:solidFill>
                <a:latin typeface="Times" pitchFamily="18" charset="0"/>
              </a:rPr>
              <a:t>“</a:t>
            </a:r>
            <a:r>
              <a:rPr lang="en-GB" altLang="ja-JP" sz="2000">
                <a:solidFill>
                  <a:schemeClr val="tx2"/>
                </a:solidFill>
              </a:rPr>
              <a:t>fast moving particles of fire that disturb the filaments in the nerve</a:t>
            </a:r>
            <a:r>
              <a:rPr lang="en-GB" altLang="ja-JP" sz="2000">
                <a:solidFill>
                  <a:schemeClr val="tx2"/>
                </a:solidFill>
                <a:latin typeface="Times" pitchFamily="18" charset="0"/>
              </a:rPr>
              <a:t>”</a:t>
            </a:r>
            <a:endParaRPr lang="en-GB" altLang="ja-JP" sz="2000">
              <a:solidFill>
                <a:schemeClr val="tx2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65263" y="1971675"/>
            <a:ext cx="5129212" cy="4421188"/>
            <a:chOff x="923" y="1242"/>
            <a:chExt cx="3231" cy="2785"/>
          </a:xfrm>
        </p:grpSpPr>
        <p:sp>
          <p:nvSpPr>
            <p:cNvPr id="14344" name="Rectangle 18"/>
            <p:cNvSpPr>
              <a:spLocks noChangeArrowheads="1"/>
            </p:cNvSpPr>
            <p:nvPr/>
          </p:nvSpPr>
          <p:spPr bwMode="auto">
            <a:xfrm>
              <a:off x="1992" y="1242"/>
              <a:ext cx="216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en-GB" altLang="ja-JP" sz="2000" b="1">
                  <a:solidFill>
                    <a:srgbClr val="FF0000"/>
                  </a:solidFill>
                </a:rPr>
                <a:t>PAIN</a:t>
              </a:r>
            </a:p>
          </p:txBody>
        </p:sp>
        <p:sp>
          <p:nvSpPr>
            <p:cNvPr id="14345" name="Rectangle 19"/>
            <p:cNvSpPr>
              <a:spLocks noChangeArrowheads="1"/>
            </p:cNvSpPr>
            <p:nvPr/>
          </p:nvSpPr>
          <p:spPr bwMode="auto">
            <a:xfrm>
              <a:off x="923" y="3777"/>
              <a:ext cx="216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en-GB" altLang="ja-JP" sz="2000" b="1">
                  <a:solidFill>
                    <a:srgbClr val="FF0000"/>
                  </a:solidFill>
                </a:rPr>
                <a:t>NOCICEPTION</a:t>
              </a:r>
            </a:p>
          </p:txBody>
        </p:sp>
      </p:grpSp>
      <p:sp>
        <p:nvSpPr>
          <p:cNvPr id="14343" name="Rectangle 21"/>
          <p:cNvSpPr>
            <a:spLocks noChangeArrowheads="1"/>
          </p:cNvSpPr>
          <p:nvPr/>
        </p:nvSpPr>
        <p:spPr bwMode="auto">
          <a:xfrm>
            <a:off x="8847138" y="65214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>
                <a:solidFill>
                  <a:schemeClr val="accent1"/>
                </a:solidFill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2">
  <a:themeElements>
    <a:clrScheme name="">
      <a:dk1>
        <a:srgbClr val="474747"/>
      </a:dk1>
      <a:lt1>
        <a:srgbClr val="FFFFFF"/>
      </a:lt1>
      <a:dk2>
        <a:srgbClr val="114FFB"/>
      </a:dk2>
      <a:lt2>
        <a:srgbClr val="FAFD00"/>
      </a:lt2>
      <a:accent1>
        <a:srgbClr val="FAFD00"/>
      </a:accent1>
      <a:accent2>
        <a:srgbClr val="7FFF00"/>
      </a:accent2>
      <a:accent3>
        <a:srgbClr val="AAB2FD"/>
      </a:accent3>
      <a:accent4>
        <a:srgbClr val="DADADA"/>
      </a:accent4>
      <a:accent5>
        <a:srgbClr val="FCFEAA"/>
      </a:accent5>
      <a:accent6>
        <a:srgbClr val="72E700"/>
      </a:accent6>
      <a:hlink>
        <a:srgbClr val="FE9B03"/>
      </a:hlink>
      <a:folHlink>
        <a:srgbClr val="D989B8"/>
      </a:folHlink>
    </a:clrScheme>
    <a:fontScheme name="untitled 2">
      <a:majorFont>
        <a:latin typeface="Book Antiqu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Osaka" charset="-128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HD:Applications:MS Office:Microsoft PowerPoint 4:Templates:On Screen &amp; 35mm Slides:dbllines.ppt - Double Lines</Template>
  <TotalTime>24446</TotalTime>
  <Pages>24</Pages>
  <Words>1803</Words>
  <Application>Microsoft Office PowerPoint</Application>
  <PresentationFormat>On-screen Show (4:3)</PresentationFormat>
  <Paragraphs>589</Paragraphs>
  <Slides>49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untitled 2</vt:lpstr>
      <vt:lpstr>Photo Editor Photo</vt:lpstr>
      <vt:lpstr>PowerPoint Presentation</vt:lpstr>
      <vt:lpstr>PowerPoint Presentation</vt:lpstr>
      <vt:lpstr>PowerPoint Presentation</vt:lpstr>
      <vt:lpstr>Five senses</vt:lpstr>
      <vt:lpstr>Types of Pain</vt:lpstr>
      <vt:lpstr>Pain can be caused  by wide range of stimuli</vt:lpstr>
      <vt:lpstr>Acute Pain  vs. Chronic Pain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Descartes’ view on pain The specificity theory of pain </vt:lpstr>
      <vt:lpstr>Gate control theory of pain</vt:lpstr>
      <vt:lpstr>Gate control theory of pain</vt:lpstr>
      <vt:lpstr>Dorsal horn</vt:lpstr>
      <vt:lpstr>Central pain pathways Ascending pathways</vt:lpstr>
      <vt:lpstr>Major brain areas involved in pain pathway</vt:lpstr>
      <vt:lpstr>Central pain pathways Descending pathways</vt:lpstr>
      <vt:lpstr>PowerPoint Presentation</vt:lpstr>
      <vt:lpstr>PowerPoint Presentation</vt:lpstr>
      <vt:lpstr>Pain inducers / Inflammation mediators</vt:lpstr>
      <vt:lpstr>Pain inducers / Inflammation mediators</vt:lpstr>
      <vt:lpstr>Prostaglandin synthesis pathways </vt:lpstr>
      <vt:lpstr>Pain inducers / Inflammation mediators</vt:lpstr>
      <vt:lpstr>Pain inducers / Inflammation mediators</vt:lpstr>
      <vt:lpstr>Pain inducers / Inflammation mediators</vt:lpstr>
      <vt:lpstr>GDNF (Glial cell line-Derived Neurotrophic Factor)</vt:lpstr>
      <vt:lpstr>Expression of Neurotrophic Factor Receptors in DRG neurons</vt:lpstr>
      <vt:lpstr>PowerPoint Presentation</vt:lpstr>
      <vt:lpstr>Neurotransmitters</vt:lpstr>
      <vt:lpstr>Neurotransmitters Glutamate</vt:lpstr>
      <vt:lpstr>Neurotransmitters Glutamate</vt:lpstr>
      <vt:lpstr>Neurotransmitters Tachykinins</vt:lpstr>
      <vt:lpstr>Neurotransmitters Other peptidergic neurotransmitters</vt:lpstr>
      <vt:lpstr>Expression of neurotrophic factor receptors and Na+ channels in DRG neurons</vt:lpstr>
      <vt:lpstr>Neurotransmitters GABA (g-amino butyric acid)</vt:lpstr>
      <vt:lpstr>Key molecules in pain pathways  at peripheral nerves</vt:lpstr>
      <vt:lpstr>PowerPoint Presentation</vt:lpstr>
      <vt:lpstr>TRP Channels</vt:lpstr>
      <vt:lpstr>Prostaglandin synthesis pathways </vt:lpstr>
      <vt:lpstr>TRP Channels</vt:lpstr>
      <vt:lpstr>PowerPoint Presentation</vt:lpstr>
      <vt:lpstr>ATP-gated channel</vt:lpstr>
      <vt:lpstr>Key molecules in pain pathways  at peripheral nerves</vt:lpstr>
      <vt:lpstr>Voltage-gated Ca2+ channels</vt:lpstr>
      <vt:lpstr>Voltage-gated Na+ channels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voltage dependent Na+ Channel</dc:title>
  <dc:creator>Okuse, Kenji</dc:creator>
  <cp:lastModifiedBy>Shiel, Nuala</cp:lastModifiedBy>
  <cp:revision>375</cp:revision>
  <cp:lastPrinted>2002-03-06T19:41:29Z</cp:lastPrinted>
  <dcterms:created xsi:type="dcterms:W3CDTF">2000-09-18T19:48:36Z</dcterms:created>
  <dcterms:modified xsi:type="dcterms:W3CDTF">2012-10-22T09:11:37Z</dcterms:modified>
</cp:coreProperties>
</file>