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96" r:id="rId5"/>
    <p:sldId id="291" r:id="rId6"/>
    <p:sldId id="259" r:id="rId7"/>
    <p:sldId id="293" r:id="rId8"/>
    <p:sldId id="262" r:id="rId9"/>
    <p:sldId id="303" r:id="rId10"/>
    <p:sldId id="286" r:id="rId11"/>
    <p:sldId id="305" r:id="rId12"/>
    <p:sldId id="294" r:id="rId13"/>
    <p:sldId id="298" r:id="rId14"/>
    <p:sldId id="308" r:id="rId15"/>
    <p:sldId id="306" r:id="rId16"/>
    <p:sldId id="309" r:id="rId17"/>
    <p:sldId id="307" r:id="rId18"/>
    <p:sldId id="300" r:id="rId19"/>
    <p:sldId id="301" r:id="rId20"/>
    <p:sldId id="273" r:id="rId21"/>
    <p:sldId id="274" r:id="rId22"/>
    <p:sldId id="277" r:id="rId23"/>
    <p:sldId id="279" r:id="rId24"/>
    <p:sldId id="280" r:id="rId25"/>
    <p:sldId id="275" r:id="rId26"/>
    <p:sldId id="278" r:id="rId27"/>
    <p:sldId id="287" r:id="rId28"/>
    <p:sldId id="288" r:id="rId29"/>
    <p:sldId id="284" r:id="rId30"/>
    <p:sldId id="264" r:id="rId31"/>
    <p:sldId id="267" r:id="rId32"/>
    <p:sldId id="289" r:id="rId33"/>
    <p:sldId id="285" r:id="rId34"/>
    <p:sldId id="265" r:id="rId35"/>
    <p:sldId id="290" r:id="rId36"/>
    <p:sldId id="276" r:id="rId37"/>
    <p:sldId id="283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20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6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5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49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7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9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6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67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111B-01F2-4145-8A5E-C00033BDED97}" type="datetimeFigureOut">
              <a:rPr lang="en-GB" smtClean="0"/>
              <a:pPr/>
              <a:t>02/01/2013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7D71-E1E5-4B61-8288-0BC512DDB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Neuronal migration</a:t>
            </a:r>
            <a:endParaRPr lang="en-GB" sz="6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95753"/>
            <a:ext cx="3600400" cy="3123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478155" y="5912652"/>
            <a:ext cx="1894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(Wellcome </a:t>
            </a:r>
            <a:r>
              <a:rPr lang="en-GB" sz="1200" dirty="0"/>
              <a:t>Library, </a:t>
            </a:r>
            <a:r>
              <a:rPr lang="en-GB" sz="1200" dirty="0" smtClean="0"/>
              <a:t>London)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905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Cajal-Retzius cells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85" y="1096716"/>
            <a:ext cx="4692831" cy="211596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1145" y="4270932"/>
            <a:ext cx="4363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Reelin+, glutamate+, </a:t>
            </a:r>
          </a:p>
          <a:p>
            <a:r>
              <a:rPr lang="en-GB" sz="2400" dirty="0" smtClean="0"/>
              <a:t>most from cortical hem, </a:t>
            </a:r>
          </a:p>
          <a:p>
            <a:r>
              <a:rPr lang="en-GB" sz="2400" dirty="0" smtClean="0"/>
              <a:t>meninges drive migration</a:t>
            </a:r>
          </a:p>
          <a:p>
            <a:endParaRPr lang="en-GB" sz="2400" dirty="0" smtClean="0"/>
          </a:p>
          <a:p>
            <a:r>
              <a:rPr lang="en-GB" sz="2400" dirty="0" smtClean="0"/>
              <a:t>subclasses ? </a:t>
            </a:r>
          </a:p>
          <a:p>
            <a:r>
              <a:rPr lang="en-GB" sz="2400" dirty="0" smtClean="0"/>
              <a:t>In different regions of the cortex?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928544"/>
            <a:ext cx="237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(Villar-Cerviño</a:t>
            </a:r>
            <a:r>
              <a:rPr lang="en-GB" sz="1400" dirty="0"/>
              <a:t> </a:t>
            </a:r>
            <a:r>
              <a:rPr lang="en-GB" sz="1400" dirty="0" smtClean="0"/>
              <a:t>&amp; Marín, 2012)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5235"/>
            <a:ext cx="3634015" cy="3274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45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(the radial glia produce the neuronal progenitors too)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3FF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1390678" cy="337383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443" y="6095037"/>
            <a:ext cx="915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(some progenitors migrate tangentially, </a:t>
            </a:r>
          </a:p>
          <a:p>
            <a:r>
              <a:rPr lang="en-GB" dirty="0" smtClean="0"/>
              <a:t>some come in from far away e.g. GABA stellate cells come from the lateral ganglionic eminence)</a:t>
            </a:r>
            <a:endParaRPr lang="en-GB" dirty="0"/>
          </a:p>
        </p:txBody>
      </p:sp>
      <p:pic>
        <p:nvPicPr>
          <p:cNvPr id="6" name="Picture 5" descr="3FF2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44824"/>
            <a:ext cx="5106560" cy="4149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06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Production of cortical interneurons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Most generated outside of the cortex (humans generate a few in the cortex),</a:t>
            </a:r>
          </a:p>
          <a:p>
            <a:pPr marL="0" indent="0">
              <a:buNone/>
            </a:pPr>
            <a:r>
              <a:rPr lang="en-GB" dirty="0" smtClean="0"/>
              <a:t> In the primordium of the basal ganglia called the ganglionic eminences.</a:t>
            </a:r>
          </a:p>
          <a:p>
            <a:pPr marL="0" indent="0">
              <a:buNone/>
            </a:pPr>
            <a:r>
              <a:rPr lang="en-GB" dirty="0" smtClean="0"/>
              <a:t>then tangentially migrate into the immature cortical plate. </a:t>
            </a:r>
          </a:p>
          <a:p>
            <a:pPr marL="0" indent="0">
              <a:buNone/>
            </a:pPr>
            <a:r>
              <a:rPr lang="en-GB" dirty="0" smtClean="0"/>
              <a:t>some GABAergic </a:t>
            </a:r>
          </a:p>
          <a:p>
            <a:pPr marL="0" indent="0">
              <a:buNone/>
            </a:pPr>
            <a:r>
              <a:rPr lang="en-GB" dirty="0" smtClean="0"/>
              <a:t>interneurons remain </a:t>
            </a:r>
          </a:p>
          <a:p>
            <a:pPr marL="0" indent="0">
              <a:buNone/>
            </a:pPr>
            <a:r>
              <a:rPr lang="en-GB" dirty="0" smtClean="0"/>
              <a:t>in the basal ganglia </a:t>
            </a:r>
          </a:p>
          <a:p>
            <a:pPr marL="0" indent="0">
              <a:buNone/>
            </a:pPr>
            <a:r>
              <a:rPr lang="en-GB" dirty="0" smtClean="0"/>
              <a:t>(e.g. striatal</a:t>
            </a:r>
            <a:r>
              <a:rPr lang="en-GB" dirty="0"/>
              <a:t> </a:t>
            </a:r>
            <a:r>
              <a:rPr lang="en-GB" dirty="0" smtClean="0"/>
              <a:t>interneurons).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61" y="3212976"/>
            <a:ext cx="2935238" cy="335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678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Clinical relevance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medically refractory epilepsy</a:t>
            </a:r>
          </a:p>
          <a:p>
            <a:pPr marL="0" indent="0">
              <a:buNone/>
            </a:pPr>
            <a:r>
              <a:rPr lang="en-GB" dirty="0" smtClean="0"/>
              <a:t>basis for psychiatric disorders?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Genetic </a:t>
            </a:r>
            <a:r>
              <a:rPr lang="en-GB" dirty="0"/>
              <a:t>causes of defects often due to </a:t>
            </a:r>
            <a:r>
              <a:rPr lang="en-GB" dirty="0" smtClean="0"/>
              <a:t>cytoskeleton </a:t>
            </a:r>
            <a:r>
              <a:rPr lang="en-GB" dirty="0"/>
              <a:t>dysregulation</a:t>
            </a:r>
          </a:p>
          <a:p>
            <a:pPr marL="0" indent="0">
              <a:buNone/>
            </a:pPr>
            <a:r>
              <a:rPr lang="en-GB" dirty="0"/>
              <a:t>Reelin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64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Outline of cortical development disorders </a:t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en-GB" sz="3600" b="1" dirty="0" smtClean="0">
                <a:solidFill>
                  <a:srgbClr val="7030A0"/>
                </a:solidFill>
              </a:rPr>
              <a:t>(3 main types)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D</a:t>
            </a:r>
            <a:r>
              <a:rPr lang="en-GB" b="1" dirty="0" smtClean="0">
                <a:solidFill>
                  <a:srgbClr val="7030A0"/>
                </a:solidFill>
              </a:rPr>
              <a:t>isorders </a:t>
            </a:r>
            <a:r>
              <a:rPr lang="en-GB" b="1" dirty="0">
                <a:solidFill>
                  <a:srgbClr val="7030A0"/>
                </a:solidFill>
              </a:rPr>
              <a:t>of proliferation (or </a:t>
            </a:r>
            <a:r>
              <a:rPr lang="en-GB" b="1" dirty="0" smtClean="0">
                <a:solidFill>
                  <a:srgbClr val="7030A0"/>
                </a:solidFill>
              </a:rPr>
              <a:t>proliferation/apoptosis): </a:t>
            </a:r>
            <a:r>
              <a:rPr lang="en-GB" dirty="0" smtClean="0"/>
              <a:t>microcephaly</a:t>
            </a:r>
            <a:endParaRPr lang="en-GB" dirty="0"/>
          </a:p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Disorders </a:t>
            </a:r>
            <a:r>
              <a:rPr lang="en-GB" b="1" dirty="0">
                <a:solidFill>
                  <a:srgbClr val="7030A0"/>
                </a:solidFill>
              </a:rPr>
              <a:t>of </a:t>
            </a:r>
            <a:r>
              <a:rPr lang="en-GB" b="1" dirty="0" smtClean="0">
                <a:solidFill>
                  <a:srgbClr val="7030A0"/>
                </a:solidFill>
              </a:rPr>
              <a:t>migration:</a:t>
            </a:r>
          </a:p>
          <a:p>
            <a:r>
              <a:rPr lang="en-GB" dirty="0" smtClean="0"/>
              <a:t>neurons remain at </a:t>
            </a:r>
            <a:r>
              <a:rPr lang="en-GB" dirty="0"/>
              <a:t>the ventricular </a:t>
            </a:r>
            <a:r>
              <a:rPr lang="en-GB" dirty="0" smtClean="0"/>
              <a:t>surface: periventricular heterotopia</a:t>
            </a:r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top in the </a:t>
            </a:r>
            <a:r>
              <a:rPr lang="en-GB" dirty="0"/>
              <a:t>white </a:t>
            </a:r>
            <a:r>
              <a:rPr lang="en-GB" dirty="0" smtClean="0"/>
              <a:t>matter: subcortical </a:t>
            </a:r>
            <a:r>
              <a:rPr lang="en-GB" dirty="0"/>
              <a:t>band </a:t>
            </a:r>
            <a:r>
              <a:rPr lang="en-GB" dirty="0" smtClean="0"/>
              <a:t>heterotopia </a:t>
            </a:r>
            <a:endParaRPr lang="en-GB" dirty="0"/>
          </a:p>
          <a:p>
            <a:r>
              <a:rPr lang="en-GB" dirty="0" smtClean="0"/>
              <a:t>form </a:t>
            </a:r>
            <a:r>
              <a:rPr lang="en-GB" dirty="0"/>
              <a:t>a disordered, often thickened, cortical </a:t>
            </a:r>
            <a:r>
              <a:rPr lang="en-GB" dirty="0" smtClean="0"/>
              <a:t>plate -  </a:t>
            </a:r>
            <a:r>
              <a:rPr lang="en-GB" dirty="0"/>
              <a:t>simplified </a:t>
            </a:r>
            <a:r>
              <a:rPr lang="en-GB" dirty="0" err="1"/>
              <a:t>gyral</a:t>
            </a:r>
            <a:r>
              <a:rPr lang="en-GB" dirty="0"/>
              <a:t> pattern (</a:t>
            </a:r>
            <a:r>
              <a:rPr lang="en-GB" dirty="0" err="1"/>
              <a:t>pachygyria</a:t>
            </a:r>
            <a:r>
              <a:rPr lang="en-GB" dirty="0"/>
              <a:t>) or a </a:t>
            </a:r>
            <a:r>
              <a:rPr lang="en-GB" dirty="0" smtClean="0"/>
              <a:t>smooth cortical </a:t>
            </a:r>
            <a:r>
              <a:rPr lang="en-GB" dirty="0"/>
              <a:t>surface (</a:t>
            </a:r>
            <a:r>
              <a:rPr lang="en-GB" dirty="0" err="1"/>
              <a:t>lissencephaly</a:t>
            </a:r>
            <a:r>
              <a:rPr lang="en-GB" dirty="0" smtClean="0"/>
              <a:t>),</a:t>
            </a:r>
          </a:p>
          <a:p>
            <a:r>
              <a:rPr lang="en-GB" dirty="0" smtClean="0"/>
              <a:t>sometimes  also has </a:t>
            </a:r>
            <a:r>
              <a:rPr lang="en-GB" dirty="0" err="1" smtClean="0"/>
              <a:t>overmigration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 smtClean="0"/>
              <a:t>neurons to </a:t>
            </a:r>
            <a:r>
              <a:rPr lang="en-GB" dirty="0" err="1" smtClean="0"/>
              <a:t>pial</a:t>
            </a:r>
            <a:r>
              <a:rPr lang="en-GB" dirty="0" smtClean="0"/>
              <a:t> </a:t>
            </a:r>
            <a:r>
              <a:rPr lang="en-GB" dirty="0"/>
              <a:t>surface (cobblestone </a:t>
            </a:r>
            <a:r>
              <a:rPr lang="en-GB" dirty="0" err="1"/>
              <a:t>lissencephaly</a:t>
            </a:r>
            <a:r>
              <a:rPr lang="en-GB" dirty="0"/>
              <a:t>) </a:t>
            </a: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Disorders of cortical </a:t>
            </a:r>
            <a:r>
              <a:rPr lang="en-GB" b="1" dirty="0">
                <a:solidFill>
                  <a:srgbClr val="7030A0"/>
                </a:solidFill>
              </a:rPr>
              <a:t>organization or late </a:t>
            </a:r>
            <a:r>
              <a:rPr lang="en-GB" b="1" dirty="0" smtClean="0">
                <a:solidFill>
                  <a:srgbClr val="7030A0"/>
                </a:solidFill>
              </a:rPr>
              <a:t>migration</a:t>
            </a:r>
            <a:r>
              <a:rPr lang="en-GB" dirty="0" smtClean="0"/>
              <a:t>: </a:t>
            </a:r>
            <a:r>
              <a:rPr lang="en-GB" dirty="0" err="1" smtClean="0"/>
              <a:t>polymicrogyrias</a:t>
            </a:r>
            <a:r>
              <a:rPr lang="en-GB" dirty="0" smtClean="0"/>
              <a:t>  (multiple </a:t>
            </a:r>
            <a:r>
              <a:rPr lang="en-GB" dirty="0"/>
              <a:t>small </a:t>
            </a:r>
            <a:r>
              <a:rPr lang="en-GB" dirty="0" err="1"/>
              <a:t>gyri</a:t>
            </a:r>
            <a:r>
              <a:rPr lang="en-GB" dirty="0"/>
              <a:t> </a:t>
            </a:r>
            <a:r>
              <a:rPr lang="en-GB" dirty="0" smtClean="0"/>
              <a:t>and abnormally </a:t>
            </a:r>
            <a:r>
              <a:rPr lang="en-GB" dirty="0"/>
              <a:t>thin </a:t>
            </a:r>
            <a:r>
              <a:rPr lang="en-GB" dirty="0" smtClean="0"/>
              <a:t>or thick cortex) may cause </a:t>
            </a:r>
            <a:r>
              <a:rPr lang="en-GB" dirty="0" err="1"/>
              <a:t>clefting</a:t>
            </a:r>
            <a:r>
              <a:rPr lang="en-GB" dirty="0"/>
              <a:t> between </a:t>
            </a:r>
            <a:r>
              <a:rPr lang="en-GB" dirty="0" smtClean="0"/>
              <a:t>the ventricular </a:t>
            </a:r>
            <a:r>
              <a:rPr lang="en-GB" dirty="0"/>
              <a:t>and meningeal surface (</a:t>
            </a:r>
            <a:r>
              <a:rPr lang="en-GB" dirty="0" err="1"/>
              <a:t>schizencephaly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20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More on the clinical relevance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1" y="1268760"/>
            <a:ext cx="8564482" cy="476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444208" y="6244923"/>
            <a:ext cx="202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(reviewed in </a:t>
            </a:r>
            <a:r>
              <a:rPr lang="en-GB" sz="1400" dirty="0" err="1" smtClean="0"/>
              <a:t>Lui</a:t>
            </a:r>
            <a:r>
              <a:rPr lang="en-GB" sz="1400" dirty="0" smtClean="0"/>
              <a:t> JS, 2011)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66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6" y="409634"/>
            <a:ext cx="8181975" cy="6010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535369" y="6472610"/>
            <a:ext cx="2159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(</a:t>
            </a:r>
            <a:r>
              <a:rPr lang="en-GB" sz="1400" b="1" dirty="0" err="1" smtClean="0"/>
              <a:t>Manzini</a:t>
            </a:r>
            <a:r>
              <a:rPr lang="en-GB" sz="1400" dirty="0" smtClean="0"/>
              <a:t> </a:t>
            </a:r>
            <a:r>
              <a:rPr lang="en-GB" sz="1400" dirty="0"/>
              <a:t>and </a:t>
            </a:r>
            <a:r>
              <a:rPr lang="en-GB" sz="1400" b="1" dirty="0" smtClean="0"/>
              <a:t>Walsh</a:t>
            </a:r>
            <a:r>
              <a:rPr lang="en-GB" sz="1400" dirty="0" smtClean="0"/>
              <a:t>, 2011)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982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" y="174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E.g. </a:t>
            </a:r>
            <a:r>
              <a:rPr lang="en-GB" sz="3600" dirty="0" err="1" smtClean="0">
                <a:solidFill>
                  <a:srgbClr val="7030A0"/>
                </a:solidFill>
              </a:rPr>
              <a:t>Lissencephaly</a:t>
            </a:r>
            <a:r>
              <a:rPr lang="en-GB" sz="3600" dirty="0" smtClean="0">
                <a:solidFill>
                  <a:srgbClr val="7030A0"/>
                </a:solidFill>
              </a:rPr>
              <a:t> </a:t>
            </a:r>
            <a:br>
              <a:rPr lang="en-GB" sz="3600" dirty="0" smtClean="0">
                <a:solidFill>
                  <a:srgbClr val="7030A0"/>
                </a:solidFill>
              </a:rPr>
            </a:br>
            <a:r>
              <a:rPr lang="en-GB" sz="3600" dirty="0" smtClean="0">
                <a:solidFill>
                  <a:srgbClr val="7030A0"/>
                </a:solidFill>
              </a:rPr>
              <a:t>(disordered migration)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9876"/>
            <a:ext cx="4872633" cy="3670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45752"/>
            <a:ext cx="2489841" cy="57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9429" y="6206127"/>
            <a:ext cx="2106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</a:t>
            </a:r>
            <a:r>
              <a:rPr lang="en-GB" sz="1400" dirty="0" err="1" smtClean="0"/>
              <a:t>Guerrini</a:t>
            </a:r>
            <a:r>
              <a:rPr lang="en-GB" sz="1400" dirty="0" smtClean="0"/>
              <a:t>  &amp;  </a:t>
            </a:r>
            <a:r>
              <a:rPr lang="en-GB" sz="1400" dirty="0" err="1"/>
              <a:t>Parrini</a:t>
            </a:r>
            <a:r>
              <a:rPr lang="en-GB" sz="1400" dirty="0"/>
              <a:t> ,</a:t>
            </a:r>
            <a:r>
              <a:rPr lang="en-GB" sz="1400" dirty="0" smtClean="0"/>
              <a:t>2010</a:t>
            </a:r>
            <a:r>
              <a:rPr lang="en-GB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43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Saw that cell nuclei move during cell cycle (‘interkinetic </a:t>
            </a:r>
            <a:r>
              <a:rPr lang="en-GB" b="1" dirty="0">
                <a:solidFill>
                  <a:srgbClr val="7030A0"/>
                </a:solidFill>
              </a:rPr>
              <a:t>nuclear </a:t>
            </a:r>
            <a:r>
              <a:rPr lang="en-GB" b="1" dirty="0" smtClean="0">
                <a:solidFill>
                  <a:srgbClr val="7030A0"/>
                </a:solidFill>
              </a:rPr>
              <a:t>migration’)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3F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159" y="2060848"/>
            <a:ext cx="8063682" cy="4112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4" y="6435534"/>
            <a:ext cx="663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(ventricular side AKA ‘apical’ and  other ‘basal’ i.e. M phase at apical)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01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Mystery solved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interkinetic nuclear migration controls the dose of signal the progenitors receive (Notch)</a:t>
            </a:r>
          </a:p>
          <a:p>
            <a:pPr marL="0" indent="0">
              <a:buNone/>
            </a:pPr>
            <a:r>
              <a:rPr lang="en-GB" dirty="0"/>
              <a:t>(Zebrafish </a:t>
            </a:r>
            <a:r>
              <a:rPr lang="en-GB" dirty="0" smtClean="0"/>
              <a:t>retina, </a:t>
            </a:r>
            <a:r>
              <a:rPr lang="en-GB" sz="1900" dirty="0" smtClean="0"/>
              <a:t>Del Bene et al., Cell 2008</a:t>
            </a:r>
            <a:r>
              <a:rPr lang="en-GB" sz="3600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High Notch at apical side = keeps progenitors dividing</a:t>
            </a:r>
          </a:p>
          <a:p>
            <a:r>
              <a:rPr lang="en-GB" dirty="0" smtClean="0"/>
              <a:t>Lower Notch, they can differentiate into neurons then glia</a:t>
            </a:r>
          </a:p>
          <a:p>
            <a:r>
              <a:rPr lang="en-GB" dirty="0" smtClean="0"/>
              <a:t>(Del Bene et al., mutants spent longer at basal than apical – generated early neurons first and lacked later and glia)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81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Reminder: Outline of CNS development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Part of the embryo ‘designated’ future CNS</a:t>
            </a:r>
          </a:p>
          <a:p>
            <a:r>
              <a:rPr lang="en-GB" dirty="0" smtClean="0"/>
              <a:t>Cells divide</a:t>
            </a:r>
          </a:p>
          <a:p>
            <a:r>
              <a:rPr lang="en-GB" dirty="0" smtClean="0"/>
              <a:t>Some regionalisation: signalling centres develop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(NB: coordinated with surrounding tissues)</a:t>
            </a:r>
          </a:p>
          <a:p>
            <a:r>
              <a:rPr lang="en-GB" dirty="0" smtClean="0"/>
              <a:t>Cell mixing restricted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Neurons start to be generated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Migrate to final positions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Then produce glia and more neurons</a:t>
            </a:r>
          </a:p>
          <a:p>
            <a:r>
              <a:rPr lang="en-GB" dirty="0" smtClean="0"/>
              <a:t>Connect and generate synapses</a:t>
            </a:r>
          </a:p>
          <a:p>
            <a:r>
              <a:rPr lang="en-GB" dirty="0" smtClean="0"/>
              <a:t>Cull excess</a:t>
            </a:r>
          </a:p>
          <a:p>
            <a:r>
              <a:rPr lang="en-GB" dirty="0" smtClean="0"/>
              <a:t>Remodel as required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15 minutes break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Relax</a:t>
            </a:r>
          </a:p>
          <a:p>
            <a:r>
              <a:rPr lang="en-GB" sz="3600" dirty="0" smtClean="0"/>
              <a:t>Meet your neighbours</a:t>
            </a:r>
          </a:p>
          <a:p>
            <a:r>
              <a:rPr lang="en-GB" sz="3600" dirty="0" smtClean="0"/>
              <a:t>Ask questions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19" y="2996952"/>
            <a:ext cx="3634047" cy="3561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713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The Neural Crest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Vertebrate stem cell population</a:t>
            </a:r>
          </a:p>
          <a:p>
            <a:r>
              <a:rPr lang="en-GB" dirty="0" smtClean="0"/>
              <a:t>Leave dorsal CNS via EMT</a:t>
            </a:r>
          </a:p>
          <a:p>
            <a:r>
              <a:rPr lang="en-GB" dirty="0" smtClean="0"/>
              <a:t>(epithelial to mesenchymal transition)</a:t>
            </a:r>
          </a:p>
          <a:p>
            <a:r>
              <a:rPr lang="en-GB" dirty="0" smtClean="0"/>
              <a:t>Migrate widely</a:t>
            </a:r>
          </a:p>
          <a:p>
            <a:r>
              <a:rPr lang="en-GB" dirty="0" smtClean="0"/>
              <a:t>Diverse fates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(models e.g. Chick: quail chimeras)</a:t>
            </a:r>
          </a:p>
          <a:p>
            <a:endParaRPr lang="en-GB" dirty="0"/>
          </a:p>
        </p:txBody>
      </p:sp>
      <p:pic>
        <p:nvPicPr>
          <p:cNvPr id="4" name="Picture 3" descr="2FF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568757"/>
            <a:ext cx="2080106" cy="3095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15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Specifying the neural crest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Induction</a:t>
            </a:r>
            <a:r>
              <a:rPr lang="en-GB" sz="2400" dirty="0" smtClean="0"/>
              <a:t> Wnt, BMP, FGF</a:t>
            </a:r>
          </a:p>
          <a:p>
            <a:pPr marL="0" indent="0">
              <a:buNone/>
            </a:pPr>
            <a:r>
              <a:rPr lang="en-GB" sz="2400" dirty="0"/>
              <a:t>U</a:t>
            </a:r>
            <a:r>
              <a:rPr lang="en-GB" sz="2400" dirty="0" smtClean="0"/>
              <a:t>p-regulate ‘neural </a:t>
            </a:r>
            <a:r>
              <a:rPr lang="en-GB" sz="2400" dirty="0"/>
              <a:t>plate border specifier </a:t>
            </a:r>
            <a:r>
              <a:rPr lang="en-GB" sz="2400" dirty="0" smtClean="0"/>
              <a:t>genes’, inc. Msx1/2</a:t>
            </a:r>
            <a:r>
              <a:rPr lang="en-GB" sz="2400" dirty="0"/>
              <a:t>, </a:t>
            </a:r>
            <a:r>
              <a:rPr lang="en-GB" sz="2400" dirty="0" smtClean="0"/>
              <a:t>Pax3/7 &amp; Zic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These </a:t>
            </a:r>
            <a:r>
              <a:rPr lang="en-GB" sz="2400" dirty="0"/>
              <a:t>broadly define </a:t>
            </a:r>
            <a:r>
              <a:rPr lang="en-GB" sz="2400" dirty="0" smtClean="0"/>
              <a:t> </a:t>
            </a:r>
            <a:r>
              <a:rPr lang="en-GB" sz="2400" dirty="0"/>
              <a:t>region </a:t>
            </a:r>
            <a:r>
              <a:rPr lang="en-GB" sz="2400" dirty="0" smtClean="0"/>
              <a:t>with </a:t>
            </a:r>
            <a:r>
              <a:rPr lang="en-GB" sz="2400" dirty="0"/>
              <a:t>ability to </a:t>
            </a:r>
            <a:r>
              <a:rPr lang="en-GB" sz="2400" dirty="0" smtClean="0"/>
              <a:t>form NC cells &amp;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other </a:t>
            </a:r>
            <a:r>
              <a:rPr lang="en-GB" sz="2400" dirty="0"/>
              <a:t>cell types such as </a:t>
            </a:r>
            <a:r>
              <a:rPr lang="en-GB" sz="2400" dirty="0" smtClean="0"/>
              <a:t>dorsal sensory </a:t>
            </a:r>
            <a:r>
              <a:rPr lang="en-GB" sz="2400" dirty="0"/>
              <a:t>neurons of the CNS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Then upregulate NC specifier genes: inc. Snail</a:t>
            </a:r>
            <a:r>
              <a:rPr lang="en-GB" sz="2400" dirty="0"/>
              <a:t>, </a:t>
            </a:r>
            <a:r>
              <a:rPr lang="en-GB" sz="2400" dirty="0" smtClean="0"/>
              <a:t>FoxD3  </a:t>
            </a:r>
          </a:p>
          <a:p>
            <a:pPr marL="0" indent="0">
              <a:buNone/>
            </a:pPr>
            <a:r>
              <a:rPr lang="en-GB" sz="2400" dirty="0" smtClean="0"/>
              <a:t>Finally, these turn </a:t>
            </a:r>
          </a:p>
          <a:p>
            <a:pPr marL="0" indent="0">
              <a:buNone/>
            </a:pPr>
            <a:r>
              <a:rPr lang="en-GB" sz="2400" dirty="0" smtClean="0"/>
              <a:t>on genes that make </a:t>
            </a:r>
          </a:p>
          <a:p>
            <a:pPr marL="0" indent="0">
              <a:buNone/>
            </a:pPr>
            <a:r>
              <a:rPr lang="en-GB" sz="2400" dirty="0" smtClean="0"/>
              <a:t>them migratory </a:t>
            </a:r>
            <a:r>
              <a:rPr lang="en-GB" sz="2400" dirty="0"/>
              <a:t>and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multipotent</a:t>
            </a:r>
            <a:r>
              <a:rPr lang="en-GB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92" y="3476976"/>
            <a:ext cx="3651565" cy="337299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1520" y="6237312"/>
            <a:ext cx="13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+epigenetics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96051" y="6488668"/>
            <a:ext cx="223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(Bronner ME,  2012 Review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35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An example of NC Epigenetics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9" y="2060848"/>
            <a:ext cx="4290649" cy="30963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865915" y="1844824"/>
            <a:ext cx="415415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Fig. 5 a Morpholino </a:t>
            </a:r>
            <a:r>
              <a:rPr lang="en-GB" b="1" dirty="0"/>
              <a:t>knock-down of the histone demethylase</a:t>
            </a:r>
          </a:p>
          <a:p>
            <a:r>
              <a:rPr lang="en-GB" b="1" dirty="0"/>
              <a:t>JmjD2A causes loss of the neural crest specifier gene Sox10 </a:t>
            </a:r>
            <a:r>
              <a:rPr lang="en-GB" dirty="0"/>
              <a:t>on the</a:t>
            </a:r>
          </a:p>
          <a:p>
            <a:r>
              <a:rPr lang="en-GB" dirty="0"/>
              <a:t>electroporated (black arrow) side, whereas there is normal expression</a:t>
            </a:r>
          </a:p>
          <a:p>
            <a:r>
              <a:rPr lang="en-GB" dirty="0"/>
              <a:t>on the control, non-electroporated side. b Schematic diagram shows</a:t>
            </a:r>
          </a:p>
          <a:p>
            <a:r>
              <a:rPr lang="en-GB" dirty="0"/>
              <a:t>the repressive state when histone H3 is trimethylated on lysine 9.</a:t>
            </a:r>
          </a:p>
          <a:p>
            <a:r>
              <a:rPr lang="en-GB" dirty="0"/>
              <a:t>JmjD2A specifically removes this repressive mark, thereby allowing</a:t>
            </a:r>
          </a:p>
          <a:p>
            <a:r>
              <a:rPr lang="en-GB" dirty="0"/>
              <a:t>onset of Sox10 transcription at the appropriate stages. </a:t>
            </a:r>
            <a:r>
              <a:rPr lang="en-GB" dirty="0" smtClean="0"/>
              <a:t>(</a:t>
            </a:r>
            <a:r>
              <a:rPr lang="en-GB" dirty="0"/>
              <a:t>data from Strobl-Mazzulla</a:t>
            </a:r>
          </a:p>
          <a:p>
            <a:r>
              <a:rPr lang="en-GB" dirty="0"/>
              <a:t>et al. 2010)</a:t>
            </a:r>
          </a:p>
        </p:txBody>
      </p:sp>
    </p:spTree>
    <p:extLst>
      <p:ext uri="{BB962C8B-B14F-4D97-AF65-F5344CB8AC3E}">
        <p14:creationId xmlns:p14="http://schemas.microsoft.com/office/powerpoint/2010/main" val="289531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Level specific NC behaviour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4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different </a:t>
            </a:r>
            <a:r>
              <a:rPr lang="en-GB" b="1" dirty="0" smtClean="0">
                <a:solidFill>
                  <a:srgbClr val="7030A0"/>
                </a:solidFill>
              </a:rPr>
              <a:t>segments of </a:t>
            </a:r>
            <a:r>
              <a:rPr lang="en-GB" b="1" dirty="0">
                <a:solidFill>
                  <a:srgbClr val="7030A0"/>
                </a:solidFill>
              </a:rPr>
              <a:t>the neuraxis: cranial, cardiac, vagal, and trunk</a:t>
            </a:r>
            <a:r>
              <a:rPr lang="en-GB" dirty="0">
                <a:solidFill>
                  <a:srgbClr val="7030A0"/>
                </a:solidFill>
              </a:rPr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C</a:t>
            </a:r>
            <a:r>
              <a:rPr lang="en-GB" b="1" dirty="0" smtClean="0">
                <a:solidFill>
                  <a:srgbClr val="7030A0"/>
                </a:solidFill>
              </a:rPr>
              <a:t>ranial NC </a:t>
            </a:r>
            <a:r>
              <a:rPr lang="en-GB" dirty="0" smtClean="0"/>
              <a:t>produces  </a:t>
            </a:r>
            <a:r>
              <a:rPr lang="en-GB" dirty="0"/>
              <a:t>majority of the bone and </a:t>
            </a:r>
            <a:r>
              <a:rPr lang="en-GB" dirty="0" smtClean="0"/>
              <a:t>cartilage of  </a:t>
            </a:r>
            <a:r>
              <a:rPr lang="en-GB" dirty="0"/>
              <a:t>head and </a:t>
            </a:r>
            <a:r>
              <a:rPr lang="en-GB" dirty="0" smtClean="0"/>
              <a:t>face &amp; nerve </a:t>
            </a:r>
            <a:r>
              <a:rPr lang="en-GB" dirty="0"/>
              <a:t>ganglia, </a:t>
            </a:r>
            <a:r>
              <a:rPr lang="en-GB" dirty="0" smtClean="0"/>
              <a:t>smooth muscle</a:t>
            </a:r>
            <a:r>
              <a:rPr lang="en-GB" dirty="0"/>
              <a:t>, connective tissue and pigment cells 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C</a:t>
            </a:r>
            <a:r>
              <a:rPr lang="en-GB" b="1" dirty="0" smtClean="0">
                <a:solidFill>
                  <a:srgbClr val="7030A0"/>
                </a:solidFill>
              </a:rPr>
              <a:t>ardiac </a:t>
            </a:r>
            <a:r>
              <a:rPr lang="en-GB" b="1" dirty="0">
                <a:solidFill>
                  <a:srgbClr val="7030A0"/>
                </a:solidFill>
              </a:rPr>
              <a:t>NC </a:t>
            </a:r>
            <a:r>
              <a:rPr lang="en-GB" dirty="0"/>
              <a:t>contributes to heart </a:t>
            </a:r>
            <a:r>
              <a:rPr lang="en-GB" dirty="0" smtClean="0"/>
              <a:t>development by </a:t>
            </a:r>
            <a:r>
              <a:rPr lang="en-GB" dirty="0"/>
              <a:t>forming the aorticopulmonary septum and </a:t>
            </a:r>
            <a:r>
              <a:rPr lang="en-GB" dirty="0" smtClean="0"/>
              <a:t>conotruncal cushions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V</a:t>
            </a:r>
            <a:r>
              <a:rPr lang="en-GB" b="1" dirty="0" smtClean="0">
                <a:solidFill>
                  <a:srgbClr val="7030A0"/>
                </a:solidFill>
              </a:rPr>
              <a:t>agal </a:t>
            </a:r>
            <a:r>
              <a:rPr lang="en-GB" b="1" dirty="0">
                <a:solidFill>
                  <a:srgbClr val="7030A0"/>
                </a:solidFill>
              </a:rPr>
              <a:t>NC </a:t>
            </a:r>
            <a:r>
              <a:rPr lang="en-GB" dirty="0"/>
              <a:t>gives rise to </a:t>
            </a:r>
            <a:r>
              <a:rPr lang="en-GB" dirty="0" smtClean="0"/>
              <a:t>enteric ganglia </a:t>
            </a:r>
            <a:r>
              <a:rPr lang="en-GB" dirty="0"/>
              <a:t>of the gut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Trunk NC </a:t>
            </a:r>
            <a:r>
              <a:rPr lang="en-GB" dirty="0" smtClean="0"/>
              <a:t>gives </a:t>
            </a:r>
            <a:r>
              <a:rPr lang="en-GB" dirty="0"/>
              <a:t>rise to neurons and glia, </a:t>
            </a:r>
            <a:r>
              <a:rPr lang="en-GB" dirty="0" smtClean="0"/>
              <a:t>&amp; some</a:t>
            </a:r>
            <a:r>
              <a:rPr lang="en-GB" dirty="0"/>
              <a:t> </a:t>
            </a:r>
            <a:r>
              <a:rPr lang="en-GB" dirty="0" smtClean="0"/>
              <a:t>PNS</a:t>
            </a:r>
            <a:r>
              <a:rPr lang="en-GB" dirty="0"/>
              <a:t>, to secretory cells of the endocrine system &amp;</a:t>
            </a:r>
            <a:r>
              <a:rPr lang="en-GB" dirty="0" smtClean="0"/>
              <a:t> to skin pigment </a:t>
            </a:r>
            <a:r>
              <a:rPr lang="en-GB" dirty="0"/>
              <a:t>cells </a:t>
            </a:r>
          </a:p>
        </p:txBody>
      </p:sp>
    </p:spTree>
    <p:extLst>
      <p:ext uri="{BB962C8B-B14F-4D97-AF65-F5344CB8AC3E}">
        <p14:creationId xmlns:p14="http://schemas.microsoft.com/office/powerpoint/2010/main" val="380864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96" y="-3196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i.e. restricting NC potency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Multipotent progenitors </a:t>
            </a:r>
          </a:p>
          <a:p>
            <a:r>
              <a:rPr lang="en-GB" dirty="0" smtClean="0"/>
              <a:t>Fate becomes restricted as migrate</a:t>
            </a:r>
          </a:p>
          <a:p>
            <a:r>
              <a:rPr lang="en-GB" dirty="0" smtClean="0"/>
              <a:t>Stop at target, may regroup</a:t>
            </a:r>
          </a:p>
          <a:p>
            <a:r>
              <a:rPr lang="en-GB" dirty="0" smtClean="0"/>
              <a:t>Differentiate into  a wide range of cell types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3600400" cy="3177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02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NC get moving: Epithelial </a:t>
            </a:r>
            <a:r>
              <a:rPr lang="en-GB" sz="3600" b="1" dirty="0">
                <a:solidFill>
                  <a:srgbClr val="7030A0"/>
                </a:solidFill>
              </a:rPr>
              <a:t>to mesenchymal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Adhesive changes</a:t>
            </a:r>
            <a:r>
              <a:rPr lang="en-GB" dirty="0"/>
              <a:t>, loss of cell polarity, and cytoskeletal re-arrangements.</a:t>
            </a:r>
          </a:p>
          <a:p>
            <a:r>
              <a:rPr lang="en-GB" dirty="0" smtClean="0"/>
              <a:t>Motile and invasive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54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Cancer metastasis and neural crest cell migration </a:t>
            </a:r>
            <a:r>
              <a:rPr lang="en-GB" sz="3600" b="1" dirty="0" smtClean="0">
                <a:solidFill>
                  <a:srgbClr val="7030A0"/>
                </a:solidFill>
              </a:rPr>
              <a:t>show similarities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41789"/>
            <a:ext cx="8064896" cy="5102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639487" y="6581001"/>
            <a:ext cx="1892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(Theveneau &amp; Mayor 2012)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7037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Live imaging of NC migration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9" y="1621295"/>
            <a:ext cx="7471023" cy="47812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88884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Defining EMT changes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Lose epithelial adhesions</a:t>
            </a:r>
          </a:p>
          <a:p>
            <a:r>
              <a:rPr lang="en-GB" dirty="0" smtClean="0"/>
              <a:t>Snail/slug, twist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960690" cy="411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120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Several examples of neural migration covered in these talks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Including:</a:t>
            </a:r>
          </a:p>
          <a:p>
            <a:r>
              <a:rPr lang="en-GB" dirty="0" smtClean="0"/>
              <a:t>Neurons during cerebral cortex development</a:t>
            </a:r>
          </a:p>
          <a:p>
            <a:r>
              <a:rPr lang="en-GB" dirty="0" smtClean="0"/>
              <a:t>Neural crest cells</a:t>
            </a:r>
          </a:p>
          <a:p>
            <a:r>
              <a:rPr lang="en-GB" dirty="0" smtClean="0"/>
              <a:t>Dopaminergic neuronal precursors</a:t>
            </a:r>
          </a:p>
          <a:p>
            <a:r>
              <a:rPr lang="en-GB" dirty="0" smtClean="0"/>
              <a:t>Cerebellar granule cell neurons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20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5" y="-21907"/>
            <a:ext cx="8998555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Migrating </a:t>
            </a:r>
            <a:r>
              <a:rPr lang="en-GB" sz="3200" b="1" dirty="0">
                <a:solidFill>
                  <a:srgbClr val="7030A0"/>
                </a:solidFill>
              </a:rPr>
              <a:t>neural </a:t>
            </a:r>
            <a:r>
              <a:rPr lang="en-GB" sz="3200" b="1" dirty="0" smtClean="0">
                <a:solidFill>
                  <a:srgbClr val="7030A0"/>
                </a:solidFill>
              </a:rPr>
              <a:t>crest: Interactions with the local environment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58" y="11113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Migrate along stereotypic</a:t>
            </a:r>
          </a:p>
          <a:p>
            <a:pPr>
              <a:buNone/>
            </a:pPr>
            <a:r>
              <a:rPr lang="en-GB" sz="2400" dirty="0" smtClean="0"/>
              <a:t>pathways in embryo</a:t>
            </a:r>
          </a:p>
        </p:txBody>
      </p:sp>
      <p:pic>
        <p:nvPicPr>
          <p:cNvPr id="4" name="Picture 3" descr="2FF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8554" y="2046934"/>
            <a:ext cx="2376620" cy="35368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8" y="2375592"/>
            <a:ext cx="3908000" cy="287957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194" y="5445224"/>
            <a:ext cx="6230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dorsal lateral pathway between the epidermis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mesoderm and a </a:t>
            </a:r>
            <a:r>
              <a:rPr lang="en-GB" dirty="0" smtClean="0"/>
              <a:t>ventromedial </a:t>
            </a:r>
            <a:r>
              <a:rPr lang="en-GB" dirty="0"/>
              <a:t>pathway through the </a:t>
            </a:r>
            <a:r>
              <a:rPr lang="en-GB" dirty="0" smtClean="0"/>
              <a:t>somites</a:t>
            </a:r>
          </a:p>
          <a:p>
            <a:r>
              <a:rPr lang="en-GB" dirty="0" smtClean="0"/>
              <a:t>Attraction and repulsion</a:t>
            </a:r>
          </a:p>
          <a:p>
            <a:r>
              <a:rPr lang="en-GB" dirty="0" smtClean="0"/>
              <a:t>Divide as migrate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4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0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Extracellular signals used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78" y="8627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vitro and in vivo tests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4" y="1621093"/>
            <a:ext cx="3582540" cy="3009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48" y="1047535"/>
            <a:ext cx="3505576" cy="3264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12102"/>
            <a:ext cx="5019346" cy="2547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66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Integrate signals as migrate</a:t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88" y="1196752"/>
            <a:ext cx="6684024" cy="525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36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Transition from migration to differentiation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Arrive, down regulate migration genes e.g. Snail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Lineage switch genes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9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Lineage tracing neural crest cells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061445" cy="5186745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4680520" cy="4130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4706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Studying neural crest cells in vitro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8" y="1344448"/>
            <a:ext cx="6913604" cy="51812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323219" y="6552522"/>
            <a:ext cx="1980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(Dupin &amp; Sommer, 2012)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8945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Neural crest: some clinical relevant aspects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Birth defects: cleft </a:t>
            </a:r>
            <a:r>
              <a:rPr lang="en-GB" dirty="0"/>
              <a:t>palate, septal defects of the heart and </a:t>
            </a:r>
            <a:r>
              <a:rPr lang="en-GB" dirty="0" smtClean="0"/>
              <a:t>outflow tract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Hirschprung’s disease (1/5000 live births, congenital absence </a:t>
            </a:r>
            <a:r>
              <a:rPr lang="en-GB" dirty="0"/>
              <a:t>of </a:t>
            </a:r>
            <a:r>
              <a:rPr lang="en-GB" dirty="0" smtClean="0"/>
              <a:t>enteric ganglia </a:t>
            </a:r>
            <a:r>
              <a:rPr lang="en-GB" dirty="0"/>
              <a:t>in </a:t>
            </a:r>
            <a:r>
              <a:rPr lang="en-GB" dirty="0" smtClean="0"/>
              <a:t>distal </a:t>
            </a:r>
            <a:r>
              <a:rPr lang="en-GB" dirty="0"/>
              <a:t>part </a:t>
            </a:r>
            <a:r>
              <a:rPr lang="en-GB" dirty="0" smtClean="0"/>
              <a:t>of colon)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May retain stem cell properties in adult</a:t>
            </a:r>
          </a:p>
        </p:txBody>
      </p:sp>
    </p:spTree>
    <p:extLst>
      <p:ext uri="{BB962C8B-B14F-4D97-AF65-F5344CB8AC3E}">
        <p14:creationId xmlns:p14="http://schemas.microsoft.com/office/powerpoint/2010/main" val="599541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Trans-mesenteric neural crest cells are the principal source of the colonic enteric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Nishiyama  </a:t>
            </a:r>
            <a:r>
              <a:rPr lang="en-GB" sz="2800" dirty="0">
                <a:solidFill>
                  <a:srgbClr val="7030A0"/>
                </a:solidFill>
              </a:rPr>
              <a:t>et al., </a:t>
            </a:r>
            <a:r>
              <a:rPr lang="en-GB" sz="2800" dirty="0" smtClean="0">
                <a:solidFill>
                  <a:srgbClr val="7030A0"/>
                </a:solidFill>
              </a:rPr>
              <a:t>Nature </a:t>
            </a:r>
            <a:r>
              <a:rPr lang="en-GB" sz="2800" dirty="0">
                <a:solidFill>
                  <a:srgbClr val="7030A0"/>
                </a:solidFill>
              </a:rPr>
              <a:t>Neuroscience, </a:t>
            </a:r>
            <a:r>
              <a:rPr lang="en-GB" sz="2800" dirty="0" smtClean="0">
                <a:solidFill>
                  <a:srgbClr val="7030A0"/>
                </a:solidFill>
              </a:rPr>
              <a:t>2012</a:t>
            </a:r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vagal neural crest cells </a:t>
            </a:r>
            <a:r>
              <a:rPr lang="en-GB" sz="2800" dirty="0" smtClean="0"/>
              <a:t>supply the foetal gut (migrate long way) with enteric neurons (many, mixed types)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GDNF signalling</a:t>
            </a:r>
          </a:p>
          <a:p>
            <a:pPr marL="0" indent="0">
              <a:buNone/>
            </a:pPr>
            <a:r>
              <a:rPr lang="en-GB" sz="2800" dirty="0" smtClean="0"/>
              <a:t>May be able to rescue </a:t>
            </a:r>
            <a:r>
              <a:rPr lang="en-GB" sz="2800" dirty="0"/>
              <a:t>Hirschprung’s disease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34" y="3918845"/>
            <a:ext cx="4556733" cy="2855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1774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Learning Outcomes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understand that neural cell migration occurs in many places at many times in the developing CNS</a:t>
            </a:r>
          </a:p>
          <a:p>
            <a:pPr marL="0" indent="0">
              <a:buNone/>
            </a:pPr>
            <a:r>
              <a:rPr lang="en-GB" dirty="0" smtClean="0"/>
              <a:t>And that defects in neural migration can cause tissue disease and dysfunction</a:t>
            </a:r>
          </a:p>
          <a:p>
            <a:pPr marL="0" indent="0">
              <a:buNone/>
            </a:pPr>
            <a:r>
              <a:rPr lang="en-GB" dirty="0" smtClean="0"/>
              <a:t>To understand how cell migration contributes to cerebral cortex development and to the production of neural crest derivatives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4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(Reminder) Patterning the forebrain e.g. cerebral cortex: FGF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8" name="Picture 7" descr="2FF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08920"/>
            <a:ext cx="2157692" cy="371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2FF3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2724" y="3068960"/>
            <a:ext cx="2417027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00917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22768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Yellow= cortical hem (Wnts &amp; BMPs)</a:t>
            </a:r>
          </a:p>
          <a:p>
            <a:r>
              <a:rPr lang="en-GB" dirty="0" smtClean="0"/>
              <a:t>Orange = Antihem (Sfrp2, Fgf7, Tgf</a:t>
            </a:r>
            <a:r>
              <a:rPr lang="el-GR" dirty="0" smtClean="0"/>
              <a:t>α)</a:t>
            </a:r>
            <a:endParaRPr lang="en-GB" dirty="0" smtClean="0"/>
          </a:p>
          <a:p>
            <a:r>
              <a:rPr lang="en-GB" dirty="0" smtClean="0"/>
              <a:t>Pink= Anterior neural ridge (Fgf8, Fgf17, Fgf18)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3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The development of the cerebral cortex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Neocortex: 6 horizontal layers of neurons</a:t>
            </a:r>
          </a:p>
          <a:p>
            <a:pPr marL="0" indent="0">
              <a:buNone/>
            </a:pPr>
            <a:r>
              <a:rPr lang="en-GB" dirty="0" smtClean="0"/>
              <a:t>80% = </a:t>
            </a:r>
            <a:r>
              <a:rPr lang="en-GB" dirty="0" smtClean="0">
                <a:solidFill>
                  <a:srgbClr val="7030A0"/>
                </a:solidFill>
              </a:rPr>
              <a:t>Excitatory projection (pyramidal) neurons </a:t>
            </a:r>
            <a:r>
              <a:rPr lang="en-GB" dirty="0" smtClean="0"/>
              <a:t>(usually glutamatergic), long axon, distant synapses </a:t>
            </a:r>
          </a:p>
          <a:p>
            <a:pPr marL="0" indent="0">
              <a:buNone/>
            </a:pPr>
            <a:r>
              <a:rPr lang="en-GB" dirty="0" smtClean="0"/>
              <a:t>(e.g. Layer 5 to basal ganglia, diencephalon, midbrain, hindbrain, and spinal cord)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And inhibitory interneurons</a:t>
            </a:r>
            <a:r>
              <a:rPr lang="en-GB" dirty="0" smtClean="0"/>
              <a:t> (GABA), synapse nearby</a:t>
            </a:r>
          </a:p>
          <a:p>
            <a:pPr>
              <a:buNone/>
            </a:pPr>
            <a:r>
              <a:rPr lang="en-GB" dirty="0" smtClean="0"/>
              <a:t>Local and extrinsic connectivity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(mammalian species-specific)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54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Cell migration during cerebral cortex development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Telencephalic wall</a:t>
            </a:r>
          </a:p>
          <a:p>
            <a:pPr marL="0" indent="0">
              <a:buNone/>
            </a:pPr>
            <a:r>
              <a:rPr lang="en-GB" dirty="0" smtClean="0"/>
              <a:t>1 cell thick then divisions, symmetrical at first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3FF1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12976"/>
            <a:ext cx="3168352" cy="3172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91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Building the cerebral cortex: outline of cortical projection neuron production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8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Cortical projection neurons are generated </a:t>
            </a:r>
            <a:r>
              <a:rPr lang="en-GB" dirty="0" smtClean="0"/>
              <a:t>from the neocortical neuroepithelium (ventricular and subventricular zones)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retinoic acid (RA) has a key role </a:t>
            </a:r>
            <a:r>
              <a:rPr lang="en-GB" dirty="0"/>
              <a:t> </a:t>
            </a:r>
            <a:r>
              <a:rPr lang="en-GB" dirty="0" smtClean="0"/>
              <a:t>(i.e. need to pattern the neuroepithelium)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Asymmetric cell divisions from cortical primary progenitors (radial glia) in the VZ generate either an immature projection neuron, or a secondary progenitor (intermediate progenitor in the SVZ).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Secondary</a:t>
            </a:r>
            <a:r>
              <a:rPr lang="en-GB" dirty="0"/>
              <a:t> </a:t>
            </a:r>
            <a:r>
              <a:rPr lang="en-GB" dirty="0" smtClean="0"/>
              <a:t>progenitors also generate neurons.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 immature neuron is generated, </a:t>
            </a:r>
          </a:p>
          <a:p>
            <a:pPr marL="0" indent="0">
              <a:buNone/>
            </a:pPr>
            <a:r>
              <a:rPr lang="en-GB" dirty="0" smtClean="0"/>
              <a:t>it migrates radially towards the pial surface</a:t>
            </a:r>
          </a:p>
          <a:p>
            <a:pPr marL="0" indent="0">
              <a:buNone/>
            </a:pPr>
            <a:r>
              <a:rPr lang="en-GB" dirty="0" smtClean="0"/>
              <a:t> along radial glial processes (Rakic</a:t>
            </a:r>
            <a:r>
              <a:rPr lang="en-GB" dirty="0"/>
              <a:t>)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then settles in specific cortical layers</a:t>
            </a:r>
          </a:p>
          <a:p>
            <a:pPr marL="0" indent="0">
              <a:buNone/>
            </a:pPr>
            <a:r>
              <a:rPr lang="en-GB" dirty="0" smtClean="0"/>
              <a:t>by sensing local molecular cues e.g. reelin</a:t>
            </a:r>
          </a:p>
          <a:p>
            <a:endParaRPr lang="en-GB" dirty="0" smtClean="0"/>
          </a:p>
        </p:txBody>
      </p:sp>
      <p:pic>
        <p:nvPicPr>
          <p:cNvPr id="4" name="Picture 3" descr="3FF1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2577535" cy="3217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134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i.e. Cortex develops ‘inside-out’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3FF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2735" y="2276872"/>
            <a:ext cx="3178530" cy="4300981"/>
          </a:xfr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777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first cortical neurons to become </a:t>
            </a:r>
            <a:r>
              <a:rPr lang="en-GB" dirty="0" smtClean="0"/>
              <a:t>post mitotic  </a:t>
            </a:r>
            <a:r>
              <a:rPr lang="en-GB" dirty="0"/>
              <a:t>migrate to the cortical preplate,</a:t>
            </a:r>
          </a:p>
          <a:p>
            <a:r>
              <a:rPr lang="en-GB" dirty="0"/>
              <a:t>which is split into </a:t>
            </a:r>
            <a:r>
              <a:rPr lang="en-GB" dirty="0" smtClean="0"/>
              <a:t>marginal </a:t>
            </a:r>
            <a:r>
              <a:rPr lang="en-GB" dirty="0"/>
              <a:t>zone (layer 1) and subplate by later arriving </a:t>
            </a:r>
            <a:r>
              <a:rPr lang="en-GB" dirty="0" smtClean="0"/>
              <a:t>neurons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71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Cortical projection neuron migration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Along radial processes of newly born neurons at first</a:t>
            </a:r>
          </a:p>
          <a:p>
            <a:r>
              <a:rPr lang="en-GB" dirty="0" smtClean="0"/>
              <a:t>Later – use radial glia guides</a:t>
            </a:r>
            <a:endParaRPr lang="en-GB" dirty="0"/>
          </a:p>
        </p:txBody>
      </p:sp>
      <p:pic>
        <p:nvPicPr>
          <p:cNvPr id="5" name="Picture 4" descr="3FF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427984" cy="3249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3FF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749928" cy="2924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4088" y="6488668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(monkey)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94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1393</Words>
  <Application>Microsoft Office PowerPoint</Application>
  <PresentationFormat>On-screen Show (4:3)</PresentationFormat>
  <Paragraphs>203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Neuronal migration</vt:lpstr>
      <vt:lpstr>Reminder: Outline of CNS development</vt:lpstr>
      <vt:lpstr>Several examples of neural migration covered in these talks</vt:lpstr>
      <vt:lpstr>(Reminder) Patterning the forebrain e.g. cerebral cortex: FGF</vt:lpstr>
      <vt:lpstr>The development of the cerebral cortex</vt:lpstr>
      <vt:lpstr>Cell migration during cerebral cortex development</vt:lpstr>
      <vt:lpstr>Building the cerebral cortex: outline of cortical projection neuron production</vt:lpstr>
      <vt:lpstr>i.e. Cortex develops ‘inside-out’</vt:lpstr>
      <vt:lpstr>Cortical projection neuron migration</vt:lpstr>
      <vt:lpstr>Cajal-Retzius cells</vt:lpstr>
      <vt:lpstr>(the radial glia produce the neuronal progenitors too)</vt:lpstr>
      <vt:lpstr>Production of cortical interneurons</vt:lpstr>
      <vt:lpstr>Clinical relevance</vt:lpstr>
      <vt:lpstr>Outline of cortical development disorders  (3 main types)</vt:lpstr>
      <vt:lpstr>More on the clinical relevance</vt:lpstr>
      <vt:lpstr>PowerPoint Presentation</vt:lpstr>
      <vt:lpstr>E.g. Lissencephaly  (disordered migration)</vt:lpstr>
      <vt:lpstr>Saw that cell nuclei move during cell cycle (‘interkinetic nuclear migration’)</vt:lpstr>
      <vt:lpstr>Mystery solved</vt:lpstr>
      <vt:lpstr>15 minutes break</vt:lpstr>
      <vt:lpstr>The Neural Crest</vt:lpstr>
      <vt:lpstr>Specifying the neural crest</vt:lpstr>
      <vt:lpstr>An example of NC Epigenetics</vt:lpstr>
      <vt:lpstr>Level specific NC behaviour</vt:lpstr>
      <vt:lpstr>i.e. restricting NC potency</vt:lpstr>
      <vt:lpstr>NC get moving: Epithelial to mesenchymal transition</vt:lpstr>
      <vt:lpstr>Cancer metastasis and neural crest cell migration show similarities</vt:lpstr>
      <vt:lpstr>Live imaging of NC migration</vt:lpstr>
      <vt:lpstr>Defining EMT changes</vt:lpstr>
      <vt:lpstr>Migrating neural crest: Interactions with the local environment</vt:lpstr>
      <vt:lpstr>Extracellular signals used</vt:lpstr>
      <vt:lpstr>Integrate signals as migrate </vt:lpstr>
      <vt:lpstr>Transition from migration to differentiation</vt:lpstr>
      <vt:lpstr>Lineage tracing neural crest cells</vt:lpstr>
      <vt:lpstr>Studying neural crest cells in vitro</vt:lpstr>
      <vt:lpstr>Neural crest: some clinical relevant aspects </vt:lpstr>
      <vt:lpstr> Trans-mesenteric neural crest cells are the principal source of the colonic enteric nervous system</vt:lpstr>
      <vt:lpstr>Learning Outcomes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Neuronal Migration</dc:title>
  <dc:creator>Anita</dc:creator>
  <cp:lastModifiedBy>Shiel, Nuala</cp:lastModifiedBy>
  <cp:revision>68</cp:revision>
  <dcterms:created xsi:type="dcterms:W3CDTF">2012-10-11T21:27:10Z</dcterms:created>
  <dcterms:modified xsi:type="dcterms:W3CDTF">2013-01-02T16:33:22Z</dcterms:modified>
</cp:coreProperties>
</file>