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71" r:id="rId6"/>
    <p:sldId id="262" r:id="rId7"/>
    <p:sldId id="293" r:id="rId8"/>
    <p:sldId id="261" r:id="rId9"/>
    <p:sldId id="263" r:id="rId10"/>
    <p:sldId id="264" r:id="rId11"/>
    <p:sldId id="265" r:id="rId12"/>
    <p:sldId id="267" r:id="rId13"/>
    <p:sldId id="294" r:id="rId14"/>
    <p:sldId id="266" r:id="rId15"/>
    <p:sldId id="295" r:id="rId16"/>
    <p:sldId id="296" r:id="rId17"/>
    <p:sldId id="297" r:id="rId18"/>
    <p:sldId id="268" r:id="rId19"/>
    <p:sldId id="269" r:id="rId20"/>
    <p:sldId id="299" r:id="rId21"/>
    <p:sldId id="273" r:id="rId22"/>
    <p:sldId id="276" r:id="rId23"/>
    <p:sldId id="274" r:id="rId24"/>
    <p:sldId id="277" r:id="rId25"/>
    <p:sldId id="278" r:id="rId26"/>
    <p:sldId id="279" r:id="rId27"/>
    <p:sldId id="280" r:id="rId28"/>
    <p:sldId id="281" r:id="rId29"/>
    <p:sldId id="282" r:id="rId30"/>
    <p:sldId id="283" r:id="rId31"/>
    <p:sldId id="287" r:id="rId32"/>
    <p:sldId id="298" r:id="rId33"/>
    <p:sldId id="288" r:id="rId34"/>
    <p:sldId id="286" r:id="rId35"/>
    <p:sldId id="289" r:id="rId36"/>
    <p:sldId id="290" r:id="rId37"/>
    <p:sldId id="291" r:id="rId38"/>
    <p:sldId id="292" r:id="rId39"/>
    <p:sldId id="27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3" autoAdjust="0"/>
    <p:restoredTop sz="94660"/>
  </p:normalViewPr>
  <p:slideViewPr>
    <p:cSldViewPr>
      <p:cViewPr>
        <p:scale>
          <a:sx n="50" d="100"/>
          <a:sy n="50" d="100"/>
        </p:scale>
        <p:origin x="-552" y="-54"/>
      </p:cViewPr>
      <p:guideLst>
        <p:guide orient="horz" pos="2160"/>
        <p:guide pos="2880"/>
      </p:guideLst>
    </p:cSldViewPr>
  </p:slideViewPr>
  <p:notesTextViewPr>
    <p:cViewPr>
      <p:scale>
        <a:sx n="1" d="1"/>
        <a:sy n="1" d="1"/>
      </p:scale>
      <p:origin x="0" y="0"/>
    </p:cViewPr>
  </p:notesTextViewPr>
  <p:sorterViewPr>
    <p:cViewPr>
      <p:scale>
        <a:sx n="100" d="100"/>
        <a:sy n="100" d="100"/>
      </p:scale>
      <p:origin x="0" y="97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10B6B-63F9-4C9A-9921-2FC0AAE173E6}" type="datetimeFigureOut">
              <a:rPr lang="en-GB" smtClean="0"/>
              <a:t>15/10/2012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FA5818-1224-45D7-AE36-3FE966510F77}" type="slidenum">
              <a:rPr lang="en-GB" smtClean="0"/>
              <a:t>‹#›</a:t>
            </a:fld>
            <a:endParaRPr lang="en-GB" dirty="0"/>
          </a:p>
        </p:txBody>
      </p:sp>
    </p:spTree>
    <p:extLst>
      <p:ext uri="{BB962C8B-B14F-4D97-AF65-F5344CB8AC3E}">
        <p14:creationId xmlns:p14="http://schemas.microsoft.com/office/powerpoint/2010/main" val="298047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D33D29-A811-42FF-857C-87ACA7AA6430}" type="slidenum">
              <a:rPr lang="en-GB" smtClean="0"/>
              <a:pPr/>
              <a:t>34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261144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190912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171184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93475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295329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145979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125751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34280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298876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66030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49D15-CA3A-4D0B-944D-086FAA42D321}" type="datetimeFigureOut">
              <a:rPr lang="en-GB" smtClean="0"/>
              <a:t>15/10/2012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BDBA6-F127-4AAD-B471-DEFFE3F5477D}" type="slidenum">
              <a:rPr lang="en-GB" smtClean="0"/>
              <a:t>‹#›</a:t>
            </a:fld>
            <a:endParaRPr lang="en-GB" dirty="0"/>
          </a:p>
        </p:txBody>
      </p:sp>
    </p:spTree>
    <p:extLst>
      <p:ext uri="{BB962C8B-B14F-4D97-AF65-F5344CB8AC3E}">
        <p14:creationId xmlns:p14="http://schemas.microsoft.com/office/powerpoint/2010/main" val="219322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49D15-CA3A-4D0B-944D-086FAA42D321}" type="datetimeFigureOut">
              <a:rPr lang="en-GB" smtClean="0"/>
              <a:t>15/10/2012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BDBA6-F127-4AAD-B471-DEFFE3F5477D}" type="slidenum">
              <a:rPr lang="en-GB" smtClean="0"/>
              <a:t>‹#›</a:t>
            </a:fld>
            <a:endParaRPr lang="en-GB" dirty="0"/>
          </a:p>
        </p:txBody>
      </p:sp>
    </p:spTree>
    <p:extLst>
      <p:ext uri="{BB962C8B-B14F-4D97-AF65-F5344CB8AC3E}">
        <p14:creationId xmlns:p14="http://schemas.microsoft.com/office/powerpoint/2010/main" val="135827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wellcome.ac.uk/indexplus/result.html?wi_credit_line:text=%22Dr+David+Becker%22&amp;$=sort=sort+sortexpr+image_sort&amp;*sform=wellcome-images&amp;_IXACTION_=query&amp;_IXFIRST_=1&amp;_IXSPFX_=templates/b&amp;_IXFPFX_=templates/t&amp;$+with+image_sor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rdmag.com/news/2012/09/blue-brain-project-accurately-predicts-connections-between-neur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wellcome.ac.uk/indexplus/result.html?wi_credit_line:text=%22Kate+Storey%22&amp;$=sort=sort+sortexpr+image_sort&amp;*sform=wellcome-images&amp;_IXACTION_=query&amp;_IXFIRST_=1&amp;_IXSPFX_=templates/b&amp;_IXFPFX_=templates/t&amp;$+with+image_sor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normAutofit/>
          </a:bodyPr>
          <a:lstStyle/>
          <a:p>
            <a:r>
              <a:rPr lang="en-GB" sz="6000" dirty="0" smtClean="0">
                <a:solidFill>
                  <a:srgbClr val="7030A0"/>
                </a:solidFill>
                <a:latin typeface="Arial" pitchFamily="34" charset="0"/>
                <a:cs typeface="Arial" pitchFamily="34" charset="0"/>
              </a:rPr>
              <a:t>Neurogenesis</a:t>
            </a:r>
            <a:endParaRPr lang="en-GB" sz="6000" dirty="0">
              <a:solidFill>
                <a:srgbClr val="7030A0"/>
              </a:solidFill>
              <a:latin typeface="Arial" pitchFamily="34" charset="0"/>
              <a:cs typeface="Arial" pitchFamily="34" charset="0"/>
            </a:endParaRPr>
          </a:p>
        </p:txBody>
      </p:sp>
      <p:pic>
        <p:nvPicPr>
          <p:cNvPr id="4" name="Picture 3" descr="neuron.jpg"/>
          <p:cNvPicPr>
            <a:picLocks noChangeAspect="1"/>
          </p:cNvPicPr>
          <p:nvPr/>
        </p:nvPicPr>
        <p:blipFill>
          <a:blip r:embed="rId2" cstate="print"/>
          <a:stretch>
            <a:fillRect/>
          </a:stretch>
        </p:blipFill>
        <p:spPr>
          <a:xfrm>
            <a:off x="2900201" y="2492896"/>
            <a:ext cx="3343598" cy="3470112"/>
          </a:xfrm>
          <a:prstGeom prst="rect">
            <a:avLst/>
          </a:prstGeom>
        </p:spPr>
      </p:pic>
      <p:sp>
        <p:nvSpPr>
          <p:cNvPr id="5" name="TextBox 4"/>
          <p:cNvSpPr txBox="1"/>
          <p:nvPr/>
        </p:nvSpPr>
        <p:spPr>
          <a:xfrm>
            <a:off x="4788024" y="5995463"/>
            <a:ext cx="2467278" cy="276999"/>
          </a:xfrm>
          <a:prstGeom prst="rect">
            <a:avLst/>
          </a:prstGeom>
          <a:noFill/>
        </p:spPr>
        <p:txBody>
          <a:bodyPr wrap="none" rtlCol="0">
            <a:spAutoFit/>
          </a:bodyPr>
          <a:lstStyle/>
          <a:p>
            <a:r>
              <a:rPr lang="en-GB" sz="1200" dirty="0" smtClean="0">
                <a:hlinkClick r:id="rId3"/>
              </a:rPr>
              <a:t>(Dr David Becker</a:t>
            </a:r>
            <a:r>
              <a:rPr lang="en-GB" sz="1200" dirty="0" smtClean="0"/>
              <a:t>, Wellcome Images) </a:t>
            </a:r>
            <a:endParaRPr lang="en-GB" sz="1200" dirty="0"/>
          </a:p>
        </p:txBody>
      </p:sp>
    </p:spTree>
    <p:extLst>
      <p:ext uri="{BB962C8B-B14F-4D97-AF65-F5344CB8AC3E}">
        <p14:creationId xmlns:p14="http://schemas.microsoft.com/office/powerpoint/2010/main" val="313310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dopaminergic neurons</a:t>
            </a:r>
            <a:endParaRPr lang="en-GB" dirty="0"/>
          </a:p>
        </p:txBody>
      </p:sp>
      <p:pic>
        <p:nvPicPr>
          <p:cNvPr id="4" name="Picture 1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357" y="1844824"/>
            <a:ext cx="5791200"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350" y="3717032"/>
            <a:ext cx="48133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546957" y="5265102"/>
            <a:ext cx="4572000" cy="369332"/>
          </a:xfrm>
          <a:prstGeom prst="rect">
            <a:avLst/>
          </a:prstGeom>
        </p:spPr>
        <p:txBody>
          <a:bodyPr>
            <a:spAutoFit/>
          </a:bodyPr>
          <a:lstStyle/>
          <a:p>
            <a:r>
              <a:rPr lang="en-US" altLang="zh-TW" dirty="0"/>
              <a:t>(Andersson et al., </a:t>
            </a:r>
            <a:r>
              <a:rPr lang="en-US" altLang="zh-TW" dirty="0" smtClean="0"/>
              <a:t> Cell </a:t>
            </a:r>
            <a:r>
              <a:rPr lang="en-US" altLang="zh-TW" dirty="0"/>
              <a:t>2006)</a:t>
            </a:r>
          </a:p>
        </p:txBody>
      </p:sp>
      <p:sp>
        <p:nvSpPr>
          <p:cNvPr id="7" name="TextBox 6"/>
          <p:cNvSpPr txBox="1"/>
          <p:nvPr/>
        </p:nvSpPr>
        <p:spPr>
          <a:xfrm>
            <a:off x="5951059" y="6381328"/>
            <a:ext cx="3036344" cy="369332"/>
          </a:xfrm>
          <a:prstGeom prst="rect">
            <a:avLst/>
          </a:prstGeom>
          <a:noFill/>
        </p:spPr>
        <p:txBody>
          <a:bodyPr wrap="none" rtlCol="0">
            <a:spAutoFit/>
          </a:bodyPr>
          <a:lstStyle/>
          <a:p>
            <a:r>
              <a:rPr lang="en-GB" dirty="0" smtClean="0"/>
              <a:t>(more in tomorrow’s Lectures)</a:t>
            </a:r>
            <a:endParaRPr lang="en-GB" dirty="0"/>
          </a:p>
        </p:txBody>
      </p:sp>
    </p:spTree>
    <p:extLst>
      <p:ext uri="{BB962C8B-B14F-4D97-AF65-F5344CB8AC3E}">
        <p14:creationId xmlns:p14="http://schemas.microsoft.com/office/powerpoint/2010/main" val="390545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TF profile and fate</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dirty="0" smtClean="0"/>
              <a:t>In general: TF profile when </a:t>
            </a:r>
            <a:r>
              <a:rPr lang="en-GB" dirty="0"/>
              <a:t>exit cell cycle </a:t>
            </a:r>
          </a:p>
          <a:p>
            <a:pPr marL="0" indent="0">
              <a:buNone/>
            </a:pPr>
            <a:r>
              <a:rPr lang="en-GB" dirty="0"/>
              <a:t>determines </a:t>
            </a:r>
            <a:r>
              <a:rPr lang="en-GB" dirty="0" smtClean="0"/>
              <a:t>fate</a:t>
            </a:r>
            <a:endParaRPr lang="en-GB" dirty="0"/>
          </a:p>
        </p:txBody>
      </p:sp>
      <p:pic>
        <p:nvPicPr>
          <p:cNvPr id="4" name="Content Placeholder 3" descr="cell_cycle.jpg"/>
          <p:cNvPicPr>
            <a:picLocks noChangeAspect="1"/>
          </p:cNvPicPr>
          <p:nvPr/>
        </p:nvPicPr>
        <p:blipFill>
          <a:blip r:embed="rId2" cstate="print"/>
          <a:stretch>
            <a:fillRect/>
          </a:stretch>
        </p:blipFill>
        <p:spPr>
          <a:xfrm>
            <a:off x="395536" y="3062792"/>
            <a:ext cx="3312368" cy="3312368"/>
          </a:xfrm>
          <a:prstGeom prst="rect">
            <a:avLst/>
          </a:prstGeom>
          <a:ln>
            <a:solidFill>
              <a:schemeClr val="tx1"/>
            </a:solidFill>
          </a:ln>
        </p:spPr>
      </p:pic>
      <p:sp>
        <p:nvSpPr>
          <p:cNvPr id="5" name="TextBox 4"/>
          <p:cNvSpPr txBox="1"/>
          <p:nvPr/>
        </p:nvSpPr>
        <p:spPr>
          <a:xfrm>
            <a:off x="3995936" y="4293096"/>
            <a:ext cx="3312445" cy="461665"/>
          </a:xfrm>
          <a:prstGeom prst="rect">
            <a:avLst/>
          </a:prstGeom>
          <a:noFill/>
        </p:spPr>
        <p:txBody>
          <a:bodyPr wrap="none" rtlCol="0">
            <a:spAutoFit/>
          </a:bodyPr>
          <a:lstStyle/>
          <a:p>
            <a:r>
              <a:rPr lang="en-GB" sz="2400" dirty="0" smtClean="0"/>
              <a:t>‘Birthdate’ of neural cells</a:t>
            </a:r>
            <a:endParaRPr lang="en-GB" sz="2400" dirty="0"/>
          </a:p>
        </p:txBody>
      </p:sp>
    </p:spTree>
    <p:extLst>
      <p:ext uri="{BB962C8B-B14F-4D97-AF65-F5344CB8AC3E}">
        <p14:creationId xmlns:p14="http://schemas.microsoft.com/office/powerpoint/2010/main" val="346172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GB" sz="3600" b="1" dirty="0" smtClean="0">
                <a:solidFill>
                  <a:srgbClr val="7030A0"/>
                </a:solidFill>
              </a:rPr>
              <a:t>Outline of dorso-ventral spinal cord patterning</a:t>
            </a:r>
            <a:endParaRPr lang="en-GB" sz="3600" b="1" dirty="0">
              <a:solidFill>
                <a:srgbClr val="7030A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383773"/>
            <a:ext cx="6586389" cy="51176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20272" y="6550223"/>
            <a:ext cx="2010615" cy="307777"/>
          </a:xfrm>
          <a:prstGeom prst="rect">
            <a:avLst/>
          </a:prstGeom>
          <a:noFill/>
        </p:spPr>
        <p:txBody>
          <a:bodyPr wrap="none" rtlCol="0">
            <a:spAutoFit/>
          </a:bodyPr>
          <a:lstStyle/>
          <a:p>
            <a:r>
              <a:rPr lang="en-GB" sz="1400" dirty="0" smtClean="0"/>
              <a:t>(Ulloa and Briscoe, 2007)</a:t>
            </a:r>
            <a:endParaRPr lang="en-GB" sz="1400" dirty="0"/>
          </a:p>
        </p:txBody>
      </p:sp>
      <p:pic>
        <p:nvPicPr>
          <p:cNvPr id="6" name="Picture 5" descr="2FF22.jpg"/>
          <p:cNvPicPr>
            <a:picLocks noChangeAspect="1"/>
          </p:cNvPicPr>
          <p:nvPr/>
        </p:nvPicPr>
        <p:blipFill>
          <a:blip r:embed="rId3" cstate="print"/>
          <a:stretch>
            <a:fillRect/>
          </a:stretch>
        </p:blipFill>
        <p:spPr>
          <a:xfrm>
            <a:off x="179512" y="1358447"/>
            <a:ext cx="1983810" cy="2952312"/>
          </a:xfrm>
          <a:prstGeom prst="rect">
            <a:avLst/>
          </a:prstGeom>
          <a:ln>
            <a:solidFill>
              <a:schemeClr val="tx1"/>
            </a:solidFill>
          </a:ln>
        </p:spPr>
      </p:pic>
    </p:spTree>
    <p:extLst>
      <p:ext uri="{BB962C8B-B14F-4D97-AF65-F5344CB8AC3E}">
        <p14:creationId xmlns:p14="http://schemas.microsoft.com/office/powerpoint/2010/main" val="397791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sz="3600" b="1" dirty="0" smtClean="0">
                <a:solidFill>
                  <a:srgbClr val="7030A0"/>
                </a:solidFill>
              </a:rPr>
              <a:t>Neural tube patterning and signalling pathway cross-talk</a:t>
            </a:r>
            <a:endParaRPr lang="en-GB" sz="3600" b="1" dirty="0">
              <a:solidFill>
                <a:srgbClr val="7030A0"/>
              </a:solidFill>
            </a:endParaRPr>
          </a:p>
        </p:txBody>
      </p:sp>
      <p:pic>
        <p:nvPicPr>
          <p:cNvPr id="4" name="Picture 3"/>
          <p:cNvPicPr>
            <a:picLocks noChangeAspect="1" noChangeArrowheads="1"/>
          </p:cNvPicPr>
          <p:nvPr/>
        </p:nvPicPr>
        <p:blipFill>
          <a:blip r:embed="rId2" cstate="print"/>
          <a:srcRect/>
          <a:stretch>
            <a:fillRect/>
          </a:stretch>
        </p:blipFill>
        <p:spPr bwMode="auto">
          <a:xfrm>
            <a:off x="2335973" y="1287112"/>
            <a:ext cx="3890017" cy="295232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Picture 4"/>
          <p:cNvPicPr>
            <a:picLocks noChangeAspect="1" noChangeArrowheads="1"/>
          </p:cNvPicPr>
          <p:nvPr/>
        </p:nvPicPr>
        <p:blipFill>
          <a:blip r:embed="rId3" cstate="print"/>
          <a:srcRect/>
          <a:stretch>
            <a:fillRect/>
          </a:stretch>
        </p:blipFill>
        <p:spPr bwMode="auto">
          <a:xfrm>
            <a:off x="2699792" y="4437112"/>
            <a:ext cx="5951649" cy="190677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Rectangle 5"/>
          <p:cNvSpPr/>
          <p:nvPr/>
        </p:nvSpPr>
        <p:spPr>
          <a:xfrm>
            <a:off x="106462" y="2301611"/>
            <a:ext cx="2449314" cy="923330"/>
          </a:xfrm>
          <a:prstGeom prst="rect">
            <a:avLst/>
          </a:prstGeom>
        </p:spPr>
        <p:txBody>
          <a:bodyPr wrap="square">
            <a:spAutoFit/>
          </a:bodyPr>
          <a:lstStyle/>
          <a:p>
            <a:r>
              <a:rPr lang="en-GB" dirty="0"/>
              <a:t>Stabilised </a:t>
            </a:r>
            <a:r>
              <a:rPr lang="el-GR" dirty="0"/>
              <a:t>β</a:t>
            </a:r>
            <a:r>
              <a:rPr lang="en-GB" dirty="0"/>
              <a:t>-catenin</a:t>
            </a:r>
          </a:p>
          <a:p>
            <a:r>
              <a:rPr lang="en-GB" b="1" dirty="0">
                <a:solidFill>
                  <a:srgbClr val="7030A0"/>
                </a:solidFill>
              </a:rPr>
              <a:t>Gli3 </a:t>
            </a:r>
            <a:r>
              <a:rPr lang="en-GB" dirty="0"/>
              <a:t>in situ </a:t>
            </a:r>
            <a:r>
              <a:rPr lang="en-GB" dirty="0" smtClean="0"/>
              <a:t>hybridisation </a:t>
            </a:r>
            <a:endParaRPr lang="en-GB" dirty="0"/>
          </a:p>
          <a:p>
            <a:r>
              <a:rPr lang="en-GB" dirty="0"/>
              <a:t>(mRNA)</a:t>
            </a:r>
          </a:p>
        </p:txBody>
      </p:sp>
      <p:sp>
        <p:nvSpPr>
          <p:cNvPr id="7" name="TextBox 6"/>
          <p:cNvSpPr txBox="1"/>
          <p:nvPr/>
        </p:nvSpPr>
        <p:spPr>
          <a:xfrm>
            <a:off x="6808949" y="6364025"/>
            <a:ext cx="1842492" cy="307777"/>
          </a:xfrm>
          <a:prstGeom prst="rect">
            <a:avLst/>
          </a:prstGeom>
          <a:noFill/>
        </p:spPr>
        <p:txBody>
          <a:bodyPr wrap="none" rtlCol="0">
            <a:spAutoFit/>
          </a:bodyPr>
          <a:lstStyle/>
          <a:p>
            <a:r>
              <a:rPr lang="en-GB" sz="1400" dirty="0" smtClean="0"/>
              <a:t>(Yu et al., Devpt. 2008)</a:t>
            </a:r>
            <a:endParaRPr lang="en-GB" sz="1400" dirty="0"/>
          </a:p>
        </p:txBody>
      </p:sp>
    </p:spTree>
    <p:extLst>
      <p:ext uri="{BB962C8B-B14F-4D97-AF65-F5344CB8AC3E}">
        <p14:creationId xmlns:p14="http://schemas.microsoft.com/office/powerpoint/2010/main" val="60571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8534146" cy="5477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0024" y="6488668"/>
            <a:ext cx="1651927" cy="307777"/>
          </a:xfrm>
          <a:prstGeom prst="rect">
            <a:avLst/>
          </a:prstGeom>
          <a:noFill/>
        </p:spPr>
        <p:txBody>
          <a:bodyPr wrap="none" rtlCol="0">
            <a:spAutoFit/>
          </a:bodyPr>
          <a:lstStyle/>
          <a:p>
            <a:r>
              <a:rPr lang="en-GB" sz="1400" dirty="0" smtClean="0"/>
              <a:t>(Miyata et al., 2010)</a:t>
            </a:r>
            <a:endParaRPr lang="en-GB" sz="1400" dirty="0"/>
          </a:p>
        </p:txBody>
      </p:sp>
      <p:sp>
        <p:nvSpPr>
          <p:cNvPr id="5" name="TextBox 4"/>
          <p:cNvSpPr txBox="1"/>
          <p:nvPr/>
        </p:nvSpPr>
        <p:spPr>
          <a:xfrm>
            <a:off x="-36512" y="0"/>
            <a:ext cx="9522030" cy="830997"/>
          </a:xfrm>
          <a:prstGeom prst="rect">
            <a:avLst/>
          </a:prstGeom>
          <a:noFill/>
        </p:spPr>
        <p:txBody>
          <a:bodyPr wrap="none" rtlCol="0">
            <a:spAutoFit/>
          </a:bodyPr>
          <a:lstStyle/>
          <a:p>
            <a:r>
              <a:rPr lang="en-GB" sz="2400" b="1" dirty="0" smtClean="0">
                <a:solidFill>
                  <a:srgbClr val="7030A0"/>
                </a:solidFill>
              </a:rPr>
              <a:t>Summary: Regulation of neurogenesis </a:t>
            </a:r>
          </a:p>
          <a:p>
            <a:r>
              <a:rPr lang="en-GB" sz="2400" b="1" dirty="0" smtClean="0">
                <a:solidFill>
                  <a:srgbClr val="7030A0"/>
                </a:solidFill>
              </a:rPr>
              <a:t>Organiser centres &amp; patterning molecules from cell commitment to fate</a:t>
            </a:r>
            <a:endParaRPr lang="en-GB" sz="2400" b="1" dirty="0">
              <a:solidFill>
                <a:srgbClr val="7030A0"/>
              </a:solidFill>
            </a:endParaRPr>
          </a:p>
        </p:txBody>
      </p:sp>
    </p:spTree>
    <p:extLst>
      <p:ext uri="{BB962C8B-B14F-4D97-AF65-F5344CB8AC3E}">
        <p14:creationId xmlns:p14="http://schemas.microsoft.com/office/powerpoint/2010/main" val="1381989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56"/>
            <a:ext cx="8229600" cy="1143000"/>
          </a:xfrm>
        </p:spPr>
        <p:txBody>
          <a:bodyPr>
            <a:noAutofit/>
          </a:bodyPr>
          <a:lstStyle/>
          <a:p>
            <a:r>
              <a:rPr lang="en-GB" sz="3600" b="1" dirty="0" smtClean="0">
                <a:solidFill>
                  <a:srgbClr val="7030A0"/>
                </a:solidFill>
              </a:rPr>
              <a:t>Embryonic NSCs mimic </a:t>
            </a:r>
            <a:r>
              <a:rPr lang="en-GB" sz="3600" b="1" i="1" dirty="0" smtClean="0">
                <a:solidFill>
                  <a:srgbClr val="7030A0"/>
                </a:solidFill>
              </a:rPr>
              <a:t>in vivo </a:t>
            </a:r>
            <a:r>
              <a:rPr lang="en-GB" sz="3600" b="1" dirty="0" smtClean="0">
                <a:solidFill>
                  <a:srgbClr val="7030A0"/>
                </a:solidFill>
              </a:rPr>
              <a:t>differentiation </a:t>
            </a:r>
            <a:r>
              <a:rPr lang="en-GB" sz="3600" b="1" i="1" dirty="0" smtClean="0">
                <a:solidFill>
                  <a:srgbClr val="7030A0"/>
                </a:solidFill>
              </a:rPr>
              <a:t>in vitro</a:t>
            </a:r>
            <a:endParaRPr lang="en-GB" sz="3600" b="1" i="1" dirty="0">
              <a:solidFill>
                <a:srgbClr val="7030A0"/>
              </a:solidFill>
            </a:endParaRPr>
          </a:p>
        </p:txBody>
      </p:sp>
      <p:pic>
        <p:nvPicPr>
          <p:cNvPr id="4" name="Picture 6"/>
          <p:cNvPicPr>
            <a:picLocks noChangeAspect="1" noChangeArrowheads="1"/>
          </p:cNvPicPr>
          <p:nvPr/>
        </p:nvPicPr>
        <p:blipFill>
          <a:blip r:embed="rId2" cstate="print"/>
          <a:srcRect/>
          <a:stretch>
            <a:fillRect/>
          </a:stretch>
        </p:blipFill>
        <p:spPr bwMode="auto">
          <a:xfrm>
            <a:off x="595479" y="1393632"/>
            <a:ext cx="1612900" cy="196850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2411760" y="1354959"/>
            <a:ext cx="1620837" cy="1978025"/>
          </a:xfrm>
          <a:prstGeom prst="rect">
            <a:avLst/>
          </a:prstGeom>
          <a:noFill/>
          <a:ln w="9525">
            <a:noFill/>
            <a:miter lim="800000"/>
            <a:headEnd/>
            <a:tailEnd/>
          </a:ln>
        </p:spPr>
      </p:pic>
      <p:grpSp>
        <p:nvGrpSpPr>
          <p:cNvPr id="7" name="Group 6"/>
          <p:cNvGrpSpPr/>
          <p:nvPr/>
        </p:nvGrpSpPr>
        <p:grpSpPr>
          <a:xfrm>
            <a:off x="4296864" y="1371479"/>
            <a:ext cx="1620837" cy="2556688"/>
            <a:chOff x="4572000" y="3161134"/>
            <a:chExt cx="1620837" cy="2556688"/>
          </a:xfrm>
        </p:grpSpPr>
        <p:pic>
          <p:nvPicPr>
            <p:cNvPr id="8" name="Picture 8"/>
            <p:cNvPicPr>
              <a:picLocks noChangeAspect="1" noChangeArrowheads="1"/>
            </p:cNvPicPr>
            <p:nvPr/>
          </p:nvPicPr>
          <p:blipFill>
            <a:blip r:embed="rId4" cstate="print"/>
            <a:srcRect/>
            <a:stretch>
              <a:fillRect/>
            </a:stretch>
          </p:blipFill>
          <p:spPr bwMode="auto">
            <a:xfrm>
              <a:off x="4572000" y="3161134"/>
              <a:ext cx="1620837" cy="1924050"/>
            </a:xfrm>
            <a:prstGeom prst="rect">
              <a:avLst/>
            </a:prstGeom>
            <a:noFill/>
            <a:ln w="9525">
              <a:noFill/>
              <a:miter lim="800000"/>
              <a:headEnd/>
              <a:tailEnd/>
            </a:ln>
          </p:spPr>
        </p:pic>
        <p:sp>
          <p:nvSpPr>
            <p:cNvPr id="9" name="TextBox 8"/>
            <p:cNvSpPr txBox="1"/>
            <p:nvPr/>
          </p:nvSpPr>
          <p:spPr>
            <a:xfrm>
              <a:off x="4788024" y="5071491"/>
              <a:ext cx="1162882" cy="646331"/>
            </a:xfrm>
            <a:prstGeom prst="rect">
              <a:avLst/>
            </a:prstGeom>
            <a:noFill/>
          </p:spPr>
          <p:txBody>
            <a:bodyPr wrap="none" rtlCol="0">
              <a:spAutoFit/>
            </a:bodyPr>
            <a:lstStyle/>
            <a:p>
              <a:r>
                <a:rPr lang="en-GB" dirty="0" smtClean="0"/>
                <a:t>GFAP+</a:t>
              </a:r>
            </a:p>
            <a:p>
              <a:r>
                <a:rPr lang="en-GB" dirty="0" smtClean="0"/>
                <a:t>Astrocytes</a:t>
              </a:r>
              <a:endParaRPr lang="en-GB" dirty="0"/>
            </a:p>
          </p:txBody>
        </p:sp>
      </p:grpSp>
      <p:pic>
        <p:nvPicPr>
          <p:cNvPr id="10" name="Picture 5"/>
          <p:cNvPicPr>
            <a:picLocks noChangeAspect="1" noChangeArrowheads="1"/>
          </p:cNvPicPr>
          <p:nvPr/>
        </p:nvPicPr>
        <p:blipFill>
          <a:blip r:embed="rId5" cstate="print"/>
          <a:srcRect/>
          <a:stretch>
            <a:fillRect/>
          </a:stretch>
        </p:blipFill>
        <p:spPr bwMode="auto">
          <a:xfrm>
            <a:off x="6300192" y="1345748"/>
            <a:ext cx="1703679" cy="1728192"/>
          </a:xfrm>
          <a:prstGeom prst="rect">
            <a:avLst/>
          </a:prstGeom>
          <a:noFill/>
          <a:ln w="9525">
            <a:noFill/>
            <a:miter lim="800000"/>
            <a:headEnd/>
            <a:tailEnd/>
          </a:ln>
        </p:spPr>
      </p:pic>
      <p:sp>
        <p:nvSpPr>
          <p:cNvPr id="12" name="Rectangle 11"/>
          <p:cNvSpPr/>
          <p:nvPr/>
        </p:nvSpPr>
        <p:spPr>
          <a:xfrm>
            <a:off x="395536" y="3607885"/>
            <a:ext cx="4572000" cy="646331"/>
          </a:xfrm>
          <a:prstGeom prst="rect">
            <a:avLst/>
          </a:prstGeom>
        </p:spPr>
        <p:txBody>
          <a:bodyPr>
            <a:spAutoFit/>
          </a:bodyPr>
          <a:lstStyle/>
          <a:p>
            <a:r>
              <a:rPr lang="en-GB" dirty="0"/>
              <a:t>Nestin +</a:t>
            </a:r>
          </a:p>
          <a:p>
            <a:r>
              <a:rPr lang="en-GB" dirty="0"/>
              <a:t>Precursors</a:t>
            </a:r>
          </a:p>
        </p:txBody>
      </p:sp>
      <p:sp>
        <p:nvSpPr>
          <p:cNvPr id="13" name="TextBox 12"/>
          <p:cNvSpPr txBox="1"/>
          <p:nvPr/>
        </p:nvSpPr>
        <p:spPr>
          <a:xfrm>
            <a:off x="2681536" y="3546321"/>
            <a:ext cx="953594" cy="646331"/>
          </a:xfrm>
          <a:prstGeom prst="rect">
            <a:avLst/>
          </a:prstGeom>
          <a:noFill/>
        </p:spPr>
        <p:txBody>
          <a:bodyPr wrap="none" rtlCol="0">
            <a:spAutoFit/>
          </a:bodyPr>
          <a:lstStyle/>
          <a:p>
            <a:r>
              <a:rPr lang="en-GB" dirty="0" smtClean="0"/>
              <a:t>TUJI+ </a:t>
            </a:r>
          </a:p>
          <a:p>
            <a:r>
              <a:rPr lang="en-GB" dirty="0" smtClean="0"/>
              <a:t>neurons</a:t>
            </a:r>
            <a:endParaRPr lang="en-GB" dirty="0"/>
          </a:p>
        </p:txBody>
      </p:sp>
      <p:sp>
        <p:nvSpPr>
          <p:cNvPr id="15" name="TextBox 14"/>
          <p:cNvSpPr txBox="1"/>
          <p:nvPr/>
        </p:nvSpPr>
        <p:spPr>
          <a:xfrm>
            <a:off x="6300192" y="3281836"/>
            <a:ext cx="1803442" cy="646331"/>
          </a:xfrm>
          <a:prstGeom prst="rect">
            <a:avLst/>
          </a:prstGeom>
          <a:noFill/>
        </p:spPr>
        <p:txBody>
          <a:bodyPr wrap="none" rtlCol="0">
            <a:spAutoFit/>
          </a:bodyPr>
          <a:lstStyle/>
          <a:p>
            <a:r>
              <a:rPr lang="en-GB" dirty="0" smtClean="0"/>
              <a:t>O4+ </a:t>
            </a:r>
          </a:p>
          <a:p>
            <a:r>
              <a:rPr lang="en-GB" dirty="0" smtClean="0"/>
              <a:t>oligodendrocytes</a:t>
            </a:r>
            <a:endParaRPr lang="en-GB" dirty="0"/>
          </a:p>
        </p:txBody>
      </p:sp>
      <p:sp>
        <p:nvSpPr>
          <p:cNvPr id="16" name="TextBox 15"/>
          <p:cNvSpPr txBox="1"/>
          <p:nvPr/>
        </p:nvSpPr>
        <p:spPr>
          <a:xfrm>
            <a:off x="6660232" y="3126252"/>
            <a:ext cx="734496" cy="338554"/>
          </a:xfrm>
          <a:prstGeom prst="rect">
            <a:avLst/>
          </a:prstGeom>
          <a:noFill/>
        </p:spPr>
        <p:txBody>
          <a:bodyPr wrap="none" rtlCol="0">
            <a:spAutoFit/>
          </a:bodyPr>
          <a:lstStyle/>
          <a:p>
            <a:r>
              <a:rPr lang="en-GB" sz="1600" dirty="0" smtClean="0"/>
              <a:t>10 DIV</a:t>
            </a:r>
            <a:endParaRPr lang="en-GB" sz="1600" dirty="0"/>
          </a:p>
        </p:txBody>
      </p:sp>
      <p:pic>
        <p:nvPicPr>
          <p:cNvPr id="18" name="Picture 2"/>
          <p:cNvPicPr>
            <a:picLocks noChangeAspect="1" noChangeArrowheads="1"/>
          </p:cNvPicPr>
          <p:nvPr/>
        </p:nvPicPr>
        <p:blipFill>
          <a:blip r:embed="rId6" cstate="print"/>
          <a:srcRect/>
          <a:stretch>
            <a:fillRect/>
          </a:stretch>
        </p:blipFill>
        <p:spPr bwMode="auto">
          <a:xfrm>
            <a:off x="4070982" y="4049305"/>
            <a:ext cx="4458420" cy="2786792"/>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9" name="TextBox 18"/>
          <p:cNvSpPr txBox="1"/>
          <p:nvPr/>
        </p:nvSpPr>
        <p:spPr>
          <a:xfrm>
            <a:off x="323528" y="4941168"/>
            <a:ext cx="3711272" cy="1200329"/>
          </a:xfrm>
          <a:prstGeom prst="rect">
            <a:avLst/>
          </a:prstGeom>
          <a:noFill/>
        </p:spPr>
        <p:txBody>
          <a:bodyPr wrap="none" rtlCol="0">
            <a:spAutoFit/>
          </a:bodyPr>
          <a:lstStyle/>
          <a:p>
            <a:r>
              <a:rPr lang="en-GB" sz="2400" dirty="0">
                <a:latin typeface="Arial" pitchFamily="34" charset="0"/>
                <a:cs typeface="Arial" pitchFamily="34" charset="0"/>
              </a:rPr>
              <a:t>c</a:t>
            </a:r>
            <a:r>
              <a:rPr lang="en-GB" sz="2400" dirty="0" smtClean="0">
                <a:latin typeface="Arial" pitchFamily="34" charset="0"/>
                <a:cs typeface="Arial" pitchFamily="34" charset="0"/>
              </a:rPr>
              <a:t>ell-Intrinsic mechanisms </a:t>
            </a:r>
          </a:p>
          <a:p>
            <a:r>
              <a:rPr lang="en-GB" sz="2400" dirty="0" smtClean="0">
                <a:latin typeface="Arial" pitchFamily="34" charset="0"/>
                <a:cs typeface="Arial" pitchFamily="34" charset="0"/>
              </a:rPr>
              <a:t>regulate temporal </a:t>
            </a:r>
          </a:p>
          <a:p>
            <a:r>
              <a:rPr lang="en-GB" sz="2400" dirty="0" smtClean="0">
                <a:latin typeface="Arial" pitchFamily="34" charset="0"/>
                <a:cs typeface="Arial" pitchFamily="34" charset="0"/>
              </a:rPr>
              <a:t>differentiation</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6894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GB" sz="2400" b="1" dirty="0" smtClean="0">
                <a:solidFill>
                  <a:srgbClr val="7030A0"/>
                </a:solidFill>
              </a:rPr>
              <a:t>Dissecting the intrinsic and environmental signals to NSCs that regulate neurogenic and gliogenic phases</a:t>
            </a:r>
            <a:endParaRPr lang="en-GB" sz="2400" b="1" dirty="0">
              <a:solidFill>
                <a:srgbClr val="7030A0"/>
              </a:solidFill>
            </a:endParaRPr>
          </a:p>
        </p:txBody>
      </p:sp>
      <p:pic>
        <p:nvPicPr>
          <p:cNvPr id="4" name="Picture 2"/>
          <p:cNvPicPr>
            <a:picLocks noChangeAspect="1" noChangeArrowheads="1"/>
          </p:cNvPicPr>
          <p:nvPr/>
        </p:nvPicPr>
        <p:blipFill>
          <a:blip r:embed="rId2" cstate="print"/>
          <a:srcRect/>
          <a:stretch>
            <a:fillRect/>
          </a:stretch>
        </p:blipFill>
        <p:spPr bwMode="auto">
          <a:xfrm>
            <a:off x="0" y="1362627"/>
            <a:ext cx="6256338" cy="417671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Picture 31" descr="nrn2810-f1"/>
          <p:cNvPicPr>
            <a:picLocks noChangeAspect="1" noChangeArrowheads="1"/>
          </p:cNvPicPr>
          <p:nvPr/>
        </p:nvPicPr>
        <p:blipFill>
          <a:blip r:embed="rId3" cstate="print"/>
          <a:srcRect/>
          <a:stretch>
            <a:fillRect/>
          </a:stretch>
        </p:blipFill>
        <p:spPr bwMode="auto">
          <a:xfrm>
            <a:off x="5364088" y="1189060"/>
            <a:ext cx="3510384" cy="548197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92445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7030A0"/>
                </a:solidFill>
              </a:rPr>
              <a:t>Neuro- to gliogenic switch involves DNA methylation changes </a:t>
            </a:r>
            <a:endParaRPr lang="en-GB" sz="3600" b="1" dirty="0">
              <a:solidFill>
                <a:srgbClr val="7030A0"/>
              </a:solidFill>
            </a:endParaRPr>
          </a:p>
        </p:txBody>
      </p:sp>
      <p:pic>
        <p:nvPicPr>
          <p:cNvPr id="4" name="Picture 34" descr="nrn2810-f3"/>
          <p:cNvPicPr>
            <a:picLocks noChangeAspect="1" noChangeArrowheads="1"/>
          </p:cNvPicPr>
          <p:nvPr/>
        </p:nvPicPr>
        <p:blipFill>
          <a:blip r:embed="rId2" cstate="print"/>
          <a:srcRect/>
          <a:stretch>
            <a:fillRect/>
          </a:stretch>
        </p:blipFill>
        <p:spPr bwMode="auto">
          <a:xfrm>
            <a:off x="323528" y="1887903"/>
            <a:ext cx="8532440" cy="379693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89440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1143000"/>
          </a:xfrm>
        </p:spPr>
        <p:txBody>
          <a:bodyPr>
            <a:normAutofit fontScale="90000"/>
          </a:bodyPr>
          <a:lstStyle/>
          <a:p>
            <a:r>
              <a:rPr lang="en-GB" sz="3200" b="1" dirty="0" smtClean="0">
                <a:solidFill>
                  <a:srgbClr val="7030A0"/>
                </a:solidFill>
              </a:rPr>
              <a:t>Circuitry issues:  Could Devpt explain neuronal/synaptic diversity? Devpt genes in adult – why?</a:t>
            </a:r>
            <a:endParaRPr lang="en-GB" sz="3200" b="1" dirty="0">
              <a:solidFill>
                <a:srgbClr val="7030A0"/>
              </a:solidFill>
            </a:endParaRPr>
          </a:p>
        </p:txBody>
      </p:sp>
      <p:pic>
        <p:nvPicPr>
          <p:cNvPr id="4" name="Picture 8" descr="Slide004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68760"/>
            <a:ext cx="7344816" cy="5508612"/>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91972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The ‘connectome’</a:t>
            </a:r>
            <a:endParaRPr lang="en-GB" b="1"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E.g. Blue Brain Project</a:t>
            </a:r>
          </a:p>
          <a:p>
            <a:pPr marL="0" indent="0">
              <a:buNone/>
            </a:pPr>
            <a:endParaRPr lang="en-GB" dirty="0" smtClean="0"/>
          </a:p>
          <a:p>
            <a:pPr marL="0" indent="0">
              <a:buNone/>
            </a:pPr>
            <a:r>
              <a:rPr lang="en-GB" dirty="0" smtClean="0"/>
              <a:t>Do chemospecific mechanisms join up all neurons?</a:t>
            </a:r>
          </a:p>
          <a:p>
            <a:pPr marL="0" indent="0">
              <a:buNone/>
            </a:pPr>
            <a:r>
              <a:rPr lang="en-GB" dirty="0" smtClean="0"/>
              <a:t>Is there enough information in the genome?</a:t>
            </a:r>
          </a:p>
          <a:p>
            <a:pPr marL="0" indent="0">
              <a:buNone/>
            </a:pPr>
            <a:r>
              <a:rPr lang="en-GB" dirty="0" smtClean="0"/>
              <a:t>And/or do neurons grow and then happen to overlap?</a:t>
            </a:r>
          </a:p>
          <a:p>
            <a:endParaRPr lang="en-GB" dirty="0"/>
          </a:p>
          <a:p>
            <a:endParaRPr lang="en-GB" dirty="0" smtClean="0"/>
          </a:p>
          <a:p>
            <a:endParaRPr lang="en-GB" dirty="0"/>
          </a:p>
          <a:p>
            <a:pPr marL="0" indent="0">
              <a:buNone/>
            </a:pPr>
            <a:r>
              <a:rPr lang="en-GB" dirty="0" smtClean="0">
                <a:hlinkClick r:id="rId2"/>
              </a:rPr>
              <a:t>http</a:t>
            </a:r>
            <a:r>
              <a:rPr lang="en-GB" dirty="0">
                <a:hlinkClick r:id="rId2"/>
              </a:rPr>
              <a:t>://www.rdmag.com/news/2012/09/blue-brain-project-accurately-predicts-connections-between-neurons</a:t>
            </a:r>
            <a:endParaRPr lang="en-GB" dirty="0"/>
          </a:p>
        </p:txBody>
      </p:sp>
    </p:spTree>
    <p:extLst>
      <p:ext uri="{BB962C8B-B14F-4D97-AF65-F5344CB8AC3E}">
        <p14:creationId xmlns:p14="http://schemas.microsoft.com/office/powerpoint/2010/main" val="2392905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Reminder: some concepts</a:t>
            </a:r>
            <a:endParaRPr lang="en-GB" dirty="0"/>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a:buNone/>
            </a:pPr>
            <a:r>
              <a:rPr lang="en-GB" dirty="0" smtClean="0"/>
              <a:t>Cell Signals</a:t>
            </a:r>
          </a:p>
          <a:p>
            <a:pPr>
              <a:buNone/>
            </a:pPr>
            <a:r>
              <a:rPr lang="en-GB" dirty="0" smtClean="0"/>
              <a:t>Cell to cell interactions!</a:t>
            </a:r>
          </a:p>
          <a:p>
            <a:endParaRPr lang="en-GB" dirty="0" smtClean="0"/>
          </a:p>
          <a:p>
            <a:r>
              <a:rPr lang="en-GB" dirty="0" smtClean="0"/>
              <a:t>Position</a:t>
            </a:r>
          </a:p>
          <a:p>
            <a:r>
              <a:rPr lang="en-GB" dirty="0" smtClean="0"/>
              <a:t>Cell number control</a:t>
            </a:r>
          </a:p>
          <a:p>
            <a:r>
              <a:rPr lang="en-GB" dirty="0" smtClean="0"/>
              <a:t>Cell: cell interactions</a:t>
            </a:r>
          </a:p>
          <a:p>
            <a:r>
              <a:rPr lang="en-GB" dirty="0" smtClean="0"/>
              <a:t>Cell shape</a:t>
            </a:r>
          </a:p>
          <a:p>
            <a:r>
              <a:rPr lang="en-GB" dirty="0" smtClean="0"/>
              <a:t>Migratory behaviour</a:t>
            </a:r>
          </a:p>
          <a:p>
            <a:r>
              <a:rPr lang="en-GB" dirty="0" smtClean="0"/>
              <a:t>Cull excess</a:t>
            </a:r>
          </a:p>
          <a:p>
            <a:r>
              <a:rPr lang="en-GB" dirty="0" smtClean="0"/>
              <a:t>Final fate</a:t>
            </a:r>
          </a:p>
          <a:p>
            <a:endParaRPr lang="en-GB" dirty="0" smtClean="0"/>
          </a:p>
          <a:p>
            <a:endParaRPr lang="en-GB" dirty="0" smtClean="0"/>
          </a:p>
          <a:p>
            <a:pPr>
              <a:buNone/>
            </a:pPr>
            <a:endParaRPr lang="en-GB" dirty="0" smtClean="0"/>
          </a:p>
          <a:p>
            <a:pPr>
              <a:buNone/>
            </a:pPr>
            <a:r>
              <a:rPr lang="en-GB" dirty="0" smtClean="0"/>
              <a:t>(model organisms)</a:t>
            </a:r>
          </a:p>
          <a:p>
            <a:endParaRPr lang="en-GB" dirty="0"/>
          </a:p>
        </p:txBody>
      </p:sp>
      <p:pic>
        <p:nvPicPr>
          <p:cNvPr id="4" name="Picture 3" descr="8 cell human embryo.jpg"/>
          <p:cNvPicPr>
            <a:picLocks noChangeAspect="1"/>
          </p:cNvPicPr>
          <p:nvPr/>
        </p:nvPicPr>
        <p:blipFill>
          <a:blip r:embed="rId2" cstate="print"/>
          <a:stretch>
            <a:fillRect/>
          </a:stretch>
        </p:blipFill>
        <p:spPr>
          <a:xfrm>
            <a:off x="5364088" y="1772816"/>
            <a:ext cx="2438400" cy="1685544"/>
          </a:xfrm>
          <a:prstGeom prst="rect">
            <a:avLst/>
          </a:prstGeom>
        </p:spPr>
      </p:pic>
      <p:pic>
        <p:nvPicPr>
          <p:cNvPr id="5" name="Content Placeholder 4" descr="015 brain C2 x10.jpg"/>
          <p:cNvPicPr>
            <a:picLocks noChangeAspect="1"/>
          </p:cNvPicPr>
          <p:nvPr/>
        </p:nvPicPr>
        <p:blipFill>
          <a:blip r:embed="rId3" cstate="print"/>
          <a:stretch>
            <a:fillRect/>
          </a:stretch>
        </p:blipFill>
        <p:spPr>
          <a:xfrm>
            <a:off x="4788024" y="3789040"/>
            <a:ext cx="3599675" cy="2697163"/>
          </a:xfrm>
          <a:prstGeom prst="rect">
            <a:avLst/>
          </a:prstGeom>
          <a:ln>
            <a:solidFill>
              <a:srgbClr val="002060"/>
            </a:solidFill>
          </a:ln>
        </p:spPr>
      </p:pic>
    </p:spTree>
    <p:extLst>
      <p:ext uri="{BB962C8B-B14F-4D97-AF65-F5344CB8AC3E}">
        <p14:creationId xmlns:p14="http://schemas.microsoft.com/office/powerpoint/2010/main" val="188371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15 minutes break</a:t>
            </a:r>
            <a:endParaRPr lang="en-GB" b="1" dirty="0">
              <a:solidFill>
                <a:srgbClr val="7030A0"/>
              </a:solidFill>
            </a:endParaRPr>
          </a:p>
        </p:txBody>
      </p:sp>
      <p:sp>
        <p:nvSpPr>
          <p:cNvPr id="3" name="Content Placeholder 2"/>
          <p:cNvSpPr>
            <a:spLocks noGrp="1"/>
          </p:cNvSpPr>
          <p:nvPr>
            <p:ph idx="1"/>
          </p:nvPr>
        </p:nvSpPr>
        <p:spPr/>
        <p:txBody>
          <a:bodyPr>
            <a:normAutofit/>
          </a:bodyPr>
          <a:lstStyle/>
          <a:p>
            <a:r>
              <a:rPr lang="en-GB" sz="3600" dirty="0" smtClean="0"/>
              <a:t>Relax</a:t>
            </a:r>
          </a:p>
          <a:p>
            <a:r>
              <a:rPr lang="en-GB" sz="3600" dirty="0" smtClean="0"/>
              <a:t>Meet your neighbours</a:t>
            </a:r>
          </a:p>
          <a:p>
            <a:r>
              <a:rPr lang="en-GB" sz="3600" dirty="0" smtClean="0"/>
              <a:t>Ask questions</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619" y="2996952"/>
            <a:ext cx="3634047" cy="356136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8991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328" y="1556792"/>
            <a:ext cx="7772400" cy="1470025"/>
          </a:xfrm>
        </p:spPr>
        <p:txBody>
          <a:bodyPr>
            <a:normAutofit/>
          </a:bodyPr>
          <a:lstStyle/>
          <a:p>
            <a:r>
              <a:rPr lang="en-GB" sz="3600" b="1" smtClean="0">
                <a:solidFill>
                  <a:srgbClr val="7030A0"/>
                </a:solidFill>
              </a:rPr>
              <a:t>Part2: Neurogenesis </a:t>
            </a:r>
            <a:r>
              <a:rPr lang="en-GB" sz="3600" b="1" dirty="0" smtClean="0">
                <a:solidFill>
                  <a:srgbClr val="7030A0"/>
                </a:solidFill>
              </a:rPr>
              <a:t>in the adult brain</a:t>
            </a:r>
            <a:endParaRPr lang="en-GB" sz="3600" b="1"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7462" y="3068960"/>
            <a:ext cx="4735569" cy="3297140"/>
          </a:xfrm>
          <a:prstGeom prst="rect">
            <a:avLst/>
          </a:prstGeom>
        </p:spPr>
      </p:pic>
    </p:spTree>
    <p:extLst>
      <p:ext uri="{BB962C8B-B14F-4D97-AF65-F5344CB8AC3E}">
        <p14:creationId xmlns:p14="http://schemas.microsoft.com/office/powerpoint/2010/main" val="3345890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581"/>
            <a:ext cx="8229600" cy="1143000"/>
          </a:xfrm>
        </p:spPr>
        <p:txBody>
          <a:bodyPr>
            <a:normAutofit fontScale="90000"/>
          </a:bodyPr>
          <a:lstStyle/>
          <a:p>
            <a:r>
              <a:rPr lang="en-GB" sz="3600" b="1" dirty="0" smtClean="0">
                <a:solidFill>
                  <a:srgbClr val="7030A0"/>
                </a:solidFill>
              </a:rPr>
              <a:t>Adult neural stem cells</a:t>
            </a:r>
            <a:r>
              <a:rPr lang="en-GB" sz="3600" b="1" dirty="0">
                <a:solidFill>
                  <a:srgbClr val="7030A0"/>
                </a:solidFill>
              </a:rPr>
              <a:t/>
            </a:r>
            <a:br>
              <a:rPr lang="en-GB" sz="3600" b="1" dirty="0">
                <a:solidFill>
                  <a:srgbClr val="7030A0"/>
                </a:solidFill>
              </a:rPr>
            </a:br>
            <a:r>
              <a:rPr lang="en-GB" sz="3600" b="1" dirty="0" smtClean="0">
                <a:solidFill>
                  <a:srgbClr val="7030A0"/>
                </a:solidFill>
              </a:rPr>
              <a:t>Reminder: What is a stem cell?</a:t>
            </a:r>
            <a:endParaRPr lang="en-GB" sz="3600" b="1" dirty="0">
              <a:solidFill>
                <a:srgbClr val="7030A0"/>
              </a:solidFill>
            </a:endParaRPr>
          </a:p>
        </p:txBody>
      </p:sp>
      <p:sp>
        <p:nvSpPr>
          <p:cNvPr id="3" name="Content Placeholder 2"/>
          <p:cNvSpPr>
            <a:spLocks noGrp="1"/>
          </p:cNvSpPr>
          <p:nvPr>
            <p:ph idx="1"/>
          </p:nvPr>
        </p:nvSpPr>
        <p:spPr>
          <a:xfrm>
            <a:off x="395536" y="1124744"/>
            <a:ext cx="8229600" cy="5544616"/>
          </a:xfrm>
        </p:spPr>
        <p:txBody>
          <a:bodyPr>
            <a:noAutofit/>
          </a:bodyPr>
          <a:lstStyle/>
          <a:p>
            <a:pPr marL="0" indent="0">
              <a:buNone/>
            </a:pPr>
            <a:endParaRPr lang="en-GB" sz="2400" dirty="0" smtClean="0"/>
          </a:p>
          <a:p>
            <a:pPr marL="0" indent="0">
              <a:buNone/>
            </a:pPr>
            <a:r>
              <a:rPr lang="en-GB" sz="2400" dirty="0" smtClean="0"/>
              <a:t>A stem cell can </a:t>
            </a:r>
            <a:r>
              <a:rPr lang="en-GB" sz="2400" dirty="0" smtClean="0">
                <a:solidFill>
                  <a:srgbClr val="7030A0"/>
                </a:solidFill>
              </a:rPr>
              <a:t>self-renew </a:t>
            </a:r>
          </a:p>
          <a:p>
            <a:endParaRPr lang="en-GB" sz="2400" dirty="0"/>
          </a:p>
          <a:p>
            <a:pPr marL="0" indent="0">
              <a:buNone/>
            </a:pPr>
            <a:r>
              <a:rPr lang="en-GB" sz="2400" dirty="0" smtClean="0"/>
              <a:t>And is </a:t>
            </a:r>
            <a:r>
              <a:rPr lang="en-GB" sz="2400" dirty="0" smtClean="0">
                <a:solidFill>
                  <a:srgbClr val="7030A0"/>
                </a:solidFill>
              </a:rPr>
              <a:t>multipotent</a:t>
            </a:r>
            <a:r>
              <a:rPr lang="en-GB" sz="2400" dirty="0" smtClean="0">
                <a:solidFill>
                  <a:schemeClr val="tx2">
                    <a:lumMod val="60000"/>
                    <a:lumOff val="40000"/>
                  </a:schemeClr>
                </a:solidFill>
              </a:rPr>
              <a:t> </a:t>
            </a:r>
          </a:p>
          <a:p>
            <a:pPr marL="0" indent="0">
              <a:buNone/>
            </a:pPr>
            <a:endParaRPr lang="en-GB" sz="2400" dirty="0" smtClean="0"/>
          </a:p>
          <a:p>
            <a:pPr marL="0" indent="0">
              <a:buNone/>
            </a:pPr>
            <a:r>
              <a:rPr lang="en-GB" sz="2400" dirty="0" smtClean="0"/>
              <a:t>Here: tissue-specific stem cells</a:t>
            </a:r>
          </a:p>
          <a:p>
            <a:pPr marL="0" indent="0">
              <a:buNone/>
            </a:pPr>
            <a:endParaRPr lang="en-GB" sz="2400" dirty="0" smtClean="0"/>
          </a:p>
          <a:p>
            <a:pPr marL="0" indent="0">
              <a:buNone/>
            </a:pPr>
            <a:r>
              <a:rPr lang="en-GB" sz="2400" dirty="0" smtClean="0"/>
              <a:t>This Lecture: tissue-specific stem cells</a:t>
            </a:r>
          </a:p>
          <a:p>
            <a:pPr marL="0" indent="0">
              <a:buNone/>
            </a:pPr>
            <a:r>
              <a:rPr lang="en-GB" sz="2400" dirty="0"/>
              <a:t>o</a:t>
            </a:r>
            <a:r>
              <a:rPr lang="en-GB" sz="2400" dirty="0" smtClean="0"/>
              <a:t>f the brain that generate neurons &amp;</a:t>
            </a:r>
          </a:p>
          <a:p>
            <a:pPr marL="0" indent="0">
              <a:buNone/>
            </a:pPr>
            <a:r>
              <a:rPr lang="en-GB" sz="2400" dirty="0" smtClean="0"/>
              <a:t>oligodendrocytes</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653136"/>
            <a:ext cx="2836156" cy="2016224"/>
          </a:xfrm>
          <a:prstGeom prst="rect">
            <a:avLst/>
          </a:prstGeom>
          <a:ln>
            <a:solidFill>
              <a:schemeClr val="tx1"/>
            </a:solidFill>
          </a:ln>
        </p:spPr>
      </p:pic>
    </p:spTree>
    <p:extLst>
      <p:ext uri="{BB962C8B-B14F-4D97-AF65-F5344CB8AC3E}">
        <p14:creationId xmlns:p14="http://schemas.microsoft.com/office/powerpoint/2010/main" val="3344396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Postnatal and adult mammalian brains </a:t>
            </a:r>
            <a:r>
              <a:rPr lang="en-GB" sz="3200" b="1" i="1" dirty="0" smtClean="0">
                <a:solidFill>
                  <a:srgbClr val="7030A0"/>
                </a:solidFill>
              </a:rPr>
              <a:t>can </a:t>
            </a:r>
            <a:r>
              <a:rPr lang="en-GB" sz="3200" b="1" dirty="0" smtClean="0">
                <a:solidFill>
                  <a:srgbClr val="7030A0"/>
                </a:solidFill>
              </a:rPr>
              <a:t>make new neurons</a:t>
            </a:r>
            <a:endParaRPr lang="en-GB" sz="3200" b="1" dirty="0">
              <a:solidFill>
                <a:srgbClr val="7030A0"/>
              </a:solidFill>
            </a:endParaRPr>
          </a:p>
        </p:txBody>
      </p:sp>
      <p:sp>
        <p:nvSpPr>
          <p:cNvPr id="3" name="Content Placeholder 2"/>
          <p:cNvSpPr>
            <a:spLocks noGrp="1"/>
          </p:cNvSpPr>
          <p:nvPr>
            <p:ph idx="1"/>
          </p:nvPr>
        </p:nvSpPr>
        <p:spPr/>
        <p:txBody>
          <a:bodyPr/>
          <a:lstStyle/>
          <a:p>
            <a:r>
              <a:rPr lang="en-GB" sz="2800" dirty="0" smtClean="0"/>
              <a:t>Much more known about rodents than humans</a:t>
            </a:r>
          </a:p>
          <a:p>
            <a:endParaRPr lang="en-GB" sz="2800" dirty="0" smtClean="0"/>
          </a:p>
          <a:p>
            <a:r>
              <a:rPr lang="en-GB" sz="2800" dirty="0" smtClean="0"/>
              <a:t>2 main regions</a:t>
            </a:r>
            <a:r>
              <a:rPr lang="en-GB" sz="2800" dirty="0"/>
              <a:t>: striatal subventricular </a:t>
            </a:r>
            <a:r>
              <a:rPr lang="en-GB" sz="2800" dirty="0" smtClean="0"/>
              <a:t>zone (SVZ)  </a:t>
            </a:r>
            <a:r>
              <a:rPr lang="en-GB" sz="2800" dirty="0"/>
              <a:t>and </a:t>
            </a:r>
            <a:r>
              <a:rPr lang="en-GB" sz="2800" dirty="0" smtClean="0"/>
              <a:t>subgranular zone (SGZ) of </a:t>
            </a:r>
            <a:r>
              <a:rPr lang="en-GB" sz="2800" dirty="0"/>
              <a:t>the hippocampus: </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654" y="4005064"/>
            <a:ext cx="7002693" cy="24166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679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7030A0"/>
                </a:solidFill>
              </a:rPr>
              <a:t>What are the neural stem cells of the </a:t>
            </a:r>
            <a:r>
              <a:rPr lang="en-GB" b="1" dirty="0" smtClean="0">
                <a:solidFill>
                  <a:srgbClr val="7030A0"/>
                </a:solidFill>
              </a:rPr>
              <a:t>subventricular </a:t>
            </a:r>
            <a:r>
              <a:rPr lang="en-GB" b="1" dirty="0">
                <a:solidFill>
                  <a:srgbClr val="7030A0"/>
                </a:solidFill>
              </a:rPr>
              <a:t>zone?</a:t>
            </a:r>
            <a:endParaRPr lang="en-GB" dirty="0"/>
          </a:p>
        </p:txBody>
      </p:sp>
      <p:sp>
        <p:nvSpPr>
          <p:cNvPr id="3" name="Content Placeholder 2"/>
          <p:cNvSpPr>
            <a:spLocks noGrp="1"/>
          </p:cNvSpPr>
          <p:nvPr>
            <p:ph idx="1"/>
          </p:nvPr>
        </p:nvSpPr>
        <p:spPr>
          <a:xfrm>
            <a:off x="457200" y="1988840"/>
            <a:ext cx="8229600" cy="4525963"/>
          </a:xfrm>
        </p:spPr>
        <p:txBody>
          <a:bodyPr>
            <a:normAutofit lnSpcReduction="10000"/>
          </a:bodyPr>
          <a:lstStyle/>
          <a:p>
            <a:r>
              <a:rPr lang="en-GB" dirty="0"/>
              <a:t>Type of astrocyte (GFAP+ and Prominin-1+)</a:t>
            </a:r>
          </a:p>
          <a:p>
            <a:r>
              <a:rPr lang="en-GB" dirty="0" smtClean="0"/>
              <a:t>= ‘Type-B1’ cells</a:t>
            </a:r>
          </a:p>
          <a:p>
            <a:r>
              <a:rPr lang="en-GB" dirty="0" smtClean="0"/>
              <a:t>Ependymal or subependymal</a:t>
            </a:r>
          </a:p>
          <a:p>
            <a:r>
              <a:rPr lang="en-GB" dirty="0" smtClean="0"/>
              <a:t>Quiescent or slowly dividing</a:t>
            </a:r>
          </a:p>
          <a:p>
            <a:endParaRPr lang="en-GB" dirty="0" smtClean="0"/>
          </a:p>
          <a:p>
            <a:r>
              <a:rPr lang="en-GB" dirty="0" smtClean="0"/>
              <a:t>Can divide asymmetrically</a:t>
            </a:r>
          </a:p>
          <a:p>
            <a:r>
              <a:rPr lang="en-GB" dirty="0" smtClean="0"/>
              <a:t>Produce ‘transit-amplifying cells/progenitors’, Type-C cells, dividing, (EGFrec+) </a:t>
            </a:r>
            <a:endParaRPr lang="en-GB" dirty="0"/>
          </a:p>
        </p:txBody>
      </p:sp>
    </p:spTree>
    <p:extLst>
      <p:ext uri="{BB962C8B-B14F-4D97-AF65-F5344CB8AC3E}">
        <p14:creationId xmlns:p14="http://schemas.microsoft.com/office/powerpoint/2010/main" val="413311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8"/>
            <a:ext cx="9144000" cy="1143000"/>
          </a:xfrm>
        </p:spPr>
        <p:txBody>
          <a:bodyPr>
            <a:noAutofit/>
          </a:bodyPr>
          <a:lstStyle/>
          <a:p>
            <a:r>
              <a:rPr lang="en-GB" sz="3600" b="1" dirty="0" smtClean="0">
                <a:solidFill>
                  <a:srgbClr val="7030A0"/>
                </a:solidFill>
              </a:rPr>
              <a:t>Progeny of the neural stem cells of the SVZ?</a:t>
            </a:r>
            <a:endParaRPr lang="en-GB" sz="3600" b="1" dirty="0">
              <a:solidFill>
                <a:srgbClr val="7030A0"/>
              </a:solidFill>
            </a:endParaRPr>
          </a:p>
        </p:txBody>
      </p:sp>
      <p:sp>
        <p:nvSpPr>
          <p:cNvPr id="3" name="Content Placeholder 2"/>
          <p:cNvSpPr>
            <a:spLocks noGrp="1"/>
          </p:cNvSpPr>
          <p:nvPr>
            <p:ph idx="1"/>
          </p:nvPr>
        </p:nvSpPr>
        <p:spPr>
          <a:xfrm>
            <a:off x="179512" y="980728"/>
            <a:ext cx="8229600" cy="5877272"/>
          </a:xfrm>
        </p:spPr>
        <p:txBody>
          <a:bodyPr>
            <a:normAutofit/>
          </a:bodyPr>
          <a:lstStyle/>
          <a:p>
            <a:endParaRPr lang="en-GB" sz="2400" dirty="0" smtClean="0"/>
          </a:p>
          <a:p>
            <a:r>
              <a:rPr lang="en-GB" sz="2400" dirty="0" smtClean="0"/>
              <a:t>Type-C cells divide to give</a:t>
            </a:r>
          </a:p>
          <a:p>
            <a:r>
              <a:rPr lang="en-GB" sz="2400" dirty="0" smtClean="0"/>
              <a:t>neuroblasts (type-A cells) PSA-NCAM+</a:t>
            </a:r>
          </a:p>
          <a:p>
            <a:r>
              <a:rPr lang="en-GB" sz="2400" dirty="0" smtClean="0"/>
              <a:t>migrate to olfactory bulb via RMS</a:t>
            </a:r>
          </a:p>
          <a:p>
            <a:pPr marL="0" indent="0">
              <a:buNone/>
            </a:pPr>
            <a:endParaRPr lang="en-GB" sz="2400" dirty="0" smtClean="0"/>
          </a:p>
          <a:p>
            <a:pPr marL="0" indent="0">
              <a:buNone/>
            </a:pPr>
            <a:endParaRPr lang="en-GB" sz="2400" dirty="0" smtClean="0"/>
          </a:p>
          <a:p>
            <a:pPr marL="0" indent="0">
              <a:buNone/>
            </a:pPr>
            <a:r>
              <a:rPr lang="en-GB" sz="2400" dirty="0" smtClean="0"/>
              <a:t>(also generate </a:t>
            </a:r>
          </a:p>
          <a:p>
            <a:pPr marL="0" indent="0">
              <a:buNone/>
            </a:pPr>
            <a:r>
              <a:rPr lang="en-GB" sz="2400" dirty="0" smtClean="0"/>
              <a:t>oligodendrocytes </a:t>
            </a:r>
          </a:p>
          <a:p>
            <a:pPr marL="0" indent="0">
              <a:buNone/>
            </a:pPr>
            <a:r>
              <a:rPr lang="en-GB" sz="2400" dirty="0" smtClean="0"/>
              <a:t>for corpus callosum, </a:t>
            </a:r>
          </a:p>
          <a:p>
            <a:pPr marL="0" indent="0">
              <a:buNone/>
            </a:pPr>
            <a:r>
              <a:rPr lang="en-GB" sz="2400" dirty="0" smtClean="0"/>
              <a:t>striatum &amp; fimbria)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200" y="2204864"/>
            <a:ext cx="2350288" cy="4513022"/>
          </a:xfrm>
          <a:prstGeom prst="rect">
            <a:avLst/>
          </a:prstGeom>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468" y="3501009"/>
            <a:ext cx="2937433" cy="3216878"/>
          </a:xfrm>
          <a:prstGeom prst="rect">
            <a:avLst/>
          </a:prstGeom>
          <a:ln/>
        </p:spPr>
        <p:style>
          <a:lnRef idx="2">
            <a:schemeClr val="dk1"/>
          </a:lnRef>
          <a:fillRef idx="1">
            <a:schemeClr val="lt1"/>
          </a:fillRef>
          <a:effectRef idx="0">
            <a:schemeClr val="dk1"/>
          </a:effectRef>
          <a:fontRef idx="minor">
            <a:schemeClr val="dk1"/>
          </a:fontRef>
        </p:style>
      </p:pic>
      <p:sp>
        <p:nvSpPr>
          <p:cNvPr id="4" name="TextBox 3"/>
          <p:cNvSpPr txBox="1"/>
          <p:nvPr/>
        </p:nvSpPr>
        <p:spPr>
          <a:xfrm>
            <a:off x="899592" y="6410109"/>
            <a:ext cx="2288896" cy="307777"/>
          </a:xfrm>
          <a:prstGeom prst="rect">
            <a:avLst/>
          </a:prstGeom>
          <a:noFill/>
        </p:spPr>
        <p:txBody>
          <a:bodyPr wrap="none" rtlCol="0">
            <a:spAutoFit/>
          </a:bodyPr>
          <a:lstStyle/>
          <a:p>
            <a:r>
              <a:rPr lang="en-GB" sz="1200" dirty="0" smtClean="0"/>
              <a:t>(</a:t>
            </a:r>
            <a:r>
              <a:rPr lang="en-GB" sz="1400" dirty="0" smtClean="0"/>
              <a:t>Gonzalez-Perez et al.,  2012)</a:t>
            </a:r>
            <a:endParaRPr lang="en-GB" sz="1400" dirty="0"/>
          </a:p>
        </p:txBody>
      </p:sp>
    </p:spTree>
    <p:extLst>
      <p:ext uri="{BB962C8B-B14F-4D97-AF65-F5344CB8AC3E}">
        <p14:creationId xmlns:p14="http://schemas.microsoft.com/office/powerpoint/2010/main" val="2556702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920" y="0"/>
            <a:ext cx="8229600" cy="1143000"/>
          </a:xfrm>
        </p:spPr>
        <p:txBody>
          <a:bodyPr>
            <a:normAutofit/>
          </a:bodyPr>
          <a:lstStyle/>
          <a:p>
            <a:r>
              <a:rPr lang="en-GB" sz="3600" b="1" dirty="0" smtClean="0">
                <a:solidFill>
                  <a:srgbClr val="7030A0"/>
                </a:solidFill>
              </a:rPr>
              <a:t>The RMS and final cell fate</a:t>
            </a:r>
            <a:endParaRPr lang="en-GB" sz="3600" b="1" dirty="0">
              <a:solidFill>
                <a:srgbClr val="7030A0"/>
              </a:solidFill>
            </a:endParaRPr>
          </a:p>
        </p:txBody>
      </p:sp>
      <p:sp>
        <p:nvSpPr>
          <p:cNvPr id="4" name="TextBox 3"/>
          <p:cNvSpPr txBox="1"/>
          <p:nvPr/>
        </p:nvSpPr>
        <p:spPr>
          <a:xfrm>
            <a:off x="179512" y="2832214"/>
            <a:ext cx="4635949" cy="1384995"/>
          </a:xfrm>
          <a:prstGeom prst="rect">
            <a:avLst/>
          </a:prstGeom>
          <a:noFill/>
        </p:spPr>
        <p:txBody>
          <a:bodyPr wrap="none" rtlCol="0">
            <a:spAutoFit/>
          </a:bodyPr>
          <a:lstStyle/>
          <a:p>
            <a:r>
              <a:rPr lang="en-GB" sz="2800" dirty="0" smtClean="0"/>
              <a:t>GABAergic </a:t>
            </a:r>
          </a:p>
          <a:p>
            <a:r>
              <a:rPr lang="en-GB" sz="2800" dirty="0" smtClean="0"/>
              <a:t>&amp; dopaminergic interneurons  </a:t>
            </a:r>
          </a:p>
          <a:p>
            <a:r>
              <a:rPr lang="en-GB" sz="2800" dirty="0" smtClean="0"/>
              <a:t>granule &amp; periglomerular</a:t>
            </a:r>
            <a:r>
              <a:rPr lang="en-GB" sz="2800" dirty="0"/>
              <a: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080" y="1090960"/>
            <a:ext cx="3795840" cy="5271591"/>
          </a:xfrm>
          <a:prstGeom prst="rect">
            <a:avLst/>
          </a:prstGeom>
          <a:ln/>
        </p:spPr>
        <p:style>
          <a:lnRef idx="2">
            <a:schemeClr val="dk1"/>
          </a:lnRef>
          <a:fillRef idx="1">
            <a:schemeClr val="lt1"/>
          </a:fillRef>
          <a:effectRef idx="0">
            <a:schemeClr val="dk1"/>
          </a:effectRef>
          <a:fontRef idx="minor">
            <a:schemeClr val="dk1"/>
          </a:fontRef>
        </p:style>
      </p:pic>
      <p:sp>
        <p:nvSpPr>
          <p:cNvPr id="5" name="Rectangle 4"/>
          <p:cNvSpPr/>
          <p:nvPr/>
        </p:nvSpPr>
        <p:spPr>
          <a:xfrm>
            <a:off x="6858000" y="6396335"/>
            <a:ext cx="4572000" cy="523220"/>
          </a:xfrm>
          <a:prstGeom prst="rect">
            <a:avLst/>
          </a:prstGeom>
        </p:spPr>
        <p:txBody>
          <a:bodyPr>
            <a:spAutoFit/>
          </a:bodyPr>
          <a:lstStyle/>
          <a:p>
            <a:r>
              <a:rPr lang="en-GB" sz="1400" dirty="0"/>
              <a:t>Breton-Provenchera &amp; </a:t>
            </a:r>
          </a:p>
          <a:p>
            <a:r>
              <a:rPr lang="en-GB" sz="1400" dirty="0"/>
              <a:t>ArmenSaghatelyana, 2012</a:t>
            </a:r>
          </a:p>
        </p:txBody>
      </p:sp>
    </p:spTree>
    <p:extLst>
      <p:ext uri="{BB962C8B-B14F-4D97-AF65-F5344CB8AC3E}">
        <p14:creationId xmlns:p14="http://schemas.microsoft.com/office/powerpoint/2010/main" val="2734679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200" b="1" dirty="0" smtClean="0">
                <a:solidFill>
                  <a:srgbClr val="7030A0"/>
                </a:solidFill>
              </a:rPr>
              <a:t>Why have NSCs in the SVZ?</a:t>
            </a:r>
            <a:endParaRPr lang="en-GB" sz="3200" b="1" dirty="0">
              <a:solidFill>
                <a:srgbClr val="7030A0"/>
              </a:solidFill>
            </a:endParaRPr>
          </a:p>
        </p:txBody>
      </p:sp>
      <p:sp>
        <p:nvSpPr>
          <p:cNvPr id="3" name="Content Placeholder 2"/>
          <p:cNvSpPr>
            <a:spLocks noGrp="1"/>
          </p:cNvSpPr>
          <p:nvPr>
            <p:ph idx="1"/>
          </p:nvPr>
        </p:nvSpPr>
        <p:spPr>
          <a:xfrm>
            <a:off x="323528" y="620688"/>
            <a:ext cx="8229600" cy="4525963"/>
          </a:xfrm>
        </p:spPr>
        <p:txBody>
          <a:bodyPr>
            <a:normAutofit/>
          </a:bodyPr>
          <a:lstStyle/>
          <a:p>
            <a:pPr marL="0" indent="0">
              <a:buNone/>
            </a:pPr>
            <a:endParaRPr lang="en-GB" dirty="0" smtClean="0"/>
          </a:p>
          <a:p>
            <a:pPr marL="0" indent="0">
              <a:buNone/>
            </a:pPr>
            <a:r>
              <a:rPr lang="en-GB" sz="2000" dirty="0" smtClean="0"/>
              <a:t>(NB: smell  is v important to many mammals)</a:t>
            </a:r>
          </a:p>
          <a:p>
            <a:pPr marL="0" indent="0">
              <a:buNone/>
            </a:pPr>
            <a:endParaRPr lang="en-GB" sz="2000" dirty="0" smtClean="0"/>
          </a:p>
          <a:p>
            <a:r>
              <a:rPr lang="en-GB" sz="2000" dirty="0" smtClean="0"/>
              <a:t>20-30K per day in rodents, at 12-18m, 50-60% adult born</a:t>
            </a:r>
          </a:p>
          <a:p>
            <a:r>
              <a:rPr lang="en-GB" sz="2000" dirty="0" smtClean="0"/>
              <a:t>Adult  NSC  progeny differ from embryonic and neonatal: deep not superficial layer, delayed firing more excitable)</a:t>
            </a:r>
          </a:p>
          <a:p>
            <a:r>
              <a:rPr lang="en-GB" sz="2000" dirty="0" smtClean="0"/>
              <a:t>Olfactory bulb needs to continuous  remodel its synapses?</a:t>
            </a:r>
            <a:endParaRPr lang="en-GB"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389" y="3717032"/>
            <a:ext cx="7597222" cy="2952328"/>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19547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7030A0"/>
                </a:solidFill>
              </a:rPr>
              <a:t>Neural stem cells of the subgranular zone (SGZ) of the dentate gyrus (hc)</a:t>
            </a:r>
            <a:endParaRPr lang="en-GB" sz="3600" b="1" dirty="0">
              <a:solidFill>
                <a:srgbClr val="7030A0"/>
              </a:solidFill>
            </a:endParaRPr>
          </a:p>
        </p:txBody>
      </p:sp>
      <p:sp>
        <p:nvSpPr>
          <p:cNvPr id="3" name="Content Placeholder 2"/>
          <p:cNvSpPr>
            <a:spLocks noGrp="1"/>
          </p:cNvSpPr>
          <p:nvPr>
            <p:ph idx="1"/>
          </p:nvPr>
        </p:nvSpPr>
        <p:spPr>
          <a:xfrm>
            <a:off x="0" y="1844824"/>
            <a:ext cx="8229600" cy="4525963"/>
          </a:xfrm>
        </p:spPr>
        <p:txBody>
          <a:bodyPr>
            <a:normAutofit fontScale="92500" lnSpcReduction="10000"/>
          </a:bodyPr>
          <a:lstStyle/>
          <a:p>
            <a:r>
              <a:rPr lang="en-GB" sz="2800" dirty="0" smtClean="0"/>
              <a:t>A type of astrocyte/radial glia-like cell</a:t>
            </a:r>
          </a:p>
          <a:p>
            <a:r>
              <a:rPr lang="en-GB" sz="2800" dirty="0" smtClean="0"/>
              <a:t>(GFAP+, nestin+ and Sox2+)</a:t>
            </a:r>
          </a:p>
          <a:p>
            <a:endParaRPr lang="en-GB" sz="2800" dirty="0" smtClean="0"/>
          </a:p>
          <a:p>
            <a:r>
              <a:rPr lang="en-GB" sz="2800" dirty="0" smtClean="0"/>
              <a:t>Quiescent, can self-renew &amp; generate RGLs, neurons (via Nestin and Sox2 + progenitors) and astrocytes (some say subtypes have varying potency)</a:t>
            </a:r>
          </a:p>
          <a:p>
            <a:endParaRPr lang="en-GB" sz="2800" dirty="0" smtClean="0"/>
          </a:p>
          <a:p>
            <a:r>
              <a:rPr lang="en-GB" sz="2800" dirty="0" smtClean="0"/>
              <a:t>The neurons formed </a:t>
            </a:r>
          </a:p>
          <a:p>
            <a:pPr>
              <a:buNone/>
            </a:pPr>
            <a:r>
              <a:rPr lang="en-GB" sz="2800" dirty="0" smtClean="0"/>
              <a:t>are glutamatergic </a:t>
            </a:r>
          </a:p>
          <a:p>
            <a:pPr>
              <a:buNone/>
            </a:pPr>
            <a:r>
              <a:rPr lang="en-GB" sz="2800" dirty="0" smtClean="0"/>
              <a:t>dentate granule cells</a:t>
            </a:r>
          </a:p>
          <a:p>
            <a:endParaRPr lang="en-GB"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844824"/>
            <a:ext cx="3157659" cy="10897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120" y="2564904"/>
            <a:ext cx="3672408" cy="369332"/>
          </a:xfrm>
          <a:prstGeom prst="rect">
            <a:avLst/>
          </a:prstGeom>
          <a:noFill/>
        </p:spPr>
        <p:txBody>
          <a:bodyPr wrap="square" rtlCol="0">
            <a:spAutoFit/>
          </a:bodyPr>
          <a:lstStyle/>
          <a:p>
            <a:r>
              <a:rPr lang="en-GB" dirty="0" smtClean="0"/>
              <a:t>SVZ                                       SGZ</a:t>
            </a:r>
            <a:endParaRPr lang="en-GB" dirty="0"/>
          </a:p>
        </p:txBody>
      </p:sp>
      <p:pic>
        <p:nvPicPr>
          <p:cNvPr id="6" name="Picture 5" descr="F3.large.jpg"/>
          <p:cNvPicPr>
            <a:picLocks noChangeAspect="1"/>
          </p:cNvPicPr>
          <p:nvPr/>
        </p:nvPicPr>
        <p:blipFill>
          <a:blip r:embed="rId3" cstate="print"/>
          <a:stretch>
            <a:fillRect/>
          </a:stretch>
        </p:blipFill>
        <p:spPr>
          <a:xfrm>
            <a:off x="4608512" y="4335372"/>
            <a:ext cx="4355976" cy="2405996"/>
          </a:xfrm>
          <a:prstGeom prst="rect">
            <a:avLst/>
          </a:prstGeom>
          <a:ln>
            <a:solidFill>
              <a:schemeClr val="accent1"/>
            </a:solidFill>
          </a:ln>
        </p:spPr>
      </p:pic>
    </p:spTree>
    <p:extLst>
      <p:ext uri="{BB962C8B-B14F-4D97-AF65-F5344CB8AC3E}">
        <p14:creationId xmlns:p14="http://schemas.microsoft.com/office/powerpoint/2010/main" val="1038246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1205" y="2623989"/>
            <a:ext cx="3740547" cy="4152129"/>
          </a:xfrm>
          <a:prstGeom prst="rect">
            <a:avLst/>
          </a:prstGeom>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6911752" y="6326743"/>
            <a:ext cx="2232248" cy="369332"/>
          </a:xfrm>
          <a:prstGeom prst="rect">
            <a:avLst/>
          </a:prstGeom>
          <a:noFill/>
        </p:spPr>
        <p:txBody>
          <a:bodyPr wrap="square" rtlCol="0">
            <a:spAutoFit/>
          </a:bodyPr>
          <a:lstStyle/>
          <a:p>
            <a:r>
              <a:rPr lang="en-GB" dirty="0" smtClean="0"/>
              <a:t>(Hanson et al., 2011)</a:t>
            </a:r>
            <a:endParaRPr lang="en-GB"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36" y="260648"/>
            <a:ext cx="7229475" cy="2219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16403" y="1949351"/>
            <a:ext cx="1691682" cy="553998"/>
          </a:xfrm>
          <a:prstGeom prst="rect">
            <a:avLst/>
          </a:prstGeom>
        </p:spPr>
        <p:txBody>
          <a:bodyPr wrap="none">
            <a:spAutoFit/>
          </a:bodyPr>
          <a:lstStyle/>
          <a:p>
            <a:r>
              <a:rPr lang="en-GB" dirty="0"/>
              <a:t>(</a:t>
            </a:r>
            <a:r>
              <a:rPr lang="en-GB" sz="1200" dirty="0"/>
              <a:t>Ming and Song Review</a:t>
            </a:r>
            <a:r>
              <a:rPr lang="en-GB" sz="1200" dirty="0" smtClean="0"/>
              <a:t>,</a:t>
            </a:r>
          </a:p>
          <a:p>
            <a:r>
              <a:rPr lang="en-GB" sz="1200" dirty="0" smtClean="0"/>
              <a:t> </a:t>
            </a:r>
            <a:r>
              <a:rPr lang="en-GB" sz="1200" dirty="0"/>
              <a:t>Neuron, 2011)</a:t>
            </a:r>
          </a:p>
        </p:txBody>
      </p:sp>
      <p:sp>
        <p:nvSpPr>
          <p:cNvPr id="6" name="TextBox 5"/>
          <p:cNvSpPr txBox="1"/>
          <p:nvPr/>
        </p:nvSpPr>
        <p:spPr>
          <a:xfrm>
            <a:off x="0" y="2852936"/>
            <a:ext cx="3021148" cy="461665"/>
          </a:xfrm>
          <a:prstGeom prst="rect">
            <a:avLst/>
          </a:prstGeom>
          <a:noFill/>
        </p:spPr>
        <p:txBody>
          <a:bodyPr wrap="none" rtlCol="0">
            <a:spAutoFit/>
          </a:bodyPr>
          <a:lstStyle/>
          <a:p>
            <a:r>
              <a:rPr lang="en-GB" sz="2400" b="1" dirty="0" smtClean="0">
                <a:solidFill>
                  <a:srgbClr val="7030A0"/>
                </a:solidFill>
              </a:rPr>
              <a:t>SGZ NSC development</a:t>
            </a:r>
            <a:endParaRPr lang="en-GB" sz="2400" b="1" dirty="0">
              <a:solidFill>
                <a:srgbClr val="7030A0"/>
              </a:solidFill>
            </a:endParaRPr>
          </a:p>
        </p:txBody>
      </p:sp>
    </p:spTree>
    <p:extLst>
      <p:ext uri="{BB962C8B-B14F-4D97-AF65-F5344CB8AC3E}">
        <p14:creationId xmlns:p14="http://schemas.microsoft.com/office/powerpoint/2010/main" val="4036842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Reminder: Outline of CNS development</a:t>
            </a:r>
            <a:endParaRPr lang="en-GB" b="1" dirty="0">
              <a:solidFill>
                <a:srgbClr val="7030A0"/>
              </a:solidFill>
            </a:endParaRPr>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GB" dirty="0" smtClean="0"/>
              <a:t>Part of the embryo ‘designated’ future CNS</a:t>
            </a:r>
          </a:p>
          <a:p>
            <a:r>
              <a:rPr lang="en-GB" dirty="0" smtClean="0"/>
              <a:t>Cells divide</a:t>
            </a:r>
          </a:p>
          <a:p>
            <a:r>
              <a:rPr lang="en-GB" dirty="0" smtClean="0"/>
              <a:t>Some regionalisation: signalling centres develop</a:t>
            </a:r>
          </a:p>
          <a:p>
            <a:pPr marL="0" indent="0">
              <a:buNone/>
            </a:pPr>
            <a:r>
              <a:rPr lang="en-GB" dirty="0"/>
              <a:t> </a:t>
            </a:r>
            <a:r>
              <a:rPr lang="en-GB" dirty="0" smtClean="0"/>
              <a:t>    (NB: coordinated with surrounding tissues)</a:t>
            </a:r>
          </a:p>
          <a:p>
            <a:r>
              <a:rPr lang="en-GB" dirty="0" smtClean="0"/>
              <a:t>Cell mixing restricted</a:t>
            </a:r>
          </a:p>
          <a:p>
            <a:r>
              <a:rPr lang="en-GB" dirty="0" smtClean="0">
                <a:solidFill>
                  <a:srgbClr val="7030A0"/>
                </a:solidFill>
              </a:rPr>
              <a:t>Neurons start to be generated</a:t>
            </a:r>
          </a:p>
          <a:p>
            <a:r>
              <a:rPr lang="en-GB" dirty="0" smtClean="0">
                <a:solidFill>
                  <a:srgbClr val="7030A0"/>
                </a:solidFill>
              </a:rPr>
              <a:t>Migrate to final positions</a:t>
            </a:r>
          </a:p>
          <a:p>
            <a:r>
              <a:rPr lang="en-GB" dirty="0" smtClean="0">
                <a:solidFill>
                  <a:srgbClr val="7030A0"/>
                </a:solidFill>
              </a:rPr>
              <a:t>Then produce glia and more neurons</a:t>
            </a:r>
          </a:p>
          <a:p>
            <a:r>
              <a:rPr lang="en-GB" dirty="0" smtClean="0"/>
              <a:t>Connect and generate synapses</a:t>
            </a:r>
          </a:p>
          <a:p>
            <a:r>
              <a:rPr lang="en-GB" dirty="0" smtClean="0"/>
              <a:t>Cull excess</a:t>
            </a:r>
          </a:p>
          <a:p>
            <a:r>
              <a:rPr lang="en-GB" dirty="0" smtClean="0"/>
              <a:t>Remodel as required</a:t>
            </a:r>
          </a:p>
          <a:p>
            <a:endParaRPr lang="en-GB" dirty="0"/>
          </a:p>
        </p:txBody>
      </p:sp>
    </p:spTree>
    <p:extLst>
      <p:ext uri="{BB962C8B-B14F-4D97-AF65-F5344CB8AC3E}">
        <p14:creationId xmlns:p14="http://schemas.microsoft.com/office/powerpoint/2010/main" val="3654229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Again, involves sequential expression of TFs</a:t>
            </a:r>
            <a:endParaRPr lang="en-GB" b="1" dirty="0">
              <a:solidFill>
                <a:srgbClr val="7030A0"/>
              </a:solidFill>
            </a:endParaRPr>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7" y="1556792"/>
            <a:ext cx="8429625" cy="4800600"/>
          </a:xfrm>
          <a:prstGeom prst="rect">
            <a:avLst/>
          </a:prstGeom>
          <a:ln/>
        </p:spPr>
        <p:style>
          <a:lnRef idx="2">
            <a:schemeClr val="dk1"/>
          </a:lnRef>
          <a:fillRef idx="1">
            <a:schemeClr val="lt1"/>
          </a:fillRef>
          <a:effectRef idx="0">
            <a:schemeClr val="dk1"/>
          </a:effectRef>
          <a:fontRef idx="minor">
            <a:schemeClr val="dk1"/>
          </a:fontRef>
        </p:style>
      </p:pic>
      <p:sp>
        <p:nvSpPr>
          <p:cNvPr id="4" name="TextBox 3"/>
          <p:cNvSpPr txBox="1"/>
          <p:nvPr/>
        </p:nvSpPr>
        <p:spPr>
          <a:xfrm>
            <a:off x="7358216" y="6388113"/>
            <a:ext cx="1428596" cy="369332"/>
          </a:xfrm>
          <a:prstGeom prst="rect">
            <a:avLst/>
          </a:prstGeom>
          <a:noFill/>
        </p:spPr>
        <p:txBody>
          <a:bodyPr wrap="none" rtlCol="0">
            <a:spAutoFit/>
          </a:bodyPr>
          <a:lstStyle/>
          <a:p>
            <a:r>
              <a:rPr lang="en-GB" dirty="0" smtClean="0"/>
              <a:t>(Hsieh, 2012)</a:t>
            </a:r>
            <a:endParaRPr lang="en-GB" dirty="0"/>
          </a:p>
        </p:txBody>
      </p:sp>
    </p:spTree>
    <p:extLst>
      <p:ext uri="{BB962C8B-B14F-4D97-AF65-F5344CB8AC3E}">
        <p14:creationId xmlns:p14="http://schemas.microsoft.com/office/powerpoint/2010/main" val="3143294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Function of these adult neurons generated from SGZ?</a:t>
            </a:r>
            <a:endParaRPr lang="en-GB" b="1" dirty="0">
              <a:solidFill>
                <a:srgbClr val="7030A0"/>
              </a:solidFill>
            </a:endParaRPr>
          </a:p>
        </p:txBody>
      </p:sp>
      <p:sp>
        <p:nvSpPr>
          <p:cNvPr id="3" name="Content Placeholder 2"/>
          <p:cNvSpPr>
            <a:spLocks noGrp="1"/>
          </p:cNvSpPr>
          <p:nvPr>
            <p:ph idx="1"/>
          </p:nvPr>
        </p:nvSpPr>
        <p:spPr>
          <a:xfrm>
            <a:off x="467544" y="1916832"/>
            <a:ext cx="8229600" cy="4525963"/>
          </a:xfrm>
        </p:spPr>
        <p:txBody>
          <a:bodyPr/>
          <a:lstStyle/>
          <a:p>
            <a:pPr marL="0" indent="0">
              <a:buNone/>
            </a:pPr>
            <a:r>
              <a:rPr lang="en-GB" dirty="0" smtClean="0"/>
              <a:t>Spatial learning, fear conditioning, clearing ‘memory traces’, navigation and depression</a:t>
            </a:r>
          </a:p>
          <a:p>
            <a:pPr>
              <a:buNone/>
            </a:pPr>
            <a:r>
              <a:rPr lang="en-GB" dirty="0" smtClean="0"/>
              <a:t>(antidepressant mechanism)</a:t>
            </a:r>
            <a:endParaRPr lang="en-GB" dirty="0"/>
          </a:p>
        </p:txBody>
      </p:sp>
    </p:spTree>
    <p:extLst>
      <p:ext uri="{BB962C8B-B14F-4D97-AF65-F5344CB8AC3E}">
        <p14:creationId xmlns:p14="http://schemas.microsoft.com/office/powerpoint/2010/main" val="1699234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rgbClr val="7030A0"/>
                </a:solidFill>
              </a:rPr>
              <a:t>What regulates Adult NSC proliferation? Neuronal activity nearby can stop SGZ NSC proliferation</a:t>
            </a:r>
            <a:endParaRPr lang="en-GB" sz="3200" b="1" dirty="0">
              <a:solidFill>
                <a:srgbClr val="7030A0"/>
              </a:solidFill>
            </a:endParaRPr>
          </a:p>
        </p:txBody>
      </p:sp>
      <p:sp>
        <p:nvSpPr>
          <p:cNvPr id="3" name="Content Placeholder 2"/>
          <p:cNvSpPr>
            <a:spLocks noGrp="1"/>
          </p:cNvSpPr>
          <p:nvPr>
            <p:ph idx="1"/>
          </p:nvPr>
        </p:nvSpPr>
        <p:spPr>
          <a:xfrm>
            <a:off x="467544" y="1772816"/>
            <a:ext cx="8229600" cy="4525963"/>
          </a:xfrm>
        </p:spPr>
        <p:txBody>
          <a:bodyPr/>
          <a:lstStyle/>
          <a:p>
            <a:pPr marL="0" indent="0">
              <a:buNone/>
            </a:pPr>
            <a:r>
              <a:rPr lang="en-GB" dirty="0" smtClean="0"/>
              <a:t>Via GABA ‘spill-over’ release from interneurons  </a:t>
            </a:r>
            <a:r>
              <a:rPr lang="en-GB" sz="2800" dirty="0" smtClean="0"/>
              <a:t>(Song et al., Nature, 2012)</a:t>
            </a:r>
          </a:p>
          <a:p>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063" y="2939960"/>
            <a:ext cx="3794436" cy="2473506"/>
          </a:xfrm>
          <a:prstGeom prst="rect">
            <a:avLst/>
          </a:prstGeom>
          <a:ln/>
        </p:spPr>
        <p:style>
          <a:lnRef idx="2">
            <a:schemeClr val="dk1"/>
          </a:lnRef>
          <a:fillRef idx="1">
            <a:schemeClr val="lt1"/>
          </a:fillRef>
          <a:effectRef idx="0">
            <a:schemeClr val="dk1"/>
          </a:effectRef>
          <a:fontRef idx="minor">
            <a:schemeClr val="dk1"/>
          </a:fontRef>
        </p:style>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707" y="4437112"/>
            <a:ext cx="4886351" cy="2249774"/>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26327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Adult neurogenesis compared to embryonic</a:t>
            </a:r>
            <a:endParaRPr lang="en-GB" b="1" dirty="0">
              <a:solidFill>
                <a:srgbClr val="7030A0"/>
              </a:solidFill>
            </a:endParaRPr>
          </a:p>
        </p:txBody>
      </p:sp>
      <p:sp>
        <p:nvSpPr>
          <p:cNvPr id="3" name="Content Placeholder 2"/>
          <p:cNvSpPr>
            <a:spLocks noGrp="1"/>
          </p:cNvSpPr>
          <p:nvPr>
            <p:ph idx="1"/>
          </p:nvPr>
        </p:nvSpPr>
        <p:spPr>
          <a:xfrm>
            <a:off x="467544" y="1916832"/>
            <a:ext cx="8229600" cy="4525963"/>
          </a:xfrm>
        </p:spPr>
        <p:txBody>
          <a:bodyPr/>
          <a:lstStyle/>
          <a:p>
            <a:r>
              <a:rPr lang="en-GB" dirty="0" smtClean="0"/>
              <a:t>Cells generated can differ (e.g. SGZ)</a:t>
            </a:r>
          </a:p>
          <a:p>
            <a:r>
              <a:rPr lang="en-GB" dirty="0" smtClean="0"/>
              <a:t>Has to occur in the adult brain</a:t>
            </a:r>
          </a:p>
          <a:p>
            <a:r>
              <a:rPr lang="en-GB" dirty="0" smtClean="0"/>
              <a:t>What can development tell us? </a:t>
            </a:r>
          </a:p>
          <a:p>
            <a:endParaRPr lang="en-GB" dirty="0" smtClean="0"/>
          </a:p>
          <a:p>
            <a:r>
              <a:rPr lang="en-GB" dirty="0" smtClean="0"/>
              <a:t>On demand? </a:t>
            </a:r>
            <a:endParaRPr lang="en-GB" dirty="0"/>
          </a:p>
        </p:txBody>
      </p:sp>
    </p:spTree>
    <p:extLst>
      <p:ext uri="{BB962C8B-B14F-4D97-AF65-F5344CB8AC3E}">
        <p14:creationId xmlns:p14="http://schemas.microsoft.com/office/powerpoint/2010/main" val="3302554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Neurogenesis in aged adult brains</a:t>
            </a:r>
            <a:endParaRPr lang="en-GB" b="1" dirty="0">
              <a:solidFill>
                <a:srgbClr val="7030A0"/>
              </a:solidFill>
            </a:endParaRPr>
          </a:p>
        </p:txBody>
      </p:sp>
      <p:sp>
        <p:nvSpPr>
          <p:cNvPr id="3" name="Content Placeholder 2"/>
          <p:cNvSpPr>
            <a:spLocks noGrp="1"/>
          </p:cNvSpPr>
          <p:nvPr>
            <p:ph idx="1"/>
          </p:nvPr>
        </p:nvSpPr>
        <p:spPr>
          <a:xfrm>
            <a:off x="0" y="1484784"/>
            <a:ext cx="8229600" cy="5069160"/>
          </a:xfrm>
        </p:spPr>
        <p:txBody>
          <a:bodyPr>
            <a:normAutofit fontScale="92500" lnSpcReduction="20000"/>
          </a:bodyPr>
          <a:lstStyle/>
          <a:p>
            <a:r>
              <a:rPr lang="en-GB" sz="2400" dirty="0" smtClean="0"/>
              <a:t>Fewer NSCs</a:t>
            </a:r>
          </a:p>
          <a:p>
            <a:r>
              <a:rPr lang="en-GB" sz="2400" dirty="0" smtClean="0"/>
              <a:t>Proliferate less (quiescent)</a:t>
            </a:r>
          </a:p>
          <a:p>
            <a:r>
              <a:rPr lang="en-GB" sz="2400" dirty="0" smtClean="0"/>
              <a:t>Fewer neurons survive</a:t>
            </a:r>
          </a:p>
          <a:p>
            <a:r>
              <a:rPr lang="en-GB" sz="2400" dirty="0" smtClean="0"/>
              <a:t>Reflected </a:t>
            </a:r>
            <a:r>
              <a:rPr lang="en-GB" sz="2400" i="1" dirty="0" smtClean="0"/>
              <a:t>in vitro </a:t>
            </a:r>
            <a:r>
              <a:rPr lang="en-GB" sz="2400" dirty="0" smtClean="0"/>
              <a:t>‘neurospheres’</a:t>
            </a:r>
          </a:p>
          <a:p>
            <a:r>
              <a:rPr lang="en-GB" sz="2400" dirty="0" smtClean="0"/>
              <a:t>Do NSC niches change and cell interactions stop/change?</a:t>
            </a:r>
          </a:p>
          <a:p>
            <a:r>
              <a:rPr lang="en-GB" sz="2400" dirty="0" smtClean="0"/>
              <a:t>Hints that NSCs have limited division and self-renewal ability</a:t>
            </a:r>
          </a:p>
          <a:p>
            <a:pPr>
              <a:buNone/>
            </a:pPr>
            <a:r>
              <a:rPr lang="en-GB" sz="2400" dirty="0" smtClean="0"/>
              <a:t>(old model organisms)</a:t>
            </a:r>
          </a:p>
          <a:p>
            <a:pPr>
              <a:buNone/>
            </a:pPr>
            <a:endParaRPr lang="en-GB" sz="2400" dirty="0" smtClean="0"/>
          </a:p>
          <a:p>
            <a:pPr>
              <a:buNone/>
            </a:pPr>
            <a:r>
              <a:rPr lang="en-GB" sz="2400" dirty="0" smtClean="0"/>
              <a:t>     </a:t>
            </a:r>
          </a:p>
          <a:p>
            <a:pPr>
              <a:buNone/>
            </a:pPr>
            <a:r>
              <a:rPr lang="en-GB" sz="2400" dirty="0" smtClean="0"/>
              <a:t>e.g. SVZ of mice:</a:t>
            </a:r>
          </a:p>
          <a:p>
            <a:pPr>
              <a:buNone/>
            </a:pPr>
            <a:r>
              <a:rPr lang="en-GB" sz="2400" b="1" dirty="0" smtClean="0">
                <a:solidFill>
                  <a:srgbClr val="996633"/>
                </a:solidFill>
              </a:rPr>
              <a:t>Ki67+</a:t>
            </a:r>
            <a:r>
              <a:rPr lang="en-GB" sz="2400" dirty="0" smtClean="0"/>
              <a:t> proliferating cells</a:t>
            </a:r>
          </a:p>
          <a:p>
            <a:pPr>
              <a:buNone/>
            </a:pPr>
            <a:r>
              <a:rPr lang="en-GB" sz="2400" b="1" dirty="0" smtClean="0">
                <a:solidFill>
                  <a:srgbClr val="996633"/>
                </a:solidFill>
              </a:rPr>
              <a:t>Mash1+ </a:t>
            </a:r>
            <a:r>
              <a:rPr lang="en-GB" sz="2400" dirty="0" smtClean="0"/>
              <a:t>progenitors and</a:t>
            </a:r>
          </a:p>
          <a:p>
            <a:pPr>
              <a:buNone/>
            </a:pPr>
            <a:r>
              <a:rPr lang="en-GB" sz="2400" dirty="0" smtClean="0"/>
              <a:t>neuroblasts</a:t>
            </a:r>
          </a:p>
          <a:p>
            <a:pPr>
              <a:buNone/>
            </a:pPr>
            <a:r>
              <a:rPr lang="en-GB" sz="1700" dirty="0" smtClean="0"/>
              <a:t>(Bouab et al., 2011)</a:t>
            </a:r>
            <a:endParaRPr lang="en-GB" sz="1700" dirty="0"/>
          </a:p>
        </p:txBody>
      </p:sp>
      <p:pic>
        <p:nvPicPr>
          <p:cNvPr id="1028" name="Picture 4"/>
          <p:cNvPicPr>
            <a:picLocks noChangeAspect="1" noChangeArrowheads="1"/>
          </p:cNvPicPr>
          <p:nvPr/>
        </p:nvPicPr>
        <p:blipFill>
          <a:blip r:embed="rId3" cstate="print"/>
          <a:srcRect/>
          <a:stretch>
            <a:fillRect/>
          </a:stretch>
        </p:blipFill>
        <p:spPr bwMode="auto">
          <a:xfrm>
            <a:off x="2987824" y="4221088"/>
            <a:ext cx="5832648" cy="241792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88066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Note: Adult neurogenesis does vary across mammalian species</a:t>
            </a:r>
            <a:endParaRPr lang="en-GB" b="1" dirty="0">
              <a:solidFill>
                <a:srgbClr val="7030A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642" y="2132856"/>
            <a:ext cx="8058150" cy="3171825"/>
          </a:xfrm>
          <a:prstGeom prst="rect">
            <a:avLst/>
          </a:prstGeom>
          <a:ln/>
          <a:extLst/>
        </p:spPr>
        <p:style>
          <a:lnRef idx="2">
            <a:schemeClr val="dk1"/>
          </a:lnRef>
          <a:fillRef idx="1">
            <a:schemeClr val="lt1"/>
          </a:fillRef>
          <a:effectRef idx="0">
            <a:schemeClr val="dk1"/>
          </a:effectRef>
          <a:fontRef idx="minor">
            <a:schemeClr val="dk1"/>
          </a:fontRef>
        </p:style>
      </p:pic>
      <p:sp>
        <p:nvSpPr>
          <p:cNvPr id="4" name="TextBox 3"/>
          <p:cNvSpPr txBox="1"/>
          <p:nvPr/>
        </p:nvSpPr>
        <p:spPr>
          <a:xfrm>
            <a:off x="6012160" y="5445224"/>
            <a:ext cx="2647648" cy="369332"/>
          </a:xfrm>
          <a:prstGeom prst="rect">
            <a:avLst/>
          </a:prstGeom>
          <a:noFill/>
        </p:spPr>
        <p:txBody>
          <a:bodyPr wrap="none" rtlCol="0">
            <a:spAutoFit/>
          </a:bodyPr>
          <a:lstStyle/>
          <a:p>
            <a:r>
              <a:rPr lang="en-GB" dirty="0" smtClean="0"/>
              <a:t>(Bonfanti &amp; Peretto, 2011)</a:t>
            </a:r>
            <a:endParaRPr lang="en-GB" dirty="0"/>
          </a:p>
        </p:txBody>
      </p:sp>
    </p:spTree>
    <p:extLst>
      <p:ext uri="{BB962C8B-B14F-4D97-AF65-F5344CB8AC3E}">
        <p14:creationId xmlns:p14="http://schemas.microsoft.com/office/powerpoint/2010/main" val="1016260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sz="3600" b="1" dirty="0" smtClean="0">
                <a:solidFill>
                  <a:srgbClr val="7030A0"/>
                </a:solidFill>
              </a:rPr>
              <a:t>What about us?</a:t>
            </a:r>
            <a:endParaRPr lang="en-GB" sz="3600" b="1" dirty="0">
              <a:solidFill>
                <a:srgbClr val="7030A0"/>
              </a:solidFill>
            </a:endParaRPr>
          </a:p>
        </p:txBody>
      </p:sp>
      <p:sp>
        <p:nvSpPr>
          <p:cNvPr id="3" name="Content Placeholder 2"/>
          <p:cNvSpPr>
            <a:spLocks noGrp="1"/>
          </p:cNvSpPr>
          <p:nvPr>
            <p:ph idx="1"/>
          </p:nvPr>
        </p:nvSpPr>
        <p:spPr>
          <a:xfrm>
            <a:off x="467544" y="1124744"/>
            <a:ext cx="8229600" cy="4525963"/>
          </a:xfrm>
        </p:spPr>
        <p:txBody>
          <a:bodyPr>
            <a:normAutofit/>
          </a:bodyPr>
          <a:lstStyle/>
          <a:p>
            <a:pPr marL="0" indent="0">
              <a:buNone/>
            </a:pPr>
            <a:r>
              <a:rPr lang="en-GB" sz="2800" dirty="0" smtClean="0"/>
              <a:t>until about 18m, </a:t>
            </a:r>
          </a:p>
          <a:p>
            <a:pPr marL="0" indent="0">
              <a:buNone/>
            </a:pPr>
            <a:r>
              <a:rPr lang="en-GB" sz="2800" dirty="0" smtClean="0"/>
              <a:t>our SVZ produces </a:t>
            </a:r>
          </a:p>
          <a:p>
            <a:pPr marL="0" indent="0">
              <a:buNone/>
            </a:pPr>
            <a:r>
              <a:rPr lang="en-GB" sz="2800" dirty="0" smtClean="0"/>
              <a:t>many immature neurons – </a:t>
            </a:r>
          </a:p>
          <a:p>
            <a:pPr marL="0" indent="0">
              <a:buNone/>
            </a:pPr>
            <a:r>
              <a:rPr lang="en-GB" sz="2800" dirty="0" smtClean="0"/>
              <a:t>some go to olfactory bulb </a:t>
            </a:r>
          </a:p>
          <a:p>
            <a:pPr marL="0" indent="0">
              <a:buNone/>
            </a:pPr>
            <a:r>
              <a:rPr lang="en-GB" sz="2800" dirty="0" smtClean="0"/>
              <a:t>(and some to prefrontal cortex)</a:t>
            </a:r>
          </a:p>
          <a:p>
            <a:pPr marL="0" indent="0">
              <a:buNone/>
            </a:pPr>
            <a:endParaRPr lang="en-GB" sz="2800" dirty="0"/>
          </a:p>
          <a:p>
            <a:pPr marL="0" indent="0">
              <a:buNone/>
            </a:pPr>
            <a:r>
              <a:rPr lang="en-GB" sz="2800" b="1" dirty="0" smtClean="0"/>
              <a:t>BUT</a:t>
            </a:r>
            <a:r>
              <a:rPr lang="en-GB" sz="2800" dirty="0" smtClean="0"/>
              <a:t> after 18m not many at all</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124743"/>
            <a:ext cx="2952328" cy="5651679"/>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6309320"/>
            <a:ext cx="4027385" cy="338554"/>
          </a:xfrm>
          <a:prstGeom prst="rect">
            <a:avLst/>
          </a:prstGeom>
          <a:noFill/>
        </p:spPr>
        <p:txBody>
          <a:bodyPr wrap="none" rtlCol="0">
            <a:spAutoFit/>
          </a:bodyPr>
          <a:lstStyle/>
          <a:p>
            <a:r>
              <a:rPr lang="en-GB" sz="1600" dirty="0" smtClean="0"/>
              <a:t>(Sanai et al.,  inc</a:t>
            </a:r>
            <a:r>
              <a:rPr lang="en-GB" sz="1600" b="1" dirty="0" smtClean="0"/>
              <a:t>.  Arturo </a:t>
            </a:r>
            <a:r>
              <a:rPr lang="en-GB" sz="1600" b="1" dirty="0"/>
              <a:t>Alvarez-Buylla</a:t>
            </a:r>
            <a:r>
              <a:rPr lang="en-GB" sz="1600" b="1" dirty="0" smtClean="0"/>
              <a:t> </a:t>
            </a:r>
            <a:r>
              <a:rPr lang="en-GB" sz="1600" dirty="0" smtClean="0"/>
              <a:t>2011)</a:t>
            </a:r>
            <a:endParaRPr lang="en-GB" sz="1600" dirty="0"/>
          </a:p>
        </p:txBody>
      </p:sp>
    </p:spTree>
    <p:extLst>
      <p:ext uri="{BB962C8B-B14F-4D97-AF65-F5344CB8AC3E}">
        <p14:creationId xmlns:p14="http://schemas.microsoft.com/office/powerpoint/2010/main" val="3097057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Autofit/>
          </a:bodyPr>
          <a:lstStyle/>
          <a:p>
            <a:r>
              <a:rPr lang="en-GB" sz="3600" b="1" dirty="0" smtClean="0">
                <a:solidFill>
                  <a:srgbClr val="7030A0"/>
                </a:solidFill>
              </a:rPr>
              <a:t>Unwanted adult neurogenesis: </a:t>
            </a:r>
            <a:br>
              <a:rPr lang="en-GB" sz="3600" b="1" dirty="0" smtClean="0">
                <a:solidFill>
                  <a:srgbClr val="7030A0"/>
                </a:solidFill>
              </a:rPr>
            </a:br>
            <a:r>
              <a:rPr lang="en-GB" sz="3600" b="1" dirty="0" smtClean="0">
                <a:solidFill>
                  <a:srgbClr val="7030A0"/>
                </a:solidFill>
              </a:rPr>
              <a:t>Brain tumours</a:t>
            </a:r>
            <a:endParaRPr lang="en-GB" sz="3600" b="1" dirty="0">
              <a:solidFill>
                <a:srgbClr val="7030A0"/>
              </a:solidFill>
            </a:endParaRPr>
          </a:p>
        </p:txBody>
      </p:sp>
      <p:sp>
        <p:nvSpPr>
          <p:cNvPr id="3" name="Content Placeholder 2"/>
          <p:cNvSpPr>
            <a:spLocks noGrp="1"/>
          </p:cNvSpPr>
          <p:nvPr>
            <p:ph idx="1"/>
          </p:nvPr>
        </p:nvSpPr>
        <p:spPr>
          <a:xfrm>
            <a:off x="395536" y="1628800"/>
            <a:ext cx="8229600" cy="4525963"/>
          </a:xfrm>
        </p:spPr>
        <p:txBody>
          <a:bodyPr>
            <a:normAutofit/>
          </a:bodyPr>
          <a:lstStyle/>
          <a:p>
            <a:pPr>
              <a:buNone/>
            </a:pPr>
            <a:r>
              <a:rPr lang="en-GB" dirty="0" smtClean="0"/>
              <a:t>   SVZ and </a:t>
            </a:r>
            <a:r>
              <a:rPr lang="en-GB" dirty="0"/>
              <a:t>the dentate </a:t>
            </a:r>
            <a:r>
              <a:rPr lang="en-GB" dirty="0" smtClean="0"/>
              <a:t>gyrus seem more </a:t>
            </a:r>
            <a:r>
              <a:rPr lang="en-GB" dirty="0"/>
              <a:t>prone to viral and chemical </a:t>
            </a:r>
            <a:r>
              <a:rPr lang="en-GB" dirty="0" smtClean="0"/>
              <a:t>oncogenesis</a:t>
            </a:r>
          </a:p>
          <a:p>
            <a:pPr>
              <a:buNone/>
            </a:pPr>
            <a:endParaRPr lang="en-GB" dirty="0" smtClean="0"/>
          </a:p>
          <a:p>
            <a:pPr>
              <a:buNone/>
            </a:pPr>
            <a:r>
              <a:rPr lang="en-GB" dirty="0" smtClean="0"/>
              <a:t>Do brain tumours contain/produce cancer stem</a:t>
            </a:r>
          </a:p>
          <a:p>
            <a:pPr>
              <a:buNone/>
            </a:pPr>
            <a:r>
              <a:rPr lang="en-GB" dirty="0" smtClean="0"/>
              <a:t>cells? </a:t>
            </a:r>
            <a:endParaRPr lang="en-GB" dirty="0"/>
          </a:p>
        </p:txBody>
      </p:sp>
      <p:pic>
        <p:nvPicPr>
          <p:cNvPr id="4" name="Picture 3" descr="illustration eurostem cell 01 model.img_assist_custom-447x316.jpg"/>
          <p:cNvPicPr>
            <a:picLocks noChangeAspect="1"/>
          </p:cNvPicPr>
          <p:nvPr/>
        </p:nvPicPr>
        <p:blipFill>
          <a:blip r:embed="rId2" cstate="print"/>
          <a:stretch>
            <a:fillRect/>
          </a:stretch>
        </p:blipFill>
        <p:spPr>
          <a:xfrm>
            <a:off x="4427984" y="4005064"/>
            <a:ext cx="3888110" cy="275480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46710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GB" sz="3200" b="1" dirty="0" smtClean="0">
                <a:solidFill>
                  <a:srgbClr val="7030A0"/>
                </a:solidFill>
              </a:rPr>
              <a:t>E.g. </a:t>
            </a:r>
            <a:r>
              <a:rPr lang="en-GB" sz="3200" b="1" dirty="0">
                <a:solidFill>
                  <a:srgbClr val="7030A0"/>
                </a:solidFill>
              </a:rPr>
              <a:t>Glioblastoma Multiforme (GBM)</a:t>
            </a:r>
          </a:p>
        </p:txBody>
      </p:sp>
      <p:sp>
        <p:nvSpPr>
          <p:cNvPr id="3" name="Content Placeholder 2"/>
          <p:cNvSpPr>
            <a:spLocks noGrp="1"/>
          </p:cNvSpPr>
          <p:nvPr>
            <p:ph idx="1"/>
          </p:nvPr>
        </p:nvSpPr>
        <p:spPr>
          <a:xfrm>
            <a:off x="0" y="3284984"/>
            <a:ext cx="8229600" cy="4525963"/>
          </a:xfrm>
        </p:spPr>
        <p:txBody>
          <a:bodyPr>
            <a:normAutofit/>
          </a:bodyPr>
          <a:lstStyle/>
          <a:p>
            <a:r>
              <a:rPr lang="en-GB" sz="2400" dirty="0" smtClean="0"/>
              <a:t>most common CNS tumour</a:t>
            </a:r>
          </a:p>
          <a:p>
            <a:r>
              <a:rPr lang="en-GB" sz="2400" dirty="0" smtClean="0"/>
              <a:t>median </a:t>
            </a:r>
            <a:r>
              <a:rPr lang="en-GB" sz="2400" dirty="0"/>
              <a:t>survival </a:t>
            </a:r>
            <a:r>
              <a:rPr lang="en-GB" sz="2400" dirty="0" smtClean="0"/>
              <a:t>14-16m </a:t>
            </a:r>
            <a:r>
              <a:rPr lang="en-GB" sz="2400" dirty="0"/>
              <a:t>despite optimal surgery, radiation and </a:t>
            </a:r>
            <a:r>
              <a:rPr lang="en-GB" sz="2400" dirty="0" smtClean="0"/>
              <a:t>chemotherapy</a:t>
            </a:r>
          </a:p>
          <a:p>
            <a:endParaRPr lang="en-GB" sz="2400" dirty="0" smtClean="0"/>
          </a:p>
          <a:p>
            <a:r>
              <a:rPr lang="en-GB" sz="2400" dirty="0" smtClean="0"/>
              <a:t>profiled whole tumours – seen changes in </a:t>
            </a:r>
          </a:p>
          <a:p>
            <a:pPr>
              <a:buNone/>
            </a:pPr>
            <a:r>
              <a:rPr lang="en-GB" sz="2400" dirty="0" smtClean="0"/>
              <a:t>e.g. PDGFRec and EGFRec</a:t>
            </a:r>
          </a:p>
          <a:p>
            <a:r>
              <a:rPr lang="en-GB" sz="2400" dirty="0" smtClean="0"/>
              <a:t>Current mouse models target many cells </a:t>
            </a:r>
          </a:p>
          <a:p>
            <a:pPr>
              <a:buNone/>
            </a:pPr>
            <a:r>
              <a:rPr lang="en-GB" sz="2400" dirty="0" smtClean="0"/>
              <a:t>in GBM need to find and target the tumour stem cells?</a:t>
            </a:r>
            <a:endParaRPr lang="en-GB" sz="2400" dirty="0"/>
          </a:p>
          <a:p>
            <a:endParaRPr lang="en-GB" dirty="0"/>
          </a:p>
        </p:txBody>
      </p:sp>
      <p:pic>
        <p:nvPicPr>
          <p:cNvPr id="4" name="Picture 3" descr="GBMGROSS.jpg"/>
          <p:cNvPicPr>
            <a:picLocks noChangeAspect="1"/>
          </p:cNvPicPr>
          <p:nvPr/>
        </p:nvPicPr>
        <p:blipFill>
          <a:blip r:embed="rId2" cstate="print"/>
          <a:stretch>
            <a:fillRect/>
          </a:stretch>
        </p:blipFill>
        <p:spPr>
          <a:xfrm>
            <a:off x="6156176" y="1628800"/>
            <a:ext cx="2664296" cy="1988970"/>
          </a:xfrm>
          <a:prstGeom prst="rect">
            <a:avLst/>
          </a:prstGeom>
        </p:spPr>
      </p:pic>
      <p:pic>
        <p:nvPicPr>
          <p:cNvPr id="5" name="Picture 4" descr="CNS138.jpg"/>
          <p:cNvPicPr>
            <a:picLocks noChangeAspect="1"/>
          </p:cNvPicPr>
          <p:nvPr/>
        </p:nvPicPr>
        <p:blipFill>
          <a:blip r:embed="rId3" cstate="print"/>
          <a:stretch>
            <a:fillRect/>
          </a:stretch>
        </p:blipFill>
        <p:spPr>
          <a:xfrm>
            <a:off x="6012160" y="4365104"/>
            <a:ext cx="2808312" cy="1838775"/>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coverfig.gif"/>
          <p:cNvPicPr>
            <a:picLocks noChangeAspect="1"/>
          </p:cNvPicPr>
          <p:nvPr/>
        </p:nvPicPr>
        <p:blipFill>
          <a:blip r:embed="rId4" cstate="print"/>
          <a:stretch>
            <a:fillRect/>
          </a:stretch>
        </p:blipFill>
        <p:spPr>
          <a:xfrm>
            <a:off x="3597399" y="908720"/>
            <a:ext cx="1949202" cy="2339042"/>
          </a:xfrm>
          <a:prstGeom prst="rect">
            <a:avLst/>
          </a:prstGeom>
        </p:spPr>
      </p:pic>
    </p:spTree>
    <p:extLst>
      <p:ext uri="{BB962C8B-B14F-4D97-AF65-F5344CB8AC3E}">
        <p14:creationId xmlns:p14="http://schemas.microsoft.com/office/powerpoint/2010/main" val="3169905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Learning outcomes</a:t>
            </a:r>
            <a:endParaRPr lang="en-GB" b="1" dirty="0">
              <a:solidFill>
                <a:srgbClr val="7030A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By working at this Lectured material you should be able to:</a:t>
            </a:r>
          </a:p>
          <a:p>
            <a:endParaRPr lang="en-GB" dirty="0"/>
          </a:p>
          <a:p>
            <a:r>
              <a:rPr lang="en-GB" dirty="0" smtClean="0"/>
              <a:t>outline how different types of cells are generated in the CNS. This outline can be focused on how cells with diverse transcription factors profiles are produced. Dopaminergic neurons of the ventral midbrain and motor neurons of the spinal cord could be used as illustrative examples.</a:t>
            </a:r>
          </a:p>
          <a:p>
            <a:r>
              <a:rPr lang="en-GB" dirty="0" smtClean="0"/>
              <a:t>To know about the biology of NSCs in the mammalian SVZ and SGZ</a:t>
            </a:r>
          </a:p>
          <a:p>
            <a:r>
              <a:rPr lang="en-GB" dirty="0" smtClean="0"/>
              <a:t>To understand that there are differences in NSC biology between embryonic, young, adult and aged brain</a:t>
            </a:r>
          </a:p>
          <a:p>
            <a:r>
              <a:rPr lang="en-GB" dirty="0" smtClean="0"/>
              <a:t>To be aware of the possible need to understand NSC and progenitor  biology within CNS tumours</a:t>
            </a:r>
          </a:p>
          <a:p>
            <a:endParaRPr lang="en-GB" dirty="0" smtClean="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2683171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200" b="1" dirty="0" smtClean="0">
                <a:solidFill>
                  <a:srgbClr val="7030A0"/>
                </a:solidFill>
              </a:rPr>
              <a:t>Part 1. Neurogenesis in the embryo - must build </a:t>
            </a:r>
            <a:r>
              <a:rPr lang="en-GB" sz="3200" b="1" dirty="0">
                <a:solidFill>
                  <a:srgbClr val="7030A0"/>
                </a:solidFill>
              </a:rPr>
              <a:t>C</a:t>
            </a:r>
            <a:r>
              <a:rPr lang="en-GB" sz="3200" b="1" dirty="0" smtClean="0">
                <a:solidFill>
                  <a:srgbClr val="7030A0"/>
                </a:solidFill>
              </a:rPr>
              <a:t>NS from this:</a:t>
            </a:r>
            <a:endParaRPr lang="en-GB" sz="3200" b="1" dirty="0">
              <a:solidFill>
                <a:srgbClr val="7030A0"/>
              </a:solidFill>
            </a:endParaRPr>
          </a:p>
        </p:txBody>
      </p:sp>
      <p:pic>
        <p:nvPicPr>
          <p:cNvPr id="4" name="Content Placeholder 3" descr="chick neural tube.jpg"/>
          <p:cNvPicPr>
            <a:picLocks noGrp="1" noChangeAspect="1"/>
          </p:cNvPicPr>
          <p:nvPr>
            <p:ph idx="1"/>
          </p:nvPr>
        </p:nvPicPr>
        <p:blipFill>
          <a:blip r:embed="rId2" cstate="print"/>
          <a:stretch>
            <a:fillRect/>
          </a:stretch>
        </p:blipFill>
        <p:spPr>
          <a:xfrm>
            <a:off x="4716016" y="1484784"/>
            <a:ext cx="3600400" cy="4164319"/>
          </a:xfrm>
        </p:spPr>
      </p:pic>
      <p:sp>
        <p:nvSpPr>
          <p:cNvPr id="5" name="TextBox 4"/>
          <p:cNvSpPr txBox="1"/>
          <p:nvPr/>
        </p:nvSpPr>
        <p:spPr>
          <a:xfrm>
            <a:off x="4149235" y="6165304"/>
            <a:ext cx="4994765" cy="307777"/>
          </a:xfrm>
          <a:prstGeom prst="rect">
            <a:avLst/>
          </a:prstGeom>
          <a:noFill/>
        </p:spPr>
        <p:txBody>
          <a:bodyPr wrap="none" rtlCol="0">
            <a:spAutoFit/>
          </a:bodyPr>
          <a:lstStyle/>
          <a:p>
            <a:r>
              <a:rPr lang="en-GB" sz="1400" dirty="0" smtClean="0"/>
              <a:t>(Credit </a:t>
            </a:r>
            <a:r>
              <a:rPr lang="en-GB" sz="1400" dirty="0" smtClean="0">
                <a:hlinkClick r:id="rId3"/>
              </a:rPr>
              <a:t>Kate Storey</a:t>
            </a:r>
            <a:r>
              <a:rPr lang="en-GB" sz="1400" dirty="0" smtClean="0"/>
              <a:t>, Wellcome Images, Creative  commons licence)</a:t>
            </a:r>
            <a:endParaRPr lang="en-GB" sz="1400" dirty="0"/>
          </a:p>
        </p:txBody>
      </p:sp>
      <p:pic>
        <p:nvPicPr>
          <p:cNvPr id="6" name="Picture 5" descr="chick neural tube from above.jpg"/>
          <p:cNvPicPr>
            <a:picLocks noChangeAspect="1"/>
          </p:cNvPicPr>
          <p:nvPr/>
        </p:nvPicPr>
        <p:blipFill>
          <a:blip r:embed="rId4" cstate="print"/>
          <a:stretch>
            <a:fillRect/>
          </a:stretch>
        </p:blipFill>
        <p:spPr>
          <a:xfrm>
            <a:off x="1259632" y="1340768"/>
            <a:ext cx="2592288" cy="4725184"/>
          </a:xfrm>
          <a:prstGeom prst="rect">
            <a:avLst/>
          </a:prstGeom>
        </p:spPr>
      </p:pic>
      <p:sp>
        <p:nvSpPr>
          <p:cNvPr id="3" name="TextBox 2"/>
          <p:cNvSpPr txBox="1"/>
          <p:nvPr/>
        </p:nvSpPr>
        <p:spPr>
          <a:xfrm>
            <a:off x="6372200" y="5696620"/>
            <a:ext cx="2205732" cy="369332"/>
          </a:xfrm>
          <a:prstGeom prst="rect">
            <a:avLst/>
          </a:prstGeom>
          <a:noFill/>
        </p:spPr>
        <p:txBody>
          <a:bodyPr wrap="none" rtlCol="0">
            <a:spAutoFit/>
          </a:bodyPr>
          <a:lstStyle/>
          <a:p>
            <a:r>
              <a:rPr lang="en-GB" b="1" dirty="0" smtClean="0">
                <a:solidFill>
                  <a:srgbClr val="FF0000"/>
                </a:solidFill>
              </a:rPr>
              <a:t>Ventricular zone cells</a:t>
            </a:r>
            <a:endParaRPr lang="en-GB" b="1" dirty="0">
              <a:solidFill>
                <a:srgbClr val="FF0000"/>
              </a:solidFill>
            </a:endParaRPr>
          </a:p>
        </p:txBody>
      </p:sp>
      <p:cxnSp>
        <p:nvCxnSpPr>
          <p:cNvPr id="8" name="Straight Arrow Connector 7"/>
          <p:cNvCxnSpPr/>
          <p:nvPr/>
        </p:nvCxnSpPr>
        <p:spPr>
          <a:xfrm flipH="1" flipV="1">
            <a:off x="6606978" y="4077072"/>
            <a:ext cx="1093735" cy="16195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2119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Neurogenesis is regulated</a:t>
            </a:r>
            <a:endParaRPr lang="en-GB" b="1" dirty="0">
              <a:solidFill>
                <a:srgbClr val="7030A0"/>
              </a:solidFill>
            </a:endParaRPr>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n-GB" dirty="0" smtClean="0"/>
              <a:t>In time and space</a:t>
            </a:r>
          </a:p>
          <a:p>
            <a:endParaRPr lang="en-GB" dirty="0" smtClean="0"/>
          </a:p>
          <a:p>
            <a:r>
              <a:rPr lang="en-GB" dirty="0" smtClean="0"/>
              <a:t>number of divisions is controlled</a:t>
            </a:r>
          </a:p>
          <a:p>
            <a:endParaRPr lang="en-GB" dirty="0" smtClean="0"/>
          </a:p>
          <a:p>
            <a:r>
              <a:rPr lang="en-GB" dirty="0" smtClean="0"/>
              <a:t>Extrinsic ‘growth factors’/mitogens e.g. FGF, TGF-alpha, EGF, IGF and Shh and Wnt</a:t>
            </a:r>
          </a:p>
          <a:p>
            <a:pPr marL="0" indent="0">
              <a:buNone/>
            </a:pPr>
            <a:endParaRPr lang="en-GB" dirty="0"/>
          </a:p>
          <a:p>
            <a:pPr marL="0" indent="0">
              <a:buNone/>
            </a:pPr>
            <a:r>
              <a:rPr lang="en-GB" dirty="0" smtClean="0"/>
              <a:t>E.g. Driven to enter S-phase by </a:t>
            </a:r>
          </a:p>
          <a:p>
            <a:pPr marL="0" indent="0">
              <a:buNone/>
            </a:pPr>
            <a:r>
              <a:rPr lang="en-GB" dirty="0" smtClean="0"/>
              <a:t>cyclin1/Cdk4 phosphorylation of Rb</a:t>
            </a:r>
          </a:p>
          <a:p>
            <a:pPr marL="0" indent="0">
              <a:buNone/>
            </a:pPr>
            <a:endParaRPr lang="en-GB" dirty="0" smtClean="0"/>
          </a:p>
          <a:p>
            <a:pPr marL="0" indent="0">
              <a:buNone/>
            </a:pPr>
            <a:r>
              <a:rPr lang="en-GB" dirty="0" smtClean="0"/>
              <a:t>Driven to exit cell cycle e.g. P27</a:t>
            </a:r>
          </a:p>
          <a:p>
            <a:endParaRPr lang="en-GB" dirty="0" smtClean="0"/>
          </a:p>
          <a:p>
            <a:pPr marL="0" indent="0">
              <a:buNone/>
            </a:pPr>
            <a:r>
              <a:rPr lang="en-GB" dirty="0" smtClean="0"/>
              <a:t>(mouse mutants)</a:t>
            </a:r>
          </a:p>
          <a:p>
            <a:endParaRPr lang="en-GB" dirty="0" smtClean="0"/>
          </a:p>
        </p:txBody>
      </p:sp>
      <p:pic>
        <p:nvPicPr>
          <p:cNvPr id="4" name="Content Placeholder 3" descr="cell_cycle.jpg"/>
          <p:cNvPicPr>
            <a:picLocks noChangeAspect="1"/>
          </p:cNvPicPr>
          <p:nvPr/>
        </p:nvPicPr>
        <p:blipFill>
          <a:blip r:embed="rId2" cstate="print"/>
          <a:stretch>
            <a:fillRect/>
          </a:stretch>
        </p:blipFill>
        <p:spPr>
          <a:xfrm>
            <a:off x="5796136" y="3789040"/>
            <a:ext cx="2861568" cy="2861568"/>
          </a:xfrm>
          <a:prstGeom prst="rect">
            <a:avLst/>
          </a:prstGeom>
          <a:ln>
            <a:solidFill>
              <a:schemeClr val="tx1"/>
            </a:solidFill>
          </a:ln>
        </p:spPr>
      </p:pic>
    </p:spTree>
    <p:extLst>
      <p:ext uri="{BB962C8B-B14F-4D97-AF65-F5344CB8AC3E}">
        <p14:creationId xmlns:p14="http://schemas.microsoft.com/office/powerpoint/2010/main" val="95104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7030A0"/>
                </a:solidFill>
              </a:rPr>
              <a:t>Looking at ventricular zone cells</a:t>
            </a:r>
            <a:endParaRPr lang="en-GB" b="1" dirty="0">
              <a:solidFill>
                <a:srgbClr val="7030A0"/>
              </a:solidFill>
            </a:endParaRPr>
          </a:p>
        </p:txBody>
      </p:sp>
      <p:sp>
        <p:nvSpPr>
          <p:cNvPr id="3" name="Content Placeholder 2"/>
          <p:cNvSpPr>
            <a:spLocks noGrp="1"/>
          </p:cNvSpPr>
          <p:nvPr>
            <p:ph idx="1"/>
          </p:nvPr>
        </p:nvSpPr>
        <p:spPr>
          <a:xfrm>
            <a:off x="467544" y="1988840"/>
            <a:ext cx="8229600" cy="4525963"/>
          </a:xfrm>
        </p:spPr>
        <p:txBody>
          <a:bodyPr>
            <a:normAutofit fontScale="85000" lnSpcReduction="10000"/>
          </a:bodyPr>
          <a:lstStyle/>
          <a:p>
            <a:pPr marL="514350" indent="-514350">
              <a:buNone/>
            </a:pPr>
            <a:r>
              <a:rPr lang="en-GB" dirty="0" smtClean="0">
                <a:solidFill>
                  <a:srgbClr val="7030A0"/>
                </a:solidFill>
              </a:rPr>
              <a:t>1.Expansion </a:t>
            </a:r>
          </a:p>
          <a:p>
            <a:pPr marL="514350" indent="-514350">
              <a:buNone/>
            </a:pPr>
            <a:r>
              <a:rPr lang="en-GB" dirty="0" smtClean="0"/>
              <a:t>(neuroepithelial stem cells</a:t>
            </a:r>
          </a:p>
          <a:p>
            <a:pPr marL="514350" indent="-514350">
              <a:buNone/>
            </a:pPr>
            <a:r>
              <a:rPr lang="en-GB" dirty="0" smtClean="0"/>
              <a:t>1-2/day, mainly symmetrical )</a:t>
            </a:r>
          </a:p>
          <a:p>
            <a:pPr marL="514350" indent="-514350">
              <a:buNone/>
            </a:pPr>
            <a:r>
              <a:rPr lang="en-GB" dirty="0" smtClean="0">
                <a:solidFill>
                  <a:srgbClr val="7030A0"/>
                </a:solidFill>
              </a:rPr>
              <a:t>2. Neurogenic </a:t>
            </a:r>
          </a:p>
          <a:p>
            <a:pPr marL="514350" indent="-514350">
              <a:buNone/>
            </a:pPr>
            <a:r>
              <a:rPr lang="en-GB" dirty="0" smtClean="0"/>
              <a:t>(NE become RG </a:t>
            </a:r>
          </a:p>
          <a:p>
            <a:pPr marL="514350" indent="-514350">
              <a:buNone/>
            </a:pPr>
            <a:r>
              <a:rPr lang="en-GB" dirty="0" smtClean="0"/>
              <a:t>and asymmetrically divide)</a:t>
            </a:r>
          </a:p>
          <a:p>
            <a:pPr marL="514350" indent="-514350">
              <a:buNone/>
            </a:pPr>
            <a:r>
              <a:rPr lang="en-GB" dirty="0" smtClean="0"/>
              <a:t>3. Switch to </a:t>
            </a:r>
            <a:r>
              <a:rPr lang="en-GB" dirty="0" smtClean="0">
                <a:solidFill>
                  <a:srgbClr val="7030A0"/>
                </a:solidFill>
              </a:rPr>
              <a:t>astrogenic</a:t>
            </a:r>
            <a:r>
              <a:rPr lang="en-GB" dirty="0" smtClean="0"/>
              <a:t> phase</a:t>
            </a:r>
          </a:p>
          <a:p>
            <a:pPr marL="514350" indent="-514350">
              <a:buFont typeface="+mj-lt"/>
              <a:buAutoNum type="arabicPeriod"/>
            </a:pPr>
            <a:endParaRPr lang="en-GB" dirty="0"/>
          </a:p>
          <a:p>
            <a:pPr marL="0" indent="0">
              <a:buNone/>
            </a:pPr>
            <a:r>
              <a:rPr lang="en-GB" dirty="0" smtClean="0"/>
              <a:t>regulated by intrinsic and extrinsic signals e.g. mitogens, mitotic inhibitors, cell death etc (division: differentiation)</a:t>
            </a:r>
            <a:endParaRPr lang="en-GB" dirty="0"/>
          </a:p>
        </p:txBody>
      </p:sp>
      <p:pic>
        <p:nvPicPr>
          <p:cNvPr id="4" name="Picture 3" descr="neurogenesis.jpg"/>
          <p:cNvPicPr>
            <a:picLocks noChangeAspect="1"/>
          </p:cNvPicPr>
          <p:nvPr/>
        </p:nvPicPr>
        <p:blipFill>
          <a:blip r:embed="rId2" cstate="print"/>
          <a:stretch>
            <a:fillRect/>
          </a:stretch>
        </p:blipFill>
        <p:spPr>
          <a:xfrm>
            <a:off x="5652120" y="1628800"/>
            <a:ext cx="3168352" cy="3865390"/>
          </a:xfrm>
          <a:prstGeom prst="rect">
            <a:avLst/>
          </a:prstGeom>
          <a:ln>
            <a:solidFill>
              <a:schemeClr val="accent1"/>
            </a:solidFill>
          </a:ln>
        </p:spPr>
      </p:pic>
    </p:spTree>
    <p:extLst>
      <p:ext uri="{BB962C8B-B14F-4D97-AF65-F5344CB8AC3E}">
        <p14:creationId xmlns:p14="http://schemas.microsoft.com/office/powerpoint/2010/main" val="167122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25" y="0"/>
            <a:ext cx="8229600" cy="1143000"/>
          </a:xfrm>
        </p:spPr>
        <p:txBody>
          <a:bodyPr>
            <a:normAutofit/>
          </a:bodyPr>
          <a:lstStyle/>
          <a:p>
            <a:r>
              <a:rPr lang="en-GB" sz="3600" b="1" dirty="0" smtClean="0">
                <a:solidFill>
                  <a:srgbClr val="7030A0"/>
                </a:solidFill>
              </a:rPr>
              <a:t>Glial nature of embryonic NSCs</a:t>
            </a:r>
            <a:endParaRPr lang="en-GB" sz="3600" b="1" dirty="0">
              <a:solidFill>
                <a:srgbClr val="7030A0"/>
              </a:solidFill>
            </a:endParaRPr>
          </a:p>
        </p:txBody>
      </p:sp>
      <p:pic>
        <p:nvPicPr>
          <p:cNvPr id="4" name="Picture 2"/>
          <p:cNvPicPr>
            <a:picLocks noChangeAspect="1" noChangeArrowheads="1"/>
          </p:cNvPicPr>
          <p:nvPr/>
        </p:nvPicPr>
        <p:blipFill>
          <a:blip r:embed="rId2" cstate="print"/>
          <a:srcRect/>
          <a:stretch>
            <a:fillRect/>
          </a:stretch>
        </p:blipFill>
        <p:spPr bwMode="auto">
          <a:xfrm>
            <a:off x="171459" y="1124744"/>
            <a:ext cx="8838226" cy="482453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Rectangle 4"/>
          <p:cNvSpPr/>
          <p:nvPr/>
        </p:nvSpPr>
        <p:spPr>
          <a:xfrm>
            <a:off x="5220072" y="6237312"/>
            <a:ext cx="3714543" cy="369332"/>
          </a:xfrm>
          <a:prstGeom prst="rect">
            <a:avLst/>
          </a:prstGeom>
        </p:spPr>
        <p:txBody>
          <a:bodyPr wrap="none">
            <a:spAutoFit/>
          </a:bodyPr>
          <a:lstStyle/>
          <a:p>
            <a:r>
              <a:rPr lang="en-GB" dirty="0" smtClean="0"/>
              <a:t>(Kriegstein </a:t>
            </a:r>
            <a:r>
              <a:rPr lang="en-GB" dirty="0"/>
              <a:t>and Alvarez-Buyalla, </a:t>
            </a:r>
            <a:r>
              <a:rPr lang="en-GB" dirty="0" smtClean="0"/>
              <a:t>2009)</a:t>
            </a:r>
            <a:endParaRPr lang="en-GB" dirty="0"/>
          </a:p>
        </p:txBody>
      </p:sp>
      <p:sp>
        <p:nvSpPr>
          <p:cNvPr id="6" name="TextBox 5"/>
          <p:cNvSpPr txBox="1"/>
          <p:nvPr/>
        </p:nvSpPr>
        <p:spPr>
          <a:xfrm>
            <a:off x="177694" y="6098812"/>
            <a:ext cx="4741811" cy="646331"/>
          </a:xfrm>
          <a:prstGeom prst="rect">
            <a:avLst/>
          </a:prstGeom>
          <a:noFill/>
        </p:spPr>
        <p:txBody>
          <a:bodyPr wrap="none" rtlCol="0">
            <a:spAutoFit/>
          </a:bodyPr>
          <a:lstStyle/>
          <a:p>
            <a:r>
              <a:rPr lang="en-GB" dirty="0" smtClean="0"/>
              <a:t>IPC= ‘intermediate progenitor cells</a:t>
            </a:r>
          </a:p>
          <a:p>
            <a:r>
              <a:rPr lang="en-GB" dirty="0" smtClean="0"/>
              <a:t>B cells = adult SVZ Type B cells (see next Lecture)</a:t>
            </a:r>
            <a:endParaRPr lang="en-GB" dirty="0"/>
          </a:p>
        </p:txBody>
      </p:sp>
    </p:spTree>
    <p:extLst>
      <p:ext uri="{BB962C8B-B14F-4D97-AF65-F5344CB8AC3E}">
        <p14:creationId xmlns:p14="http://schemas.microsoft.com/office/powerpoint/2010/main" val="369802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1187" descr="Slide00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84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16" descr="Slide0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529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1228</Words>
  <Application>Microsoft Office PowerPoint</Application>
  <PresentationFormat>On-screen Show (4:3)</PresentationFormat>
  <Paragraphs>231</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Neurogenesis</vt:lpstr>
      <vt:lpstr>Reminder: some concepts</vt:lpstr>
      <vt:lpstr>Reminder: Outline of CNS development</vt:lpstr>
      <vt:lpstr>Part 1. Neurogenesis in the embryo - must build CNS from this:</vt:lpstr>
      <vt:lpstr>Neurogenesis is regulated</vt:lpstr>
      <vt:lpstr>Looking at ventricular zone cells</vt:lpstr>
      <vt:lpstr>Glial nature of embryonic NSCs</vt:lpstr>
      <vt:lpstr>PowerPoint Presentation</vt:lpstr>
      <vt:lpstr>PowerPoint Presentation</vt:lpstr>
      <vt:lpstr>Defining dopaminergic neurons</vt:lpstr>
      <vt:lpstr>TF profile and fate</vt:lpstr>
      <vt:lpstr>Outline of dorso-ventral spinal cord patterning</vt:lpstr>
      <vt:lpstr>Neural tube patterning and signalling pathway cross-talk</vt:lpstr>
      <vt:lpstr>PowerPoint Presentation</vt:lpstr>
      <vt:lpstr>Embryonic NSCs mimic in vivo differentiation in vitro</vt:lpstr>
      <vt:lpstr>Dissecting the intrinsic and environmental signals to NSCs that regulate neurogenic and gliogenic phases</vt:lpstr>
      <vt:lpstr>Neuro- to gliogenic switch involves DNA methylation changes </vt:lpstr>
      <vt:lpstr>Circuitry issues:  Could Devpt explain neuronal/synaptic diversity? Devpt genes in adult – why?</vt:lpstr>
      <vt:lpstr>The ‘connectome’</vt:lpstr>
      <vt:lpstr>15 minutes break</vt:lpstr>
      <vt:lpstr>Part2: Neurogenesis in the adult brain</vt:lpstr>
      <vt:lpstr>Adult neural stem cells Reminder: What is a stem cell?</vt:lpstr>
      <vt:lpstr>Postnatal and adult mammalian brains can make new neurons</vt:lpstr>
      <vt:lpstr>What are the neural stem cells of the subventricular zone?</vt:lpstr>
      <vt:lpstr>Progeny of the neural stem cells of the SVZ?</vt:lpstr>
      <vt:lpstr>The RMS and final cell fate</vt:lpstr>
      <vt:lpstr>Why have NSCs in the SVZ?</vt:lpstr>
      <vt:lpstr>Neural stem cells of the subgranular zone (SGZ) of the dentate gyrus (hc)</vt:lpstr>
      <vt:lpstr>PowerPoint Presentation</vt:lpstr>
      <vt:lpstr>Again, involves sequential expression of TFs</vt:lpstr>
      <vt:lpstr>Function of these adult neurons generated from SGZ?</vt:lpstr>
      <vt:lpstr>What regulates Adult NSC proliferation? Neuronal activity nearby can stop SGZ NSC proliferation</vt:lpstr>
      <vt:lpstr>Adult neurogenesis compared to embryonic</vt:lpstr>
      <vt:lpstr>Neurogenesis in aged adult brains</vt:lpstr>
      <vt:lpstr>Note: Adult neurogenesis does vary across mammalian species</vt:lpstr>
      <vt:lpstr>What about us?</vt:lpstr>
      <vt:lpstr>Unwanted adult neurogenesis:  Brain tumours</vt:lpstr>
      <vt:lpstr>E.g. Glioblastoma Multiforme (GBM)</vt:lpstr>
      <vt:lpstr>Learning outcomes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Neurogenesis</dc:title>
  <dc:creator>Anita</dc:creator>
  <cp:lastModifiedBy>Shiel, Nuala</cp:lastModifiedBy>
  <cp:revision>20</cp:revision>
  <dcterms:created xsi:type="dcterms:W3CDTF">2012-10-11T21:02:33Z</dcterms:created>
  <dcterms:modified xsi:type="dcterms:W3CDTF">2012-10-15T13:14:11Z</dcterms:modified>
</cp:coreProperties>
</file>