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79" r:id="rId7"/>
    <p:sldId id="260" r:id="rId8"/>
    <p:sldId id="261" r:id="rId9"/>
    <p:sldId id="262" r:id="rId10"/>
    <p:sldId id="263" r:id="rId11"/>
    <p:sldId id="265" r:id="rId12"/>
    <p:sldId id="266" r:id="rId13"/>
    <p:sldId id="267" r:id="rId14"/>
    <p:sldId id="268" r:id="rId15"/>
    <p:sldId id="281" r:id="rId16"/>
    <p:sldId id="280" r:id="rId17"/>
    <p:sldId id="269" r:id="rId18"/>
    <p:sldId id="270" r:id="rId19"/>
    <p:sldId id="271" r:id="rId20"/>
    <p:sldId id="272" r:id="rId21"/>
    <p:sldId id="273" r:id="rId22"/>
    <p:sldId id="274" r:id="rId23"/>
    <p:sldId id="291" r:id="rId24"/>
    <p:sldId id="282" r:id="rId25"/>
    <p:sldId id="284" r:id="rId26"/>
    <p:sldId id="285" r:id="rId27"/>
    <p:sldId id="286" r:id="rId28"/>
    <p:sldId id="292" r:id="rId29"/>
    <p:sldId id="293" r:id="rId30"/>
    <p:sldId id="294" r:id="rId31"/>
    <p:sldId id="289" r:id="rId32"/>
    <p:sldId id="295" r:id="rId33"/>
    <p:sldId id="296"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40" y="-54"/>
      </p:cViewPr>
      <p:guideLst>
        <p:guide orient="horz" pos="2160"/>
        <p:guide pos="2880"/>
      </p:guideLst>
    </p:cSldViewPr>
  </p:slideViewPr>
  <p:notesTextViewPr>
    <p:cViewPr>
      <p:scale>
        <a:sx n="1" d="1"/>
        <a:sy n="1" d="1"/>
      </p:scale>
      <p:origin x="0" y="0"/>
    </p:cViewPr>
  </p:notesTextViewPr>
  <p:sorterViewPr>
    <p:cViewPr>
      <p:scale>
        <a:sx n="100" d="100"/>
        <a:sy n="100" d="100"/>
      </p:scale>
      <p:origin x="0" y="180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420351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155589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127090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21242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98040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39623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428725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160269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31082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24289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BBA9B-C241-4A6B-95FB-B0692B38A427}" type="datetimeFigureOut">
              <a:rPr lang="en-GB" smtClean="0"/>
              <a:t>15/10/2012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BEED47-27B3-454A-84E3-DF751A3C2F36}" type="slidenum">
              <a:rPr lang="en-GB" smtClean="0"/>
              <a:t>‹#›</a:t>
            </a:fld>
            <a:endParaRPr lang="en-GB" dirty="0"/>
          </a:p>
        </p:txBody>
      </p:sp>
    </p:spTree>
    <p:extLst>
      <p:ext uri="{BB962C8B-B14F-4D97-AF65-F5344CB8AC3E}">
        <p14:creationId xmlns:p14="http://schemas.microsoft.com/office/powerpoint/2010/main" val="277487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BBA9B-C241-4A6B-95FB-B0692B38A427}" type="datetimeFigureOut">
              <a:rPr lang="en-GB" smtClean="0"/>
              <a:t>15/10/2012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D47-27B3-454A-84E3-DF751A3C2F36}" type="slidenum">
              <a:rPr lang="en-GB" smtClean="0"/>
              <a:t>‹#›</a:t>
            </a:fld>
            <a:endParaRPr lang="en-GB" dirty="0"/>
          </a:p>
        </p:txBody>
      </p:sp>
    </p:spTree>
    <p:extLst>
      <p:ext uri="{BB962C8B-B14F-4D97-AF65-F5344CB8AC3E}">
        <p14:creationId xmlns:p14="http://schemas.microsoft.com/office/powerpoint/2010/main" val="903524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images.wellcome.ac.uk/indexplus/result.html?wi_credit_line:text=%22Ian+Spreadbury%22&amp;$=sort=sort+sortexpr+image_sort&amp;*sform=wellcome-images&amp;_IXACTION_=query&amp;_IXFIRST_=1&amp;_IXSPFX_=templates/b&amp;_IXFPFX_=templates/t&amp;$+with+image_sort=." TargetMode="External"/><Relationship Id="rId5" Type="http://schemas.openxmlformats.org/officeDocument/2006/relationships/image" Target="../media/image4.jpeg"/><Relationship Id="rId4" Type="http://schemas.openxmlformats.org/officeDocument/2006/relationships/hyperlink" Target="http://images.wellcome.ac.uk/indexplus/result.html?wi_credit_line:text=%22M.+Johnson%22&amp;$=sort=sort+sortexpr+image_sort&amp;*sform=wellcome-images&amp;_IXACTION_=query&amp;_IXFIRST_=1&amp;_IXSPFX_=templates/b&amp;_IXFPFX_=templates/t&amp;$+with+image_sor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images.wellcome.ac.uk/indexplus/result.html?wi_credit_line:text=%22Kate+Storey%22&amp;$=sort=sort+sortexpr+image_sort&amp;*sform=wellcome-images&amp;_IXACTION_=query&amp;_IXFIRST_=1&amp;_IXSPFX_=templates/b&amp;_IXFPFX_=templates/t&amp;$+with+image_sor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IxFwenTA-g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789041"/>
            <a:ext cx="8064896" cy="1152128"/>
          </a:xfrm>
        </p:spPr>
        <p:txBody>
          <a:bodyPr>
            <a:noAutofit/>
          </a:bodyPr>
          <a:lstStyle/>
          <a:p>
            <a:r>
              <a:rPr lang="en-GB" sz="5400" dirty="0" smtClean="0">
                <a:solidFill>
                  <a:srgbClr val="7030A0"/>
                </a:solidFill>
                <a:latin typeface="Arial" pitchFamily="34" charset="0"/>
                <a:cs typeface="Arial" pitchFamily="34" charset="0"/>
              </a:rPr>
              <a:t>Neural tube development</a:t>
            </a:r>
            <a:endParaRPr lang="en-GB" sz="5400"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a:xfrm>
            <a:off x="1331640" y="5105400"/>
            <a:ext cx="6400800" cy="1752600"/>
          </a:xfrm>
        </p:spPr>
        <p:txBody>
          <a:bodyPr/>
          <a:lstStyle/>
          <a:p>
            <a:r>
              <a:rPr lang="en-GB" dirty="0" smtClean="0">
                <a:solidFill>
                  <a:schemeClr val="tx1"/>
                </a:solidFill>
                <a:latin typeface="Arial" pitchFamily="34" charset="0"/>
                <a:cs typeface="Arial" pitchFamily="34" charset="0"/>
              </a:rPr>
              <a:t>Dr Anita Hall</a:t>
            </a:r>
          </a:p>
          <a:p>
            <a:r>
              <a:rPr lang="en-GB" sz="2800" dirty="0">
                <a:solidFill>
                  <a:schemeClr val="tx1"/>
                </a:solidFill>
                <a:latin typeface="Arial" pitchFamily="34" charset="0"/>
                <a:cs typeface="Arial" pitchFamily="34" charset="0"/>
              </a:rPr>
              <a:t>a</a:t>
            </a:r>
            <a:r>
              <a:rPr lang="en-GB" sz="2800" dirty="0" smtClean="0">
                <a:solidFill>
                  <a:schemeClr val="tx1"/>
                </a:solidFill>
                <a:latin typeface="Arial" pitchFamily="34" charset="0"/>
                <a:cs typeface="Arial" pitchFamily="34" charset="0"/>
              </a:rPr>
              <a:t>nita.hall@imperial.ac.uk</a:t>
            </a:r>
            <a:endParaRPr lang="en-GB" sz="2800" dirty="0">
              <a:solidFill>
                <a:schemeClr val="tx1"/>
              </a:solidFill>
              <a:latin typeface="Arial" pitchFamily="34" charset="0"/>
              <a:cs typeface="Arial" pitchFamily="34" charset="0"/>
            </a:endParaRPr>
          </a:p>
        </p:txBody>
      </p:sp>
      <p:pic>
        <p:nvPicPr>
          <p:cNvPr id="4" name="Picture 3" descr="huamn wired brain.jpg"/>
          <p:cNvPicPr>
            <a:picLocks noChangeAspect="1"/>
          </p:cNvPicPr>
          <p:nvPr/>
        </p:nvPicPr>
        <p:blipFill>
          <a:blip r:embed="rId2" cstate="print"/>
          <a:stretch>
            <a:fillRect/>
          </a:stretch>
        </p:blipFill>
        <p:spPr>
          <a:xfrm>
            <a:off x="3411486" y="260648"/>
            <a:ext cx="2321028" cy="3436792"/>
          </a:xfrm>
          <a:prstGeom prst="rect">
            <a:avLst/>
          </a:prstGeom>
        </p:spPr>
      </p:pic>
    </p:spTree>
    <p:extLst>
      <p:ext uri="{BB962C8B-B14F-4D97-AF65-F5344CB8AC3E}">
        <p14:creationId xmlns:p14="http://schemas.microsoft.com/office/powerpoint/2010/main" val="2390430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5"/>
            <a:ext cx="8229600" cy="1143000"/>
          </a:xfrm>
        </p:spPr>
        <p:txBody>
          <a:bodyPr>
            <a:normAutofit/>
          </a:bodyPr>
          <a:lstStyle/>
          <a:p>
            <a:r>
              <a:rPr lang="en-GB" sz="3600" b="1" dirty="0" smtClean="0">
                <a:solidFill>
                  <a:srgbClr val="7030A0"/>
                </a:solidFill>
              </a:rPr>
              <a:t>Human Neural tube defects</a:t>
            </a:r>
            <a:endParaRPr lang="en-GB" sz="3600" b="1" dirty="0">
              <a:solidFill>
                <a:srgbClr val="7030A0"/>
              </a:solidFill>
            </a:endParaRPr>
          </a:p>
        </p:txBody>
      </p:sp>
      <p:sp>
        <p:nvSpPr>
          <p:cNvPr id="3" name="Content Placeholder 2"/>
          <p:cNvSpPr>
            <a:spLocks noGrp="1"/>
          </p:cNvSpPr>
          <p:nvPr>
            <p:ph idx="1"/>
          </p:nvPr>
        </p:nvSpPr>
        <p:spPr>
          <a:xfrm>
            <a:off x="0" y="1039044"/>
            <a:ext cx="6876256" cy="5558308"/>
          </a:xfrm>
        </p:spPr>
        <p:txBody>
          <a:bodyPr>
            <a:normAutofit fontScale="70000" lnSpcReduction="20000"/>
          </a:bodyPr>
          <a:lstStyle/>
          <a:p>
            <a:r>
              <a:rPr lang="en-GB" dirty="0" smtClean="0"/>
              <a:t>Some of commonest and most severe disorders of the foetus &amp; newborn (1-2/1000 live births)</a:t>
            </a:r>
          </a:p>
          <a:p>
            <a:r>
              <a:rPr lang="en-GB" dirty="0" smtClean="0"/>
              <a:t>Different regions of the neural tube fail to close</a:t>
            </a:r>
          </a:p>
          <a:p>
            <a:endParaRPr lang="en-GB" dirty="0" smtClean="0"/>
          </a:p>
          <a:p>
            <a:endParaRPr lang="en-GB" i="1" dirty="0" smtClean="0"/>
          </a:p>
          <a:p>
            <a:endParaRPr lang="en-GB" i="1" dirty="0"/>
          </a:p>
          <a:p>
            <a:endParaRPr lang="en-GB" i="1" dirty="0" smtClean="0"/>
          </a:p>
          <a:p>
            <a:endParaRPr lang="en-GB" i="1" dirty="0" smtClean="0"/>
          </a:p>
          <a:p>
            <a:endParaRPr lang="en-GB" i="1" dirty="0"/>
          </a:p>
          <a:p>
            <a:r>
              <a:rPr lang="en-GB" i="1" dirty="0" smtClean="0"/>
              <a:t>Planar cell polarity signalling</a:t>
            </a:r>
            <a:r>
              <a:rPr lang="en-GB" dirty="0" smtClean="0"/>
              <a:t>: initiation of closure.</a:t>
            </a:r>
          </a:p>
          <a:p>
            <a:r>
              <a:rPr lang="en-GB" i="1" dirty="0" smtClean="0"/>
              <a:t>Sonic hedgehog (Shh) signalling</a:t>
            </a:r>
            <a:r>
              <a:rPr lang="en-GB" dirty="0" smtClean="0"/>
              <a:t> overactivation probably via prevention of dorsolateral hinge points </a:t>
            </a:r>
          </a:p>
          <a:p>
            <a:r>
              <a:rPr lang="en-GB" i="1" dirty="0" smtClean="0"/>
              <a:t>Bone morphogenetic proteins </a:t>
            </a:r>
          </a:p>
          <a:p>
            <a:r>
              <a:rPr lang="en-GB" i="1" dirty="0" smtClean="0"/>
              <a:t>Notch signalling</a:t>
            </a:r>
            <a:r>
              <a:rPr lang="en-GB" dirty="0" smtClean="0"/>
              <a:t>, via regulation of neurogenesis.</a:t>
            </a:r>
          </a:p>
          <a:p>
            <a:r>
              <a:rPr lang="en-GB" i="1" dirty="0" smtClean="0"/>
              <a:t>Retinoid signalling</a:t>
            </a:r>
            <a:r>
              <a:rPr lang="en-GB" dirty="0" smtClean="0"/>
              <a:t>, ?why</a:t>
            </a:r>
          </a:p>
          <a:p>
            <a:r>
              <a:rPr lang="en-GB" i="1" dirty="0" smtClean="0"/>
              <a:t>Inositol metabolism</a:t>
            </a:r>
            <a:r>
              <a:rPr lang="en-GB" dirty="0" smtClean="0"/>
              <a:t> with protein phosphorylation via protein kinase C </a:t>
            </a:r>
            <a:endParaRPr lang="en-GB" dirty="0"/>
          </a:p>
        </p:txBody>
      </p:sp>
      <p:pic>
        <p:nvPicPr>
          <p:cNvPr id="4100" name="Picture 4"/>
          <p:cNvPicPr>
            <a:picLocks noChangeAspect="1" noChangeArrowheads="1"/>
          </p:cNvPicPr>
          <p:nvPr/>
        </p:nvPicPr>
        <p:blipFill>
          <a:blip r:embed="rId2" cstate="print"/>
          <a:srcRect/>
          <a:stretch>
            <a:fillRect/>
          </a:stretch>
        </p:blipFill>
        <p:spPr bwMode="auto">
          <a:xfrm>
            <a:off x="7164288" y="1772816"/>
            <a:ext cx="1729750" cy="3645024"/>
          </a:xfrm>
          <a:prstGeom prst="rect">
            <a:avLst/>
          </a:prstGeom>
          <a:noFill/>
          <a:ln w="9525">
            <a:solidFill>
              <a:schemeClr val="tx1"/>
            </a:solidFill>
            <a:miter lim="800000"/>
            <a:headEnd/>
            <a:tailEnd/>
          </a:ln>
        </p:spPr>
      </p:pic>
      <p:sp>
        <p:nvSpPr>
          <p:cNvPr id="7" name="TextBox 6"/>
          <p:cNvSpPr txBox="1"/>
          <p:nvPr/>
        </p:nvSpPr>
        <p:spPr>
          <a:xfrm>
            <a:off x="6945428" y="5517231"/>
            <a:ext cx="1948610" cy="307777"/>
          </a:xfrm>
          <a:prstGeom prst="rect">
            <a:avLst/>
          </a:prstGeom>
          <a:noFill/>
        </p:spPr>
        <p:txBody>
          <a:bodyPr wrap="none" rtlCol="0">
            <a:spAutoFit/>
          </a:bodyPr>
          <a:lstStyle/>
          <a:p>
            <a:r>
              <a:rPr lang="en-GB" sz="1400" dirty="0" smtClean="0"/>
              <a:t>(Mahalik SK et al., 2011)</a:t>
            </a:r>
            <a:endParaRPr lang="en-GB" sz="1400" dirty="0"/>
          </a:p>
        </p:txBody>
      </p:sp>
      <p:pic>
        <p:nvPicPr>
          <p:cNvPr id="6" name="Picture 2"/>
          <p:cNvPicPr>
            <a:picLocks noChangeAspect="1" noChangeArrowheads="1"/>
          </p:cNvPicPr>
          <p:nvPr/>
        </p:nvPicPr>
        <p:blipFill>
          <a:blip r:embed="rId3" cstate="print"/>
          <a:srcRect/>
          <a:stretch>
            <a:fillRect/>
          </a:stretch>
        </p:blipFill>
        <p:spPr bwMode="auto">
          <a:xfrm>
            <a:off x="539552" y="2132856"/>
            <a:ext cx="1640092" cy="1747287"/>
          </a:xfrm>
          <a:prstGeom prst="rect">
            <a:avLst/>
          </a:prstGeom>
          <a:noFill/>
          <a:ln w="9525">
            <a:solidFill>
              <a:schemeClr val="tx1"/>
            </a:solidFill>
            <a:miter lim="800000"/>
            <a:headEnd/>
            <a:tailEnd/>
          </a:ln>
        </p:spPr>
      </p:pic>
      <p:sp>
        <p:nvSpPr>
          <p:cNvPr id="4" name="Rectangle 3"/>
          <p:cNvSpPr/>
          <p:nvPr/>
        </p:nvSpPr>
        <p:spPr>
          <a:xfrm>
            <a:off x="2267744" y="3605514"/>
            <a:ext cx="2873094" cy="276999"/>
          </a:xfrm>
          <a:prstGeom prst="rect">
            <a:avLst/>
          </a:prstGeom>
        </p:spPr>
        <p:txBody>
          <a:bodyPr wrap="none">
            <a:spAutoFit/>
          </a:bodyPr>
          <a:lstStyle/>
          <a:p>
            <a:r>
              <a:rPr lang="en-GB" sz="1200" dirty="0"/>
              <a:t>(Review: Copp and Greene, J Pathol., 2010)</a:t>
            </a:r>
          </a:p>
        </p:txBody>
      </p:sp>
    </p:spTree>
    <p:extLst>
      <p:ext uri="{BB962C8B-B14F-4D97-AF65-F5344CB8AC3E}">
        <p14:creationId xmlns:p14="http://schemas.microsoft.com/office/powerpoint/2010/main" val="128321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Next step to a nervous system</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r>
              <a:rPr lang="en-GB" dirty="0" smtClean="0"/>
              <a:t>So neural induction is a reversal of neural inhibition</a:t>
            </a:r>
          </a:p>
          <a:p>
            <a:endParaRPr lang="en-GB" dirty="0" smtClean="0"/>
          </a:p>
          <a:p>
            <a:r>
              <a:rPr lang="en-GB" dirty="0" smtClean="0"/>
              <a:t>Now have a ‘neurogenic region’</a:t>
            </a:r>
          </a:p>
          <a:p>
            <a:endParaRPr lang="en-GB" dirty="0" smtClean="0"/>
          </a:p>
          <a:p>
            <a:r>
              <a:rPr lang="en-GB" dirty="0" smtClean="0"/>
              <a:t>Must now specify neural progenitors</a:t>
            </a:r>
          </a:p>
          <a:p>
            <a:endParaRPr lang="en-GB" dirty="0"/>
          </a:p>
          <a:p>
            <a:pPr marL="0" indent="0">
              <a:buNone/>
            </a:pPr>
            <a:r>
              <a:rPr lang="en-GB" dirty="0" smtClean="0"/>
              <a:t>(i.e. reducing potency)</a:t>
            </a:r>
            <a:endParaRPr lang="en-GB" dirty="0"/>
          </a:p>
        </p:txBody>
      </p:sp>
    </p:spTree>
    <p:extLst>
      <p:ext uri="{BB962C8B-B14F-4D97-AF65-F5344CB8AC3E}">
        <p14:creationId xmlns:p14="http://schemas.microsoft.com/office/powerpoint/2010/main" val="185169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Proneural genes</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20+ in vertebrates bHLH transcription factors</a:t>
            </a:r>
          </a:p>
          <a:p>
            <a:endParaRPr lang="en-GB" dirty="0" smtClean="0"/>
          </a:p>
          <a:p>
            <a:r>
              <a:rPr lang="en-GB" dirty="0" smtClean="0"/>
              <a:t>Some in all brain and SC e.g. Neurogenin</a:t>
            </a:r>
          </a:p>
          <a:p>
            <a:endParaRPr lang="en-GB" dirty="0" smtClean="0"/>
          </a:p>
          <a:p>
            <a:r>
              <a:rPr lang="en-GB" dirty="0" smtClean="0"/>
              <a:t>Some in specific parts: bHLH Ath5 in retina</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0521" y="4599384"/>
            <a:ext cx="2611221"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1149" y="5593804"/>
            <a:ext cx="5199372" cy="923330"/>
          </a:xfrm>
          <a:prstGeom prst="rect">
            <a:avLst/>
          </a:prstGeom>
          <a:noFill/>
        </p:spPr>
        <p:txBody>
          <a:bodyPr wrap="none" rtlCol="0">
            <a:spAutoFit/>
          </a:bodyPr>
          <a:lstStyle/>
          <a:p>
            <a:r>
              <a:rPr lang="en-GB" dirty="0" smtClean="0"/>
              <a:t>Willardsen et al., 2009: hunting down what regulates </a:t>
            </a:r>
          </a:p>
          <a:p>
            <a:r>
              <a:rPr lang="en-GB" dirty="0" smtClean="0"/>
              <a:t>Ath5 in early retinal progenitors </a:t>
            </a:r>
          </a:p>
          <a:p>
            <a:r>
              <a:rPr lang="en-GB" dirty="0" smtClean="0"/>
              <a:t>(Pax6 and FGF on different enhancer elements)</a:t>
            </a:r>
            <a:endParaRPr lang="en-GB" dirty="0"/>
          </a:p>
        </p:txBody>
      </p:sp>
    </p:spTree>
    <p:extLst>
      <p:ext uri="{BB962C8B-B14F-4D97-AF65-F5344CB8AC3E}">
        <p14:creationId xmlns:p14="http://schemas.microsoft.com/office/powerpoint/2010/main" val="295999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b="1" dirty="0" smtClean="0">
                <a:solidFill>
                  <a:srgbClr val="7030A0"/>
                </a:solidFill>
              </a:rPr>
              <a:t>Proneural experiments</a:t>
            </a:r>
            <a:endParaRPr lang="en-GB" b="1" dirty="0">
              <a:solidFill>
                <a:srgbClr val="7030A0"/>
              </a:solidFill>
            </a:endParaRPr>
          </a:p>
        </p:txBody>
      </p:sp>
      <p:sp>
        <p:nvSpPr>
          <p:cNvPr id="3" name="Content Placeholder 2"/>
          <p:cNvSpPr>
            <a:spLocks noGrp="1"/>
          </p:cNvSpPr>
          <p:nvPr>
            <p:ph idx="1"/>
          </p:nvPr>
        </p:nvSpPr>
        <p:spPr>
          <a:xfrm>
            <a:off x="467544" y="1196752"/>
            <a:ext cx="8229600" cy="4525963"/>
          </a:xfrm>
        </p:spPr>
        <p:txBody>
          <a:bodyPr/>
          <a:lstStyle/>
          <a:p>
            <a:r>
              <a:rPr lang="en-GB" dirty="0" smtClean="0"/>
              <a:t>Over express ectopically in Xenopus: induce neurons e.g. NeuroD1 in side develop neurons not epidermis</a:t>
            </a:r>
          </a:p>
          <a:p>
            <a:endParaRPr lang="en-GB" dirty="0" smtClean="0"/>
          </a:p>
          <a:p>
            <a:r>
              <a:rPr lang="en-GB" dirty="0" smtClean="0"/>
              <a:t>Knockout in mice: </a:t>
            </a:r>
          </a:p>
          <a:p>
            <a:pPr>
              <a:buNone/>
            </a:pPr>
            <a:r>
              <a:rPr lang="en-GB" dirty="0" smtClean="0"/>
              <a:t>see redundancy </a:t>
            </a:r>
          </a:p>
          <a:p>
            <a:pPr>
              <a:buNone/>
            </a:pPr>
            <a:r>
              <a:rPr lang="en-GB" dirty="0" smtClean="0"/>
              <a:t>and compensation</a:t>
            </a:r>
            <a:endParaRPr lang="en-GB" dirty="0"/>
          </a:p>
        </p:txBody>
      </p:sp>
      <p:pic>
        <p:nvPicPr>
          <p:cNvPr id="4" name="Picture 3" descr="1-34.jpg                                                       0011D7E1MacOS9                         BAFBF16D:"/>
          <p:cNvPicPr>
            <a:picLocks noChangeAspect="1" noChangeArrowheads="1"/>
          </p:cNvPicPr>
          <p:nvPr/>
        </p:nvPicPr>
        <p:blipFill>
          <a:blip r:embed="rId2" cstate="print"/>
          <a:srcRect/>
          <a:stretch>
            <a:fillRect/>
          </a:stretch>
        </p:blipFill>
        <p:spPr bwMode="auto">
          <a:xfrm>
            <a:off x="5292080" y="2257270"/>
            <a:ext cx="3168352" cy="4556106"/>
          </a:xfrm>
          <a:prstGeom prst="rect">
            <a:avLst/>
          </a:prstGeom>
          <a:noFill/>
        </p:spPr>
      </p:pic>
    </p:spTree>
    <p:extLst>
      <p:ext uri="{BB962C8B-B14F-4D97-AF65-F5344CB8AC3E}">
        <p14:creationId xmlns:p14="http://schemas.microsoft.com/office/powerpoint/2010/main" val="331907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Now start to produce brain and spinal cord regions</a:t>
            </a:r>
            <a:endParaRPr lang="en-GB" b="1" dirty="0">
              <a:solidFill>
                <a:srgbClr val="7030A0"/>
              </a:solidFill>
            </a:endParaRPr>
          </a:p>
        </p:txBody>
      </p:sp>
      <p:pic>
        <p:nvPicPr>
          <p:cNvPr id="4" name="Picture 3" descr="2FF1.jpg"/>
          <p:cNvPicPr>
            <a:picLocks noChangeAspect="1"/>
          </p:cNvPicPr>
          <p:nvPr/>
        </p:nvPicPr>
        <p:blipFill>
          <a:blip r:embed="rId2" cstate="print"/>
          <a:stretch>
            <a:fillRect/>
          </a:stretch>
        </p:blipFill>
        <p:spPr>
          <a:xfrm>
            <a:off x="1558775" y="1988840"/>
            <a:ext cx="6085922" cy="4176464"/>
          </a:xfrm>
          <a:prstGeom prst="rect">
            <a:avLst/>
          </a:prstGeom>
          <a:ln>
            <a:solidFill>
              <a:schemeClr val="tx1"/>
            </a:solidFill>
          </a:ln>
        </p:spPr>
      </p:pic>
      <p:sp>
        <p:nvSpPr>
          <p:cNvPr id="5" name="TextBox 4"/>
          <p:cNvSpPr txBox="1"/>
          <p:nvPr/>
        </p:nvSpPr>
        <p:spPr>
          <a:xfrm>
            <a:off x="93226" y="1567082"/>
            <a:ext cx="2764859" cy="369332"/>
          </a:xfrm>
          <a:prstGeom prst="rect">
            <a:avLst/>
          </a:prstGeom>
          <a:noFill/>
        </p:spPr>
        <p:txBody>
          <a:bodyPr wrap="none" rtlCol="0">
            <a:spAutoFit/>
          </a:bodyPr>
          <a:lstStyle/>
          <a:p>
            <a:r>
              <a:rPr lang="en-GB" dirty="0" smtClean="0"/>
              <a:t>Human brain development:</a:t>
            </a:r>
            <a:endParaRPr lang="en-GB" dirty="0"/>
          </a:p>
        </p:txBody>
      </p:sp>
      <p:sp>
        <p:nvSpPr>
          <p:cNvPr id="3" name="TextBox 2"/>
          <p:cNvSpPr txBox="1"/>
          <p:nvPr/>
        </p:nvSpPr>
        <p:spPr>
          <a:xfrm>
            <a:off x="4788024" y="6279703"/>
            <a:ext cx="3834383" cy="461665"/>
          </a:xfrm>
          <a:prstGeom prst="rect">
            <a:avLst/>
          </a:prstGeom>
          <a:noFill/>
        </p:spPr>
        <p:txBody>
          <a:bodyPr wrap="none" rtlCol="0">
            <a:spAutoFit/>
          </a:bodyPr>
          <a:lstStyle/>
          <a:p>
            <a:r>
              <a:rPr lang="en-GB" sz="2400" dirty="0" smtClean="0"/>
              <a:t>(proliferation and patterning)</a:t>
            </a:r>
            <a:endParaRPr lang="en-GB" sz="2400" dirty="0"/>
          </a:p>
        </p:txBody>
      </p:sp>
    </p:spTree>
    <p:extLst>
      <p:ext uri="{BB962C8B-B14F-4D97-AF65-F5344CB8AC3E}">
        <p14:creationId xmlns:p14="http://schemas.microsoft.com/office/powerpoint/2010/main" val="362134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7030A0"/>
                </a:solidFill>
              </a:rPr>
              <a:t>Morphogens e.g. Retinoic acid</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RA made in mesoderm next to the neural tube</a:t>
            </a:r>
          </a:p>
          <a:p>
            <a:endParaRPr lang="en-GB" dirty="0" smtClean="0"/>
          </a:p>
          <a:p>
            <a:r>
              <a:rPr lang="en-GB" dirty="0" smtClean="0"/>
              <a:t>High at posterior, low at anterior</a:t>
            </a:r>
          </a:p>
          <a:p>
            <a:endParaRPr lang="en-GB" dirty="0" smtClean="0"/>
          </a:p>
          <a:p>
            <a:r>
              <a:rPr lang="en-GB" dirty="0" smtClean="0"/>
              <a:t>Posterior: repress anterior Hox genes and induce posterior Hox genes</a:t>
            </a:r>
            <a:endParaRPr lang="en-GB" dirty="0"/>
          </a:p>
        </p:txBody>
      </p:sp>
    </p:spTree>
    <p:extLst>
      <p:ext uri="{BB962C8B-B14F-4D97-AF65-F5344CB8AC3E}">
        <p14:creationId xmlns:p14="http://schemas.microsoft.com/office/powerpoint/2010/main" val="206475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7030A0"/>
                </a:solidFill>
              </a:rPr>
              <a:t>Morphogens &amp; positional identity</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dirty="0" smtClean="0">
                <a:solidFill>
                  <a:srgbClr val="7030A0"/>
                </a:solidFill>
              </a:rPr>
              <a:t>Hox gene code</a:t>
            </a:r>
            <a:r>
              <a:rPr lang="en-GB" dirty="0" smtClean="0"/>
              <a:t>, in metencephalon and spinal cord default is rhombomere 1</a:t>
            </a:r>
          </a:p>
          <a:p>
            <a:endParaRPr lang="en-GB" dirty="0"/>
          </a:p>
        </p:txBody>
      </p:sp>
      <p:pic>
        <p:nvPicPr>
          <p:cNvPr id="4" name="Picture 3" descr="2FF6A.jpg"/>
          <p:cNvPicPr>
            <a:picLocks noChangeAspect="1"/>
          </p:cNvPicPr>
          <p:nvPr/>
        </p:nvPicPr>
        <p:blipFill>
          <a:blip r:embed="rId2" cstate="print"/>
          <a:stretch>
            <a:fillRect/>
          </a:stretch>
        </p:blipFill>
        <p:spPr>
          <a:xfrm>
            <a:off x="1565920" y="2708920"/>
            <a:ext cx="6012160" cy="4028147"/>
          </a:xfrm>
          <a:prstGeom prst="rect">
            <a:avLst/>
          </a:prstGeom>
          <a:ln>
            <a:solidFill>
              <a:schemeClr val="tx1"/>
            </a:solidFill>
          </a:ln>
        </p:spPr>
      </p:pic>
    </p:spTree>
    <p:extLst>
      <p:ext uri="{BB962C8B-B14F-4D97-AF65-F5344CB8AC3E}">
        <p14:creationId xmlns:p14="http://schemas.microsoft.com/office/powerpoint/2010/main" val="374777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Morphogens and neural tube organising centres</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dirty="0" smtClean="0"/>
              <a:t>E.g. Midbrain/hindbrain border</a:t>
            </a:r>
            <a:endParaRPr lang="en-GB" dirty="0"/>
          </a:p>
        </p:txBody>
      </p:sp>
      <p:pic>
        <p:nvPicPr>
          <p:cNvPr id="5" name="Picture 4" descr="2FF13B.jpg"/>
          <p:cNvPicPr>
            <a:picLocks noChangeAspect="1"/>
          </p:cNvPicPr>
          <p:nvPr/>
        </p:nvPicPr>
        <p:blipFill>
          <a:blip r:embed="rId2" cstate="print"/>
          <a:stretch>
            <a:fillRect/>
          </a:stretch>
        </p:blipFill>
        <p:spPr>
          <a:xfrm>
            <a:off x="1547664" y="2708920"/>
            <a:ext cx="6372200" cy="3066621"/>
          </a:xfrm>
          <a:prstGeom prst="rect">
            <a:avLst/>
          </a:prstGeom>
          <a:ln>
            <a:solidFill>
              <a:schemeClr val="tx1"/>
            </a:solidFill>
          </a:ln>
        </p:spPr>
      </p:pic>
      <p:sp>
        <p:nvSpPr>
          <p:cNvPr id="6" name="TextBox 5"/>
          <p:cNvSpPr txBox="1"/>
          <p:nvPr/>
        </p:nvSpPr>
        <p:spPr>
          <a:xfrm>
            <a:off x="827584" y="6021288"/>
            <a:ext cx="5830507" cy="369332"/>
          </a:xfrm>
          <a:prstGeom prst="rect">
            <a:avLst/>
          </a:prstGeom>
          <a:noFill/>
        </p:spPr>
        <p:txBody>
          <a:bodyPr wrap="none" rtlCol="0">
            <a:spAutoFit/>
          </a:bodyPr>
          <a:lstStyle/>
          <a:p>
            <a:r>
              <a:rPr lang="en-GB" dirty="0" smtClean="0"/>
              <a:t>The transplanted tissue ‘repatterned’ the surrounding tissue</a:t>
            </a:r>
            <a:endParaRPr lang="en-GB" dirty="0"/>
          </a:p>
        </p:txBody>
      </p:sp>
    </p:spTree>
    <p:extLst>
      <p:ext uri="{BB962C8B-B14F-4D97-AF65-F5344CB8AC3E}">
        <p14:creationId xmlns:p14="http://schemas.microsoft.com/office/powerpoint/2010/main" val="217482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normAutofit/>
          </a:bodyPr>
          <a:lstStyle/>
          <a:p>
            <a:r>
              <a:rPr lang="en-GB" sz="3600" b="1" dirty="0">
                <a:solidFill>
                  <a:srgbClr val="7030A0"/>
                </a:solidFill>
              </a:rPr>
              <a:t>MB/HB organiser/Isthmus</a:t>
            </a:r>
          </a:p>
        </p:txBody>
      </p:sp>
      <p:sp>
        <p:nvSpPr>
          <p:cNvPr id="3" name="Content Placeholder 2"/>
          <p:cNvSpPr>
            <a:spLocks noGrp="1"/>
          </p:cNvSpPr>
          <p:nvPr>
            <p:ph idx="1"/>
          </p:nvPr>
        </p:nvSpPr>
        <p:spPr>
          <a:xfrm>
            <a:off x="420494" y="980728"/>
            <a:ext cx="8229600" cy="4525963"/>
          </a:xfrm>
        </p:spPr>
        <p:txBody>
          <a:bodyPr/>
          <a:lstStyle/>
          <a:p>
            <a:r>
              <a:rPr lang="en-GB" dirty="0" smtClean="0"/>
              <a:t>Pattern the expanding neural progenitors</a:t>
            </a:r>
            <a:endParaRPr lang="en-GB" dirty="0"/>
          </a:p>
        </p:txBody>
      </p:sp>
      <p:pic>
        <p:nvPicPr>
          <p:cNvPr id="7" name="Picture 6" descr="2FF16B.jpg"/>
          <p:cNvPicPr>
            <a:picLocks noChangeAspect="1"/>
          </p:cNvPicPr>
          <p:nvPr/>
        </p:nvPicPr>
        <p:blipFill>
          <a:blip r:embed="rId2" cstate="print"/>
          <a:stretch>
            <a:fillRect/>
          </a:stretch>
        </p:blipFill>
        <p:spPr>
          <a:xfrm>
            <a:off x="2627784" y="1642492"/>
            <a:ext cx="2310901" cy="2722612"/>
          </a:xfrm>
          <a:prstGeom prst="rect">
            <a:avLst/>
          </a:prstGeom>
          <a:ln>
            <a:solidFill>
              <a:schemeClr val="tx1"/>
            </a:solidFill>
          </a:ln>
        </p:spPr>
      </p:pic>
      <p:pic>
        <p:nvPicPr>
          <p:cNvPr id="8" name="Picture 7" descr="2FF16A.jpg"/>
          <p:cNvPicPr>
            <a:picLocks noChangeAspect="1"/>
          </p:cNvPicPr>
          <p:nvPr/>
        </p:nvPicPr>
        <p:blipFill>
          <a:blip r:embed="rId3" cstate="print"/>
          <a:stretch>
            <a:fillRect/>
          </a:stretch>
        </p:blipFill>
        <p:spPr>
          <a:xfrm>
            <a:off x="395535" y="1700808"/>
            <a:ext cx="1891001" cy="2664296"/>
          </a:xfrm>
          <a:prstGeom prst="rect">
            <a:avLst/>
          </a:prstGeom>
          <a:ln>
            <a:solidFill>
              <a:schemeClr val="tx1"/>
            </a:solidFill>
          </a:ln>
        </p:spPr>
      </p:pic>
      <p:pic>
        <p:nvPicPr>
          <p:cNvPr id="9" name="Picture 8" descr="2FF16C.jpg"/>
          <p:cNvPicPr>
            <a:picLocks noChangeAspect="1"/>
          </p:cNvPicPr>
          <p:nvPr/>
        </p:nvPicPr>
        <p:blipFill>
          <a:blip r:embed="rId4" cstate="print"/>
          <a:stretch>
            <a:fillRect/>
          </a:stretch>
        </p:blipFill>
        <p:spPr>
          <a:xfrm>
            <a:off x="5148064" y="1700808"/>
            <a:ext cx="2037635" cy="2660607"/>
          </a:xfrm>
          <a:prstGeom prst="rect">
            <a:avLst/>
          </a:prstGeom>
          <a:ln>
            <a:solidFill>
              <a:schemeClr val="tx1"/>
            </a:solidFill>
          </a:ln>
        </p:spPr>
      </p:pic>
      <p:pic>
        <p:nvPicPr>
          <p:cNvPr id="10" name="Picture 9" descr="lamonerie_pict1.jpg"/>
          <p:cNvPicPr>
            <a:picLocks noChangeAspect="1"/>
          </p:cNvPicPr>
          <p:nvPr/>
        </p:nvPicPr>
        <p:blipFill>
          <a:blip r:embed="rId5" cstate="print"/>
          <a:stretch>
            <a:fillRect/>
          </a:stretch>
        </p:blipFill>
        <p:spPr>
          <a:xfrm>
            <a:off x="7012648" y="4455759"/>
            <a:ext cx="1882808" cy="2284062"/>
          </a:xfrm>
          <a:prstGeom prst="rect">
            <a:avLst/>
          </a:prstGeom>
        </p:spPr>
      </p:pic>
      <p:sp>
        <p:nvSpPr>
          <p:cNvPr id="4" name="TextBox 3"/>
          <p:cNvSpPr txBox="1"/>
          <p:nvPr/>
        </p:nvSpPr>
        <p:spPr>
          <a:xfrm>
            <a:off x="4139952" y="5626894"/>
            <a:ext cx="2963033" cy="1231106"/>
          </a:xfrm>
          <a:prstGeom prst="rect">
            <a:avLst/>
          </a:prstGeom>
          <a:noFill/>
        </p:spPr>
        <p:txBody>
          <a:bodyPr wrap="square" rtlCol="0">
            <a:spAutoFit/>
          </a:bodyPr>
          <a:lstStyle/>
          <a:p>
            <a:r>
              <a:rPr lang="en-GB" dirty="0" smtClean="0"/>
              <a:t>Lineage tracing and fate labelling </a:t>
            </a:r>
          </a:p>
          <a:p>
            <a:r>
              <a:rPr lang="en-GB" dirty="0" smtClean="0"/>
              <a:t>e.g. Lamonerie lab:</a:t>
            </a:r>
            <a:endParaRPr lang="en-GB" dirty="0"/>
          </a:p>
          <a:p>
            <a:endParaRPr lang="en-GB" dirty="0"/>
          </a:p>
        </p:txBody>
      </p:sp>
    </p:spTree>
    <p:extLst>
      <p:ext uri="{BB962C8B-B14F-4D97-AF65-F5344CB8AC3E}">
        <p14:creationId xmlns:p14="http://schemas.microsoft.com/office/powerpoint/2010/main" val="236756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0"/>
            <a:ext cx="8229600" cy="1143000"/>
          </a:xfrm>
        </p:spPr>
        <p:txBody>
          <a:bodyPr>
            <a:normAutofit/>
          </a:bodyPr>
          <a:lstStyle/>
          <a:p>
            <a:r>
              <a:rPr lang="en-GB" sz="3200" b="1" dirty="0" smtClean="0">
                <a:solidFill>
                  <a:srgbClr val="6600CC"/>
                </a:solidFill>
              </a:rPr>
              <a:t>What each region is and what it isn’t</a:t>
            </a:r>
            <a:endParaRPr lang="en-GB" sz="3200" b="1" dirty="0">
              <a:solidFill>
                <a:srgbClr val="6600CC"/>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10464"/>
            <a:ext cx="4455361" cy="3096344"/>
          </a:xfrm>
          <a:prstGeom prst="rect">
            <a:avLst/>
          </a:prstGeom>
          <a:ln/>
        </p:spPr>
        <p:style>
          <a:lnRef idx="2">
            <a:schemeClr val="dk1"/>
          </a:lnRef>
          <a:fillRef idx="1">
            <a:schemeClr val="lt1"/>
          </a:fillRef>
          <a:effectRef idx="0">
            <a:schemeClr val="dk1"/>
          </a:effectRef>
          <a:fontRef idx="minor">
            <a:schemeClr val="dk1"/>
          </a:fontRef>
        </p:style>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209" y="1849748"/>
            <a:ext cx="4320480" cy="2443348"/>
          </a:xfrm>
          <a:prstGeom prst="rect">
            <a:avLst/>
          </a:prstGeom>
          <a:ln/>
        </p:spPr>
        <p:style>
          <a:lnRef idx="2">
            <a:schemeClr val="dk1"/>
          </a:lnRef>
          <a:fillRef idx="1">
            <a:schemeClr val="lt1"/>
          </a:fillRef>
          <a:effectRef idx="0">
            <a:schemeClr val="dk1"/>
          </a:effectRef>
          <a:fontRef idx="minor">
            <a:schemeClr val="dk1"/>
          </a:fontRef>
        </p:style>
      </p:pic>
      <p:sp>
        <p:nvSpPr>
          <p:cNvPr id="3" name="TextBox 2"/>
          <p:cNvSpPr txBox="1"/>
          <p:nvPr/>
        </p:nvSpPr>
        <p:spPr>
          <a:xfrm>
            <a:off x="237848" y="6119464"/>
            <a:ext cx="5468869" cy="646331"/>
          </a:xfrm>
          <a:prstGeom prst="rect">
            <a:avLst/>
          </a:prstGeom>
          <a:noFill/>
        </p:spPr>
        <p:txBody>
          <a:bodyPr wrap="none" rtlCol="0">
            <a:spAutoFit/>
          </a:bodyPr>
          <a:lstStyle/>
          <a:p>
            <a:r>
              <a:rPr lang="en-GB" dirty="0"/>
              <a:t>E.g. Otx2 null mice lack brain anterior to rhombomere 3:</a:t>
            </a:r>
          </a:p>
          <a:p>
            <a:endParaRPr lang="en-GB" dirty="0"/>
          </a:p>
        </p:txBody>
      </p:sp>
      <p:pic>
        <p:nvPicPr>
          <p:cNvPr id="6" name="Picture 5" descr="2FF12.jpg"/>
          <p:cNvPicPr>
            <a:picLocks noChangeAspect="1"/>
          </p:cNvPicPr>
          <p:nvPr/>
        </p:nvPicPr>
        <p:blipFill>
          <a:blip r:embed="rId4" cstate="print"/>
          <a:stretch>
            <a:fillRect/>
          </a:stretch>
        </p:blipFill>
        <p:spPr>
          <a:xfrm>
            <a:off x="6012160" y="4518059"/>
            <a:ext cx="2344275" cy="2007285"/>
          </a:xfrm>
          <a:prstGeom prst="rect">
            <a:avLst/>
          </a:prstGeom>
          <a:ln>
            <a:solidFill>
              <a:schemeClr val="tx1"/>
            </a:solidFill>
          </a:ln>
        </p:spPr>
      </p:pic>
    </p:spTree>
    <p:extLst>
      <p:ext uri="{BB962C8B-B14F-4D97-AF65-F5344CB8AC3E}">
        <p14:creationId xmlns:p14="http://schemas.microsoft.com/office/powerpoint/2010/main" val="410337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167"/>
            <a:ext cx="8229600" cy="1143000"/>
          </a:xfrm>
        </p:spPr>
        <p:txBody>
          <a:bodyPr>
            <a:normAutofit/>
          </a:bodyPr>
          <a:lstStyle/>
          <a:p>
            <a:r>
              <a:rPr lang="en-GB" sz="3200" b="1" dirty="0" smtClean="0">
                <a:solidFill>
                  <a:srgbClr val="7030A0"/>
                </a:solidFill>
              </a:rPr>
              <a:t>This talk: general aims</a:t>
            </a:r>
            <a:endParaRPr lang="en-GB" sz="3200" b="1" dirty="0">
              <a:solidFill>
                <a:srgbClr val="7030A0"/>
              </a:solidFill>
            </a:endParaRPr>
          </a:p>
        </p:txBody>
      </p:sp>
      <p:sp>
        <p:nvSpPr>
          <p:cNvPr id="3" name="Content Placeholder 2"/>
          <p:cNvSpPr>
            <a:spLocks noGrp="1"/>
          </p:cNvSpPr>
          <p:nvPr>
            <p:ph idx="1"/>
          </p:nvPr>
        </p:nvSpPr>
        <p:spPr>
          <a:xfrm>
            <a:off x="467544" y="1052736"/>
            <a:ext cx="8229600" cy="5805264"/>
          </a:xfrm>
        </p:spPr>
        <p:txBody>
          <a:bodyPr>
            <a:normAutofit fontScale="92500" lnSpcReduction="20000"/>
          </a:bodyPr>
          <a:lstStyle/>
          <a:p>
            <a:r>
              <a:rPr lang="en-GB" sz="3000" dirty="0" smtClean="0"/>
              <a:t>To introduce some of the main concepts and experimental approaches in developmental neurobiology</a:t>
            </a:r>
          </a:p>
          <a:p>
            <a:r>
              <a:rPr lang="en-GB" sz="3000" dirty="0" smtClean="0"/>
              <a:t>To show how these concepts help explain how your nervous system develops from</a:t>
            </a:r>
          </a:p>
          <a:p>
            <a:endParaRPr lang="en-GB" dirty="0"/>
          </a:p>
          <a:p>
            <a:endParaRPr lang="en-GB" dirty="0" smtClean="0"/>
          </a:p>
          <a:p>
            <a:endParaRPr lang="en-GB" dirty="0"/>
          </a:p>
          <a:p>
            <a:endParaRPr lang="en-GB" dirty="0" smtClean="0"/>
          </a:p>
          <a:p>
            <a:endParaRPr lang="en-GB" dirty="0" smtClean="0"/>
          </a:p>
          <a:p>
            <a:pPr marL="0" indent="0">
              <a:buNone/>
            </a:pPr>
            <a:endParaRPr lang="en-GB" dirty="0" smtClean="0"/>
          </a:p>
          <a:p>
            <a:pPr marL="0" indent="0">
              <a:buNone/>
            </a:pPr>
            <a:r>
              <a:rPr lang="en-GB" dirty="0" smtClean="0"/>
              <a:t>Many links to e.g. synapse formation, networks generation, plasticity, psychiatric disorders</a:t>
            </a:r>
          </a:p>
        </p:txBody>
      </p:sp>
      <p:pic>
        <p:nvPicPr>
          <p:cNvPr id="4" name="Picture 3" descr="8 cell human embryo.jpg"/>
          <p:cNvPicPr>
            <a:picLocks noChangeAspect="1"/>
          </p:cNvPicPr>
          <p:nvPr/>
        </p:nvPicPr>
        <p:blipFill>
          <a:blip r:embed="rId2" cstate="print"/>
          <a:stretch>
            <a:fillRect/>
          </a:stretch>
        </p:blipFill>
        <p:spPr>
          <a:xfrm>
            <a:off x="599212" y="3284984"/>
            <a:ext cx="2438400" cy="1685544"/>
          </a:xfrm>
          <a:prstGeom prst="rect">
            <a:avLst/>
          </a:prstGeom>
        </p:spPr>
      </p:pic>
      <p:pic>
        <p:nvPicPr>
          <p:cNvPr id="6" name="Picture 5" descr="international_students(1).jpg"/>
          <p:cNvPicPr>
            <a:picLocks noChangeAspect="1"/>
          </p:cNvPicPr>
          <p:nvPr/>
        </p:nvPicPr>
        <p:blipFill>
          <a:blip r:embed="rId3" cstate="print"/>
          <a:stretch>
            <a:fillRect/>
          </a:stretch>
        </p:blipFill>
        <p:spPr>
          <a:xfrm>
            <a:off x="6417880" y="3405279"/>
            <a:ext cx="2526852" cy="1686554"/>
          </a:xfrm>
          <a:prstGeom prst="rect">
            <a:avLst/>
          </a:prstGeom>
        </p:spPr>
      </p:pic>
      <p:sp>
        <p:nvSpPr>
          <p:cNvPr id="7" name="Rectangle 6"/>
          <p:cNvSpPr/>
          <p:nvPr/>
        </p:nvSpPr>
        <p:spPr>
          <a:xfrm>
            <a:off x="567164" y="5107317"/>
            <a:ext cx="2419252" cy="261610"/>
          </a:xfrm>
          <a:prstGeom prst="rect">
            <a:avLst/>
          </a:prstGeom>
        </p:spPr>
        <p:txBody>
          <a:bodyPr wrap="none">
            <a:spAutoFit/>
          </a:bodyPr>
          <a:lstStyle/>
          <a:p>
            <a:r>
              <a:rPr lang="en-GB" sz="1100" dirty="0" smtClean="0"/>
              <a:t>(Credit </a:t>
            </a:r>
            <a:r>
              <a:rPr lang="en-GB" sz="1100" dirty="0" smtClean="0">
                <a:hlinkClick r:id="rId4"/>
              </a:rPr>
              <a:t>M. Johnson</a:t>
            </a:r>
            <a:r>
              <a:rPr lang="en-GB" sz="1100" dirty="0" smtClean="0"/>
              <a:t>, Wellcome Images) </a:t>
            </a:r>
            <a:endParaRPr lang="en-GB" sz="11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3284984"/>
            <a:ext cx="2609676" cy="1927145"/>
          </a:xfrm>
          <a:prstGeom prst="rect">
            <a:avLst/>
          </a:prstGeom>
        </p:spPr>
      </p:pic>
      <p:sp>
        <p:nvSpPr>
          <p:cNvPr id="10" name="TextBox 9"/>
          <p:cNvSpPr txBox="1"/>
          <p:nvPr/>
        </p:nvSpPr>
        <p:spPr>
          <a:xfrm>
            <a:off x="3419872" y="5186096"/>
            <a:ext cx="2329869" cy="553998"/>
          </a:xfrm>
          <a:prstGeom prst="rect">
            <a:avLst/>
          </a:prstGeom>
          <a:noFill/>
        </p:spPr>
        <p:txBody>
          <a:bodyPr wrap="none" rtlCol="0">
            <a:spAutoFit/>
          </a:bodyPr>
          <a:lstStyle/>
          <a:p>
            <a:r>
              <a:rPr lang="en-GB" sz="1200" dirty="0">
                <a:hlinkClick r:id="rId6"/>
              </a:rPr>
              <a:t>Ian Spreadbury</a:t>
            </a:r>
            <a:r>
              <a:rPr lang="en-GB" sz="1200" dirty="0"/>
              <a:t>, Wellcome Images </a:t>
            </a:r>
          </a:p>
          <a:p>
            <a:endParaRPr lang="en-GB" dirty="0"/>
          </a:p>
        </p:txBody>
      </p:sp>
    </p:spTree>
    <p:extLst>
      <p:ext uri="{BB962C8B-B14F-4D97-AF65-F5344CB8AC3E}">
        <p14:creationId xmlns:p14="http://schemas.microsoft.com/office/powerpoint/2010/main" val="1048759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MB/HB organiser/Isthmus</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Wnt1 and FGF8</a:t>
            </a:r>
            <a:endParaRPr lang="en-GB" dirty="0"/>
          </a:p>
        </p:txBody>
      </p:sp>
      <p:pic>
        <p:nvPicPr>
          <p:cNvPr id="4" name="Picture 3" descr="2FF14.jpg"/>
          <p:cNvPicPr>
            <a:picLocks noChangeAspect="1"/>
          </p:cNvPicPr>
          <p:nvPr/>
        </p:nvPicPr>
        <p:blipFill>
          <a:blip r:embed="rId2" cstate="print"/>
          <a:stretch>
            <a:fillRect/>
          </a:stretch>
        </p:blipFill>
        <p:spPr>
          <a:xfrm>
            <a:off x="1547664" y="2636912"/>
            <a:ext cx="6156176" cy="3170431"/>
          </a:xfrm>
          <a:prstGeom prst="rect">
            <a:avLst/>
          </a:prstGeom>
          <a:ln>
            <a:solidFill>
              <a:schemeClr val="tx1"/>
            </a:solidFill>
          </a:ln>
        </p:spPr>
      </p:pic>
      <p:sp>
        <p:nvSpPr>
          <p:cNvPr id="5" name="TextBox 4"/>
          <p:cNvSpPr txBox="1"/>
          <p:nvPr/>
        </p:nvSpPr>
        <p:spPr>
          <a:xfrm>
            <a:off x="467544" y="6237312"/>
            <a:ext cx="5411931" cy="369332"/>
          </a:xfrm>
          <a:prstGeom prst="rect">
            <a:avLst/>
          </a:prstGeom>
          <a:noFill/>
        </p:spPr>
        <p:txBody>
          <a:bodyPr wrap="none" rtlCol="0">
            <a:spAutoFit/>
          </a:bodyPr>
          <a:lstStyle/>
          <a:p>
            <a:r>
              <a:rPr lang="en-GB" dirty="0" smtClean="0"/>
              <a:t>Fate-mapping, lineage tracing, transplantation, beads....</a:t>
            </a:r>
            <a:endParaRPr lang="en-GB" dirty="0"/>
          </a:p>
        </p:txBody>
      </p:sp>
    </p:spTree>
    <p:extLst>
      <p:ext uri="{BB962C8B-B14F-4D97-AF65-F5344CB8AC3E}">
        <p14:creationId xmlns:p14="http://schemas.microsoft.com/office/powerpoint/2010/main" val="155646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15" descr="Slide0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1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Slide0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99533" cy="472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780" y="3645024"/>
            <a:ext cx="4016220" cy="32129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69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15 minutes break</a:t>
            </a:r>
            <a:endParaRPr lang="en-GB" b="1" dirty="0">
              <a:solidFill>
                <a:srgbClr val="7030A0"/>
              </a:solidFill>
            </a:endParaRPr>
          </a:p>
        </p:txBody>
      </p:sp>
      <p:sp>
        <p:nvSpPr>
          <p:cNvPr id="3" name="Content Placeholder 2"/>
          <p:cNvSpPr>
            <a:spLocks noGrp="1"/>
          </p:cNvSpPr>
          <p:nvPr>
            <p:ph idx="1"/>
          </p:nvPr>
        </p:nvSpPr>
        <p:spPr/>
        <p:txBody>
          <a:bodyPr>
            <a:normAutofit/>
          </a:bodyPr>
          <a:lstStyle/>
          <a:p>
            <a:r>
              <a:rPr lang="en-GB" sz="3600" dirty="0" smtClean="0"/>
              <a:t>Relax</a:t>
            </a:r>
          </a:p>
          <a:p>
            <a:r>
              <a:rPr lang="en-GB" sz="3600" dirty="0" smtClean="0"/>
              <a:t>Meet your neighbours</a:t>
            </a:r>
          </a:p>
          <a:p>
            <a:r>
              <a:rPr lang="en-GB" sz="3600" dirty="0" smtClean="0"/>
              <a:t>Ask questions</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619" y="2996952"/>
            <a:ext cx="3634047" cy="356136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1659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Patterning the dorsal and ventral neural tube e.g. spinal cord</a:t>
            </a:r>
            <a:endParaRPr lang="en-GB" b="1" dirty="0">
              <a:solidFill>
                <a:srgbClr val="7030A0"/>
              </a:solidFill>
            </a:endParaRPr>
          </a:p>
        </p:txBody>
      </p:sp>
      <p:pic>
        <p:nvPicPr>
          <p:cNvPr id="4" name="Picture 3" descr="2FF22.jpg"/>
          <p:cNvPicPr>
            <a:picLocks noChangeAspect="1"/>
          </p:cNvPicPr>
          <p:nvPr/>
        </p:nvPicPr>
        <p:blipFill>
          <a:blip r:embed="rId2" cstate="print"/>
          <a:stretch>
            <a:fillRect/>
          </a:stretch>
        </p:blipFill>
        <p:spPr>
          <a:xfrm>
            <a:off x="539552" y="2276887"/>
            <a:ext cx="2884751" cy="4293096"/>
          </a:xfrm>
          <a:prstGeom prst="rect">
            <a:avLst/>
          </a:prstGeom>
          <a:ln>
            <a:solidFill>
              <a:schemeClr val="tx1"/>
            </a:solidFill>
          </a:ln>
        </p:spPr>
      </p:pic>
      <p:sp>
        <p:nvSpPr>
          <p:cNvPr id="5" name="Rectangle 4"/>
          <p:cNvSpPr/>
          <p:nvPr/>
        </p:nvSpPr>
        <p:spPr>
          <a:xfrm>
            <a:off x="3452768" y="2348880"/>
            <a:ext cx="4572000" cy="1200329"/>
          </a:xfrm>
          <a:prstGeom prst="rect">
            <a:avLst/>
          </a:prstGeom>
        </p:spPr>
        <p:txBody>
          <a:bodyPr>
            <a:spAutoFit/>
          </a:bodyPr>
          <a:lstStyle/>
          <a:p>
            <a:r>
              <a:rPr lang="en-GB" dirty="0" smtClean="0"/>
              <a:t>Neural crest between tube </a:t>
            </a:r>
          </a:p>
          <a:p>
            <a:pPr>
              <a:buNone/>
            </a:pPr>
            <a:r>
              <a:rPr lang="en-GB" dirty="0" smtClean="0"/>
              <a:t>and ectoderm produces </a:t>
            </a:r>
          </a:p>
          <a:p>
            <a:pPr>
              <a:buNone/>
            </a:pPr>
            <a:r>
              <a:rPr lang="en-GB" dirty="0" smtClean="0"/>
              <a:t>most neurons and </a:t>
            </a:r>
          </a:p>
          <a:p>
            <a:pPr>
              <a:buNone/>
            </a:pPr>
            <a:r>
              <a:rPr lang="en-GB" dirty="0" smtClean="0"/>
              <a:t>glia of the PNS</a:t>
            </a:r>
            <a:endParaRPr lang="en-GB" dirty="0"/>
          </a:p>
        </p:txBody>
      </p:sp>
      <p:pic>
        <p:nvPicPr>
          <p:cNvPr id="6" name="Content Placeholder 3" descr="chick neural tube.jpg"/>
          <p:cNvPicPr>
            <a:picLocks noGrp="1" noChangeAspect="1"/>
          </p:cNvPicPr>
          <p:nvPr>
            <p:ph idx="1"/>
          </p:nvPr>
        </p:nvPicPr>
        <p:blipFill>
          <a:blip r:embed="rId3" cstate="print"/>
          <a:stretch>
            <a:fillRect/>
          </a:stretch>
        </p:blipFill>
        <p:spPr>
          <a:xfrm>
            <a:off x="5991200" y="3501008"/>
            <a:ext cx="2542033" cy="2940183"/>
          </a:xfrm>
        </p:spPr>
        <p:style>
          <a:lnRef idx="2">
            <a:schemeClr val="dk1"/>
          </a:lnRef>
          <a:fillRef idx="1">
            <a:schemeClr val="lt1"/>
          </a:fillRef>
          <a:effectRef idx="0">
            <a:schemeClr val="dk1"/>
          </a:effectRef>
          <a:fontRef idx="minor">
            <a:schemeClr val="dk1"/>
          </a:fontRef>
        </p:style>
      </p:pic>
      <p:sp>
        <p:nvSpPr>
          <p:cNvPr id="7" name="Rectangle 6"/>
          <p:cNvSpPr/>
          <p:nvPr/>
        </p:nvSpPr>
        <p:spPr>
          <a:xfrm>
            <a:off x="6156176" y="6446873"/>
            <a:ext cx="4572000" cy="246221"/>
          </a:xfrm>
          <a:prstGeom prst="rect">
            <a:avLst/>
          </a:prstGeom>
        </p:spPr>
        <p:txBody>
          <a:bodyPr>
            <a:spAutoFit/>
          </a:bodyPr>
          <a:lstStyle/>
          <a:p>
            <a:r>
              <a:rPr lang="en-GB" sz="1000" dirty="0" smtClean="0"/>
              <a:t>(Credit </a:t>
            </a:r>
            <a:r>
              <a:rPr lang="en-GB" sz="1000" dirty="0" smtClean="0">
                <a:hlinkClick r:id="rId4"/>
              </a:rPr>
              <a:t>Kate Storey</a:t>
            </a:r>
            <a:r>
              <a:rPr lang="en-GB" sz="1000" dirty="0" smtClean="0"/>
              <a:t>, Wellcome Images)</a:t>
            </a:r>
            <a:endParaRPr lang="en-GB" sz="1000" dirty="0"/>
          </a:p>
        </p:txBody>
      </p:sp>
    </p:spTree>
    <p:extLst>
      <p:ext uri="{BB962C8B-B14F-4D97-AF65-F5344CB8AC3E}">
        <p14:creationId xmlns:p14="http://schemas.microsoft.com/office/powerpoint/2010/main" val="267162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Need to specify top or bottom (dorsal/ventral)</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Ventral floor plate</a:t>
            </a:r>
          </a:p>
          <a:p>
            <a:r>
              <a:rPr lang="en-GB" dirty="0" smtClean="0"/>
              <a:t>Dorsal roof plate</a:t>
            </a:r>
          </a:p>
          <a:p>
            <a:r>
              <a:rPr lang="en-GB" dirty="0" smtClean="0"/>
              <a:t>Sulcus limitans in middle</a:t>
            </a:r>
            <a:endParaRPr lang="en-GB" dirty="0"/>
          </a:p>
        </p:txBody>
      </p:sp>
      <p:pic>
        <p:nvPicPr>
          <p:cNvPr id="4" name="Picture 3" descr="2FF22.jpg"/>
          <p:cNvPicPr>
            <a:picLocks noChangeAspect="1"/>
          </p:cNvPicPr>
          <p:nvPr/>
        </p:nvPicPr>
        <p:blipFill>
          <a:blip r:embed="rId2" cstate="print"/>
          <a:stretch>
            <a:fillRect/>
          </a:stretch>
        </p:blipFill>
        <p:spPr>
          <a:xfrm>
            <a:off x="5508104" y="2204864"/>
            <a:ext cx="2884751" cy="4293096"/>
          </a:xfrm>
          <a:prstGeom prst="rect">
            <a:avLst/>
          </a:prstGeom>
          <a:ln>
            <a:solidFill>
              <a:schemeClr val="tx1"/>
            </a:solidFill>
          </a:ln>
        </p:spPr>
      </p:pic>
    </p:spTree>
    <p:extLst>
      <p:ext uri="{BB962C8B-B14F-4D97-AF65-F5344CB8AC3E}">
        <p14:creationId xmlns:p14="http://schemas.microsoft.com/office/powerpoint/2010/main" val="401892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The notochord and floor plate</a:t>
            </a:r>
            <a:endParaRPr lang="en-GB" b="1" dirty="0">
              <a:solidFill>
                <a:srgbClr val="7030A0"/>
              </a:solidFill>
            </a:endParaRPr>
          </a:p>
        </p:txBody>
      </p:sp>
      <p:pic>
        <p:nvPicPr>
          <p:cNvPr id="4" name="Content Placeholder 3" descr="2FF23A.jpg"/>
          <p:cNvPicPr>
            <a:picLocks noGrp="1" noChangeAspect="1"/>
          </p:cNvPicPr>
          <p:nvPr>
            <p:ph idx="1"/>
          </p:nvPr>
        </p:nvPicPr>
        <p:blipFill>
          <a:blip r:embed="rId2" cstate="print"/>
          <a:stretch>
            <a:fillRect/>
          </a:stretch>
        </p:blipFill>
        <p:spPr>
          <a:xfrm>
            <a:off x="467544" y="1628800"/>
            <a:ext cx="1961084" cy="3057203"/>
          </a:xfrm>
          <a:ln>
            <a:solidFill>
              <a:schemeClr val="tx1"/>
            </a:solidFill>
          </a:ln>
        </p:spPr>
      </p:pic>
      <p:pic>
        <p:nvPicPr>
          <p:cNvPr id="5" name="Picture 4" descr="2FF23B.jpg"/>
          <p:cNvPicPr>
            <a:picLocks noChangeAspect="1"/>
          </p:cNvPicPr>
          <p:nvPr/>
        </p:nvPicPr>
        <p:blipFill>
          <a:blip r:embed="rId3" cstate="print"/>
          <a:stretch>
            <a:fillRect/>
          </a:stretch>
        </p:blipFill>
        <p:spPr>
          <a:xfrm>
            <a:off x="3059832" y="1556792"/>
            <a:ext cx="2060781" cy="3140968"/>
          </a:xfrm>
          <a:prstGeom prst="rect">
            <a:avLst/>
          </a:prstGeom>
          <a:ln>
            <a:solidFill>
              <a:schemeClr val="tx1"/>
            </a:solidFill>
          </a:ln>
        </p:spPr>
      </p:pic>
      <p:pic>
        <p:nvPicPr>
          <p:cNvPr id="6" name="Picture 5" descr="2FF23C.jpg"/>
          <p:cNvPicPr>
            <a:picLocks noChangeAspect="1"/>
          </p:cNvPicPr>
          <p:nvPr/>
        </p:nvPicPr>
        <p:blipFill>
          <a:blip r:embed="rId4" cstate="print"/>
          <a:stretch>
            <a:fillRect/>
          </a:stretch>
        </p:blipFill>
        <p:spPr>
          <a:xfrm>
            <a:off x="5580112" y="1628800"/>
            <a:ext cx="2809694" cy="3039511"/>
          </a:xfrm>
          <a:prstGeom prst="rect">
            <a:avLst/>
          </a:prstGeom>
          <a:ln>
            <a:solidFill>
              <a:schemeClr val="tx1"/>
            </a:solidFill>
          </a:ln>
        </p:spPr>
      </p:pic>
      <p:pic>
        <p:nvPicPr>
          <p:cNvPr id="7" name="Picture 6" descr="2FF23D.jpg"/>
          <p:cNvPicPr>
            <a:picLocks noChangeAspect="1"/>
          </p:cNvPicPr>
          <p:nvPr/>
        </p:nvPicPr>
        <p:blipFill>
          <a:blip r:embed="rId5" cstate="print"/>
          <a:stretch>
            <a:fillRect/>
          </a:stretch>
        </p:blipFill>
        <p:spPr>
          <a:xfrm>
            <a:off x="6732240" y="4985610"/>
            <a:ext cx="2232248" cy="1685348"/>
          </a:xfrm>
          <a:prstGeom prst="rect">
            <a:avLst/>
          </a:prstGeom>
          <a:ln>
            <a:solidFill>
              <a:schemeClr val="tx1"/>
            </a:solidFill>
          </a:ln>
        </p:spPr>
      </p:pic>
    </p:spTree>
    <p:extLst>
      <p:ext uri="{BB962C8B-B14F-4D97-AF65-F5344CB8AC3E}">
        <p14:creationId xmlns:p14="http://schemas.microsoft.com/office/powerpoint/2010/main" val="2249885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is the ventralising signal?</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Sonic Hedgehog </a:t>
            </a:r>
          </a:p>
          <a:p>
            <a:r>
              <a:rPr lang="en-GB" dirty="0" smtClean="0"/>
              <a:t>(mesodermal Shh also induces forebrain differentiation; cyclopia when Shh not present to divide retinal field in two)</a:t>
            </a:r>
          </a:p>
          <a:p>
            <a:endParaRPr lang="en-GB" dirty="0" smtClean="0"/>
          </a:p>
          <a:p>
            <a:r>
              <a:rPr lang="en-GB" dirty="0" smtClean="0"/>
              <a:t>Other signals cooperate</a:t>
            </a:r>
            <a:endParaRPr lang="en-GB" dirty="0"/>
          </a:p>
        </p:txBody>
      </p:sp>
    </p:spTree>
    <p:extLst>
      <p:ext uri="{BB962C8B-B14F-4D97-AF65-F5344CB8AC3E}">
        <p14:creationId xmlns:p14="http://schemas.microsoft.com/office/powerpoint/2010/main" val="90637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GB" sz="3600" b="1" dirty="0" smtClean="0">
                <a:solidFill>
                  <a:srgbClr val="7030A0"/>
                </a:solidFill>
              </a:rPr>
              <a:t>Outline of dorso-ventral spinal cord patterning</a:t>
            </a:r>
            <a:endParaRPr lang="en-GB" sz="3600" b="1"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806" y="1484784"/>
            <a:ext cx="6586389" cy="51176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20272" y="6550223"/>
            <a:ext cx="2010615" cy="307777"/>
          </a:xfrm>
          <a:prstGeom prst="rect">
            <a:avLst/>
          </a:prstGeom>
          <a:noFill/>
        </p:spPr>
        <p:txBody>
          <a:bodyPr wrap="none" rtlCol="0">
            <a:spAutoFit/>
          </a:bodyPr>
          <a:lstStyle/>
          <a:p>
            <a:r>
              <a:rPr lang="en-GB" sz="1400" dirty="0" smtClean="0"/>
              <a:t>(Ulloa and Briscoe, 2007)</a:t>
            </a:r>
            <a:endParaRPr lang="en-GB" sz="1400" dirty="0"/>
          </a:p>
        </p:txBody>
      </p:sp>
    </p:spTree>
    <p:extLst>
      <p:ext uri="{BB962C8B-B14F-4D97-AF65-F5344CB8AC3E}">
        <p14:creationId xmlns:p14="http://schemas.microsoft.com/office/powerpoint/2010/main" val="1547347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sz="3600" b="1" dirty="0" smtClean="0">
                <a:solidFill>
                  <a:srgbClr val="7030A0"/>
                </a:solidFill>
              </a:rPr>
              <a:t>Neural tube patterning and signalling pathway cross-talk</a:t>
            </a:r>
            <a:endParaRPr lang="en-GB" sz="3600" b="1" dirty="0">
              <a:solidFill>
                <a:srgbClr val="7030A0"/>
              </a:solidFill>
            </a:endParaRPr>
          </a:p>
        </p:txBody>
      </p:sp>
      <p:pic>
        <p:nvPicPr>
          <p:cNvPr id="4" name="Picture 3"/>
          <p:cNvPicPr>
            <a:picLocks noChangeAspect="1" noChangeArrowheads="1"/>
          </p:cNvPicPr>
          <p:nvPr/>
        </p:nvPicPr>
        <p:blipFill>
          <a:blip r:embed="rId2" cstate="print"/>
          <a:srcRect/>
          <a:stretch>
            <a:fillRect/>
          </a:stretch>
        </p:blipFill>
        <p:spPr bwMode="auto">
          <a:xfrm>
            <a:off x="2335973" y="1287112"/>
            <a:ext cx="3890017" cy="2952328"/>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5" name="Picture 4"/>
          <p:cNvPicPr>
            <a:picLocks noChangeAspect="1" noChangeArrowheads="1"/>
          </p:cNvPicPr>
          <p:nvPr/>
        </p:nvPicPr>
        <p:blipFill>
          <a:blip r:embed="rId3" cstate="print"/>
          <a:srcRect/>
          <a:stretch>
            <a:fillRect/>
          </a:stretch>
        </p:blipFill>
        <p:spPr bwMode="auto">
          <a:xfrm>
            <a:off x="2699792" y="4437112"/>
            <a:ext cx="5951649" cy="1906778"/>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106462" y="2301611"/>
            <a:ext cx="2449314" cy="923330"/>
          </a:xfrm>
          <a:prstGeom prst="rect">
            <a:avLst/>
          </a:prstGeom>
        </p:spPr>
        <p:txBody>
          <a:bodyPr wrap="square">
            <a:spAutoFit/>
          </a:bodyPr>
          <a:lstStyle/>
          <a:p>
            <a:r>
              <a:rPr lang="en-GB" dirty="0"/>
              <a:t>Stabilised </a:t>
            </a:r>
            <a:r>
              <a:rPr lang="el-GR" dirty="0"/>
              <a:t>β</a:t>
            </a:r>
            <a:r>
              <a:rPr lang="en-GB" dirty="0"/>
              <a:t>-catenin</a:t>
            </a:r>
          </a:p>
          <a:p>
            <a:r>
              <a:rPr lang="en-GB" b="1" dirty="0">
                <a:solidFill>
                  <a:srgbClr val="7030A0"/>
                </a:solidFill>
              </a:rPr>
              <a:t>Gli3 </a:t>
            </a:r>
            <a:r>
              <a:rPr lang="en-GB" dirty="0"/>
              <a:t>in situ </a:t>
            </a:r>
            <a:r>
              <a:rPr lang="en-GB" dirty="0" smtClean="0"/>
              <a:t>hybridisation </a:t>
            </a:r>
            <a:endParaRPr lang="en-GB" dirty="0"/>
          </a:p>
          <a:p>
            <a:r>
              <a:rPr lang="en-GB" dirty="0"/>
              <a:t>(mRNA)</a:t>
            </a:r>
          </a:p>
        </p:txBody>
      </p:sp>
      <p:sp>
        <p:nvSpPr>
          <p:cNvPr id="7" name="TextBox 6"/>
          <p:cNvSpPr txBox="1"/>
          <p:nvPr/>
        </p:nvSpPr>
        <p:spPr>
          <a:xfrm>
            <a:off x="6808949" y="6364025"/>
            <a:ext cx="1842492" cy="307777"/>
          </a:xfrm>
          <a:prstGeom prst="rect">
            <a:avLst/>
          </a:prstGeom>
          <a:noFill/>
        </p:spPr>
        <p:txBody>
          <a:bodyPr wrap="none" rtlCol="0">
            <a:spAutoFit/>
          </a:bodyPr>
          <a:lstStyle/>
          <a:p>
            <a:r>
              <a:rPr lang="en-GB" sz="1400" dirty="0" smtClean="0"/>
              <a:t>(Yu et al., Devpt. 2008)</a:t>
            </a:r>
            <a:endParaRPr lang="en-GB" sz="1400" dirty="0"/>
          </a:p>
        </p:txBody>
      </p:sp>
    </p:spTree>
    <p:extLst>
      <p:ext uri="{BB962C8B-B14F-4D97-AF65-F5344CB8AC3E}">
        <p14:creationId xmlns:p14="http://schemas.microsoft.com/office/powerpoint/2010/main" val="408826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Development: some concepts</a:t>
            </a:r>
            <a:endParaRPr lang="en-GB"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a:buNone/>
            </a:pPr>
            <a:r>
              <a:rPr lang="en-GB" dirty="0" smtClean="0"/>
              <a:t>Cell Signals</a:t>
            </a:r>
          </a:p>
          <a:p>
            <a:pPr>
              <a:buNone/>
            </a:pPr>
            <a:r>
              <a:rPr lang="en-GB" dirty="0" smtClean="0"/>
              <a:t>Cell to cell interactions!</a:t>
            </a:r>
          </a:p>
          <a:p>
            <a:endParaRPr lang="en-GB" dirty="0" smtClean="0"/>
          </a:p>
          <a:p>
            <a:r>
              <a:rPr lang="en-GB" dirty="0" smtClean="0"/>
              <a:t>Position</a:t>
            </a:r>
          </a:p>
          <a:p>
            <a:r>
              <a:rPr lang="en-GB" dirty="0" smtClean="0"/>
              <a:t>Cell number control</a:t>
            </a:r>
          </a:p>
          <a:p>
            <a:r>
              <a:rPr lang="en-GB" dirty="0" smtClean="0"/>
              <a:t>Cell: cell interactions</a:t>
            </a:r>
          </a:p>
          <a:p>
            <a:r>
              <a:rPr lang="en-GB" dirty="0" smtClean="0"/>
              <a:t>Cell shape</a:t>
            </a:r>
          </a:p>
          <a:p>
            <a:r>
              <a:rPr lang="en-GB" dirty="0" smtClean="0"/>
              <a:t>Migratory behaviour</a:t>
            </a:r>
          </a:p>
          <a:p>
            <a:r>
              <a:rPr lang="en-GB" dirty="0" smtClean="0"/>
              <a:t>Cull excess</a:t>
            </a:r>
          </a:p>
          <a:p>
            <a:r>
              <a:rPr lang="en-GB" dirty="0" smtClean="0"/>
              <a:t>Final fate</a:t>
            </a:r>
          </a:p>
          <a:p>
            <a:endParaRPr lang="en-GB" dirty="0" smtClean="0"/>
          </a:p>
          <a:p>
            <a:endParaRPr lang="en-GB" dirty="0" smtClean="0"/>
          </a:p>
          <a:p>
            <a:pPr>
              <a:buNone/>
            </a:pPr>
            <a:endParaRPr lang="en-GB" dirty="0" smtClean="0"/>
          </a:p>
          <a:p>
            <a:pPr>
              <a:buNone/>
            </a:pPr>
            <a:r>
              <a:rPr lang="en-GB" dirty="0" smtClean="0"/>
              <a:t>(model organisms)</a:t>
            </a:r>
          </a:p>
          <a:p>
            <a:endParaRPr lang="en-GB" dirty="0"/>
          </a:p>
        </p:txBody>
      </p:sp>
      <p:pic>
        <p:nvPicPr>
          <p:cNvPr id="4" name="Picture 3" descr="8 cell human embryo.jpg"/>
          <p:cNvPicPr>
            <a:picLocks noChangeAspect="1"/>
          </p:cNvPicPr>
          <p:nvPr/>
        </p:nvPicPr>
        <p:blipFill>
          <a:blip r:embed="rId2" cstate="print"/>
          <a:stretch>
            <a:fillRect/>
          </a:stretch>
        </p:blipFill>
        <p:spPr>
          <a:xfrm>
            <a:off x="5364088" y="1772816"/>
            <a:ext cx="2438400" cy="1685544"/>
          </a:xfrm>
          <a:prstGeom prst="rect">
            <a:avLst/>
          </a:prstGeom>
        </p:spPr>
      </p:pic>
      <p:pic>
        <p:nvPicPr>
          <p:cNvPr id="5" name="Content Placeholder 4" descr="015 brain C2 x10.jpg"/>
          <p:cNvPicPr>
            <a:picLocks noChangeAspect="1"/>
          </p:cNvPicPr>
          <p:nvPr/>
        </p:nvPicPr>
        <p:blipFill>
          <a:blip r:embed="rId3" cstate="print"/>
          <a:stretch>
            <a:fillRect/>
          </a:stretch>
        </p:blipFill>
        <p:spPr>
          <a:xfrm>
            <a:off x="4788024" y="3789040"/>
            <a:ext cx="3599675" cy="2697163"/>
          </a:xfrm>
          <a:prstGeom prst="rect">
            <a:avLst/>
          </a:prstGeom>
          <a:ln>
            <a:solidFill>
              <a:srgbClr val="002060"/>
            </a:solidFill>
          </a:ln>
        </p:spPr>
      </p:pic>
    </p:spTree>
    <p:extLst>
      <p:ext uri="{BB962C8B-B14F-4D97-AF65-F5344CB8AC3E}">
        <p14:creationId xmlns:p14="http://schemas.microsoft.com/office/powerpoint/2010/main" val="417621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Similar processes pattern the forebrain e.g. cerebral cortex</a:t>
            </a:r>
            <a:endParaRPr lang="en-GB" b="1" dirty="0">
              <a:solidFill>
                <a:srgbClr val="7030A0"/>
              </a:solidFill>
            </a:endParaRPr>
          </a:p>
        </p:txBody>
      </p:sp>
      <p:pic>
        <p:nvPicPr>
          <p:cNvPr id="8" name="Picture 7" descr="2FF30B.jpg"/>
          <p:cNvPicPr>
            <a:picLocks noChangeAspect="1"/>
          </p:cNvPicPr>
          <p:nvPr/>
        </p:nvPicPr>
        <p:blipFill>
          <a:blip r:embed="rId2" cstate="print"/>
          <a:stretch>
            <a:fillRect/>
          </a:stretch>
        </p:blipFill>
        <p:spPr>
          <a:xfrm>
            <a:off x="4139952" y="2708920"/>
            <a:ext cx="2157692" cy="3717032"/>
          </a:xfrm>
          <a:prstGeom prst="rect">
            <a:avLst/>
          </a:prstGeom>
          <a:ln>
            <a:solidFill>
              <a:schemeClr val="tx1"/>
            </a:solidFill>
          </a:ln>
        </p:spPr>
      </p:pic>
      <p:pic>
        <p:nvPicPr>
          <p:cNvPr id="10" name="Picture 9" descr="2FF30D.jpg"/>
          <p:cNvPicPr>
            <a:picLocks noChangeAspect="1"/>
          </p:cNvPicPr>
          <p:nvPr/>
        </p:nvPicPr>
        <p:blipFill>
          <a:blip r:embed="rId3" cstate="print"/>
          <a:stretch>
            <a:fillRect/>
          </a:stretch>
        </p:blipFill>
        <p:spPr>
          <a:xfrm>
            <a:off x="6532724" y="3068960"/>
            <a:ext cx="2417027" cy="3429000"/>
          </a:xfrm>
          <a:prstGeom prst="rect">
            <a:avLst/>
          </a:prstGeom>
          <a:ln>
            <a:solidFill>
              <a:schemeClr val="tx1"/>
            </a:solidFill>
          </a:ln>
        </p:spPr>
      </p:pic>
      <p:pic>
        <p:nvPicPr>
          <p:cNvPr id="2051" name="Picture 3"/>
          <p:cNvPicPr>
            <a:picLocks noChangeAspect="1" noChangeArrowheads="1"/>
          </p:cNvPicPr>
          <p:nvPr/>
        </p:nvPicPr>
        <p:blipFill>
          <a:blip r:embed="rId4" cstate="print"/>
          <a:srcRect/>
          <a:stretch>
            <a:fillRect/>
          </a:stretch>
        </p:blipFill>
        <p:spPr bwMode="auto">
          <a:xfrm>
            <a:off x="467544" y="3717032"/>
            <a:ext cx="3009176" cy="2880320"/>
          </a:xfrm>
          <a:prstGeom prst="rect">
            <a:avLst/>
          </a:prstGeom>
          <a:noFill/>
          <a:ln w="9525">
            <a:solidFill>
              <a:schemeClr val="tx1"/>
            </a:solidFill>
            <a:miter lim="800000"/>
            <a:headEnd/>
            <a:tailEnd/>
          </a:ln>
        </p:spPr>
      </p:pic>
      <p:sp>
        <p:nvSpPr>
          <p:cNvPr id="9" name="TextBox 8"/>
          <p:cNvSpPr txBox="1"/>
          <p:nvPr/>
        </p:nvSpPr>
        <p:spPr>
          <a:xfrm>
            <a:off x="179512" y="2276872"/>
            <a:ext cx="3744416" cy="1200329"/>
          </a:xfrm>
          <a:prstGeom prst="rect">
            <a:avLst/>
          </a:prstGeom>
          <a:noFill/>
        </p:spPr>
        <p:txBody>
          <a:bodyPr wrap="square" rtlCol="0">
            <a:spAutoFit/>
          </a:bodyPr>
          <a:lstStyle/>
          <a:p>
            <a:r>
              <a:rPr lang="en-GB" dirty="0" smtClean="0"/>
              <a:t>Yellow= cortical hem (Wnts &amp; BMPs)</a:t>
            </a:r>
          </a:p>
          <a:p>
            <a:r>
              <a:rPr lang="en-GB" dirty="0" smtClean="0"/>
              <a:t>Orange = Antihem (Sfrp2, Fgf7, Tgf</a:t>
            </a:r>
            <a:r>
              <a:rPr lang="el-GR" dirty="0" smtClean="0"/>
              <a:t>α)</a:t>
            </a:r>
            <a:endParaRPr lang="en-GB" dirty="0" smtClean="0"/>
          </a:p>
          <a:p>
            <a:r>
              <a:rPr lang="en-GB" dirty="0" smtClean="0"/>
              <a:t>Pink= Anterior neural ridge (Fgf8, Fgf17, Fgf18)</a:t>
            </a:r>
            <a:endParaRPr lang="en-GB" dirty="0"/>
          </a:p>
        </p:txBody>
      </p:sp>
    </p:spTree>
    <p:extLst>
      <p:ext uri="{BB962C8B-B14F-4D97-AF65-F5344CB8AC3E}">
        <p14:creationId xmlns:p14="http://schemas.microsoft.com/office/powerpoint/2010/main" val="2136447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These gradients set up TF expression patterns and give regional identity</a:t>
            </a:r>
            <a:endParaRPr lang="en-GB" b="1" dirty="0">
              <a:solidFill>
                <a:srgbClr val="7030A0"/>
              </a:solidFill>
            </a:endParaRPr>
          </a:p>
        </p:txBody>
      </p:sp>
      <p:pic>
        <p:nvPicPr>
          <p:cNvPr id="4" name="Content Placeholder 4" descr="2FF29.jpg"/>
          <p:cNvPicPr>
            <a:picLocks noChangeAspect="1"/>
          </p:cNvPicPr>
          <p:nvPr/>
        </p:nvPicPr>
        <p:blipFill>
          <a:blip r:embed="rId2" cstate="print"/>
          <a:stretch>
            <a:fillRect/>
          </a:stretch>
        </p:blipFill>
        <p:spPr>
          <a:xfrm>
            <a:off x="611560" y="2420888"/>
            <a:ext cx="8229600" cy="2468880"/>
          </a:xfrm>
          <a:prstGeom prst="rect">
            <a:avLst/>
          </a:prstGeom>
          <a:ln>
            <a:solidFill>
              <a:schemeClr val="tx1"/>
            </a:solidFill>
          </a:ln>
        </p:spPr>
      </p:pic>
    </p:spTree>
    <p:extLst>
      <p:ext uri="{BB962C8B-B14F-4D97-AF65-F5344CB8AC3E}">
        <p14:creationId xmlns:p14="http://schemas.microsoft.com/office/powerpoint/2010/main" val="29645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Areas become ‘specified’</a:t>
            </a:r>
            <a:endParaRPr lang="en-GB" b="1" dirty="0">
              <a:solidFill>
                <a:srgbClr val="7030A0"/>
              </a:solidFill>
            </a:endParaRPr>
          </a:p>
        </p:txBody>
      </p:sp>
      <p:sp>
        <p:nvSpPr>
          <p:cNvPr id="3" name="Content Placeholder 2"/>
          <p:cNvSpPr>
            <a:spLocks noGrp="1"/>
          </p:cNvSpPr>
          <p:nvPr>
            <p:ph idx="1"/>
          </p:nvPr>
        </p:nvSpPr>
        <p:spPr>
          <a:xfrm>
            <a:off x="457200" y="1600200"/>
            <a:ext cx="8229600" cy="4997152"/>
          </a:xfrm>
        </p:spPr>
        <p:txBody>
          <a:bodyPr>
            <a:normAutofit fontScale="85000" lnSpcReduction="20000"/>
          </a:bodyPr>
          <a:lstStyle/>
          <a:p>
            <a:pPr>
              <a:buNone/>
            </a:pPr>
            <a:r>
              <a:rPr lang="en-GB" dirty="0" smtClean="0"/>
              <a:t>Several classes of TFs work together to direct fate</a:t>
            </a:r>
          </a:p>
          <a:p>
            <a:endParaRPr lang="en-GB" dirty="0" smtClean="0"/>
          </a:p>
          <a:p>
            <a:pPr>
              <a:buNone/>
            </a:pPr>
            <a:r>
              <a:rPr lang="en-GB" dirty="0" smtClean="0"/>
              <a:t>E.g. Pax genes: </a:t>
            </a:r>
          </a:p>
          <a:p>
            <a:pPr>
              <a:buNone/>
            </a:pPr>
            <a:r>
              <a:rPr lang="en-GB" dirty="0" smtClean="0"/>
              <a:t>pax2 is in </a:t>
            </a:r>
          </a:p>
          <a:p>
            <a:pPr>
              <a:buNone/>
            </a:pPr>
            <a:r>
              <a:rPr lang="en-GB" dirty="0" smtClean="0"/>
              <a:t>developing human </a:t>
            </a:r>
          </a:p>
          <a:p>
            <a:pPr>
              <a:buNone/>
            </a:pPr>
            <a:r>
              <a:rPr lang="en-GB" dirty="0" smtClean="0"/>
              <a:t>optic stalk</a:t>
            </a:r>
          </a:p>
          <a:p>
            <a:endParaRPr lang="en-GB" dirty="0" smtClean="0"/>
          </a:p>
          <a:p>
            <a:r>
              <a:rPr lang="en-GB" dirty="0" smtClean="0"/>
              <a:t>Pax6 nulls: eyes </a:t>
            </a:r>
          </a:p>
          <a:p>
            <a:pPr>
              <a:buNone/>
            </a:pPr>
            <a:r>
              <a:rPr lang="en-GB" dirty="0" smtClean="0"/>
              <a:t>fail to develop </a:t>
            </a:r>
          </a:p>
          <a:p>
            <a:endParaRPr lang="en-GB" dirty="0" smtClean="0"/>
          </a:p>
          <a:p>
            <a:r>
              <a:rPr lang="en-GB" dirty="0" smtClean="0"/>
              <a:t>Over expression can </a:t>
            </a:r>
          </a:p>
          <a:p>
            <a:pPr>
              <a:buNone/>
            </a:pPr>
            <a:r>
              <a:rPr lang="en-GB" dirty="0" smtClean="0"/>
              <a:t>induce ectopic eyes</a:t>
            </a:r>
            <a:endParaRPr lang="en-GB" dirty="0"/>
          </a:p>
        </p:txBody>
      </p:sp>
      <p:pic>
        <p:nvPicPr>
          <p:cNvPr id="4" name="Picture 3" descr="2FF21.jpg"/>
          <p:cNvPicPr>
            <a:picLocks noChangeAspect="1"/>
          </p:cNvPicPr>
          <p:nvPr/>
        </p:nvPicPr>
        <p:blipFill>
          <a:blip r:embed="rId2" cstate="print"/>
          <a:stretch>
            <a:fillRect/>
          </a:stretch>
        </p:blipFill>
        <p:spPr>
          <a:xfrm>
            <a:off x="3779912" y="2714406"/>
            <a:ext cx="5191565" cy="3744416"/>
          </a:xfrm>
          <a:prstGeom prst="rect">
            <a:avLst/>
          </a:prstGeom>
          <a:ln>
            <a:solidFill>
              <a:schemeClr val="tx1"/>
            </a:solidFill>
          </a:ln>
        </p:spPr>
      </p:pic>
    </p:spTree>
    <p:extLst>
      <p:ext uri="{BB962C8B-B14F-4D97-AF65-F5344CB8AC3E}">
        <p14:creationId xmlns:p14="http://schemas.microsoft.com/office/powerpoint/2010/main" val="8671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Next steps</a:t>
            </a:r>
            <a:endParaRPr lang="en-GB" b="1"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a:t>Part of the embryo ‘designated’ future CNS</a:t>
            </a:r>
          </a:p>
          <a:p>
            <a:pPr marL="0" indent="0">
              <a:buNone/>
            </a:pPr>
            <a:r>
              <a:rPr lang="en-GB" dirty="0"/>
              <a:t>Cells divide</a:t>
            </a:r>
          </a:p>
          <a:p>
            <a:pPr marL="0" indent="0">
              <a:buNone/>
            </a:pPr>
            <a:r>
              <a:rPr lang="en-GB" dirty="0"/>
              <a:t>Some regionalisation: signalling centres develop</a:t>
            </a:r>
          </a:p>
          <a:p>
            <a:pPr marL="0" indent="0">
              <a:buNone/>
            </a:pPr>
            <a:r>
              <a:rPr lang="en-GB" dirty="0" smtClean="0"/>
              <a:t>(</a:t>
            </a:r>
            <a:r>
              <a:rPr lang="en-GB" dirty="0"/>
              <a:t>NB: coordinated with surrounding tissues)</a:t>
            </a:r>
          </a:p>
          <a:p>
            <a:pPr marL="0" indent="0">
              <a:buNone/>
            </a:pPr>
            <a:r>
              <a:rPr lang="en-GB" dirty="0"/>
              <a:t>Cell mixing restricted</a:t>
            </a:r>
          </a:p>
          <a:p>
            <a:pPr marL="0" indent="0">
              <a:buNone/>
            </a:pPr>
            <a:r>
              <a:rPr lang="en-GB" dirty="0">
                <a:solidFill>
                  <a:srgbClr val="7030A0"/>
                </a:solidFill>
              </a:rPr>
              <a:t>Neurons start to be generated</a:t>
            </a:r>
          </a:p>
          <a:p>
            <a:pPr marL="0" indent="0">
              <a:buNone/>
            </a:pPr>
            <a:r>
              <a:rPr lang="en-GB" dirty="0">
                <a:solidFill>
                  <a:srgbClr val="7030A0"/>
                </a:solidFill>
              </a:rPr>
              <a:t>Migrate to final positions</a:t>
            </a:r>
          </a:p>
          <a:p>
            <a:pPr marL="0" indent="0">
              <a:buNone/>
            </a:pPr>
            <a:r>
              <a:rPr lang="en-GB" dirty="0">
                <a:solidFill>
                  <a:srgbClr val="7030A0"/>
                </a:solidFill>
              </a:rPr>
              <a:t>Then produce glia and more neurons</a:t>
            </a:r>
          </a:p>
          <a:p>
            <a:pPr marL="0" indent="0">
              <a:buNone/>
            </a:pPr>
            <a:r>
              <a:rPr lang="en-GB" dirty="0">
                <a:solidFill>
                  <a:srgbClr val="7030A0"/>
                </a:solidFill>
              </a:rPr>
              <a:t>Connect and generate synapses</a:t>
            </a:r>
          </a:p>
          <a:p>
            <a:pPr marL="0" indent="0">
              <a:buNone/>
            </a:pPr>
            <a:r>
              <a:rPr lang="en-GB" dirty="0">
                <a:solidFill>
                  <a:srgbClr val="7030A0"/>
                </a:solidFill>
              </a:rPr>
              <a:t>Cull excess</a:t>
            </a:r>
          </a:p>
          <a:p>
            <a:pPr marL="0" indent="0">
              <a:buNone/>
            </a:pPr>
            <a:r>
              <a:rPr lang="en-GB" dirty="0">
                <a:solidFill>
                  <a:srgbClr val="7030A0"/>
                </a:solidFill>
              </a:rPr>
              <a:t>Remodel as required</a:t>
            </a:r>
          </a:p>
          <a:p>
            <a:endParaRPr lang="en-GB" dirty="0"/>
          </a:p>
        </p:txBody>
      </p:sp>
    </p:spTree>
    <p:extLst>
      <p:ext uri="{BB962C8B-B14F-4D97-AF65-F5344CB8AC3E}">
        <p14:creationId xmlns:p14="http://schemas.microsoft.com/office/powerpoint/2010/main" val="166810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Learning outcomes</a:t>
            </a:r>
            <a:endParaRPr lang="en-GB" b="1" dirty="0">
              <a:solidFill>
                <a:srgbClr val="7030A0"/>
              </a:solidFill>
            </a:endParaRPr>
          </a:p>
        </p:txBody>
      </p:sp>
      <p:sp>
        <p:nvSpPr>
          <p:cNvPr id="3" name="Content Placeholder 2"/>
          <p:cNvSpPr>
            <a:spLocks noGrp="1"/>
          </p:cNvSpPr>
          <p:nvPr>
            <p:ph idx="1"/>
          </p:nvPr>
        </p:nvSpPr>
        <p:spPr>
          <a:xfrm>
            <a:off x="457200" y="1412776"/>
            <a:ext cx="8229600" cy="5112568"/>
          </a:xfrm>
        </p:spPr>
        <p:txBody>
          <a:bodyPr>
            <a:normAutofit fontScale="47500" lnSpcReduction="20000"/>
          </a:bodyPr>
          <a:lstStyle/>
          <a:p>
            <a:pPr marL="0" indent="0">
              <a:buNone/>
            </a:pPr>
            <a:endParaRPr lang="en-GB" sz="1400" b="1" dirty="0" smtClean="0"/>
          </a:p>
          <a:p>
            <a:pPr marL="0" indent="0">
              <a:buNone/>
            </a:pPr>
            <a:endParaRPr lang="en-GB" sz="1400" b="1" dirty="0"/>
          </a:p>
          <a:p>
            <a:pPr marL="0" indent="0">
              <a:buNone/>
            </a:pPr>
            <a:r>
              <a:rPr lang="en-GB" sz="5100" dirty="0" smtClean="0"/>
              <a:t>By working at this Lectured material you should be able to describe how the neural tube is generated and how different regions of it are ‘patterned’ and induced to express specific profiles of transcription factors</a:t>
            </a:r>
          </a:p>
          <a:p>
            <a:pPr marL="0" indent="0">
              <a:buNone/>
            </a:pPr>
            <a:endParaRPr lang="en-GB" sz="5100" dirty="0"/>
          </a:p>
          <a:p>
            <a:pPr marL="0" indent="0">
              <a:buNone/>
            </a:pPr>
            <a:r>
              <a:rPr lang="en-GB" sz="5100" dirty="0" smtClean="0"/>
              <a:t>NB: There are many links between this Lecture and subsequent Lectures from AH as well as other talks in </a:t>
            </a:r>
            <a:r>
              <a:rPr lang="en-GB" sz="5100" smtClean="0"/>
              <a:t>the NMH course</a:t>
            </a:r>
            <a:r>
              <a:rPr lang="en-GB" sz="5100" dirty="0" smtClean="0"/>
              <a:t>.</a:t>
            </a:r>
          </a:p>
          <a:p>
            <a:pPr marL="0" indent="0">
              <a:buNone/>
            </a:pPr>
            <a:endParaRPr lang="en-GB" sz="4400" b="1" dirty="0" smtClean="0"/>
          </a:p>
          <a:p>
            <a:pPr marL="0" indent="0">
              <a:buNone/>
            </a:pPr>
            <a:endParaRPr lang="en-GB" sz="4400" b="1" dirty="0"/>
          </a:p>
          <a:p>
            <a:pPr marL="0" indent="0">
              <a:buNone/>
            </a:pPr>
            <a:r>
              <a:rPr lang="en-GB" sz="4400" b="1" dirty="0" smtClean="0"/>
              <a:t>Recommended reading: </a:t>
            </a:r>
          </a:p>
          <a:p>
            <a:pPr marL="0" indent="0">
              <a:buNone/>
            </a:pPr>
            <a:r>
              <a:rPr lang="en-GB" sz="4400" dirty="0" smtClean="0"/>
              <a:t>Nature Reviews in Neuroscience (via PubMed i.e. search "Nat Rev Neurosci"[jour]) your subject) </a:t>
            </a:r>
          </a:p>
          <a:p>
            <a:pPr marL="0" indent="0">
              <a:buNone/>
            </a:pPr>
            <a:r>
              <a:rPr lang="en-GB" sz="4400" dirty="0" smtClean="0"/>
              <a:t>Sanes DH et al., Development of the Nervous System, Academic Press, 2005 (the Library should have several copies) </a:t>
            </a:r>
          </a:p>
          <a:p>
            <a:endParaRPr lang="en-GB" sz="3300" dirty="0"/>
          </a:p>
        </p:txBody>
      </p:sp>
    </p:spTree>
    <p:extLst>
      <p:ext uri="{BB962C8B-B14F-4D97-AF65-F5344CB8AC3E}">
        <p14:creationId xmlns:p14="http://schemas.microsoft.com/office/powerpoint/2010/main" val="219876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Outline of CNS development</a:t>
            </a:r>
            <a:endParaRPr lang="en-GB" b="1" dirty="0">
              <a:solidFill>
                <a:srgbClr val="7030A0"/>
              </a:solidFill>
            </a:endParaRP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GB" dirty="0" smtClean="0"/>
              <a:t>Part of the embryo ‘designated’ future CNS</a:t>
            </a:r>
          </a:p>
          <a:p>
            <a:r>
              <a:rPr lang="en-GB" dirty="0" smtClean="0"/>
              <a:t>Cells divide</a:t>
            </a:r>
          </a:p>
          <a:p>
            <a:r>
              <a:rPr lang="en-GB" dirty="0" smtClean="0"/>
              <a:t>Some regionalisation: signalling centres develop</a:t>
            </a:r>
          </a:p>
          <a:p>
            <a:pPr marL="0" indent="0">
              <a:buNone/>
            </a:pPr>
            <a:r>
              <a:rPr lang="en-GB" dirty="0"/>
              <a:t> </a:t>
            </a:r>
            <a:r>
              <a:rPr lang="en-GB" dirty="0" smtClean="0"/>
              <a:t>    (NB: coordinated with surrounding tissues)</a:t>
            </a:r>
          </a:p>
          <a:p>
            <a:r>
              <a:rPr lang="en-GB" dirty="0" smtClean="0"/>
              <a:t>Cell mixing restricted</a:t>
            </a:r>
          </a:p>
          <a:p>
            <a:r>
              <a:rPr lang="en-GB" dirty="0" smtClean="0"/>
              <a:t>Neurons start to be generated</a:t>
            </a:r>
          </a:p>
          <a:p>
            <a:r>
              <a:rPr lang="en-GB" dirty="0" smtClean="0"/>
              <a:t>Migrate to final positions</a:t>
            </a:r>
          </a:p>
          <a:p>
            <a:r>
              <a:rPr lang="en-GB" dirty="0" smtClean="0"/>
              <a:t>Then produce glia and more neurons</a:t>
            </a:r>
          </a:p>
          <a:p>
            <a:r>
              <a:rPr lang="en-GB" dirty="0" smtClean="0"/>
              <a:t>Connect and generate synapses</a:t>
            </a:r>
          </a:p>
          <a:p>
            <a:r>
              <a:rPr lang="en-GB" dirty="0" smtClean="0"/>
              <a:t>Cull excess</a:t>
            </a:r>
          </a:p>
          <a:p>
            <a:r>
              <a:rPr lang="en-GB" dirty="0" smtClean="0"/>
              <a:t>Remodel as required</a:t>
            </a:r>
          </a:p>
          <a:p>
            <a:endParaRPr lang="en-GB" dirty="0"/>
          </a:p>
        </p:txBody>
      </p:sp>
    </p:spTree>
    <p:extLst>
      <p:ext uri="{BB962C8B-B14F-4D97-AF65-F5344CB8AC3E}">
        <p14:creationId xmlns:p14="http://schemas.microsoft.com/office/powerpoint/2010/main" val="42754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The start of CNS development: helps to know about the 3 germ layers</a:t>
            </a:r>
            <a:endParaRPr lang="en-GB" b="1" dirty="0">
              <a:solidFill>
                <a:srgbClr val="7030A0"/>
              </a:solidFill>
            </a:endParaRPr>
          </a:p>
        </p:txBody>
      </p:sp>
      <p:sp>
        <p:nvSpPr>
          <p:cNvPr id="3" name="Content Placeholder 2"/>
          <p:cNvSpPr>
            <a:spLocks noGrp="1"/>
          </p:cNvSpPr>
          <p:nvPr>
            <p:ph idx="1"/>
          </p:nvPr>
        </p:nvSpPr>
        <p:spPr>
          <a:xfrm>
            <a:off x="107504" y="4149080"/>
            <a:ext cx="8229600" cy="4525963"/>
          </a:xfrm>
        </p:spPr>
        <p:txBody>
          <a:bodyPr/>
          <a:lstStyle/>
          <a:p>
            <a:r>
              <a:rPr lang="en-GB" dirty="0" smtClean="0"/>
              <a:t>Endoderm</a:t>
            </a:r>
          </a:p>
          <a:p>
            <a:r>
              <a:rPr lang="en-GB" dirty="0" smtClean="0"/>
              <a:t>Mesoderm</a:t>
            </a:r>
          </a:p>
          <a:p>
            <a:r>
              <a:rPr lang="en-GB" dirty="0" smtClean="0"/>
              <a:t>Ectoderm </a:t>
            </a:r>
          </a:p>
          <a:p>
            <a:pPr>
              <a:buNone/>
            </a:pPr>
            <a:r>
              <a:rPr lang="en-GB" sz="2400" dirty="0" smtClean="0"/>
              <a:t>(inc neural ectoderm)</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204864"/>
            <a:ext cx="5682794" cy="4320480"/>
          </a:xfrm>
          <a:prstGeom prst="rect">
            <a:avLst/>
          </a:prstGeom>
          <a:ln>
            <a:solidFill>
              <a:schemeClr val="tx1"/>
            </a:solidFill>
          </a:ln>
        </p:spPr>
      </p:pic>
      <p:pic>
        <p:nvPicPr>
          <p:cNvPr id="6" name="Picture 5" descr="8 cell human embryo.jpg"/>
          <p:cNvPicPr>
            <a:picLocks noChangeAspect="1"/>
          </p:cNvPicPr>
          <p:nvPr/>
        </p:nvPicPr>
        <p:blipFill>
          <a:blip r:embed="rId3" cstate="print"/>
          <a:stretch>
            <a:fillRect/>
          </a:stretch>
        </p:blipFill>
        <p:spPr>
          <a:xfrm>
            <a:off x="395536" y="2204864"/>
            <a:ext cx="2438400" cy="1685544"/>
          </a:xfrm>
          <a:prstGeom prst="rect">
            <a:avLst/>
          </a:prstGeom>
        </p:spPr>
      </p:pic>
    </p:spTree>
    <p:extLst>
      <p:ext uri="{BB962C8B-B14F-4D97-AF65-F5344CB8AC3E}">
        <p14:creationId xmlns:p14="http://schemas.microsoft.com/office/powerpoint/2010/main" val="95538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One theme: cell movement</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dirty="0">
                <a:hlinkClick r:id="rId2"/>
              </a:rPr>
              <a:t>http://www.youtube.com/watch?v=IxFwenTA-gQ</a:t>
            </a:r>
            <a:endParaRPr lang="en-GB" dirty="0"/>
          </a:p>
          <a:p>
            <a:endParaRPr lang="en-GB" dirty="0"/>
          </a:p>
        </p:txBody>
      </p:sp>
    </p:spTree>
    <p:extLst>
      <p:ext uri="{BB962C8B-B14F-4D97-AF65-F5344CB8AC3E}">
        <p14:creationId xmlns:p14="http://schemas.microsoft.com/office/powerpoint/2010/main" val="131581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The start of CNS development: neurulation</a:t>
            </a:r>
            <a:endParaRPr lang="en-GB" b="1" dirty="0">
              <a:solidFill>
                <a:srgbClr val="7030A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154080" y="2132856"/>
            <a:ext cx="6835840" cy="410445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1179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smtClean="0">
                <a:solidFill>
                  <a:srgbClr val="7030A0"/>
                </a:solidFill>
              </a:rPr>
              <a:t>How does the notochord induce a neural plate?</a:t>
            </a:r>
            <a:endParaRPr lang="en-GB" sz="3200" b="1" dirty="0">
              <a:solidFill>
                <a:srgbClr val="7030A0"/>
              </a:solidFill>
            </a:endParaRPr>
          </a:p>
        </p:txBody>
      </p:sp>
      <p:sp>
        <p:nvSpPr>
          <p:cNvPr id="3" name="Content Placeholder 2"/>
          <p:cNvSpPr>
            <a:spLocks noGrp="1"/>
          </p:cNvSpPr>
          <p:nvPr>
            <p:ph idx="1"/>
          </p:nvPr>
        </p:nvSpPr>
        <p:spPr>
          <a:xfrm>
            <a:off x="457200" y="980728"/>
            <a:ext cx="8229600" cy="4525963"/>
          </a:xfrm>
        </p:spPr>
        <p:txBody>
          <a:bodyPr>
            <a:normAutofit/>
          </a:bodyPr>
          <a:lstStyle/>
          <a:p>
            <a:pPr>
              <a:buNone/>
            </a:pPr>
            <a:r>
              <a:rPr lang="en-GB" sz="2400" dirty="0" smtClean="0"/>
              <a:t>x must be: </a:t>
            </a:r>
          </a:p>
          <a:p>
            <a:pPr>
              <a:buNone/>
            </a:pPr>
            <a:r>
              <a:rPr lang="en-GB" sz="2400" dirty="0" smtClean="0"/>
              <a:t>Expressed in correct place</a:t>
            </a:r>
          </a:p>
          <a:p>
            <a:pPr>
              <a:buNone/>
            </a:pPr>
            <a:r>
              <a:rPr lang="en-GB" sz="2400" dirty="0" smtClean="0"/>
              <a:t>Can have neural-inducing activity</a:t>
            </a:r>
          </a:p>
          <a:p>
            <a:endParaRPr lang="en-GB" sz="2400" dirty="0" smtClean="0"/>
          </a:p>
          <a:p>
            <a:r>
              <a:rPr lang="en-GB" sz="2400" dirty="0" smtClean="0"/>
              <a:t>BMP4 is </a:t>
            </a:r>
            <a:r>
              <a:rPr lang="en-GB" sz="2400" i="1" dirty="0" smtClean="0"/>
              <a:t>anti</a:t>
            </a:r>
            <a:r>
              <a:rPr lang="en-GB" sz="2400" dirty="0" smtClean="0"/>
              <a:t>-neuralising in ectoderm and pro- epidermis development</a:t>
            </a:r>
          </a:p>
          <a:p>
            <a:r>
              <a:rPr lang="en-GB" sz="2400" dirty="0" smtClean="0"/>
              <a:t>Must block BMP signalling with e.g. Cerberus, chordin, noggin and follistatin to get neural tissue:</a:t>
            </a:r>
            <a:endParaRPr lang="en-GB" sz="2400" dirty="0"/>
          </a:p>
        </p:txBody>
      </p:sp>
      <p:pic>
        <p:nvPicPr>
          <p:cNvPr id="4" name="Picture 3" descr="2FF10.jpg"/>
          <p:cNvPicPr>
            <a:picLocks noChangeAspect="1"/>
          </p:cNvPicPr>
          <p:nvPr/>
        </p:nvPicPr>
        <p:blipFill>
          <a:blip r:embed="rId2" cstate="print"/>
          <a:stretch>
            <a:fillRect/>
          </a:stretch>
        </p:blipFill>
        <p:spPr>
          <a:xfrm>
            <a:off x="5023356" y="4509963"/>
            <a:ext cx="3893390" cy="2151098"/>
          </a:xfrm>
          <a:prstGeom prst="rect">
            <a:avLst/>
          </a:prstGeom>
          <a:ln>
            <a:solidFill>
              <a:schemeClr val="tx1"/>
            </a:solidFill>
          </a:ln>
        </p:spPr>
      </p:pic>
      <p:sp>
        <p:nvSpPr>
          <p:cNvPr id="5" name="TextBox 4"/>
          <p:cNvSpPr txBox="1"/>
          <p:nvPr/>
        </p:nvSpPr>
        <p:spPr>
          <a:xfrm>
            <a:off x="421044" y="6134356"/>
            <a:ext cx="4612160" cy="369332"/>
          </a:xfrm>
          <a:prstGeom prst="rect">
            <a:avLst/>
          </a:prstGeom>
          <a:noFill/>
        </p:spPr>
        <p:txBody>
          <a:bodyPr wrap="none" rtlCol="0">
            <a:spAutoFit/>
          </a:bodyPr>
          <a:lstStyle/>
          <a:p>
            <a:r>
              <a:rPr lang="en-GB" dirty="0" smtClean="0"/>
              <a:t>(A: wild-type, B: with deleted Dkk1 and noggin)</a:t>
            </a:r>
            <a:endParaRPr lang="en-GB" dirty="0"/>
          </a:p>
        </p:txBody>
      </p:sp>
      <p:sp>
        <p:nvSpPr>
          <p:cNvPr id="6" name="Rectangle 5"/>
          <p:cNvSpPr/>
          <p:nvPr/>
        </p:nvSpPr>
        <p:spPr>
          <a:xfrm>
            <a:off x="421044" y="5400004"/>
            <a:ext cx="4445576" cy="369332"/>
          </a:xfrm>
          <a:prstGeom prst="rect">
            <a:avLst/>
          </a:prstGeom>
        </p:spPr>
        <p:txBody>
          <a:bodyPr wrap="none">
            <a:spAutoFit/>
          </a:bodyPr>
          <a:lstStyle/>
          <a:p>
            <a:r>
              <a:rPr lang="en-GB" dirty="0"/>
              <a:t>Head: need to inhibit BMP and Wnt signalling</a:t>
            </a:r>
          </a:p>
        </p:txBody>
      </p:sp>
    </p:spTree>
    <p:extLst>
      <p:ext uri="{BB962C8B-B14F-4D97-AF65-F5344CB8AC3E}">
        <p14:creationId xmlns:p14="http://schemas.microsoft.com/office/powerpoint/2010/main" val="405858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Now form and close the neural tube</a:t>
            </a:r>
            <a:endParaRPr lang="en-GB" b="1" dirty="0">
              <a:solidFill>
                <a:srgbClr val="7030A0"/>
              </a:solidFill>
            </a:endParaRPr>
          </a:p>
        </p:txBody>
      </p:sp>
      <p:pic>
        <p:nvPicPr>
          <p:cNvPr id="3074" name="Picture 2"/>
          <p:cNvPicPr>
            <a:picLocks noChangeAspect="1" noChangeArrowheads="1"/>
          </p:cNvPicPr>
          <p:nvPr/>
        </p:nvPicPr>
        <p:blipFill>
          <a:blip r:embed="rId2" cstate="print"/>
          <a:srcRect/>
          <a:stretch>
            <a:fillRect/>
          </a:stretch>
        </p:blipFill>
        <p:spPr bwMode="auto">
          <a:xfrm>
            <a:off x="467544" y="1196752"/>
            <a:ext cx="3960440" cy="5466706"/>
          </a:xfrm>
          <a:prstGeom prst="rect">
            <a:avLst/>
          </a:prstGeom>
          <a:noFill/>
          <a:ln w="9525">
            <a:solidFill>
              <a:schemeClr val="tx1"/>
            </a:solidFill>
            <a:miter lim="800000"/>
            <a:headEnd/>
            <a:tailEnd/>
          </a:ln>
        </p:spPr>
      </p:pic>
      <p:sp>
        <p:nvSpPr>
          <p:cNvPr id="7" name="Rectangle 6"/>
          <p:cNvSpPr/>
          <p:nvPr/>
        </p:nvSpPr>
        <p:spPr>
          <a:xfrm>
            <a:off x="4572000" y="2276872"/>
            <a:ext cx="2411760" cy="923330"/>
          </a:xfrm>
          <a:prstGeom prst="rect">
            <a:avLst/>
          </a:prstGeom>
        </p:spPr>
        <p:txBody>
          <a:bodyPr wrap="square">
            <a:spAutoFit/>
          </a:bodyPr>
          <a:lstStyle/>
          <a:p>
            <a:pPr>
              <a:buNone/>
            </a:pPr>
            <a:r>
              <a:rPr lang="en-GB" dirty="0" smtClean="0"/>
              <a:t>(Neural crest produces </a:t>
            </a:r>
          </a:p>
          <a:p>
            <a:pPr>
              <a:buNone/>
            </a:pPr>
            <a:r>
              <a:rPr lang="en-GB" dirty="0" smtClean="0"/>
              <a:t>most neurons &amp; </a:t>
            </a:r>
          </a:p>
          <a:p>
            <a:pPr>
              <a:buNone/>
            </a:pPr>
            <a:r>
              <a:rPr lang="en-GB" dirty="0" smtClean="0"/>
              <a:t>glia of the PNS)</a:t>
            </a:r>
            <a:endParaRPr lang="en-GB" dirty="0"/>
          </a:p>
        </p:txBody>
      </p:sp>
      <p:sp>
        <p:nvSpPr>
          <p:cNvPr id="5" name="TextBox 4"/>
          <p:cNvSpPr txBox="1"/>
          <p:nvPr/>
        </p:nvSpPr>
        <p:spPr>
          <a:xfrm>
            <a:off x="4572000" y="5805264"/>
            <a:ext cx="3203569" cy="646331"/>
          </a:xfrm>
          <a:prstGeom prst="rect">
            <a:avLst/>
          </a:prstGeom>
          <a:noFill/>
        </p:spPr>
        <p:txBody>
          <a:bodyPr wrap="none" rtlCol="0">
            <a:spAutoFit/>
          </a:bodyPr>
          <a:lstStyle/>
          <a:p>
            <a:r>
              <a:rPr lang="en-GB" dirty="0" smtClean="0"/>
              <a:t>Cell shape, behaviour and death</a:t>
            </a:r>
          </a:p>
          <a:p>
            <a:r>
              <a:rPr lang="en-GB" dirty="0" smtClean="0"/>
              <a:t>necessary for tube to form</a:t>
            </a:r>
            <a:endParaRPr lang="en-GB" dirty="0"/>
          </a:p>
        </p:txBody>
      </p:sp>
    </p:spTree>
    <p:extLst>
      <p:ext uri="{BB962C8B-B14F-4D97-AF65-F5344CB8AC3E}">
        <p14:creationId xmlns:p14="http://schemas.microsoft.com/office/powerpoint/2010/main" val="2687742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1029</Words>
  <Application>Microsoft Office PowerPoint</Application>
  <PresentationFormat>On-screen Show (4:3)</PresentationFormat>
  <Paragraphs>196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Neural tube development</vt:lpstr>
      <vt:lpstr>This talk: general aims</vt:lpstr>
      <vt:lpstr>Development: some concepts</vt:lpstr>
      <vt:lpstr>Outline of CNS development</vt:lpstr>
      <vt:lpstr>The start of CNS development: helps to know about the 3 germ layers</vt:lpstr>
      <vt:lpstr>One theme: cell movement</vt:lpstr>
      <vt:lpstr>The start of CNS development: neurulation</vt:lpstr>
      <vt:lpstr>How does the notochord induce a neural plate?</vt:lpstr>
      <vt:lpstr>Now form and close the neural tube</vt:lpstr>
      <vt:lpstr>Human Neural tube defects</vt:lpstr>
      <vt:lpstr>Next step to a nervous system</vt:lpstr>
      <vt:lpstr>Proneural genes</vt:lpstr>
      <vt:lpstr>Proneural experiments</vt:lpstr>
      <vt:lpstr>Now start to produce brain and spinal cord regions</vt:lpstr>
      <vt:lpstr>Morphogens e.g. Retinoic acid</vt:lpstr>
      <vt:lpstr>Morphogens &amp; positional identity</vt:lpstr>
      <vt:lpstr>Morphogens and neural tube organising centres</vt:lpstr>
      <vt:lpstr>MB/HB organiser/Isthmus</vt:lpstr>
      <vt:lpstr>What each region is and what it isn’t</vt:lpstr>
      <vt:lpstr>MB/HB organiser/Isthmus</vt:lpstr>
      <vt:lpstr>PowerPoint Presentation</vt:lpstr>
      <vt:lpstr>PowerPoint Presentation</vt:lpstr>
      <vt:lpstr>15 minutes break</vt:lpstr>
      <vt:lpstr>Patterning the dorsal and ventral neural tube e.g. spinal cord</vt:lpstr>
      <vt:lpstr>Need to specify top or bottom (dorsal/ventral)</vt:lpstr>
      <vt:lpstr>The notochord and floor plate</vt:lpstr>
      <vt:lpstr>What is the ventralising signal?</vt:lpstr>
      <vt:lpstr>Outline of dorso-ventral spinal cord patterning</vt:lpstr>
      <vt:lpstr>Neural tube patterning and signalling pathway cross-talk</vt:lpstr>
      <vt:lpstr>Similar processes pattern the forebrain e.g. cerebral cortex</vt:lpstr>
      <vt:lpstr>These gradients set up TF expression patterns and give regional identity</vt:lpstr>
      <vt:lpstr>Areas become ‘specified’</vt:lpstr>
      <vt:lpstr>Next steps</vt:lpstr>
      <vt:lpstr>Learning outcomes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tube development</dc:title>
  <dc:creator>Anita</dc:creator>
  <cp:lastModifiedBy>Shiel, Nuala</cp:lastModifiedBy>
  <cp:revision>19</cp:revision>
  <dcterms:created xsi:type="dcterms:W3CDTF">2012-10-11T20:35:43Z</dcterms:created>
  <dcterms:modified xsi:type="dcterms:W3CDTF">2012-10-15T13:11:58Z</dcterms:modified>
</cp:coreProperties>
</file>