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16CD-D0BA-49E5-ACC2-61D061CD4625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BBA59-8A4E-415D-B3FF-DDDC216E8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4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D4F5C9D7-29F0-4647-A4F3-D40FE0E614F1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9A27406E-47B5-4F6E-9B78-21558D50FBD8}" type="slidenum">
              <a:rPr lang="en-US" sz="1200" smtClean="0"/>
              <a:pPr/>
              <a:t>29</a:t>
            </a:fld>
            <a:endParaRPr lang="en-US" sz="1200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C5E419DA-785B-40F9-A7DF-8E05EA9BEA5E}" type="slidenum">
              <a:rPr lang="en-US" sz="1200" smtClean="0"/>
              <a:pPr/>
              <a:t>30</a:t>
            </a:fld>
            <a:endParaRPr lang="en-US" sz="1200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596E72EA-142B-4908-AABB-53A82F82E801}" type="slidenum">
              <a:rPr lang="en-US" sz="1200" smtClean="0"/>
              <a:pPr/>
              <a:t>31</a:t>
            </a:fld>
            <a:endParaRPr lang="en-US" sz="1200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427F74EE-AE29-434B-9746-2FD2A9E22B16}" type="slidenum">
              <a:rPr lang="en-US" sz="1200" smtClean="0"/>
              <a:pPr/>
              <a:t>33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429AD07E-DA74-48AF-B882-896BE23BC670}" type="slidenum">
              <a:rPr lang="en-US" sz="1200" smtClean="0"/>
              <a:pPr/>
              <a:t>34</a:t>
            </a:fld>
            <a:endParaRPr lang="en-US" sz="1200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D67AD807-E638-421E-AFEC-F732439664F5}" type="slidenum">
              <a:rPr lang="en-US" sz="1200" smtClean="0"/>
              <a:pPr/>
              <a:t>35</a:t>
            </a:fld>
            <a:endParaRPr lang="en-US" sz="1200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C704ECE7-82C7-4CBF-96F8-C1604D15E839}" type="slidenum">
              <a:rPr lang="en-US" sz="1200" smtClean="0"/>
              <a:pPr/>
              <a:t>38</a:t>
            </a:fld>
            <a:endParaRPr lang="en-US" sz="1200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FA7B39BD-E1F5-4D0E-86F8-803EEA6F2697}" type="slidenum">
              <a:rPr lang="en-US" sz="1200" smtClean="0"/>
              <a:pPr/>
              <a:t>39</a:t>
            </a:fld>
            <a:endParaRPr lang="en-US" sz="1200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6F054298-A829-4725-B049-0EC86D692A7E}" type="slidenum">
              <a:rPr lang="en-US" sz="1200" smtClean="0"/>
              <a:pPr/>
              <a:t>3</a:t>
            </a:fld>
            <a:endParaRPr lang="en-US" sz="1200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5C9A8678-2BA4-41BC-B851-65B0C8CA2230}" type="slidenum">
              <a:rPr lang="en-US" sz="1200" smtClean="0"/>
              <a:pPr/>
              <a:t>7</a:t>
            </a:fld>
            <a:endParaRPr lang="en-US" sz="12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A38EE2E-6F82-4D67-9772-EF3E4DFFBEC7}" type="slidenum">
              <a:rPr lang="en-US" sz="1200" smtClean="0"/>
              <a:pPr/>
              <a:t>14</a:t>
            </a:fld>
            <a:endParaRPr lang="en-US" sz="1200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710F8FA7-75CB-4EFB-B3CD-7A11ED66A2BE}" type="slidenum">
              <a:rPr lang="en-US" sz="1200" smtClean="0"/>
              <a:pPr/>
              <a:t>19</a:t>
            </a:fld>
            <a:endParaRPr lang="en-US" sz="1200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2CB51FD4-7234-457C-8AAD-9307E6D94EF7}" type="slidenum">
              <a:rPr lang="en-US" sz="1200" smtClean="0"/>
              <a:pPr/>
              <a:t>20</a:t>
            </a:fld>
            <a:endParaRPr lang="en-US" sz="12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4EBED06A-9A10-4D0A-B6CC-73E6BC405265}" type="slidenum">
              <a:rPr lang="en-US" sz="1200" smtClean="0"/>
              <a:pPr/>
              <a:t>21</a:t>
            </a:fld>
            <a:endParaRPr lang="en-US" sz="1200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A0525-A42F-4B20-AD1C-6BE53DDBFBC3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DA7E0F1D-68F7-4FE7-9A5C-843CE6B87239}" type="slidenum">
              <a:rPr lang="en-US" sz="1200" smtClean="0"/>
              <a:pPr/>
              <a:t>26</a:t>
            </a:fld>
            <a:endParaRPr lang="en-US" sz="1200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3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2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5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55D2-30EB-43B5-B189-1C11575627A7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4E85-9060-46DF-BE09-E89A0C378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wellcome.ac.uk/indexplus/result.html?wi_credit_line:text=%22Prof.+M.+Hausser+/+UCL%22&amp;$=sort=sort+sortexpr+image_sort&amp;*sform=wellcome-images&amp;_IXACTION_=query&amp;_IXFIRST_=1&amp;_IXSPFX_=templates/b&amp;_IXFPFX_=templates/t&amp;$+with+image_sort=.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wellcome.ac.uk/indexplus/result.html?wi_credit_line:text=%22Mark+Lythgoe+&amp;amp;+Chloe+Hutton%22&amp;$=sort=sort+sortexpr+image_sort&amp;*sform=wellcome-images&amp;_IXACTION_=query&amp;_IXFIRST_=1&amp;_IXSPFX_=templates/b&amp;_IXFPFX_=templates/t&amp;$+with+image_sort=.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wellcome.ac.uk/indexplus/result.html?wi_credit_line:text=%22MRC+Toxicology+Unit%22&amp;$=sort=sort+sortexpr+image_sort&amp;*sform=wellcome-images&amp;_IXACTION_=query&amp;_IXFIRST_=1&amp;_IXSPFX_=templates/b&amp;_IXFPFX_=templates/t&amp;$+with+image_sort=.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980728"/>
            <a:ext cx="7880350" cy="150371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cerebellum: from cells to circuitry</a:t>
            </a:r>
          </a:p>
        </p:txBody>
      </p:sp>
      <p:pic>
        <p:nvPicPr>
          <p:cNvPr id="2051" name="Picture 4" descr="9957342547acdb9d15fa05f1c3e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937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787900" y="6381750"/>
            <a:ext cx="3776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100" dirty="0"/>
              <a:t>(Credit </a:t>
            </a:r>
            <a:r>
              <a:rPr lang="en-GB" sz="1100" dirty="0">
                <a:hlinkClick r:id="rId4"/>
              </a:rPr>
              <a:t>Mark Lythgoe &amp; Chloe Hutton</a:t>
            </a:r>
            <a:r>
              <a:rPr lang="en-GB" sz="1100" dirty="0"/>
              <a:t>, Wellcome Images) </a:t>
            </a:r>
          </a:p>
        </p:txBody>
      </p:sp>
      <p:pic>
        <p:nvPicPr>
          <p:cNvPr id="2053" name="Picture 6" descr="454957925677478ca3aaa4b372f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30940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27088" y="6381750"/>
            <a:ext cx="3382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100" dirty="0"/>
              <a:t>(Credit </a:t>
            </a:r>
            <a:r>
              <a:rPr lang="en-GB" sz="1100" dirty="0">
                <a:hlinkClick r:id="rId6"/>
              </a:rPr>
              <a:t>Prof. M. Hausser / UCL</a:t>
            </a:r>
            <a:r>
              <a:rPr lang="en-GB" sz="1100" dirty="0"/>
              <a:t>, Wellcome Images) </a:t>
            </a:r>
          </a:p>
        </p:txBody>
      </p:sp>
    </p:spTree>
    <p:extLst>
      <p:ext uri="{BB962C8B-B14F-4D97-AF65-F5344CB8AC3E}">
        <p14:creationId xmlns:p14="http://schemas.microsoft.com/office/powerpoint/2010/main" val="26927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Cerebellar development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dirty="0" smtClean="0">
                <a:solidFill>
                  <a:srgbClr val="7030A0"/>
                </a:solidFill>
              </a:rPr>
              <a:t>4 steps:</a:t>
            </a:r>
          </a:p>
          <a:p>
            <a:pPr>
              <a:buFontTx/>
              <a:buNone/>
            </a:pPr>
            <a:r>
              <a:rPr lang="en-GB" dirty="0" smtClean="0"/>
              <a:t>1) establish cerebellar ‘field’ in the hindbrain</a:t>
            </a:r>
          </a:p>
          <a:p>
            <a:pPr>
              <a:buFontTx/>
              <a:buNone/>
            </a:pPr>
            <a:r>
              <a:rPr lang="en-GB" dirty="0" smtClean="0"/>
              <a:t>2) form two compartments of cell proliferation: produce Purkinje cells &amp; granule cells</a:t>
            </a:r>
          </a:p>
          <a:p>
            <a:pPr>
              <a:buFontTx/>
              <a:buNone/>
            </a:pPr>
            <a:r>
              <a:rPr lang="en-GB" dirty="0" smtClean="0"/>
              <a:t>3) </a:t>
            </a:r>
            <a:r>
              <a:rPr lang="en-GB" dirty="0"/>
              <a:t>m</a:t>
            </a:r>
            <a:r>
              <a:rPr lang="en-GB" dirty="0" smtClean="0"/>
              <a:t>igration of cells</a:t>
            </a:r>
          </a:p>
          <a:p>
            <a:pPr>
              <a:buFontTx/>
              <a:buNone/>
            </a:pPr>
            <a:r>
              <a:rPr lang="en-GB" dirty="0" smtClean="0"/>
              <a:t>4) formation of cerebellar circuitry &amp; further differentiation</a:t>
            </a:r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r>
              <a:rPr lang="en-GB" sz="2000" dirty="0" smtClean="0"/>
              <a:t>(20+ spontaneous mouse mutants, tumours etc)</a:t>
            </a:r>
          </a:p>
        </p:txBody>
      </p:sp>
    </p:spTree>
    <p:extLst>
      <p:ext uri="{BB962C8B-B14F-4D97-AF65-F5344CB8AC3E}">
        <p14:creationId xmlns:p14="http://schemas.microsoft.com/office/powerpoint/2010/main" val="210704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1: Cerebellar field in hindbrain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507"/>
            <a:ext cx="4714875" cy="2771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403056" y="1604283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Mouse E8.5</a:t>
            </a:r>
          </a:p>
          <a:p>
            <a:r>
              <a:rPr lang="en-GB" dirty="0" smtClean="0"/>
              <a:t>dorsal</a:t>
            </a:r>
          </a:p>
          <a:p>
            <a:r>
              <a:rPr lang="en-GB" dirty="0" smtClean="0"/>
              <a:t>rhombomere 1</a:t>
            </a:r>
          </a:p>
          <a:p>
            <a:r>
              <a:rPr lang="en-GB" dirty="0" smtClean="0"/>
              <a:t>Fgf 8/Wnt 1</a:t>
            </a:r>
          </a:p>
          <a:p>
            <a:r>
              <a:rPr lang="en-GB" dirty="0" smtClean="0"/>
              <a:t>From isthmus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961806" cy="28060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73970" y="6525344"/>
            <a:ext cx="3218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(Chizhikov </a:t>
            </a:r>
            <a:r>
              <a:rPr lang="da-DK" sz="1600" dirty="0"/>
              <a:t>and </a:t>
            </a:r>
            <a:r>
              <a:rPr lang="da-DK" sz="1600" dirty="0" smtClean="0"/>
              <a:t>Millen, Review, 2003)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1612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Step2: Form two regions of cell proliferation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3" y="2619040"/>
            <a:ext cx="3799283" cy="2808957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 flipH="1">
            <a:off x="0" y="1484313"/>
            <a:ext cx="7056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dirty="0">
                <a:solidFill>
                  <a:srgbClr val="7030A0"/>
                </a:solidFill>
              </a:rPr>
              <a:t>1 = rhombic lip</a:t>
            </a:r>
            <a:r>
              <a:rPr lang="en-GB" dirty="0"/>
              <a:t>, posterior edge of Cb field/’anlage’, Math1</a:t>
            </a:r>
            <a:r>
              <a:rPr lang="en-GB" dirty="0" smtClean="0"/>
              <a:t>+    (a bHLH tf):</a:t>
            </a:r>
            <a:endParaRPr lang="en-GB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50825" y="6237288"/>
            <a:ext cx="7205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dirty="0"/>
              <a:t>produces glutamatergic neurons inc. DCN and GCs</a:t>
            </a:r>
          </a:p>
          <a:p>
            <a:endParaRPr lang="en-GB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76475"/>
            <a:ext cx="4103688" cy="349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372225" y="5876925"/>
            <a:ext cx="2663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200" dirty="0"/>
              <a:t>(Machold and Fishell, Neuron, 2005)</a:t>
            </a:r>
          </a:p>
        </p:txBody>
      </p:sp>
    </p:spTree>
    <p:extLst>
      <p:ext uri="{BB962C8B-B14F-4D97-AF65-F5344CB8AC3E}">
        <p14:creationId xmlns:p14="http://schemas.microsoft.com/office/powerpoint/2010/main" val="15934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52475" y="11088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BMPs (bone morphogenetic proteins) important for Math1 and GC induction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1353551"/>
            <a:ext cx="7381875" cy="2790825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149725"/>
            <a:ext cx="7477125" cy="2190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652120" y="6369580"/>
            <a:ext cx="2903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800" dirty="0"/>
              <a:t>(Alder et al., Nature, 1999)</a:t>
            </a:r>
          </a:p>
        </p:txBody>
      </p:sp>
    </p:spTree>
    <p:extLst>
      <p:ext uri="{BB962C8B-B14F-4D97-AF65-F5344CB8AC3E}">
        <p14:creationId xmlns:p14="http://schemas.microsoft.com/office/powerpoint/2010/main" val="399607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3556" name="Picture 9" descr="Slide0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Zone 2: ventricular zone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Lines 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ventricle, Ptf1A+ Produces GABAergic interneurons, PCs and all Cb glia</a:t>
            </a:r>
          </a:p>
        </p:txBody>
      </p:sp>
      <p:pic>
        <p:nvPicPr>
          <p:cNvPr id="14340" name="Picture 4" descr="slid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66180"/>
            <a:ext cx="4441825" cy="385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uman Post Foss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5875"/>
            <a:ext cx="392787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6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3568" y="-1012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Need En1 &amp; 2 in VZ and RL-derived cells for correct Cb folding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82" y="2147888"/>
            <a:ext cx="4846637" cy="471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995319" y="6258005"/>
            <a:ext cx="1717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600" dirty="0"/>
              <a:t>(Orvis GD et al., </a:t>
            </a:r>
            <a:endParaRPr lang="en-GB" sz="1600" dirty="0" smtClean="0"/>
          </a:p>
          <a:p>
            <a:r>
              <a:rPr lang="en-GB" sz="1600" dirty="0" smtClean="0"/>
              <a:t>2012</a:t>
            </a:r>
            <a:r>
              <a:rPr lang="en-GB" sz="1600" dirty="0"/>
              <a:t>)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24263" y="1296458"/>
            <a:ext cx="4616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dirty="0" smtClean="0"/>
              <a:t>in </a:t>
            </a:r>
            <a:r>
              <a:rPr lang="en-GB" dirty="0"/>
              <a:t>VZ </a:t>
            </a:r>
            <a:r>
              <a:rPr lang="en-GB" dirty="0" smtClean="0"/>
              <a:t>progeny for timing and site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RL </a:t>
            </a:r>
            <a:r>
              <a:rPr lang="en-GB" dirty="0" smtClean="0"/>
              <a:t>progeny for growth: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5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3: Different cell types migrate out of the 2 zones differently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7772400" cy="4114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(Post-mitotic) cells from VZ inc </a:t>
            </a:r>
            <a:r>
              <a:rPr lang="en-GB" sz="2000" dirty="0" smtClean="0">
                <a:solidFill>
                  <a:srgbClr val="7030A0"/>
                </a:solidFill>
              </a:rPr>
              <a:t>Purkinje cells</a:t>
            </a:r>
            <a:r>
              <a:rPr lang="en-GB" sz="2000" dirty="0" smtClean="0"/>
              <a:t>: most migrate radially &amp; stop in layers of the cerebellar cortex </a:t>
            </a:r>
          </a:p>
          <a:p>
            <a:r>
              <a:rPr lang="en-GB" sz="2000" dirty="0" smtClean="0"/>
              <a:t>Cells exit RL first migrate over surface and then move inwards.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DCN neurons </a:t>
            </a:r>
            <a:r>
              <a:rPr lang="en-GB" sz="2000" dirty="0" smtClean="0"/>
              <a:t>leave RL first &amp; descend ventrally to form three pairs of nuclei 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Granule cell precursors</a:t>
            </a:r>
            <a:r>
              <a:rPr lang="en-GB" sz="2000" dirty="0" smtClean="0"/>
              <a:t> form a proliferative secondary precursor zone = external granule cell layer (EGL)</a:t>
            </a:r>
          </a:p>
        </p:txBody>
      </p:sp>
      <p:pic>
        <p:nvPicPr>
          <p:cNvPr id="4" name="Picture 4" descr="slid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7"/>
            <a:ext cx="2075385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345950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2965078" cy="2461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4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Granule cells leaving the EGL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7772400" cy="4114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(Post mitotic) GCs leave the EGL E18.5-P16 and migrate down Bergmann glial past Purkinje cell layer to form the IGL. </a:t>
            </a:r>
          </a:p>
          <a:p>
            <a:r>
              <a:rPr lang="en-GB" sz="2400" dirty="0" smtClean="0"/>
              <a:t>The GC axons </a:t>
            </a:r>
          </a:p>
          <a:p>
            <a:pPr marL="0" indent="0">
              <a:buNone/>
            </a:pPr>
            <a:r>
              <a:rPr lang="en-GB" sz="2400" dirty="0" smtClean="0"/>
              <a:t>(parallel fibres) form</a:t>
            </a:r>
          </a:p>
          <a:p>
            <a:pPr marL="0" indent="0">
              <a:buNone/>
            </a:pPr>
            <a:r>
              <a:rPr lang="en-GB" sz="2400" dirty="0" smtClean="0"/>
              <a:t>layer above Purkinje cells </a:t>
            </a:r>
          </a:p>
          <a:p>
            <a:pPr marL="0" indent="0">
              <a:buNone/>
            </a:pPr>
            <a:r>
              <a:rPr lang="en-GB" sz="2400" dirty="0" smtClean="0"/>
              <a:t>= ‘molecular layer’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523036" cy="4341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605038" cy="216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2736304" cy="2147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0" y="6488668"/>
            <a:ext cx="429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(Molecular layer also incl 2 major IN types)</a:t>
            </a:r>
          </a:p>
        </p:txBody>
      </p:sp>
    </p:spTree>
    <p:extLst>
      <p:ext uri="{BB962C8B-B14F-4D97-AF65-F5344CB8AC3E}">
        <p14:creationId xmlns:p14="http://schemas.microsoft.com/office/powerpoint/2010/main" val="286727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3717032"/>
            <a:ext cx="7772400" cy="53006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migrating GCs set Cb boundaries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GC migration is guided (through growth cone)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e.g. netrin receptor (UNC5H3) mutant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GCs migrate into midbrain and brainstem</a:t>
            </a: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endParaRPr lang="en-US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glial guidance cues (weaver mutant)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adhesive cues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their final destination has ‘stop’ signals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670050" cy="4103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740650" y="5300663"/>
            <a:ext cx="1019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100" dirty="0"/>
              <a:t>(M.E. Hatten)</a:t>
            </a:r>
          </a:p>
        </p:txBody>
      </p:sp>
      <p:pic>
        <p:nvPicPr>
          <p:cNvPr id="6" name="Picture 19" descr="Slide0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2802"/>
            <a:ext cx="4572000" cy="34282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7030A0"/>
                </a:solidFill>
              </a:rPr>
              <a:t>Learning objectives</a:t>
            </a:r>
            <a:endParaRPr lang="en-US" sz="36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7513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By working at this Lectured material you should learn about:</a:t>
            </a:r>
          </a:p>
          <a:p>
            <a:pPr marL="0" indent="0" eaLnBrk="1" hangingPunct="1"/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eaLnBrk="1" hangingPunct="1"/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Cerebellum (cortex) structure and function</a:t>
            </a:r>
          </a:p>
          <a:p>
            <a:pPr marL="0" indent="0" eaLnBrk="1" hangingPunct="1"/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Cerebellar development</a:t>
            </a:r>
          </a:p>
          <a:p>
            <a:pPr marL="0" indent="0" eaLnBrk="1" hangingPunct="1"/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Cerebellum cell types, circuitry </a:t>
            </a:r>
            <a:r>
              <a:rPr lang="en-US" smtClean="0">
                <a:solidFill>
                  <a:srgbClr val="002060"/>
                </a:solidFill>
                <a:latin typeface="Calibri" pitchFamily="34" charset="0"/>
              </a:rPr>
              <a:t>and behaviour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4" descr="Slide0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3" descr="Slide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561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27984" y="443711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extrinsic + intrinsic signals :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pathway selection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adhesive interactions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speed regulation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time-sensing?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cytoskeletal control</a:t>
            </a:r>
          </a:p>
        </p:txBody>
      </p:sp>
    </p:spTree>
    <p:extLst>
      <p:ext uri="{BB962C8B-B14F-4D97-AF65-F5344CB8AC3E}">
        <p14:creationId xmlns:p14="http://schemas.microsoft.com/office/powerpoint/2010/main" val="4216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168352" cy="1143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e.g. Endocytic adaptor </a:t>
            </a:r>
            <a:br>
              <a:rPr lang="en-GB" sz="2800" b="1" dirty="0" smtClean="0">
                <a:solidFill>
                  <a:srgbClr val="7030A0"/>
                </a:solidFill>
              </a:rPr>
            </a:br>
            <a:r>
              <a:rPr lang="en-GB" sz="2800" b="1" dirty="0" smtClean="0">
                <a:solidFill>
                  <a:srgbClr val="7030A0"/>
                </a:solidFill>
              </a:rPr>
              <a:t>protein Numb is needed for correct GC migration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894328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788024" cy="2893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52736"/>
            <a:ext cx="4933119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6273225"/>
            <a:ext cx="3006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(Zhou et al., Dev Cell, 2011</a:t>
            </a:r>
          </a:p>
          <a:p>
            <a:r>
              <a:rPr lang="en-GB" sz="1600" dirty="0" smtClean="0"/>
              <a:t>&amp; comment by Breunig and Rakic)</a:t>
            </a:r>
            <a:endParaRPr lang="en-GB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9359" y="404664"/>
            <a:ext cx="474464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39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</a:rPr>
              <a:t>GC and Purkinje cells interact with Bergmann glia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endParaRPr lang="en-US" sz="3600" b="1" dirty="0" smtClean="0">
              <a:solidFill>
                <a:srgbClr val="7030A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77724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GCs while migrating</a:t>
            </a: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later, BG differentiate into unipolar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astrocytes/RG, cell bodies close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Purkinje cells, radial fibres wrap synapses: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Purkinje cells and Bergmann glia mature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together and presumably ‘talk’ to one another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53252" name="Picture 4" descr="577a961ad931896267dfac9d14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060575"/>
            <a:ext cx="26701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5888038" y="5084763"/>
            <a:ext cx="32559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/>
              <a:t>(Credit </a:t>
            </a:r>
            <a:r>
              <a:rPr lang="en-GB" sz="1100" dirty="0">
                <a:hlinkClick r:id="rId4"/>
              </a:rPr>
              <a:t>MRC Toxicology Unit</a:t>
            </a:r>
            <a:r>
              <a:rPr lang="en-GB" sz="1100" dirty="0"/>
              <a:t>, Wellcome Images) </a:t>
            </a:r>
          </a:p>
        </p:txBody>
      </p:sp>
    </p:spTree>
    <p:extLst>
      <p:ext uri="{BB962C8B-B14F-4D97-AF65-F5344CB8AC3E}">
        <p14:creationId xmlns:p14="http://schemas.microsoft.com/office/powerpoint/2010/main" val="1850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Not just passive: Bergmann glia are required for fine motor coordination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Saab et al., Science 2012</a:t>
            </a:r>
          </a:p>
          <a:p>
            <a:r>
              <a:rPr lang="en-GB" sz="2000" dirty="0" smtClean="0"/>
              <a:t>Glutamate from climbing fibres and GC terminals activate AMPArecs subtypes on Bergmann glia</a:t>
            </a:r>
          </a:p>
          <a:p>
            <a:r>
              <a:rPr lang="en-GB" sz="2000" dirty="0" smtClean="0"/>
              <a:t>Knock out these recs in young and adult mice</a:t>
            </a:r>
          </a:p>
          <a:p>
            <a:r>
              <a:rPr lang="en-GB" sz="2000" dirty="0" smtClean="0"/>
              <a:t>BG retract, fewer PF:PC synapses, don’t clear the glutamate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3501008"/>
            <a:ext cx="3024336" cy="3195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1560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E: </a:t>
            </a:r>
            <a:r>
              <a:rPr lang="en-GB" b="1" dirty="0" smtClean="0">
                <a:solidFill>
                  <a:srgbClr val="FF66CC"/>
                </a:solidFill>
              </a:rPr>
              <a:t>BG </a:t>
            </a:r>
            <a:r>
              <a:rPr lang="en-GB" dirty="0" smtClean="0">
                <a:solidFill>
                  <a:srgbClr val="FF66CC"/>
                </a:solidFill>
              </a:rPr>
              <a:t>processes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Synapses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/>
              <a:t>F: </a:t>
            </a:r>
            <a:r>
              <a:rPr lang="en-GB" dirty="0" smtClean="0">
                <a:solidFill>
                  <a:srgbClr val="FF0000"/>
                </a:solidFill>
              </a:rPr>
              <a:t>VGlut1</a:t>
            </a:r>
            <a:r>
              <a:rPr lang="en-GB" dirty="0" smtClean="0"/>
              <a:t> PF synapses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Calb</a:t>
            </a:r>
            <a:r>
              <a:rPr lang="en-GB" dirty="0" smtClean="0"/>
              <a:t> Purkinje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32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3717032"/>
            <a:ext cx="4838700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1887643" y="333375"/>
            <a:ext cx="5368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Saab et al., </a:t>
            </a:r>
            <a:r>
              <a:rPr lang="en-GB" sz="3600" b="1" dirty="0" smtClean="0">
                <a:solidFill>
                  <a:srgbClr val="7030A0"/>
                </a:solidFill>
              </a:rPr>
              <a:t>2012 continued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When Bergmann glia lacked AMPA recs</a:t>
            </a:r>
          </a:p>
          <a:p>
            <a:pPr>
              <a:buNone/>
            </a:pPr>
            <a:r>
              <a:rPr lang="en-GB" dirty="0" smtClean="0"/>
              <a:t>Eyelid control and ladder stepping declined: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23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5603" name="Picture 15" descr="Slide0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Clinically relevant?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Schizophrenic and bipolar patients have fewer Purkinje cells and less reelin </a:t>
            </a:r>
            <a:r>
              <a:rPr lang="en-GB" sz="2000" dirty="0" smtClean="0"/>
              <a:t>(Maloku et al., PNAS, 2009):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476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49411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BPD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9411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SZ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941168"/>
            <a:ext cx="164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Non-psychiatric</a:t>
            </a:r>
          </a:p>
          <a:p>
            <a:r>
              <a:rPr lang="en-GB" dirty="0" smtClean="0"/>
              <a:t>patient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49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15 minute break</a:t>
            </a:r>
          </a:p>
        </p:txBody>
      </p:sp>
      <p:pic>
        <p:nvPicPr>
          <p:cNvPr id="583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1857375"/>
            <a:ext cx="4419600" cy="4525963"/>
          </a:xfr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2786063"/>
            <a:ext cx="4572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>
                <a:solidFill>
                  <a:srgbClr val="7030A0"/>
                </a:solidFill>
              </a:rPr>
              <a:t>Relax</a:t>
            </a:r>
          </a:p>
          <a:p>
            <a:r>
              <a:rPr lang="en-GB" sz="3200" dirty="0">
                <a:solidFill>
                  <a:srgbClr val="7030A0"/>
                </a:solidFill>
              </a:rPr>
              <a:t>Meet your neighbours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Review your notes</a:t>
            </a:r>
          </a:p>
          <a:p>
            <a:r>
              <a:rPr lang="en-GB" sz="3200" dirty="0">
                <a:solidFill>
                  <a:srgbClr val="7030A0"/>
                </a:solidFill>
              </a:rPr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80886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4820" name="Picture 10" descr="Slide0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9" name="Picture 7" descr="Slide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 flipH="1">
            <a:off x="4284663" y="6488113"/>
            <a:ext cx="668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800" dirty="0"/>
              <a:t>150g, more neurons than rest of brain (human)</a:t>
            </a:r>
          </a:p>
        </p:txBody>
      </p:sp>
    </p:spTree>
    <p:extLst>
      <p:ext uri="{BB962C8B-B14F-4D97-AF65-F5344CB8AC3E}">
        <p14:creationId xmlns:p14="http://schemas.microsoft.com/office/powerpoint/2010/main" val="17976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Control of cell number in the cerebellum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tight regulation of proliferation, cell cycle withdrawal, differentiation and cell death (apoptosis)</a:t>
            </a:r>
          </a:p>
          <a:p>
            <a:pPr eaLnBrk="1" hangingPunct="1"/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e.g. Must match Purkinje cell # to GC#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mutants: if reduce # of PCs: # of GCs is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27995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789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7892" name="Picture 16" descr="Slide0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348038" y="6396038"/>
            <a:ext cx="333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dirty="0"/>
              <a:t>(while they are </a:t>
            </a:r>
            <a:r>
              <a:rPr lang="en-GB" dirty="0" smtClean="0"/>
              <a:t>in </a:t>
            </a:r>
            <a:r>
              <a:rPr lang="en-GB" dirty="0"/>
              <a:t>EGL)</a:t>
            </a:r>
          </a:p>
        </p:txBody>
      </p:sp>
    </p:spTree>
    <p:extLst>
      <p:ext uri="{BB962C8B-B14F-4D97-AF65-F5344CB8AC3E}">
        <p14:creationId xmlns:p14="http://schemas.microsoft.com/office/powerpoint/2010/main" val="13185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Shh used as a mitogen and ‘number matcher’ in several places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3F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5"/>
            <a:ext cx="5184576" cy="3635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9552" y="56612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Clinically relevant e.g. medulloblastoma: granule cell divisions unregulated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45720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3252" name="Picture 12" descr="Slide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63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Returning to Cerebellar circuitry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(1000s of parallel fibres per PC, simple spikes)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7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 descr="Slide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5299" name="Picture 11" descr="Slide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Cb circuitry formation: involves eliminating unwanted synapses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E.g. CF:PC synapses</a:t>
            </a:r>
          </a:p>
          <a:p>
            <a:endParaRPr lang="en-GB" sz="1400" dirty="0" smtClean="0"/>
          </a:p>
          <a:p>
            <a:r>
              <a:rPr lang="en-GB" sz="1800" dirty="0" smtClean="0"/>
              <a:t>After birth many CFs:1PC</a:t>
            </a:r>
          </a:p>
          <a:p>
            <a:r>
              <a:rPr lang="en-GB" sz="1800" dirty="0" smtClean="0"/>
              <a:t>End of week 3 (mice), 1CF:1PC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pPr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(Nakayama H  et la., Neuron, 2012)</a:t>
            </a:r>
          </a:p>
          <a:p>
            <a:endParaRPr lang="en-GB" sz="1400" dirty="0" smtClean="0"/>
          </a:p>
          <a:p>
            <a:r>
              <a:rPr lang="en-GB" sz="1600" dirty="0" smtClean="0"/>
              <a:t>Strength of GABA signal from other PCs or </a:t>
            </a:r>
          </a:p>
          <a:p>
            <a:pPr>
              <a:buNone/>
            </a:pPr>
            <a:r>
              <a:rPr lang="en-GB" sz="1600" dirty="0" smtClean="0"/>
              <a:t>Interneurons onto PCs is key to culling excess CF synapses</a:t>
            </a:r>
          </a:p>
          <a:p>
            <a:endParaRPr lang="en-GB" sz="1600" dirty="0" smtClean="0"/>
          </a:p>
          <a:p>
            <a:r>
              <a:rPr lang="en-GB" sz="1600" dirty="0" smtClean="0"/>
              <a:t>Weak CFs can’t compete with the signal, </a:t>
            </a:r>
          </a:p>
          <a:p>
            <a:pPr>
              <a:buNone/>
            </a:pPr>
            <a:r>
              <a:rPr lang="en-GB" sz="1600" dirty="0" smtClean="0"/>
              <a:t>lose PC-derived synapse survival factors and culled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490609" cy="506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5805264"/>
            <a:ext cx="2813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DTR</a:t>
            </a:r>
            <a:r>
              <a:rPr lang="en-GB" dirty="0" smtClean="0"/>
              <a:t> = dextran Texas Red, CF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Calb </a:t>
            </a:r>
            <a:r>
              <a:rPr lang="en-GB" dirty="0" smtClean="0"/>
              <a:t>= Purkinje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382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Cb organised in ‘modules’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Part of inferior olive sends CFs to a zone of Purkinje cells</a:t>
            </a:r>
          </a:p>
          <a:p>
            <a:r>
              <a:rPr lang="en-GB" dirty="0" smtClean="0"/>
              <a:t>These PCs then inhibit particular DCN that project back to the same part of the inferior olive</a:t>
            </a:r>
          </a:p>
          <a:p>
            <a:r>
              <a:rPr lang="en-GB" dirty="0" smtClean="0"/>
              <a:t>Is it input – adaptive filter – output? </a:t>
            </a:r>
            <a:r>
              <a:rPr lang="en-GB" sz="2600" dirty="0" smtClean="0"/>
              <a:t>(Jury’s out)</a:t>
            </a:r>
          </a:p>
          <a:p>
            <a:r>
              <a:rPr lang="en-GB" dirty="0" smtClean="0"/>
              <a:t>Convey ‘output commands and learning signals’ </a:t>
            </a:r>
          </a:p>
          <a:p>
            <a:endParaRPr lang="en-GB" dirty="0" smtClean="0"/>
          </a:p>
          <a:p>
            <a:r>
              <a:rPr lang="en-GB" dirty="0" smtClean="0"/>
              <a:t>CF input into each zone and the effects seems important to discover (LTP/LTD?)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874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10" descr="Slide0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148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00298"/>
            <a:ext cx="3347864" cy="4241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538067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Rat: LHS of Cb – granular responses</a:t>
            </a:r>
          </a:p>
          <a:p>
            <a:r>
              <a:rPr lang="en-GB" dirty="0" smtClean="0"/>
              <a:t>To mechanical stimulation of body parts</a:t>
            </a:r>
          </a:p>
          <a:p>
            <a:r>
              <a:rPr lang="en-GB" sz="1200" dirty="0" smtClean="0"/>
              <a:t>(Modified from Shambles et al., 1978)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884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More specific Learning outcomes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4"/>
            <a:ext cx="7772400" cy="48244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Why is it useful to study the cerebellum?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Know the functions of the cerebellum and what damage to it causes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Describe the structure of the cerebellar cortex  and the cell types present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Know cerebellar inputs, outputs, synapse location (and effect) and neurotransmitters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Describe the 4 steps of cerebellar development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Appreciate the cerebellum as a good model system for the study of cell migration with reference to Purkinje and granule cells and neural cell number control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6165304"/>
            <a:ext cx="584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b="1" dirty="0">
                <a:solidFill>
                  <a:srgbClr val="7030A0"/>
                </a:solidFill>
              </a:rPr>
              <a:t>(Questions? anita.hall@imperial.ac.uk)</a:t>
            </a:r>
          </a:p>
        </p:txBody>
      </p:sp>
    </p:spTree>
    <p:extLst>
      <p:ext uri="{BB962C8B-B14F-4D97-AF65-F5344CB8AC3E}">
        <p14:creationId xmlns:p14="http://schemas.microsoft.com/office/powerpoint/2010/main" val="5862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Why study the cerebellum?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Anatomy, cell types, circuitry (cerebellar cortex)</a:t>
            </a:r>
          </a:p>
          <a:p>
            <a:r>
              <a:rPr lang="en-GB" dirty="0" smtClean="0"/>
              <a:t>20+ spontaneous mouse mutants</a:t>
            </a:r>
          </a:p>
          <a:p>
            <a:r>
              <a:rPr lang="en-GB" dirty="0" smtClean="0"/>
              <a:t>Human Cb develops early emb – first few postnatal years &amp; is vulnerable</a:t>
            </a:r>
          </a:p>
          <a:p>
            <a:endParaRPr lang="en-GB" dirty="0"/>
          </a:p>
          <a:p>
            <a:r>
              <a:rPr lang="en-GB" dirty="0" smtClean="0"/>
              <a:t>Human Cb damage </a:t>
            </a:r>
          </a:p>
          <a:p>
            <a:pPr marL="0" indent="0">
              <a:buNone/>
            </a:pPr>
            <a:r>
              <a:rPr lang="en-GB" dirty="0" smtClean="0"/>
              <a:t>and disorders: </a:t>
            </a:r>
          </a:p>
          <a:p>
            <a:pPr marL="0" indent="0">
              <a:buNone/>
            </a:pPr>
            <a:r>
              <a:rPr lang="en-GB" dirty="0"/>
              <a:t>Ataxias </a:t>
            </a:r>
            <a:r>
              <a:rPr lang="en-GB" sz="1400" dirty="0" smtClean="0"/>
              <a:t>(videos)</a:t>
            </a:r>
          </a:p>
          <a:p>
            <a:pPr marL="0" indent="0">
              <a:buNone/>
            </a:pPr>
            <a:r>
              <a:rPr lang="en-GB" dirty="0" smtClean="0"/>
              <a:t>tumours (e.g. medulloblastoma)</a:t>
            </a:r>
          </a:p>
          <a:p>
            <a:pPr marL="0" indent="0">
              <a:buNone/>
            </a:pPr>
            <a:r>
              <a:rPr lang="en-GB" dirty="0" smtClean="0"/>
              <a:t>cognitive defects  (?)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/>
            <a:r>
              <a:rPr lang="en-GB" dirty="0" smtClean="0"/>
              <a:t>Starting to understand functions</a:t>
            </a:r>
          </a:p>
          <a:p>
            <a:pPr marL="0" indent="0">
              <a:buNone/>
            </a:pPr>
            <a:r>
              <a:rPr lang="en-GB" dirty="0" smtClean="0"/>
              <a:t> of its microcircuits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8132" y="3789040"/>
            <a:ext cx="4482827" cy="26446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32240" y="6381328"/>
            <a:ext cx="2157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(Millen and Gleeson, 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625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</a:rPr>
              <a:t>What does the cerebellum do?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7772400" cy="485085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s</a:t>
            </a:r>
            <a:r>
              <a:rPr lang="en-US" sz="2800" dirty="0" smtClean="0">
                <a:solidFill>
                  <a:srgbClr val="002060"/>
                </a:solidFill>
              </a:rPr>
              <a:t>ensory </a:t>
            </a:r>
            <a:r>
              <a:rPr lang="en-US" sz="2800" b="1" dirty="0" smtClean="0">
                <a:solidFill>
                  <a:srgbClr val="7030A0"/>
                </a:solidFill>
              </a:rPr>
              <a:t>inputs</a:t>
            </a:r>
            <a:r>
              <a:rPr lang="en-US" sz="2800" dirty="0" smtClean="0">
                <a:solidFill>
                  <a:srgbClr val="002060"/>
                </a:solidFill>
              </a:rPr>
              <a:t> from cerebral cortex (esp. motor, sensory and visual areas) and spinal cord via pontine nuclei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cerebellum </a:t>
            </a:r>
            <a:r>
              <a:rPr lang="en-US" sz="2800" b="1" dirty="0" smtClean="0">
                <a:solidFill>
                  <a:srgbClr val="7030A0"/>
                </a:solidFill>
              </a:rPr>
              <a:t>outputs</a:t>
            </a:r>
            <a:r>
              <a:rPr lang="en-US" sz="2800" dirty="0" smtClean="0">
                <a:solidFill>
                  <a:srgbClr val="002060"/>
                </a:solidFill>
              </a:rPr>
              <a:t> to regions of the thalamus and these project to motor cortex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some go to prefrontal cortical area that controls eye movement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b is large in humans and higher primates: why?</a:t>
            </a:r>
          </a:p>
        </p:txBody>
      </p:sp>
    </p:spTree>
    <p:extLst>
      <p:ext uri="{BB962C8B-B14F-4D97-AF65-F5344CB8AC3E}">
        <p14:creationId xmlns:p14="http://schemas.microsoft.com/office/powerpoint/2010/main" val="3217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What does the Cb do? Cb and motor behaviour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28774"/>
            <a:ext cx="7772400" cy="482456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002060"/>
                </a:solidFill>
              </a:rPr>
              <a:t>We continuously sense posture, balance &amp; co-ordination</a:t>
            </a:r>
          </a:p>
          <a:p>
            <a:pPr>
              <a:defRPr/>
            </a:pPr>
            <a:r>
              <a:rPr lang="en-GB" sz="2800" dirty="0">
                <a:solidFill>
                  <a:srgbClr val="002060"/>
                </a:solidFill>
              </a:rPr>
              <a:t>g</a:t>
            </a:r>
            <a:r>
              <a:rPr lang="en-GB" sz="2800" dirty="0" smtClean="0">
                <a:solidFill>
                  <a:srgbClr val="002060"/>
                </a:solidFill>
              </a:rPr>
              <a:t>enerate pattern of muscle changes etc for movement</a:t>
            </a:r>
          </a:p>
          <a:p>
            <a:pPr>
              <a:defRPr/>
            </a:pPr>
            <a:r>
              <a:rPr lang="en-GB" sz="2800" dirty="0">
                <a:solidFill>
                  <a:srgbClr val="002060"/>
                </a:solidFill>
              </a:rPr>
              <a:t>n</a:t>
            </a:r>
            <a:r>
              <a:rPr lang="en-GB" sz="2800" dirty="0" smtClean="0">
                <a:solidFill>
                  <a:srgbClr val="002060"/>
                </a:solidFill>
              </a:rPr>
              <a:t>eed to learn how to move in new situations (inc. timing &amp; sequence)</a:t>
            </a:r>
          </a:p>
          <a:p>
            <a:pPr marL="0" indent="0">
              <a:buFontTx/>
              <a:buNone/>
              <a:defRPr/>
            </a:pPr>
            <a:endParaRPr lang="en-GB" sz="2800" b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sz="2800" b="1" dirty="0" smtClean="0">
                <a:solidFill>
                  <a:srgbClr val="7030A0"/>
                </a:solidFill>
              </a:rPr>
              <a:t>Summary: </a:t>
            </a:r>
            <a:r>
              <a:rPr lang="en-GB" sz="2800" dirty="0" smtClean="0"/>
              <a:t>Cb </a:t>
            </a:r>
            <a:r>
              <a:rPr lang="en-GB" sz="2800" dirty="0" smtClean="0">
                <a:solidFill>
                  <a:srgbClr val="002060"/>
                </a:solidFill>
              </a:rPr>
              <a:t>Judges error between intended and actual voluntary movement and we learn from this</a:t>
            </a:r>
          </a:p>
          <a:p>
            <a:pPr>
              <a:buFontTx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Helvetica" pitchFamily="-106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Helvetica" pitchFamily="-106" charset="0"/>
              </a:rPr>
              <a:t>Rabies tracing work in macaques e.g. Hoshi E et al., 2005, Nat Neurosci.,</a:t>
            </a: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Helvetica" pitchFamily="-106" charset="0"/>
              </a:rPr>
              <a:t>shows Cb connects to basal ganglia) </a:t>
            </a:r>
          </a:p>
          <a:p>
            <a:pPr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3500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</a:rPr>
              <a:t>Does the cerebellum have higher cognitive functions?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2"/>
            <a:ext cx="7772400" cy="496902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latin typeface="Helvetica" pitchFamily="-106" charset="0"/>
              </a:rPr>
              <a:t>cerebellar cognitive affective syndrome (CCAS) includes impairments in executive, visual-spatial, &amp; linguistic abilities (sometimes without motor symptoms)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Helvetica" pitchFamily="-10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Helvetica" pitchFamily="-106" charset="0"/>
              </a:rPr>
              <a:t>fMRI, PET etc of Cb lesions &amp; non-lesioned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Helvetica" pitchFamily="-106" charset="0"/>
              </a:rPr>
              <a:t>suggest Cb activated in language processing (inc. fluency and word meaning)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Helvetica" pitchFamily="-106" charset="0"/>
              </a:rPr>
              <a:t>(attention, working memory, executive functions)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Helvetica" pitchFamily="-10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Helvetica" pitchFamily="-10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Helvetica" pitchFamily="-106" charset="0"/>
              </a:rPr>
              <a:t>Does Cb ‘modulate’ aspects of cognition too? Refine models? Timing/sequence?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Helvetica" pitchFamily="-106" charset="0"/>
              </a:rPr>
              <a:t>Autism? Schizophrenia?</a:t>
            </a:r>
          </a:p>
        </p:txBody>
      </p:sp>
    </p:spTree>
    <p:extLst>
      <p:ext uri="{BB962C8B-B14F-4D97-AF65-F5344CB8AC3E}">
        <p14:creationId xmlns:p14="http://schemas.microsoft.com/office/powerpoint/2010/main" val="36299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Cerebellum structure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89491"/>
            <a:ext cx="3686153" cy="28936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71850" cy="2466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1520" y="3501008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(adult WT mouse)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2166"/>
            <a:ext cx="2835750" cy="2363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6651"/>
            <a:ext cx="3233936" cy="253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443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Cerebellar cortex structure in more detail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968269" cy="51075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69974" cy="2808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791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1347</Words>
  <Application>Microsoft Office PowerPoint</Application>
  <PresentationFormat>On-screen Show (4:3)</PresentationFormat>
  <Paragraphs>214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The cerebellum: from cells to circuitry</vt:lpstr>
      <vt:lpstr>Learning objectives</vt:lpstr>
      <vt:lpstr>PowerPoint Presentation</vt:lpstr>
      <vt:lpstr>Why study the cerebellum?</vt:lpstr>
      <vt:lpstr>What does the cerebellum do?</vt:lpstr>
      <vt:lpstr>What does the Cb do? Cb and motor behaviour</vt:lpstr>
      <vt:lpstr>Does the cerebellum have higher cognitive functions?</vt:lpstr>
      <vt:lpstr>Cerebellum structure</vt:lpstr>
      <vt:lpstr>Cerebellar cortex structure in more detail</vt:lpstr>
      <vt:lpstr>Cerebellar development</vt:lpstr>
      <vt:lpstr>Step 1: Cerebellar field in hindbrain</vt:lpstr>
      <vt:lpstr>Step2: Form two regions of cell proliferation</vt:lpstr>
      <vt:lpstr>BMPs (bone morphogenetic proteins) important for Math1 and GC induction</vt:lpstr>
      <vt:lpstr>PowerPoint Presentation</vt:lpstr>
      <vt:lpstr>Zone 2: ventricular zone</vt:lpstr>
      <vt:lpstr>Need En1 &amp; 2 in VZ and RL-derived cells for correct Cb folding</vt:lpstr>
      <vt:lpstr>Step 3: Different cell types migrate out of the 2 zones differently </vt:lpstr>
      <vt:lpstr>Granule cells leaving the EGL</vt:lpstr>
      <vt:lpstr>PowerPoint Presentation</vt:lpstr>
      <vt:lpstr>PowerPoint Presentation</vt:lpstr>
      <vt:lpstr>PowerPoint Presentation</vt:lpstr>
      <vt:lpstr>e.g. Endocytic adaptor  protein Numb is needed for correct GC migration</vt:lpstr>
      <vt:lpstr>GC and Purkinje cells interact with Bergmann glia  </vt:lpstr>
      <vt:lpstr>Not just passive: Bergmann glia are required for fine motor coordination</vt:lpstr>
      <vt:lpstr>PowerPoint Presentation</vt:lpstr>
      <vt:lpstr>PowerPoint Presentation</vt:lpstr>
      <vt:lpstr>Clinically relevant?</vt:lpstr>
      <vt:lpstr>15 minute break</vt:lpstr>
      <vt:lpstr>PowerPoint Presentation</vt:lpstr>
      <vt:lpstr>Control of cell number in the cerebellum</vt:lpstr>
      <vt:lpstr>PowerPoint Presentation</vt:lpstr>
      <vt:lpstr>Shh used as a mitogen and ‘number matcher’ in several places</vt:lpstr>
      <vt:lpstr>PowerPoint Presentation</vt:lpstr>
      <vt:lpstr>PowerPoint Presentation</vt:lpstr>
      <vt:lpstr>PowerPoint Presentation</vt:lpstr>
      <vt:lpstr>Cb circuitry formation: involves eliminating unwanted synapses</vt:lpstr>
      <vt:lpstr>Cb organised in ‘modules’</vt:lpstr>
      <vt:lpstr>PowerPoint Presentation</vt:lpstr>
      <vt:lpstr>More specific Learning outcomes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Shiel, Nuala</cp:lastModifiedBy>
  <cp:revision>5</cp:revision>
  <dcterms:created xsi:type="dcterms:W3CDTF">2012-10-11T21:22:55Z</dcterms:created>
  <dcterms:modified xsi:type="dcterms:W3CDTF">2012-10-15T13:16:42Z</dcterms:modified>
</cp:coreProperties>
</file>