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71" r:id="rId2"/>
    <p:sldId id="710" r:id="rId3"/>
    <p:sldId id="696" r:id="rId4"/>
    <p:sldId id="697" r:id="rId5"/>
    <p:sldId id="698" r:id="rId6"/>
    <p:sldId id="695" r:id="rId7"/>
    <p:sldId id="699" r:id="rId8"/>
    <p:sldId id="701" r:id="rId9"/>
    <p:sldId id="702" r:id="rId10"/>
    <p:sldId id="712" r:id="rId11"/>
    <p:sldId id="700" r:id="rId12"/>
    <p:sldId id="704" r:id="rId13"/>
    <p:sldId id="705" r:id="rId14"/>
    <p:sldId id="707" r:id="rId15"/>
    <p:sldId id="708" r:id="rId16"/>
    <p:sldId id="713" r:id="rId17"/>
    <p:sldId id="716" r:id="rId18"/>
    <p:sldId id="717" r:id="rId19"/>
    <p:sldId id="719" r:id="rId20"/>
    <p:sldId id="720" r:id="rId21"/>
    <p:sldId id="721" r:id="rId22"/>
    <p:sldId id="722" r:id="rId23"/>
    <p:sldId id="723" r:id="rId24"/>
    <p:sldId id="714" r:id="rId25"/>
    <p:sldId id="724" r:id="rId26"/>
    <p:sldId id="725" r:id="rId27"/>
    <p:sldId id="729" r:id="rId28"/>
    <p:sldId id="715" r:id="rId29"/>
    <p:sldId id="731" r:id="rId30"/>
    <p:sldId id="734" r:id="rId31"/>
    <p:sldId id="737" r:id="rId32"/>
    <p:sldId id="741" r:id="rId33"/>
  </p:sldIdLst>
  <p:sldSz cx="9144000" cy="6858000" type="screen4x3"/>
  <p:notesSz cx="6642100" cy="9779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2DCA0E"/>
    <a:srgbClr val="E07B00"/>
    <a:srgbClr val="FFCC99"/>
    <a:srgbClr val="666699"/>
    <a:srgbClr val="CC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9759" autoAdjust="0"/>
  </p:normalViewPr>
  <p:slideViewPr>
    <p:cSldViewPr snapToGrid="0">
      <p:cViewPr>
        <p:scale>
          <a:sx n="50" d="100"/>
          <a:sy n="50" d="100"/>
        </p:scale>
        <p:origin x="-58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37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0450" cy="440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 smtClean="0"/>
              <a:t>Click to edit Master notes styles</a:t>
            </a:r>
          </a:p>
          <a:p>
            <a:pPr lvl="1"/>
            <a:r>
              <a:rPr lang="en-GB" altLang="ja-JP" noProof="0" smtClean="0"/>
              <a:t>Second Level</a:t>
            </a:r>
          </a:p>
          <a:p>
            <a:pPr lvl="2"/>
            <a:r>
              <a:rPr lang="en-GB" altLang="ja-JP" noProof="0" smtClean="0"/>
              <a:t>Third Level</a:t>
            </a:r>
          </a:p>
          <a:p>
            <a:pPr lvl="3"/>
            <a:r>
              <a:rPr lang="en-GB" altLang="ja-JP" noProof="0" smtClean="0"/>
              <a:t>Fourth Level</a:t>
            </a:r>
          </a:p>
          <a:p>
            <a:pPr lvl="4"/>
            <a:r>
              <a:rPr lang="en-GB" altLang="ja-JP" noProof="0" smtClean="0"/>
              <a:t>Fifth Level</a:t>
            </a:r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852488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72583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Osak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Osak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Osak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Osak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Osaka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 altLang="ja-JP" smtClean="0"/>
              <a:t>Today, I</a:t>
            </a:r>
            <a:r>
              <a:rPr lang="en-GB" altLang="ja-JP" smtClean="0">
                <a:latin typeface="Times" pitchFamily="18" charset="0"/>
              </a:rPr>
              <a:t>’</a:t>
            </a:r>
            <a:r>
              <a:rPr lang="en-GB" altLang="ja-JP" smtClean="0"/>
              <a:t>m going to talk about identification of a novel regulatory factor that facilitates the expression of Na</a:t>
            </a:r>
            <a:r>
              <a:rPr lang="en-GB" altLang="ja-JP" baseline="-25000" smtClean="0"/>
              <a:t>V</a:t>
            </a:r>
            <a:r>
              <a:rPr lang="en-GB" altLang="ja-JP" smtClean="0"/>
              <a:t>1.8</a:t>
            </a:r>
            <a:endParaRPr lang="en-US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noFill/>
        </p:spPr>
        <p:txBody>
          <a:bodyPr/>
          <a:lstStyle/>
          <a:p>
            <a:fld id="{462AFF00-AB4F-482E-B94F-1E76E2462F2E}" type="slidenum">
              <a:rPr lang="en-GB" altLang="zh-TW" smtClean="0"/>
              <a:pPr/>
              <a:t>28</a:t>
            </a:fld>
            <a:endParaRPr lang="en-GB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noFill/>
        </p:spPr>
        <p:txBody>
          <a:bodyPr/>
          <a:lstStyle/>
          <a:p>
            <a:fld id="{462AFF00-AB4F-482E-B94F-1E76E2462F2E}" type="slidenum">
              <a:rPr lang="en-GB" altLang="zh-TW" smtClean="0"/>
              <a:pPr/>
              <a:t>32</a:t>
            </a:fld>
            <a:endParaRPr lang="en-GB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noFill/>
        </p:spPr>
        <p:txBody>
          <a:bodyPr/>
          <a:lstStyle/>
          <a:p>
            <a:fld id="{462AFF00-AB4F-482E-B94F-1E76E2462F2E}" type="slidenum">
              <a:rPr lang="en-GB" altLang="zh-TW" smtClean="0"/>
              <a:pPr/>
              <a:t>9</a:t>
            </a:fld>
            <a:endParaRPr lang="en-GB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noFill/>
        </p:spPr>
        <p:txBody>
          <a:bodyPr/>
          <a:lstStyle/>
          <a:p>
            <a:fld id="{462AFF00-AB4F-482E-B94F-1E76E2462F2E}" type="slidenum">
              <a:rPr lang="en-GB" altLang="zh-TW" smtClean="0"/>
              <a:pPr/>
              <a:t>10</a:t>
            </a:fld>
            <a:endParaRPr lang="en-GB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noFill/>
        </p:spPr>
        <p:txBody>
          <a:bodyPr/>
          <a:lstStyle/>
          <a:p>
            <a:fld id="{462AFF00-AB4F-482E-B94F-1E76E2462F2E}" type="slidenum">
              <a:rPr lang="en-GB" altLang="zh-TW" smtClean="0"/>
              <a:pPr/>
              <a:t>16</a:t>
            </a:fld>
            <a:endParaRPr lang="en-GB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noFill/>
        </p:spPr>
        <p:txBody>
          <a:bodyPr/>
          <a:lstStyle/>
          <a:p>
            <a:fld id="{462AFF00-AB4F-482E-B94F-1E76E2462F2E}" type="slidenum">
              <a:rPr lang="en-GB" altLang="zh-TW" smtClean="0"/>
              <a:pPr/>
              <a:t>24</a:t>
            </a:fld>
            <a:endParaRPr lang="en-GB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7848600" cy="58674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90147"/>
            </a:gs>
            <a:gs pos="100000">
              <a:srgbClr val="3A20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1428750"/>
            <a:ext cx="9132888" cy="152400"/>
            <a:chOff x="0" y="900"/>
            <a:chExt cx="5753" cy="96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FAFD00">
                    <a:gamma/>
                    <a:shade val="49804"/>
                    <a:invGamma/>
                  </a:srgbClr>
                </a:gs>
                <a:gs pos="50000">
                  <a:srgbClr val="FAFD00"/>
                </a:gs>
                <a:gs pos="100000">
                  <a:srgbClr val="FAFD0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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erial.ac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62050"/>
            <a:ext cx="9144000" cy="1350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US" altLang="ja-JP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Consequences of axonal damage and regeneration strategies (II) </a:t>
            </a:r>
            <a:endParaRPr lang="en-GB" altLang="ja-JP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10" descr="Imperial College Homp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46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47138" y="6494463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4104" name="Picture 13" descr="resear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89288" y="2865438"/>
            <a:ext cx="2847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54050" y="3940175"/>
            <a:ext cx="7924800" cy="2202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GB" altLang="ja-JP" sz="2800" dirty="0" smtClean="0">
                <a:solidFill>
                  <a:schemeClr val="accent1"/>
                </a:solidFill>
              </a:rPr>
              <a:t>Neuroscience and Mental Health</a:t>
            </a:r>
          </a:p>
          <a:p>
            <a:r>
              <a:rPr lang="en-GB" altLang="ja-JP" dirty="0" smtClean="0">
                <a:solidFill>
                  <a:schemeClr val="accent1"/>
                </a:solidFill>
              </a:rPr>
              <a:t>Module 1: Cellular &amp; Developmental Neuroscience</a:t>
            </a:r>
            <a:r>
              <a:rPr lang="en-GB" altLang="ja-JP" sz="3200" dirty="0">
                <a:solidFill>
                  <a:schemeClr val="accent1"/>
                </a:solidFill>
              </a:rPr>
              <a:t/>
            </a:r>
            <a:br>
              <a:rPr lang="en-GB" altLang="ja-JP" sz="3200" dirty="0">
                <a:solidFill>
                  <a:schemeClr val="accent1"/>
                </a:solidFill>
              </a:rPr>
            </a:br>
            <a:r>
              <a:rPr lang="en-GB" altLang="ja-JP" sz="3200" dirty="0">
                <a:solidFill>
                  <a:schemeClr val="accent1"/>
                </a:solidFill>
              </a:rPr>
              <a:t> </a:t>
            </a:r>
            <a:r>
              <a:rPr lang="en-GB" altLang="ja-JP" sz="2000" dirty="0">
                <a:solidFill>
                  <a:schemeClr val="accent1"/>
                </a:solidFill>
              </a:rPr>
              <a:t>Kenji OKUSE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108036" y="6521450"/>
            <a:ext cx="1864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22</a:t>
            </a:r>
            <a:r>
              <a:rPr lang="en-GB" altLang="ja-JP" sz="1600" baseline="30000" dirty="0" smtClean="0">
                <a:solidFill>
                  <a:schemeClr val="accent1"/>
                </a:solidFill>
              </a:rPr>
              <a:t>nd</a:t>
            </a:r>
            <a:r>
              <a:rPr lang="en-GB" altLang="ja-JP" sz="1600" dirty="0" smtClean="0">
                <a:solidFill>
                  <a:schemeClr val="accent1"/>
                </a:solidFill>
              </a:rPr>
              <a:t> October 2012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643117" y="1800593"/>
            <a:ext cx="8001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rgbClr val="FFFF00"/>
                </a:solidFill>
                <a:ea typeface="新細明體" charset="-120"/>
              </a:rPr>
              <a:t>Neuroprotection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: </a:t>
            </a:r>
            <a:r>
              <a:rPr lang="en-GB" altLang="zh-TW" sz="2000" dirty="0">
                <a:solidFill>
                  <a:srgbClr val="FFFF00"/>
                </a:solidFill>
                <a:ea typeface="新細明體" charset="-120"/>
              </a:rPr>
              <a:t>OMEGA-3 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polyunsaturated fatty acids</a:t>
            </a:r>
          </a:p>
          <a:p>
            <a:pPr marL="190500" lvl="1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b="1" dirty="0">
                <a:ea typeface="新細明體" charset="-120"/>
              </a:rPr>
              <a:t>	</a:t>
            </a:r>
            <a:r>
              <a:rPr lang="en-GB" altLang="zh-TW" sz="2000" b="1" dirty="0" smtClean="0">
                <a:ea typeface="新細明體" charset="-120"/>
              </a:rPr>
              <a:t>- </a:t>
            </a:r>
            <a:r>
              <a:rPr lang="en-GB" altLang="zh-TW" sz="2000" dirty="0" smtClean="0">
                <a:ea typeface="新細明體" charset="-120"/>
              </a:rPr>
              <a:t>Minimise the deleterious effects of early trauma</a:t>
            </a:r>
          </a:p>
          <a:p>
            <a:pPr marL="190500" lvl="1" algn="l">
              <a:spcBef>
                <a:spcPct val="20000"/>
              </a:spcBef>
              <a:tabLst>
                <a:tab pos="476250" algn="l"/>
              </a:tabLst>
            </a:pPr>
            <a:endParaRPr lang="en-GB" altLang="zh-TW" sz="2000" b="1" dirty="0">
              <a:solidFill>
                <a:srgbClr val="FFFF00"/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Neurotrophic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factors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Promote axonal regeneration by maximising positive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trophic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support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buFont typeface="Wingdings" pitchFamily="2" charset="2"/>
              <a:buNone/>
              <a:tabLst>
                <a:tab pos="476250" algn="l"/>
              </a:tabLst>
            </a:pP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Schwann cells and olfactory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ensheathing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cells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Promote axonal regeneration and guide extended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regrowth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buFont typeface="Wingdings" pitchFamily="2" charset="2"/>
              <a:buNone/>
              <a:tabLst>
                <a:tab pos="476250" algn="l"/>
              </a:tabLst>
            </a:pP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Biomaterial conduits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Guide extended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regrowth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and fill cavities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5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kern="0" dirty="0" smtClean="0">
                <a:solidFill>
                  <a:srgbClr val="FAFD00"/>
                </a:solidFill>
                <a:cs typeface="+mj-cs"/>
              </a:rPr>
              <a:t>Four different strategies for promoting spinal cord repair</a:t>
            </a:r>
            <a:endParaRPr lang="ja-JP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10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Helvetica" pitchFamily="34" charset="0"/>
              </a:rPr>
              <a:t>OMEGA-3 and OMEGA-6 </a:t>
            </a:r>
            <a:br>
              <a:rPr lang="en-US" altLang="ja-JP" sz="3600" dirty="0" smtClean="0">
                <a:latin typeface="Helvetica" pitchFamily="34" charset="0"/>
              </a:rPr>
            </a:br>
            <a:r>
              <a:rPr lang="en-US" altLang="ja-JP" sz="3600" dirty="0" smtClean="0">
                <a:latin typeface="Helvetica" pitchFamily="34" charset="0"/>
              </a:rPr>
              <a:t>polyunsaturated fatty acids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11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513709" y="1822450"/>
            <a:ext cx="826042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altLang="en-US" dirty="0" smtClean="0"/>
          </a:p>
          <a:p>
            <a:pPr algn="l"/>
            <a:r>
              <a:rPr lang="en-US" altLang="en-US" dirty="0" smtClean="0"/>
              <a:t> </a:t>
            </a:r>
          </a:p>
        </p:txBody>
      </p:sp>
      <p:pic>
        <p:nvPicPr>
          <p:cNvPr id="5" name="Object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34627" y="2404154"/>
            <a:ext cx="3941170" cy="437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http://upload.wikimedia.org/wikipedia/commons/thumb/0/0f/ALAnumbering.svg/500px-ALAnumbering.svg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68540" y="1652854"/>
            <a:ext cx="4402904" cy="6604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 rot="10800000">
            <a:off x="6795000" y="2974210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587162" y="2712361"/>
            <a:ext cx="121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dirty="0">
                <a:ea typeface="新細明體" charset="-120"/>
              </a:rPr>
              <a:t>LA/ALA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612099" y="631860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dirty="0">
                <a:ea typeface="新細明體" charset="-120"/>
              </a:rPr>
              <a:t>DHA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rot="10800000">
            <a:off x="6793288" y="6568453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rot="10800000">
            <a:off x="6803562" y="4626637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595724" y="4364788"/>
            <a:ext cx="777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dirty="0" smtClean="0">
                <a:ea typeface="新細明體" charset="-120"/>
              </a:rPr>
              <a:t>EPA</a:t>
            </a:r>
            <a:endParaRPr lang="en-GB" altLang="zh-TW" dirty="0">
              <a:ea typeface="新細明體" charset="-120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rot="10800000" flipH="1">
            <a:off x="2003818" y="4635199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60336" y="4383624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dirty="0" smtClean="0">
                <a:ea typeface="新細明體" charset="-120"/>
              </a:rPr>
              <a:t>AA</a:t>
            </a:r>
            <a:endParaRPr lang="en-GB" altLang="zh-TW" dirty="0">
              <a:ea typeface="新細明體" charset="-12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1529279" y="5012219"/>
            <a:ext cx="425354" cy="9301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72996" y="5234667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dirty="0" err="1" smtClean="0">
                <a:solidFill>
                  <a:srgbClr val="FFFF00"/>
                </a:solidFill>
                <a:ea typeface="新細明體" charset="-120"/>
              </a:rPr>
              <a:t>prostanoids</a:t>
            </a:r>
            <a:endParaRPr lang="en-GB" altLang="zh-TW" dirty="0">
              <a:solidFill>
                <a:srgbClr val="FFFF00"/>
              </a:solidFill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80" y="177229"/>
            <a:ext cx="8661113" cy="1014573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rgbClr val="FFFF66"/>
                </a:solidFill>
                <a:latin typeface="Arial" charset="0"/>
                <a:ea typeface="新細明體" charset="-120"/>
              </a:rPr>
              <a:t>OMEGA-3 polyunsaturated fatty acids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999001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GB" altLang="zh-TW" sz="2400" dirty="0" smtClean="0">
                <a:solidFill>
                  <a:srgbClr val="FFFF00"/>
                </a:solidFill>
                <a:ea typeface="新細明體" charset="-120"/>
              </a:rPr>
              <a:t>Alpha-</a:t>
            </a:r>
            <a:r>
              <a:rPr lang="en-GB" altLang="zh-TW" sz="2400" dirty="0" err="1" smtClean="0">
                <a:solidFill>
                  <a:srgbClr val="FFFF00"/>
                </a:solidFill>
                <a:ea typeface="新細明體" charset="-120"/>
              </a:rPr>
              <a:t>linolenic</a:t>
            </a:r>
            <a:r>
              <a:rPr lang="en-GB" altLang="zh-TW" sz="2400" dirty="0" smtClean="0">
                <a:solidFill>
                  <a:srgbClr val="FFFF00"/>
                </a:solidFill>
                <a:ea typeface="新細明體" charset="-120"/>
              </a:rPr>
              <a:t> acid (LA/ALA)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zh-TW" sz="2400" dirty="0" err="1" smtClean="0">
                <a:solidFill>
                  <a:srgbClr val="FFFF00"/>
                </a:solidFill>
                <a:ea typeface="新細明體" charset="-120"/>
              </a:rPr>
              <a:t>Eicosapentaenoic</a:t>
            </a:r>
            <a:r>
              <a:rPr lang="en-GB" altLang="zh-TW" sz="2400" dirty="0" smtClean="0">
                <a:solidFill>
                  <a:srgbClr val="FFFF00"/>
                </a:solidFill>
                <a:ea typeface="新細明體" charset="-120"/>
              </a:rPr>
              <a:t> acid (EPA)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zh-TW" sz="2400" dirty="0" err="1" smtClean="0">
                <a:solidFill>
                  <a:srgbClr val="FFFF00"/>
                </a:solidFill>
                <a:ea typeface="新細明體" charset="-120"/>
              </a:rPr>
              <a:t>Docosahexaenoic</a:t>
            </a:r>
            <a:r>
              <a:rPr lang="en-GB" altLang="zh-TW" sz="2400" dirty="0" smtClean="0">
                <a:solidFill>
                  <a:srgbClr val="FFFF00"/>
                </a:solidFill>
                <a:ea typeface="新細明體" charset="-120"/>
              </a:rPr>
              <a:t> acid (DHA)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altLang="zh-TW" sz="2400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zh-TW" sz="2400" dirty="0" smtClean="0">
                <a:ea typeface="新細明體" charset="-120"/>
              </a:rPr>
              <a:t>- Present in fish oil and in vegetable oil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zh-TW" sz="2400" dirty="0" smtClean="0">
                <a:ea typeface="新細明體" charset="-120"/>
              </a:rPr>
              <a:t>- Enriched in CNS: high DHA in retina, brain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zh-TW" sz="2400" dirty="0" smtClean="0">
                <a:ea typeface="新細明體" charset="-120"/>
              </a:rPr>
              <a:t>- Important structural role but also activate specific cellular targets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zh-TW" sz="2400" dirty="0" smtClean="0">
                <a:ea typeface="新細明體" charset="-120"/>
              </a:rPr>
              <a:t>- Formation of active metabolites </a:t>
            </a:r>
            <a:r>
              <a:rPr lang="en-GB" altLang="zh-TW" sz="2400" i="1" dirty="0" smtClean="0">
                <a:ea typeface="新細明體" charset="-120"/>
              </a:rPr>
              <a:t>in vivo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zh-TW" sz="2400" dirty="0" smtClean="0">
                <a:ea typeface="新細明體" charset="-120"/>
              </a:rPr>
              <a:t>- Essential for normal neural development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zh-TW" sz="2400" dirty="0" smtClean="0">
                <a:ea typeface="新細明體" charset="-120"/>
              </a:rPr>
              <a:t>- Specific symptoms can be corrected by supplementation (e.g. </a:t>
            </a:r>
            <a:r>
              <a:rPr lang="en-GB" altLang="zh-TW" sz="2400" dirty="0" err="1" smtClean="0">
                <a:ea typeface="新細明體" charset="-120"/>
              </a:rPr>
              <a:t>peroxisomal</a:t>
            </a:r>
            <a:r>
              <a:rPr lang="en-GB" altLang="zh-TW" sz="2400" dirty="0" smtClean="0">
                <a:ea typeface="新細明體" charset="-120"/>
              </a:rPr>
              <a:t> disorders such as </a:t>
            </a:r>
            <a:r>
              <a:rPr lang="en-GB" altLang="zh-TW" sz="2400" dirty="0" err="1" smtClean="0">
                <a:ea typeface="新細明體" charset="-120"/>
              </a:rPr>
              <a:t>Zellweger’s</a:t>
            </a:r>
            <a:r>
              <a:rPr lang="en-GB" altLang="zh-TW" sz="2400" dirty="0" smtClean="0">
                <a:ea typeface="新細明體" charset="-120"/>
              </a:rPr>
              <a:t> syndrome)</a:t>
            </a:r>
          </a:p>
          <a:p>
            <a:pPr eaLnBrk="1" hangingPunct="1">
              <a:lnSpc>
                <a:spcPct val="80000"/>
              </a:lnSpc>
            </a:pPr>
            <a:endParaRPr lang="en-GB" altLang="zh-TW" sz="2400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endParaRPr lang="en-GB" altLang="zh-TW" sz="2400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12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4386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zh-TW" sz="3600" dirty="0" smtClean="0">
                <a:solidFill>
                  <a:srgbClr val="FFFF66"/>
                </a:solidFill>
                <a:latin typeface="Arial" charset="0"/>
                <a:ea typeface="新細明體" charset="-120"/>
              </a:rPr>
              <a:t>DHA protects neurons after spinal cord compression</a:t>
            </a:r>
            <a:endParaRPr lang="en-US" altLang="zh-TW" sz="3600" dirty="0" smtClean="0">
              <a:solidFill>
                <a:srgbClr val="FFFF66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26627" name="Picture 3" descr="NeuN 6 week-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177" y="2962917"/>
            <a:ext cx="5257800" cy="3381375"/>
          </a:xfrm>
          <a:prstGeom prst="rect">
            <a:avLst/>
          </a:prstGeom>
          <a:solidFill>
            <a:schemeClr val="tx1"/>
          </a:solidFill>
          <a:ln w="9525" algn="in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4111" y="3883631"/>
            <a:ext cx="3564865" cy="1443340"/>
            <a:chOff x="2444" y="922"/>
            <a:chExt cx="3230" cy="1068"/>
          </a:xfrm>
        </p:grpSpPr>
        <p:pic>
          <p:nvPicPr>
            <p:cNvPr id="26636" name="Picture 6" descr="vh neun--new 40x"/>
            <p:cNvPicPr>
              <a:picLocks noChangeAspect="1" noChangeArrowheads="1"/>
            </p:cNvPicPr>
            <p:nvPr/>
          </p:nvPicPr>
          <p:blipFill>
            <a:blip r:embed="rId3" cstate="screen">
              <a:lum bright="6000"/>
            </a:blip>
            <a:srcRect r="40" b="-107"/>
            <a:stretch>
              <a:fillRect/>
            </a:stretch>
          </p:blipFill>
          <p:spPr bwMode="auto">
            <a:xfrm>
              <a:off x="4067" y="922"/>
              <a:ext cx="1607" cy="10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6637" name="Text Box 7"/>
            <p:cNvSpPr txBox="1">
              <a:spLocks noChangeArrowheads="1"/>
            </p:cNvSpPr>
            <p:nvPr/>
          </p:nvSpPr>
          <p:spPr bwMode="auto">
            <a:xfrm>
              <a:off x="4110" y="936"/>
              <a:ext cx="1533" cy="1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TW" sz="1600" dirty="0">
                  <a:solidFill>
                    <a:srgbClr val="FFFFFF"/>
                  </a:solidFill>
                  <a:ea typeface="新細明體" charset="-120"/>
                </a:rPr>
                <a:t>DHA injection + diet</a:t>
              </a:r>
            </a:p>
            <a:p>
              <a:endParaRPr lang="en-US" altLang="zh-TW" sz="1800" dirty="0">
                <a:ea typeface="新細明體" charset="-120"/>
              </a:endParaRPr>
            </a:p>
          </p:txBody>
        </p:sp>
        <p:pic>
          <p:nvPicPr>
            <p:cNvPr id="26638" name="Picture 8" descr="vh neun--new 40x"/>
            <p:cNvPicPr>
              <a:picLocks noChangeAspect="1" noChangeArrowheads="1"/>
            </p:cNvPicPr>
            <p:nvPr/>
          </p:nvPicPr>
          <p:blipFill>
            <a:blip r:embed="rId4" cstate="screen">
              <a:lum bright="6000"/>
            </a:blip>
            <a:srcRect r="-40" b="27"/>
            <a:stretch>
              <a:fillRect/>
            </a:stretch>
          </p:blipFill>
          <p:spPr bwMode="auto">
            <a:xfrm>
              <a:off x="2444" y="930"/>
              <a:ext cx="1586" cy="10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6639" name="Text Box 9"/>
            <p:cNvSpPr txBox="1">
              <a:spLocks noChangeArrowheads="1"/>
            </p:cNvSpPr>
            <p:nvPr/>
          </p:nvSpPr>
          <p:spPr bwMode="auto">
            <a:xfrm>
              <a:off x="2475" y="934"/>
              <a:ext cx="720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TW" sz="1600" dirty="0">
                  <a:solidFill>
                    <a:srgbClr val="FFFFFF"/>
                  </a:solidFill>
                  <a:ea typeface="新細明體" charset="-120"/>
                </a:rPr>
                <a:t>Saline</a:t>
              </a:r>
            </a:p>
            <a:p>
              <a:endParaRPr lang="en-US" altLang="zh-TW" sz="1800" dirty="0">
                <a:ea typeface="新細明體" charset="-120"/>
              </a:endParaRPr>
            </a:p>
          </p:txBody>
        </p:sp>
      </p:grp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333500" y="1710059"/>
            <a:ext cx="842008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altLang="zh-TW" sz="2200" dirty="0">
                <a:ea typeface="新細明體" charset="-120"/>
              </a:rPr>
              <a:t>30 min after injury, rats received an </a:t>
            </a:r>
            <a:r>
              <a:rPr lang="en-GB" altLang="zh-TW" sz="2200" dirty="0" err="1">
                <a:ea typeface="新細明體" charset="-120"/>
              </a:rPr>
              <a:t>i.v</a:t>
            </a:r>
            <a:r>
              <a:rPr lang="en-GB" altLang="zh-TW" sz="2200" dirty="0">
                <a:ea typeface="新細明體" charset="-120"/>
              </a:rPr>
              <a:t>. injection of </a:t>
            </a:r>
            <a:r>
              <a:rPr lang="en-GB" altLang="zh-TW" sz="2200" dirty="0" smtClean="0">
                <a:ea typeface="新細明體" charset="-120"/>
              </a:rPr>
              <a:t>DHA</a:t>
            </a:r>
            <a:r>
              <a:rPr lang="en-GB" altLang="zh-TW" sz="2200" dirty="0">
                <a:ea typeface="新細明體" charset="-120"/>
              </a:rPr>
              <a:t>. </a:t>
            </a:r>
            <a:endParaRPr lang="en-GB" altLang="zh-TW" sz="2200" dirty="0" smtClean="0">
              <a:ea typeface="新細明體" charset="-120"/>
            </a:endParaRPr>
          </a:p>
          <a:p>
            <a:pPr algn="l"/>
            <a:r>
              <a:rPr lang="en-GB" altLang="zh-TW" sz="2200" dirty="0" smtClean="0">
                <a:ea typeface="新細明體" charset="-120"/>
              </a:rPr>
              <a:t>A </a:t>
            </a:r>
            <a:r>
              <a:rPr lang="en-GB" altLang="zh-TW" sz="2200" dirty="0">
                <a:ea typeface="新細明體" charset="-120"/>
              </a:rPr>
              <a:t>separate group received </a:t>
            </a:r>
            <a:r>
              <a:rPr lang="en-GB" altLang="zh-TW" sz="2200" dirty="0" err="1">
                <a:ea typeface="新細明體" charset="-120"/>
              </a:rPr>
              <a:t>i.v</a:t>
            </a:r>
            <a:r>
              <a:rPr lang="en-GB" altLang="zh-TW" sz="2200" dirty="0">
                <a:ea typeface="新細明體" charset="-120"/>
              </a:rPr>
              <a:t>. DHA + DHA enriched </a:t>
            </a:r>
            <a:r>
              <a:rPr lang="en-GB" altLang="zh-TW" sz="2200" dirty="0" smtClean="0">
                <a:ea typeface="新細明體" charset="-120"/>
              </a:rPr>
              <a:t>diet. </a:t>
            </a:r>
          </a:p>
          <a:p>
            <a:pPr algn="l"/>
            <a:r>
              <a:rPr lang="en-GB" altLang="zh-TW" sz="2200" dirty="0" smtClean="0">
                <a:ea typeface="新細明體" charset="-120"/>
              </a:rPr>
              <a:t>Outcome </a:t>
            </a:r>
            <a:r>
              <a:rPr lang="en-GB" altLang="zh-TW" sz="2200" dirty="0">
                <a:ea typeface="新細明體" charset="-120"/>
              </a:rPr>
              <a:t>studied </a:t>
            </a:r>
            <a:r>
              <a:rPr lang="en-GB" altLang="zh-TW" sz="2200" dirty="0" smtClean="0">
                <a:ea typeface="新細明體" charset="-120"/>
              </a:rPr>
              <a:t>in dorsal and ventral horns at 6 </a:t>
            </a:r>
            <a:r>
              <a:rPr lang="en-GB" altLang="zh-TW" sz="2200" dirty="0">
                <a:ea typeface="新細明體" charset="-120"/>
              </a:rPr>
              <a:t>weeks.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13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screen"/>
          <a:srcRect t="15920"/>
          <a:stretch>
            <a:fillRect/>
          </a:stretch>
        </p:blipFill>
        <p:spPr bwMode="auto">
          <a:xfrm>
            <a:off x="986240" y="1654139"/>
            <a:ext cx="6998599" cy="507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885" y="164386"/>
            <a:ext cx="8127715" cy="1143000"/>
          </a:xfrm>
        </p:spPr>
        <p:txBody>
          <a:bodyPr/>
          <a:lstStyle/>
          <a:p>
            <a:pPr eaLnBrk="1" hangingPunct="1"/>
            <a:r>
              <a:rPr lang="en-GB" altLang="zh-TW" sz="3600" dirty="0" smtClean="0">
                <a:solidFill>
                  <a:srgbClr val="FFFF66"/>
                </a:solidFill>
                <a:latin typeface="Arial" charset="0"/>
                <a:ea typeface="新細明體" charset="-120"/>
              </a:rPr>
              <a:t>DHA improves the motor score after spinal cord compression</a:t>
            </a:r>
            <a:endParaRPr lang="en-US" altLang="zh-TW" sz="3600" dirty="0" smtClean="0">
              <a:solidFill>
                <a:srgbClr val="FFFF66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6764" y="2568539"/>
            <a:ext cx="388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200" b="1" dirty="0" err="1" smtClean="0">
                <a:solidFill>
                  <a:srgbClr val="000000"/>
                </a:solidFill>
              </a:rPr>
              <a:t>i.v</a:t>
            </a:r>
            <a:r>
              <a:rPr kumimoji="1" lang="en-GB" altLang="ja-JP" sz="1200" b="1" dirty="0" smtClean="0">
                <a:solidFill>
                  <a:srgbClr val="000000"/>
                </a:solidFill>
              </a:rPr>
              <a:t>.</a:t>
            </a:r>
            <a:endParaRPr kumimoji="1"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14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zh-TW" sz="3200" dirty="0" smtClean="0">
                <a:solidFill>
                  <a:srgbClr val="FFFF66"/>
                </a:solidFill>
                <a:latin typeface="Arial" charset="0"/>
                <a:ea typeface="新細明體" charset="-120"/>
              </a:rPr>
              <a:t>DHA affects multiple stages in the development of spinal injury</a:t>
            </a:r>
            <a:endParaRPr lang="en-US" altLang="zh-TW" sz="3200" dirty="0" smtClean="0">
              <a:solidFill>
                <a:srgbClr val="FFFF66"/>
              </a:solidFill>
              <a:latin typeface="Arial" charset="0"/>
              <a:ea typeface="新細明體" charset="-12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34137" y="1665234"/>
            <a:ext cx="8280400" cy="5040313"/>
            <a:chOff x="423863" y="1470025"/>
            <a:chExt cx="8280400" cy="5040313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23863" y="1470025"/>
              <a:ext cx="8280400" cy="50403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>
                <a:ea typeface="新細明體" charset="-12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84213" y="1628775"/>
              <a:ext cx="7632700" cy="4824413"/>
              <a:chOff x="431" y="1026"/>
              <a:chExt cx="4808" cy="3039"/>
            </a:xfrm>
          </p:grpSpPr>
          <p:sp>
            <p:nvSpPr>
              <p:cNvPr id="29701" name="Text Box 5"/>
              <p:cNvSpPr txBox="1">
                <a:spLocks noChangeArrowheads="1"/>
              </p:cNvSpPr>
              <p:nvPr/>
            </p:nvSpPr>
            <p:spPr bwMode="auto">
              <a:xfrm>
                <a:off x="431" y="2420"/>
                <a:ext cx="394" cy="245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000066"/>
                    </a:solidFill>
                    <a:ea typeface="新細明體" charset="-120"/>
                  </a:rPr>
                  <a:t>SCI</a:t>
                </a:r>
                <a:endParaRPr lang="en-US" altLang="zh-TW" sz="1400" b="1">
                  <a:ea typeface="新細明體" charset="-120"/>
                </a:endParaRPr>
              </a:p>
            </p:txBody>
          </p:sp>
          <p:sp>
            <p:nvSpPr>
              <p:cNvPr id="29702" name="Text Box 6"/>
              <p:cNvSpPr txBox="1">
                <a:spLocks noChangeArrowheads="1"/>
              </p:cNvSpPr>
              <p:nvPr/>
            </p:nvSpPr>
            <p:spPr bwMode="auto">
              <a:xfrm>
                <a:off x="1009" y="1530"/>
                <a:ext cx="829" cy="240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000066"/>
                    </a:solidFill>
                    <a:ea typeface="新細明體" charset="-120"/>
                  </a:rPr>
                  <a:t>Inflammation</a:t>
                </a:r>
                <a:endParaRPr lang="en-US" altLang="zh-TW" sz="1400" b="1">
                  <a:ea typeface="新細明體" charset="-120"/>
                </a:endParaRPr>
              </a:p>
            </p:txBody>
          </p:sp>
          <p:sp>
            <p:nvSpPr>
              <p:cNvPr id="29703" name="Text Box 7"/>
              <p:cNvSpPr txBox="1">
                <a:spLocks noChangeArrowheads="1"/>
              </p:cNvSpPr>
              <p:nvPr/>
            </p:nvSpPr>
            <p:spPr bwMode="auto">
              <a:xfrm>
                <a:off x="2102" y="1455"/>
                <a:ext cx="948" cy="399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FF0000"/>
                    </a:solidFill>
                    <a:ea typeface="新細明體" charset="-120"/>
                  </a:rPr>
                  <a:t>Macrophage recruitment</a:t>
                </a:r>
                <a:endParaRPr lang="en-US" altLang="zh-TW" sz="1400" b="1">
                  <a:ea typeface="新細明體" charset="-120"/>
                </a:endParaRPr>
              </a:p>
            </p:txBody>
          </p:sp>
          <p:sp>
            <p:nvSpPr>
              <p:cNvPr id="29704" name="Text Box 8"/>
              <p:cNvSpPr txBox="1">
                <a:spLocks noChangeArrowheads="1"/>
              </p:cNvSpPr>
              <p:nvPr/>
            </p:nvSpPr>
            <p:spPr bwMode="auto">
              <a:xfrm>
                <a:off x="3639" y="1532"/>
                <a:ext cx="651" cy="216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FF0000"/>
                    </a:solidFill>
                    <a:ea typeface="新細明體" charset="-120"/>
                  </a:rPr>
                  <a:t>COX-2 </a:t>
                </a:r>
                <a:r>
                  <a:rPr lang="en-US" altLang="zh-TW" sz="1400" b="1">
                    <a:solidFill>
                      <a:srgbClr val="FF0000"/>
                    </a:solidFill>
                    <a:latin typeface="Symbol" pitchFamily="18" charset="2"/>
                    <a:ea typeface="新細明體" charset="-120"/>
                  </a:rPr>
                  <a:t>­</a:t>
                </a:r>
              </a:p>
            </p:txBody>
          </p:sp>
          <p:sp>
            <p:nvSpPr>
              <p:cNvPr id="29705" name="Text Box 9"/>
              <p:cNvSpPr txBox="1">
                <a:spLocks noChangeArrowheads="1"/>
              </p:cNvSpPr>
              <p:nvPr/>
            </p:nvSpPr>
            <p:spPr bwMode="auto">
              <a:xfrm>
                <a:off x="1446" y="2590"/>
                <a:ext cx="517" cy="243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000066"/>
                    </a:solidFill>
                    <a:ea typeface="新細明體" charset="-120"/>
                  </a:rPr>
                  <a:t>ROS </a:t>
                </a:r>
                <a:r>
                  <a:rPr lang="en-US" altLang="zh-TW" sz="1400" b="1">
                    <a:solidFill>
                      <a:srgbClr val="000066"/>
                    </a:solidFill>
                    <a:latin typeface="Symbol" pitchFamily="18" charset="2"/>
                    <a:ea typeface="新細明體" charset="-120"/>
                  </a:rPr>
                  <a:t>­</a:t>
                </a:r>
              </a:p>
            </p:txBody>
          </p: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1019" y="3389"/>
                <a:ext cx="908" cy="263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000066"/>
                    </a:solidFill>
                    <a:ea typeface="新細明體" charset="-120"/>
                  </a:rPr>
                  <a:t>Excitotoxicity</a:t>
                </a:r>
                <a:endParaRPr lang="en-US" altLang="zh-TW" sz="1400" b="1">
                  <a:ea typeface="新細明體" charset="-120"/>
                </a:endParaRPr>
              </a:p>
            </p:txBody>
          </p:sp>
          <p:sp>
            <p:nvSpPr>
              <p:cNvPr id="29707" name="Text Box 11"/>
              <p:cNvSpPr txBox="1">
                <a:spLocks noChangeArrowheads="1"/>
              </p:cNvSpPr>
              <p:nvPr/>
            </p:nvSpPr>
            <p:spPr bwMode="auto">
              <a:xfrm>
                <a:off x="2424" y="2463"/>
                <a:ext cx="1182" cy="242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FF0000"/>
                    </a:solidFill>
                    <a:ea typeface="新細明體" charset="-120"/>
                  </a:rPr>
                  <a:t>Lipid peroxidation</a:t>
                </a:r>
                <a:r>
                  <a:rPr lang="en-US" altLang="zh-TW" sz="1400" b="1">
                    <a:solidFill>
                      <a:srgbClr val="FF0000"/>
                    </a:solidFill>
                    <a:latin typeface="Symbol" pitchFamily="18" charset="2"/>
                    <a:ea typeface="新細明體" charset="-120"/>
                  </a:rPr>
                  <a:t>­</a:t>
                </a:r>
              </a:p>
            </p:txBody>
          </p:sp>
          <p:sp>
            <p:nvSpPr>
              <p:cNvPr id="29708" name="Text Box 12"/>
              <p:cNvSpPr txBox="1">
                <a:spLocks noChangeArrowheads="1"/>
              </p:cNvSpPr>
              <p:nvPr/>
            </p:nvSpPr>
            <p:spPr bwMode="auto">
              <a:xfrm>
                <a:off x="3996" y="2739"/>
                <a:ext cx="1072" cy="380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000066"/>
                    </a:solidFill>
                    <a:ea typeface="新細明體" charset="-120"/>
                  </a:rPr>
                  <a:t>Cell membrane damage</a:t>
                </a:r>
                <a:endParaRPr lang="en-US" altLang="zh-TW" sz="1400" b="1">
                  <a:ea typeface="新細明體" charset="-120"/>
                </a:endParaRPr>
              </a:p>
            </p:txBody>
          </p:sp>
          <p:sp>
            <p:nvSpPr>
              <p:cNvPr id="29709" name="Text Box 13"/>
              <p:cNvSpPr txBox="1">
                <a:spLocks noChangeArrowheads="1"/>
              </p:cNvSpPr>
              <p:nvPr/>
            </p:nvSpPr>
            <p:spPr bwMode="auto">
              <a:xfrm>
                <a:off x="3996" y="2134"/>
                <a:ext cx="1067" cy="247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FF0000"/>
                    </a:solidFill>
                    <a:ea typeface="新細明體" charset="-120"/>
                  </a:rPr>
                  <a:t>Axonal damage</a:t>
                </a:r>
                <a:endParaRPr lang="en-US" altLang="zh-TW" sz="1400" b="1">
                  <a:ea typeface="新細明體" charset="-120"/>
                </a:endParaRPr>
              </a:p>
            </p:txBody>
          </p:sp>
          <p:sp>
            <p:nvSpPr>
              <p:cNvPr id="29710" name="Text Box 14"/>
              <p:cNvSpPr txBox="1">
                <a:spLocks noChangeArrowheads="1"/>
              </p:cNvSpPr>
              <p:nvPr/>
            </p:nvSpPr>
            <p:spPr bwMode="auto">
              <a:xfrm>
                <a:off x="3996" y="2433"/>
                <a:ext cx="1067" cy="247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FF0000"/>
                    </a:solidFill>
                    <a:ea typeface="新細明體" charset="-120"/>
                  </a:rPr>
                  <a:t>Myelin damage</a:t>
                </a:r>
                <a:endParaRPr lang="en-US" altLang="zh-TW" sz="1400" b="1">
                  <a:ea typeface="新細明體" charset="-120"/>
                </a:endParaRPr>
              </a:p>
            </p:txBody>
          </p:sp>
          <p:sp>
            <p:nvSpPr>
              <p:cNvPr id="29711" name="Text Box 15"/>
              <p:cNvSpPr txBox="1">
                <a:spLocks noChangeArrowheads="1"/>
              </p:cNvSpPr>
              <p:nvPr/>
            </p:nvSpPr>
            <p:spPr bwMode="auto">
              <a:xfrm>
                <a:off x="2409" y="2869"/>
                <a:ext cx="1125" cy="408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FF0000"/>
                    </a:solidFill>
                    <a:ea typeface="新細明體" charset="-120"/>
                  </a:rPr>
                  <a:t>Protein, RNA &amp; DNA oxidation </a:t>
                </a:r>
                <a:r>
                  <a:rPr lang="en-US" altLang="zh-TW" sz="1400" b="1">
                    <a:solidFill>
                      <a:srgbClr val="FF0000"/>
                    </a:solidFill>
                    <a:latin typeface="Symbol" pitchFamily="18" charset="2"/>
                    <a:ea typeface="新細明體" charset="-120"/>
                  </a:rPr>
                  <a:t>­</a:t>
                </a:r>
              </a:p>
            </p:txBody>
          </p:sp>
          <p:sp>
            <p:nvSpPr>
              <p:cNvPr id="29712" name="Text Box 16"/>
              <p:cNvSpPr txBox="1">
                <a:spLocks noChangeArrowheads="1"/>
              </p:cNvSpPr>
              <p:nvPr/>
            </p:nvSpPr>
            <p:spPr bwMode="auto">
              <a:xfrm>
                <a:off x="2656" y="2029"/>
                <a:ext cx="1000" cy="256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000066"/>
                    </a:solidFill>
                    <a:ea typeface="新細明體" charset="-120"/>
                  </a:rPr>
                  <a:t>Prostaglandins</a:t>
                </a:r>
                <a:endParaRPr lang="en-US" altLang="zh-TW" sz="1400" b="1">
                  <a:ea typeface="新細明體" charset="-120"/>
                </a:endParaRPr>
              </a:p>
            </p:txBody>
          </p:sp>
          <p:sp>
            <p:nvSpPr>
              <p:cNvPr id="29713" name="Text Box 17"/>
              <p:cNvSpPr txBox="1">
                <a:spLocks noChangeArrowheads="1"/>
              </p:cNvSpPr>
              <p:nvPr/>
            </p:nvSpPr>
            <p:spPr bwMode="auto">
              <a:xfrm>
                <a:off x="2685" y="1026"/>
                <a:ext cx="1096" cy="254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000066"/>
                    </a:solidFill>
                    <a:ea typeface="新細明體" charset="-120"/>
                  </a:rPr>
                  <a:t>Other cytokines </a:t>
                </a:r>
                <a:r>
                  <a:rPr lang="en-US" altLang="zh-TW" sz="1400" b="1">
                    <a:solidFill>
                      <a:srgbClr val="000066"/>
                    </a:solidFill>
                    <a:latin typeface="Symbol" pitchFamily="18" charset="2"/>
                    <a:ea typeface="新細明體" charset="-120"/>
                  </a:rPr>
                  <a:t>­</a:t>
                </a:r>
                <a:endParaRPr lang="en-US" altLang="zh-TW" sz="1400" b="1">
                  <a:latin typeface="Symbol" pitchFamily="18" charset="2"/>
                  <a:ea typeface="新細明體" charset="-120"/>
                </a:endParaRPr>
              </a:p>
            </p:txBody>
          </p:sp>
          <p:sp>
            <p:nvSpPr>
              <p:cNvPr id="29714" name="Text Box 18"/>
              <p:cNvSpPr txBox="1">
                <a:spLocks noChangeArrowheads="1"/>
              </p:cNvSpPr>
              <p:nvPr/>
            </p:nvSpPr>
            <p:spPr bwMode="auto">
              <a:xfrm>
                <a:off x="2404" y="3421"/>
                <a:ext cx="1130" cy="244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FF0000"/>
                    </a:solidFill>
                    <a:ea typeface="新細明體" charset="-120"/>
                  </a:rPr>
                  <a:t>Cell death </a:t>
                </a:r>
                <a:r>
                  <a:rPr lang="en-US" altLang="zh-TW" sz="1400" b="1">
                    <a:solidFill>
                      <a:srgbClr val="FF0000"/>
                    </a:solidFill>
                    <a:latin typeface="Symbol" pitchFamily="18" charset="2"/>
                    <a:ea typeface="新細明體" charset="-120"/>
                  </a:rPr>
                  <a:t>­</a:t>
                </a:r>
              </a:p>
            </p:txBody>
          </p:sp>
          <p:sp>
            <p:nvSpPr>
              <p:cNvPr id="29715" name="Text Box 19"/>
              <p:cNvSpPr txBox="1">
                <a:spLocks noChangeArrowheads="1"/>
              </p:cNvSpPr>
              <p:nvPr/>
            </p:nvSpPr>
            <p:spPr bwMode="auto">
              <a:xfrm>
                <a:off x="2386" y="3822"/>
                <a:ext cx="1202" cy="243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zh-TW" sz="1400" b="1">
                    <a:solidFill>
                      <a:srgbClr val="FF0000"/>
                    </a:solidFill>
                    <a:ea typeface="新細明體" charset="-120"/>
                  </a:rPr>
                  <a:t>Neurological deficit</a:t>
                </a:r>
                <a:endParaRPr lang="en-US" altLang="zh-TW" sz="1400" b="1">
                  <a:ea typeface="新細明體" charset="-120"/>
                </a:endParaRPr>
              </a:p>
            </p:txBody>
          </p:sp>
          <p:sp>
            <p:nvSpPr>
              <p:cNvPr id="29716" name="Line 20"/>
              <p:cNvSpPr>
                <a:spLocks noChangeShapeType="1"/>
              </p:cNvSpPr>
              <p:nvPr/>
            </p:nvSpPr>
            <p:spPr bwMode="auto">
              <a:xfrm>
                <a:off x="1832" y="1648"/>
                <a:ext cx="266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17" name="Line 21"/>
              <p:cNvSpPr>
                <a:spLocks noChangeShapeType="1"/>
              </p:cNvSpPr>
              <p:nvPr/>
            </p:nvSpPr>
            <p:spPr bwMode="auto">
              <a:xfrm>
                <a:off x="3056" y="1637"/>
                <a:ext cx="575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18" name="Line 22"/>
              <p:cNvSpPr>
                <a:spLocks noChangeShapeType="1"/>
              </p:cNvSpPr>
              <p:nvPr/>
            </p:nvSpPr>
            <p:spPr bwMode="auto">
              <a:xfrm>
                <a:off x="3781" y="1139"/>
                <a:ext cx="145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19" name="Line 23"/>
              <p:cNvSpPr>
                <a:spLocks noChangeShapeType="1"/>
              </p:cNvSpPr>
              <p:nvPr/>
            </p:nvSpPr>
            <p:spPr bwMode="auto">
              <a:xfrm>
                <a:off x="3926" y="1131"/>
                <a:ext cx="0" cy="404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20" name="Line 24"/>
              <p:cNvSpPr>
                <a:spLocks noChangeShapeType="1"/>
              </p:cNvSpPr>
              <p:nvPr/>
            </p:nvSpPr>
            <p:spPr bwMode="auto">
              <a:xfrm>
                <a:off x="2941" y="3659"/>
                <a:ext cx="0" cy="163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21" name="Line 25"/>
              <p:cNvSpPr>
                <a:spLocks noChangeShapeType="1"/>
              </p:cNvSpPr>
              <p:nvPr/>
            </p:nvSpPr>
            <p:spPr bwMode="auto">
              <a:xfrm>
                <a:off x="634" y="2671"/>
                <a:ext cx="0" cy="831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22" name="Line 26"/>
              <p:cNvSpPr>
                <a:spLocks noChangeShapeType="1"/>
              </p:cNvSpPr>
              <p:nvPr/>
            </p:nvSpPr>
            <p:spPr bwMode="auto">
              <a:xfrm>
                <a:off x="624" y="3507"/>
                <a:ext cx="380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23" name="Line 27"/>
              <p:cNvSpPr>
                <a:spLocks noChangeShapeType="1"/>
              </p:cNvSpPr>
              <p:nvPr/>
            </p:nvSpPr>
            <p:spPr bwMode="auto">
              <a:xfrm flipV="1">
                <a:off x="1927" y="3518"/>
                <a:ext cx="477" cy="3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24" name="Line 28"/>
              <p:cNvSpPr>
                <a:spLocks noChangeShapeType="1"/>
              </p:cNvSpPr>
              <p:nvPr/>
            </p:nvSpPr>
            <p:spPr bwMode="auto">
              <a:xfrm flipH="1">
                <a:off x="3534" y="3035"/>
                <a:ext cx="460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5067" y="2265"/>
                <a:ext cx="172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26" name="Line 30"/>
              <p:cNvSpPr>
                <a:spLocks noChangeShapeType="1"/>
              </p:cNvSpPr>
              <p:nvPr/>
            </p:nvSpPr>
            <p:spPr bwMode="auto">
              <a:xfrm>
                <a:off x="5067" y="2549"/>
                <a:ext cx="172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27" name="Line 31"/>
              <p:cNvSpPr>
                <a:spLocks noChangeShapeType="1"/>
              </p:cNvSpPr>
              <p:nvPr/>
            </p:nvSpPr>
            <p:spPr bwMode="auto">
              <a:xfrm flipH="1">
                <a:off x="3606" y="3927"/>
                <a:ext cx="1633" cy="2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28" name="Line 32"/>
              <p:cNvSpPr>
                <a:spLocks noChangeShapeType="1"/>
              </p:cNvSpPr>
              <p:nvPr/>
            </p:nvSpPr>
            <p:spPr bwMode="auto">
              <a:xfrm>
                <a:off x="5239" y="2265"/>
                <a:ext cx="0" cy="1662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/>
            </p:nvSpPr>
            <p:spPr bwMode="auto">
              <a:xfrm flipH="1">
                <a:off x="3534" y="3516"/>
                <a:ext cx="1016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4550" y="3137"/>
                <a:ext cx="0" cy="385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 flipV="1">
                <a:off x="632" y="1637"/>
                <a:ext cx="0" cy="771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/>
            </p:nvSpPr>
            <p:spPr bwMode="auto">
              <a:xfrm>
                <a:off x="632" y="1641"/>
                <a:ext cx="367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33" name="Line 37"/>
              <p:cNvSpPr>
                <a:spLocks noChangeShapeType="1"/>
              </p:cNvSpPr>
              <p:nvPr/>
            </p:nvSpPr>
            <p:spPr bwMode="auto">
              <a:xfrm flipH="1">
                <a:off x="1676" y="2156"/>
                <a:ext cx="982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34" name="Line 38"/>
              <p:cNvSpPr>
                <a:spLocks noChangeShapeType="1"/>
              </p:cNvSpPr>
              <p:nvPr/>
            </p:nvSpPr>
            <p:spPr bwMode="auto">
              <a:xfrm>
                <a:off x="1676" y="2143"/>
                <a:ext cx="0" cy="445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35" name="Line 39"/>
              <p:cNvSpPr>
                <a:spLocks noChangeShapeType="1"/>
              </p:cNvSpPr>
              <p:nvPr/>
            </p:nvSpPr>
            <p:spPr bwMode="auto">
              <a:xfrm>
                <a:off x="3918" y="1748"/>
                <a:ext cx="0" cy="395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36" name="Line 40"/>
              <p:cNvSpPr>
                <a:spLocks noChangeShapeType="1"/>
              </p:cNvSpPr>
              <p:nvPr/>
            </p:nvSpPr>
            <p:spPr bwMode="auto">
              <a:xfrm flipH="1">
                <a:off x="3670" y="2143"/>
                <a:ext cx="248" cy="0"/>
              </a:xfrm>
              <a:prstGeom prst="lin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37" name="Line 41"/>
              <p:cNvSpPr>
                <a:spLocks noChangeShapeType="1"/>
              </p:cNvSpPr>
              <p:nvPr/>
            </p:nvSpPr>
            <p:spPr bwMode="auto">
              <a:xfrm flipV="1">
                <a:off x="2404" y="1151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38" name="Line 42"/>
              <p:cNvSpPr>
                <a:spLocks noChangeShapeType="1"/>
              </p:cNvSpPr>
              <p:nvPr/>
            </p:nvSpPr>
            <p:spPr bwMode="auto">
              <a:xfrm>
                <a:off x="2404" y="1151"/>
                <a:ext cx="26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39" name="Line 43"/>
              <p:cNvSpPr>
                <a:spLocks noChangeShapeType="1"/>
              </p:cNvSpPr>
              <p:nvPr/>
            </p:nvSpPr>
            <p:spPr bwMode="auto">
              <a:xfrm>
                <a:off x="2960" y="2712"/>
                <a:ext cx="0" cy="1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40" name="Line 44"/>
              <p:cNvSpPr>
                <a:spLocks noChangeShapeType="1"/>
              </p:cNvSpPr>
              <p:nvPr/>
            </p:nvSpPr>
            <p:spPr bwMode="auto">
              <a:xfrm flipV="1">
                <a:off x="1679" y="2833"/>
                <a:ext cx="0" cy="54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41" name="Line 45"/>
              <p:cNvSpPr>
                <a:spLocks noChangeShapeType="1"/>
              </p:cNvSpPr>
              <p:nvPr/>
            </p:nvSpPr>
            <p:spPr bwMode="auto">
              <a:xfrm>
                <a:off x="1963" y="2712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42" name="Line 46"/>
              <p:cNvSpPr>
                <a:spLocks noChangeShapeType="1"/>
              </p:cNvSpPr>
              <p:nvPr/>
            </p:nvSpPr>
            <p:spPr bwMode="auto">
              <a:xfrm>
                <a:off x="2098" y="2569"/>
                <a:ext cx="0" cy="93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43" name="Line 47"/>
              <p:cNvSpPr>
                <a:spLocks noChangeShapeType="1"/>
              </p:cNvSpPr>
              <p:nvPr/>
            </p:nvSpPr>
            <p:spPr bwMode="auto">
              <a:xfrm>
                <a:off x="2107" y="2569"/>
                <a:ext cx="32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44" name="Line 48"/>
              <p:cNvSpPr>
                <a:spLocks noChangeShapeType="1"/>
              </p:cNvSpPr>
              <p:nvPr/>
            </p:nvSpPr>
            <p:spPr bwMode="auto">
              <a:xfrm>
                <a:off x="2098" y="3059"/>
                <a:ext cx="30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45" name="Line 49"/>
              <p:cNvSpPr>
                <a:spLocks noChangeShapeType="1"/>
              </p:cNvSpPr>
              <p:nvPr/>
            </p:nvSpPr>
            <p:spPr bwMode="auto">
              <a:xfrm>
                <a:off x="2941" y="3278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46" name="Line 50"/>
              <p:cNvSpPr>
                <a:spLocks noChangeShapeType="1"/>
              </p:cNvSpPr>
              <p:nvPr/>
            </p:nvSpPr>
            <p:spPr bwMode="auto">
              <a:xfrm>
                <a:off x="3606" y="2568"/>
                <a:ext cx="197" cy="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47" name="Line 51"/>
              <p:cNvSpPr>
                <a:spLocks noChangeShapeType="1"/>
              </p:cNvSpPr>
              <p:nvPr/>
            </p:nvSpPr>
            <p:spPr bwMode="auto">
              <a:xfrm flipV="1">
                <a:off x="3803" y="2265"/>
                <a:ext cx="0" cy="66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48" name="Line 52"/>
              <p:cNvSpPr>
                <a:spLocks noChangeShapeType="1"/>
              </p:cNvSpPr>
              <p:nvPr/>
            </p:nvSpPr>
            <p:spPr bwMode="auto">
              <a:xfrm>
                <a:off x="3803" y="2272"/>
                <a:ext cx="19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49" name="Line 53"/>
              <p:cNvSpPr>
                <a:spLocks noChangeShapeType="1"/>
              </p:cNvSpPr>
              <p:nvPr/>
            </p:nvSpPr>
            <p:spPr bwMode="auto">
              <a:xfrm>
                <a:off x="3803" y="2569"/>
                <a:ext cx="19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  <p:sp>
            <p:nvSpPr>
              <p:cNvPr id="29750" name="Line 54"/>
              <p:cNvSpPr>
                <a:spLocks noChangeShapeType="1"/>
              </p:cNvSpPr>
              <p:nvPr/>
            </p:nvSpPr>
            <p:spPr bwMode="auto">
              <a:xfrm>
                <a:off x="3803" y="2933"/>
                <a:ext cx="19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endParaRPr lang="ja-JP" altLang="en-US"/>
              </a:p>
            </p:txBody>
          </p:sp>
        </p:grpSp>
      </p:grp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15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643117" y="1800593"/>
            <a:ext cx="8001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Neuroprotection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: </a:t>
            </a:r>
            <a:r>
              <a:rPr lang="en-GB" altLang="zh-TW" sz="2000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OMEGA-3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polyunsaturated fatty acids</a:t>
            </a:r>
          </a:p>
          <a:p>
            <a:pPr marL="190500" lvl="1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b="1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	</a:t>
            </a:r>
            <a:r>
              <a:rPr lang="en-GB" altLang="zh-TW" sz="2000" b="1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Minimise the deleterious effects of early trauma</a:t>
            </a:r>
          </a:p>
          <a:p>
            <a:pPr marL="190500" lvl="1" algn="l">
              <a:spcBef>
                <a:spcPct val="20000"/>
              </a:spcBef>
              <a:tabLst>
                <a:tab pos="476250" algn="l"/>
              </a:tabLst>
            </a:pPr>
            <a:endParaRPr lang="en-GB" altLang="zh-TW" sz="2000" b="1" dirty="0">
              <a:solidFill>
                <a:srgbClr val="FFFF00"/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rgbClr val="FFFF00"/>
                </a:solidFill>
                <a:ea typeface="新細明體" charset="-120"/>
              </a:rPr>
              <a:t>Neurotrophic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 factors</a:t>
            </a: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- Promote axonal regeneration by maximising positive </a:t>
            </a:r>
            <a:r>
              <a:rPr lang="en-GB" altLang="zh-TW" sz="2000" dirty="0" err="1" smtClean="0">
                <a:ea typeface="新細明體" charset="-120"/>
              </a:rPr>
              <a:t>trophic</a:t>
            </a:r>
            <a:r>
              <a:rPr lang="en-GB" altLang="zh-TW" sz="2000" dirty="0" smtClean="0">
                <a:ea typeface="新細明體" charset="-120"/>
              </a:rPr>
              <a:t> support</a:t>
            </a:r>
            <a:endParaRPr lang="en-GB" altLang="zh-TW" sz="2000" dirty="0"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buFont typeface="Wingdings" pitchFamily="2" charset="2"/>
              <a:buNone/>
              <a:tabLst>
                <a:tab pos="476250" algn="l"/>
              </a:tabLst>
            </a:pP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Schwann cells and olfactory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ensheathing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cells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Promote axonal regeneration and guide extended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regrowth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buFont typeface="Wingdings" pitchFamily="2" charset="2"/>
              <a:buNone/>
              <a:tabLst>
                <a:tab pos="476250" algn="l"/>
              </a:tabLst>
            </a:pP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Biomaterial conduits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Guide extended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regrowth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and fill cavities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5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kern="0" dirty="0" smtClean="0">
                <a:solidFill>
                  <a:srgbClr val="FAFD00"/>
                </a:solidFill>
                <a:cs typeface="+mj-cs"/>
              </a:rPr>
              <a:t>Four different strategies for promoting spinal cord repair</a:t>
            </a:r>
            <a:endParaRPr lang="ja-JP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16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817652" y="1821095"/>
            <a:ext cx="7543800" cy="4572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1612052" y="2053008"/>
            <a:ext cx="822878" cy="4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altLang="zh-TW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NGF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2802153" y="2053008"/>
            <a:ext cx="1011736" cy="4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altLang="zh-TW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BDNF</a:t>
            </a:r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5576556" y="2053008"/>
            <a:ext cx="858851" cy="4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altLang="zh-TW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NT-3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3977265" y="2053008"/>
            <a:ext cx="1094173" cy="4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altLang="zh-TW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NT-4/5</a:t>
            </a:r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auto">
          <a:xfrm>
            <a:off x="1697487" y="5666986"/>
            <a:ext cx="807890" cy="4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altLang="zh-TW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trkA</a:t>
            </a:r>
          </a:p>
        </p:txBody>
      </p:sp>
      <p:sp>
        <p:nvSpPr>
          <p:cNvPr id="33803" name="Rectangle 9"/>
          <p:cNvSpPr>
            <a:spLocks noChangeArrowheads="1"/>
          </p:cNvSpPr>
          <p:nvPr/>
        </p:nvSpPr>
        <p:spPr bwMode="auto">
          <a:xfrm>
            <a:off x="3613040" y="5665606"/>
            <a:ext cx="791402" cy="4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altLang="zh-TW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trkB</a:t>
            </a:r>
          </a:p>
        </p:txBody>
      </p:sp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5799887" y="5633856"/>
            <a:ext cx="807890" cy="4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altLang="zh-TW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trkC</a:t>
            </a:r>
          </a:p>
        </p:txBody>
      </p:sp>
      <p:sp>
        <p:nvSpPr>
          <p:cNvPr id="33805" name="Rectangle 11"/>
          <p:cNvSpPr>
            <a:spLocks noChangeArrowheads="1"/>
          </p:cNvSpPr>
          <p:nvPr/>
        </p:nvSpPr>
        <p:spPr bwMode="auto">
          <a:xfrm>
            <a:off x="7238800" y="5633856"/>
            <a:ext cx="656504" cy="4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altLang="zh-TW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p75</a:t>
            </a:r>
          </a:p>
        </p:txBody>
      </p:sp>
      <p:sp>
        <p:nvSpPr>
          <p:cNvPr id="33806" name="Line 12"/>
          <p:cNvSpPr>
            <a:spLocks noChangeShapeType="1"/>
          </p:cNvSpPr>
          <p:nvPr/>
        </p:nvSpPr>
        <p:spPr bwMode="auto">
          <a:xfrm>
            <a:off x="1070961" y="4782128"/>
            <a:ext cx="6624994" cy="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803651" y="2635552"/>
            <a:ext cx="1026724" cy="646043"/>
            <a:chOff x="3208" y="1300"/>
            <a:chExt cx="548" cy="448"/>
          </a:xfrm>
        </p:grpSpPr>
        <p:sp>
          <p:nvSpPr>
            <p:cNvPr id="33893" name="Freeform 14"/>
            <p:cNvSpPr>
              <a:spLocks/>
            </p:cNvSpPr>
            <p:nvPr/>
          </p:nvSpPr>
          <p:spPr bwMode="auto">
            <a:xfrm>
              <a:off x="3208" y="1304"/>
              <a:ext cx="286" cy="444"/>
            </a:xfrm>
            <a:custGeom>
              <a:avLst/>
              <a:gdLst>
                <a:gd name="T0" fmla="*/ 1 w 286"/>
                <a:gd name="T1" fmla="*/ 156 h 444"/>
                <a:gd name="T2" fmla="*/ 6 w 286"/>
                <a:gd name="T3" fmla="*/ 148 h 444"/>
                <a:gd name="T4" fmla="*/ 12 w 286"/>
                <a:gd name="T5" fmla="*/ 140 h 444"/>
                <a:gd name="T6" fmla="*/ 40 w 286"/>
                <a:gd name="T7" fmla="*/ 120 h 444"/>
                <a:gd name="T8" fmla="*/ 110 w 286"/>
                <a:gd name="T9" fmla="*/ 108 h 444"/>
                <a:gd name="T10" fmla="*/ 145 w 286"/>
                <a:gd name="T11" fmla="*/ 108 h 444"/>
                <a:gd name="T12" fmla="*/ 185 w 286"/>
                <a:gd name="T13" fmla="*/ 100 h 444"/>
                <a:gd name="T14" fmla="*/ 203 w 286"/>
                <a:gd name="T15" fmla="*/ 91 h 444"/>
                <a:gd name="T16" fmla="*/ 211 w 286"/>
                <a:gd name="T17" fmla="*/ 80 h 444"/>
                <a:gd name="T18" fmla="*/ 216 w 286"/>
                <a:gd name="T19" fmla="*/ 69 h 444"/>
                <a:gd name="T20" fmla="*/ 219 w 286"/>
                <a:gd name="T21" fmla="*/ 57 h 444"/>
                <a:gd name="T22" fmla="*/ 223 w 286"/>
                <a:gd name="T23" fmla="*/ 45 h 444"/>
                <a:gd name="T24" fmla="*/ 229 w 286"/>
                <a:gd name="T25" fmla="*/ 32 h 444"/>
                <a:gd name="T26" fmla="*/ 232 w 286"/>
                <a:gd name="T27" fmla="*/ 21 h 444"/>
                <a:gd name="T28" fmla="*/ 239 w 286"/>
                <a:gd name="T29" fmla="*/ 9 h 444"/>
                <a:gd name="T30" fmla="*/ 251 w 286"/>
                <a:gd name="T31" fmla="*/ 2 h 444"/>
                <a:gd name="T32" fmla="*/ 268 w 286"/>
                <a:gd name="T33" fmla="*/ 3 h 444"/>
                <a:gd name="T34" fmla="*/ 273 w 286"/>
                <a:gd name="T35" fmla="*/ 84 h 444"/>
                <a:gd name="T36" fmla="*/ 274 w 286"/>
                <a:gd name="T37" fmla="*/ 138 h 444"/>
                <a:gd name="T38" fmla="*/ 277 w 286"/>
                <a:gd name="T39" fmla="*/ 161 h 444"/>
                <a:gd name="T40" fmla="*/ 279 w 286"/>
                <a:gd name="T41" fmla="*/ 184 h 444"/>
                <a:gd name="T42" fmla="*/ 281 w 286"/>
                <a:gd name="T43" fmla="*/ 208 h 444"/>
                <a:gd name="T44" fmla="*/ 283 w 286"/>
                <a:gd name="T45" fmla="*/ 231 h 444"/>
                <a:gd name="T46" fmla="*/ 281 w 286"/>
                <a:gd name="T47" fmla="*/ 247 h 444"/>
                <a:gd name="T48" fmla="*/ 281 w 286"/>
                <a:gd name="T49" fmla="*/ 339 h 444"/>
                <a:gd name="T50" fmla="*/ 281 w 286"/>
                <a:gd name="T51" fmla="*/ 411 h 444"/>
                <a:gd name="T52" fmla="*/ 274 w 286"/>
                <a:gd name="T53" fmla="*/ 438 h 444"/>
                <a:gd name="T54" fmla="*/ 256 w 286"/>
                <a:gd name="T55" fmla="*/ 441 h 444"/>
                <a:gd name="T56" fmla="*/ 242 w 286"/>
                <a:gd name="T57" fmla="*/ 442 h 444"/>
                <a:gd name="T58" fmla="*/ 229 w 286"/>
                <a:gd name="T59" fmla="*/ 442 h 444"/>
                <a:gd name="T60" fmla="*/ 214 w 286"/>
                <a:gd name="T61" fmla="*/ 442 h 444"/>
                <a:gd name="T62" fmla="*/ 199 w 286"/>
                <a:gd name="T63" fmla="*/ 441 h 444"/>
                <a:gd name="T64" fmla="*/ 186 w 286"/>
                <a:gd name="T65" fmla="*/ 436 h 444"/>
                <a:gd name="T66" fmla="*/ 198 w 286"/>
                <a:gd name="T67" fmla="*/ 414 h 444"/>
                <a:gd name="T68" fmla="*/ 214 w 286"/>
                <a:gd name="T69" fmla="*/ 396 h 444"/>
                <a:gd name="T70" fmla="*/ 198 w 286"/>
                <a:gd name="T71" fmla="*/ 385 h 444"/>
                <a:gd name="T72" fmla="*/ 174 w 286"/>
                <a:gd name="T73" fmla="*/ 360 h 444"/>
                <a:gd name="T74" fmla="*/ 208 w 286"/>
                <a:gd name="T75" fmla="*/ 319 h 444"/>
                <a:gd name="T76" fmla="*/ 234 w 286"/>
                <a:gd name="T77" fmla="*/ 285 h 444"/>
                <a:gd name="T78" fmla="*/ 226 w 286"/>
                <a:gd name="T79" fmla="*/ 259 h 444"/>
                <a:gd name="T80" fmla="*/ 214 w 286"/>
                <a:gd name="T81" fmla="*/ 250 h 444"/>
                <a:gd name="T82" fmla="*/ 200 w 286"/>
                <a:gd name="T83" fmla="*/ 244 h 444"/>
                <a:gd name="T84" fmla="*/ 185 w 286"/>
                <a:gd name="T85" fmla="*/ 241 h 444"/>
                <a:gd name="T86" fmla="*/ 128 w 286"/>
                <a:gd name="T87" fmla="*/ 249 h 444"/>
                <a:gd name="T88" fmla="*/ 108 w 286"/>
                <a:gd name="T89" fmla="*/ 251 h 444"/>
                <a:gd name="T90" fmla="*/ 87 w 286"/>
                <a:gd name="T91" fmla="*/ 251 h 444"/>
                <a:gd name="T92" fmla="*/ 66 w 286"/>
                <a:gd name="T93" fmla="*/ 248 h 444"/>
                <a:gd name="T94" fmla="*/ 46 w 286"/>
                <a:gd name="T95" fmla="*/ 244 h 444"/>
                <a:gd name="T96" fmla="*/ 25 w 286"/>
                <a:gd name="T97" fmla="*/ 235 h 444"/>
                <a:gd name="T98" fmla="*/ 6 w 286"/>
                <a:gd name="T99" fmla="*/ 201 h 444"/>
                <a:gd name="T100" fmla="*/ 2 w 286"/>
                <a:gd name="T101" fmla="*/ 184 h 444"/>
                <a:gd name="T102" fmla="*/ 0 w 286"/>
                <a:gd name="T103" fmla="*/ 168 h 4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444"/>
                <a:gd name="T158" fmla="*/ 286 w 286"/>
                <a:gd name="T159" fmla="*/ 444 h 4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444">
                  <a:moveTo>
                    <a:pt x="1" y="160"/>
                  </a:moveTo>
                  <a:lnTo>
                    <a:pt x="1" y="158"/>
                  </a:lnTo>
                  <a:lnTo>
                    <a:pt x="1" y="156"/>
                  </a:lnTo>
                  <a:lnTo>
                    <a:pt x="2" y="153"/>
                  </a:lnTo>
                  <a:lnTo>
                    <a:pt x="4" y="151"/>
                  </a:lnTo>
                  <a:lnTo>
                    <a:pt x="6" y="148"/>
                  </a:lnTo>
                  <a:lnTo>
                    <a:pt x="7" y="145"/>
                  </a:lnTo>
                  <a:lnTo>
                    <a:pt x="10" y="143"/>
                  </a:lnTo>
                  <a:lnTo>
                    <a:pt x="12" y="140"/>
                  </a:lnTo>
                  <a:lnTo>
                    <a:pt x="16" y="136"/>
                  </a:lnTo>
                  <a:lnTo>
                    <a:pt x="35" y="123"/>
                  </a:lnTo>
                  <a:lnTo>
                    <a:pt x="40" y="120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110" y="108"/>
                  </a:lnTo>
                  <a:lnTo>
                    <a:pt x="125" y="108"/>
                  </a:lnTo>
                  <a:lnTo>
                    <a:pt x="136" y="108"/>
                  </a:lnTo>
                  <a:lnTo>
                    <a:pt x="145" y="108"/>
                  </a:lnTo>
                  <a:lnTo>
                    <a:pt x="179" y="102"/>
                  </a:lnTo>
                  <a:lnTo>
                    <a:pt x="183" y="102"/>
                  </a:lnTo>
                  <a:lnTo>
                    <a:pt x="185" y="100"/>
                  </a:lnTo>
                  <a:lnTo>
                    <a:pt x="194" y="98"/>
                  </a:lnTo>
                  <a:lnTo>
                    <a:pt x="199" y="94"/>
                  </a:lnTo>
                  <a:lnTo>
                    <a:pt x="203" y="91"/>
                  </a:lnTo>
                  <a:lnTo>
                    <a:pt x="206" y="88"/>
                  </a:lnTo>
                  <a:lnTo>
                    <a:pt x="209" y="84"/>
                  </a:lnTo>
                  <a:lnTo>
                    <a:pt x="211" y="80"/>
                  </a:lnTo>
                  <a:lnTo>
                    <a:pt x="213" y="76"/>
                  </a:lnTo>
                  <a:lnTo>
                    <a:pt x="215" y="72"/>
                  </a:lnTo>
                  <a:lnTo>
                    <a:pt x="216" y="69"/>
                  </a:lnTo>
                  <a:lnTo>
                    <a:pt x="217" y="65"/>
                  </a:lnTo>
                  <a:lnTo>
                    <a:pt x="218" y="60"/>
                  </a:lnTo>
                  <a:lnTo>
                    <a:pt x="219" y="57"/>
                  </a:lnTo>
                  <a:lnTo>
                    <a:pt x="220" y="52"/>
                  </a:lnTo>
                  <a:lnTo>
                    <a:pt x="222" y="48"/>
                  </a:lnTo>
                  <a:lnTo>
                    <a:pt x="223" y="45"/>
                  </a:lnTo>
                  <a:lnTo>
                    <a:pt x="225" y="40"/>
                  </a:lnTo>
                  <a:lnTo>
                    <a:pt x="227" y="37"/>
                  </a:lnTo>
                  <a:lnTo>
                    <a:pt x="229" y="32"/>
                  </a:lnTo>
                  <a:lnTo>
                    <a:pt x="229" y="28"/>
                  </a:lnTo>
                  <a:lnTo>
                    <a:pt x="230" y="24"/>
                  </a:lnTo>
                  <a:lnTo>
                    <a:pt x="232" y="21"/>
                  </a:lnTo>
                  <a:lnTo>
                    <a:pt x="233" y="16"/>
                  </a:lnTo>
                  <a:lnTo>
                    <a:pt x="235" y="13"/>
                  </a:lnTo>
                  <a:lnTo>
                    <a:pt x="239" y="9"/>
                  </a:lnTo>
                  <a:lnTo>
                    <a:pt x="243" y="5"/>
                  </a:lnTo>
                  <a:lnTo>
                    <a:pt x="247" y="3"/>
                  </a:lnTo>
                  <a:lnTo>
                    <a:pt x="251" y="2"/>
                  </a:lnTo>
                  <a:lnTo>
                    <a:pt x="257" y="0"/>
                  </a:lnTo>
                  <a:lnTo>
                    <a:pt x="264" y="1"/>
                  </a:lnTo>
                  <a:lnTo>
                    <a:pt x="268" y="3"/>
                  </a:lnTo>
                  <a:lnTo>
                    <a:pt x="268" y="8"/>
                  </a:lnTo>
                  <a:lnTo>
                    <a:pt x="268" y="16"/>
                  </a:lnTo>
                  <a:lnTo>
                    <a:pt x="273" y="84"/>
                  </a:lnTo>
                  <a:lnTo>
                    <a:pt x="274" y="123"/>
                  </a:lnTo>
                  <a:lnTo>
                    <a:pt x="274" y="130"/>
                  </a:lnTo>
                  <a:lnTo>
                    <a:pt x="274" y="138"/>
                  </a:lnTo>
                  <a:lnTo>
                    <a:pt x="275" y="145"/>
                  </a:lnTo>
                  <a:lnTo>
                    <a:pt x="276" y="153"/>
                  </a:lnTo>
                  <a:lnTo>
                    <a:pt x="277" y="161"/>
                  </a:lnTo>
                  <a:lnTo>
                    <a:pt x="277" y="169"/>
                  </a:lnTo>
                  <a:lnTo>
                    <a:pt x="278" y="177"/>
                  </a:lnTo>
                  <a:lnTo>
                    <a:pt x="279" y="184"/>
                  </a:lnTo>
                  <a:lnTo>
                    <a:pt x="280" y="192"/>
                  </a:lnTo>
                  <a:lnTo>
                    <a:pt x="281" y="200"/>
                  </a:lnTo>
                  <a:lnTo>
                    <a:pt x="281" y="208"/>
                  </a:lnTo>
                  <a:lnTo>
                    <a:pt x="282" y="215"/>
                  </a:lnTo>
                  <a:lnTo>
                    <a:pt x="283" y="223"/>
                  </a:lnTo>
                  <a:lnTo>
                    <a:pt x="283" y="231"/>
                  </a:lnTo>
                  <a:lnTo>
                    <a:pt x="283" y="239"/>
                  </a:lnTo>
                  <a:lnTo>
                    <a:pt x="283" y="246"/>
                  </a:lnTo>
                  <a:lnTo>
                    <a:pt x="281" y="247"/>
                  </a:lnTo>
                  <a:lnTo>
                    <a:pt x="284" y="268"/>
                  </a:lnTo>
                  <a:lnTo>
                    <a:pt x="285" y="281"/>
                  </a:lnTo>
                  <a:lnTo>
                    <a:pt x="281" y="339"/>
                  </a:lnTo>
                  <a:lnTo>
                    <a:pt x="281" y="377"/>
                  </a:lnTo>
                  <a:lnTo>
                    <a:pt x="281" y="383"/>
                  </a:lnTo>
                  <a:lnTo>
                    <a:pt x="281" y="411"/>
                  </a:lnTo>
                  <a:lnTo>
                    <a:pt x="279" y="435"/>
                  </a:lnTo>
                  <a:lnTo>
                    <a:pt x="277" y="438"/>
                  </a:lnTo>
                  <a:lnTo>
                    <a:pt x="274" y="438"/>
                  </a:lnTo>
                  <a:lnTo>
                    <a:pt x="268" y="438"/>
                  </a:lnTo>
                  <a:lnTo>
                    <a:pt x="261" y="440"/>
                  </a:lnTo>
                  <a:lnTo>
                    <a:pt x="256" y="441"/>
                  </a:lnTo>
                  <a:lnTo>
                    <a:pt x="251" y="442"/>
                  </a:lnTo>
                  <a:lnTo>
                    <a:pt x="246" y="442"/>
                  </a:lnTo>
                  <a:lnTo>
                    <a:pt x="242" y="442"/>
                  </a:lnTo>
                  <a:lnTo>
                    <a:pt x="238" y="442"/>
                  </a:lnTo>
                  <a:lnTo>
                    <a:pt x="233" y="442"/>
                  </a:lnTo>
                  <a:lnTo>
                    <a:pt x="229" y="442"/>
                  </a:lnTo>
                  <a:lnTo>
                    <a:pt x="224" y="443"/>
                  </a:lnTo>
                  <a:lnTo>
                    <a:pt x="219" y="443"/>
                  </a:lnTo>
                  <a:lnTo>
                    <a:pt x="214" y="442"/>
                  </a:lnTo>
                  <a:lnTo>
                    <a:pt x="209" y="442"/>
                  </a:lnTo>
                  <a:lnTo>
                    <a:pt x="204" y="442"/>
                  </a:lnTo>
                  <a:lnTo>
                    <a:pt x="199" y="441"/>
                  </a:lnTo>
                  <a:lnTo>
                    <a:pt x="195" y="440"/>
                  </a:lnTo>
                  <a:lnTo>
                    <a:pt x="190" y="439"/>
                  </a:lnTo>
                  <a:lnTo>
                    <a:pt x="186" y="436"/>
                  </a:lnTo>
                  <a:lnTo>
                    <a:pt x="183" y="429"/>
                  </a:lnTo>
                  <a:lnTo>
                    <a:pt x="184" y="424"/>
                  </a:lnTo>
                  <a:lnTo>
                    <a:pt x="198" y="414"/>
                  </a:lnTo>
                  <a:lnTo>
                    <a:pt x="201" y="411"/>
                  </a:lnTo>
                  <a:lnTo>
                    <a:pt x="213" y="401"/>
                  </a:lnTo>
                  <a:lnTo>
                    <a:pt x="214" y="396"/>
                  </a:lnTo>
                  <a:lnTo>
                    <a:pt x="213" y="393"/>
                  </a:lnTo>
                  <a:lnTo>
                    <a:pt x="211" y="391"/>
                  </a:lnTo>
                  <a:lnTo>
                    <a:pt x="198" y="385"/>
                  </a:lnTo>
                  <a:lnTo>
                    <a:pt x="193" y="381"/>
                  </a:lnTo>
                  <a:lnTo>
                    <a:pt x="179" y="373"/>
                  </a:lnTo>
                  <a:lnTo>
                    <a:pt x="174" y="360"/>
                  </a:lnTo>
                  <a:lnTo>
                    <a:pt x="183" y="339"/>
                  </a:lnTo>
                  <a:lnTo>
                    <a:pt x="205" y="320"/>
                  </a:lnTo>
                  <a:lnTo>
                    <a:pt x="208" y="319"/>
                  </a:lnTo>
                  <a:lnTo>
                    <a:pt x="217" y="312"/>
                  </a:lnTo>
                  <a:lnTo>
                    <a:pt x="230" y="298"/>
                  </a:lnTo>
                  <a:lnTo>
                    <a:pt x="234" y="285"/>
                  </a:lnTo>
                  <a:lnTo>
                    <a:pt x="232" y="268"/>
                  </a:lnTo>
                  <a:lnTo>
                    <a:pt x="229" y="263"/>
                  </a:lnTo>
                  <a:lnTo>
                    <a:pt x="226" y="259"/>
                  </a:lnTo>
                  <a:lnTo>
                    <a:pt x="223" y="256"/>
                  </a:lnTo>
                  <a:lnTo>
                    <a:pt x="219" y="253"/>
                  </a:lnTo>
                  <a:lnTo>
                    <a:pt x="214" y="250"/>
                  </a:lnTo>
                  <a:lnTo>
                    <a:pt x="210" y="247"/>
                  </a:lnTo>
                  <a:lnTo>
                    <a:pt x="205" y="245"/>
                  </a:lnTo>
                  <a:lnTo>
                    <a:pt x="200" y="244"/>
                  </a:lnTo>
                  <a:lnTo>
                    <a:pt x="195" y="242"/>
                  </a:lnTo>
                  <a:lnTo>
                    <a:pt x="190" y="241"/>
                  </a:lnTo>
                  <a:lnTo>
                    <a:pt x="185" y="241"/>
                  </a:lnTo>
                  <a:lnTo>
                    <a:pt x="145" y="247"/>
                  </a:lnTo>
                  <a:lnTo>
                    <a:pt x="135" y="248"/>
                  </a:lnTo>
                  <a:lnTo>
                    <a:pt x="128" y="249"/>
                  </a:lnTo>
                  <a:lnTo>
                    <a:pt x="121" y="250"/>
                  </a:lnTo>
                  <a:lnTo>
                    <a:pt x="115" y="251"/>
                  </a:lnTo>
                  <a:lnTo>
                    <a:pt x="108" y="251"/>
                  </a:lnTo>
                  <a:lnTo>
                    <a:pt x="101" y="251"/>
                  </a:lnTo>
                  <a:lnTo>
                    <a:pt x="94" y="251"/>
                  </a:lnTo>
                  <a:lnTo>
                    <a:pt x="87" y="251"/>
                  </a:lnTo>
                  <a:lnTo>
                    <a:pt x="80" y="251"/>
                  </a:lnTo>
                  <a:lnTo>
                    <a:pt x="73" y="250"/>
                  </a:lnTo>
                  <a:lnTo>
                    <a:pt x="66" y="248"/>
                  </a:lnTo>
                  <a:lnTo>
                    <a:pt x="59" y="247"/>
                  </a:lnTo>
                  <a:lnTo>
                    <a:pt x="53" y="245"/>
                  </a:lnTo>
                  <a:lnTo>
                    <a:pt x="46" y="244"/>
                  </a:lnTo>
                  <a:lnTo>
                    <a:pt x="39" y="241"/>
                  </a:lnTo>
                  <a:lnTo>
                    <a:pt x="32" y="238"/>
                  </a:lnTo>
                  <a:lnTo>
                    <a:pt x="25" y="235"/>
                  </a:lnTo>
                  <a:lnTo>
                    <a:pt x="21" y="232"/>
                  </a:lnTo>
                  <a:lnTo>
                    <a:pt x="8" y="207"/>
                  </a:lnTo>
                  <a:lnTo>
                    <a:pt x="6" y="201"/>
                  </a:lnTo>
                  <a:lnTo>
                    <a:pt x="5" y="195"/>
                  </a:lnTo>
                  <a:lnTo>
                    <a:pt x="4" y="190"/>
                  </a:lnTo>
                  <a:lnTo>
                    <a:pt x="2" y="184"/>
                  </a:lnTo>
                  <a:lnTo>
                    <a:pt x="1" y="179"/>
                  </a:lnTo>
                  <a:lnTo>
                    <a:pt x="1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1" y="160"/>
                  </a:lnTo>
                </a:path>
              </a:pathLst>
            </a:custGeom>
            <a:solidFill>
              <a:srgbClr val="EAEC5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  <p:sp>
          <p:nvSpPr>
            <p:cNvPr id="33894" name="Freeform 15"/>
            <p:cNvSpPr>
              <a:spLocks/>
            </p:cNvSpPr>
            <p:nvPr/>
          </p:nvSpPr>
          <p:spPr bwMode="auto">
            <a:xfrm>
              <a:off x="3501" y="1300"/>
              <a:ext cx="255" cy="448"/>
            </a:xfrm>
            <a:custGeom>
              <a:avLst/>
              <a:gdLst>
                <a:gd name="T0" fmla="*/ 23 w 255"/>
                <a:gd name="T1" fmla="*/ 3 h 448"/>
                <a:gd name="T2" fmla="*/ 40 w 255"/>
                <a:gd name="T3" fmla="*/ 31 h 448"/>
                <a:gd name="T4" fmla="*/ 45 w 255"/>
                <a:gd name="T5" fmla="*/ 55 h 448"/>
                <a:gd name="T6" fmla="*/ 63 w 255"/>
                <a:gd name="T7" fmla="*/ 86 h 448"/>
                <a:gd name="T8" fmla="*/ 85 w 255"/>
                <a:gd name="T9" fmla="*/ 97 h 448"/>
                <a:gd name="T10" fmla="*/ 108 w 255"/>
                <a:gd name="T11" fmla="*/ 103 h 448"/>
                <a:gd name="T12" fmla="*/ 131 w 255"/>
                <a:gd name="T13" fmla="*/ 106 h 448"/>
                <a:gd name="T14" fmla="*/ 175 w 255"/>
                <a:gd name="T15" fmla="*/ 109 h 448"/>
                <a:gd name="T16" fmla="*/ 204 w 255"/>
                <a:gd name="T17" fmla="*/ 114 h 448"/>
                <a:gd name="T18" fmla="*/ 234 w 255"/>
                <a:gd name="T19" fmla="*/ 127 h 448"/>
                <a:gd name="T20" fmla="*/ 245 w 255"/>
                <a:gd name="T21" fmla="*/ 138 h 448"/>
                <a:gd name="T22" fmla="*/ 249 w 255"/>
                <a:gd name="T23" fmla="*/ 146 h 448"/>
                <a:gd name="T24" fmla="*/ 254 w 255"/>
                <a:gd name="T25" fmla="*/ 163 h 448"/>
                <a:gd name="T26" fmla="*/ 254 w 255"/>
                <a:gd name="T27" fmla="*/ 181 h 448"/>
                <a:gd name="T28" fmla="*/ 241 w 255"/>
                <a:gd name="T29" fmla="*/ 230 h 448"/>
                <a:gd name="T30" fmla="*/ 230 w 255"/>
                <a:gd name="T31" fmla="*/ 246 h 448"/>
                <a:gd name="T32" fmla="*/ 218 w 255"/>
                <a:gd name="T33" fmla="*/ 257 h 448"/>
                <a:gd name="T34" fmla="*/ 204 w 255"/>
                <a:gd name="T35" fmla="*/ 259 h 448"/>
                <a:gd name="T36" fmla="*/ 190 w 255"/>
                <a:gd name="T37" fmla="*/ 259 h 448"/>
                <a:gd name="T38" fmla="*/ 167 w 255"/>
                <a:gd name="T39" fmla="*/ 260 h 448"/>
                <a:gd name="T40" fmla="*/ 137 w 255"/>
                <a:gd name="T41" fmla="*/ 260 h 448"/>
                <a:gd name="T42" fmla="*/ 106 w 255"/>
                <a:gd name="T43" fmla="*/ 256 h 448"/>
                <a:gd name="T44" fmla="*/ 77 w 255"/>
                <a:gd name="T45" fmla="*/ 256 h 448"/>
                <a:gd name="T46" fmla="*/ 53 w 255"/>
                <a:gd name="T47" fmla="*/ 267 h 448"/>
                <a:gd name="T48" fmla="*/ 48 w 255"/>
                <a:gd name="T49" fmla="*/ 278 h 448"/>
                <a:gd name="T50" fmla="*/ 47 w 255"/>
                <a:gd name="T51" fmla="*/ 291 h 448"/>
                <a:gd name="T52" fmla="*/ 54 w 255"/>
                <a:gd name="T53" fmla="*/ 301 h 448"/>
                <a:gd name="T54" fmla="*/ 69 w 255"/>
                <a:gd name="T55" fmla="*/ 313 h 448"/>
                <a:gd name="T56" fmla="*/ 95 w 255"/>
                <a:gd name="T57" fmla="*/ 330 h 448"/>
                <a:gd name="T58" fmla="*/ 110 w 255"/>
                <a:gd name="T59" fmla="*/ 346 h 448"/>
                <a:gd name="T60" fmla="*/ 113 w 255"/>
                <a:gd name="T61" fmla="*/ 355 h 448"/>
                <a:gd name="T62" fmla="*/ 92 w 255"/>
                <a:gd name="T63" fmla="*/ 394 h 448"/>
                <a:gd name="T64" fmla="*/ 85 w 255"/>
                <a:gd name="T65" fmla="*/ 400 h 448"/>
                <a:gd name="T66" fmla="*/ 82 w 255"/>
                <a:gd name="T67" fmla="*/ 407 h 448"/>
                <a:gd name="T68" fmla="*/ 103 w 255"/>
                <a:gd name="T69" fmla="*/ 428 h 448"/>
                <a:gd name="T70" fmla="*/ 100 w 255"/>
                <a:gd name="T71" fmla="*/ 445 h 448"/>
                <a:gd name="T72" fmla="*/ 87 w 255"/>
                <a:gd name="T73" fmla="*/ 446 h 448"/>
                <a:gd name="T74" fmla="*/ 72 w 255"/>
                <a:gd name="T75" fmla="*/ 444 h 448"/>
                <a:gd name="T76" fmla="*/ 10 w 255"/>
                <a:gd name="T77" fmla="*/ 432 h 448"/>
                <a:gd name="T78" fmla="*/ 8 w 255"/>
                <a:gd name="T79" fmla="*/ 400 h 448"/>
                <a:gd name="T80" fmla="*/ 9 w 255"/>
                <a:gd name="T81" fmla="*/ 372 h 448"/>
                <a:gd name="T82" fmla="*/ 10 w 255"/>
                <a:gd name="T83" fmla="*/ 355 h 448"/>
                <a:gd name="T84" fmla="*/ 10 w 255"/>
                <a:gd name="T85" fmla="*/ 338 h 448"/>
                <a:gd name="T86" fmla="*/ 8 w 255"/>
                <a:gd name="T87" fmla="*/ 321 h 448"/>
                <a:gd name="T88" fmla="*/ 9 w 255"/>
                <a:gd name="T89" fmla="*/ 285 h 448"/>
                <a:gd name="T90" fmla="*/ 7 w 255"/>
                <a:gd name="T91" fmla="*/ 235 h 448"/>
                <a:gd name="T92" fmla="*/ 6 w 255"/>
                <a:gd name="T93" fmla="*/ 213 h 448"/>
                <a:gd name="T94" fmla="*/ 6 w 255"/>
                <a:gd name="T95" fmla="*/ 190 h 448"/>
                <a:gd name="T96" fmla="*/ 8 w 255"/>
                <a:gd name="T97" fmla="*/ 169 h 448"/>
                <a:gd name="T98" fmla="*/ 8 w 255"/>
                <a:gd name="T99" fmla="*/ 147 h 448"/>
                <a:gd name="T100" fmla="*/ 8 w 255"/>
                <a:gd name="T101" fmla="*/ 129 h 448"/>
                <a:gd name="T102" fmla="*/ 6 w 255"/>
                <a:gd name="T103" fmla="*/ 106 h 448"/>
                <a:gd name="T104" fmla="*/ 5 w 255"/>
                <a:gd name="T105" fmla="*/ 82 h 448"/>
                <a:gd name="T106" fmla="*/ 5 w 255"/>
                <a:gd name="T107" fmla="*/ 59 h 448"/>
                <a:gd name="T108" fmla="*/ 0 w 255"/>
                <a:gd name="T109" fmla="*/ 1 h 4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5"/>
                <a:gd name="T166" fmla="*/ 0 h 448"/>
                <a:gd name="T167" fmla="*/ 255 w 255"/>
                <a:gd name="T168" fmla="*/ 448 h 4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5" h="448">
                  <a:moveTo>
                    <a:pt x="0" y="1"/>
                  </a:moveTo>
                  <a:lnTo>
                    <a:pt x="2" y="0"/>
                  </a:lnTo>
                  <a:lnTo>
                    <a:pt x="15" y="1"/>
                  </a:lnTo>
                  <a:lnTo>
                    <a:pt x="23" y="3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9" y="24"/>
                  </a:lnTo>
                  <a:lnTo>
                    <a:pt x="40" y="31"/>
                  </a:lnTo>
                  <a:lnTo>
                    <a:pt x="41" y="37"/>
                  </a:lnTo>
                  <a:lnTo>
                    <a:pt x="42" y="43"/>
                  </a:lnTo>
                  <a:lnTo>
                    <a:pt x="43" y="49"/>
                  </a:lnTo>
                  <a:lnTo>
                    <a:pt x="45" y="55"/>
                  </a:lnTo>
                  <a:lnTo>
                    <a:pt x="46" y="62"/>
                  </a:lnTo>
                  <a:lnTo>
                    <a:pt x="52" y="74"/>
                  </a:lnTo>
                  <a:lnTo>
                    <a:pt x="57" y="81"/>
                  </a:lnTo>
                  <a:lnTo>
                    <a:pt x="63" y="86"/>
                  </a:lnTo>
                  <a:lnTo>
                    <a:pt x="68" y="89"/>
                  </a:lnTo>
                  <a:lnTo>
                    <a:pt x="73" y="92"/>
                  </a:lnTo>
                  <a:lnTo>
                    <a:pt x="79" y="95"/>
                  </a:lnTo>
                  <a:lnTo>
                    <a:pt x="85" y="97"/>
                  </a:lnTo>
                  <a:lnTo>
                    <a:pt x="91" y="99"/>
                  </a:lnTo>
                  <a:lnTo>
                    <a:pt x="96" y="101"/>
                  </a:lnTo>
                  <a:lnTo>
                    <a:pt x="103" y="102"/>
                  </a:lnTo>
                  <a:lnTo>
                    <a:pt x="108" y="103"/>
                  </a:lnTo>
                  <a:lnTo>
                    <a:pt x="114" y="104"/>
                  </a:lnTo>
                  <a:lnTo>
                    <a:pt x="119" y="105"/>
                  </a:lnTo>
                  <a:lnTo>
                    <a:pt x="126" y="105"/>
                  </a:lnTo>
                  <a:lnTo>
                    <a:pt x="131" y="106"/>
                  </a:lnTo>
                  <a:lnTo>
                    <a:pt x="137" y="107"/>
                  </a:lnTo>
                  <a:lnTo>
                    <a:pt x="143" y="108"/>
                  </a:lnTo>
                  <a:lnTo>
                    <a:pt x="149" y="108"/>
                  </a:lnTo>
                  <a:lnTo>
                    <a:pt x="175" y="109"/>
                  </a:lnTo>
                  <a:lnTo>
                    <a:pt x="183" y="110"/>
                  </a:lnTo>
                  <a:lnTo>
                    <a:pt x="190" y="111"/>
                  </a:lnTo>
                  <a:lnTo>
                    <a:pt x="197" y="112"/>
                  </a:lnTo>
                  <a:lnTo>
                    <a:pt x="204" y="114"/>
                  </a:lnTo>
                  <a:lnTo>
                    <a:pt x="212" y="116"/>
                  </a:lnTo>
                  <a:lnTo>
                    <a:pt x="219" y="119"/>
                  </a:lnTo>
                  <a:lnTo>
                    <a:pt x="227" y="122"/>
                  </a:lnTo>
                  <a:lnTo>
                    <a:pt x="234" y="127"/>
                  </a:lnTo>
                  <a:lnTo>
                    <a:pt x="240" y="132"/>
                  </a:lnTo>
                  <a:lnTo>
                    <a:pt x="242" y="134"/>
                  </a:lnTo>
                  <a:lnTo>
                    <a:pt x="244" y="136"/>
                  </a:lnTo>
                  <a:lnTo>
                    <a:pt x="245" y="138"/>
                  </a:lnTo>
                  <a:lnTo>
                    <a:pt x="246" y="140"/>
                  </a:lnTo>
                  <a:lnTo>
                    <a:pt x="247" y="142"/>
                  </a:lnTo>
                  <a:lnTo>
                    <a:pt x="248" y="144"/>
                  </a:lnTo>
                  <a:lnTo>
                    <a:pt x="249" y="146"/>
                  </a:lnTo>
                  <a:lnTo>
                    <a:pt x="251" y="148"/>
                  </a:lnTo>
                  <a:lnTo>
                    <a:pt x="252" y="153"/>
                  </a:lnTo>
                  <a:lnTo>
                    <a:pt x="253" y="158"/>
                  </a:lnTo>
                  <a:lnTo>
                    <a:pt x="254" y="163"/>
                  </a:lnTo>
                  <a:lnTo>
                    <a:pt x="254" y="167"/>
                  </a:lnTo>
                  <a:lnTo>
                    <a:pt x="254" y="172"/>
                  </a:lnTo>
                  <a:lnTo>
                    <a:pt x="254" y="176"/>
                  </a:lnTo>
                  <a:lnTo>
                    <a:pt x="254" y="181"/>
                  </a:lnTo>
                  <a:lnTo>
                    <a:pt x="254" y="186"/>
                  </a:lnTo>
                  <a:lnTo>
                    <a:pt x="244" y="222"/>
                  </a:lnTo>
                  <a:lnTo>
                    <a:pt x="242" y="226"/>
                  </a:lnTo>
                  <a:lnTo>
                    <a:pt x="241" y="230"/>
                  </a:lnTo>
                  <a:lnTo>
                    <a:pt x="238" y="234"/>
                  </a:lnTo>
                  <a:lnTo>
                    <a:pt x="236" y="238"/>
                  </a:lnTo>
                  <a:lnTo>
                    <a:pt x="233" y="242"/>
                  </a:lnTo>
                  <a:lnTo>
                    <a:pt x="230" y="246"/>
                  </a:lnTo>
                  <a:lnTo>
                    <a:pt x="227" y="250"/>
                  </a:lnTo>
                  <a:lnTo>
                    <a:pt x="224" y="254"/>
                  </a:lnTo>
                  <a:lnTo>
                    <a:pt x="221" y="255"/>
                  </a:lnTo>
                  <a:lnTo>
                    <a:pt x="218" y="257"/>
                  </a:lnTo>
                  <a:lnTo>
                    <a:pt x="215" y="258"/>
                  </a:lnTo>
                  <a:lnTo>
                    <a:pt x="212" y="258"/>
                  </a:lnTo>
                  <a:lnTo>
                    <a:pt x="209" y="258"/>
                  </a:lnTo>
                  <a:lnTo>
                    <a:pt x="204" y="259"/>
                  </a:lnTo>
                  <a:lnTo>
                    <a:pt x="201" y="259"/>
                  </a:lnTo>
                  <a:lnTo>
                    <a:pt x="197" y="259"/>
                  </a:lnTo>
                  <a:lnTo>
                    <a:pt x="193" y="259"/>
                  </a:lnTo>
                  <a:lnTo>
                    <a:pt x="190" y="259"/>
                  </a:lnTo>
                  <a:lnTo>
                    <a:pt x="186" y="259"/>
                  </a:lnTo>
                  <a:lnTo>
                    <a:pt x="182" y="258"/>
                  </a:lnTo>
                  <a:lnTo>
                    <a:pt x="175" y="258"/>
                  </a:lnTo>
                  <a:lnTo>
                    <a:pt x="167" y="260"/>
                  </a:lnTo>
                  <a:lnTo>
                    <a:pt x="160" y="260"/>
                  </a:lnTo>
                  <a:lnTo>
                    <a:pt x="153" y="261"/>
                  </a:lnTo>
                  <a:lnTo>
                    <a:pt x="145" y="260"/>
                  </a:lnTo>
                  <a:lnTo>
                    <a:pt x="137" y="260"/>
                  </a:lnTo>
                  <a:lnTo>
                    <a:pt x="129" y="259"/>
                  </a:lnTo>
                  <a:lnTo>
                    <a:pt x="121" y="258"/>
                  </a:lnTo>
                  <a:lnTo>
                    <a:pt x="114" y="257"/>
                  </a:lnTo>
                  <a:lnTo>
                    <a:pt x="106" y="256"/>
                  </a:lnTo>
                  <a:lnTo>
                    <a:pt x="98" y="255"/>
                  </a:lnTo>
                  <a:lnTo>
                    <a:pt x="91" y="255"/>
                  </a:lnTo>
                  <a:lnTo>
                    <a:pt x="84" y="255"/>
                  </a:lnTo>
                  <a:lnTo>
                    <a:pt x="77" y="256"/>
                  </a:lnTo>
                  <a:lnTo>
                    <a:pt x="69" y="258"/>
                  </a:lnTo>
                  <a:lnTo>
                    <a:pt x="62" y="260"/>
                  </a:lnTo>
                  <a:lnTo>
                    <a:pt x="55" y="264"/>
                  </a:lnTo>
                  <a:lnTo>
                    <a:pt x="53" y="267"/>
                  </a:lnTo>
                  <a:lnTo>
                    <a:pt x="51" y="270"/>
                  </a:lnTo>
                  <a:lnTo>
                    <a:pt x="50" y="273"/>
                  </a:lnTo>
                  <a:lnTo>
                    <a:pt x="49" y="276"/>
                  </a:lnTo>
                  <a:lnTo>
                    <a:pt x="48" y="278"/>
                  </a:lnTo>
                  <a:lnTo>
                    <a:pt x="47" y="281"/>
                  </a:lnTo>
                  <a:lnTo>
                    <a:pt x="47" y="283"/>
                  </a:lnTo>
                  <a:lnTo>
                    <a:pt x="45" y="286"/>
                  </a:lnTo>
                  <a:lnTo>
                    <a:pt x="47" y="291"/>
                  </a:lnTo>
                  <a:lnTo>
                    <a:pt x="45" y="291"/>
                  </a:lnTo>
                  <a:lnTo>
                    <a:pt x="48" y="294"/>
                  </a:lnTo>
                  <a:lnTo>
                    <a:pt x="51" y="297"/>
                  </a:lnTo>
                  <a:lnTo>
                    <a:pt x="54" y="301"/>
                  </a:lnTo>
                  <a:lnTo>
                    <a:pt x="57" y="305"/>
                  </a:lnTo>
                  <a:lnTo>
                    <a:pt x="61" y="307"/>
                  </a:lnTo>
                  <a:lnTo>
                    <a:pt x="66" y="310"/>
                  </a:lnTo>
                  <a:lnTo>
                    <a:pt x="69" y="313"/>
                  </a:lnTo>
                  <a:lnTo>
                    <a:pt x="74" y="315"/>
                  </a:lnTo>
                  <a:lnTo>
                    <a:pt x="79" y="317"/>
                  </a:lnTo>
                  <a:lnTo>
                    <a:pt x="93" y="326"/>
                  </a:lnTo>
                  <a:lnTo>
                    <a:pt x="95" y="330"/>
                  </a:lnTo>
                  <a:lnTo>
                    <a:pt x="105" y="338"/>
                  </a:lnTo>
                  <a:lnTo>
                    <a:pt x="107" y="341"/>
                  </a:lnTo>
                  <a:lnTo>
                    <a:pt x="108" y="344"/>
                  </a:lnTo>
                  <a:lnTo>
                    <a:pt x="110" y="346"/>
                  </a:lnTo>
                  <a:lnTo>
                    <a:pt x="110" y="348"/>
                  </a:lnTo>
                  <a:lnTo>
                    <a:pt x="112" y="351"/>
                  </a:lnTo>
                  <a:lnTo>
                    <a:pt x="112" y="353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2" y="371"/>
                  </a:lnTo>
                  <a:lnTo>
                    <a:pt x="103" y="380"/>
                  </a:lnTo>
                  <a:lnTo>
                    <a:pt x="92" y="394"/>
                  </a:lnTo>
                  <a:lnTo>
                    <a:pt x="90" y="395"/>
                  </a:lnTo>
                  <a:lnTo>
                    <a:pt x="88" y="396"/>
                  </a:lnTo>
                  <a:lnTo>
                    <a:pt x="87" y="398"/>
                  </a:lnTo>
                  <a:lnTo>
                    <a:pt x="85" y="400"/>
                  </a:lnTo>
                  <a:lnTo>
                    <a:pt x="84" y="402"/>
                  </a:lnTo>
                  <a:lnTo>
                    <a:pt x="82" y="403"/>
                  </a:lnTo>
                  <a:lnTo>
                    <a:pt x="82" y="405"/>
                  </a:lnTo>
                  <a:lnTo>
                    <a:pt x="82" y="407"/>
                  </a:lnTo>
                  <a:lnTo>
                    <a:pt x="80" y="413"/>
                  </a:lnTo>
                  <a:lnTo>
                    <a:pt x="87" y="421"/>
                  </a:lnTo>
                  <a:lnTo>
                    <a:pt x="90" y="424"/>
                  </a:lnTo>
                  <a:lnTo>
                    <a:pt x="103" y="428"/>
                  </a:lnTo>
                  <a:lnTo>
                    <a:pt x="106" y="435"/>
                  </a:lnTo>
                  <a:lnTo>
                    <a:pt x="107" y="438"/>
                  </a:lnTo>
                  <a:lnTo>
                    <a:pt x="102" y="444"/>
                  </a:lnTo>
                  <a:lnTo>
                    <a:pt x="100" y="445"/>
                  </a:lnTo>
                  <a:lnTo>
                    <a:pt x="97" y="446"/>
                  </a:lnTo>
                  <a:lnTo>
                    <a:pt x="94" y="446"/>
                  </a:lnTo>
                  <a:lnTo>
                    <a:pt x="90" y="447"/>
                  </a:lnTo>
                  <a:lnTo>
                    <a:pt x="87" y="446"/>
                  </a:lnTo>
                  <a:lnTo>
                    <a:pt x="82" y="446"/>
                  </a:lnTo>
                  <a:lnTo>
                    <a:pt x="79" y="446"/>
                  </a:lnTo>
                  <a:lnTo>
                    <a:pt x="75" y="445"/>
                  </a:lnTo>
                  <a:lnTo>
                    <a:pt x="72" y="444"/>
                  </a:lnTo>
                  <a:lnTo>
                    <a:pt x="47" y="443"/>
                  </a:lnTo>
                  <a:lnTo>
                    <a:pt x="31" y="436"/>
                  </a:lnTo>
                  <a:lnTo>
                    <a:pt x="15" y="434"/>
                  </a:lnTo>
                  <a:lnTo>
                    <a:pt x="10" y="432"/>
                  </a:lnTo>
                  <a:lnTo>
                    <a:pt x="7" y="431"/>
                  </a:lnTo>
                  <a:lnTo>
                    <a:pt x="7" y="425"/>
                  </a:lnTo>
                  <a:lnTo>
                    <a:pt x="8" y="406"/>
                  </a:lnTo>
                  <a:lnTo>
                    <a:pt x="8" y="400"/>
                  </a:lnTo>
                  <a:lnTo>
                    <a:pt x="9" y="386"/>
                  </a:lnTo>
                  <a:lnTo>
                    <a:pt x="8" y="380"/>
                  </a:lnTo>
                  <a:lnTo>
                    <a:pt x="8" y="376"/>
                  </a:lnTo>
                  <a:lnTo>
                    <a:pt x="9" y="372"/>
                  </a:lnTo>
                  <a:lnTo>
                    <a:pt x="10" y="367"/>
                  </a:lnTo>
                  <a:lnTo>
                    <a:pt x="10" y="363"/>
                  </a:lnTo>
                  <a:lnTo>
                    <a:pt x="10" y="359"/>
                  </a:lnTo>
                  <a:lnTo>
                    <a:pt x="10" y="355"/>
                  </a:lnTo>
                  <a:lnTo>
                    <a:pt x="10" y="350"/>
                  </a:lnTo>
                  <a:lnTo>
                    <a:pt x="10" y="347"/>
                  </a:lnTo>
                  <a:lnTo>
                    <a:pt x="10" y="342"/>
                  </a:lnTo>
                  <a:lnTo>
                    <a:pt x="10" y="338"/>
                  </a:lnTo>
                  <a:lnTo>
                    <a:pt x="9" y="334"/>
                  </a:lnTo>
                  <a:lnTo>
                    <a:pt x="9" y="330"/>
                  </a:lnTo>
                  <a:lnTo>
                    <a:pt x="9" y="325"/>
                  </a:lnTo>
                  <a:lnTo>
                    <a:pt x="8" y="321"/>
                  </a:lnTo>
                  <a:lnTo>
                    <a:pt x="8" y="317"/>
                  </a:lnTo>
                  <a:lnTo>
                    <a:pt x="8" y="313"/>
                  </a:lnTo>
                  <a:lnTo>
                    <a:pt x="9" y="288"/>
                  </a:lnTo>
                  <a:lnTo>
                    <a:pt x="9" y="285"/>
                  </a:lnTo>
                  <a:lnTo>
                    <a:pt x="8" y="278"/>
                  </a:lnTo>
                  <a:lnTo>
                    <a:pt x="8" y="260"/>
                  </a:lnTo>
                  <a:lnTo>
                    <a:pt x="7" y="241"/>
                  </a:lnTo>
                  <a:lnTo>
                    <a:pt x="7" y="235"/>
                  </a:lnTo>
                  <a:lnTo>
                    <a:pt x="6" y="229"/>
                  </a:lnTo>
                  <a:lnTo>
                    <a:pt x="6" y="224"/>
                  </a:lnTo>
                  <a:lnTo>
                    <a:pt x="6" y="218"/>
                  </a:lnTo>
                  <a:lnTo>
                    <a:pt x="6" y="213"/>
                  </a:lnTo>
                  <a:lnTo>
                    <a:pt x="6" y="207"/>
                  </a:lnTo>
                  <a:lnTo>
                    <a:pt x="6" y="201"/>
                  </a:lnTo>
                  <a:lnTo>
                    <a:pt x="6" y="196"/>
                  </a:lnTo>
                  <a:lnTo>
                    <a:pt x="6" y="190"/>
                  </a:lnTo>
                  <a:lnTo>
                    <a:pt x="7" y="185"/>
                  </a:lnTo>
                  <a:lnTo>
                    <a:pt x="7" y="180"/>
                  </a:lnTo>
                  <a:lnTo>
                    <a:pt x="8" y="174"/>
                  </a:lnTo>
                  <a:lnTo>
                    <a:pt x="8" y="169"/>
                  </a:lnTo>
                  <a:lnTo>
                    <a:pt x="8" y="163"/>
                  </a:lnTo>
                  <a:lnTo>
                    <a:pt x="8" y="157"/>
                  </a:lnTo>
                  <a:lnTo>
                    <a:pt x="8" y="152"/>
                  </a:lnTo>
                  <a:lnTo>
                    <a:pt x="8" y="147"/>
                  </a:lnTo>
                  <a:lnTo>
                    <a:pt x="9" y="147"/>
                  </a:lnTo>
                  <a:lnTo>
                    <a:pt x="8" y="141"/>
                  </a:lnTo>
                  <a:lnTo>
                    <a:pt x="8" y="135"/>
                  </a:lnTo>
                  <a:lnTo>
                    <a:pt x="8" y="129"/>
                  </a:lnTo>
                  <a:lnTo>
                    <a:pt x="7" y="123"/>
                  </a:lnTo>
                  <a:lnTo>
                    <a:pt x="7" y="117"/>
                  </a:lnTo>
                  <a:lnTo>
                    <a:pt x="6" y="111"/>
                  </a:lnTo>
                  <a:lnTo>
                    <a:pt x="6" y="106"/>
                  </a:lnTo>
                  <a:lnTo>
                    <a:pt x="6" y="100"/>
                  </a:lnTo>
                  <a:lnTo>
                    <a:pt x="6" y="94"/>
                  </a:lnTo>
                  <a:lnTo>
                    <a:pt x="5" y="88"/>
                  </a:lnTo>
                  <a:lnTo>
                    <a:pt x="5" y="82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65"/>
                  </a:lnTo>
                  <a:lnTo>
                    <a:pt x="5" y="59"/>
                  </a:lnTo>
                  <a:lnTo>
                    <a:pt x="5" y="53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EAEC5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14341" y="4069823"/>
            <a:ext cx="1455400" cy="1247913"/>
            <a:chOff x="3427" y="2296"/>
            <a:chExt cx="776" cy="866"/>
          </a:xfrm>
        </p:grpSpPr>
        <p:sp>
          <p:nvSpPr>
            <p:cNvPr id="33890" name="Freeform 17"/>
            <p:cNvSpPr>
              <a:spLocks/>
            </p:cNvSpPr>
            <p:nvPr/>
          </p:nvSpPr>
          <p:spPr bwMode="auto">
            <a:xfrm>
              <a:off x="3427" y="2296"/>
              <a:ext cx="776" cy="866"/>
            </a:xfrm>
            <a:custGeom>
              <a:avLst/>
              <a:gdLst>
                <a:gd name="T0" fmla="*/ 113 w 776"/>
                <a:gd name="T1" fmla="*/ 135 h 866"/>
                <a:gd name="T2" fmla="*/ 219 w 776"/>
                <a:gd name="T3" fmla="*/ 84 h 866"/>
                <a:gd name="T4" fmla="*/ 262 w 776"/>
                <a:gd name="T5" fmla="*/ 0 h 866"/>
                <a:gd name="T6" fmla="*/ 321 w 776"/>
                <a:gd name="T7" fmla="*/ 92 h 866"/>
                <a:gd name="T8" fmla="*/ 203 w 776"/>
                <a:gd name="T9" fmla="*/ 165 h 866"/>
                <a:gd name="T10" fmla="*/ 98 w 776"/>
                <a:gd name="T11" fmla="*/ 270 h 866"/>
                <a:gd name="T12" fmla="*/ 187 w 776"/>
                <a:gd name="T13" fmla="*/ 343 h 866"/>
                <a:gd name="T14" fmla="*/ 303 w 776"/>
                <a:gd name="T15" fmla="*/ 372 h 866"/>
                <a:gd name="T16" fmla="*/ 281 w 776"/>
                <a:gd name="T17" fmla="*/ 489 h 866"/>
                <a:gd name="T18" fmla="*/ 367 w 776"/>
                <a:gd name="T19" fmla="*/ 543 h 866"/>
                <a:gd name="T20" fmla="*/ 375 w 776"/>
                <a:gd name="T21" fmla="*/ 712 h 866"/>
                <a:gd name="T22" fmla="*/ 435 w 776"/>
                <a:gd name="T23" fmla="*/ 855 h 866"/>
                <a:gd name="T24" fmla="*/ 436 w 776"/>
                <a:gd name="T25" fmla="*/ 616 h 866"/>
                <a:gd name="T26" fmla="*/ 513 w 776"/>
                <a:gd name="T27" fmla="*/ 519 h 866"/>
                <a:gd name="T28" fmla="*/ 541 w 776"/>
                <a:gd name="T29" fmla="*/ 426 h 866"/>
                <a:gd name="T30" fmla="*/ 493 w 776"/>
                <a:gd name="T31" fmla="*/ 336 h 866"/>
                <a:gd name="T32" fmla="*/ 631 w 776"/>
                <a:gd name="T33" fmla="*/ 322 h 866"/>
                <a:gd name="T34" fmla="*/ 672 w 776"/>
                <a:gd name="T35" fmla="*/ 203 h 866"/>
                <a:gd name="T36" fmla="*/ 604 w 776"/>
                <a:gd name="T37" fmla="*/ 163 h 866"/>
                <a:gd name="T38" fmla="*/ 462 w 776"/>
                <a:gd name="T39" fmla="*/ 90 h 866"/>
                <a:gd name="T40" fmla="*/ 516 w 776"/>
                <a:gd name="T41" fmla="*/ 9 h 866"/>
                <a:gd name="T42" fmla="*/ 550 w 776"/>
                <a:gd name="T43" fmla="*/ 97 h 866"/>
                <a:gd name="T44" fmla="*/ 756 w 776"/>
                <a:gd name="T45" fmla="*/ 165 h 866"/>
                <a:gd name="T46" fmla="*/ 769 w 776"/>
                <a:gd name="T47" fmla="*/ 249 h 866"/>
                <a:gd name="T48" fmla="*/ 587 w 776"/>
                <a:gd name="T49" fmla="*/ 501 h 866"/>
                <a:gd name="T50" fmla="*/ 509 w 776"/>
                <a:gd name="T51" fmla="*/ 794 h 866"/>
                <a:gd name="T52" fmla="*/ 497 w 776"/>
                <a:gd name="T53" fmla="*/ 805 h 866"/>
                <a:gd name="T54" fmla="*/ 531 w 776"/>
                <a:gd name="T55" fmla="*/ 658 h 866"/>
                <a:gd name="T56" fmla="*/ 576 w 776"/>
                <a:gd name="T57" fmla="*/ 509 h 866"/>
                <a:gd name="T58" fmla="*/ 663 w 776"/>
                <a:gd name="T59" fmla="*/ 360 h 866"/>
                <a:gd name="T60" fmla="*/ 767 w 776"/>
                <a:gd name="T61" fmla="*/ 202 h 866"/>
                <a:gd name="T62" fmla="*/ 571 w 776"/>
                <a:gd name="T63" fmla="*/ 116 h 866"/>
                <a:gd name="T64" fmla="*/ 525 w 776"/>
                <a:gd name="T65" fmla="*/ 22 h 866"/>
                <a:gd name="T66" fmla="*/ 472 w 776"/>
                <a:gd name="T67" fmla="*/ 95 h 866"/>
                <a:gd name="T68" fmla="*/ 619 w 776"/>
                <a:gd name="T69" fmla="*/ 159 h 866"/>
                <a:gd name="T70" fmla="*/ 685 w 776"/>
                <a:gd name="T71" fmla="*/ 256 h 866"/>
                <a:gd name="T72" fmla="*/ 582 w 776"/>
                <a:gd name="T73" fmla="*/ 341 h 866"/>
                <a:gd name="T74" fmla="*/ 550 w 776"/>
                <a:gd name="T75" fmla="*/ 429 h 866"/>
                <a:gd name="T76" fmla="*/ 504 w 776"/>
                <a:gd name="T77" fmla="*/ 529 h 866"/>
                <a:gd name="T78" fmla="*/ 431 w 776"/>
                <a:gd name="T79" fmla="*/ 571 h 866"/>
                <a:gd name="T80" fmla="*/ 460 w 776"/>
                <a:gd name="T81" fmla="*/ 663 h 866"/>
                <a:gd name="T82" fmla="*/ 448 w 776"/>
                <a:gd name="T83" fmla="*/ 832 h 866"/>
                <a:gd name="T84" fmla="*/ 376 w 776"/>
                <a:gd name="T85" fmla="*/ 791 h 866"/>
                <a:gd name="T86" fmla="*/ 370 w 776"/>
                <a:gd name="T87" fmla="*/ 551 h 866"/>
                <a:gd name="T88" fmla="*/ 281 w 776"/>
                <a:gd name="T89" fmla="*/ 523 h 866"/>
                <a:gd name="T90" fmla="*/ 274 w 776"/>
                <a:gd name="T91" fmla="*/ 459 h 866"/>
                <a:gd name="T92" fmla="*/ 264 w 776"/>
                <a:gd name="T93" fmla="*/ 395 h 866"/>
                <a:gd name="T94" fmla="*/ 300 w 776"/>
                <a:gd name="T95" fmla="*/ 338 h 866"/>
                <a:gd name="T96" fmla="*/ 177 w 776"/>
                <a:gd name="T97" fmla="*/ 347 h 866"/>
                <a:gd name="T98" fmla="*/ 91 w 776"/>
                <a:gd name="T99" fmla="*/ 256 h 866"/>
                <a:gd name="T100" fmla="*/ 138 w 776"/>
                <a:gd name="T101" fmla="*/ 171 h 866"/>
                <a:gd name="T102" fmla="*/ 293 w 776"/>
                <a:gd name="T103" fmla="*/ 130 h 866"/>
                <a:gd name="T104" fmla="*/ 267 w 776"/>
                <a:gd name="T105" fmla="*/ 5 h 866"/>
                <a:gd name="T106" fmla="*/ 226 w 776"/>
                <a:gd name="T107" fmla="*/ 79 h 866"/>
                <a:gd name="T108" fmla="*/ 159 w 776"/>
                <a:gd name="T109" fmla="*/ 136 h 866"/>
                <a:gd name="T110" fmla="*/ 23 w 776"/>
                <a:gd name="T111" fmla="*/ 186 h 866"/>
                <a:gd name="T112" fmla="*/ 57 w 776"/>
                <a:gd name="T113" fmla="*/ 307 h 866"/>
                <a:gd name="T114" fmla="*/ 221 w 776"/>
                <a:gd name="T115" fmla="*/ 476 h 866"/>
                <a:gd name="T116" fmla="*/ 356 w 776"/>
                <a:gd name="T117" fmla="*/ 864 h 866"/>
                <a:gd name="T118" fmla="*/ 295 w 776"/>
                <a:gd name="T119" fmla="*/ 686 h 866"/>
                <a:gd name="T120" fmla="*/ 209 w 776"/>
                <a:gd name="T121" fmla="*/ 465 h 866"/>
                <a:gd name="T122" fmla="*/ 140 w 776"/>
                <a:gd name="T123" fmla="*/ 373 h 866"/>
                <a:gd name="T124" fmla="*/ 13 w 776"/>
                <a:gd name="T125" fmla="*/ 277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6"/>
                <a:gd name="T190" fmla="*/ 0 h 866"/>
                <a:gd name="T191" fmla="*/ 776 w 776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6" h="866">
                  <a:moveTo>
                    <a:pt x="0" y="223"/>
                  </a:moveTo>
                  <a:lnTo>
                    <a:pt x="8" y="195"/>
                  </a:lnTo>
                  <a:lnTo>
                    <a:pt x="11" y="191"/>
                  </a:lnTo>
                  <a:lnTo>
                    <a:pt x="12" y="188"/>
                  </a:lnTo>
                  <a:lnTo>
                    <a:pt x="14" y="184"/>
                  </a:lnTo>
                  <a:lnTo>
                    <a:pt x="17" y="180"/>
                  </a:lnTo>
                  <a:lnTo>
                    <a:pt x="20" y="177"/>
                  </a:lnTo>
                  <a:lnTo>
                    <a:pt x="23" y="173"/>
                  </a:lnTo>
                  <a:lnTo>
                    <a:pt x="27" y="170"/>
                  </a:lnTo>
                  <a:lnTo>
                    <a:pt x="31" y="166"/>
                  </a:lnTo>
                  <a:lnTo>
                    <a:pt x="35" y="162"/>
                  </a:lnTo>
                  <a:lnTo>
                    <a:pt x="44" y="159"/>
                  </a:lnTo>
                  <a:lnTo>
                    <a:pt x="51" y="154"/>
                  </a:lnTo>
                  <a:lnTo>
                    <a:pt x="59" y="150"/>
                  </a:lnTo>
                  <a:lnTo>
                    <a:pt x="67" y="147"/>
                  </a:lnTo>
                  <a:lnTo>
                    <a:pt x="74" y="145"/>
                  </a:lnTo>
                  <a:lnTo>
                    <a:pt x="82" y="143"/>
                  </a:lnTo>
                  <a:lnTo>
                    <a:pt x="90" y="141"/>
                  </a:lnTo>
                  <a:lnTo>
                    <a:pt x="98" y="139"/>
                  </a:lnTo>
                  <a:lnTo>
                    <a:pt x="105" y="136"/>
                  </a:lnTo>
                  <a:lnTo>
                    <a:pt x="113" y="135"/>
                  </a:lnTo>
                  <a:lnTo>
                    <a:pt x="120" y="134"/>
                  </a:lnTo>
                  <a:lnTo>
                    <a:pt x="128" y="132"/>
                  </a:lnTo>
                  <a:lnTo>
                    <a:pt x="135" y="132"/>
                  </a:lnTo>
                  <a:lnTo>
                    <a:pt x="142" y="131"/>
                  </a:lnTo>
                  <a:lnTo>
                    <a:pt x="149" y="130"/>
                  </a:lnTo>
                  <a:lnTo>
                    <a:pt x="156" y="130"/>
                  </a:lnTo>
                  <a:lnTo>
                    <a:pt x="164" y="130"/>
                  </a:lnTo>
                  <a:lnTo>
                    <a:pt x="187" y="131"/>
                  </a:lnTo>
                  <a:lnTo>
                    <a:pt x="204" y="130"/>
                  </a:lnTo>
                  <a:lnTo>
                    <a:pt x="209" y="128"/>
                  </a:lnTo>
                  <a:lnTo>
                    <a:pt x="214" y="125"/>
                  </a:lnTo>
                  <a:lnTo>
                    <a:pt x="217" y="121"/>
                  </a:lnTo>
                  <a:lnTo>
                    <a:pt x="220" y="118"/>
                  </a:lnTo>
                  <a:lnTo>
                    <a:pt x="221" y="114"/>
                  </a:lnTo>
                  <a:lnTo>
                    <a:pt x="222" y="110"/>
                  </a:lnTo>
                  <a:lnTo>
                    <a:pt x="222" y="107"/>
                  </a:lnTo>
                  <a:lnTo>
                    <a:pt x="222" y="103"/>
                  </a:lnTo>
                  <a:lnTo>
                    <a:pt x="222" y="100"/>
                  </a:lnTo>
                  <a:lnTo>
                    <a:pt x="222" y="95"/>
                  </a:lnTo>
                  <a:lnTo>
                    <a:pt x="220" y="89"/>
                  </a:lnTo>
                  <a:lnTo>
                    <a:pt x="219" y="84"/>
                  </a:lnTo>
                  <a:lnTo>
                    <a:pt x="217" y="79"/>
                  </a:lnTo>
                  <a:lnTo>
                    <a:pt x="217" y="74"/>
                  </a:lnTo>
                  <a:lnTo>
                    <a:pt x="216" y="69"/>
                  </a:lnTo>
                  <a:lnTo>
                    <a:pt x="215" y="64"/>
                  </a:lnTo>
                  <a:lnTo>
                    <a:pt x="215" y="59"/>
                  </a:lnTo>
                  <a:lnTo>
                    <a:pt x="215" y="54"/>
                  </a:lnTo>
                  <a:lnTo>
                    <a:pt x="215" y="49"/>
                  </a:lnTo>
                  <a:lnTo>
                    <a:pt x="215" y="44"/>
                  </a:lnTo>
                  <a:lnTo>
                    <a:pt x="215" y="39"/>
                  </a:lnTo>
                  <a:lnTo>
                    <a:pt x="216" y="33"/>
                  </a:lnTo>
                  <a:lnTo>
                    <a:pt x="217" y="28"/>
                  </a:lnTo>
                  <a:lnTo>
                    <a:pt x="219" y="24"/>
                  </a:lnTo>
                  <a:lnTo>
                    <a:pt x="221" y="19"/>
                  </a:lnTo>
                  <a:lnTo>
                    <a:pt x="231" y="7"/>
                  </a:lnTo>
                  <a:lnTo>
                    <a:pt x="239" y="3"/>
                  </a:lnTo>
                  <a:lnTo>
                    <a:pt x="242" y="2"/>
                  </a:lnTo>
                  <a:lnTo>
                    <a:pt x="246" y="1"/>
                  </a:lnTo>
                  <a:lnTo>
                    <a:pt x="250" y="1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3" y="3"/>
                  </a:lnTo>
                  <a:lnTo>
                    <a:pt x="288" y="5"/>
                  </a:lnTo>
                  <a:lnTo>
                    <a:pt x="292" y="8"/>
                  </a:lnTo>
                  <a:lnTo>
                    <a:pt x="295" y="10"/>
                  </a:lnTo>
                  <a:lnTo>
                    <a:pt x="300" y="13"/>
                  </a:lnTo>
                  <a:lnTo>
                    <a:pt x="303" y="16"/>
                  </a:lnTo>
                  <a:lnTo>
                    <a:pt x="306" y="20"/>
                  </a:lnTo>
                  <a:lnTo>
                    <a:pt x="311" y="27"/>
                  </a:lnTo>
                  <a:lnTo>
                    <a:pt x="315" y="34"/>
                  </a:lnTo>
                  <a:lnTo>
                    <a:pt x="318" y="42"/>
                  </a:lnTo>
                  <a:lnTo>
                    <a:pt x="321" y="49"/>
                  </a:lnTo>
                  <a:lnTo>
                    <a:pt x="322" y="56"/>
                  </a:lnTo>
                  <a:lnTo>
                    <a:pt x="324" y="63"/>
                  </a:lnTo>
                  <a:lnTo>
                    <a:pt x="324" y="71"/>
                  </a:lnTo>
                  <a:lnTo>
                    <a:pt x="324" y="78"/>
                  </a:lnTo>
                  <a:lnTo>
                    <a:pt x="322" y="85"/>
                  </a:lnTo>
                  <a:lnTo>
                    <a:pt x="321" y="92"/>
                  </a:lnTo>
                  <a:lnTo>
                    <a:pt x="319" y="100"/>
                  </a:lnTo>
                  <a:lnTo>
                    <a:pt x="316" y="107"/>
                  </a:lnTo>
                  <a:lnTo>
                    <a:pt x="312" y="114"/>
                  </a:lnTo>
                  <a:lnTo>
                    <a:pt x="307" y="121"/>
                  </a:lnTo>
                  <a:lnTo>
                    <a:pt x="302" y="128"/>
                  </a:lnTo>
                  <a:lnTo>
                    <a:pt x="298" y="136"/>
                  </a:lnTo>
                  <a:lnTo>
                    <a:pt x="294" y="140"/>
                  </a:lnTo>
                  <a:lnTo>
                    <a:pt x="290" y="143"/>
                  </a:lnTo>
                  <a:lnTo>
                    <a:pt x="287" y="147"/>
                  </a:lnTo>
                  <a:lnTo>
                    <a:pt x="283" y="150"/>
                  </a:lnTo>
                  <a:lnTo>
                    <a:pt x="279" y="153"/>
                  </a:lnTo>
                  <a:lnTo>
                    <a:pt x="274" y="155"/>
                  </a:lnTo>
                  <a:lnTo>
                    <a:pt x="271" y="157"/>
                  </a:lnTo>
                  <a:lnTo>
                    <a:pt x="266" y="157"/>
                  </a:lnTo>
                  <a:lnTo>
                    <a:pt x="262" y="157"/>
                  </a:lnTo>
                  <a:lnTo>
                    <a:pt x="252" y="162"/>
                  </a:lnTo>
                  <a:lnTo>
                    <a:pt x="249" y="163"/>
                  </a:lnTo>
                  <a:lnTo>
                    <a:pt x="247" y="164"/>
                  </a:lnTo>
                  <a:lnTo>
                    <a:pt x="235" y="165"/>
                  </a:lnTo>
                  <a:lnTo>
                    <a:pt x="230" y="165"/>
                  </a:lnTo>
                  <a:lnTo>
                    <a:pt x="203" y="165"/>
                  </a:lnTo>
                  <a:lnTo>
                    <a:pt x="158" y="171"/>
                  </a:lnTo>
                  <a:lnTo>
                    <a:pt x="154" y="172"/>
                  </a:lnTo>
                  <a:lnTo>
                    <a:pt x="133" y="180"/>
                  </a:lnTo>
                  <a:lnTo>
                    <a:pt x="114" y="194"/>
                  </a:lnTo>
                  <a:lnTo>
                    <a:pt x="112" y="198"/>
                  </a:lnTo>
                  <a:lnTo>
                    <a:pt x="110" y="203"/>
                  </a:lnTo>
                  <a:lnTo>
                    <a:pt x="108" y="208"/>
                  </a:lnTo>
                  <a:lnTo>
                    <a:pt x="106" y="212"/>
                  </a:lnTo>
                  <a:lnTo>
                    <a:pt x="105" y="217"/>
                  </a:lnTo>
                  <a:lnTo>
                    <a:pt x="103" y="221"/>
                  </a:lnTo>
                  <a:lnTo>
                    <a:pt x="102" y="226"/>
                  </a:lnTo>
                  <a:lnTo>
                    <a:pt x="101" y="231"/>
                  </a:lnTo>
                  <a:lnTo>
                    <a:pt x="101" y="235"/>
                  </a:lnTo>
                  <a:lnTo>
                    <a:pt x="100" y="240"/>
                  </a:lnTo>
                  <a:lnTo>
                    <a:pt x="99" y="244"/>
                  </a:lnTo>
                  <a:lnTo>
                    <a:pt x="99" y="249"/>
                  </a:lnTo>
                  <a:lnTo>
                    <a:pt x="98" y="254"/>
                  </a:lnTo>
                  <a:lnTo>
                    <a:pt x="98" y="258"/>
                  </a:lnTo>
                  <a:lnTo>
                    <a:pt x="98" y="263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3"/>
                  </a:lnTo>
                  <a:lnTo>
                    <a:pt x="99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3" y="283"/>
                  </a:lnTo>
                  <a:lnTo>
                    <a:pt x="105" y="285"/>
                  </a:lnTo>
                  <a:lnTo>
                    <a:pt x="107" y="288"/>
                  </a:lnTo>
                  <a:lnTo>
                    <a:pt x="118" y="303"/>
                  </a:lnTo>
                  <a:lnTo>
                    <a:pt x="120" y="306"/>
                  </a:lnTo>
                  <a:lnTo>
                    <a:pt x="126" y="313"/>
                  </a:lnTo>
                  <a:lnTo>
                    <a:pt x="140" y="324"/>
                  </a:lnTo>
                  <a:lnTo>
                    <a:pt x="143" y="328"/>
                  </a:lnTo>
                  <a:lnTo>
                    <a:pt x="147" y="331"/>
                  </a:lnTo>
                  <a:lnTo>
                    <a:pt x="152" y="333"/>
                  </a:lnTo>
                  <a:lnTo>
                    <a:pt x="157" y="335"/>
                  </a:lnTo>
                  <a:lnTo>
                    <a:pt x="162" y="336"/>
                  </a:lnTo>
                  <a:lnTo>
                    <a:pt x="166" y="337"/>
                  </a:lnTo>
                  <a:lnTo>
                    <a:pt x="171" y="340"/>
                  </a:lnTo>
                  <a:lnTo>
                    <a:pt x="176" y="342"/>
                  </a:lnTo>
                  <a:lnTo>
                    <a:pt x="181" y="343"/>
                  </a:lnTo>
                  <a:lnTo>
                    <a:pt x="187" y="343"/>
                  </a:lnTo>
                  <a:lnTo>
                    <a:pt x="192" y="343"/>
                  </a:lnTo>
                  <a:lnTo>
                    <a:pt x="198" y="342"/>
                  </a:lnTo>
                  <a:lnTo>
                    <a:pt x="203" y="341"/>
                  </a:lnTo>
                  <a:lnTo>
                    <a:pt x="207" y="340"/>
                  </a:lnTo>
                  <a:lnTo>
                    <a:pt x="213" y="340"/>
                  </a:lnTo>
                  <a:lnTo>
                    <a:pt x="217" y="338"/>
                  </a:lnTo>
                  <a:lnTo>
                    <a:pt x="224" y="338"/>
                  </a:lnTo>
                  <a:lnTo>
                    <a:pt x="256" y="335"/>
                  </a:lnTo>
                  <a:lnTo>
                    <a:pt x="266" y="333"/>
                  </a:lnTo>
                  <a:lnTo>
                    <a:pt x="303" y="332"/>
                  </a:lnTo>
                  <a:lnTo>
                    <a:pt x="313" y="337"/>
                  </a:lnTo>
                  <a:lnTo>
                    <a:pt x="315" y="341"/>
                  </a:lnTo>
                  <a:lnTo>
                    <a:pt x="315" y="343"/>
                  </a:lnTo>
                  <a:lnTo>
                    <a:pt x="316" y="347"/>
                  </a:lnTo>
                  <a:lnTo>
                    <a:pt x="316" y="350"/>
                  </a:lnTo>
                  <a:lnTo>
                    <a:pt x="316" y="353"/>
                  </a:lnTo>
                  <a:lnTo>
                    <a:pt x="315" y="356"/>
                  </a:lnTo>
                  <a:lnTo>
                    <a:pt x="314" y="359"/>
                  </a:lnTo>
                  <a:lnTo>
                    <a:pt x="313" y="362"/>
                  </a:lnTo>
                  <a:lnTo>
                    <a:pt x="306" y="370"/>
                  </a:lnTo>
                  <a:lnTo>
                    <a:pt x="303" y="372"/>
                  </a:lnTo>
                  <a:lnTo>
                    <a:pt x="281" y="390"/>
                  </a:lnTo>
                  <a:lnTo>
                    <a:pt x="270" y="396"/>
                  </a:lnTo>
                  <a:lnTo>
                    <a:pt x="267" y="400"/>
                  </a:lnTo>
                  <a:lnTo>
                    <a:pt x="262" y="404"/>
                  </a:lnTo>
                  <a:lnTo>
                    <a:pt x="259" y="409"/>
                  </a:lnTo>
                  <a:lnTo>
                    <a:pt x="258" y="414"/>
                  </a:lnTo>
                  <a:lnTo>
                    <a:pt x="257" y="418"/>
                  </a:lnTo>
                  <a:lnTo>
                    <a:pt x="256" y="423"/>
                  </a:lnTo>
                  <a:lnTo>
                    <a:pt x="257" y="428"/>
                  </a:lnTo>
                  <a:lnTo>
                    <a:pt x="258" y="433"/>
                  </a:lnTo>
                  <a:lnTo>
                    <a:pt x="259" y="438"/>
                  </a:lnTo>
                  <a:lnTo>
                    <a:pt x="264" y="445"/>
                  </a:lnTo>
                  <a:lnTo>
                    <a:pt x="272" y="450"/>
                  </a:lnTo>
                  <a:lnTo>
                    <a:pt x="281" y="454"/>
                  </a:lnTo>
                  <a:lnTo>
                    <a:pt x="294" y="461"/>
                  </a:lnTo>
                  <a:lnTo>
                    <a:pt x="295" y="465"/>
                  </a:lnTo>
                  <a:lnTo>
                    <a:pt x="296" y="474"/>
                  </a:lnTo>
                  <a:lnTo>
                    <a:pt x="292" y="477"/>
                  </a:lnTo>
                  <a:lnTo>
                    <a:pt x="288" y="481"/>
                  </a:lnTo>
                  <a:lnTo>
                    <a:pt x="285" y="485"/>
                  </a:lnTo>
                  <a:lnTo>
                    <a:pt x="281" y="489"/>
                  </a:lnTo>
                  <a:lnTo>
                    <a:pt x="278" y="493"/>
                  </a:lnTo>
                  <a:lnTo>
                    <a:pt x="276" y="497"/>
                  </a:lnTo>
                  <a:lnTo>
                    <a:pt x="276" y="501"/>
                  </a:lnTo>
                  <a:lnTo>
                    <a:pt x="275" y="505"/>
                  </a:lnTo>
                  <a:lnTo>
                    <a:pt x="276" y="509"/>
                  </a:lnTo>
                  <a:lnTo>
                    <a:pt x="281" y="513"/>
                  </a:lnTo>
                  <a:lnTo>
                    <a:pt x="283" y="517"/>
                  </a:lnTo>
                  <a:lnTo>
                    <a:pt x="288" y="519"/>
                  </a:lnTo>
                  <a:lnTo>
                    <a:pt x="293" y="523"/>
                  </a:lnTo>
                  <a:lnTo>
                    <a:pt x="298" y="525"/>
                  </a:lnTo>
                  <a:lnTo>
                    <a:pt x="302" y="528"/>
                  </a:lnTo>
                  <a:lnTo>
                    <a:pt x="307" y="531"/>
                  </a:lnTo>
                  <a:lnTo>
                    <a:pt x="313" y="533"/>
                  </a:lnTo>
                  <a:lnTo>
                    <a:pt x="318" y="534"/>
                  </a:lnTo>
                  <a:lnTo>
                    <a:pt x="323" y="535"/>
                  </a:lnTo>
                  <a:lnTo>
                    <a:pt x="343" y="542"/>
                  </a:lnTo>
                  <a:lnTo>
                    <a:pt x="348" y="542"/>
                  </a:lnTo>
                  <a:lnTo>
                    <a:pt x="353" y="542"/>
                  </a:lnTo>
                  <a:lnTo>
                    <a:pt x="358" y="542"/>
                  </a:lnTo>
                  <a:lnTo>
                    <a:pt x="362" y="542"/>
                  </a:lnTo>
                  <a:lnTo>
                    <a:pt x="367" y="543"/>
                  </a:lnTo>
                  <a:lnTo>
                    <a:pt x="372" y="545"/>
                  </a:lnTo>
                  <a:lnTo>
                    <a:pt x="377" y="546"/>
                  </a:lnTo>
                  <a:lnTo>
                    <a:pt x="382" y="548"/>
                  </a:lnTo>
                  <a:lnTo>
                    <a:pt x="385" y="564"/>
                  </a:lnTo>
                  <a:lnTo>
                    <a:pt x="387" y="571"/>
                  </a:lnTo>
                  <a:lnTo>
                    <a:pt x="384" y="580"/>
                  </a:lnTo>
                  <a:lnTo>
                    <a:pt x="383" y="589"/>
                  </a:lnTo>
                  <a:lnTo>
                    <a:pt x="380" y="598"/>
                  </a:lnTo>
                  <a:lnTo>
                    <a:pt x="380" y="606"/>
                  </a:lnTo>
                  <a:lnTo>
                    <a:pt x="378" y="615"/>
                  </a:lnTo>
                  <a:lnTo>
                    <a:pt x="378" y="624"/>
                  </a:lnTo>
                  <a:lnTo>
                    <a:pt x="378" y="633"/>
                  </a:lnTo>
                  <a:lnTo>
                    <a:pt x="378" y="642"/>
                  </a:lnTo>
                  <a:lnTo>
                    <a:pt x="377" y="651"/>
                  </a:lnTo>
                  <a:lnTo>
                    <a:pt x="377" y="659"/>
                  </a:lnTo>
                  <a:lnTo>
                    <a:pt x="377" y="668"/>
                  </a:lnTo>
                  <a:lnTo>
                    <a:pt x="377" y="677"/>
                  </a:lnTo>
                  <a:lnTo>
                    <a:pt x="376" y="686"/>
                  </a:lnTo>
                  <a:lnTo>
                    <a:pt x="376" y="695"/>
                  </a:lnTo>
                  <a:lnTo>
                    <a:pt x="375" y="704"/>
                  </a:lnTo>
                  <a:lnTo>
                    <a:pt x="375" y="712"/>
                  </a:lnTo>
                  <a:lnTo>
                    <a:pt x="375" y="721"/>
                  </a:lnTo>
                  <a:lnTo>
                    <a:pt x="375" y="730"/>
                  </a:lnTo>
                  <a:lnTo>
                    <a:pt x="376" y="739"/>
                  </a:lnTo>
                  <a:lnTo>
                    <a:pt x="378" y="749"/>
                  </a:lnTo>
                  <a:lnTo>
                    <a:pt x="378" y="757"/>
                  </a:lnTo>
                  <a:lnTo>
                    <a:pt x="380" y="766"/>
                  </a:lnTo>
                  <a:lnTo>
                    <a:pt x="380" y="775"/>
                  </a:lnTo>
                  <a:lnTo>
                    <a:pt x="383" y="784"/>
                  </a:lnTo>
                  <a:lnTo>
                    <a:pt x="384" y="793"/>
                  </a:lnTo>
                  <a:lnTo>
                    <a:pt x="386" y="802"/>
                  </a:lnTo>
                  <a:lnTo>
                    <a:pt x="388" y="811"/>
                  </a:lnTo>
                  <a:lnTo>
                    <a:pt x="390" y="820"/>
                  </a:lnTo>
                  <a:lnTo>
                    <a:pt x="393" y="828"/>
                  </a:lnTo>
                  <a:lnTo>
                    <a:pt x="397" y="838"/>
                  </a:lnTo>
                  <a:lnTo>
                    <a:pt x="400" y="846"/>
                  </a:lnTo>
                  <a:lnTo>
                    <a:pt x="404" y="855"/>
                  </a:lnTo>
                  <a:lnTo>
                    <a:pt x="405" y="857"/>
                  </a:lnTo>
                  <a:lnTo>
                    <a:pt x="407" y="858"/>
                  </a:lnTo>
                  <a:lnTo>
                    <a:pt x="429" y="857"/>
                  </a:lnTo>
                  <a:lnTo>
                    <a:pt x="434" y="855"/>
                  </a:lnTo>
                  <a:lnTo>
                    <a:pt x="435" y="855"/>
                  </a:lnTo>
                  <a:lnTo>
                    <a:pt x="437" y="852"/>
                  </a:lnTo>
                  <a:lnTo>
                    <a:pt x="447" y="791"/>
                  </a:lnTo>
                  <a:lnTo>
                    <a:pt x="448" y="782"/>
                  </a:lnTo>
                  <a:lnTo>
                    <a:pt x="451" y="773"/>
                  </a:lnTo>
                  <a:lnTo>
                    <a:pt x="452" y="764"/>
                  </a:lnTo>
                  <a:lnTo>
                    <a:pt x="453" y="755"/>
                  </a:lnTo>
                  <a:lnTo>
                    <a:pt x="455" y="745"/>
                  </a:lnTo>
                  <a:lnTo>
                    <a:pt x="456" y="737"/>
                  </a:lnTo>
                  <a:lnTo>
                    <a:pt x="458" y="727"/>
                  </a:lnTo>
                  <a:lnTo>
                    <a:pt x="458" y="718"/>
                  </a:lnTo>
                  <a:lnTo>
                    <a:pt x="458" y="709"/>
                  </a:lnTo>
                  <a:lnTo>
                    <a:pt x="458" y="700"/>
                  </a:lnTo>
                  <a:lnTo>
                    <a:pt x="458" y="691"/>
                  </a:lnTo>
                  <a:lnTo>
                    <a:pt x="457" y="682"/>
                  </a:lnTo>
                  <a:lnTo>
                    <a:pt x="456" y="673"/>
                  </a:lnTo>
                  <a:lnTo>
                    <a:pt x="454" y="664"/>
                  </a:lnTo>
                  <a:lnTo>
                    <a:pt x="451" y="654"/>
                  </a:lnTo>
                  <a:lnTo>
                    <a:pt x="448" y="645"/>
                  </a:lnTo>
                  <a:lnTo>
                    <a:pt x="441" y="627"/>
                  </a:lnTo>
                  <a:lnTo>
                    <a:pt x="441" y="624"/>
                  </a:lnTo>
                  <a:lnTo>
                    <a:pt x="436" y="616"/>
                  </a:lnTo>
                  <a:lnTo>
                    <a:pt x="434" y="611"/>
                  </a:lnTo>
                  <a:lnTo>
                    <a:pt x="432" y="605"/>
                  </a:lnTo>
                  <a:lnTo>
                    <a:pt x="431" y="600"/>
                  </a:lnTo>
                  <a:lnTo>
                    <a:pt x="429" y="595"/>
                  </a:lnTo>
                  <a:lnTo>
                    <a:pt x="429" y="589"/>
                  </a:lnTo>
                  <a:lnTo>
                    <a:pt x="427" y="585"/>
                  </a:lnTo>
                  <a:lnTo>
                    <a:pt x="426" y="579"/>
                  </a:lnTo>
                  <a:lnTo>
                    <a:pt x="426" y="574"/>
                  </a:lnTo>
                  <a:lnTo>
                    <a:pt x="418" y="560"/>
                  </a:lnTo>
                  <a:lnTo>
                    <a:pt x="415" y="558"/>
                  </a:lnTo>
                  <a:lnTo>
                    <a:pt x="412" y="552"/>
                  </a:lnTo>
                  <a:lnTo>
                    <a:pt x="409" y="545"/>
                  </a:lnTo>
                  <a:lnTo>
                    <a:pt x="412" y="540"/>
                  </a:lnTo>
                  <a:lnTo>
                    <a:pt x="415" y="536"/>
                  </a:lnTo>
                  <a:lnTo>
                    <a:pt x="459" y="537"/>
                  </a:lnTo>
                  <a:lnTo>
                    <a:pt x="483" y="528"/>
                  </a:lnTo>
                  <a:lnTo>
                    <a:pt x="487" y="528"/>
                  </a:lnTo>
                  <a:lnTo>
                    <a:pt x="489" y="527"/>
                  </a:lnTo>
                  <a:lnTo>
                    <a:pt x="492" y="525"/>
                  </a:lnTo>
                  <a:lnTo>
                    <a:pt x="511" y="521"/>
                  </a:lnTo>
                  <a:lnTo>
                    <a:pt x="513" y="519"/>
                  </a:lnTo>
                  <a:lnTo>
                    <a:pt x="520" y="516"/>
                  </a:lnTo>
                  <a:lnTo>
                    <a:pt x="522" y="513"/>
                  </a:lnTo>
                  <a:lnTo>
                    <a:pt x="523" y="511"/>
                  </a:lnTo>
                  <a:lnTo>
                    <a:pt x="524" y="508"/>
                  </a:lnTo>
                  <a:lnTo>
                    <a:pt x="524" y="505"/>
                  </a:lnTo>
                  <a:lnTo>
                    <a:pt x="523" y="502"/>
                  </a:lnTo>
                  <a:lnTo>
                    <a:pt x="523" y="500"/>
                  </a:lnTo>
                  <a:lnTo>
                    <a:pt x="522" y="498"/>
                  </a:lnTo>
                  <a:lnTo>
                    <a:pt x="521" y="495"/>
                  </a:lnTo>
                  <a:lnTo>
                    <a:pt x="510" y="476"/>
                  </a:lnTo>
                  <a:lnTo>
                    <a:pt x="507" y="474"/>
                  </a:lnTo>
                  <a:lnTo>
                    <a:pt x="507" y="470"/>
                  </a:lnTo>
                  <a:lnTo>
                    <a:pt x="507" y="465"/>
                  </a:lnTo>
                  <a:lnTo>
                    <a:pt x="518" y="461"/>
                  </a:lnTo>
                  <a:lnTo>
                    <a:pt x="525" y="457"/>
                  </a:lnTo>
                  <a:lnTo>
                    <a:pt x="531" y="452"/>
                  </a:lnTo>
                  <a:lnTo>
                    <a:pt x="534" y="447"/>
                  </a:lnTo>
                  <a:lnTo>
                    <a:pt x="537" y="442"/>
                  </a:lnTo>
                  <a:lnTo>
                    <a:pt x="539" y="437"/>
                  </a:lnTo>
                  <a:lnTo>
                    <a:pt x="541" y="432"/>
                  </a:lnTo>
                  <a:lnTo>
                    <a:pt x="541" y="426"/>
                  </a:lnTo>
                  <a:lnTo>
                    <a:pt x="542" y="422"/>
                  </a:lnTo>
                  <a:lnTo>
                    <a:pt x="542" y="417"/>
                  </a:lnTo>
                  <a:lnTo>
                    <a:pt x="533" y="403"/>
                  </a:lnTo>
                  <a:lnTo>
                    <a:pt x="514" y="380"/>
                  </a:lnTo>
                  <a:lnTo>
                    <a:pt x="513" y="379"/>
                  </a:lnTo>
                  <a:lnTo>
                    <a:pt x="505" y="375"/>
                  </a:lnTo>
                  <a:lnTo>
                    <a:pt x="498" y="369"/>
                  </a:lnTo>
                  <a:lnTo>
                    <a:pt x="495" y="366"/>
                  </a:lnTo>
                  <a:lnTo>
                    <a:pt x="490" y="364"/>
                  </a:lnTo>
                  <a:lnTo>
                    <a:pt x="487" y="359"/>
                  </a:lnTo>
                  <a:lnTo>
                    <a:pt x="483" y="355"/>
                  </a:lnTo>
                  <a:lnTo>
                    <a:pt x="482" y="353"/>
                  </a:lnTo>
                  <a:lnTo>
                    <a:pt x="482" y="351"/>
                  </a:lnTo>
                  <a:lnTo>
                    <a:pt x="482" y="349"/>
                  </a:lnTo>
                  <a:lnTo>
                    <a:pt x="482" y="346"/>
                  </a:lnTo>
                  <a:lnTo>
                    <a:pt x="482" y="344"/>
                  </a:lnTo>
                  <a:lnTo>
                    <a:pt x="484" y="342"/>
                  </a:lnTo>
                  <a:lnTo>
                    <a:pt x="485" y="341"/>
                  </a:lnTo>
                  <a:lnTo>
                    <a:pt x="487" y="338"/>
                  </a:lnTo>
                  <a:lnTo>
                    <a:pt x="490" y="337"/>
                  </a:lnTo>
                  <a:lnTo>
                    <a:pt x="493" y="336"/>
                  </a:lnTo>
                  <a:lnTo>
                    <a:pt x="496" y="335"/>
                  </a:lnTo>
                  <a:lnTo>
                    <a:pt x="498" y="334"/>
                  </a:lnTo>
                  <a:lnTo>
                    <a:pt x="501" y="334"/>
                  </a:lnTo>
                  <a:lnTo>
                    <a:pt x="504" y="334"/>
                  </a:lnTo>
                  <a:lnTo>
                    <a:pt x="507" y="335"/>
                  </a:lnTo>
                  <a:lnTo>
                    <a:pt x="509" y="335"/>
                  </a:lnTo>
                  <a:lnTo>
                    <a:pt x="512" y="336"/>
                  </a:lnTo>
                  <a:lnTo>
                    <a:pt x="521" y="337"/>
                  </a:lnTo>
                  <a:lnTo>
                    <a:pt x="561" y="337"/>
                  </a:lnTo>
                  <a:lnTo>
                    <a:pt x="580" y="335"/>
                  </a:lnTo>
                  <a:lnTo>
                    <a:pt x="583" y="335"/>
                  </a:lnTo>
                  <a:lnTo>
                    <a:pt x="587" y="335"/>
                  </a:lnTo>
                  <a:lnTo>
                    <a:pt x="590" y="335"/>
                  </a:lnTo>
                  <a:lnTo>
                    <a:pt x="593" y="335"/>
                  </a:lnTo>
                  <a:lnTo>
                    <a:pt x="596" y="335"/>
                  </a:lnTo>
                  <a:lnTo>
                    <a:pt x="600" y="334"/>
                  </a:lnTo>
                  <a:lnTo>
                    <a:pt x="603" y="334"/>
                  </a:lnTo>
                  <a:lnTo>
                    <a:pt x="606" y="332"/>
                  </a:lnTo>
                  <a:lnTo>
                    <a:pt x="623" y="327"/>
                  </a:lnTo>
                  <a:lnTo>
                    <a:pt x="625" y="326"/>
                  </a:lnTo>
                  <a:lnTo>
                    <a:pt x="631" y="322"/>
                  </a:lnTo>
                  <a:lnTo>
                    <a:pt x="638" y="318"/>
                  </a:lnTo>
                  <a:lnTo>
                    <a:pt x="643" y="313"/>
                  </a:lnTo>
                  <a:lnTo>
                    <a:pt x="648" y="308"/>
                  </a:lnTo>
                  <a:lnTo>
                    <a:pt x="653" y="303"/>
                  </a:lnTo>
                  <a:lnTo>
                    <a:pt x="658" y="298"/>
                  </a:lnTo>
                  <a:lnTo>
                    <a:pt x="662" y="293"/>
                  </a:lnTo>
                  <a:lnTo>
                    <a:pt x="667" y="288"/>
                  </a:lnTo>
                  <a:lnTo>
                    <a:pt x="669" y="283"/>
                  </a:lnTo>
                  <a:lnTo>
                    <a:pt x="672" y="279"/>
                  </a:lnTo>
                  <a:lnTo>
                    <a:pt x="673" y="274"/>
                  </a:lnTo>
                  <a:lnTo>
                    <a:pt x="674" y="269"/>
                  </a:lnTo>
                  <a:lnTo>
                    <a:pt x="675" y="265"/>
                  </a:lnTo>
                  <a:lnTo>
                    <a:pt x="676" y="260"/>
                  </a:lnTo>
                  <a:lnTo>
                    <a:pt x="676" y="255"/>
                  </a:lnTo>
                  <a:lnTo>
                    <a:pt x="677" y="250"/>
                  </a:lnTo>
                  <a:lnTo>
                    <a:pt x="679" y="224"/>
                  </a:lnTo>
                  <a:lnTo>
                    <a:pt x="674" y="210"/>
                  </a:lnTo>
                  <a:lnTo>
                    <a:pt x="674" y="208"/>
                  </a:lnTo>
                  <a:lnTo>
                    <a:pt x="674" y="206"/>
                  </a:lnTo>
                  <a:lnTo>
                    <a:pt x="673" y="204"/>
                  </a:lnTo>
                  <a:lnTo>
                    <a:pt x="672" y="203"/>
                  </a:lnTo>
                  <a:lnTo>
                    <a:pt x="671" y="201"/>
                  </a:lnTo>
                  <a:lnTo>
                    <a:pt x="670" y="199"/>
                  </a:lnTo>
                  <a:lnTo>
                    <a:pt x="668" y="197"/>
                  </a:lnTo>
                  <a:lnTo>
                    <a:pt x="666" y="196"/>
                  </a:lnTo>
                  <a:lnTo>
                    <a:pt x="662" y="192"/>
                  </a:lnTo>
                  <a:lnTo>
                    <a:pt x="660" y="188"/>
                  </a:lnTo>
                  <a:lnTo>
                    <a:pt x="657" y="184"/>
                  </a:lnTo>
                  <a:lnTo>
                    <a:pt x="654" y="180"/>
                  </a:lnTo>
                  <a:lnTo>
                    <a:pt x="651" y="178"/>
                  </a:lnTo>
                  <a:lnTo>
                    <a:pt x="647" y="174"/>
                  </a:lnTo>
                  <a:lnTo>
                    <a:pt x="643" y="172"/>
                  </a:lnTo>
                  <a:lnTo>
                    <a:pt x="638" y="171"/>
                  </a:lnTo>
                  <a:lnTo>
                    <a:pt x="634" y="170"/>
                  </a:lnTo>
                  <a:lnTo>
                    <a:pt x="630" y="169"/>
                  </a:lnTo>
                  <a:lnTo>
                    <a:pt x="626" y="167"/>
                  </a:lnTo>
                  <a:lnTo>
                    <a:pt x="622" y="166"/>
                  </a:lnTo>
                  <a:lnTo>
                    <a:pt x="618" y="165"/>
                  </a:lnTo>
                  <a:lnTo>
                    <a:pt x="614" y="163"/>
                  </a:lnTo>
                  <a:lnTo>
                    <a:pt x="610" y="163"/>
                  </a:lnTo>
                  <a:lnTo>
                    <a:pt x="606" y="163"/>
                  </a:lnTo>
                  <a:lnTo>
                    <a:pt x="604" y="163"/>
                  </a:lnTo>
                  <a:lnTo>
                    <a:pt x="599" y="160"/>
                  </a:lnTo>
                  <a:lnTo>
                    <a:pt x="570" y="156"/>
                  </a:lnTo>
                  <a:lnTo>
                    <a:pt x="564" y="156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5" y="156"/>
                  </a:lnTo>
                  <a:lnTo>
                    <a:pt x="540" y="156"/>
                  </a:lnTo>
                  <a:lnTo>
                    <a:pt x="533" y="156"/>
                  </a:lnTo>
                  <a:lnTo>
                    <a:pt x="528" y="155"/>
                  </a:lnTo>
                  <a:lnTo>
                    <a:pt x="521" y="155"/>
                  </a:lnTo>
                  <a:lnTo>
                    <a:pt x="515" y="154"/>
                  </a:lnTo>
                  <a:lnTo>
                    <a:pt x="509" y="153"/>
                  </a:lnTo>
                  <a:lnTo>
                    <a:pt x="503" y="151"/>
                  </a:lnTo>
                  <a:lnTo>
                    <a:pt x="497" y="149"/>
                  </a:lnTo>
                  <a:lnTo>
                    <a:pt x="491" y="147"/>
                  </a:lnTo>
                  <a:lnTo>
                    <a:pt x="486" y="143"/>
                  </a:lnTo>
                  <a:lnTo>
                    <a:pt x="480" y="140"/>
                  </a:lnTo>
                  <a:lnTo>
                    <a:pt x="475" y="136"/>
                  </a:lnTo>
                  <a:lnTo>
                    <a:pt x="473" y="133"/>
                  </a:lnTo>
                  <a:lnTo>
                    <a:pt x="472" y="127"/>
                  </a:lnTo>
                  <a:lnTo>
                    <a:pt x="462" y="90"/>
                  </a:lnTo>
                  <a:lnTo>
                    <a:pt x="461" y="83"/>
                  </a:lnTo>
                  <a:lnTo>
                    <a:pt x="461" y="78"/>
                  </a:lnTo>
                  <a:lnTo>
                    <a:pt x="458" y="65"/>
                  </a:lnTo>
                  <a:lnTo>
                    <a:pt x="456" y="59"/>
                  </a:lnTo>
                  <a:lnTo>
                    <a:pt x="455" y="54"/>
                  </a:lnTo>
                  <a:lnTo>
                    <a:pt x="454" y="48"/>
                  </a:lnTo>
                  <a:lnTo>
                    <a:pt x="454" y="43"/>
                  </a:lnTo>
                  <a:lnTo>
                    <a:pt x="456" y="38"/>
                  </a:lnTo>
                  <a:lnTo>
                    <a:pt x="456" y="32"/>
                  </a:lnTo>
                  <a:lnTo>
                    <a:pt x="458" y="27"/>
                  </a:lnTo>
                  <a:lnTo>
                    <a:pt x="459" y="21"/>
                  </a:lnTo>
                  <a:lnTo>
                    <a:pt x="470" y="10"/>
                  </a:lnTo>
                  <a:lnTo>
                    <a:pt x="473" y="9"/>
                  </a:lnTo>
                  <a:lnTo>
                    <a:pt x="476" y="8"/>
                  </a:lnTo>
                  <a:lnTo>
                    <a:pt x="480" y="8"/>
                  </a:lnTo>
                  <a:lnTo>
                    <a:pt x="501" y="4"/>
                  </a:lnTo>
                  <a:lnTo>
                    <a:pt x="504" y="4"/>
                  </a:lnTo>
                  <a:lnTo>
                    <a:pt x="507" y="5"/>
                  </a:lnTo>
                  <a:lnTo>
                    <a:pt x="510" y="6"/>
                  </a:lnTo>
                  <a:lnTo>
                    <a:pt x="514" y="8"/>
                  </a:lnTo>
                  <a:lnTo>
                    <a:pt x="516" y="9"/>
                  </a:lnTo>
                  <a:lnTo>
                    <a:pt x="520" y="11"/>
                  </a:lnTo>
                  <a:lnTo>
                    <a:pt x="523" y="13"/>
                  </a:lnTo>
                  <a:lnTo>
                    <a:pt x="526" y="15"/>
                  </a:lnTo>
                  <a:lnTo>
                    <a:pt x="529" y="17"/>
                  </a:lnTo>
                  <a:lnTo>
                    <a:pt x="532" y="21"/>
                  </a:lnTo>
                  <a:lnTo>
                    <a:pt x="535" y="24"/>
                  </a:lnTo>
                  <a:lnTo>
                    <a:pt x="537" y="28"/>
                  </a:lnTo>
                  <a:lnTo>
                    <a:pt x="540" y="31"/>
                  </a:lnTo>
                  <a:lnTo>
                    <a:pt x="541" y="35"/>
                  </a:lnTo>
                  <a:lnTo>
                    <a:pt x="543" y="39"/>
                  </a:lnTo>
                  <a:lnTo>
                    <a:pt x="544" y="43"/>
                  </a:lnTo>
                  <a:lnTo>
                    <a:pt x="545" y="46"/>
                  </a:lnTo>
                  <a:lnTo>
                    <a:pt x="546" y="50"/>
                  </a:lnTo>
                  <a:lnTo>
                    <a:pt x="547" y="53"/>
                  </a:lnTo>
                  <a:lnTo>
                    <a:pt x="548" y="56"/>
                  </a:lnTo>
                  <a:lnTo>
                    <a:pt x="547" y="60"/>
                  </a:lnTo>
                  <a:lnTo>
                    <a:pt x="547" y="63"/>
                  </a:lnTo>
                  <a:lnTo>
                    <a:pt x="545" y="66"/>
                  </a:lnTo>
                  <a:lnTo>
                    <a:pt x="545" y="69"/>
                  </a:lnTo>
                  <a:lnTo>
                    <a:pt x="545" y="73"/>
                  </a:lnTo>
                  <a:lnTo>
                    <a:pt x="550" y="97"/>
                  </a:lnTo>
                  <a:lnTo>
                    <a:pt x="553" y="100"/>
                  </a:lnTo>
                  <a:lnTo>
                    <a:pt x="555" y="104"/>
                  </a:lnTo>
                  <a:lnTo>
                    <a:pt x="562" y="109"/>
                  </a:lnTo>
                  <a:lnTo>
                    <a:pt x="574" y="111"/>
                  </a:lnTo>
                  <a:lnTo>
                    <a:pt x="586" y="112"/>
                  </a:lnTo>
                  <a:lnTo>
                    <a:pt x="598" y="113"/>
                  </a:lnTo>
                  <a:lnTo>
                    <a:pt x="610" y="114"/>
                  </a:lnTo>
                  <a:lnTo>
                    <a:pt x="622" y="115"/>
                  </a:lnTo>
                  <a:lnTo>
                    <a:pt x="633" y="117"/>
                  </a:lnTo>
                  <a:lnTo>
                    <a:pt x="645" y="119"/>
                  </a:lnTo>
                  <a:lnTo>
                    <a:pt x="657" y="120"/>
                  </a:lnTo>
                  <a:lnTo>
                    <a:pt x="669" y="122"/>
                  </a:lnTo>
                  <a:lnTo>
                    <a:pt x="681" y="126"/>
                  </a:lnTo>
                  <a:lnTo>
                    <a:pt x="693" y="129"/>
                  </a:lnTo>
                  <a:lnTo>
                    <a:pt x="705" y="133"/>
                  </a:lnTo>
                  <a:lnTo>
                    <a:pt x="716" y="138"/>
                  </a:lnTo>
                  <a:lnTo>
                    <a:pt x="728" y="143"/>
                  </a:lnTo>
                  <a:lnTo>
                    <a:pt x="739" y="150"/>
                  </a:lnTo>
                  <a:lnTo>
                    <a:pt x="751" y="157"/>
                  </a:lnTo>
                  <a:lnTo>
                    <a:pt x="753" y="161"/>
                  </a:lnTo>
                  <a:lnTo>
                    <a:pt x="756" y="165"/>
                  </a:lnTo>
                  <a:lnTo>
                    <a:pt x="758" y="167"/>
                  </a:lnTo>
                  <a:lnTo>
                    <a:pt x="760" y="171"/>
                  </a:lnTo>
                  <a:lnTo>
                    <a:pt x="763" y="174"/>
                  </a:lnTo>
                  <a:lnTo>
                    <a:pt x="765" y="177"/>
                  </a:lnTo>
                  <a:lnTo>
                    <a:pt x="766" y="180"/>
                  </a:lnTo>
                  <a:lnTo>
                    <a:pt x="768" y="183"/>
                  </a:lnTo>
                  <a:lnTo>
                    <a:pt x="770" y="187"/>
                  </a:lnTo>
                  <a:lnTo>
                    <a:pt x="771" y="191"/>
                  </a:lnTo>
                  <a:lnTo>
                    <a:pt x="773" y="195"/>
                  </a:lnTo>
                  <a:lnTo>
                    <a:pt x="774" y="199"/>
                  </a:lnTo>
                  <a:lnTo>
                    <a:pt x="774" y="203"/>
                  </a:lnTo>
                  <a:lnTo>
                    <a:pt x="774" y="207"/>
                  </a:lnTo>
                  <a:lnTo>
                    <a:pt x="775" y="211"/>
                  </a:lnTo>
                  <a:lnTo>
                    <a:pt x="775" y="215"/>
                  </a:lnTo>
                  <a:lnTo>
                    <a:pt x="775" y="220"/>
                  </a:lnTo>
                  <a:lnTo>
                    <a:pt x="774" y="225"/>
                  </a:lnTo>
                  <a:lnTo>
                    <a:pt x="774" y="230"/>
                  </a:lnTo>
                  <a:lnTo>
                    <a:pt x="773" y="235"/>
                  </a:lnTo>
                  <a:lnTo>
                    <a:pt x="772" y="239"/>
                  </a:lnTo>
                  <a:lnTo>
                    <a:pt x="771" y="244"/>
                  </a:lnTo>
                  <a:lnTo>
                    <a:pt x="769" y="249"/>
                  </a:lnTo>
                  <a:lnTo>
                    <a:pt x="768" y="254"/>
                  </a:lnTo>
                  <a:lnTo>
                    <a:pt x="754" y="277"/>
                  </a:lnTo>
                  <a:lnTo>
                    <a:pt x="752" y="280"/>
                  </a:lnTo>
                  <a:lnTo>
                    <a:pt x="748" y="284"/>
                  </a:lnTo>
                  <a:lnTo>
                    <a:pt x="745" y="288"/>
                  </a:lnTo>
                  <a:lnTo>
                    <a:pt x="741" y="291"/>
                  </a:lnTo>
                  <a:lnTo>
                    <a:pt x="738" y="295"/>
                  </a:lnTo>
                  <a:lnTo>
                    <a:pt x="735" y="299"/>
                  </a:lnTo>
                  <a:lnTo>
                    <a:pt x="730" y="302"/>
                  </a:lnTo>
                  <a:lnTo>
                    <a:pt x="727" y="306"/>
                  </a:lnTo>
                  <a:lnTo>
                    <a:pt x="701" y="333"/>
                  </a:lnTo>
                  <a:lnTo>
                    <a:pt x="686" y="345"/>
                  </a:lnTo>
                  <a:lnTo>
                    <a:pt x="635" y="404"/>
                  </a:lnTo>
                  <a:lnTo>
                    <a:pt x="633" y="404"/>
                  </a:lnTo>
                  <a:lnTo>
                    <a:pt x="625" y="418"/>
                  </a:lnTo>
                  <a:lnTo>
                    <a:pt x="618" y="432"/>
                  </a:lnTo>
                  <a:lnTo>
                    <a:pt x="611" y="446"/>
                  </a:lnTo>
                  <a:lnTo>
                    <a:pt x="604" y="460"/>
                  </a:lnTo>
                  <a:lnTo>
                    <a:pt x="598" y="474"/>
                  </a:lnTo>
                  <a:lnTo>
                    <a:pt x="592" y="488"/>
                  </a:lnTo>
                  <a:lnTo>
                    <a:pt x="587" y="501"/>
                  </a:lnTo>
                  <a:lnTo>
                    <a:pt x="580" y="516"/>
                  </a:lnTo>
                  <a:lnTo>
                    <a:pt x="575" y="529"/>
                  </a:lnTo>
                  <a:lnTo>
                    <a:pt x="570" y="543"/>
                  </a:lnTo>
                  <a:lnTo>
                    <a:pt x="565" y="557"/>
                  </a:lnTo>
                  <a:lnTo>
                    <a:pt x="561" y="571"/>
                  </a:lnTo>
                  <a:lnTo>
                    <a:pt x="556" y="585"/>
                  </a:lnTo>
                  <a:lnTo>
                    <a:pt x="553" y="599"/>
                  </a:lnTo>
                  <a:lnTo>
                    <a:pt x="548" y="613"/>
                  </a:lnTo>
                  <a:lnTo>
                    <a:pt x="545" y="627"/>
                  </a:lnTo>
                  <a:lnTo>
                    <a:pt x="541" y="641"/>
                  </a:lnTo>
                  <a:lnTo>
                    <a:pt x="537" y="654"/>
                  </a:lnTo>
                  <a:lnTo>
                    <a:pt x="534" y="669"/>
                  </a:lnTo>
                  <a:lnTo>
                    <a:pt x="531" y="682"/>
                  </a:lnTo>
                  <a:lnTo>
                    <a:pt x="528" y="696"/>
                  </a:lnTo>
                  <a:lnTo>
                    <a:pt x="525" y="710"/>
                  </a:lnTo>
                  <a:lnTo>
                    <a:pt x="522" y="724"/>
                  </a:lnTo>
                  <a:lnTo>
                    <a:pt x="519" y="738"/>
                  </a:lnTo>
                  <a:lnTo>
                    <a:pt x="516" y="752"/>
                  </a:lnTo>
                  <a:lnTo>
                    <a:pt x="514" y="766"/>
                  </a:lnTo>
                  <a:lnTo>
                    <a:pt x="511" y="780"/>
                  </a:lnTo>
                  <a:lnTo>
                    <a:pt x="509" y="794"/>
                  </a:lnTo>
                  <a:lnTo>
                    <a:pt x="507" y="808"/>
                  </a:lnTo>
                  <a:lnTo>
                    <a:pt x="504" y="822"/>
                  </a:lnTo>
                  <a:lnTo>
                    <a:pt x="502" y="835"/>
                  </a:lnTo>
                  <a:lnTo>
                    <a:pt x="499" y="849"/>
                  </a:lnTo>
                  <a:lnTo>
                    <a:pt x="502" y="855"/>
                  </a:lnTo>
                  <a:lnTo>
                    <a:pt x="504" y="856"/>
                  </a:lnTo>
                  <a:lnTo>
                    <a:pt x="510" y="859"/>
                  </a:lnTo>
                  <a:lnTo>
                    <a:pt x="510" y="860"/>
                  </a:lnTo>
                  <a:lnTo>
                    <a:pt x="510" y="863"/>
                  </a:lnTo>
                  <a:lnTo>
                    <a:pt x="507" y="865"/>
                  </a:lnTo>
                  <a:lnTo>
                    <a:pt x="498" y="861"/>
                  </a:lnTo>
                  <a:lnTo>
                    <a:pt x="496" y="859"/>
                  </a:lnTo>
                  <a:lnTo>
                    <a:pt x="490" y="849"/>
                  </a:lnTo>
                  <a:lnTo>
                    <a:pt x="490" y="844"/>
                  </a:lnTo>
                  <a:lnTo>
                    <a:pt x="490" y="838"/>
                  </a:lnTo>
                  <a:lnTo>
                    <a:pt x="491" y="833"/>
                  </a:lnTo>
                  <a:lnTo>
                    <a:pt x="492" y="828"/>
                  </a:lnTo>
                  <a:lnTo>
                    <a:pt x="493" y="822"/>
                  </a:lnTo>
                  <a:lnTo>
                    <a:pt x="494" y="817"/>
                  </a:lnTo>
                  <a:lnTo>
                    <a:pt x="495" y="811"/>
                  </a:lnTo>
                  <a:lnTo>
                    <a:pt x="497" y="805"/>
                  </a:lnTo>
                  <a:lnTo>
                    <a:pt x="498" y="799"/>
                  </a:lnTo>
                  <a:lnTo>
                    <a:pt x="499" y="791"/>
                  </a:lnTo>
                  <a:lnTo>
                    <a:pt x="501" y="785"/>
                  </a:lnTo>
                  <a:lnTo>
                    <a:pt x="502" y="778"/>
                  </a:lnTo>
                  <a:lnTo>
                    <a:pt x="504" y="770"/>
                  </a:lnTo>
                  <a:lnTo>
                    <a:pt x="505" y="763"/>
                  </a:lnTo>
                  <a:lnTo>
                    <a:pt x="507" y="756"/>
                  </a:lnTo>
                  <a:lnTo>
                    <a:pt x="509" y="749"/>
                  </a:lnTo>
                  <a:lnTo>
                    <a:pt x="510" y="743"/>
                  </a:lnTo>
                  <a:lnTo>
                    <a:pt x="511" y="735"/>
                  </a:lnTo>
                  <a:lnTo>
                    <a:pt x="513" y="728"/>
                  </a:lnTo>
                  <a:lnTo>
                    <a:pt x="515" y="721"/>
                  </a:lnTo>
                  <a:lnTo>
                    <a:pt x="516" y="714"/>
                  </a:lnTo>
                  <a:lnTo>
                    <a:pt x="519" y="707"/>
                  </a:lnTo>
                  <a:lnTo>
                    <a:pt x="520" y="700"/>
                  </a:lnTo>
                  <a:lnTo>
                    <a:pt x="522" y="693"/>
                  </a:lnTo>
                  <a:lnTo>
                    <a:pt x="524" y="686"/>
                  </a:lnTo>
                  <a:lnTo>
                    <a:pt x="526" y="679"/>
                  </a:lnTo>
                  <a:lnTo>
                    <a:pt x="527" y="672"/>
                  </a:lnTo>
                  <a:lnTo>
                    <a:pt x="529" y="665"/>
                  </a:lnTo>
                  <a:lnTo>
                    <a:pt x="531" y="658"/>
                  </a:lnTo>
                  <a:lnTo>
                    <a:pt x="532" y="651"/>
                  </a:lnTo>
                  <a:lnTo>
                    <a:pt x="534" y="644"/>
                  </a:lnTo>
                  <a:lnTo>
                    <a:pt x="536" y="636"/>
                  </a:lnTo>
                  <a:lnTo>
                    <a:pt x="538" y="629"/>
                  </a:lnTo>
                  <a:lnTo>
                    <a:pt x="540" y="622"/>
                  </a:lnTo>
                  <a:lnTo>
                    <a:pt x="541" y="615"/>
                  </a:lnTo>
                  <a:lnTo>
                    <a:pt x="543" y="609"/>
                  </a:lnTo>
                  <a:lnTo>
                    <a:pt x="545" y="601"/>
                  </a:lnTo>
                  <a:lnTo>
                    <a:pt x="546" y="594"/>
                  </a:lnTo>
                  <a:lnTo>
                    <a:pt x="548" y="587"/>
                  </a:lnTo>
                  <a:lnTo>
                    <a:pt x="550" y="580"/>
                  </a:lnTo>
                  <a:lnTo>
                    <a:pt x="553" y="573"/>
                  </a:lnTo>
                  <a:lnTo>
                    <a:pt x="555" y="565"/>
                  </a:lnTo>
                  <a:lnTo>
                    <a:pt x="558" y="559"/>
                  </a:lnTo>
                  <a:lnTo>
                    <a:pt x="560" y="552"/>
                  </a:lnTo>
                  <a:lnTo>
                    <a:pt x="562" y="544"/>
                  </a:lnTo>
                  <a:lnTo>
                    <a:pt x="565" y="537"/>
                  </a:lnTo>
                  <a:lnTo>
                    <a:pt x="568" y="530"/>
                  </a:lnTo>
                  <a:lnTo>
                    <a:pt x="570" y="523"/>
                  </a:lnTo>
                  <a:lnTo>
                    <a:pt x="573" y="516"/>
                  </a:lnTo>
                  <a:lnTo>
                    <a:pt x="576" y="509"/>
                  </a:lnTo>
                  <a:lnTo>
                    <a:pt x="579" y="501"/>
                  </a:lnTo>
                  <a:lnTo>
                    <a:pt x="582" y="494"/>
                  </a:lnTo>
                  <a:lnTo>
                    <a:pt x="584" y="488"/>
                  </a:lnTo>
                  <a:lnTo>
                    <a:pt x="587" y="480"/>
                  </a:lnTo>
                  <a:lnTo>
                    <a:pt x="590" y="474"/>
                  </a:lnTo>
                  <a:lnTo>
                    <a:pt x="593" y="466"/>
                  </a:lnTo>
                  <a:lnTo>
                    <a:pt x="596" y="459"/>
                  </a:lnTo>
                  <a:lnTo>
                    <a:pt x="600" y="452"/>
                  </a:lnTo>
                  <a:lnTo>
                    <a:pt x="604" y="445"/>
                  </a:lnTo>
                  <a:lnTo>
                    <a:pt x="607" y="438"/>
                  </a:lnTo>
                  <a:lnTo>
                    <a:pt x="611" y="431"/>
                  </a:lnTo>
                  <a:lnTo>
                    <a:pt x="616" y="424"/>
                  </a:lnTo>
                  <a:lnTo>
                    <a:pt x="620" y="417"/>
                  </a:lnTo>
                  <a:lnTo>
                    <a:pt x="625" y="410"/>
                  </a:lnTo>
                  <a:lnTo>
                    <a:pt x="629" y="402"/>
                  </a:lnTo>
                  <a:lnTo>
                    <a:pt x="634" y="395"/>
                  </a:lnTo>
                  <a:lnTo>
                    <a:pt x="640" y="388"/>
                  </a:lnTo>
                  <a:lnTo>
                    <a:pt x="645" y="381"/>
                  </a:lnTo>
                  <a:lnTo>
                    <a:pt x="651" y="374"/>
                  </a:lnTo>
                  <a:lnTo>
                    <a:pt x="657" y="367"/>
                  </a:lnTo>
                  <a:lnTo>
                    <a:pt x="663" y="360"/>
                  </a:lnTo>
                  <a:lnTo>
                    <a:pt x="670" y="353"/>
                  </a:lnTo>
                  <a:lnTo>
                    <a:pt x="671" y="351"/>
                  </a:lnTo>
                  <a:lnTo>
                    <a:pt x="717" y="306"/>
                  </a:lnTo>
                  <a:lnTo>
                    <a:pt x="724" y="298"/>
                  </a:lnTo>
                  <a:lnTo>
                    <a:pt x="741" y="283"/>
                  </a:lnTo>
                  <a:lnTo>
                    <a:pt x="745" y="277"/>
                  </a:lnTo>
                  <a:lnTo>
                    <a:pt x="749" y="272"/>
                  </a:lnTo>
                  <a:lnTo>
                    <a:pt x="752" y="267"/>
                  </a:lnTo>
                  <a:lnTo>
                    <a:pt x="756" y="262"/>
                  </a:lnTo>
                  <a:lnTo>
                    <a:pt x="758" y="257"/>
                  </a:lnTo>
                  <a:lnTo>
                    <a:pt x="760" y="252"/>
                  </a:lnTo>
                  <a:lnTo>
                    <a:pt x="762" y="247"/>
                  </a:lnTo>
                  <a:lnTo>
                    <a:pt x="763" y="242"/>
                  </a:lnTo>
                  <a:lnTo>
                    <a:pt x="764" y="237"/>
                  </a:lnTo>
                  <a:lnTo>
                    <a:pt x="765" y="232"/>
                  </a:lnTo>
                  <a:lnTo>
                    <a:pt x="766" y="227"/>
                  </a:lnTo>
                  <a:lnTo>
                    <a:pt x="767" y="222"/>
                  </a:lnTo>
                  <a:lnTo>
                    <a:pt x="767" y="217"/>
                  </a:lnTo>
                  <a:lnTo>
                    <a:pt x="767" y="212"/>
                  </a:lnTo>
                  <a:lnTo>
                    <a:pt x="767" y="207"/>
                  </a:lnTo>
                  <a:lnTo>
                    <a:pt x="767" y="202"/>
                  </a:lnTo>
                  <a:lnTo>
                    <a:pt x="765" y="200"/>
                  </a:lnTo>
                  <a:lnTo>
                    <a:pt x="754" y="175"/>
                  </a:lnTo>
                  <a:lnTo>
                    <a:pt x="752" y="172"/>
                  </a:lnTo>
                  <a:lnTo>
                    <a:pt x="751" y="170"/>
                  </a:lnTo>
                  <a:lnTo>
                    <a:pt x="748" y="167"/>
                  </a:lnTo>
                  <a:lnTo>
                    <a:pt x="734" y="153"/>
                  </a:lnTo>
                  <a:lnTo>
                    <a:pt x="723" y="148"/>
                  </a:lnTo>
                  <a:lnTo>
                    <a:pt x="712" y="143"/>
                  </a:lnTo>
                  <a:lnTo>
                    <a:pt x="701" y="139"/>
                  </a:lnTo>
                  <a:lnTo>
                    <a:pt x="690" y="136"/>
                  </a:lnTo>
                  <a:lnTo>
                    <a:pt x="679" y="132"/>
                  </a:lnTo>
                  <a:lnTo>
                    <a:pt x="669" y="130"/>
                  </a:lnTo>
                  <a:lnTo>
                    <a:pt x="658" y="127"/>
                  </a:lnTo>
                  <a:lnTo>
                    <a:pt x="647" y="126"/>
                  </a:lnTo>
                  <a:lnTo>
                    <a:pt x="636" y="124"/>
                  </a:lnTo>
                  <a:lnTo>
                    <a:pt x="626" y="122"/>
                  </a:lnTo>
                  <a:lnTo>
                    <a:pt x="614" y="121"/>
                  </a:lnTo>
                  <a:lnTo>
                    <a:pt x="604" y="120"/>
                  </a:lnTo>
                  <a:lnTo>
                    <a:pt x="592" y="119"/>
                  </a:lnTo>
                  <a:lnTo>
                    <a:pt x="582" y="118"/>
                  </a:lnTo>
                  <a:lnTo>
                    <a:pt x="571" y="116"/>
                  </a:lnTo>
                  <a:lnTo>
                    <a:pt x="560" y="115"/>
                  </a:lnTo>
                  <a:lnTo>
                    <a:pt x="550" y="109"/>
                  </a:lnTo>
                  <a:lnTo>
                    <a:pt x="547" y="105"/>
                  </a:lnTo>
                  <a:lnTo>
                    <a:pt x="544" y="102"/>
                  </a:lnTo>
                  <a:lnTo>
                    <a:pt x="543" y="98"/>
                  </a:lnTo>
                  <a:lnTo>
                    <a:pt x="541" y="95"/>
                  </a:lnTo>
                  <a:lnTo>
                    <a:pt x="540" y="91"/>
                  </a:lnTo>
                  <a:lnTo>
                    <a:pt x="539" y="88"/>
                  </a:lnTo>
                  <a:lnTo>
                    <a:pt x="538" y="85"/>
                  </a:lnTo>
                  <a:lnTo>
                    <a:pt x="538" y="81"/>
                  </a:lnTo>
                  <a:lnTo>
                    <a:pt x="538" y="78"/>
                  </a:lnTo>
                  <a:lnTo>
                    <a:pt x="538" y="74"/>
                  </a:lnTo>
                  <a:lnTo>
                    <a:pt x="538" y="71"/>
                  </a:lnTo>
                  <a:lnTo>
                    <a:pt x="538" y="67"/>
                  </a:lnTo>
                  <a:lnTo>
                    <a:pt x="538" y="64"/>
                  </a:lnTo>
                  <a:lnTo>
                    <a:pt x="539" y="60"/>
                  </a:lnTo>
                  <a:lnTo>
                    <a:pt x="539" y="56"/>
                  </a:lnTo>
                  <a:lnTo>
                    <a:pt x="539" y="53"/>
                  </a:lnTo>
                  <a:lnTo>
                    <a:pt x="539" y="50"/>
                  </a:lnTo>
                  <a:lnTo>
                    <a:pt x="530" y="28"/>
                  </a:lnTo>
                  <a:lnTo>
                    <a:pt x="525" y="22"/>
                  </a:lnTo>
                  <a:lnTo>
                    <a:pt x="523" y="20"/>
                  </a:lnTo>
                  <a:lnTo>
                    <a:pt x="521" y="19"/>
                  </a:lnTo>
                  <a:lnTo>
                    <a:pt x="519" y="16"/>
                  </a:lnTo>
                  <a:lnTo>
                    <a:pt x="516" y="15"/>
                  </a:lnTo>
                  <a:lnTo>
                    <a:pt x="514" y="14"/>
                  </a:lnTo>
                  <a:lnTo>
                    <a:pt x="511" y="13"/>
                  </a:lnTo>
                  <a:lnTo>
                    <a:pt x="509" y="11"/>
                  </a:lnTo>
                  <a:lnTo>
                    <a:pt x="506" y="10"/>
                  </a:lnTo>
                  <a:lnTo>
                    <a:pt x="483" y="13"/>
                  </a:lnTo>
                  <a:lnTo>
                    <a:pt x="477" y="15"/>
                  </a:lnTo>
                  <a:lnTo>
                    <a:pt x="472" y="18"/>
                  </a:lnTo>
                  <a:lnTo>
                    <a:pt x="468" y="23"/>
                  </a:lnTo>
                  <a:lnTo>
                    <a:pt x="466" y="28"/>
                  </a:lnTo>
                  <a:lnTo>
                    <a:pt x="464" y="34"/>
                  </a:lnTo>
                  <a:lnTo>
                    <a:pt x="462" y="39"/>
                  </a:lnTo>
                  <a:lnTo>
                    <a:pt x="461" y="45"/>
                  </a:lnTo>
                  <a:lnTo>
                    <a:pt x="461" y="50"/>
                  </a:lnTo>
                  <a:lnTo>
                    <a:pt x="462" y="55"/>
                  </a:lnTo>
                  <a:lnTo>
                    <a:pt x="463" y="61"/>
                  </a:lnTo>
                  <a:lnTo>
                    <a:pt x="465" y="65"/>
                  </a:lnTo>
                  <a:lnTo>
                    <a:pt x="472" y="95"/>
                  </a:lnTo>
                  <a:lnTo>
                    <a:pt x="480" y="131"/>
                  </a:lnTo>
                  <a:lnTo>
                    <a:pt x="492" y="139"/>
                  </a:lnTo>
                  <a:lnTo>
                    <a:pt x="498" y="142"/>
                  </a:lnTo>
                  <a:lnTo>
                    <a:pt x="504" y="144"/>
                  </a:lnTo>
                  <a:lnTo>
                    <a:pt x="510" y="146"/>
                  </a:lnTo>
                  <a:lnTo>
                    <a:pt x="516" y="147"/>
                  </a:lnTo>
                  <a:lnTo>
                    <a:pt x="522" y="149"/>
                  </a:lnTo>
                  <a:lnTo>
                    <a:pt x="528" y="149"/>
                  </a:lnTo>
                  <a:lnTo>
                    <a:pt x="534" y="150"/>
                  </a:lnTo>
                  <a:lnTo>
                    <a:pt x="541" y="151"/>
                  </a:lnTo>
                  <a:lnTo>
                    <a:pt x="558" y="149"/>
                  </a:lnTo>
                  <a:lnTo>
                    <a:pt x="564" y="150"/>
                  </a:lnTo>
                  <a:lnTo>
                    <a:pt x="570" y="150"/>
                  </a:lnTo>
                  <a:lnTo>
                    <a:pt x="577" y="151"/>
                  </a:lnTo>
                  <a:lnTo>
                    <a:pt x="582" y="151"/>
                  </a:lnTo>
                  <a:lnTo>
                    <a:pt x="589" y="153"/>
                  </a:lnTo>
                  <a:lnTo>
                    <a:pt x="595" y="153"/>
                  </a:lnTo>
                  <a:lnTo>
                    <a:pt x="601" y="154"/>
                  </a:lnTo>
                  <a:lnTo>
                    <a:pt x="607" y="155"/>
                  </a:lnTo>
                  <a:lnTo>
                    <a:pt x="613" y="157"/>
                  </a:lnTo>
                  <a:lnTo>
                    <a:pt x="619" y="159"/>
                  </a:lnTo>
                  <a:lnTo>
                    <a:pt x="626" y="160"/>
                  </a:lnTo>
                  <a:lnTo>
                    <a:pt x="631" y="162"/>
                  </a:lnTo>
                  <a:lnTo>
                    <a:pt x="638" y="165"/>
                  </a:lnTo>
                  <a:lnTo>
                    <a:pt x="644" y="167"/>
                  </a:lnTo>
                  <a:lnTo>
                    <a:pt x="650" y="170"/>
                  </a:lnTo>
                  <a:lnTo>
                    <a:pt x="656" y="173"/>
                  </a:lnTo>
                  <a:lnTo>
                    <a:pt x="657" y="175"/>
                  </a:lnTo>
                  <a:lnTo>
                    <a:pt x="660" y="178"/>
                  </a:lnTo>
                  <a:lnTo>
                    <a:pt x="663" y="180"/>
                  </a:lnTo>
                  <a:lnTo>
                    <a:pt x="669" y="188"/>
                  </a:lnTo>
                  <a:lnTo>
                    <a:pt x="676" y="194"/>
                  </a:lnTo>
                  <a:lnTo>
                    <a:pt x="678" y="197"/>
                  </a:lnTo>
                  <a:lnTo>
                    <a:pt x="681" y="204"/>
                  </a:lnTo>
                  <a:lnTo>
                    <a:pt x="683" y="211"/>
                  </a:lnTo>
                  <a:lnTo>
                    <a:pt x="684" y="212"/>
                  </a:lnTo>
                  <a:lnTo>
                    <a:pt x="686" y="224"/>
                  </a:lnTo>
                  <a:lnTo>
                    <a:pt x="686" y="230"/>
                  </a:lnTo>
                  <a:lnTo>
                    <a:pt x="686" y="237"/>
                  </a:lnTo>
                  <a:lnTo>
                    <a:pt x="686" y="243"/>
                  </a:lnTo>
                  <a:lnTo>
                    <a:pt x="685" y="250"/>
                  </a:lnTo>
                  <a:lnTo>
                    <a:pt x="685" y="256"/>
                  </a:lnTo>
                  <a:lnTo>
                    <a:pt x="684" y="263"/>
                  </a:lnTo>
                  <a:lnTo>
                    <a:pt x="682" y="270"/>
                  </a:lnTo>
                  <a:lnTo>
                    <a:pt x="680" y="276"/>
                  </a:lnTo>
                  <a:lnTo>
                    <a:pt x="677" y="283"/>
                  </a:lnTo>
                  <a:lnTo>
                    <a:pt x="674" y="289"/>
                  </a:lnTo>
                  <a:lnTo>
                    <a:pt x="670" y="295"/>
                  </a:lnTo>
                  <a:lnTo>
                    <a:pt x="665" y="302"/>
                  </a:lnTo>
                  <a:lnTo>
                    <a:pt x="659" y="308"/>
                  </a:lnTo>
                  <a:lnTo>
                    <a:pt x="652" y="315"/>
                  </a:lnTo>
                  <a:lnTo>
                    <a:pt x="645" y="321"/>
                  </a:lnTo>
                  <a:lnTo>
                    <a:pt x="635" y="328"/>
                  </a:lnTo>
                  <a:lnTo>
                    <a:pt x="633" y="329"/>
                  </a:lnTo>
                  <a:lnTo>
                    <a:pt x="630" y="331"/>
                  </a:lnTo>
                  <a:lnTo>
                    <a:pt x="628" y="332"/>
                  </a:lnTo>
                  <a:lnTo>
                    <a:pt x="625" y="333"/>
                  </a:lnTo>
                  <a:lnTo>
                    <a:pt x="621" y="335"/>
                  </a:lnTo>
                  <a:lnTo>
                    <a:pt x="613" y="337"/>
                  </a:lnTo>
                  <a:lnTo>
                    <a:pt x="605" y="339"/>
                  </a:lnTo>
                  <a:lnTo>
                    <a:pt x="597" y="341"/>
                  </a:lnTo>
                  <a:lnTo>
                    <a:pt x="589" y="341"/>
                  </a:lnTo>
                  <a:lnTo>
                    <a:pt x="582" y="341"/>
                  </a:lnTo>
                  <a:lnTo>
                    <a:pt x="574" y="342"/>
                  </a:lnTo>
                  <a:lnTo>
                    <a:pt x="566" y="342"/>
                  </a:lnTo>
                  <a:lnTo>
                    <a:pt x="558" y="342"/>
                  </a:lnTo>
                  <a:lnTo>
                    <a:pt x="513" y="343"/>
                  </a:lnTo>
                  <a:lnTo>
                    <a:pt x="505" y="340"/>
                  </a:lnTo>
                  <a:lnTo>
                    <a:pt x="497" y="340"/>
                  </a:lnTo>
                  <a:lnTo>
                    <a:pt x="496" y="341"/>
                  </a:lnTo>
                  <a:lnTo>
                    <a:pt x="490" y="346"/>
                  </a:lnTo>
                  <a:lnTo>
                    <a:pt x="490" y="350"/>
                  </a:lnTo>
                  <a:lnTo>
                    <a:pt x="490" y="351"/>
                  </a:lnTo>
                  <a:lnTo>
                    <a:pt x="494" y="355"/>
                  </a:lnTo>
                  <a:lnTo>
                    <a:pt x="497" y="359"/>
                  </a:lnTo>
                  <a:lnTo>
                    <a:pt x="506" y="366"/>
                  </a:lnTo>
                  <a:lnTo>
                    <a:pt x="507" y="367"/>
                  </a:lnTo>
                  <a:lnTo>
                    <a:pt x="526" y="380"/>
                  </a:lnTo>
                  <a:lnTo>
                    <a:pt x="541" y="400"/>
                  </a:lnTo>
                  <a:lnTo>
                    <a:pt x="545" y="406"/>
                  </a:lnTo>
                  <a:lnTo>
                    <a:pt x="548" y="412"/>
                  </a:lnTo>
                  <a:lnTo>
                    <a:pt x="550" y="417"/>
                  </a:lnTo>
                  <a:lnTo>
                    <a:pt x="550" y="423"/>
                  </a:lnTo>
                  <a:lnTo>
                    <a:pt x="550" y="429"/>
                  </a:lnTo>
                  <a:lnTo>
                    <a:pt x="548" y="435"/>
                  </a:lnTo>
                  <a:lnTo>
                    <a:pt x="546" y="441"/>
                  </a:lnTo>
                  <a:lnTo>
                    <a:pt x="544" y="447"/>
                  </a:lnTo>
                  <a:lnTo>
                    <a:pt x="531" y="461"/>
                  </a:lnTo>
                  <a:lnTo>
                    <a:pt x="519" y="467"/>
                  </a:lnTo>
                  <a:lnTo>
                    <a:pt x="517" y="469"/>
                  </a:lnTo>
                  <a:lnTo>
                    <a:pt x="516" y="470"/>
                  </a:lnTo>
                  <a:lnTo>
                    <a:pt x="524" y="484"/>
                  </a:lnTo>
                  <a:lnTo>
                    <a:pt x="526" y="488"/>
                  </a:lnTo>
                  <a:lnTo>
                    <a:pt x="528" y="492"/>
                  </a:lnTo>
                  <a:lnTo>
                    <a:pt x="529" y="495"/>
                  </a:lnTo>
                  <a:lnTo>
                    <a:pt x="531" y="499"/>
                  </a:lnTo>
                  <a:lnTo>
                    <a:pt x="531" y="502"/>
                  </a:lnTo>
                  <a:lnTo>
                    <a:pt x="531" y="506"/>
                  </a:lnTo>
                  <a:lnTo>
                    <a:pt x="531" y="510"/>
                  </a:lnTo>
                  <a:lnTo>
                    <a:pt x="531" y="513"/>
                  </a:lnTo>
                  <a:lnTo>
                    <a:pt x="526" y="521"/>
                  </a:lnTo>
                  <a:lnTo>
                    <a:pt x="517" y="525"/>
                  </a:lnTo>
                  <a:lnTo>
                    <a:pt x="516" y="525"/>
                  </a:lnTo>
                  <a:lnTo>
                    <a:pt x="510" y="527"/>
                  </a:lnTo>
                  <a:lnTo>
                    <a:pt x="504" y="529"/>
                  </a:lnTo>
                  <a:lnTo>
                    <a:pt x="499" y="530"/>
                  </a:lnTo>
                  <a:lnTo>
                    <a:pt x="493" y="533"/>
                  </a:lnTo>
                  <a:lnTo>
                    <a:pt x="487" y="534"/>
                  </a:lnTo>
                  <a:lnTo>
                    <a:pt x="482" y="536"/>
                  </a:lnTo>
                  <a:lnTo>
                    <a:pt x="476" y="538"/>
                  </a:lnTo>
                  <a:lnTo>
                    <a:pt x="470" y="540"/>
                  </a:lnTo>
                  <a:lnTo>
                    <a:pt x="464" y="541"/>
                  </a:lnTo>
                  <a:lnTo>
                    <a:pt x="458" y="543"/>
                  </a:lnTo>
                  <a:lnTo>
                    <a:pt x="453" y="544"/>
                  </a:lnTo>
                  <a:lnTo>
                    <a:pt x="447" y="545"/>
                  </a:lnTo>
                  <a:lnTo>
                    <a:pt x="441" y="545"/>
                  </a:lnTo>
                  <a:lnTo>
                    <a:pt x="436" y="545"/>
                  </a:lnTo>
                  <a:lnTo>
                    <a:pt x="430" y="544"/>
                  </a:lnTo>
                  <a:lnTo>
                    <a:pt x="424" y="543"/>
                  </a:lnTo>
                  <a:lnTo>
                    <a:pt x="419" y="546"/>
                  </a:lnTo>
                  <a:lnTo>
                    <a:pt x="422" y="550"/>
                  </a:lnTo>
                  <a:lnTo>
                    <a:pt x="424" y="554"/>
                  </a:lnTo>
                  <a:lnTo>
                    <a:pt x="426" y="558"/>
                  </a:lnTo>
                  <a:lnTo>
                    <a:pt x="429" y="563"/>
                  </a:lnTo>
                  <a:lnTo>
                    <a:pt x="429" y="566"/>
                  </a:lnTo>
                  <a:lnTo>
                    <a:pt x="431" y="571"/>
                  </a:lnTo>
                  <a:lnTo>
                    <a:pt x="432" y="575"/>
                  </a:lnTo>
                  <a:lnTo>
                    <a:pt x="434" y="578"/>
                  </a:lnTo>
                  <a:lnTo>
                    <a:pt x="435" y="583"/>
                  </a:lnTo>
                  <a:lnTo>
                    <a:pt x="436" y="587"/>
                  </a:lnTo>
                  <a:lnTo>
                    <a:pt x="436" y="591"/>
                  </a:lnTo>
                  <a:lnTo>
                    <a:pt x="438" y="595"/>
                  </a:lnTo>
                  <a:lnTo>
                    <a:pt x="439" y="599"/>
                  </a:lnTo>
                  <a:lnTo>
                    <a:pt x="440" y="603"/>
                  </a:lnTo>
                  <a:lnTo>
                    <a:pt x="441" y="607"/>
                  </a:lnTo>
                  <a:lnTo>
                    <a:pt x="442" y="611"/>
                  </a:lnTo>
                  <a:lnTo>
                    <a:pt x="443" y="613"/>
                  </a:lnTo>
                  <a:lnTo>
                    <a:pt x="444" y="616"/>
                  </a:lnTo>
                  <a:lnTo>
                    <a:pt x="446" y="619"/>
                  </a:lnTo>
                  <a:lnTo>
                    <a:pt x="449" y="628"/>
                  </a:lnTo>
                  <a:lnTo>
                    <a:pt x="454" y="640"/>
                  </a:lnTo>
                  <a:lnTo>
                    <a:pt x="456" y="644"/>
                  </a:lnTo>
                  <a:lnTo>
                    <a:pt x="457" y="647"/>
                  </a:lnTo>
                  <a:lnTo>
                    <a:pt x="458" y="651"/>
                  </a:lnTo>
                  <a:lnTo>
                    <a:pt x="459" y="656"/>
                  </a:lnTo>
                  <a:lnTo>
                    <a:pt x="460" y="659"/>
                  </a:lnTo>
                  <a:lnTo>
                    <a:pt x="460" y="663"/>
                  </a:lnTo>
                  <a:lnTo>
                    <a:pt x="461" y="667"/>
                  </a:lnTo>
                  <a:lnTo>
                    <a:pt x="462" y="671"/>
                  </a:lnTo>
                  <a:lnTo>
                    <a:pt x="463" y="675"/>
                  </a:lnTo>
                  <a:lnTo>
                    <a:pt x="463" y="679"/>
                  </a:lnTo>
                  <a:lnTo>
                    <a:pt x="464" y="683"/>
                  </a:lnTo>
                  <a:lnTo>
                    <a:pt x="465" y="687"/>
                  </a:lnTo>
                  <a:lnTo>
                    <a:pt x="465" y="691"/>
                  </a:lnTo>
                  <a:lnTo>
                    <a:pt x="466" y="695"/>
                  </a:lnTo>
                  <a:lnTo>
                    <a:pt x="467" y="699"/>
                  </a:lnTo>
                  <a:lnTo>
                    <a:pt x="468" y="703"/>
                  </a:lnTo>
                  <a:lnTo>
                    <a:pt x="455" y="794"/>
                  </a:lnTo>
                  <a:lnTo>
                    <a:pt x="454" y="798"/>
                  </a:lnTo>
                  <a:lnTo>
                    <a:pt x="453" y="802"/>
                  </a:lnTo>
                  <a:lnTo>
                    <a:pt x="453" y="805"/>
                  </a:lnTo>
                  <a:lnTo>
                    <a:pt x="452" y="809"/>
                  </a:lnTo>
                  <a:lnTo>
                    <a:pt x="451" y="813"/>
                  </a:lnTo>
                  <a:lnTo>
                    <a:pt x="451" y="817"/>
                  </a:lnTo>
                  <a:lnTo>
                    <a:pt x="451" y="820"/>
                  </a:lnTo>
                  <a:lnTo>
                    <a:pt x="450" y="824"/>
                  </a:lnTo>
                  <a:lnTo>
                    <a:pt x="449" y="828"/>
                  </a:lnTo>
                  <a:lnTo>
                    <a:pt x="448" y="832"/>
                  </a:lnTo>
                  <a:lnTo>
                    <a:pt x="448" y="835"/>
                  </a:lnTo>
                  <a:lnTo>
                    <a:pt x="447" y="839"/>
                  </a:lnTo>
                  <a:lnTo>
                    <a:pt x="447" y="843"/>
                  </a:lnTo>
                  <a:lnTo>
                    <a:pt x="446" y="846"/>
                  </a:lnTo>
                  <a:lnTo>
                    <a:pt x="446" y="850"/>
                  </a:lnTo>
                  <a:lnTo>
                    <a:pt x="446" y="854"/>
                  </a:lnTo>
                  <a:lnTo>
                    <a:pt x="441" y="858"/>
                  </a:lnTo>
                  <a:lnTo>
                    <a:pt x="435" y="862"/>
                  </a:lnTo>
                  <a:lnTo>
                    <a:pt x="405" y="865"/>
                  </a:lnTo>
                  <a:lnTo>
                    <a:pt x="398" y="860"/>
                  </a:lnTo>
                  <a:lnTo>
                    <a:pt x="394" y="854"/>
                  </a:lnTo>
                  <a:lnTo>
                    <a:pt x="390" y="848"/>
                  </a:lnTo>
                  <a:lnTo>
                    <a:pt x="388" y="842"/>
                  </a:lnTo>
                  <a:lnTo>
                    <a:pt x="387" y="836"/>
                  </a:lnTo>
                  <a:lnTo>
                    <a:pt x="385" y="831"/>
                  </a:lnTo>
                  <a:lnTo>
                    <a:pt x="384" y="825"/>
                  </a:lnTo>
                  <a:lnTo>
                    <a:pt x="382" y="819"/>
                  </a:lnTo>
                  <a:lnTo>
                    <a:pt x="380" y="811"/>
                  </a:lnTo>
                  <a:lnTo>
                    <a:pt x="378" y="805"/>
                  </a:lnTo>
                  <a:lnTo>
                    <a:pt x="378" y="798"/>
                  </a:lnTo>
                  <a:lnTo>
                    <a:pt x="376" y="791"/>
                  </a:lnTo>
                  <a:lnTo>
                    <a:pt x="375" y="784"/>
                  </a:lnTo>
                  <a:lnTo>
                    <a:pt x="373" y="778"/>
                  </a:lnTo>
                  <a:lnTo>
                    <a:pt x="373" y="770"/>
                  </a:lnTo>
                  <a:lnTo>
                    <a:pt x="372" y="764"/>
                  </a:lnTo>
                  <a:lnTo>
                    <a:pt x="370" y="757"/>
                  </a:lnTo>
                  <a:lnTo>
                    <a:pt x="370" y="751"/>
                  </a:lnTo>
                  <a:lnTo>
                    <a:pt x="369" y="744"/>
                  </a:lnTo>
                  <a:lnTo>
                    <a:pt x="368" y="737"/>
                  </a:lnTo>
                  <a:lnTo>
                    <a:pt x="368" y="730"/>
                  </a:lnTo>
                  <a:lnTo>
                    <a:pt x="368" y="723"/>
                  </a:lnTo>
                  <a:lnTo>
                    <a:pt x="367" y="717"/>
                  </a:lnTo>
                  <a:lnTo>
                    <a:pt x="367" y="710"/>
                  </a:lnTo>
                  <a:lnTo>
                    <a:pt x="367" y="703"/>
                  </a:lnTo>
                  <a:lnTo>
                    <a:pt x="368" y="677"/>
                  </a:lnTo>
                  <a:lnTo>
                    <a:pt x="370" y="670"/>
                  </a:lnTo>
                  <a:lnTo>
                    <a:pt x="368" y="631"/>
                  </a:lnTo>
                  <a:lnTo>
                    <a:pt x="378" y="580"/>
                  </a:lnTo>
                  <a:lnTo>
                    <a:pt x="377" y="577"/>
                  </a:lnTo>
                  <a:lnTo>
                    <a:pt x="375" y="553"/>
                  </a:lnTo>
                  <a:lnTo>
                    <a:pt x="373" y="552"/>
                  </a:lnTo>
                  <a:lnTo>
                    <a:pt x="370" y="551"/>
                  </a:lnTo>
                  <a:lnTo>
                    <a:pt x="367" y="550"/>
                  </a:lnTo>
                  <a:lnTo>
                    <a:pt x="364" y="548"/>
                  </a:lnTo>
                  <a:lnTo>
                    <a:pt x="361" y="548"/>
                  </a:lnTo>
                  <a:lnTo>
                    <a:pt x="358" y="548"/>
                  </a:lnTo>
                  <a:lnTo>
                    <a:pt x="354" y="548"/>
                  </a:lnTo>
                  <a:lnTo>
                    <a:pt x="351" y="548"/>
                  </a:lnTo>
                  <a:lnTo>
                    <a:pt x="341" y="548"/>
                  </a:lnTo>
                  <a:lnTo>
                    <a:pt x="337" y="546"/>
                  </a:lnTo>
                  <a:lnTo>
                    <a:pt x="334" y="545"/>
                  </a:lnTo>
                  <a:lnTo>
                    <a:pt x="331" y="543"/>
                  </a:lnTo>
                  <a:lnTo>
                    <a:pt x="327" y="542"/>
                  </a:lnTo>
                  <a:lnTo>
                    <a:pt x="324" y="541"/>
                  </a:lnTo>
                  <a:lnTo>
                    <a:pt x="321" y="541"/>
                  </a:lnTo>
                  <a:lnTo>
                    <a:pt x="318" y="540"/>
                  </a:lnTo>
                  <a:lnTo>
                    <a:pt x="315" y="540"/>
                  </a:lnTo>
                  <a:lnTo>
                    <a:pt x="295" y="532"/>
                  </a:lnTo>
                  <a:lnTo>
                    <a:pt x="293" y="530"/>
                  </a:lnTo>
                  <a:lnTo>
                    <a:pt x="290" y="528"/>
                  </a:lnTo>
                  <a:lnTo>
                    <a:pt x="286" y="527"/>
                  </a:lnTo>
                  <a:lnTo>
                    <a:pt x="283" y="525"/>
                  </a:lnTo>
                  <a:lnTo>
                    <a:pt x="281" y="523"/>
                  </a:lnTo>
                  <a:lnTo>
                    <a:pt x="278" y="522"/>
                  </a:lnTo>
                  <a:lnTo>
                    <a:pt x="276" y="519"/>
                  </a:lnTo>
                  <a:lnTo>
                    <a:pt x="273" y="517"/>
                  </a:lnTo>
                  <a:lnTo>
                    <a:pt x="267" y="509"/>
                  </a:lnTo>
                  <a:lnTo>
                    <a:pt x="267" y="505"/>
                  </a:lnTo>
                  <a:lnTo>
                    <a:pt x="267" y="501"/>
                  </a:lnTo>
                  <a:lnTo>
                    <a:pt x="268" y="497"/>
                  </a:lnTo>
                  <a:lnTo>
                    <a:pt x="271" y="493"/>
                  </a:lnTo>
                  <a:lnTo>
                    <a:pt x="273" y="489"/>
                  </a:lnTo>
                  <a:lnTo>
                    <a:pt x="276" y="486"/>
                  </a:lnTo>
                  <a:lnTo>
                    <a:pt x="278" y="482"/>
                  </a:lnTo>
                  <a:lnTo>
                    <a:pt x="281" y="478"/>
                  </a:lnTo>
                  <a:lnTo>
                    <a:pt x="288" y="471"/>
                  </a:lnTo>
                  <a:lnTo>
                    <a:pt x="289" y="466"/>
                  </a:lnTo>
                  <a:lnTo>
                    <a:pt x="287" y="465"/>
                  </a:lnTo>
                  <a:lnTo>
                    <a:pt x="285" y="463"/>
                  </a:lnTo>
                  <a:lnTo>
                    <a:pt x="283" y="462"/>
                  </a:lnTo>
                  <a:lnTo>
                    <a:pt x="281" y="461"/>
                  </a:lnTo>
                  <a:lnTo>
                    <a:pt x="279" y="461"/>
                  </a:lnTo>
                  <a:lnTo>
                    <a:pt x="277" y="460"/>
                  </a:lnTo>
                  <a:lnTo>
                    <a:pt x="274" y="459"/>
                  </a:lnTo>
                  <a:lnTo>
                    <a:pt x="273" y="458"/>
                  </a:lnTo>
                  <a:lnTo>
                    <a:pt x="258" y="449"/>
                  </a:lnTo>
                  <a:lnTo>
                    <a:pt x="255" y="446"/>
                  </a:lnTo>
                  <a:lnTo>
                    <a:pt x="252" y="443"/>
                  </a:lnTo>
                  <a:lnTo>
                    <a:pt x="252" y="442"/>
                  </a:lnTo>
                  <a:lnTo>
                    <a:pt x="251" y="440"/>
                  </a:lnTo>
                  <a:lnTo>
                    <a:pt x="251" y="437"/>
                  </a:lnTo>
                  <a:lnTo>
                    <a:pt x="250" y="435"/>
                  </a:lnTo>
                  <a:lnTo>
                    <a:pt x="249" y="432"/>
                  </a:lnTo>
                  <a:lnTo>
                    <a:pt x="249" y="430"/>
                  </a:lnTo>
                  <a:lnTo>
                    <a:pt x="249" y="428"/>
                  </a:lnTo>
                  <a:lnTo>
                    <a:pt x="249" y="425"/>
                  </a:lnTo>
                  <a:lnTo>
                    <a:pt x="249" y="422"/>
                  </a:lnTo>
                  <a:lnTo>
                    <a:pt x="249" y="420"/>
                  </a:lnTo>
                  <a:lnTo>
                    <a:pt x="249" y="416"/>
                  </a:lnTo>
                  <a:lnTo>
                    <a:pt x="250" y="412"/>
                  </a:lnTo>
                  <a:lnTo>
                    <a:pt x="251" y="408"/>
                  </a:lnTo>
                  <a:lnTo>
                    <a:pt x="254" y="405"/>
                  </a:lnTo>
                  <a:lnTo>
                    <a:pt x="256" y="401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7" y="391"/>
                  </a:lnTo>
                  <a:lnTo>
                    <a:pt x="271" y="389"/>
                  </a:lnTo>
                  <a:lnTo>
                    <a:pt x="276" y="385"/>
                  </a:lnTo>
                  <a:lnTo>
                    <a:pt x="281" y="382"/>
                  </a:lnTo>
                  <a:lnTo>
                    <a:pt x="284" y="379"/>
                  </a:lnTo>
                  <a:lnTo>
                    <a:pt x="289" y="376"/>
                  </a:lnTo>
                  <a:lnTo>
                    <a:pt x="293" y="373"/>
                  </a:lnTo>
                  <a:lnTo>
                    <a:pt x="298" y="370"/>
                  </a:lnTo>
                  <a:lnTo>
                    <a:pt x="301" y="366"/>
                  </a:lnTo>
                  <a:lnTo>
                    <a:pt x="303" y="364"/>
                  </a:lnTo>
                  <a:lnTo>
                    <a:pt x="305" y="362"/>
                  </a:lnTo>
                  <a:lnTo>
                    <a:pt x="305" y="360"/>
                  </a:lnTo>
                  <a:lnTo>
                    <a:pt x="306" y="359"/>
                  </a:lnTo>
                  <a:lnTo>
                    <a:pt x="307" y="357"/>
                  </a:lnTo>
                  <a:lnTo>
                    <a:pt x="307" y="355"/>
                  </a:lnTo>
                  <a:lnTo>
                    <a:pt x="307" y="354"/>
                  </a:lnTo>
                  <a:lnTo>
                    <a:pt x="307" y="352"/>
                  </a:lnTo>
                  <a:lnTo>
                    <a:pt x="309" y="351"/>
                  </a:lnTo>
                  <a:lnTo>
                    <a:pt x="306" y="341"/>
                  </a:lnTo>
                  <a:lnTo>
                    <a:pt x="305" y="341"/>
                  </a:lnTo>
                  <a:lnTo>
                    <a:pt x="300" y="338"/>
                  </a:lnTo>
                  <a:lnTo>
                    <a:pt x="295" y="340"/>
                  </a:lnTo>
                  <a:lnTo>
                    <a:pt x="291" y="339"/>
                  </a:lnTo>
                  <a:lnTo>
                    <a:pt x="286" y="338"/>
                  </a:lnTo>
                  <a:lnTo>
                    <a:pt x="281" y="338"/>
                  </a:lnTo>
                  <a:lnTo>
                    <a:pt x="277" y="338"/>
                  </a:lnTo>
                  <a:lnTo>
                    <a:pt x="272" y="339"/>
                  </a:lnTo>
                  <a:lnTo>
                    <a:pt x="268" y="339"/>
                  </a:lnTo>
                  <a:lnTo>
                    <a:pt x="263" y="340"/>
                  </a:lnTo>
                  <a:lnTo>
                    <a:pt x="259" y="341"/>
                  </a:lnTo>
                  <a:lnTo>
                    <a:pt x="254" y="341"/>
                  </a:lnTo>
                  <a:lnTo>
                    <a:pt x="249" y="342"/>
                  </a:lnTo>
                  <a:lnTo>
                    <a:pt x="244" y="342"/>
                  </a:lnTo>
                  <a:lnTo>
                    <a:pt x="240" y="343"/>
                  </a:lnTo>
                  <a:lnTo>
                    <a:pt x="236" y="344"/>
                  </a:lnTo>
                  <a:lnTo>
                    <a:pt x="231" y="344"/>
                  </a:lnTo>
                  <a:lnTo>
                    <a:pt x="227" y="345"/>
                  </a:lnTo>
                  <a:lnTo>
                    <a:pt x="222" y="345"/>
                  </a:lnTo>
                  <a:lnTo>
                    <a:pt x="192" y="349"/>
                  </a:lnTo>
                  <a:lnTo>
                    <a:pt x="187" y="349"/>
                  </a:lnTo>
                  <a:lnTo>
                    <a:pt x="182" y="348"/>
                  </a:lnTo>
                  <a:lnTo>
                    <a:pt x="177" y="347"/>
                  </a:lnTo>
                  <a:lnTo>
                    <a:pt x="173" y="346"/>
                  </a:lnTo>
                  <a:lnTo>
                    <a:pt x="168" y="345"/>
                  </a:lnTo>
                  <a:lnTo>
                    <a:pt x="163" y="343"/>
                  </a:lnTo>
                  <a:lnTo>
                    <a:pt x="158" y="342"/>
                  </a:lnTo>
                  <a:lnTo>
                    <a:pt x="153" y="340"/>
                  </a:lnTo>
                  <a:lnTo>
                    <a:pt x="148" y="337"/>
                  </a:lnTo>
                  <a:lnTo>
                    <a:pt x="143" y="335"/>
                  </a:lnTo>
                  <a:lnTo>
                    <a:pt x="139" y="332"/>
                  </a:lnTo>
                  <a:lnTo>
                    <a:pt x="134" y="329"/>
                  </a:lnTo>
                  <a:lnTo>
                    <a:pt x="130" y="326"/>
                  </a:lnTo>
                  <a:lnTo>
                    <a:pt x="125" y="323"/>
                  </a:lnTo>
                  <a:lnTo>
                    <a:pt x="122" y="319"/>
                  </a:lnTo>
                  <a:lnTo>
                    <a:pt x="118" y="314"/>
                  </a:lnTo>
                  <a:lnTo>
                    <a:pt x="117" y="313"/>
                  </a:lnTo>
                  <a:lnTo>
                    <a:pt x="110" y="307"/>
                  </a:lnTo>
                  <a:lnTo>
                    <a:pt x="92" y="278"/>
                  </a:lnTo>
                  <a:lnTo>
                    <a:pt x="91" y="273"/>
                  </a:lnTo>
                  <a:lnTo>
                    <a:pt x="91" y="270"/>
                  </a:lnTo>
                  <a:lnTo>
                    <a:pt x="91" y="265"/>
                  </a:lnTo>
                  <a:lnTo>
                    <a:pt x="91" y="261"/>
                  </a:lnTo>
                  <a:lnTo>
                    <a:pt x="91" y="256"/>
                  </a:lnTo>
                  <a:lnTo>
                    <a:pt x="91" y="252"/>
                  </a:lnTo>
                  <a:lnTo>
                    <a:pt x="91" y="248"/>
                  </a:lnTo>
                  <a:lnTo>
                    <a:pt x="91" y="244"/>
                  </a:lnTo>
                  <a:lnTo>
                    <a:pt x="92" y="239"/>
                  </a:lnTo>
                  <a:lnTo>
                    <a:pt x="94" y="235"/>
                  </a:lnTo>
                  <a:lnTo>
                    <a:pt x="94" y="230"/>
                  </a:lnTo>
                  <a:lnTo>
                    <a:pt x="95" y="226"/>
                  </a:lnTo>
                  <a:lnTo>
                    <a:pt x="96" y="221"/>
                  </a:lnTo>
                  <a:lnTo>
                    <a:pt x="96" y="217"/>
                  </a:lnTo>
                  <a:lnTo>
                    <a:pt x="98" y="213"/>
                  </a:lnTo>
                  <a:lnTo>
                    <a:pt x="99" y="208"/>
                  </a:lnTo>
                  <a:lnTo>
                    <a:pt x="101" y="204"/>
                  </a:lnTo>
                  <a:lnTo>
                    <a:pt x="103" y="200"/>
                  </a:lnTo>
                  <a:lnTo>
                    <a:pt x="106" y="196"/>
                  </a:lnTo>
                  <a:lnTo>
                    <a:pt x="109" y="191"/>
                  </a:lnTo>
                  <a:lnTo>
                    <a:pt x="113" y="188"/>
                  </a:lnTo>
                  <a:lnTo>
                    <a:pt x="117" y="183"/>
                  </a:lnTo>
                  <a:lnTo>
                    <a:pt x="122" y="179"/>
                  </a:lnTo>
                  <a:lnTo>
                    <a:pt x="128" y="176"/>
                  </a:lnTo>
                  <a:lnTo>
                    <a:pt x="134" y="173"/>
                  </a:lnTo>
                  <a:lnTo>
                    <a:pt x="138" y="171"/>
                  </a:lnTo>
                  <a:lnTo>
                    <a:pt x="148" y="168"/>
                  </a:lnTo>
                  <a:lnTo>
                    <a:pt x="152" y="165"/>
                  </a:lnTo>
                  <a:lnTo>
                    <a:pt x="162" y="163"/>
                  </a:lnTo>
                  <a:lnTo>
                    <a:pt x="191" y="161"/>
                  </a:lnTo>
                  <a:lnTo>
                    <a:pt x="196" y="160"/>
                  </a:lnTo>
                  <a:lnTo>
                    <a:pt x="201" y="159"/>
                  </a:lnTo>
                  <a:lnTo>
                    <a:pt x="207" y="159"/>
                  </a:lnTo>
                  <a:lnTo>
                    <a:pt x="212" y="159"/>
                  </a:lnTo>
                  <a:lnTo>
                    <a:pt x="217" y="159"/>
                  </a:lnTo>
                  <a:lnTo>
                    <a:pt x="222" y="159"/>
                  </a:lnTo>
                  <a:lnTo>
                    <a:pt x="227" y="159"/>
                  </a:lnTo>
                  <a:lnTo>
                    <a:pt x="233" y="159"/>
                  </a:lnTo>
                  <a:lnTo>
                    <a:pt x="238" y="159"/>
                  </a:lnTo>
                  <a:lnTo>
                    <a:pt x="243" y="157"/>
                  </a:lnTo>
                  <a:lnTo>
                    <a:pt x="246" y="155"/>
                  </a:lnTo>
                  <a:lnTo>
                    <a:pt x="251" y="155"/>
                  </a:lnTo>
                  <a:lnTo>
                    <a:pt x="272" y="150"/>
                  </a:lnTo>
                  <a:lnTo>
                    <a:pt x="278" y="145"/>
                  </a:lnTo>
                  <a:lnTo>
                    <a:pt x="283" y="140"/>
                  </a:lnTo>
                  <a:lnTo>
                    <a:pt x="288" y="135"/>
                  </a:lnTo>
                  <a:lnTo>
                    <a:pt x="293" y="130"/>
                  </a:lnTo>
                  <a:lnTo>
                    <a:pt x="297" y="125"/>
                  </a:lnTo>
                  <a:lnTo>
                    <a:pt x="300" y="120"/>
                  </a:lnTo>
                  <a:lnTo>
                    <a:pt x="303" y="115"/>
                  </a:lnTo>
                  <a:lnTo>
                    <a:pt x="306" y="110"/>
                  </a:lnTo>
                  <a:lnTo>
                    <a:pt x="308" y="105"/>
                  </a:lnTo>
                  <a:lnTo>
                    <a:pt x="310" y="100"/>
                  </a:lnTo>
                  <a:lnTo>
                    <a:pt x="312" y="95"/>
                  </a:lnTo>
                  <a:lnTo>
                    <a:pt x="314" y="90"/>
                  </a:lnTo>
                  <a:lnTo>
                    <a:pt x="315" y="84"/>
                  </a:lnTo>
                  <a:lnTo>
                    <a:pt x="316" y="79"/>
                  </a:lnTo>
                  <a:lnTo>
                    <a:pt x="316" y="74"/>
                  </a:lnTo>
                  <a:lnTo>
                    <a:pt x="317" y="69"/>
                  </a:lnTo>
                  <a:lnTo>
                    <a:pt x="312" y="43"/>
                  </a:lnTo>
                  <a:lnTo>
                    <a:pt x="309" y="37"/>
                  </a:lnTo>
                  <a:lnTo>
                    <a:pt x="300" y="23"/>
                  </a:lnTo>
                  <a:lnTo>
                    <a:pt x="295" y="18"/>
                  </a:lnTo>
                  <a:lnTo>
                    <a:pt x="290" y="14"/>
                  </a:lnTo>
                  <a:lnTo>
                    <a:pt x="285" y="10"/>
                  </a:lnTo>
                  <a:lnTo>
                    <a:pt x="279" y="8"/>
                  </a:lnTo>
                  <a:lnTo>
                    <a:pt x="273" y="7"/>
                  </a:lnTo>
                  <a:lnTo>
                    <a:pt x="267" y="5"/>
                  </a:lnTo>
                  <a:lnTo>
                    <a:pt x="261" y="5"/>
                  </a:lnTo>
                  <a:lnTo>
                    <a:pt x="255" y="6"/>
                  </a:lnTo>
                  <a:lnTo>
                    <a:pt x="245" y="7"/>
                  </a:lnTo>
                  <a:lnTo>
                    <a:pt x="234" y="13"/>
                  </a:lnTo>
                  <a:lnTo>
                    <a:pt x="232" y="16"/>
                  </a:lnTo>
                  <a:lnTo>
                    <a:pt x="231" y="18"/>
                  </a:lnTo>
                  <a:lnTo>
                    <a:pt x="230" y="21"/>
                  </a:lnTo>
                  <a:lnTo>
                    <a:pt x="227" y="24"/>
                  </a:lnTo>
                  <a:lnTo>
                    <a:pt x="227" y="26"/>
                  </a:lnTo>
                  <a:lnTo>
                    <a:pt x="225" y="29"/>
                  </a:lnTo>
                  <a:lnTo>
                    <a:pt x="225" y="31"/>
                  </a:lnTo>
                  <a:lnTo>
                    <a:pt x="225" y="34"/>
                  </a:lnTo>
                  <a:lnTo>
                    <a:pt x="224" y="37"/>
                  </a:lnTo>
                  <a:lnTo>
                    <a:pt x="222" y="43"/>
                  </a:lnTo>
                  <a:lnTo>
                    <a:pt x="222" y="48"/>
                  </a:lnTo>
                  <a:lnTo>
                    <a:pt x="222" y="53"/>
                  </a:lnTo>
                  <a:lnTo>
                    <a:pt x="222" y="58"/>
                  </a:lnTo>
                  <a:lnTo>
                    <a:pt x="222" y="63"/>
                  </a:lnTo>
                  <a:lnTo>
                    <a:pt x="224" y="68"/>
                  </a:lnTo>
                  <a:lnTo>
                    <a:pt x="225" y="74"/>
                  </a:lnTo>
                  <a:lnTo>
                    <a:pt x="226" y="79"/>
                  </a:lnTo>
                  <a:lnTo>
                    <a:pt x="227" y="84"/>
                  </a:lnTo>
                  <a:lnTo>
                    <a:pt x="228" y="89"/>
                  </a:lnTo>
                  <a:lnTo>
                    <a:pt x="230" y="95"/>
                  </a:lnTo>
                  <a:lnTo>
                    <a:pt x="230" y="100"/>
                  </a:lnTo>
                  <a:lnTo>
                    <a:pt x="230" y="105"/>
                  </a:lnTo>
                  <a:lnTo>
                    <a:pt x="230" y="110"/>
                  </a:lnTo>
                  <a:lnTo>
                    <a:pt x="229" y="115"/>
                  </a:lnTo>
                  <a:lnTo>
                    <a:pt x="227" y="120"/>
                  </a:lnTo>
                  <a:lnTo>
                    <a:pt x="222" y="126"/>
                  </a:lnTo>
                  <a:lnTo>
                    <a:pt x="217" y="130"/>
                  </a:lnTo>
                  <a:lnTo>
                    <a:pt x="212" y="133"/>
                  </a:lnTo>
                  <a:lnTo>
                    <a:pt x="205" y="135"/>
                  </a:lnTo>
                  <a:lnTo>
                    <a:pt x="200" y="136"/>
                  </a:lnTo>
                  <a:lnTo>
                    <a:pt x="193" y="136"/>
                  </a:lnTo>
                  <a:lnTo>
                    <a:pt x="187" y="136"/>
                  </a:lnTo>
                  <a:lnTo>
                    <a:pt x="181" y="136"/>
                  </a:lnTo>
                  <a:lnTo>
                    <a:pt x="177" y="136"/>
                  </a:lnTo>
                  <a:lnTo>
                    <a:pt x="173" y="136"/>
                  </a:lnTo>
                  <a:lnTo>
                    <a:pt x="168" y="136"/>
                  </a:lnTo>
                  <a:lnTo>
                    <a:pt x="164" y="136"/>
                  </a:lnTo>
                  <a:lnTo>
                    <a:pt x="159" y="136"/>
                  </a:lnTo>
                  <a:lnTo>
                    <a:pt x="154" y="136"/>
                  </a:lnTo>
                  <a:lnTo>
                    <a:pt x="150" y="136"/>
                  </a:lnTo>
                  <a:lnTo>
                    <a:pt x="146" y="136"/>
                  </a:lnTo>
                  <a:lnTo>
                    <a:pt x="142" y="136"/>
                  </a:lnTo>
                  <a:lnTo>
                    <a:pt x="137" y="137"/>
                  </a:lnTo>
                  <a:lnTo>
                    <a:pt x="133" y="137"/>
                  </a:lnTo>
                  <a:lnTo>
                    <a:pt x="129" y="138"/>
                  </a:lnTo>
                  <a:lnTo>
                    <a:pt x="125" y="138"/>
                  </a:lnTo>
                  <a:lnTo>
                    <a:pt x="120" y="138"/>
                  </a:lnTo>
                  <a:lnTo>
                    <a:pt x="115" y="139"/>
                  </a:lnTo>
                  <a:lnTo>
                    <a:pt x="112" y="140"/>
                  </a:lnTo>
                  <a:lnTo>
                    <a:pt x="96" y="144"/>
                  </a:lnTo>
                  <a:lnTo>
                    <a:pt x="78" y="150"/>
                  </a:lnTo>
                  <a:lnTo>
                    <a:pt x="56" y="157"/>
                  </a:lnTo>
                  <a:lnTo>
                    <a:pt x="54" y="159"/>
                  </a:lnTo>
                  <a:lnTo>
                    <a:pt x="41" y="165"/>
                  </a:lnTo>
                  <a:lnTo>
                    <a:pt x="37" y="170"/>
                  </a:lnTo>
                  <a:lnTo>
                    <a:pt x="33" y="174"/>
                  </a:lnTo>
                  <a:lnTo>
                    <a:pt x="28" y="178"/>
                  </a:lnTo>
                  <a:lnTo>
                    <a:pt x="26" y="182"/>
                  </a:lnTo>
                  <a:lnTo>
                    <a:pt x="23" y="186"/>
                  </a:lnTo>
                  <a:lnTo>
                    <a:pt x="20" y="190"/>
                  </a:lnTo>
                  <a:lnTo>
                    <a:pt x="17" y="194"/>
                  </a:lnTo>
                  <a:lnTo>
                    <a:pt x="15" y="198"/>
                  </a:lnTo>
                  <a:lnTo>
                    <a:pt x="13" y="203"/>
                  </a:lnTo>
                  <a:lnTo>
                    <a:pt x="12" y="207"/>
                  </a:lnTo>
                  <a:lnTo>
                    <a:pt x="11" y="211"/>
                  </a:lnTo>
                  <a:lnTo>
                    <a:pt x="10" y="215"/>
                  </a:lnTo>
                  <a:lnTo>
                    <a:pt x="9" y="219"/>
                  </a:lnTo>
                  <a:lnTo>
                    <a:pt x="8" y="224"/>
                  </a:lnTo>
                  <a:lnTo>
                    <a:pt x="8" y="227"/>
                  </a:lnTo>
                  <a:lnTo>
                    <a:pt x="7" y="232"/>
                  </a:lnTo>
                  <a:lnTo>
                    <a:pt x="7" y="236"/>
                  </a:lnTo>
                  <a:lnTo>
                    <a:pt x="12" y="261"/>
                  </a:lnTo>
                  <a:lnTo>
                    <a:pt x="14" y="267"/>
                  </a:lnTo>
                  <a:lnTo>
                    <a:pt x="18" y="273"/>
                  </a:lnTo>
                  <a:lnTo>
                    <a:pt x="23" y="279"/>
                  </a:lnTo>
                  <a:lnTo>
                    <a:pt x="28" y="285"/>
                  </a:lnTo>
                  <a:lnTo>
                    <a:pt x="34" y="291"/>
                  </a:lnTo>
                  <a:lnTo>
                    <a:pt x="41" y="297"/>
                  </a:lnTo>
                  <a:lnTo>
                    <a:pt x="48" y="302"/>
                  </a:lnTo>
                  <a:lnTo>
                    <a:pt x="57" y="307"/>
                  </a:lnTo>
                  <a:lnTo>
                    <a:pt x="129" y="356"/>
                  </a:lnTo>
                  <a:lnTo>
                    <a:pt x="156" y="380"/>
                  </a:lnTo>
                  <a:lnTo>
                    <a:pt x="179" y="405"/>
                  </a:lnTo>
                  <a:lnTo>
                    <a:pt x="182" y="408"/>
                  </a:lnTo>
                  <a:lnTo>
                    <a:pt x="185" y="412"/>
                  </a:lnTo>
                  <a:lnTo>
                    <a:pt x="187" y="416"/>
                  </a:lnTo>
                  <a:lnTo>
                    <a:pt x="190" y="420"/>
                  </a:lnTo>
                  <a:lnTo>
                    <a:pt x="193" y="424"/>
                  </a:lnTo>
                  <a:lnTo>
                    <a:pt x="196" y="428"/>
                  </a:lnTo>
                  <a:lnTo>
                    <a:pt x="198" y="433"/>
                  </a:lnTo>
                  <a:lnTo>
                    <a:pt x="200" y="436"/>
                  </a:lnTo>
                  <a:lnTo>
                    <a:pt x="203" y="441"/>
                  </a:lnTo>
                  <a:lnTo>
                    <a:pt x="205" y="445"/>
                  </a:lnTo>
                  <a:lnTo>
                    <a:pt x="208" y="448"/>
                  </a:lnTo>
                  <a:lnTo>
                    <a:pt x="210" y="453"/>
                  </a:lnTo>
                  <a:lnTo>
                    <a:pt x="212" y="457"/>
                  </a:lnTo>
                  <a:lnTo>
                    <a:pt x="214" y="461"/>
                  </a:lnTo>
                  <a:lnTo>
                    <a:pt x="216" y="465"/>
                  </a:lnTo>
                  <a:lnTo>
                    <a:pt x="217" y="469"/>
                  </a:lnTo>
                  <a:lnTo>
                    <a:pt x="220" y="474"/>
                  </a:lnTo>
                  <a:lnTo>
                    <a:pt x="221" y="476"/>
                  </a:lnTo>
                  <a:lnTo>
                    <a:pt x="231" y="499"/>
                  </a:lnTo>
                  <a:lnTo>
                    <a:pt x="232" y="500"/>
                  </a:lnTo>
                  <a:lnTo>
                    <a:pt x="234" y="506"/>
                  </a:lnTo>
                  <a:lnTo>
                    <a:pt x="239" y="516"/>
                  </a:lnTo>
                  <a:lnTo>
                    <a:pt x="268" y="597"/>
                  </a:lnTo>
                  <a:lnTo>
                    <a:pt x="269" y="598"/>
                  </a:lnTo>
                  <a:lnTo>
                    <a:pt x="271" y="604"/>
                  </a:lnTo>
                  <a:lnTo>
                    <a:pt x="276" y="617"/>
                  </a:lnTo>
                  <a:lnTo>
                    <a:pt x="278" y="622"/>
                  </a:lnTo>
                  <a:lnTo>
                    <a:pt x="280" y="627"/>
                  </a:lnTo>
                  <a:lnTo>
                    <a:pt x="293" y="658"/>
                  </a:lnTo>
                  <a:lnTo>
                    <a:pt x="299" y="674"/>
                  </a:lnTo>
                  <a:lnTo>
                    <a:pt x="319" y="745"/>
                  </a:lnTo>
                  <a:lnTo>
                    <a:pt x="324" y="763"/>
                  </a:lnTo>
                  <a:lnTo>
                    <a:pt x="332" y="781"/>
                  </a:lnTo>
                  <a:lnTo>
                    <a:pt x="339" y="807"/>
                  </a:lnTo>
                  <a:lnTo>
                    <a:pt x="349" y="829"/>
                  </a:lnTo>
                  <a:lnTo>
                    <a:pt x="351" y="838"/>
                  </a:lnTo>
                  <a:lnTo>
                    <a:pt x="354" y="846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1" y="862"/>
                  </a:lnTo>
                  <a:lnTo>
                    <a:pt x="349" y="856"/>
                  </a:lnTo>
                  <a:lnTo>
                    <a:pt x="348" y="849"/>
                  </a:lnTo>
                  <a:lnTo>
                    <a:pt x="346" y="846"/>
                  </a:lnTo>
                  <a:lnTo>
                    <a:pt x="343" y="834"/>
                  </a:lnTo>
                  <a:lnTo>
                    <a:pt x="341" y="829"/>
                  </a:lnTo>
                  <a:lnTo>
                    <a:pt x="337" y="819"/>
                  </a:lnTo>
                  <a:lnTo>
                    <a:pt x="332" y="809"/>
                  </a:lnTo>
                  <a:lnTo>
                    <a:pt x="323" y="780"/>
                  </a:lnTo>
                  <a:lnTo>
                    <a:pt x="322" y="774"/>
                  </a:lnTo>
                  <a:lnTo>
                    <a:pt x="313" y="749"/>
                  </a:lnTo>
                  <a:lnTo>
                    <a:pt x="309" y="734"/>
                  </a:lnTo>
                  <a:lnTo>
                    <a:pt x="307" y="729"/>
                  </a:lnTo>
                  <a:lnTo>
                    <a:pt x="306" y="724"/>
                  </a:lnTo>
                  <a:lnTo>
                    <a:pt x="305" y="718"/>
                  </a:lnTo>
                  <a:lnTo>
                    <a:pt x="303" y="712"/>
                  </a:lnTo>
                  <a:lnTo>
                    <a:pt x="302" y="708"/>
                  </a:lnTo>
                  <a:lnTo>
                    <a:pt x="300" y="702"/>
                  </a:lnTo>
                  <a:lnTo>
                    <a:pt x="299" y="697"/>
                  </a:lnTo>
                  <a:lnTo>
                    <a:pt x="298" y="691"/>
                  </a:lnTo>
                  <a:lnTo>
                    <a:pt x="295" y="686"/>
                  </a:lnTo>
                  <a:lnTo>
                    <a:pt x="294" y="681"/>
                  </a:lnTo>
                  <a:lnTo>
                    <a:pt x="292" y="675"/>
                  </a:lnTo>
                  <a:lnTo>
                    <a:pt x="290" y="670"/>
                  </a:lnTo>
                  <a:lnTo>
                    <a:pt x="288" y="664"/>
                  </a:lnTo>
                  <a:lnTo>
                    <a:pt x="286" y="659"/>
                  </a:lnTo>
                  <a:lnTo>
                    <a:pt x="284" y="653"/>
                  </a:lnTo>
                  <a:lnTo>
                    <a:pt x="282" y="648"/>
                  </a:lnTo>
                  <a:lnTo>
                    <a:pt x="281" y="645"/>
                  </a:lnTo>
                  <a:lnTo>
                    <a:pt x="271" y="619"/>
                  </a:lnTo>
                  <a:lnTo>
                    <a:pt x="265" y="608"/>
                  </a:lnTo>
                  <a:lnTo>
                    <a:pt x="260" y="594"/>
                  </a:lnTo>
                  <a:lnTo>
                    <a:pt x="254" y="578"/>
                  </a:lnTo>
                  <a:lnTo>
                    <a:pt x="239" y="532"/>
                  </a:lnTo>
                  <a:lnTo>
                    <a:pt x="236" y="529"/>
                  </a:lnTo>
                  <a:lnTo>
                    <a:pt x="232" y="516"/>
                  </a:lnTo>
                  <a:lnTo>
                    <a:pt x="220" y="490"/>
                  </a:lnTo>
                  <a:lnTo>
                    <a:pt x="215" y="480"/>
                  </a:lnTo>
                  <a:lnTo>
                    <a:pt x="214" y="477"/>
                  </a:lnTo>
                  <a:lnTo>
                    <a:pt x="213" y="475"/>
                  </a:lnTo>
                  <a:lnTo>
                    <a:pt x="211" y="469"/>
                  </a:lnTo>
                  <a:lnTo>
                    <a:pt x="209" y="465"/>
                  </a:lnTo>
                  <a:lnTo>
                    <a:pt x="207" y="461"/>
                  </a:lnTo>
                  <a:lnTo>
                    <a:pt x="205" y="458"/>
                  </a:lnTo>
                  <a:lnTo>
                    <a:pt x="203" y="454"/>
                  </a:lnTo>
                  <a:lnTo>
                    <a:pt x="201" y="451"/>
                  </a:lnTo>
                  <a:lnTo>
                    <a:pt x="199" y="447"/>
                  </a:lnTo>
                  <a:lnTo>
                    <a:pt x="196" y="443"/>
                  </a:lnTo>
                  <a:lnTo>
                    <a:pt x="195" y="440"/>
                  </a:lnTo>
                  <a:lnTo>
                    <a:pt x="192" y="436"/>
                  </a:lnTo>
                  <a:lnTo>
                    <a:pt x="190" y="433"/>
                  </a:lnTo>
                  <a:lnTo>
                    <a:pt x="188" y="429"/>
                  </a:lnTo>
                  <a:lnTo>
                    <a:pt x="185" y="425"/>
                  </a:lnTo>
                  <a:lnTo>
                    <a:pt x="183" y="422"/>
                  </a:lnTo>
                  <a:lnTo>
                    <a:pt x="180" y="418"/>
                  </a:lnTo>
                  <a:lnTo>
                    <a:pt x="177" y="414"/>
                  </a:lnTo>
                  <a:lnTo>
                    <a:pt x="175" y="411"/>
                  </a:lnTo>
                  <a:lnTo>
                    <a:pt x="173" y="407"/>
                  </a:lnTo>
                  <a:lnTo>
                    <a:pt x="160" y="395"/>
                  </a:lnTo>
                  <a:lnTo>
                    <a:pt x="155" y="389"/>
                  </a:lnTo>
                  <a:lnTo>
                    <a:pt x="150" y="384"/>
                  </a:lnTo>
                  <a:lnTo>
                    <a:pt x="145" y="379"/>
                  </a:lnTo>
                  <a:lnTo>
                    <a:pt x="140" y="373"/>
                  </a:lnTo>
                  <a:lnTo>
                    <a:pt x="133" y="368"/>
                  </a:lnTo>
                  <a:lnTo>
                    <a:pt x="128" y="363"/>
                  </a:lnTo>
                  <a:lnTo>
                    <a:pt x="120" y="358"/>
                  </a:lnTo>
                  <a:lnTo>
                    <a:pt x="113" y="353"/>
                  </a:lnTo>
                  <a:lnTo>
                    <a:pt x="76" y="327"/>
                  </a:lnTo>
                  <a:lnTo>
                    <a:pt x="77" y="326"/>
                  </a:lnTo>
                  <a:lnTo>
                    <a:pt x="66" y="321"/>
                  </a:lnTo>
                  <a:lnTo>
                    <a:pt x="62" y="319"/>
                  </a:lnTo>
                  <a:lnTo>
                    <a:pt x="58" y="316"/>
                  </a:lnTo>
                  <a:lnTo>
                    <a:pt x="54" y="313"/>
                  </a:lnTo>
                  <a:lnTo>
                    <a:pt x="50" y="311"/>
                  </a:lnTo>
                  <a:lnTo>
                    <a:pt x="45" y="308"/>
                  </a:lnTo>
                  <a:lnTo>
                    <a:pt x="41" y="305"/>
                  </a:lnTo>
                  <a:lnTo>
                    <a:pt x="37" y="301"/>
                  </a:lnTo>
                  <a:lnTo>
                    <a:pt x="33" y="298"/>
                  </a:lnTo>
                  <a:lnTo>
                    <a:pt x="29" y="295"/>
                  </a:lnTo>
                  <a:lnTo>
                    <a:pt x="26" y="291"/>
                  </a:lnTo>
                  <a:lnTo>
                    <a:pt x="22" y="288"/>
                  </a:lnTo>
                  <a:lnTo>
                    <a:pt x="18" y="284"/>
                  </a:lnTo>
                  <a:lnTo>
                    <a:pt x="16" y="281"/>
                  </a:lnTo>
                  <a:lnTo>
                    <a:pt x="13" y="277"/>
                  </a:lnTo>
                  <a:lnTo>
                    <a:pt x="11" y="273"/>
                  </a:lnTo>
                  <a:lnTo>
                    <a:pt x="10" y="270"/>
                  </a:lnTo>
                  <a:lnTo>
                    <a:pt x="8" y="267"/>
                  </a:lnTo>
                  <a:lnTo>
                    <a:pt x="6" y="265"/>
                  </a:lnTo>
                  <a:lnTo>
                    <a:pt x="4" y="256"/>
                  </a:lnTo>
                  <a:lnTo>
                    <a:pt x="2" y="252"/>
                  </a:lnTo>
                  <a:lnTo>
                    <a:pt x="1" y="248"/>
                  </a:lnTo>
                  <a:lnTo>
                    <a:pt x="1" y="244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3"/>
                  </a:lnTo>
                </a:path>
              </a:pathLst>
            </a:custGeom>
            <a:noFill/>
            <a:ln w="12700" cap="rnd">
              <a:solidFill>
                <a:srgbClr val="EAEC5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  <p:sp>
          <p:nvSpPr>
            <p:cNvPr id="33891" name="Freeform 18"/>
            <p:cNvSpPr>
              <a:spLocks/>
            </p:cNvSpPr>
            <p:nvPr/>
          </p:nvSpPr>
          <p:spPr bwMode="auto">
            <a:xfrm>
              <a:off x="3538" y="2364"/>
              <a:ext cx="269" cy="432"/>
            </a:xfrm>
            <a:custGeom>
              <a:avLst/>
              <a:gdLst>
                <a:gd name="T0" fmla="*/ 1 w 269"/>
                <a:gd name="T1" fmla="*/ 149 h 432"/>
                <a:gd name="T2" fmla="*/ 6 w 269"/>
                <a:gd name="T3" fmla="*/ 141 h 432"/>
                <a:gd name="T4" fmla="*/ 15 w 269"/>
                <a:gd name="T5" fmla="*/ 132 h 432"/>
                <a:gd name="T6" fmla="*/ 20 w 269"/>
                <a:gd name="T7" fmla="*/ 128 h 432"/>
                <a:gd name="T8" fmla="*/ 27 w 269"/>
                <a:gd name="T9" fmla="*/ 124 h 432"/>
                <a:gd name="T10" fmla="*/ 37 w 269"/>
                <a:gd name="T11" fmla="*/ 117 h 432"/>
                <a:gd name="T12" fmla="*/ 48 w 269"/>
                <a:gd name="T13" fmla="*/ 114 h 432"/>
                <a:gd name="T14" fmla="*/ 58 w 269"/>
                <a:gd name="T15" fmla="*/ 113 h 432"/>
                <a:gd name="T16" fmla="*/ 72 w 269"/>
                <a:gd name="T17" fmla="*/ 112 h 432"/>
                <a:gd name="T18" fmla="*/ 88 w 269"/>
                <a:gd name="T19" fmla="*/ 110 h 432"/>
                <a:gd name="T20" fmla="*/ 104 w 269"/>
                <a:gd name="T21" fmla="*/ 107 h 432"/>
                <a:gd name="T22" fmla="*/ 168 w 269"/>
                <a:gd name="T23" fmla="*/ 103 h 432"/>
                <a:gd name="T24" fmla="*/ 199 w 269"/>
                <a:gd name="T25" fmla="*/ 92 h 432"/>
                <a:gd name="T26" fmla="*/ 234 w 269"/>
                <a:gd name="T27" fmla="*/ 9 h 432"/>
                <a:gd name="T28" fmla="*/ 239 w 269"/>
                <a:gd name="T29" fmla="*/ 3 h 432"/>
                <a:gd name="T30" fmla="*/ 246 w 269"/>
                <a:gd name="T31" fmla="*/ 1 h 432"/>
                <a:gd name="T32" fmla="*/ 258 w 269"/>
                <a:gd name="T33" fmla="*/ 101 h 432"/>
                <a:gd name="T34" fmla="*/ 259 w 269"/>
                <a:gd name="T35" fmla="*/ 134 h 432"/>
                <a:gd name="T36" fmla="*/ 261 w 269"/>
                <a:gd name="T37" fmla="*/ 160 h 432"/>
                <a:gd name="T38" fmla="*/ 264 w 269"/>
                <a:gd name="T39" fmla="*/ 186 h 432"/>
                <a:gd name="T40" fmla="*/ 266 w 269"/>
                <a:gd name="T41" fmla="*/ 211 h 432"/>
                <a:gd name="T42" fmla="*/ 267 w 269"/>
                <a:gd name="T43" fmla="*/ 238 h 432"/>
                <a:gd name="T44" fmla="*/ 266 w 269"/>
                <a:gd name="T45" fmla="*/ 259 h 432"/>
                <a:gd name="T46" fmla="*/ 266 w 269"/>
                <a:gd name="T47" fmla="*/ 393 h 432"/>
                <a:gd name="T48" fmla="*/ 264 w 269"/>
                <a:gd name="T49" fmla="*/ 407 h 432"/>
                <a:gd name="T50" fmla="*/ 262 w 269"/>
                <a:gd name="T51" fmla="*/ 421 h 432"/>
                <a:gd name="T52" fmla="*/ 248 w 269"/>
                <a:gd name="T53" fmla="*/ 429 h 432"/>
                <a:gd name="T54" fmla="*/ 241 w 269"/>
                <a:gd name="T55" fmla="*/ 430 h 432"/>
                <a:gd name="T56" fmla="*/ 234 w 269"/>
                <a:gd name="T57" fmla="*/ 430 h 432"/>
                <a:gd name="T58" fmla="*/ 206 w 269"/>
                <a:gd name="T59" fmla="*/ 430 h 432"/>
                <a:gd name="T60" fmla="*/ 185 w 269"/>
                <a:gd name="T61" fmla="*/ 417 h 432"/>
                <a:gd name="T62" fmla="*/ 213 w 269"/>
                <a:gd name="T63" fmla="*/ 388 h 432"/>
                <a:gd name="T64" fmla="*/ 210 w 269"/>
                <a:gd name="T65" fmla="*/ 384 h 432"/>
                <a:gd name="T66" fmla="*/ 200 w 269"/>
                <a:gd name="T67" fmla="*/ 377 h 432"/>
                <a:gd name="T68" fmla="*/ 189 w 269"/>
                <a:gd name="T69" fmla="*/ 372 h 432"/>
                <a:gd name="T70" fmla="*/ 177 w 269"/>
                <a:gd name="T71" fmla="*/ 364 h 432"/>
                <a:gd name="T72" fmla="*/ 175 w 269"/>
                <a:gd name="T73" fmla="*/ 352 h 432"/>
                <a:gd name="T74" fmla="*/ 179 w 269"/>
                <a:gd name="T75" fmla="*/ 341 h 432"/>
                <a:gd name="T76" fmla="*/ 195 w 269"/>
                <a:gd name="T77" fmla="*/ 321 h 432"/>
                <a:gd name="T78" fmla="*/ 214 w 269"/>
                <a:gd name="T79" fmla="*/ 310 h 432"/>
                <a:gd name="T80" fmla="*/ 222 w 269"/>
                <a:gd name="T81" fmla="*/ 302 h 432"/>
                <a:gd name="T82" fmla="*/ 228 w 269"/>
                <a:gd name="T83" fmla="*/ 294 h 432"/>
                <a:gd name="T84" fmla="*/ 233 w 269"/>
                <a:gd name="T85" fmla="*/ 280 h 432"/>
                <a:gd name="T86" fmla="*/ 232 w 269"/>
                <a:gd name="T87" fmla="*/ 265 h 432"/>
                <a:gd name="T88" fmla="*/ 227 w 269"/>
                <a:gd name="T89" fmla="*/ 252 h 432"/>
                <a:gd name="T90" fmla="*/ 217 w 269"/>
                <a:gd name="T91" fmla="*/ 242 h 432"/>
                <a:gd name="T92" fmla="*/ 187 w 269"/>
                <a:gd name="T93" fmla="*/ 230 h 432"/>
                <a:gd name="T94" fmla="*/ 172 w 269"/>
                <a:gd name="T95" fmla="*/ 230 h 432"/>
                <a:gd name="T96" fmla="*/ 156 w 269"/>
                <a:gd name="T97" fmla="*/ 232 h 432"/>
                <a:gd name="T98" fmla="*/ 141 w 269"/>
                <a:gd name="T99" fmla="*/ 234 h 432"/>
                <a:gd name="T100" fmla="*/ 125 w 269"/>
                <a:gd name="T101" fmla="*/ 237 h 432"/>
                <a:gd name="T102" fmla="*/ 109 w 269"/>
                <a:gd name="T103" fmla="*/ 238 h 432"/>
                <a:gd name="T104" fmla="*/ 83 w 269"/>
                <a:gd name="T105" fmla="*/ 240 h 432"/>
                <a:gd name="T106" fmla="*/ 70 w 269"/>
                <a:gd name="T107" fmla="*/ 239 h 432"/>
                <a:gd name="T108" fmla="*/ 58 w 269"/>
                <a:gd name="T109" fmla="*/ 236 h 432"/>
                <a:gd name="T110" fmla="*/ 45 w 269"/>
                <a:gd name="T111" fmla="*/ 233 h 432"/>
                <a:gd name="T112" fmla="*/ 32 w 269"/>
                <a:gd name="T113" fmla="*/ 229 h 432"/>
                <a:gd name="T114" fmla="*/ 20 w 269"/>
                <a:gd name="T115" fmla="*/ 223 h 432"/>
                <a:gd name="T116" fmla="*/ 10 w 269"/>
                <a:gd name="T117" fmla="*/ 203 h 432"/>
                <a:gd name="T118" fmla="*/ 4 w 269"/>
                <a:gd name="T119" fmla="*/ 189 h 432"/>
                <a:gd name="T120" fmla="*/ 1 w 269"/>
                <a:gd name="T121" fmla="*/ 175 h 4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9"/>
                <a:gd name="T184" fmla="*/ 0 h 432"/>
                <a:gd name="T185" fmla="*/ 269 w 269"/>
                <a:gd name="T186" fmla="*/ 432 h 4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9" h="432">
                  <a:moveTo>
                    <a:pt x="0" y="154"/>
                  </a:moveTo>
                  <a:lnTo>
                    <a:pt x="1" y="151"/>
                  </a:lnTo>
                  <a:lnTo>
                    <a:pt x="1" y="149"/>
                  </a:lnTo>
                  <a:lnTo>
                    <a:pt x="3" y="147"/>
                  </a:lnTo>
                  <a:lnTo>
                    <a:pt x="5" y="144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2" y="135"/>
                  </a:lnTo>
                  <a:lnTo>
                    <a:pt x="15" y="132"/>
                  </a:lnTo>
                  <a:lnTo>
                    <a:pt x="17" y="131"/>
                  </a:lnTo>
                  <a:lnTo>
                    <a:pt x="19" y="130"/>
                  </a:lnTo>
                  <a:lnTo>
                    <a:pt x="20" y="128"/>
                  </a:lnTo>
                  <a:lnTo>
                    <a:pt x="22" y="126"/>
                  </a:lnTo>
                  <a:lnTo>
                    <a:pt x="25" y="125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30" y="122"/>
                  </a:lnTo>
                  <a:lnTo>
                    <a:pt x="37" y="117"/>
                  </a:lnTo>
                  <a:lnTo>
                    <a:pt x="41" y="116"/>
                  </a:lnTo>
                  <a:lnTo>
                    <a:pt x="44" y="116"/>
                  </a:lnTo>
                  <a:lnTo>
                    <a:pt x="48" y="114"/>
                  </a:lnTo>
                  <a:lnTo>
                    <a:pt x="51" y="114"/>
                  </a:lnTo>
                  <a:lnTo>
                    <a:pt x="55" y="114"/>
                  </a:lnTo>
                  <a:lnTo>
                    <a:pt x="58" y="113"/>
                  </a:lnTo>
                  <a:lnTo>
                    <a:pt x="62" y="113"/>
                  </a:lnTo>
                  <a:lnTo>
                    <a:pt x="65" y="112"/>
                  </a:lnTo>
                  <a:lnTo>
                    <a:pt x="72" y="112"/>
                  </a:lnTo>
                  <a:lnTo>
                    <a:pt x="77" y="112"/>
                  </a:lnTo>
                  <a:lnTo>
                    <a:pt x="83" y="111"/>
                  </a:lnTo>
                  <a:lnTo>
                    <a:pt x="88" y="110"/>
                  </a:lnTo>
                  <a:lnTo>
                    <a:pt x="93" y="109"/>
                  </a:lnTo>
                  <a:lnTo>
                    <a:pt x="98" y="108"/>
                  </a:lnTo>
                  <a:lnTo>
                    <a:pt x="104" y="107"/>
                  </a:lnTo>
                  <a:lnTo>
                    <a:pt x="109" y="107"/>
                  </a:lnTo>
                  <a:lnTo>
                    <a:pt x="114" y="107"/>
                  </a:lnTo>
                  <a:lnTo>
                    <a:pt x="168" y="103"/>
                  </a:lnTo>
                  <a:lnTo>
                    <a:pt x="184" y="99"/>
                  </a:lnTo>
                  <a:lnTo>
                    <a:pt x="198" y="93"/>
                  </a:lnTo>
                  <a:lnTo>
                    <a:pt x="199" y="92"/>
                  </a:lnTo>
                  <a:lnTo>
                    <a:pt x="210" y="75"/>
                  </a:lnTo>
                  <a:lnTo>
                    <a:pt x="213" y="68"/>
                  </a:lnTo>
                  <a:lnTo>
                    <a:pt x="234" y="9"/>
                  </a:lnTo>
                  <a:lnTo>
                    <a:pt x="235" y="7"/>
                  </a:lnTo>
                  <a:lnTo>
                    <a:pt x="237" y="5"/>
                  </a:lnTo>
                  <a:lnTo>
                    <a:pt x="239" y="3"/>
                  </a:lnTo>
                  <a:lnTo>
                    <a:pt x="241" y="2"/>
                  </a:lnTo>
                  <a:lnTo>
                    <a:pt x="243" y="1"/>
                  </a:lnTo>
                  <a:lnTo>
                    <a:pt x="246" y="1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8" y="101"/>
                  </a:lnTo>
                  <a:lnTo>
                    <a:pt x="258" y="117"/>
                  </a:lnTo>
                  <a:lnTo>
                    <a:pt x="259" y="126"/>
                  </a:lnTo>
                  <a:lnTo>
                    <a:pt x="259" y="134"/>
                  </a:lnTo>
                  <a:lnTo>
                    <a:pt x="260" y="143"/>
                  </a:lnTo>
                  <a:lnTo>
                    <a:pt x="260" y="151"/>
                  </a:lnTo>
                  <a:lnTo>
                    <a:pt x="261" y="160"/>
                  </a:lnTo>
                  <a:lnTo>
                    <a:pt x="262" y="169"/>
                  </a:lnTo>
                  <a:lnTo>
                    <a:pt x="263" y="178"/>
                  </a:lnTo>
                  <a:lnTo>
                    <a:pt x="264" y="186"/>
                  </a:lnTo>
                  <a:lnTo>
                    <a:pt x="264" y="195"/>
                  </a:lnTo>
                  <a:lnTo>
                    <a:pt x="266" y="203"/>
                  </a:lnTo>
                  <a:lnTo>
                    <a:pt x="266" y="211"/>
                  </a:lnTo>
                  <a:lnTo>
                    <a:pt x="267" y="221"/>
                  </a:lnTo>
                  <a:lnTo>
                    <a:pt x="267" y="229"/>
                  </a:lnTo>
                  <a:lnTo>
                    <a:pt x="267" y="238"/>
                  </a:lnTo>
                  <a:lnTo>
                    <a:pt x="268" y="246"/>
                  </a:lnTo>
                  <a:lnTo>
                    <a:pt x="268" y="255"/>
                  </a:lnTo>
                  <a:lnTo>
                    <a:pt x="266" y="259"/>
                  </a:lnTo>
                  <a:lnTo>
                    <a:pt x="266" y="384"/>
                  </a:lnTo>
                  <a:lnTo>
                    <a:pt x="266" y="388"/>
                  </a:lnTo>
                  <a:lnTo>
                    <a:pt x="266" y="393"/>
                  </a:lnTo>
                  <a:lnTo>
                    <a:pt x="266" y="398"/>
                  </a:lnTo>
                  <a:lnTo>
                    <a:pt x="265" y="403"/>
                  </a:lnTo>
                  <a:lnTo>
                    <a:pt x="264" y="407"/>
                  </a:lnTo>
                  <a:lnTo>
                    <a:pt x="264" y="411"/>
                  </a:lnTo>
                  <a:lnTo>
                    <a:pt x="263" y="416"/>
                  </a:lnTo>
                  <a:lnTo>
                    <a:pt x="262" y="421"/>
                  </a:lnTo>
                  <a:lnTo>
                    <a:pt x="258" y="424"/>
                  </a:lnTo>
                  <a:lnTo>
                    <a:pt x="251" y="428"/>
                  </a:lnTo>
                  <a:lnTo>
                    <a:pt x="248" y="429"/>
                  </a:lnTo>
                  <a:lnTo>
                    <a:pt x="246" y="429"/>
                  </a:lnTo>
                  <a:lnTo>
                    <a:pt x="243" y="430"/>
                  </a:lnTo>
                  <a:lnTo>
                    <a:pt x="241" y="430"/>
                  </a:lnTo>
                  <a:lnTo>
                    <a:pt x="239" y="430"/>
                  </a:lnTo>
                  <a:lnTo>
                    <a:pt x="236" y="430"/>
                  </a:lnTo>
                  <a:lnTo>
                    <a:pt x="234" y="430"/>
                  </a:lnTo>
                  <a:lnTo>
                    <a:pt x="232" y="431"/>
                  </a:lnTo>
                  <a:lnTo>
                    <a:pt x="217" y="430"/>
                  </a:lnTo>
                  <a:lnTo>
                    <a:pt x="206" y="430"/>
                  </a:lnTo>
                  <a:lnTo>
                    <a:pt x="183" y="426"/>
                  </a:lnTo>
                  <a:lnTo>
                    <a:pt x="182" y="423"/>
                  </a:lnTo>
                  <a:lnTo>
                    <a:pt x="185" y="417"/>
                  </a:lnTo>
                  <a:lnTo>
                    <a:pt x="206" y="403"/>
                  </a:lnTo>
                  <a:lnTo>
                    <a:pt x="211" y="398"/>
                  </a:lnTo>
                  <a:lnTo>
                    <a:pt x="213" y="388"/>
                  </a:lnTo>
                  <a:lnTo>
                    <a:pt x="212" y="387"/>
                  </a:lnTo>
                  <a:lnTo>
                    <a:pt x="211" y="384"/>
                  </a:lnTo>
                  <a:lnTo>
                    <a:pt x="210" y="384"/>
                  </a:lnTo>
                  <a:lnTo>
                    <a:pt x="208" y="380"/>
                  </a:lnTo>
                  <a:lnTo>
                    <a:pt x="204" y="379"/>
                  </a:lnTo>
                  <a:lnTo>
                    <a:pt x="200" y="377"/>
                  </a:lnTo>
                  <a:lnTo>
                    <a:pt x="196" y="375"/>
                  </a:lnTo>
                  <a:lnTo>
                    <a:pt x="193" y="373"/>
                  </a:lnTo>
                  <a:lnTo>
                    <a:pt x="189" y="372"/>
                  </a:lnTo>
                  <a:lnTo>
                    <a:pt x="185" y="369"/>
                  </a:lnTo>
                  <a:lnTo>
                    <a:pt x="182" y="367"/>
                  </a:lnTo>
                  <a:lnTo>
                    <a:pt x="177" y="364"/>
                  </a:lnTo>
                  <a:lnTo>
                    <a:pt x="175" y="360"/>
                  </a:lnTo>
                  <a:lnTo>
                    <a:pt x="175" y="356"/>
                  </a:lnTo>
                  <a:lnTo>
                    <a:pt x="175" y="352"/>
                  </a:lnTo>
                  <a:lnTo>
                    <a:pt x="175" y="348"/>
                  </a:lnTo>
                  <a:lnTo>
                    <a:pt x="177" y="344"/>
                  </a:lnTo>
                  <a:lnTo>
                    <a:pt x="179" y="341"/>
                  </a:lnTo>
                  <a:lnTo>
                    <a:pt x="181" y="337"/>
                  </a:lnTo>
                  <a:lnTo>
                    <a:pt x="183" y="333"/>
                  </a:lnTo>
                  <a:lnTo>
                    <a:pt x="195" y="321"/>
                  </a:lnTo>
                  <a:lnTo>
                    <a:pt x="208" y="314"/>
                  </a:lnTo>
                  <a:lnTo>
                    <a:pt x="211" y="313"/>
                  </a:lnTo>
                  <a:lnTo>
                    <a:pt x="214" y="310"/>
                  </a:lnTo>
                  <a:lnTo>
                    <a:pt x="217" y="308"/>
                  </a:lnTo>
                  <a:lnTo>
                    <a:pt x="220" y="305"/>
                  </a:lnTo>
                  <a:lnTo>
                    <a:pt x="222" y="302"/>
                  </a:lnTo>
                  <a:lnTo>
                    <a:pt x="224" y="299"/>
                  </a:lnTo>
                  <a:lnTo>
                    <a:pt x="226" y="296"/>
                  </a:lnTo>
                  <a:lnTo>
                    <a:pt x="228" y="294"/>
                  </a:lnTo>
                  <a:lnTo>
                    <a:pt x="230" y="289"/>
                  </a:lnTo>
                  <a:lnTo>
                    <a:pt x="232" y="284"/>
                  </a:lnTo>
                  <a:lnTo>
                    <a:pt x="233" y="280"/>
                  </a:lnTo>
                  <a:lnTo>
                    <a:pt x="234" y="275"/>
                  </a:lnTo>
                  <a:lnTo>
                    <a:pt x="233" y="270"/>
                  </a:lnTo>
                  <a:lnTo>
                    <a:pt x="232" y="265"/>
                  </a:lnTo>
                  <a:lnTo>
                    <a:pt x="231" y="260"/>
                  </a:lnTo>
                  <a:lnTo>
                    <a:pt x="229" y="256"/>
                  </a:lnTo>
                  <a:lnTo>
                    <a:pt x="227" y="252"/>
                  </a:lnTo>
                  <a:lnTo>
                    <a:pt x="223" y="248"/>
                  </a:lnTo>
                  <a:lnTo>
                    <a:pt x="221" y="246"/>
                  </a:lnTo>
                  <a:lnTo>
                    <a:pt x="217" y="242"/>
                  </a:lnTo>
                  <a:lnTo>
                    <a:pt x="198" y="232"/>
                  </a:lnTo>
                  <a:lnTo>
                    <a:pt x="192" y="231"/>
                  </a:lnTo>
                  <a:lnTo>
                    <a:pt x="187" y="230"/>
                  </a:lnTo>
                  <a:lnTo>
                    <a:pt x="182" y="230"/>
                  </a:lnTo>
                  <a:lnTo>
                    <a:pt x="177" y="230"/>
                  </a:lnTo>
                  <a:lnTo>
                    <a:pt x="172" y="230"/>
                  </a:lnTo>
                  <a:lnTo>
                    <a:pt x="166" y="230"/>
                  </a:lnTo>
                  <a:lnTo>
                    <a:pt x="161" y="231"/>
                  </a:lnTo>
                  <a:lnTo>
                    <a:pt x="156" y="232"/>
                  </a:lnTo>
                  <a:lnTo>
                    <a:pt x="151" y="232"/>
                  </a:lnTo>
                  <a:lnTo>
                    <a:pt x="146" y="233"/>
                  </a:lnTo>
                  <a:lnTo>
                    <a:pt x="141" y="234"/>
                  </a:lnTo>
                  <a:lnTo>
                    <a:pt x="135" y="235"/>
                  </a:lnTo>
                  <a:lnTo>
                    <a:pt x="130" y="236"/>
                  </a:lnTo>
                  <a:lnTo>
                    <a:pt x="125" y="237"/>
                  </a:lnTo>
                  <a:lnTo>
                    <a:pt x="120" y="238"/>
                  </a:lnTo>
                  <a:lnTo>
                    <a:pt x="114" y="238"/>
                  </a:lnTo>
                  <a:lnTo>
                    <a:pt x="109" y="238"/>
                  </a:lnTo>
                  <a:lnTo>
                    <a:pt x="88" y="240"/>
                  </a:lnTo>
                  <a:lnTo>
                    <a:pt x="83" y="240"/>
                  </a:lnTo>
                  <a:lnTo>
                    <a:pt x="79" y="239"/>
                  </a:lnTo>
                  <a:lnTo>
                    <a:pt x="75" y="239"/>
                  </a:lnTo>
                  <a:lnTo>
                    <a:pt x="70" y="239"/>
                  </a:lnTo>
                  <a:lnTo>
                    <a:pt x="67" y="238"/>
                  </a:lnTo>
                  <a:lnTo>
                    <a:pt x="62" y="238"/>
                  </a:lnTo>
                  <a:lnTo>
                    <a:pt x="58" y="236"/>
                  </a:lnTo>
                  <a:lnTo>
                    <a:pt x="53" y="235"/>
                  </a:lnTo>
                  <a:lnTo>
                    <a:pt x="49" y="234"/>
                  </a:lnTo>
                  <a:lnTo>
                    <a:pt x="45" y="233"/>
                  </a:lnTo>
                  <a:lnTo>
                    <a:pt x="41" y="232"/>
                  </a:lnTo>
                  <a:lnTo>
                    <a:pt x="36" y="230"/>
                  </a:lnTo>
                  <a:lnTo>
                    <a:pt x="32" y="229"/>
                  </a:lnTo>
                  <a:lnTo>
                    <a:pt x="29" y="227"/>
                  </a:lnTo>
                  <a:lnTo>
                    <a:pt x="24" y="226"/>
                  </a:lnTo>
                  <a:lnTo>
                    <a:pt x="20" y="223"/>
                  </a:lnTo>
                  <a:lnTo>
                    <a:pt x="13" y="214"/>
                  </a:lnTo>
                  <a:lnTo>
                    <a:pt x="13" y="208"/>
                  </a:lnTo>
                  <a:lnTo>
                    <a:pt x="10" y="203"/>
                  </a:lnTo>
                  <a:lnTo>
                    <a:pt x="8" y="198"/>
                  </a:lnTo>
                  <a:lnTo>
                    <a:pt x="6" y="194"/>
                  </a:lnTo>
                  <a:lnTo>
                    <a:pt x="4" y="189"/>
                  </a:lnTo>
                  <a:lnTo>
                    <a:pt x="3" y="185"/>
                  </a:lnTo>
                  <a:lnTo>
                    <a:pt x="2" y="180"/>
                  </a:lnTo>
                  <a:lnTo>
                    <a:pt x="1" y="175"/>
                  </a:lnTo>
                  <a:lnTo>
                    <a:pt x="0" y="171"/>
                  </a:lnTo>
                  <a:lnTo>
                    <a:pt x="0" y="154"/>
                  </a:lnTo>
                </a:path>
              </a:pathLst>
            </a:custGeom>
            <a:solidFill>
              <a:srgbClr val="EAEC5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  <p:sp>
          <p:nvSpPr>
            <p:cNvPr id="33892" name="Freeform 19"/>
            <p:cNvSpPr>
              <a:spLocks/>
            </p:cNvSpPr>
            <p:nvPr/>
          </p:nvSpPr>
          <p:spPr bwMode="auto">
            <a:xfrm>
              <a:off x="3831" y="2372"/>
              <a:ext cx="240" cy="434"/>
            </a:xfrm>
            <a:custGeom>
              <a:avLst/>
              <a:gdLst>
                <a:gd name="T0" fmla="*/ 15 w 240"/>
                <a:gd name="T1" fmla="*/ 4 h 434"/>
                <a:gd name="T2" fmla="*/ 21 w 240"/>
                <a:gd name="T3" fmla="*/ 12 h 434"/>
                <a:gd name="T4" fmla="*/ 24 w 240"/>
                <a:gd name="T5" fmla="*/ 26 h 434"/>
                <a:gd name="T6" fmla="*/ 26 w 240"/>
                <a:gd name="T7" fmla="*/ 39 h 434"/>
                <a:gd name="T8" fmla="*/ 29 w 240"/>
                <a:gd name="T9" fmla="*/ 53 h 434"/>
                <a:gd name="T10" fmla="*/ 35 w 240"/>
                <a:gd name="T11" fmla="*/ 66 h 434"/>
                <a:gd name="T12" fmla="*/ 44 w 240"/>
                <a:gd name="T13" fmla="*/ 80 h 434"/>
                <a:gd name="T14" fmla="*/ 53 w 240"/>
                <a:gd name="T15" fmla="*/ 87 h 434"/>
                <a:gd name="T16" fmla="*/ 66 w 240"/>
                <a:gd name="T17" fmla="*/ 93 h 434"/>
                <a:gd name="T18" fmla="*/ 87 w 240"/>
                <a:gd name="T19" fmla="*/ 100 h 434"/>
                <a:gd name="T20" fmla="*/ 110 w 240"/>
                <a:gd name="T21" fmla="*/ 104 h 434"/>
                <a:gd name="T22" fmla="*/ 131 w 240"/>
                <a:gd name="T23" fmla="*/ 106 h 434"/>
                <a:gd name="T24" fmla="*/ 152 w 240"/>
                <a:gd name="T25" fmla="*/ 107 h 434"/>
                <a:gd name="T26" fmla="*/ 170 w 240"/>
                <a:gd name="T27" fmla="*/ 109 h 434"/>
                <a:gd name="T28" fmla="*/ 188 w 240"/>
                <a:gd name="T29" fmla="*/ 111 h 434"/>
                <a:gd name="T30" fmla="*/ 206 w 240"/>
                <a:gd name="T31" fmla="*/ 116 h 434"/>
                <a:gd name="T32" fmla="*/ 227 w 240"/>
                <a:gd name="T33" fmla="*/ 129 h 434"/>
                <a:gd name="T34" fmla="*/ 237 w 240"/>
                <a:gd name="T35" fmla="*/ 147 h 434"/>
                <a:gd name="T36" fmla="*/ 238 w 240"/>
                <a:gd name="T37" fmla="*/ 163 h 434"/>
                <a:gd name="T38" fmla="*/ 238 w 240"/>
                <a:gd name="T39" fmla="*/ 178 h 434"/>
                <a:gd name="T40" fmla="*/ 236 w 240"/>
                <a:gd name="T41" fmla="*/ 191 h 434"/>
                <a:gd name="T42" fmla="*/ 233 w 240"/>
                <a:gd name="T43" fmla="*/ 204 h 434"/>
                <a:gd name="T44" fmla="*/ 228 w 240"/>
                <a:gd name="T45" fmla="*/ 217 h 434"/>
                <a:gd name="T46" fmla="*/ 220 w 240"/>
                <a:gd name="T47" fmla="*/ 230 h 434"/>
                <a:gd name="T48" fmla="*/ 194 w 240"/>
                <a:gd name="T49" fmla="*/ 246 h 434"/>
                <a:gd name="T50" fmla="*/ 174 w 240"/>
                <a:gd name="T51" fmla="*/ 246 h 434"/>
                <a:gd name="T52" fmla="*/ 146 w 240"/>
                <a:gd name="T53" fmla="*/ 248 h 434"/>
                <a:gd name="T54" fmla="*/ 129 w 240"/>
                <a:gd name="T55" fmla="*/ 248 h 434"/>
                <a:gd name="T56" fmla="*/ 111 w 240"/>
                <a:gd name="T57" fmla="*/ 246 h 434"/>
                <a:gd name="T58" fmla="*/ 93 w 240"/>
                <a:gd name="T59" fmla="*/ 243 h 434"/>
                <a:gd name="T60" fmla="*/ 56 w 240"/>
                <a:gd name="T61" fmla="*/ 243 h 434"/>
                <a:gd name="T62" fmla="*/ 31 w 240"/>
                <a:gd name="T63" fmla="*/ 267 h 434"/>
                <a:gd name="T64" fmla="*/ 30 w 240"/>
                <a:gd name="T65" fmla="*/ 277 h 434"/>
                <a:gd name="T66" fmla="*/ 31 w 240"/>
                <a:gd name="T67" fmla="*/ 287 h 434"/>
                <a:gd name="T68" fmla="*/ 41 w 240"/>
                <a:gd name="T69" fmla="*/ 298 h 434"/>
                <a:gd name="T70" fmla="*/ 62 w 240"/>
                <a:gd name="T71" fmla="*/ 312 h 434"/>
                <a:gd name="T72" fmla="*/ 81 w 240"/>
                <a:gd name="T73" fmla="*/ 326 h 434"/>
                <a:gd name="T74" fmla="*/ 94 w 240"/>
                <a:gd name="T75" fmla="*/ 341 h 434"/>
                <a:gd name="T76" fmla="*/ 96 w 240"/>
                <a:gd name="T77" fmla="*/ 357 h 434"/>
                <a:gd name="T78" fmla="*/ 79 w 240"/>
                <a:gd name="T79" fmla="*/ 379 h 434"/>
                <a:gd name="T80" fmla="*/ 66 w 240"/>
                <a:gd name="T81" fmla="*/ 397 h 434"/>
                <a:gd name="T82" fmla="*/ 71 w 240"/>
                <a:gd name="T83" fmla="*/ 415 h 434"/>
                <a:gd name="T84" fmla="*/ 80 w 240"/>
                <a:gd name="T85" fmla="*/ 433 h 434"/>
                <a:gd name="T86" fmla="*/ 48 w 240"/>
                <a:gd name="T87" fmla="*/ 431 h 434"/>
                <a:gd name="T88" fmla="*/ 32 w 240"/>
                <a:gd name="T89" fmla="*/ 426 h 434"/>
                <a:gd name="T90" fmla="*/ 10 w 240"/>
                <a:gd name="T91" fmla="*/ 415 h 434"/>
                <a:gd name="T92" fmla="*/ 8 w 240"/>
                <a:gd name="T93" fmla="*/ 397 h 434"/>
                <a:gd name="T94" fmla="*/ 8 w 240"/>
                <a:gd name="T95" fmla="*/ 379 h 434"/>
                <a:gd name="T96" fmla="*/ 9 w 240"/>
                <a:gd name="T97" fmla="*/ 361 h 434"/>
                <a:gd name="T98" fmla="*/ 10 w 240"/>
                <a:gd name="T99" fmla="*/ 342 h 434"/>
                <a:gd name="T100" fmla="*/ 9 w 240"/>
                <a:gd name="T101" fmla="*/ 322 h 434"/>
                <a:gd name="T102" fmla="*/ 8 w 240"/>
                <a:gd name="T103" fmla="*/ 302 h 434"/>
                <a:gd name="T104" fmla="*/ 8 w 240"/>
                <a:gd name="T105" fmla="*/ 282 h 434"/>
                <a:gd name="T106" fmla="*/ 8 w 240"/>
                <a:gd name="T107" fmla="*/ 262 h 434"/>
                <a:gd name="T108" fmla="*/ 6 w 240"/>
                <a:gd name="T109" fmla="*/ 220 h 434"/>
                <a:gd name="T110" fmla="*/ 5 w 240"/>
                <a:gd name="T111" fmla="*/ 205 h 434"/>
                <a:gd name="T112" fmla="*/ 6 w 240"/>
                <a:gd name="T113" fmla="*/ 174 h 434"/>
                <a:gd name="T114" fmla="*/ 5 w 240"/>
                <a:gd name="T115" fmla="*/ 106 h 434"/>
                <a:gd name="T116" fmla="*/ 5 w 240"/>
                <a:gd name="T117" fmla="*/ 85 h 434"/>
                <a:gd name="T118" fmla="*/ 4 w 240"/>
                <a:gd name="T119" fmla="*/ 60 h 434"/>
                <a:gd name="T120" fmla="*/ 3 w 240"/>
                <a:gd name="T121" fmla="*/ 35 h 434"/>
                <a:gd name="T122" fmla="*/ 1 w 240"/>
                <a:gd name="T123" fmla="*/ 10 h 4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0"/>
                <a:gd name="T187" fmla="*/ 0 h 434"/>
                <a:gd name="T188" fmla="*/ 240 w 240"/>
                <a:gd name="T189" fmla="*/ 434 h 4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0" h="434">
                  <a:moveTo>
                    <a:pt x="0" y="2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1" y="12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3" y="22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5" y="33"/>
                  </a:lnTo>
                  <a:lnTo>
                    <a:pt x="26" y="36"/>
                  </a:lnTo>
                  <a:lnTo>
                    <a:pt x="26" y="39"/>
                  </a:lnTo>
                  <a:lnTo>
                    <a:pt x="27" y="42"/>
                  </a:lnTo>
                  <a:lnTo>
                    <a:pt x="27" y="46"/>
                  </a:lnTo>
                  <a:lnTo>
                    <a:pt x="28" y="50"/>
                  </a:lnTo>
                  <a:lnTo>
                    <a:pt x="29" y="53"/>
                  </a:lnTo>
                  <a:lnTo>
                    <a:pt x="30" y="56"/>
                  </a:lnTo>
                  <a:lnTo>
                    <a:pt x="31" y="59"/>
                  </a:lnTo>
                  <a:lnTo>
                    <a:pt x="33" y="63"/>
                  </a:lnTo>
                  <a:lnTo>
                    <a:pt x="35" y="66"/>
                  </a:lnTo>
                  <a:lnTo>
                    <a:pt x="37" y="72"/>
                  </a:lnTo>
                  <a:lnTo>
                    <a:pt x="40" y="75"/>
                  </a:lnTo>
                  <a:lnTo>
                    <a:pt x="42" y="78"/>
                  </a:lnTo>
                  <a:lnTo>
                    <a:pt x="44" y="80"/>
                  </a:lnTo>
                  <a:lnTo>
                    <a:pt x="46" y="82"/>
                  </a:lnTo>
                  <a:lnTo>
                    <a:pt x="48" y="84"/>
                  </a:lnTo>
                  <a:lnTo>
                    <a:pt x="50" y="85"/>
                  </a:lnTo>
                  <a:lnTo>
                    <a:pt x="53" y="87"/>
                  </a:lnTo>
                  <a:lnTo>
                    <a:pt x="56" y="88"/>
                  </a:lnTo>
                  <a:lnTo>
                    <a:pt x="58" y="90"/>
                  </a:lnTo>
                  <a:lnTo>
                    <a:pt x="61" y="90"/>
                  </a:lnTo>
                  <a:lnTo>
                    <a:pt x="66" y="93"/>
                  </a:lnTo>
                  <a:lnTo>
                    <a:pt x="71" y="95"/>
                  </a:lnTo>
                  <a:lnTo>
                    <a:pt x="77" y="97"/>
                  </a:lnTo>
                  <a:lnTo>
                    <a:pt x="82" y="98"/>
                  </a:lnTo>
                  <a:lnTo>
                    <a:pt x="87" y="100"/>
                  </a:lnTo>
                  <a:lnTo>
                    <a:pt x="93" y="101"/>
                  </a:lnTo>
                  <a:lnTo>
                    <a:pt x="99" y="102"/>
                  </a:lnTo>
                  <a:lnTo>
                    <a:pt x="103" y="103"/>
                  </a:lnTo>
                  <a:lnTo>
                    <a:pt x="110" y="104"/>
                  </a:lnTo>
                  <a:lnTo>
                    <a:pt x="115" y="104"/>
                  </a:lnTo>
                  <a:lnTo>
                    <a:pt x="120" y="106"/>
                  </a:lnTo>
                  <a:lnTo>
                    <a:pt x="126" y="106"/>
                  </a:lnTo>
                  <a:lnTo>
                    <a:pt x="131" y="106"/>
                  </a:lnTo>
                  <a:lnTo>
                    <a:pt x="136" y="107"/>
                  </a:lnTo>
                  <a:lnTo>
                    <a:pt x="142" y="107"/>
                  </a:lnTo>
                  <a:lnTo>
                    <a:pt x="147" y="107"/>
                  </a:lnTo>
                  <a:lnTo>
                    <a:pt x="152" y="107"/>
                  </a:lnTo>
                  <a:lnTo>
                    <a:pt x="156" y="108"/>
                  </a:lnTo>
                  <a:lnTo>
                    <a:pt x="161" y="108"/>
                  </a:lnTo>
                  <a:lnTo>
                    <a:pt x="166" y="108"/>
                  </a:lnTo>
                  <a:lnTo>
                    <a:pt x="170" y="109"/>
                  </a:lnTo>
                  <a:lnTo>
                    <a:pt x="175" y="109"/>
                  </a:lnTo>
                  <a:lnTo>
                    <a:pt x="179" y="110"/>
                  </a:lnTo>
                  <a:lnTo>
                    <a:pt x="183" y="110"/>
                  </a:lnTo>
                  <a:lnTo>
                    <a:pt x="188" y="111"/>
                  </a:lnTo>
                  <a:lnTo>
                    <a:pt x="193" y="112"/>
                  </a:lnTo>
                  <a:lnTo>
                    <a:pt x="197" y="114"/>
                  </a:lnTo>
                  <a:lnTo>
                    <a:pt x="201" y="115"/>
                  </a:lnTo>
                  <a:lnTo>
                    <a:pt x="206" y="116"/>
                  </a:lnTo>
                  <a:lnTo>
                    <a:pt x="211" y="119"/>
                  </a:lnTo>
                  <a:lnTo>
                    <a:pt x="215" y="121"/>
                  </a:lnTo>
                  <a:lnTo>
                    <a:pt x="219" y="124"/>
                  </a:lnTo>
                  <a:lnTo>
                    <a:pt x="227" y="129"/>
                  </a:lnTo>
                  <a:lnTo>
                    <a:pt x="232" y="137"/>
                  </a:lnTo>
                  <a:lnTo>
                    <a:pt x="233" y="139"/>
                  </a:lnTo>
                  <a:lnTo>
                    <a:pt x="236" y="143"/>
                  </a:lnTo>
                  <a:lnTo>
                    <a:pt x="237" y="147"/>
                  </a:lnTo>
                  <a:lnTo>
                    <a:pt x="238" y="151"/>
                  </a:lnTo>
                  <a:lnTo>
                    <a:pt x="238" y="155"/>
                  </a:lnTo>
                  <a:lnTo>
                    <a:pt x="238" y="159"/>
                  </a:lnTo>
                  <a:lnTo>
                    <a:pt x="238" y="163"/>
                  </a:lnTo>
                  <a:lnTo>
                    <a:pt x="238" y="166"/>
                  </a:lnTo>
                  <a:lnTo>
                    <a:pt x="239" y="171"/>
                  </a:lnTo>
                  <a:lnTo>
                    <a:pt x="239" y="175"/>
                  </a:lnTo>
                  <a:lnTo>
                    <a:pt x="238" y="178"/>
                  </a:lnTo>
                  <a:lnTo>
                    <a:pt x="238" y="181"/>
                  </a:lnTo>
                  <a:lnTo>
                    <a:pt x="238" y="184"/>
                  </a:lnTo>
                  <a:lnTo>
                    <a:pt x="237" y="188"/>
                  </a:lnTo>
                  <a:lnTo>
                    <a:pt x="236" y="191"/>
                  </a:lnTo>
                  <a:lnTo>
                    <a:pt x="236" y="194"/>
                  </a:lnTo>
                  <a:lnTo>
                    <a:pt x="235" y="197"/>
                  </a:lnTo>
                  <a:lnTo>
                    <a:pt x="233" y="201"/>
                  </a:lnTo>
                  <a:lnTo>
                    <a:pt x="233" y="204"/>
                  </a:lnTo>
                  <a:lnTo>
                    <a:pt x="232" y="207"/>
                  </a:lnTo>
                  <a:lnTo>
                    <a:pt x="231" y="211"/>
                  </a:lnTo>
                  <a:lnTo>
                    <a:pt x="229" y="214"/>
                  </a:lnTo>
                  <a:lnTo>
                    <a:pt x="228" y="217"/>
                  </a:lnTo>
                  <a:lnTo>
                    <a:pt x="226" y="220"/>
                  </a:lnTo>
                  <a:lnTo>
                    <a:pt x="224" y="224"/>
                  </a:lnTo>
                  <a:lnTo>
                    <a:pt x="222" y="227"/>
                  </a:lnTo>
                  <a:lnTo>
                    <a:pt x="220" y="230"/>
                  </a:lnTo>
                  <a:lnTo>
                    <a:pt x="210" y="243"/>
                  </a:lnTo>
                  <a:lnTo>
                    <a:pt x="203" y="244"/>
                  </a:lnTo>
                  <a:lnTo>
                    <a:pt x="198" y="245"/>
                  </a:lnTo>
                  <a:lnTo>
                    <a:pt x="194" y="246"/>
                  </a:lnTo>
                  <a:lnTo>
                    <a:pt x="189" y="246"/>
                  </a:lnTo>
                  <a:lnTo>
                    <a:pt x="184" y="246"/>
                  </a:lnTo>
                  <a:lnTo>
                    <a:pt x="179" y="246"/>
                  </a:lnTo>
                  <a:lnTo>
                    <a:pt x="174" y="246"/>
                  </a:lnTo>
                  <a:lnTo>
                    <a:pt x="169" y="246"/>
                  </a:lnTo>
                  <a:lnTo>
                    <a:pt x="164" y="246"/>
                  </a:lnTo>
                  <a:lnTo>
                    <a:pt x="151" y="248"/>
                  </a:lnTo>
                  <a:lnTo>
                    <a:pt x="146" y="248"/>
                  </a:lnTo>
                  <a:lnTo>
                    <a:pt x="142" y="248"/>
                  </a:lnTo>
                  <a:lnTo>
                    <a:pt x="138" y="248"/>
                  </a:lnTo>
                  <a:lnTo>
                    <a:pt x="133" y="248"/>
                  </a:lnTo>
                  <a:lnTo>
                    <a:pt x="129" y="248"/>
                  </a:lnTo>
                  <a:lnTo>
                    <a:pt x="124" y="247"/>
                  </a:lnTo>
                  <a:lnTo>
                    <a:pt x="120" y="246"/>
                  </a:lnTo>
                  <a:lnTo>
                    <a:pt x="115" y="246"/>
                  </a:lnTo>
                  <a:lnTo>
                    <a:pt x="111" y="246"/>
                  </a:lnTo>
                  <a:lnTo>
                    <a:pt x="106" y="245"/>
                  </a:lnTo>
                  <a:lnTo>
                    <a:pt x="102" y="244"/>
                  </a:lnTo>
                  <a:lnTo>
                    <a:pt x="98" y="244"/>
                  </a:lnTo>
                  <a:lnTo>
                    <a:pt x="93" y="243"/>
                  </a:lnTo>
                  <a:lnTo>
                    <a:pt x="89" y="243"/>
                  </a:lnTo>
                  <a:lnTo>
                    <a:pt x="84" y="242"/>
                  </a:lnTo>
                  <a:lnTo>
                    <a:pt x="80" y="242"/>
                  </a:lnTo>
                  <a:lnTo>
                    <a:pt x="56" y="243"/>
                  </a:lnTo>
                  <a:lnTo>
                    <a:pt x="47" y="246"/>
                  </a:lnTo>
                  <a:lnTo>
                    <a:pt x="39" y="255"/>
                  </a:lnTo>
                  <a:lnTo>
                    <a:pt x="34" y="261"/>
                  </a:lnTo>
                  <a:lnTo>
                    <a:pt x="31" y="267"/>
                  </a:lnTo>
                  <a:lnTo>
                    <a:pt x="31" y="270"/>
                  </a:lnTo>
                  <a:lnTo>
                    <a:pt x="31" y="273"/>
                  </a:lnTo>
                  <a:lnTo>
                    <a:pt x="31" y="275"/>
                  </a:lnTo>
                  <a:lnTo>
                    <a:pt x="30" y="277"/>
                  </a:lnTo>
                  <a:lnTo>
                    <a:pt x="30" y="280"/>
                  </a:lnTo>
                  <a:lnTo>
                    <a:pt x="31" y="282"/>
                  </a:lnTo>
                  <a:lnTo>
                    <a:pt x="31" y="284"/>
                  </a:lnTo>
                  <a:lnTo>
                    <a:pt x="31" y="287"/>
                  </a:lnTo>
                  <a:lnTo>
                    <a:pt x="34" y="290"/>
                  </a:lnTo>
                  <a:lnTo>
                    <a:pt x="37" y="294"/>
                  </a:lnTo>
                  <a:lnTo>
                    <a:pt x="36" y="295"/>
                  </a:lnTo>
                  <a:lnTo>
                    <a:pt x="41" y="298"/>
                  </a:lnTo>
                  <a:lnTo>
                    <a:pt x="45" y="302"/>
                  </a:lnTo>
                  <a:lnTo>
                    <a:pt x="50" y="306"/>
                  </a:lnTo>
                  <a:lnTo>
                    <a:pt x="56" y="309"/>
                  </a:lnTo>
                  <a:lnTo>
                    <a:pt x="62" y="312"/>
                  </a:lnTo>
                  <a:lnTo>
                    <a:pt x="68" y="314"/>
                  </a:lnTo>
                  <a:lnTo>
                    <a:pt x="73" y="317"/>
                  </a:lnTo>
                  <a:lnTo>
                    <a:pt x="78" y="321"/>
                  </a:lnTo>
                  <a:lnTo>
                    <a:pt x="81" y="326"/>
                  </a:lnTo>
                  <a:lnTo>
                    <a:pt x="84" y="330"/>
                  </a:lnTo>
                  <a:lnTo>
                    <a:pt x="90" y="333"/>
                  </a:lnTo>
                  <a:lnTo>
                    <a:pt x="92" y="337"/>
                  </a:lnTo>
                  <a:lnTo>
                    <a:pt x="94" y="341"/>
                  </a:lnTo>
                  <a:lnTo>
                    <a:pt x="96" y="345"/>
                  </a:lnTo>
                  <a:lnTo>
                    <a:pt x="97" y="349"/>
                  </a:lnTo>
                  <a:lnTo>
                    <a:pt x="97" y="353"/>
                  </a:lnTo>
                  <a:lnTo>
                    <a:pt x="96" y="357"/>
                  </a:lnTo>
                  <a:lnTo>
                    <a:pt x="95" y="361"/>
                  </a:lnTo>
                  <a:lnTo>
                    <a:pt x="92" y="364"/>
                  </a:lnTo>
                  <a:lnTo>
                    <a:pt x="84" y="374"/>
                  </a:lnTo>
                  <a:lnTo>
                    <a:pt x="79" y="379"/>
                  </a:lnTo>
                  <a:lnTo>
                    <a:pt x="75" y="383"/>
                  </a:lnTo>
                  <a:lnTo>
                    <a:pt x="71" y="388"/>
                  </a:lnTo>
                  <a:lnTo>
                    <a:pt x="68" y="393"/>
                  </a:lnTo>
                  <a:lnTo>
                    <a:pt x="66" y="397"/>
                  </a:lnTo>
                  <a:lnTo>
                    <a:pt x="64" y="402"/>
                  </a:lnTo>
                  <a:lnTo>
                    <a:pt x="65" y="406"/>
                  </a:lnTo>
                  <a:lnTo>
                    <a:pt x="66" y="411"/>
                  </a:lnTo>
                  <a:lnTo>
                    <a:pt x="71" y="415"/>
                  </a:lnTo>
                  <a:lnTo>
                    <a:pt x="71" y="416"/>
                  </a:lnTo>
                  <a:lnTo>
                    <a:pt x="89" y="427"/>
                  </a:lnTo>
                  <a:lnTo>
                    <a:pt x="90" y="431"/>
                  </a:lnTo>
                  <a:lnTo>
                    <a:pt x="80" y="433"/>
                  </a:lnTo>
                  <a:lnTo>
                    <a:pt x="62" y="430"/>
                  </a:lnTo>
                  <a:lnTo>
                    <a:pt x="55" y="431"/>
                  </a:lnTo>
                  <a:lnTo>
                    <a:pt x="51" y="431"/>
                  </a:lnTo>
                  <a:lnTo>
                    <a:pt x="48" y="431"/>
                  </a:lnTo>
                  <a:lnTo>
                    <a:pt x="43" y="430"/>
                  </a:lnTo>
                  <a:lnTo>
                    <a:pt x="40" y="429"/>
                  </a:lnTo>
                  <a:lnTo>
                    <a:pt x="36" y="428"/>
                  </a:lnTo>
                  <a:lnTo>
                    <a:pt x="32" y="426"/>
                  </a:lnTo>
                  <a:lnTo>
                    <a:pt x="29" y="424"/>
                  </a:lnTo>
                  <a:lnTo>
                    <a:pt x="24" y="423"/>
                  </a:lnTo>
                  <a:lnTo>
                    <a:pt x="10" y="419"/>
                  </a:lnTo>
                  <a:lnTo>
                    <a:pt x="10" y="415"/>
                  </a:lnTo>
                  <a:lnTo>
                    <a:pt x="9" y="410"/>
                  </a:lnTo>
                  <a:lnTo>
                    <a:pt x="9" y="406"/>
                  </a:lnTo>
                  <a:lnTo>
                    <a:pt x="8" y="401"/>
                  </a:lnTo>
                  <a:lnTo>
                    <a:pt x="8" y="397"/>
                  </a:lnTo>
                  <a:lnTo>
                    <a:pt x="8" y="392"/>
                  </a:lnTo>
                  <a:lnTo>
                    <a:pt x="8" y="388"/>
                  </a:lnTo>
                  <a:lnTo>
                    <a:pt x="8" y="383"/>
                  </a:lnTo>
                  <a:lnTo>
                    <a:pt x="8" y="379"/>
                  </a:lnTo>
                  <a:lnTo>
                    <a:pt x="8" y="374"/>
                  </a:lnTo>
                  <a:lnTo>
                    <a:pt x="8" y="370"/>
                  </a:lnTo>
                  <a:lnTo>
                    <a:pt x="9" y="366"/>
                  </a:lnTo>
                  <a:lnTo>
                    <a:pt x="9" y="361"/>
                  </a:lnTo>
                  <a:lnTo>
                    <a:pt x="10" y="357"/>
                  </a:lnTo>
                  <a:lnTo>
                    <a:pt x="10" y="352"/>
                  </a:lnTo>
                  <a:lnTo>
                    <a:pt x="10" y="348"/>
                  </a:lnTo>
                  <a:lnTo>
                    <a:pt x="10" y="342"/>
                  </a:lnTo>
                  <a:lnTo>
                    <a:pt x="10" y="337"/>
                  </a:lnTo>
                  <a:lnTo>
                    <a:pt x="10" y="332"/>
                  </a:lnTo>
                  <a:lnTo>
                    <a:pt x="9" y="327"/>
                  </a:lnTo>
                  <a:lnTo>
                    <a:pt x="9" y="322"/>
                  </a:lnTo>
                  <a:lnTo>
                    <a:pt x="8" y="317"/>
                  </a:lnTo>
                  <a:lnTo>
                    <a:pt x="8" y="312"/>
                  </a:lnTo>
                  <a:lnTo>
                    <a:pt x="8" y="307"/>
                  </a:lnTo>
                  <a:lnTo>
                    <a:pt x="8" y="302"/>
                  </a:lnTo>
                  <a:lnTo>
                    <a:pt x="8" y="297"/>
                  </a:lnTo>
                  <a:lnTo>
                    <a:pt x="8" y="292"/>
                  </a:lnTo>
                  <a:lnTo>
                    <a:pt x="8" y="287"/>
                  </a:lnTo>
                  <a:lnTo>
                    <a:pt x="8" y="282"/>
                  </a:lnTo>
                  <a:lnTo>
                    <a:pt x="8" y="277"/>
                  </a:lnTo>
                  <a:lnTo>
                    <a:pt x="8" y="273"/>
                  </a:lnTo>
                  <a:lnTo>
                    <a:pt x="8" y="267"/>
                  </a:lnTo>
                  <a:lnTo>
                    <a:pt x="8" y="262"/>
                  </a:lnTo>
                  <a:lnTo>
                    <a:pt x="8" y="256"/>
                  </a:lnTo>
                  <a:lnTo>
                    <a:pt x="8" y="243"/>
                  </a:lnTo>
                  <a:lnTo>
                    <a:pt x="7" y="224"/>
                  </a:lnTo>
                  <a:lnTo>
                    <a:pt x="6" y="220"/>
                  </a:lnTo>
                  <a:lnTo>
                    <a:pt x="6" y="216"/>
                  </a:lnTo>
                  <a:lnTo>
                    <a:pt x="6" y="213"/>
                  </a:lnTo>
                  <a:lnTo>
                    <a:pt x="5" y="209"/>
                  </a:lnTo>
                  <a:lnTo>
                    <a:pt x="5" y="205"/>
                  </a:lnTo>
                  <a:lnTo>
                    <a:pt x="5" y="201"/>
                  </a:lnTo>
                  <a:lnTo>
                    <a:pt x="5" y="198"/>
                  </a:lnTo>
                  <a:lnTo>
                    <a:pt x="6" y="195"/>
                  </a:lnTo>
                  <a:lnTo>
                    <a:pt x="6" y="174"/>
                  </a:lnTo>
                  <a:lnTo>
                    <a:pt x="8" y="155"/>
                  </a:lnTo>
                  <a:lnTo>
                    <a:pt x="8" y="138"/>
                  </a:lnTo>
                  <a:lnTo>
                    <a:pt x="8" y="135"/>
                  </a:lnTo>
                  <a:lnTo>
                    <a:pt x="5" y="106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6" y="92"/>
                  </a:lnTo>
                  <a:lnTo>
                    <a:pt x="5" y="85"/>
                  </a:lnTo>
                  <a:lnTo>
                    <a:pt x="5" y="79"/>
                  </a:lnTo>
                  <a:lnTo>
                    <a:pt x="5" y="73"/>
                  </a:lnTo>
                  <a:lnTo>
                    <a:pt x="5" y="67"/>
                  </a:lnTo>
                  <a:lnTo>
                    <a:pt x="4" y="60"/>
                  </a:lnTo>
                  <a:lnTo>
                    <a:pt x="4" y="54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3" y="35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EAEC5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</p:grp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3773419" y="5331541"/>
            <a:ext cx="461651" cy="270565"/>
          </a:xfrm>
          <a:prstGeom prst="rect">
            <a:avLst/>
          </a:prstGeom>
          <a:noFill/>
          <a:ln w="25400">
            <a:solidFill>
              <a:srgbClr val="EAEC5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10" name="Freeform 21"/>
          <p:cNvSpPr>
            <a:spLocks/>
          </p:cNvSpPr>
          <p:nvPr/>
        </p:nvSpPr>
        <p:spPr bwMode="auto">
          <a:xfrm>
            <a:off x="4004244" y="5324638"/>
            <a:ext cx="0" cy="277467"/>
          </a:xfrm>
          <a:custGeom>
            <a:avLst/>
            <a:gdLst>
              <a:gd name="T0" fmla="*/ 0 w 1"/>
              <a:gd name="T1" fmla="*/ 0 h 193"/>
              <a:gd name="T2" fmla="*/ 0 w 1"/>
              <a:gd name="T3" fmla="*/ 208 h 193"/>
              <a:gd name="T4" fmla="*/ 0 60000 65536"/>
              <a:gd name="T5" fmla="*/ 0 60000 65536"/>
              <a:gd name="T6" fmla="*/ 0 w 1"/>
              <a:gd name="T7" fmla="*/ 0 h 193"/>
              <a:gd name="T8" fmla="*/ 0 w 1"/>
              <a:gd name="T9" fmla="*/ 193 h 1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3">
                <a:moveTo>
                  <a:pt x="0" y="0"/>
                </a:moveTo>
                <a:lnTo>
                  <a:pt x="0" y="192"/>
                </a:lnTo>
              </a:path>
            </a:pathLst>
          </a:custGeom>
          <a:noFill/>
          <a:ln w="25400" cap="rnd">
            <a:solidFill>
              <a:srgbClr val="EAEC5E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11" name="Freeform 22"/>
          <p:cNvSpPr>
            <a:spLocks/>
          </p:cNvSpPr>
          <p:nvPr/>
        </p:nvSpPr>
        <p:spPr bwMode="auto">
          <a:xfrm>
            <a:off x="1642029" y="2598280"/>
            <a:ext cx="365724" cy="646043"/>
          </a:xfrm>
          <a:custGeom>
            <a:avLst/>
            <a:gdLst>
              <a:gd name="T0" fmla="*/ 49 w 195"/>
              <a:gd name="T1" fmla="*/ 149 h 449"/>
              <a:gd name="T2" fmla="*/ 89 w 195"/>
              <a:gd name="T3" fmla="*/ 123 h 449"/>
              <a:gd name="T4" fmla="*/ 130 w 195"/>
              <a:gd name="T5" fmla="*/ 98 h 449"/>
              <a:gd name="T6" fmla="*/ 160 w 195"/>
              <a:gd name="T7" fmla="*/ 79 h 449"/>
              <a:gd name="T8" fmla="*/ 186 w 195"/>
              <a:gd name="T9" fmla="*/ 60 h 449"/>
              <a:gd name="T10" fmla="*/ 257 w 195"/>
              <a:gd name="T11" fmla="*/ 8 h 449"/>
              <a:gd name="T12" fmla="*/ 292 w 195"/>
              <a:gd name="T13" fmla="*/ 2 h 449"/>
              <a:gd name="T14" fmla="*/ 288 w 195"/>
              <a:gd name="T15" fmla="*/ 15 h 449"/>
              <a:gd name="T16" fmla="*/ 295 w 195"/>
              <a:gd name="T17" fmla="*/ 148 h 449"/>
              <a:gd name="T18" fmla="*/ 304 w 195"/>
              <a:gd name="T19" fmla="*/ 241 h 449"/>
              <a:gd name="T20" fmla="*/ 295 w 195"/>
              <a:gd name="T21" fmla="*/ 346 h 449"/>
              <a:gd name="T22" fmla="*/ 298 w 195"/>
              <a:gd name="T23" fmla="*/ 377 h 449"/>
              <a:gd name="T24" fmla="*/ 298 w 195"/>
              <a:gd name="T25" fmla="*/ 390 h 449"/>
              <a:gd name="T26" fmla="*/ 298 w 195"/>
              <a:gd name="T27" fmla="*/ 403 h 449"/>
              <a:gd name="T28" fmla="*/ 298 w 195"/>
              <a:gd name="T29" fmla="*/ 416 h 449"/>
              <a:gd name="T30" fmla="*/ 298 w 195"/>
              <a:gd name="T31" fmla="*/ 429 h 449"/>
              <a:gd name="T32" fmla="*/ 298 w 195"/>
              <a:gd name="T33" fmla="*/ 443 h 449"/>
              <a:gd name="T34" fmla="*/ 295 w 195"/>
              <a:gd name="T35" fmla="*/ 460 h 449"/>
              <a:gd name="T36" fmla="*/ 294 w 195"/>
              <a:gd name="T37" fmla="*/ 477 h 449"/>
              <a:gd name="T38" fmla="*/ 283 w 195"/>
              <a:gd name="T39" fmla="*/ 485 h 449"/>
              <a:gd name="T40" fmla="*/ 260 w 195"/>
              <a:gd name="T41" fmla="*/ 484 h 449"/>
              <a:gd name="T42" fmla="*/ 236 w 195"/>
              <a:gd name="T43" fmla="*/ 484 h 449"/>
              <a:gd name="T44" fmla="*/ 206 w 195"/>
              <a:gd name="T45" fmla="*/ 484 h 449"/>
              <a:gd name="T46" fmla="*/ 176 w 195"/>
              <a:gd name="T47" fmla="*/ 485 h 449"/>
              <a:gd name="T48" fmla="*/ 145 w 195"/>
              <a:gd name="T49" fmla="*/ 477 h 449"/>
              <a:gd name="T50" fmla="*/ 174 w 195"/>
              <a:gd name="T51" fmla="*/ 458 h 449"/>
              <a:gd name="T52" fmla="*/ 195 w 195"/>
              <a:gd name="T53" fmla="*/ 448 h 449"/>
              <a:gd name="T54" fmla="*/ 199 w 195"/>
              <a:gd name="T55" fmla="*/ 443 h 449"/>
              <a:gd name="T56" fmla="*/ 200 w 195"/>
              <a:gd name="T57" fmla="*/ 438 h 449"/>
              <a:gd name="T58" fmla="*/ 181 w 195"/>
              <a:gd name="T59" fmla="*/ 426 h 449"/>
              <a:gd name="T60" fmla="*/ 166 w 195"/>
              <a:gd name="T61" fmla="*/ 424 h 449"/>
              <a:gd name="T62" fmla="*/ 151 w 195"/>
              <a:gd name="T63" fmla="*/ 417 h 449"/>
              <a:gd name="T64" fmla="*/ 154 w 195"/>
              <a:gd name="T65" fmla="*/ 389 h 449"/>
              <a:gd name="T66" fmla="*/ 188 w 195"/>
              <a:gd name="T67" fmla="*/ 353 h 449"/>
              <a:gd name="T68" fmla="*/ 198 w 195"/>
              <a:gd name="T69" fmla="*/ 343 h 449"/>
              <a:gd name="T70" fmla="*/ 199 w 195"/>
              <a:gd name="T71" fmla="*/ 335 h 449"/>
              <a:gd name="T72" fmla="*/ 174 w 195"/>
              <a:gd name="T73" fmla="*/ 314 h 449"/>
              <a:gd name="T74" fmla="*/ 144 w 195"/>
              <a:gd name="T75" fmla="*/ 303 h 449"/>
              <a:gd name="T76" fmla="*/ 116 w 195"/>
              <a:gd name="T77" fmla="*/ 297 h 449"/>
              <a:gd name="T78" fmla="*/ 86 w 195"/>
              <a:gd name="T79" fmla="*/ 292 h 449"/>
              <a:gd name="T80" fmla="*/ 55 w 195"/>
              <a:gd name="T81" fmla="*/ 282 h 449"/>
              <a:gd name="T82" fmla="*/ 30 w 195"/>
              <a:gd name="T83" fmla="*/ 269 h 449"/>
              <a:gd name="T84" fmla="*/ 11 w 195"/>
              <a:gd name="T85" fmla="*/ 254 h 449"/>
              <a:gd name="T86" fmla="*/ 1 w 195"/>
              <a:gd name="T87" fmla="*/ 238 h 449"/>
              <a:gd name="T88" fmla="*/ 1 w 195"/>
              <a:gd name="T89" fmla="*/ 222 h 4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5"/>
              <a:gd name="T136" fmla="*/ 0 h 449"/>
              <a:gd name="T137" fmla="*/ 195 w 195"/>
              <a:gd name="T138" fmla="*/ 449 h 4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5" h="449">
                <a:moveTo>
                  <a:pt x="1" y="203"/>
                </a:moveTo>
                <a:lnTo>
                  <a:pt x="16" y="159"/>
                </a:lnTo>
                <a:lnTo>
                  <a:pt x="31" y="137"/>
                </a:lnTo>
                <a:lnTo>
                  <a:pt x="43" y="127"/>
                </a:lnTo>
                <a:lnTo>
                  <a:pt x="45" y="125"/>
                </a:lnTo>
                <a:lnTo>
                  <a:pt x="57" y="113"/>
                </a:lnTo>
                <a:lnTo>
                  <a:pt x="72" y="101"/>
                </a:lnTo>
                <a:lnTo>
                  <a:pt x="77" y="96"/>
                </a:lnTo>
                <a:lnTo>
                  <a:pt x="83" y="90"/>
                </a:lnTo>
                <a:lnTo>
                  <a:pt x="90" y="85"/>
                </a:lnTo>
                <a:lnTo>
                  <a:pt x="96" y="79"/>
                </a:lnTo>
                <a:lnTo>
                  <a:pt x="102" y="73"/>
                </a:lnTo>
                <a:lnTo>
                  <a:pt x="109" y="68"/>
                </a:lnTo>
                <a:lnTo>
                  <a:pt x="114" y="62"/>
                </a:lnTo>
                <a:lnTo>
                  <a:pt x="119" y="56"/>
                </a:lnTo>
                <a:lnTo>
                  <a:pt x="130" y="46"/>
                </a:lnTo>
                <a:lnTo>
                  <a:pt x="131" y="44"/>
                </a:lnTo>
                <a:lnTo>
                  <a:pt x="164" y="8"/>
                </a:lnTo>
                <a:lnTo>
                  <a:pt x="174" y="0"/>
                </a:lnTo>
                <a:lnTo>
                  <a:pt x="180" y="0"/>
                </a:lnTo>
                <a:lnTo>
                  <a:pt x="186" y="2"/>
                </a:lnTo>
                <a:lnTo>
                  <a:pt x="186" y="4"/>
                </a:lnTo>
                <a:lnTo>
                  <a:pt x="182" y="7"/>
                </a:lnTo>
                <a:lnTo>
                  <a:pt x="184" y="13"/>
                </a:lnTo>
                <a:lnTo>
                  <a:pt x="190" y="58"/>
                </a:lnTo>
                <a:lnTo>
                  <a:pt x="191" y="72"/>
                </a:lnTo>
                <a:lnTo>
                  <a:pt x="189" y="136"/>
                </a:lnTo>
                <a:lnTo>
                  <a:pt x="190" y="191"/>
                </a:lnTo>
                <a:lnTo>
                  <a:pt x="192" y="211"/>
                </a:lnTo>
                <a:lnTo>
                  <a:pt x="194" y="222"/>
                </a:lnTo>
                <a:lnTo>
                  <a:pt x="194" y="225"/>
                </a:lnTo>
                <a:lnTo>
                  <a:pt x="187" y="308"/>
                </a:lnTo>
                <a:lnTo>
                  <a:pt x="189" y="319"/>
                </a:lnTo>
                <a:lnTo>
                  <a:pt x="190" y="339"/>
                </a:lnTo>
                <a:lnTo>
                  <a:pt x="190" y="343"/>
                </a:lnTo>
                <a:lnTo>
                  <a:pt x="190" y="347"/>
                </a:lnTo>
                <a:lnTo>
                  <a:pt x="190" y="351"/>
                </a:lnTo>
                <a:lnTo>
                  <a:pt x="190" y="355"/>
                </a:lnTo>
                <a:lnTo>
                  <a:pt x="190" y="359"/>
                </a:lnTo>
                <a:lnTo>
                  <a:pt x="190" y="363"/>
                </a:lnTo>
                <a:lnTo>
                  <a:pt x="190" y="366"/>
                </a:lnTo>
                <a:lnTo>
                  <a:pt x="190" y="371"/>
                </a:lnTo>
                <a:lnTo>
                  <a:pt x="190" y="374"/>
                </a:lnTo>
                <a:lnTo>
                  <a:pt x="190" y="378"/>
                </a:lnTo>
                <a:lnTo>
                  <a:pt x="190" y="383"/>
                </a:lnTo>
                <a:lnTo>
                  <a:pt x="190" y="386"/>
                </a:lnTo>
                <a:lnTo>
                  <a:pt x="190" y="390"/>
                </a:lnTo>
                <a:lnTo>
                  <a:pt x="190" y="395"/>
                </a:lnTo>
                <a:lnTo>
                  <a:pt x="191" y="398"/>
                </a:lnTo>
                <a:lnTo>
                  <a:pt x="191" y="402"/>
                </a:lnTo>
                <a:lnTo>
                  <a:pt x="190" y="408"/>
                </a:lnTo>
                <a:lnTo>
                  <a:pt x="190" y="413"/>
                </a:lnTo>
                <a:lnTo>
                  <a:pt x="190" y="418"/>
                </a:lnTo>
                <a:lnTo>
                  <a:pt x="189" y="423"/>
                </a:lnTo>
                <a:lnTo>
                  <a:pt x="188" y="428"/>
                </a:lnTo>
                <a:lnTo>
                  <a:pt x="188" y="434"/>
                </a:lnTo>
                <a:lnTo>
                  <a:pt x="188" y="439"/>
                </a:lnTo>
                <a:lnTo>
                  <a:pt x="188" y="444"/>
                </a:lnTo>
                <a:lnTo>
                  <a:pt x="186" y="448"/>
                </a:lnTo>
                <a:lnTo>
                  <a:pt x="181" y="446"/>
                </a:lnTo>
                <a:lnTo>
                  <a:pt x="176" y="446"/>
                </a:lnTo>
                <a:lnTo>
                  <a:pt x="171" y="446"/>
                </a:lnTo>
                <a:lnTo>
                  <a:pt x="166" y="445"/>
                </a:lnTo>
                <a:lnTo>
                  <a:pt x="161" y="445"/>
                </a:lnTo>
                <a:lnTo>
                  <a:pt x="155" y="445"/>
                </a:lnTo>
                <a:lnTo>
                  <a:pt x="151" y="445"/>
                </a:lnTo>
                <a:lnTo>
                  <a:pt x="146" y="445"/>
                </a:lnTo>
                <a:lnTo>
                  <a:pt x="139" y="445"/>
                </a:lnTo>
                <a:lnTo>
                  <a:pt x="132" y="445"/>
                </a:lnTo>
                <a:lnTo>
                  <a:pt x="126" y="446"/>
                </a:lnTo>
                <a:lnTo>
                  <a:pt x="119" y="446"/>
                </a:lnTo>
                <a:lnTo>
                  <a:pt x="113" y="446"/>
                </a:lnTo>
                <a:lnTo>
                  <a:pt x="106" y="446"/>
                </a:lnTo>
                <a:lnTo>
                  <a:pt x="99" y="444"/>
                </a:lnTo>
                <a:lnTo>
                  <a:pt x="93" y="439"/>
                </a:lnTo>
                <a:lnTo>
                  <a:pt x="92" y="435"/>
                </a:lnTo>
                <a:lnTo>
                  <a:pt x="102" y="424"/>
                </a:lnTo>
                <a:lnTo>
                  <a:pt x="111" y="421"/>
                </a:lnTo>
                <a:lnTo>
                  <a:pt x="120" y="415"/>
                </a:lnTo>
                <a:lnTo>
                  <a:pt x="123" y="414"/>
                </a:lnTo>
                <a:lnTo>
                  <a:pt x="125" y="413"/>
                </a:lnTo>
                <a:lnTo>
                  <a:pt x="126" y="411"/>
                </a:lnTo>
                <a:lnTo>
                  <a:pt x="127" y="409"/>
                </a:lnTo>
                <a:lnTo>
                  <a:pt x="127" y="408"/>
                </a:lnTo>
                <a:lnTo>
                  <a:pt x="128" y="406"/>
                </a:lnTo>
                <a:lnTo>
                  <a:pt x="128" y="404"/>
                </a:lnTo>
                <a:lnTo>
                  <a:pt x="128" y="403"/>
                </a:lnTo>
                <a:lnTo>
                  <a:pt x="123" y="395"/>
                </a:lnTo>
                <a:lnTo>
                  <a:pt x="120" y="393"/>
                </a:lnTo>
                <a:lnTo>
                  <a:pt x="116" y="392"/>
                </a:lnTo>
                <a:lnTo>
                  <a:pt x="113" y="392"/>
                </a:lnTo>
                <a:lnTo>
                  <a:pt x="110" y="391"/>
                </a:lnTo>
                <a:lnTo>
                  <a:pt x="106" y="390"/>
                </a:lnTo>
                <a:lnTo>
                  <a:pt x="103" y="389"/>
                </a:lnTo>
                <a:lnTo>
                  <a:pt x="99" y="386"/>
                </a:lnTo>
                <a:lnTo>
                  <a:pt x="97" y="384"/>
                </a:lnTo>
                <a:lnTo>
                  <a:pt x="94" y="382"/>
                </a:lnTo>
                <a:lnTo>
                  <a:pt x="92" y="373"/>
                </a:lnTo>
                <a:lnTo>
                  <a:pt x="98" y="358"/>
                </a:lnTo>
                <a:lnTo>
                  <a:pt x="101" y="355"/>
                </a:lnTo>
                <a:lnTo>
                  <a:pt x="115" y="332"/>
                </a:lnTo>
                <a:lnTo>
                  <a:pt x="120" y="325"/>
                </a:lnTo>
                <a:lnTo>
                  <a:pt x="123" y="322"/>
                </a:lnTo>
                <a:lnTo>
                  <a:pt x="125" y="319"/>
                </a:lnTo>
                <a:lnTo>
                  <a:pt x="126" y="316"/>
                </a:lnTo>
                <a:lnTo>
                  <a:pt x="127" y="313"/>
                </a:lnTo>
                <a:lnTo>
                  <a:pt x="127" y="311"/>
                </a:lnTo>
                <a:lnTo>
                  <a:pt x="127" y="308"/>
                </a:lnTo>
                <a:lnTo>
                  <a:pt x="126" y="305"/>
                </a:lnTo>
                <a:lnTo>
                  <a:pt x="125" y="302"/>
                </a:lnTo>
                <a:lnTo>
                  <a:pt x="111" y="289"/>
                </a:lnTo>
                <a:lnTo>
                  <a:pt x="105" y="285"/>
                </a:lnTo>
                <a:lnTo>
                  <a:pt x="99" y="282"/>
                </a:lnTo>
                <a:lnTo>
                  <a:pt x="92" y="279"/>
                </a:lnTo>
                <a:lnTo>
                  <a:pt x="87" y="276"/>
                </a:lnTo>
                <a:lnTo>
                  <a:pt x="81" y="274"/>
                </a:lnTo>
                <a:lnTo>
                  <a:pt x="74" y="273"/>
                </a:lnTo>
                <a:lnTo>
                  <a:pt x="68" y="271"/>
                </a:lnTo>
                <a:lnTo>
                  <a:pt x="62" y="271"/>
                </a:lnTo>
                <a:lnTo>
                  <a:pt x="55" y="269"/>
                </a:lnTo>
                <a:lnTo>
                  <a:pt x="48" y="267"/>
                </a:lnTo>
                <a:lnTo>
                  <a:pt x="41" y="263"/>
                </a:lnTo>
                <a:lnTo>
                  <a:pt x="35" y="260"/>
                </a:lnTo>
                <a:lnTo>
                  <a:pt x="29" y="256"/>
                </a:lnTo>
                <a:lnTo>
                  <a:pt x="24" y="252"/>
                </a:lnTo>
                <a:lnTo>
                  <a:pt x="19" y="248"/>
                </a:lnTo>
                <a:lnTo>
                  <a:pt x="15" y="243"/>
                </a:lnTo>
                <a:lnTo>
                  <a:pt x="11" y="238"/>
                </a:lnTo>
                <a:lnTo>
                  <a:pt x="7" y="234"/>
                </a:lnTo>
                <a:lnTo>
                  <a:pt x="4" y="229"/>
                </a:lnTo>
                <a:lnTo>
                  <a:pt x="2" y="224"/>
                </a:lnTo>
                <a:lnTo>
                  <a:pt x="1" y="219"/>
                </a:lnTo>
                <a:lnTo>
                  <a:pt x="0" y="214"/>
                </a:lnTo>
                <a:lnTo>
                  <a:pt x="0" y="209"/>
                </a:lnTo>
                <a:lnTo>
                  <a:pt x="1" y="204"/>
                </a:lnTo>
                <a:lnTo>
                  <a:pt x="1" y="203"/>
                </a:lnTo>
              </a:path>
            </a:pathLst>
          </a:custGeom>
          <a:solidFill>
            <a:srgbClr val="51DC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12" name="Freeform 23"/>
          <p:cNvSpPr>
            <a:spLocks/>
          </p:cNvSpPr>
          <p:nvPr/>
        </p:nvSpPr>
        <p:spPr bwMode="auto">
          <a:xfrm>
            <a:off x="2028737" y="2605182"/>
            <a:ext cx="317760" cy="655707"/>
          </a:xfrm>
          <a:custGeom>
            <a:avLst/>
            <a:gdLst>
              <a:gd name="T0" fmla="*/ 5 w 168"/>
              <a:gd name="T1" fmla="*/ 403 h 455"/>
              <a:gd name="T2" fmla="*/ 10 w 168"/>
              <a:gd name="T3" fmla="*/ 303 h 455"/>
              <a:gd name="T4" fmla="*/ 10 w 168"/>
              <a:gd name="T5" fmla="*/ 281 h 455"/>
              <a:gd name="T6" fmla="*/ 10 w 168"/>
              <a:gd name="T7" fmla="*/ 261 h 455"/>
              <a:gd name="T8" fmla="*/ 8 w 168"/>
              <a:gd name="T9" fmla="*/ 240 h 455"/>
              <a:gd name="T10" fmla="*/ 8 w 168"/>
              <a:gd name="T11" fmla="*/ 219 h 455"/>
              <a:gd name="T12" fmla="*/ 10 w 168"/>
              <a:gd name="T13" fmla="*/ 198 h 455"/>
              <a:gd name="T14" fmla="*/ 10 w 168"/>
              <a:gd name="T15" fmla="*/ 171 h 455"/>
              <a:gd name="T16" fmla="*/ 5 w 168"/>
              <a:gd name="T17" fmla="*/ 2 h 455"/>
              <a:gd name="T18" fmla="*/ 25 w 168"/>
              <a:gd name="T19" fmla="*/ 8 h 455"/>
              <a:gd name="T20" fmla="*/ 61 w 168"/>
              <a:gd name="T21" fmla="*/ 33 h 455"/>
              <a:gd name="T22" fmla="*/ 77 w 168"/>
              <a:gd name="T23" fmla="*/ 47 h 455"/>
              <a:gd name="T24" fmla="*/ 100 w 168"/>
              <a:gd name="T25" fmla="*/ 68 h 455"/>
              <a:gd name="T26" fmla="*/ 126 w 168"/>
              <a:gd name="T27" fmla="*/ 86 h 455"/>
              <a:gd name="T28" fmla="*/ 134 w 168"/>
              <a:gd name="T29" fmla="*/ 95 h 455"/>
              <a:gd name="T30" fmla="*/ 175 w 168"/>
              <a:gd name="T31" fmla="*/ 124 h 455"/>
              <a:gd name="T32" fmla="*/ 188 w 168"/>
              <a:gd name="T33" fmla="*/ 135 h 455"/>
              <a:gd name="T34" fmla="*/ 202 w 168"/>
              <a:gd name="T35" fmla="*/ 145 h 455"/>
              <a:gd name="T36" fmla="*/ 220 w 168"/>
              <a:gd name="T37" fmla="*/ 153 h 455"/>
              <a:gd name="T38" fmla="*/ 242 w 168"/>
              <a:gd name="T39" fmla="*/ 171 h 455"/>
              <a:gd name="T40" fmla="*/ 251 w 168"/>
              <a:gd name="T41" fmla="*/ 179 h 455"/>
              <a:gd name="T42" fmla="*/ 256 w 168"/>
              <a:gd name="T43" fmla="*/ 187 h 455"/>
              <a:gd name="T44" fmla="*/ 264 w 168"/>
              <a:gd name="T45" fmla="*/ 200 h 455"/>
              <a:gd name="T46" fmla="*/ 266 w 168"/>
              <a:gd name="T47" fmla="*/ 209 h 455"/>
              <a:gd name="T48" fmla="*/ 264 w 168"/>
              <a:gd name="T49" fmla="*/ 218 h 455"/>
              <a:gd name="T50" fmla="*/ 261 w 168"/>
              <a:gd name="T51" fmla="*/ 256 h 455"/>
              <a:gd name="T52" fmla="*/ 250 w 168"/>
              <a:gd name="T53" fmla="*/ 272 h 455"/>
              <a:gd name="T54" fmla="*/ 231 w 168"/>
              <a:gd name="T55" fmla="*/ 290 h 455"/>
              <a:gd name="T56" fmla="*/ 211 w 168"/>
              <a:gd name="T57" fmla="*/ 305 h 455"/>
              <a:gd name="T58" fmla="*/ 180 w 168"/>
              <a:gd name="T59" fmla="*/ 319 h 455"/>
              <a:gd name="T60" fmla="*/ 148 w 168"/>
              <a:gd name="T61" fmla="*/ 333 h 455"/>
              <a:gd name="T62" fmla="*/ 122 w 168"/>
              <a:gd name="T63" fmla="*/ 349 h 455"/>
              <a:gd name="T64" fmla="*/ 116 w 168"/>
              <a:gd name="T65" fmla="*/ 364 h 455"/>
              <a:gd name="T66" fmla="*/ 126 w 168"/>
              <a:gd name="T67" fmla="*/ 378 h 455"/>
              <a:gd name="T68" fmla="*/ 135 w 168"/>
              <a:gd name="T69" fmla="*/ 395 h 455"/>
              <a:gd name="T70" fmla="*/ 138 w 168"/>
              <a:gd name="T71" fmla="*/ 407 h 455"/>
              <a:gd name="T72" fmla="*/ 135 w 168"/>
              <a:gd name="T73" fmla="*/ 421 h 455"/>
              <a:gd name="T74" fmla="*/ 129 w 168"/>
              <a:gd name="T75" fmla="*/ 455 h 455"/>
              <a:gd name="T76" fmla="*/ 139 w 168"/>
              <a:gd name="T77" fmla="*/ 493 h 455"/>
              <a:gd name="T78" fmla="*/ 110 w 168"/>
              <a:gd name="T79" fmla="*/ 495 h 455"/>
              <a:gd name="T80" fmla="*/ 85 w 168"/>
              <a:gd name="T81" fmla="*/ 494 h 455"/>
              <a:gd name="T82" fmla="*/ 61 w 168"/>
              <a:gd name="T83" fmla="*/ 494 h 455"/>
              <a:gd name="T84" fmla="*/ 37 w 168"/>
              <a:gd name="T85" fmla="*/ 491 h 455"/>
              <a:gd name="T86" fmla="*/ 5 w 168"/>
              <a:gd name="T87" fmla="*/ 489 h 4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8"/>
              <a:gd name="T133" fmla="*/ 0 h 455"/>
              <a:gd name="T134" fmla="*/ 168 w 168"/>
              <a:gd name="T135" fmla="*/ 455 h 4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8" h="455">
                <a:moveTo>
                  <a:pt x="1" y="431"/>
                </a:moveTo>
                <a:lnTo>
                  <a:pt x="3" y="394"/>
                </a:lnTo>
                <a:lnTo>
                  <a:pt x="3" y="370"/>
                </a:lnTo>
                <a:lnTo>
                  <a:pt x="3" y="367"/>
                </a:lnTo>
                <a:lnTo>
                  <a:pt x="4" y="299"/>
                </a:lnTo>
                <a:lnTo>
                  <a:pt x="6" y="278"/>
                </a:lnTo>
                <a:lnTo>
                  <a:pt x="6" y="271"/>
                </a:lnTo>
                <a:lnTo>
                  <a:pt x="6" y="265"/>
                </a:lnTo>
                <a:lnTo>
                  <a:pt x="6" y="258"/>
                </a:lnTo>
                <a:lnTo>
                  <a:pt x="6" y="252"/>
                </a:lnTo>
                <a:lnTo>
                  <a:pt x="6" y="246"/>
                </a:lnTo>
                <a:lnTo>
                  <a:pt x="6" y="239"/>
                </a:lnTo>
                <a:lnTo>
                  <a:pt x="6" y="233"/>
                </a:lnTo>
                <a:lnTo>
                  <a:pt x="5" y="227"/>
                </a:lnTo>
                <a:lnTo>
                  <a:pt x="5" y="220"/>
                </a:lnTo>
                <a:lnTo>
                  <a:pt x="5" y="214"/>
                </a:lnTo>
                <a:lnTo>
                  <a:pt x="5" y="208"/>
                </a:lnTo>
                <a:lnTo>
                  <a:pt x="5" y="201"/>
                </a:lnTo>
                <a:lnTo>
                  <a:pt x="6" y="194"/>
                </a:lnTo>
                <a:lnTo>
                  <a:pt x="6" y="188"/>
                </a:lnTo>
                <a:lnTo>
                  <a:pt x="6" y="182"/>
                </a:lnTo>
                <a:lnTo>
                  <a:pt x="6" y="175"/>
                </a:lnTo>
                <a:lnTo>
                  <a:pt x="6" y="160"/>
                </a:lnTo>
                <a:lnTo>
                  <a:pt x="6" y="157"/>
                </a:lnTo>
                <a:lnTo>
                  <a:pt x="2" y="113"/>
                </a:lnTo>
                <a:lnTo>
                  <a:pt x="3" y="80"/>
                </a:lnTo>
                <a:lnTo>
                  <a:pt x="3" y="2"/>
                </a:lnTo>
                <a:lnTo>
                  <a:pt x="13" y="0"/>
                </a:lnTo>
                <a:lnTo>
                  <a:pt x="17" y="1"/>
                </a:lnTo>
                <a:lnTo>
                  <a:pt x="16" y="8"/>
                </a:lnTo>
                <a:lnTo>
                  <a:pt x="17" y="8"/>
                </a:lnTo>
                <a:lnTo>
                  <a:pt x="34" y="25"/>
                </a:lnTo>
                <a:lnTo>
                  <a:pt x="38" y="31"/>
                </a:lnTo>
                <a:lnTo>
                  <a:pt x="42" y="34"/>
                </a:lnTo>
                <a:lnTo>
                  <a:pt x="47" y="39"/>
                </a:lnTo>
                <a:lnTo>
                  <a:pt x="48" y="43"/>
                </a:lnTo>
                <a:lnTo>
                  <a:pt x="50" y="44"/>
                </a:lnTo>
                <a:lnTo>
                  <a:pt x="53" y="47"/>
                </a:lnTo>
                <a:lnTo>
                  <a:pt x="63" y="62"/>
                </a:lnTo>
                <a:lnTo>
                  <a:pt x="64" y="64"/>
                </a:lnTo>
                <a:lnTo>
                  <a:pt x="77" y="78"/>
                </a:lnTo>
                <a:lnTo>
                  <a:pt x="79" y="79"/>
                </a:lnTo>
                <a:lnTo>
                  <a:pt x="81" y="82"/>
                </a:lnTo>
                <a:lnTo>
                  <a:pt x="84" y="85"/>
                </a:lnTo>
                <a:lnTo>
                  <a:pt x="84" y="87"/>
                </a:lnTo>
                <a:lnTo>
                  <a:pt x="91" y="92"/>
                </a:lnTo>
                <a:lnTo>
                  <a:pt x="95" y="97"/>
                </a:lnTo>
                <a:lnTo>
                  <a:pt x="110" y="114"/>
                </a:lnTo>
                <a:lnTo>
                  <a:pt x="113" y="118"/>
                </a:lnTo>
                <a:lnTo>
                  <a:pt x="115" y="121"/>
                </a:lnTo>
                <a:lnTo>
                  <a:pt x="118" y="124"/>
                </a:lnTo>
                <a:lnTo>
                  <a:pt x="120" y="127"/>
                </a:lnTo>
                <a:lnTo>
                  <a:pt x="124" y="130"/>
                </a:lnTo>
                <a:lnTo>
                  <a:pt x="127" y="133"/>
                </a:lnTo>
                <a:lnTo>
                  <a:pt x="130" y="135"/>
                </a:lnTo>
                <a:lnTo>
                  <a:pt x="134" y="139"/>
                </a:lnTo>
                <a:lnTo>
                  <a:pt x="138" y="141"/>
                </a:lnTo>
                <a:lnTo>
                  <a:pt x="150" y="152"/>
                </a:lnTo>
                <a:lnTo>
                  <a:pt x="151" y="155"/>
                </a:lnTo>
                <a:lnTo>
                  <a:pt x="152" y="157"/>
                </a:lnTo>
                <a:lnTo>
                  <a:pt x="154" y="160"/>
                </a:lnTo>
                <a:lnTo>
                  <a:pt x="156" y="162"/>
                </a:lnTo>
                <a:lnTo>
                  <a:pt x="158" y="164"/>
                </a:lnTo>
                <a:lnTo>
                  <a:pt x="159" y="167"/>
                </a:lnTo>
                <a:lnTo>
                  <a:pt x="161" y="169"/>
                </a:lnTo>
                <a:lnTo>
                  <a:pt x="161" y="171"/>
                </a:lnTo>
                <a:lnTo>
                  <a:pt x="166" y="179"/>
                </a:lnTo>
                <a:lnTo>
                  <a:pt x="166" y="181"/>
                </a:lnTo>
                <a:lnTo>
                  <a:pt x="166" y="184"/>
                </a:lnTo>
                <a:lnTo>
                  <a:pt x="167" y="186"/>
                </a:lnTo>
                <a:lnTo>
                  <a:pt x="167" y="189"/>
                </a:lnTo>
                <a:lnTo>
                  <a:pt x="167" y="192"/>
                </a:lnTo>
                <a:lnTo>
                  <a:pt x="167" y="194"/>
                </a:lnTo>
                <a:lnTo>
                  <a:pt x="166" y="197"/>
                </a:lnTo>
                <a:lnTo>
                  <a:pt x="166" y="200"/>
                </a:lnTo>
                <a:lnTo>
                  <a:pt x="166" y="208"/>
                </a:lnTo>
                <a:lnTo>
                  <a:pt x="166" y="229"/>
                </a:lnTo>
                <a:lnTo>
                  <a:pt x="164" y="235"/>
                </a:lnTo>
                <a:lnTo>
                  <a:pt x="162" y="240"/>
                </a:lnTo>
                <a:lnTo>
                  <a:pt x="159" y="245"/>
                </a:lnTo>
                <a:lnTo>
                  <a:pt x="157" y="250"/>
                </a:lnTo>
                <a:lnTo>
                  <a:pt x="153" y="256"/>
                </a:lnTo>
                <a:lnTo>
                  <a:pt x="150" y="261"/>
                </a:lnTo>
                <a:lnTo>
                  <a:pt x="145" y="266"/>
                </a:lnTo>
                <a:lnTo>
                  <a:pt x="141" y="271"/>
                </a:lnTo>
                <a:lnTo>
                  <a:pt x="136" y="276"/>
                </a:lnTo>
                <a:lnTo>
                  <a:pt x="132" y="280"/>
                </a:lnTo>
                <a:lnTo>
                  <a:pt x="125" y="285"/>
                </a:lnTo>
                <a:lnTo>
                  <a:pt x="119" y="289"/>
                </a:lnTo>
                <a:lnTo>
                  <a:pt x="113" y="293"/>
                </a:lnTo>
                <a:lnTo>
                  <a:pt x="106" y="298"/>
                </a:lnTo>
                <a:lnTo>
                  <a:pt x="99" y="302"/>
                </a:lnTo>
                <a:lnTo>
                  <a:pt x="93" y="306"/>
                </a:lnTo>
                <a:lnTo>
                  <a:pt x="87" y="311"/>
                </a:lnTo>
                <a:lnTo>
                  <a:pt x="81" y="315"/>
                </a:lnTo>
                <a:lnTo>
                  <a:pt x="77" y="320"/>
                </a:lnTo>
                <a:lnTo>
                  <a:pt x="74" y="325"/>
                </a:lnTo>
                <a:lnTo>
                  <a:pt x="73" y="329"/>
                </a:lnTo>
                <a:lnTo>
                  <a:pt x="73" y="334"/>
                </a:lnTo>
                <a:lnTo>
                  <a:pt x="74" y="339"/>
                </a:lnTo>
                <a:lnTo>
                  <a:pt x="79" y="344"/>
                </a:lnTo>
                <a:lnTo>
                  <a:pt x="79" y="347"/>
                </a:lnTo>
                <a:lnTo>
                  <a:pt x="81" y="353"/>
                </a:lnTo>
                <a:lnTo>
                  <a:pt x="84" y="358"/>
                </a:lnTo>
                <a:lnTo>
                  <a:pt x="85" y="362"/>
                </a:lnTo>
                <a:lnTo>
                  <a:pt x="86" y="366"/>
                </a:lnTo>
                <a:lnTo>
                  <a:pt x="86" y="370"/>
                </a:lnTo>
                <a:lnTo>
                  <a:pt x="86" y="374"/>
                </a:lnTo>
                <a:lnTo>
                  <a:pt x="86" y="378"/>
                </a:lnTo>
                <a:lnTo>
                  <a:pt x="86" y="382"/>
                </a:lnTo>
                <a:lnTo>
                  <a:pt x="85" y="386"/>
                </a:lnTo>
                <a:lnTo>
                  <a:pt x="73" y="406"/>
                </a:lnTo>
                <a:lnTo>
                  <a:pt x="76" y="414"/>
                </a:lnTo>
                <a:lnTo>
                  <a:pt x="81" y="418"/>
                </a:lnTo>
                <a:lnTo>
                  <a:pt x="87" y="431"/>
                </a:lnTo>
                <a:lnTo>
                  <a:pt x="89" y="449"/>
                </a:lnTo>
                <a:lnTo>
                  <a:pt x="87" y="452"/>
                </a:lnTo>
                <a:lnTo>
                  <a:pt x="76" y="452"/>
                </a:lnTo>
                <a:lnTo>
                  <a:pt x="73" y="453"/>
                </a:lnTo>
                <a:lnTo>
                  <a:pt x="69" y="454"/>
                </a:lnTo>
                <a:lnTo>
                  <a:pt x="64" y="454"/>
                </a:lnTo>
                <a:lnTo>
                  <a:pt x="58" y="454"/>
                </a:lnTo>
                <a:lnTo>
                  <a:pt x="53" y="453"/>
                </a:lnTo>
                <a:lnTo>
                  <a:pt x="47" y="453"/>
                </a:lnTo>
                <a:lnTo>
                  <a:pt x="42" y="453"/>
                </a:lnTo>
                <a:lnTo>
                  <a:pt x="38" y="453"/>
                </a:lnTo>
                <a:lnTo>
                  <a:pt x="33" y="452"/>
                </a:lnTo>
                <a:lnTo>
                  <a:pt x="27" y="451"/>
                </a:lnTo>
                <a:lnTo>
                  <a:pt x="23" y="450"/>
                </a:lnTo>
                <a:lnTo>
                  <a:pt x="17" y="449"/>
                </a:lnTo>
                <a:lnTo>
                  <a:pt x="15" y="449"/>
                </a:lnTo>
                <a:lnTo>
                  <a:pt x="3" y="448"/>
                </a:lnTo>
                <a:lnTo>
                  <a:pt x="0" y="445"/>
                </a:lnTo>
                <a:lnTo>
                  <a:pt x="1" y="431"/>
                </a:lnTo>
              </a:path>
            </a:pathLst>
          </a:custGeom>
          <a:solidFill>
            <a:srgbClr val="51DC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13" name="Freeform 24"/>
          <p:cNvSpPr>
            <a:spLocks/>
          </p:cNvSpPr>
          <p:nvPr/>
        </p:nvSpPr>
        <p:spPr bwMode="auto">
          <a:xfrm>
            <a:off x="1424693" y="3933160"/>
            <a:ext cx="1137640" cy="1327978"/>
          </a:xfrm>
          <a:custGeom>
            <a:avLst/>
            <a:gdLst>
              <a:gd name="T0" fmla="*/ 188 w 607"/>
              <a:gd name="T1" fmla="*/ 164 h 923"/>
              <a:gd name="T2" fmla="*/ 324 w 607"/>
              <a:gd name="T3" fmla="*/ 58 h 923"/>
              <a:gd name="T4" fmla="*/ 400 w 607"/>
              <a:gd name="T5" fmla="*/ 0 h 923"/>
              <a:gd name="T6" fmla="*/ 480 w 607"/>
              <a:gd name="T7" fmla="*/ 71 h 923"/>
              <a:gd name="T8" fmla="*/ 366 w 607"/>
              <a:gd name="T9" fmla="*/ 157 h 923"/>
              <a:gd name="T10" fmla="*/ 200 w 607"/>
              <a:gd name="T11" fmla="*/ 267 h 923"/>
              <a:gd name="T12" fmla="*/ 154 w 607"/>
              <a:gd name="T13" fmla="*/ 388 h 923"/>
              <a:gd name="T14" fmla="*/ 291 w 607"/>
              <a:gd name="T15" fmla="*/ 441 h 923"/>
              <a:gd name="T16" fmla="*/ 289 w 607"/>
              <a:gd name="T17" fmla="*/ 502 h 923"/>
              <a:gd name="T18" fmla="*/ 306 w 607"/>
              <a:gd name="T19" fmla="*/ 608 h 923"/>
              <a:gd name="T20" fmla="*/ 435 w 607"/>
              <a:gd name="T21" fmla="*/ 686 h 923"/>
              <a:gd name="T22" fmla="*/ 399 w 607"/>
              <a:gd name="T23" fmla="*/ 864 h 923"/>
              <a:gd name="T24" fmla="*/ 441 w 607"/>
              <a:gd name="T25" fmla="*/ 989 h 923"/>
              <a:gd name="T26" fmla="*/ 525 w 607"/>
              <a:gd name="T27" fmla="*/ 793 h 923"/>
              <a:gd name="T28" fmla="*/ 489 w 607"/>
              <a:gd name="T29" fmla="*/ 689 h 923"/>
              <a:gd name="T30" fmla="*/ 626 w 607"/>
              <a:gd name="T31" fmla="*/ 603 h 923"/>
              <a:gd name="T32" fmla="*/ 643 w 607"/>
              <a:gd name="T33" fmla="*/ 459 h 923"/>
              <a:gd name="T34" fmla="*/ 769 w 607"/>
              <a:gd name="T35" fmla="*/ 401 h 923"/>
              <a:gd name="T36" fmla="*/ 688 w 607"/>
              <a:gd name="T37" fmla="*/ 208 h 923"/>
              <a:gd name="T38" fmla="*/ 500 w 607"/>
              <a:gd name="T39" fmla="*/ 52 h 923"/>
              <a:gd name="T40" fmla="*/ 606 w 607"/>
              <a:gd name="T41" fmla="*/ 26 h 923"/>
              <a:gd name="T42" fmla="*/ 756 w 607"/>
              <a:gd name="T43" fmla="*/ 164 h 923"/>
              <a:gd name="T44" fmla="*/ 875 w 607"/>
              <a:gd name="T45" fmla="*/ 258 h 923"/>
              <a:gd name="T46" fmla="*/ 945 w 607"/>
              <a:gd name="T47" fmla="*/ 384 h 923"/>
              <a:gd name="T48" fmla="*/ 780 w 607"/>
              <a:gd name="T49" fmla="*/ 504 h 923"/>
              <a:gd name="T50" fmla="*/ 605 w 607"/>
              <a:gd name="T51" fmla="*/ 845 h 923"/>
              <a:gd name="T52" fmla="*/ 563 w 607"/>
              <a:gd name="T53" fmla="*/ 952 h 923"/>
              <a:gd name="T54" fmla="*/ 566 w 607"/>
              <a:gd name="T55" fmla="*/ 906 h 923"/>
              <a:gd name="T56" fmla="*/ 608 w 607"/>
              <a:gd name="T57" fmla="*/ 812 h 923"/>
              <a:gd name="T58" fmla="*/ 720 w 607"/>
              <a:gd name="T59" fmla="*/ 591 h 923"/>
              <a:gd name="T60" fmla="*/ 849 w 607"/>
              <a:gd name="T61" fmla="*/ 462 h 923"/>
              <a:gd name="T62" fmla="*/ 918 w 607"/>
              <a:gd name="T63" fmla="*/ 331 h 923"/>
              <a:gd name="T64" fmla="*/ 760 w 607"/>
              <a:gd name="T65" fmla="*/ 178 h 923"/>
              <a:gd name="T66" fmla="*/ 636 w 607"/>
              <a:gd name="T67" fmla="*/ 70 h 923"/>
              <a:gd name="T68" fmla="*/ 530 w 607"/>
              <a:gd name="T69" fmla="*/ 24 h 923"/>
              <a:gd name="T70" fmla="*/ 551 w 607"/>
              <a:gd name="T71" fmla="*/ 113 h 923"/>
              <a:gd name="T72" fmla="*/ 668 w 607"/>
              <a:gd name="T73" fmla="*/ 186 h 923"/>
              <a:gd name="T74" fmla="*/ 813 w 607"/>
              <a:gd name="T75" fmla="*/ 319 h 923"/>
              <a:gd name="T76" fmla="*/ 658 w 607"/>
              <a:gd name="T77" fmla="*/ 492 h 923"/>
              <a:gd name="T78" fmla="*/ 638 w 607"/>
              <a:gd name="T79" fmla="*/ 612 h 923"/>
              <a:gd name="T80" fmla="*/ 499 w 607"/>
              <a:gd name="T81" fmla="*/ 686 h 923"/>
              <a:gd name="T82" fmla="*/ 529 w 607"/>
              <a:gd name="T83" fmla="*/ 859 h 923"/>
              <a:gd name="T84" fmla="*/ 408 w 607"/>
              <a:gd name="T85" fmla="*/ 969 h 923"/>
              <a:gd name="T86" fmla="*/ 400 w 607"/>
              <a:gd name="T87" fmla="*/ 741 h 923"/>
              <a:gd name="T88" fmla="*/ 413 w 607"/>
              <a:gd name="T89" fmla="*/ 649 h 923"/>
              <a:gd name="T90" fmla="*/ 283 w 607"/>
              <a:gd name="T91" fmla="*/ 542 h 923"/>
              <a:gd name="T92" fmla="*/ 141 w 607"/>
              <a:gd name="T93" fmla="*/ 390 h 923"/>
              <a:gd name="T94" fmla="*/ 195 w 607"/>
              <a:gd name="T95" fmla="*/ 257 h 923"/>
              <a:gd name="T96" fmla="*/ 473 w 607"/>
              <a:gd name="T97" fmla="*/ 60 h 923"/>
              <a:gd name="T98" fmla="*/ 370 w 607"/>
              <a:gd name="T99" fmla="*/ 9 h 923"/>
              <a:gd name="T100" fmla="*/ 310 w 607"/>
              <a:gd name="T101" fmla="*/ 88 h 923"/>
              <a:gd name="T102" fmla="*/ 179 w 607"/>
              <a:gd name="T103" fmla="*/ 178 h 923"/>
              <a:gd name="T104" fmla="*/ 51 w 607"/>
              <a:gd name="T105" fmla="*/ 271 h 923"/>
              <a:gd name="T106" fmla="*/ 60 w 607"/>
              <a:gd name="T107" fmla="*/ 415 h 923"/>
              <a:gd name="T108" fmla="*/ 138 w 607"/>
              <a:gd name="T109" fmla="*/ 470 h 923"/>
              <a:gd name="T110" fmla="*/ 233 w 607"/>
              <a:gd name="T111" fmla="*/ 705 h 923"/>
              <a:gd name="T112" fmla="*/ 320 w 607"/>
              <a:gd name="T113" fmla="*/ 884 h 923"/>
              <a:gd name="T114" fmla="*/ 354 w 607"/>
              <a:gd name="T115" fmla="*/ 960 h 923"/>
              <a:gd name="T116" fmla="*/ 288 w 607"/>
              <a:gd name="T117" fmla="*/ 846 h 923"/>
              <a:gd name="T118" fmla="*/ 216 w 607"/>
              <a:gd name="T119" fmla="*/ 693 h 923"/>
              <a:gd name="T120" fmla="*/ 6 w 607"/>
              <a:gd name="T121" fmla="*/ 369 h 92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7"/>
              <a:gd name="T184" fmla="*/ 0 h 923"/>
              <a:gd name="T185" fmla="*/ 607 w 607"/>
              <a:gd name="T186" fmla="*/ 923 h 92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7" h="923">
                <a:moveTo>
                  <a:pt x="0" y="317"/>
                </a:moveTo>
                <a:lnTo>
                  <a:pt x="2" y="295"/>
                </a:lnTo>
                <a:lnTo>
                  <a:pt x="6" y="290"/>
                </a:lnTo>
                <a:lnTo>
                  <a:pt x="7" y="283"/>
                </a:lnTo>
                <a:lnTo>
                  <a:pt x="9" y="277"/>
                </a:lnTo>
                <a:lnTo>
                  <a:pt x="12" y="271"/>
                </a:lnTo>
                <a:lnTo>
                  <a:pt x="15" y="265"/>
                </a:lnTo>
                <a:lnTo>
                  <a:pt x="19" y="259"/>
                </a:lnTo>
                <a:lnTo>
                  <a:pt x="23" y="253"/>
                </a:lnTo>
                <a:lnTo>
                  <a:pt x="28" y="246"/>
                </a:lnTo>
                <a:lnTo>
                  <a:pt x="31" y="240"/>
                </a:lnTo>
                <a:lnTo>
                  <a:pt x="37" y="232"/>
                </a:lnTo>
                <a:lnTo>
                  <a:pt x="38" y="229"/>
                </a:lnTo>
                <a:lnTo>
                  <a:pt x="48" y="215"/>
                </a:lnTo>
                <a:lnTo>
                  <a:pt x="77" y="184"/>
                </a:lnTo>
                <a:lnTo>
                  <a:pt x="88" y="176"/>
                </a:lnTo>
                <a:lnTo>
                  <a:pt x="112" y="156"/>
                </a:lnTo>
                <a:lnTo>
                  <a:pt x="115" y="155"/>
                </a:lnTo>
                <a:lnTo>
                  <a:pt x="118" y="153"/>
                </a:lnTo>
                <a:lnTo>
                  <a:pt x="120" y="151"/>
                </a:lnTo>
                <a:lnTo>
                  <a:pt x="122" y="150"/>
                </a:lnTo>
                <a:lnTo>
                  <a:pt x="124" y="148"/>
                </a:lnTo>
                <a:lnTo>
                  <a:pt x="125" y="145"/>
                </a:lnTo>
                <a:lnTo>
                  <a:pt x="127" y="144"/>
                </a:lnTo>
                <a:lnTo>
                  <a:pt x="129" y="142"/>
                </a:lnTo>
                <a:lnTo>
                  <a:pt x="153" y="118"/>
                </a:lnTo>
                <a:lnTo>
                  <a:pt x="155" y="115"/>
                </a:lnTo>
                <a:lnTo>
                  <a:pt x="158" y="113"/>
                </a:lnTo>
                <a:lnTo>
                  <a:pt x="160" y="111"/>
                </a:lnTo>
                <a:lnTo>
                  <a:pt x="162" y="109"/>
                </a:lnTo>
                <a:lnTo>
                  <a:pt x="165" y="106"/>
                </a:lnTo>
                <a:lnTo>
                  <a:pt x="167" y="104"/>
                </a:lnTo>
                <a:lnTo>
                  <a:pt x="169" y="102"/>
                </a:lnTo>
                <a:lnTo>
                  <a:pt x="171" y="100"/>
                </a:lnTo>
                <a:lnTo>
                  <a:pt x="181" y="90"/>
                </a:lnTo>
                <a:lnTo>
                  <a:pt x="198" y="69"/>
                </a:lnTo>
                <a:lnTo>
                  <a:pt x="200" y="66"/>
                </a:lnTo>
                <a:lnTo>
                  <a:pt x="203" y="62"/>
                </a:lnTo>
                <a:lnTo>
                  <a:pt x="205" y="59"/>
                </a:lnTo>
                <a:lnTo>
                  <a:pt x="207" y="54"/>
                </a:lnTo>
                <a:lnTo>
                  <a:pt x="208" y="50"/>
                </a:lnTo>
                <a:lnTo>
                  <a:pt x="209" y="46"/>
                </a:lnTo>
                <a:lnTo>
                  <a:pt x="210" y="43"/>
                </a:lnTo>
                <a:lnTo>
                  <a:pt x="210" y="39"/>
                </a:lnTo>
                <a:lnTo>
                  <a:pt x="211" y="35"/>
                </a:lnTo>
                <a:lnTo>
                  <a:pt x="212" y="31"/>
                </a:lnTo>
                <a:lnTo>
                  <a:pt x="213" y="27"/>
                </a:lnTo>
                <a:lnTo>
                  <a:pt x="215" y="23"/>
                </a:lnTo>
                <a:lnTo>
                  <a:pt x="217" y="19"/>
                </a:lnTo>
                <a:lnTo>
                  <a:pt x="219" y="15"/>
                </a:lnTo>
                <a:lnTo>
                  <a:pt x="222" y="11"/>
                </a:lnTo>
                <a:lnTo>
                  <a:pt x="227" y="8"/>
                </a:lnTo>
                <a:lnTo>
                  <a:pt x="231" y="4"/>
                </a:lnTo>
                <a:lnTo>
                  <a:pt x="235" y="3"/>
                </a:lnTo>
                <a:lnTo>
                  <a:pt x="239" y="2"/>
                </a:lnTo>
                <a:lnTo>
                  <a:pt x="243" y="1"/>
                </a:lnTo>
                <a:lnTo>
                  <a:pt x="246" y="1"/>
                </a:lnTo>
                <a:lnTo>
                  <a:pt x="249" y="1"/>
                </a:lnTo>
                <a:lnTo>
                  <a:pt x="253" y="0"/>
                </a:lnTo>
                <a:lnTo>
                  <a:pt x="256" y="0"/>
                </a:lnTo>
                <a:lnTo>
                  <a:pt x="260" y="0"/>
                </a:lnTo>
                <a:lnTo>
                  <a:pt x="264" y="0"/>
                </a:lnTo>
                <a:lnTo>
                  <a:pt x="268" y="1"/>
                </a:lnTo>
                <a:lnTo>
                  <a:pt x="271" y="1"/>
                </a:lnTo>
                <a:lnTo>
                  <a:pt x="275" y="1"/>
                </a:lnTo>
                <a:lnTo>
                  <a:pt x="278" y="2"/>
                </a:lnTo>
                <a:lnTo>
                  <a:pt x="281" y="3"/>
                </a:lnTo>
                <a:lnTo>
                  <a:pt x="285" y="4"/>
                </a:lnTo>
                <a:lnTo>
                  <a:pt x="288" y="7"/>
                </a:lnTo>
                <a:lnTo>
                  <a:pt x="303" y="20"/>
                </a:lnTo>
                <a:lnTo>
                  <a:pt x="304" y="21"/>
                </a:lnTo>
                <a:lnTo>
                  <a:pt x="307" y="26"/>
                </a:lnTo>
                <a:lnTo>
                  <a:pt x="308" y="31"/>
                </a:lnTo>
                <a:lnTo>
                  <a:pt x="309" y="36"/>
                </a:lnTo>
                <a:lnTo>
                  <a:pt x="310" y="41"/>
                </a:lnTo>
                <a:lnTo>
                  <a:pt x="310" y="46"/>
                </a:lnTo>
                <a:lnTo>
                  <a:pt x="310" y="50"/>
                </a:lnTo>
                <a:lnTo>
                  <a:pt x="309" y="55"/>
                </a:lnTo>
                <a:lnTo>
                  <a:pt x="308" y="60"/>
                </a:lnTo>
                <a:lnTo>
                  <a:pt x="307" y="65"/>
                </a:lnTo>
                <a:lnTo>
                  <a:pt x="304" y="70"/>
                </a:lnTo>
                <a:lnTo>
                  <a:pt x="302" y="74"/>
                </a:lnTo>
                <a:lnTo>
                  <a:pt x="299" y="79"/>
                </a:lnTo>
                <a:lnTo>
                  <a:pt x="297" y="84"/>
                </a:lnTo>
                <a:lnTo>
                  <a:pt x="293" y="89"/>
                </a:lnTo>
                <a:lnTo>
                  <a:pt x="290" y="94"/>
                </a:lnTo>
                <a:lnTo>
                  <a:pt x="286" y="98"/>
                </a:lnTo>
                <a:lnTo>
                  <a:pt x="282" y="102"/>
                </a:lnTo>
                <a:lnTo>
                  <a:pt x="278" y="106"/>
                </a:lnTo>
                <a:lnTo>
                  <a:pt x="275" y="110"/>
                </a:lnTo>
                <a:lnTo>
                  <a:pt x="270" y="113"/>
                </a:lnTo>
                <a:lnTo>
                  <a:pt x="267" y="117"/>
                </a:lnTo>
                <a:lnTo>
                  <a:pt x="263" y="121"/>
                </a:lnTo>
                <a:lnTo>
                  <a:pt x="258" y="125"/>
                </a:lnTo>
                <a:lnTo>
                  <a:pt x="254" y="128"/>
                </a:lnTo>
                <a:lnTo>
                  <a:pt x="251" y="132"/>
                </a:lnTo>
                <a:lnTo>
                  <a:pt x="246" y="135"/>
                </a:lnTo>
                <a:lnTo>
                  <a:pt x="242" y="139"/>
                </a:lnTo>
                <a:lnTo>
                  <a:pt x="238" y="142"/>
                </a:lnTo>
                <a:lnTo>
                  <a:pt x="234" y="145"/>
                </a:lnTo>
                <a:lnTo>
                  <a:pt x="229" y="149"/>
                </a:lnTo>
                <a:lnTo>
                  <a:pt x="225" y="152"/>
                </a:lnTo>
                <a:lnTo>
                  <a:pt x="221" y="155"/>
                </a:lnTo>
                <a:lnTo>
                  <a:pt x="217" y="159"/>
                </a:lnTo>
                <a:lnTo>
                  <a:pt x="207" y="166"/>
                </a:lnTo>
                <a:lnTo>
                  <a:pt x="196" y="176"/>
                </a:lnTo>
                <a:lnTo>
                  <a:pt x="190" y="182"/>
                </a:lnTo>
                <a:lnTo>
                  <a:pt x="185" y="186"/>
                </a:lnTo>
                <a:lnTo>
                  <a:pt x="181" y="191"/>
                </a:lnTo>
                <a:lnTo>
                  <a:pt x="175" y="196"/>
                </a:lnTo>
                <a:lnTo>
                  <a:pt x="170" y="201"/>
                </a:lnTo>
                <a:lnTo>
                  <a:pt x="165" y="206"/>
                </a:lnTo>
                <a:lnTo>
                  <a:pt x="159" y="211"/>
                </a:lnTo>
                <a:lnTo>
                  <a:pt x="154" y="215"/>
                </a:lnTo>
                <a:lnTo>
                  <a:pt x="149" y="220"/>
                </a:lnTo>
                <a:lnTo>
                  <a:pt x="145" y="225"/>
                </a:lnTo>
                <a:lnTo>
                  <a:pt x="141" y="230"/>
                </a:lnTo>
                <a:lnTo>
                  <a:pt x="136" y="236"/>
                </a:lnTo>
                <a:lnTo>
                  <a:pt x="132" y="241"/>
                </a:lnTo>
                <a:lnTo>
                  <a:pt x="128" y="246"/>
                </a:lnTo>
                <a:lnTo>
                  <a:pt x="125" y="250"/>
                </a:lnTo>
                <a:lnTo>
                  <a:pt x="122" y="255"/>
                </a:lnTo>
                <a:lnTo>
                  <a:pt x="119" y="260"/>
                </a:lnTo>
                <a:lnTo>
                  <a:pt x="108" y="288"/>
                </a:lnTo>
                <a:lnTo>
                  <a:pt x="105" y="294"/>
                </a:lnTo>
                <a:lnTo>
                  <a:pt x="103" y="299"/>
                </a:lnTo>
                <a:lnTo>
                  <a:pt x="101" y="304"/>
                </a:lnTo>
                <a:lnTo>
                  <a:pt x="99" y="309"/>
                </a:lnTo>
                <a:lnTo>
                  <a:pt x="98" y="314"/>
                </a:lnTo>
                <a:lnTo>
                  <a:pt x="96" y="319"/>
                </a:lnTo>
                <a:lnTo>
                  <a:pt x="93" y="325"/>
                </a:lnTo>
                <a:lnTo>
                  <a:pt x="92" y="330"/>
                </a:lnTo>
                <a:lnTo>
                  <a:pt x="92" y="334"/>
                </a:lnTo>
                <a:lnTo>
                  <a:pt x="92" y="337"/>
                </a:lnTo>
                <a:lnTo>
                  <a:pt x="93" y="340"/>
                </a:lnTo>
                <a:lnTo>
                  <a:pt x="93" y="343"/>
                </a:lnTo>
                <a:lnTo>
                  <a:pt x="93" y="347"/>
                </a:lnTo>
                <a:lnTo>
                  <a:pt x="95" y="351"/>
                </a:lnTo>
                <a:lnTo>
                  <a:pt x="96" y="354"/>
                </a:lnTo>
                <a:lnTo>
                  <a:pt x="98" y="357"/>
                </a:lnTo>
                <a:lnTo>
                  <a:pt x="104" y="361"/>
                </a:lnTo>
                <a:lnTo>
                  <a:pt x="122" y="377"/>
                </a:lnTo>
                <a:lnTo>
                  <a:pt x="125" y="380"/>
                </a:lnTo>
                <a:lnTo>
                  <a:pt x="127" y="382"/>
                </a:lnTo>
                <a:lnTo>
                  <a:pt x="130" y="384"/>
                </a:lnTo>
                <a:lnTo>
                  <a:pt x="133" y="386"/>
                </a:lnTo>
                <a:lnTo>
                  <a:pt x="136" y="388"/>
                </a:lnTo>
                <a:lnTo>
                  <a:pt x="139" y="390"/>
                </a:lnTo>
                <a:lnTo>
                  <a:pt x="142" y="392"/>
                </a:lnTo>
                <a:lnTo>
                  <a:pt x="145" y="393"/>
                </a:lnTo>
                <a:lnTo>
                  <a:pt x="149" y="394"/>
                </a:lnTo>
                <a:lnTo>
                  <a:pt x="154" y="396"/>
                </a:lnTo>
                <a:lnTo>
                  <a:pt x="157" y="398"/>
                </a:lnTo>
                <a:lnTo>
                  <a:pt x="161" y="399"/>
                </a:lnTo>
                <a:lnTo>
                  <a:pt x="166" y="400"/>
                </a:lnTo>
                <a:lnTo>
                  <a:pt x="170" y="401"/>
                </a:lnTo>
                <a:lnTo>
                  <a:pt x="173" y="402"/>
                </a:lnTo>
                <a:lnTo>
                  <a:pt x="178" y="404"/>
                </a:lnTo>
                <a:lnTo>
                  <a:pt x="182" y="404"/>
                </a:lnTo>
                <a:lnTo>
                  <a:pt x="186" y="406"/>
                </a:lnTo>
                <a:lnTo>
                  <a:pt x="190" y="407"/>
                </a:lnTo>
                <a:lnTo>
                  <a:pt x="194" y="408"/>
                </a:lnTo>
                <a:lnTo>
                  <a:pt x="198" y="410"/>
                </a:lnTo>
                <a:lnTo>
                  <a:pt x="202" y="411"/>
                </a:lnTo>
                <a:lnTo>
                  <a:pt x="206" y="412"/>
                </a:lnTo>
                <a:lnTo>
                  <a:pt x="210" y="415"/>
                </a:lnTo>
                <a:lnTo>
                  <a:pt x="211" y="417"/>
                </a:lnTo>
                <a:lnTo>
                  <a:pt x="211" y="418"/>
                </a:lnTo>
                <a:lnTo>
                  <a:pt x="211" y="421"/>
                </a:lnTo>
                <a:lnTo>
                  <a:pt x="211" y="423"/>
                </a:lnTo>
                <a:lnTo>
                  <a:pt x="210" y="424"/>
                </a:lnTo>
                <a:lnTo>
                  <a:pt x="209" y="427"/>
                </a:lnTo>
                <a:lnTo>
                  <a:pt x="208" y="428"/>
                </a:lnTo>
                <a:lnTo>
                  <a:pt x="206" y="430"/>
                </a:lnTo>
                <a:lnTo>
                  <a:pt x="202" y="435"/>
                </a:lnTo>
                <a:lnTo>
                  <a:pt x="198" y="441"/>
                </a:lnTo>
                <a:lnTo>
                  <a:pt x="195" y="446"/>
                </a:lnTo>
                <a:lnTo>
                  <a:pt x="191" y="452"/>
                </a:lnTo>
                <a:lnTo>
                  <a:pt x="188" y="457"/>
                </a:lnTo>
                <a:lnTo>
                  <a:pt x="185" y="462"/>
                </a:lnTo>
                <a:lnTo>
                  <a:pt x="182" y="467"/>
                </a:lnTo>
                <a:lnTo>
                  <a:pt x="179" y="472"/>
                </a:lnTo>
                <a:lnTo>
                  <a:pt x="178" y="484"/>
                </a:lnTo>
                <a:lnTo>
                  <a:pt x="181" y="489"/>
                </a:lnTo>
                <a:lnTo>
                  <a:pt x="185" y="493"/>
                </a:lnTo>
                <a:lnTo>
                  <a:pt x="188" y="495"/>
                </a:lnTo>
                <a:lnTo>
                  <a:pt x="194" y="504"/>
                </a:lnTo>
                <a:lnTo>
                  <a:pt x="200" y="510"/>
                </a:lnTo>
                <a:lnTo>
                  <a:pt x="201" y="512"/>
                </a:lnTo>
                <a:lnTo>
                  <a:pt x="202" y="516"/>
                </a:lnTo>
                <a:lnTo>
                  <a:pt x="202" y="518"/>
                </a:lnTo>
                <a:lnTo>
                  <a:pt x="200" y="522"/>
                </a:lnTo>
                <a:lnTo>
                  <a:pt x="200" y="525"/>
                </a:lnTo>
                <a:lnTo>
                  <a:pt x="198" y="528"/>
                </a:lnTo>
                <a:lnTo>
                  <a:pt x="197" y="531"/>
                </a:lnTo>
                <a:lnTo>
                  <a:pt x="195" y="535"/>
                </a:lnTo>
                <a:lnTo>
                  <a:pt x="193" y="538"/>
                </a:lnTo>
                <a:lnTo>
                  <a:pt x="188" y="551"/>
                </a:lnTo>
                <a:lnTo>
                  <a:pt x="192" y="555"/>
                </a:lnTo>
                <a:lnTo>
                  <a:pt x="196" y="559"/>
                </a:lnTo>
                <a:lnTo>
                  <a:pt x="200" y="562"/>
                </a:lnTo>
                <a:lnTo>
                  <a:pt x="205" y="565"/>
                </a:lnTo>
                <a:lnTo>
                  <a:pt x="210" y="568"/>
                </a:lnTo>
                <a:lnTo>
                  <a:pt x="215" y="570"/>
                </a:lnTo>
                <a:lnTo>
                  <a:pt x="219" y="573"/>
                </a:lnTo>
                <a:lnTo>
                  <a:pt x="224" y="575"/>
                </a:lnTo>
                <a:lnTo>
                  <a:pt x="229" y="577"/>
                </a:lnTo>
                <a:lnTo>
                  <a:pt x="234" y="579"/>
                </a:lnTo>
                <a:lnTo>
                  <a:pt x="239" y="581"/>
                </a:lnTo>
                <a:lnTo>
                  <a:pt x="244" y="583"/>
                </a:lnTo>
                <a:lnTo>
                  <a:pt x="248" y="585"/>
                </a:lnTo>
                <a:lnTo>
                  <a:pt x="253" y="587"/>
                </a:lnTo>
                <a:lnTo>
                  <a:pt x="258" y="588"/>
                </a:lnTo>
                <a:lnTo>
                  <a:pt x="262" y="591"/>
                </a:lnTo>
                <a:lnTo>
                  <a:pt x="270" y="593"/>
                </a:lnTo>
                <a:lnTo>
                  <a:pt x="279" y="604"/>
                </a:lnTo>
                <a:lnTo>
                  <a:pt x="281" y="608"/>
                </a:lnTo>
                <a:lnTo>
                  <a:pt x="281" y="621"/>
                </a:lnTo>
                <a:lnTo>
                  <a:pt x="280" y="631"/>
                </a:lnTo>
                <a:lnTo>
                  <a:pt x="278" y="631"/>
                </a:lnTo>
                <a:lnTo>
                  <a:pt x="275" y="640"/>
                </a:lnTo>
                <a:lnTo>
                  <a:pt x="273" y="649"/>
                </a:lnTo>
                <a:lnTo>
                  <a:pt x="270" y="657"/>
                </a:lnTo>
                <a:lnTo>
                  <a:pt x="268" y="667"/>
                </a:lnTo>
                <a:lnTo>
                  <a:pt x="266" y="675"/>
                </a:lnTo>
                <a:lnTo>
                  <a:pt x="264" y="684"/>
                </a:lnTo>
                <a:lnTo>
                  <a:pt x="262" y="693"/>
                </a:lnTo>
                <a:lnTo>
                  <a:pt x="260" y="702"/>
                </a:lnTo>
                <a:lnTo>
                  <a:pt x="258" y="711"/>
                </a:lnTo>
                <a:lnTo>
                  <a:pt x="256" y="720"/>
                </a:lnTo>
                <a:lnTo>
                  <a:pt x="255" y="729"/>
                </a:lnTo>
                <a:lnTo>
                  <a:pt x="253" y="738"/>
                </a:lnTo>
                <a:lnTo>
                  <a:pt x="253" y="747"/>
                </a:lnTo>
                <a:lnTo>
                  <a:pt x="251" y="756"/>
                </a:lnTo>
                <a:lnTo>
                  <a:pt x="251" y="765"/>
                </a:lnTo>
                <a:lnTo>
                  <a:pt x="250" y="773"/>
                </a:lnTo>
                <a:lnTo>
                  <a:pt x="251" y="779"/>
                </a:lnTo>
                <a:lnTo>
                  <a:pt x="253" y="784"/>
                </a:lnTo>
                <a:lnTo>
                  <a:pt x="253" y="790"/>
                </a:lnTo>
                <a:lnTo>
                  <a:pt x="255" y="795"/>
                </a:lnTo>
                <a:lnTo>
                  <a:pt x="256" y="801"/>
                </a:lnTo>
                <a:lnTo>
                  <a:pt x="257" y="806"/>
                </a:lnTo>
                <a:lnTo>
                  <a:pt x="258" y="812"/>
                </a:lnTo>
                <a:lnTo>
                  <a:pt x="259" y="816"/>
                </a:lnTo>
                <a:lnTo>
                  <a:pt x="260" y="822"/>
                </a:lnTo>
                <a:lnTo>
                  <a:pt x="261" y="827"/>
                </a:lnTo>
                <a:lnTo>
                  <a:pt x="262" y="832"/>
                </a:lnTo>
                <a:lnTo>
                  <a:pt x="263" y="838"/>
                </a:lnTo>
                <a:lnTo>
                  <a:pt x="263" y="843"/>
                </a:lnTo>
                <a:lnTo>
                  <a:pt x="264" y="849"/>
                </a:lnTo>
                <a:lnTo>
                  <a:pt x="265" y="854"/>
                </a:lnTo>
                <a:lnTo>
                  <a:pt x="265" y="859"/>
                </a:lnTo>
                <a:lnTo>
                  <a:pt x="266" y="863"/>
                </a:lnTo>
                <a:lnTo>
                  <a:pt x="268" y="872"/>
                </a:lnTo>
                <a:lnTo>
                  <a:pt x="267" y="885"/>
                </a:lnTo>
                <a:lnTo>
                  <a:pt x="268" y="887"/>
                </a:lnTo>
                <a:lnTo>
                  <a:pt x="278" y="909"/>
                </a:lnTo>
                <a:lnTo>
                  <a:pt x="279" y="911"/>
                </a:lnTo>
                <a:lnTo>
                  <a:pt x="280" y="912"/>
                </a:lnTo>
                <a:lnTo>
                  <a:pt x="282" y="911"/>
                </a:lnTo>
                <a:lnTo>
                  <a:pt x="291" y="902"/>
                </a:lnTo>
                <a:lnTo>
                  <a:pt x="295" y="894"/>
                </a:lnTo>
                <a:lnTo>
                  <a:pt x="299" y="885"/>
                </a:lnTo>
                <a:lnTo>
                  <a:pt x="302" y="876"/>
                </a:lnTo>
                <a:lnTo>
                  <a:pt x="305" y="867"/>
                </a:lnTo>
                <a:lnTo>
                  <a:pt x="309" y="859"/>
                </a:lnTo>
                <a:lnTo>
                  <a:pt x="311" y="850"/>
                </a:lnTo>
                <a:lnTo>
                  <a:pt x="315" y="841"/>
                </a:lnTo>
                <a:lnTo>
                  <a:pt x="318" y="832"/>
                </a:lnTo>
                <a:lnTo>
                  <a:pt x="320" y="824"/>
                </a:lnTo>
                <a:lnTo>
                  <a:pt x="323" y="814"/>
                </a:lnTo>
                <a:lnTo>
                  <a:pt x="326" y="806"/>
                </a:lnTo>
                <a:lnTo>
                  <a:pt x="328" y="797"/>
                </a:lnTo>
                <a:lnTo>
                  <a:pt x="331" y="789"/>
                </a:lnTo>
                <a:lnTo>
                  <a:pt x="333" y="779"/>
                </a:lnTo>
                <a:lnTo>
                  <a:pt x="336" y="771"/>
                </a:lnTo>
                <a:lnTo>
                  <a:pt x="338" y="762"/>
                </a:lnTo>
                <a:lnTo>
                  <a:pt x="336" y="745"/>
                </a:lnTo>
                <a:lnTo>
                  <a:pt x="336" y="740"/>
                </a:lnTo>
                <a:lnTo>
                  <a:pt x="336" y="730"/>
                </a:lnTo>
                <a:lnTo>
                  <a:pt x="335" y="726"/>
                </a:lnTo>
                <a:lnTo>
                  <a:pt x="335" y="722"/>
                </a:lnTo>
                <a:lnTo>
                  <a:pt x="334" y="718"/>
                </a:lnTo>
                <a:lnTo>
                  <a:pt x="334" y="714"/>
                </a:lnTo>
                <a:lnTo>
                  <a:pt x="334" y="710"/>
                </a:lnTo>
                <a:lnTo>
                  <a:pt x="333" y="707"/>
                </a:lnTo>
                <a:lnTo>
                  <a:pt x="333" y="703"/>
                </a:lnTo>
                <a:lnTo>
                  <a:pt x="333" y="699"/>
                </a:lnTo>
                <a:lnTo>
                  <a:pt x="333" y="696"/>
                </a:lnTo>
                <a:lnTo>
                  <a:pt x="333" y="692"/>
                </a:lnTo>
                <a:lnTo>
                  <a:pt x="332" y="688"/>
                </a:lnTo>
                <a:lnTo>
                  <a:pt x="331" y="685"/>
                </a:lnTo>
                <a:lnTo>
                  <a:pt x="331" y="681"/>
                </a:lnTo>
                <a:lnTo>
                  <a:pt x="331" y="677"/>
                </a:lnTo>
                <a:lnTo>
                  <a:pt x="329" y="673"/>
                </a:lnTo>
                <a:lnTo>
                  <a:pt x="328" y="669"/>
                </a:lnTo>
                <a:lnTo>
                  <a:pt x="326" y="657"/>
                </a:lnTo>
                <a:lnTo>
                  <a:pt x="324" y="654"/>
                </a:lnTo>
                <a:lnTo>
                  <a:pt x="323" y="652"/>
                </a:lnTo>
                <a:lnTo>
                  <a:pt x="313" y="634"/>
                </a:lnTo>
                <a:lnTo>
                  <a:pt x="310" y="632"/>
                </a:lnTo>
                <a:lnTo>
                  <a:pt x="305" y="615"/>
                </a:lnTo>
                <a:lnTo>
                  <a:pt x="305" y="609"/>
                </a:lnTo>
                <a:lnTo>
                  <a:pt x="308" y="604"/>
                </a:lnTo>
                <a:lnTo>
                  <a:pt x="312" y="603"/>
                </a:lnTo>
                <a:lnTo>
                  <a:pt x="328" y="595"/>
                </a:lnTo>
                <a:lnTo>
                  <a:pt x="333" y="592"/>
                </a:lnTo>
                <a:lnTo>
                  <a:pt x="354" y="588"/>
                </a:lnTo>
                <a:lnTo>
                  <a:pt x="358" y="587"/>
                </a:lnTo>
                <a:lnTo>
                  <a:pt x="365" y="585"/>
                </a:lnTo>
                <a:lnTo>
                  <a:pt x="369" y="582"/>
                </a:lnTo>
                <a:lnTo>
                  <a:pt x="375" y="580"/>
                </a:lnTo>
                <a:lnTo>
                  <a:pt x="377" y="579"/>
                </a:lnTo>
                <a:lnTo>
                  <a:pt x="380" y="576"/>
                </a:lnTo>
                <a:lnTo>
                  <a:pt x="389" y="574"/>
                </a:lnTo>
                <a:lnTo>
                  <a:pt x="393" y="570"/>
                </a:lnTo>
                <a:lnTo>
                  <a:pt x="396" y="565"/>
                </a:lnTo>
                <a:lnTo>
                  <a:pt x="399" y="561"/>
                </a:lnTo>
                <a:lnTo>
                  <a:pt x="401" y="556"/>
                </a:lnTo>
                <a:lnTo>
                  <a:pt x="403" y="551"/>
                </a:lnTo>
                <a:lnTo>
                  <a:pt x="404" y="546"/>
                </a:lnTo>
                <a:lnTo>
                  <a:pt x="404" y="541"/>
                </a:lnTo>
                <a:lnTo>
                  <a:pt x="404" y="536"/>
                </a:lnTo>
                <a:lnTo>
                  <a:pt x="399" y="524"/>
                </a:lnTo>
                <a:lnTo>
                  <a:pt x="399" y="517"/>
                </a:lnTo>
                <a:lnTo>
                  <a:pt x="419" y="497"/>
                </a:lnTo>
                <a:lnTo>
                  <a:pt x="426" y="484"/>
                </a:lnTo>
                <a:lnTo>
                  <a:pt x="428" y="470"/>
                </a:lnTo>
                <a:lnTo>
                  <a:pt x="419" y="459"/>
                </a:lnTo>
                <a:lnTo>
                  <a:pt x="411" y="453"/>
                </a:lnTo>
                <a:lnTo>
                  <a:pt x="399" y="444"/>
                </a:lnTo>
                <a:lnTo>
                  <a:pt x="396" y="439"/>
                </a:lnTo>
                <a:lnTo>
                  <a:pt x="396" y="431"/>
                </a:lnTo>
                <a:lnTo>
                  <a:pt x="398" y="427"/>
                </a:lnTo>
                <a:lnTo>
                  <a:pt x="401" y="425"/>
                </a:lnTo>
                <a:lnTo>
                  <a:pt x="403" y="425"/>
                </a:lnTo>
                <a:lnTo>
                  <a:pt x="406" y="423"/>
                </a:lnTo>
                <a:lnTo>
                  <a:pt x="407" y="422"/>
                </a:lnTo>
                <a:lnTo>
                  <a:pt x="411" y="422"/>
                </a:lnTo>
                <a:lnTo>
                  <a:pt x="417" y="419"/>
                </a:lnTo>
                <a:lnTo>
                  <a:pt x="426" y="417"/>
                </a:lnTo>
                <a:lnTo>
                  <a:pt x="430" y="415"/>
                </a:lnTo>
                <a:lnTo>
                  <a:pt x="433" y="413"/>
                </a:lnTo>
                <a:lnTo>
                  <a:pt x="437" y="412"/>
                </a:lnTo>
                <a:lnTo>
                  <a:pt x="441" y="410"/>
                </a:lnTo>
                <a:lnTo>
                  <a:pt x="445" y="408"/>
                </a:lnTo>
                <a:lnTo>
                  <a:pt x="447" y="406"/>
                </a:lnTo>
                <a:lnTo>
                  <a:pt x="452" y="404"/>
                </a:lnTo>
                <a:lnTo>
                  <a:pt x="455" y="400"/>
                </a:lnTo>
                <a:lnTo>
                  <a:pt x="459" y="398"/>
                </a:lnTo>
                <a:lnTo>
                  <a:pt x="463" y="394"/>
                </a:lnTo>
                <a:lnTo>
                  <a:pt x="467" y="392"/>
                </a:lnTo>
                <a:lnTo>
                  <a:pt x="471" y="389"/>
                </a:lnTo>
                <a:lnTo>
                  <a:pt x="476" y="386"/>
                </a:lnTo>
                <a:lnTo>
                  <a:pt x="479" y="383"/>
                </a:lnTo>
                <a:lnTo>
                  <a:pt x="482" y="380"/>
                </a:lnTo>
                <a:lnTo>
                  <a:pt x="486" y="377"/>
                </a:lnTo>
                <a:lnTo>
                  <a:pt x="488" y="374"/>
                </a:lnTo>
                <a:lnTo>
                  <a:pt x="492" y="369"/>
                </a:lnTo>
                <a:lnTo>
                  <a:pt x="496" y="368"/>
                </a:lnTo>
                <a:lnTo>
                  <a:pt x="508" y="358"/>
                </a:lnTo>
                <a:lnTo>
                  <a:pt x="509" y="354"/>
                </a:lnTo>
                <a:lnTo>
                  <a:pt x="514" y="347"/>
                </a:lnTo>
                <a:lnTo>
                  <a:pt x="517" y="316"/>
                </a:lnTo>
                <a:lnTo>
                  <a:pt x="513" y="299"/>
                </a:lnTo>
                <a:lnTo>
                  <a:pt x="512" y="297"/>
                </a:lnTo>
                <a:lnTo>
                  <a:pt x="508" y="282"/>
                </a:lnTo>
                <a:lnTo>
                  <a:pt x="498" y="263"/>
                </a:lnTo>
                <a:lnTo>
                  <a:pt x="498" y="260"/>
                </a:lnTo>
                <a:lnTo>
                  <a:pt x="489" y="250"/>
                </a:lnTo>
                <a:lnTo>
                  <a:pt x="489" y="248"/>
                </a:lnTo>
                <a:lnTo>
                  <a:pt x="486" y="243"/>
                </a:lnTo>
                <a:lnTo>
                  <a:pt x="484" y="241"/>
                </a:lnTo>
                <a:lnTo>
                  <a:pt x="479" y="234"/>
                </a:lnTo>
                <a:lnTo>
                  <a:pt x="466" y="220"/>
                </a:lnTo>
                <a:lnTo>
                  <a:pt x="455" y="207"/>
                </a:lnTo>
                <a:lnTo>
                  <a:pt x="447" y="200"/>
                </a:lnTo>
                <a:lnTo>
                  <a:pt x="441" y="195"/>
                </a:lnTo>
                <a:lnTo>
                  <a:pt x="440" y="192"/>
                </a:lnTo>
                <a:lnTo>
                  <a:pt x="426" y="180"/>
                </a:lnTo>
                <a:lnTo>
                  <a:pt x="399" y="157"/>
                </a:lnTo>
                <a:lnTo>
                  <a:pt x="384" y="143"/>
                </a:lnTo>
                <a:lnTo>
                  <a:pt x="380" y="141"/>
                </a:lnTo>
                <a:lnTo>
                  <a:pt x="375" y="137"/>
                </a:lnTo>
                <a:lnTo>
                  <a:pt x="374" y="135"/>
                </a:lnTo>
                <a:lnTo>
                  <a:pt x="370" y="132"/>
                </a:lnTo>
                <a:lnTo>
                  <a:pt x="364" y="126"/>
                </a:lnTo>
                <a:lnTo>
                  <a:pt x="361" y="122"/>
                </a:lnTo>
                <a:lnTo>
                  <a:pt x="352" y="113"/>
                </a:lnTo>
                <a:lnTo>
                  <a:pt x="349" y="111"/>
                </a:lnTo>
                <a:lnTo>
                  <a:pt x="345" y="105"/>
                </a:lnTo>
                <a:lnTo>
                  <a:pt x="342" y="100"/>
                </a:lnTo>
                <a:lnTo>
                  <a:pt x="338" y="94"/>
                </a:lnTo>
                <a:lnTo>
                  <a:pt x="334" y="87"/>
                </a:lnTo>
                <a:lnTo>
                  <a:pt x="331" y="82"/>
                </a:lnTo>
                <a:lnTo>
                  <a:pt x="326" y="77"/>
                </a:lnTo>
                <a:lnTo>
                  <a:pt x="324" y="71"/>
                </a:lnTo>
                <a:lnTo>
                  <a:pt x="320" y="65"/>
                </a:lnTo>
                <a:lnTo>
                  <a:pt x="320" y="48"/>
                </a:lnTo>
                <a:lnTo>
                  <a:pt x="320" y="43"/>
                </a:lnTo>
                <a:lnTo>
                  <a:pt x="321" y="39"/>
                </a:lnTo>
                <a:lnTo>
                  <a:pt x="323" y="33"/>
                </a:lnTo>
                <a:lnTo>
                  <a:pt x="326" y="28"/>
                </a:lnTo>
                <a:lnTo>
                  <a:pt x="328" y="23"/>
                </a:lnTo>
                <a:lnTo>
                  <a:pt x="333" y="19"/>
                </a:lnTo>
                <a:lnTo>
                  <a:pt x="338" y="14"/>
                </a:lnTo>
                <a:lnTo>
                  <a:pt x="345" y="11"/>
                </a:lnTo>
                <a:lnTo>
                  <a:pt x="349" y="10"/>
                </a:lnTo>
                <a:lnTo>
                  <a:pt x="353" y="10"/>
                </a:lnTo>
                <a:lnTo>
                  <a:pt x="357" y="10"/>
                </a:lnTo>
                <a:lnTo>
                  <a:pt x="361" y="10"/>
                </a:lnTo>
                <a:lnTo>
                  <a:pt x="365" y="11"/>
                </a:lnTo>
                <a:lnTo>
                  <a:pt x="369" y="13"/>
                </a:lnTo>
                <a:lnTo>
                  <a:pt x="372" y="14"/>
                </a:lnTo>
                <a:lnTo>
                  <a:pt x="377" y="16"/>
                </a:lnTo>
                <a:lnTo>
                  <a:pt x="379" y="18"/>
                </a:lnTo>
                <a:lnTo>
                  <a:pt x="382" y="19"/>
                </a:lnTo>
                <a:lnTo>
                  <a:pt x="385" y="21"/>
                </a:lnTo>
                <a:lnTo>
                  <a:pt x="388" y="24"/>
                </a:lnTo>
                <a:lnTo>
                  <a:pt x="391" y="26"/>
                </a:lnTo>
                <a:lnTo>
                  <a:pt x="393" y="28"/>
                </a:lnTo>
                <a:lnTo>
                  <a:pt x="396" y="31"/>
                </a:lnTo>
                <a:lnTo>
                  <a:pt x="399" y="33"/>
                </a:lnTo>
                <a:lnTo>
                  <a:pt x="407" y="42"/>
                </a:lnTo>
                <a:lnTo>
                  <a:pt x="409" y="46"/>
                </a:lnTo>
                <a:lnTo>
                  <a:pt x="411" y="50"/>
                </a:lnTo>
                <a:lnTo>
                  <a:pt x="413" y="56"/>
                </a:lnTo>
                <a:lnTo>
                  <a:pt x="414" y="60"/>
                </a:lnTo>
                <a:lnTo>
                  <a:pt x="415" y="65"/>
                </a:lnTo>
                <a:lnTo>
                  <a:pt x="416" y="70"/>
                </a:lnTo>
                <a:lnTo>
                  <a:pt x="416" y="75"/>
                </a:lnTo>
                <a:lnTo>
                  <a:pt x="418" y="79"/>
                </a:lnTo>
                <a:lnTo>
                  <a:pt x="419" y="85"/>
                </a:lnTo>
                <a:lnTo>
                  <a:pt x="423" y="92"/>
                </a:lnTo>
                <a:lnTo>
                  <a:pt x="452" y="116"/>
                </a:lnTo>
                <a:lnTo>
                  <a:pt x="455" y="121"/>
                </a:lnTo>
                <a:lnTo>
                  <a:pt x="466" y="131"/>
                </a:lnTo>
                <a:lnTo>
                  <a:pt x="470" y="135"/>
                </a:lnTo>
                <a:lnTo>
                  <a:pt x="484" y="151"/>
                </a:lnTo>
                <a:lnTo>
                  <a:pt x="486" y="153"/>
                </a:lnTo>
                <a:lnTo>
                  <a:pt x="492" y="159"/>
                </a:lnTo>
                <a:lnTo>
                  <a:pt x="498" y="164"/>
                </a:lnTo>
                <a:lnTo>
                  <a:pt x="506" y="173"/>
                </a:lnTo>
                <a:lnTo>
                  <a:pt x="508" y="176"/>
                </a:lnTo>
                <a:lnTo>
                  <a:pt x="511" y="179"/>
                </a:lnTo>
                <a:lnTo>
                  <a:pt x="513" y="182"/>
                </a:lnTo>
                <a:lnTo>
                  <a:pt x="515" y="184"/>
                </a:lnTo>
                <a:lnTo>
                  <a:pt x="517" y="187"/>
                </a:lnTo>
                <a:lnTo>
                  <a:pt x="519" y="190"/>
                </a:lnTo>
                <a:lnTo>
                  <a:pt x="520" y="193"/>
                </a:lnTo>
                <a:lnTo>
                  <a:pt x="523" y="196"/>
                </a:lnTo>
                <a:lnTo>
                  <a:pt x="526" y="199"/>
                </a:lnTo>
                <a:lnTo>
                  <a:pt x="530" y="201"/>
                </a:lnTo>
                <a:lnTo>
                  <a:pt x="538" y="211"/>
                </a:lnTo>
                <a:lnTo>
                  <a:pt x="542" y="215"/>
                </a:lnTo>
                <a:lnTo>
                  <a:pt x="553" y="230"/>
                </a:lnTo>
                <a:lnTo>
                  <a:pt x="556" y="233"/>
                </a:lnTo>
                <a:lnTo>
                  <a:pt x="560" y="237"/>
                </a:lnTo>
                <a:lnTo>
                  <a:pt x="560" y="238"/>
                </a:lnTo>
                <a:lnTo>
                  <a:pt x="563" y="241"/>
                </a:lnTo>
                <a:lnTo>
                  <a:pt x="576" y="261"/>
                </a:lnTo>
                <a:lnTo>
                  <a:pt x="576" y="264"/>
                </a:lnTo>
                <a:lnTo>
                  <a:pt x="578" y="265"/>
                </a:lnTo>
                <a:lnTo>
                  <a:pt x="579" y="268"/>
                </a:lnTo>
                <a:lnTo>
                  <a:pt x="584" y="274"/>
                </a:lnTo>
                <a:lnTo>
                  <a:pt x="587" y="281"/>
                </a:lnTo>
                <a:lnTo>
                  <a:pt x="590" y="287"/>
                </a:lnTo>
                <a:lnTo>
                  <a:pt x="592" y="293"/>
                </a:lnTo>
                <a:lnTo>
                  <a:pt x="594" y="299"/>
                </a:lnTo>
                <a:lnTo>
                  <a:pt x="595" y="305"/>
                </a:lnTo>
                <a:lnTo>
                  <a:pt x="597" y="311"/>
                </a:lnTo>
                <a:lnTo>
                  <a:pt x="598" y="318"/>
                </a:lnTo>
                <a:lnTo>
                  <a:pt x="597" y="319"/>
                </a:lnTo>
                <a:lnTo>
                  <a:pt x="598" y="325"/>
                </a:lnTo>
                <a:lnTo>
                  <a:pt x="600" y="330"/>
                </a:lnTo>
                <a:lnTo>
                  <a:pt x="601" y="336"/>
                </a:lnTo>
                <a:lnTo>
                  <a:pt x="602" y="342"/>
                </a:lnTo>
                <a:lnTo>
                  <a:pt x="603" y="347"/>
                </a:lnTo>
                <a:lnTo>
                  <a:pt x="605" y="353"/>
                </a:lnTo>
                <a:lnTo>
                  <a:pt x="605" y="358"/>
                </a:lnTo>
                <a:lnTo>
                  <a:pt x="606" y="364"/>
                </a:lnTo>
                <a:lnTo>
                  <a:pt x="605" y="370"/>
                </a:lnTo>
                <a:lnTo>
                  <a:pt x="604" y="376"/>
                </a:lnTo>
                <a:lnTo>
                  <a:pt x="602" y="382"/>
                </a:lnTo>
                <a:lnTo>
                  <a:pt x="598" y="388"/>
                </a:lnTo>
                <a:lnTo>
                  <a:pt x="594" y="394"/>
                </a:lnTo>
                <a:lnTo>
                  <a:pt x="588" y="400"/>
                </a:lnTo>
                <a:lnTo>
                  <a:pt x="583" y="405"/>
                </a:lnTo>
                <a:lnTo>
                  <a:pt x="576" y="410"/>
                </a:lnTo>
                <a:lnTo>
                  <a:pt x="572" y="413"/>
                </a:lnTo>
                <a:lnTo>
                  <a:pt x="570" y="415"/>
                </a:lnTo>
                <a:lnTo>
                  <a:pt x="556" y="423"/>
                </a:lnTo>
                <a:lnTo>
                  <a:pt x="542" y="434"/>
                </a:lnTo>
                <a:lnTo>
                  <a:pt x="515" y="451"/>
                </a:lnTo>
                <a:lnTo>
                  <a:pt x="513" y="452"/>
                </a:lnTo>
                <a:lnTo>
                  <a:pt x="509" y="455"/>
                </a:lnTo>
                <a:lnTo>
                  <a:pt x="505" y="458"/>
                </a:lnTo>
                <a:lnTo>
                  <a:pt x="502" y="460"/>
                </a:lnTo>
                <a:lnTo>
                  <a:pt x="499" y="464"/>
                </a:lnTo>
                <a:lnTo>
                  <a:pt x="496" y="467"/>
                </a:lnTo>
                <a:lnTo>
                  <a:pt x="494" y="470"/>
                </a:lnTo>
                <a:lnTo>
                  <a:pt x="492" y="474"/>
                </a:lnTo>
                <a:lnTo>
                  <a:pt x="491" y="477"/>
                </a:lnTo>
                <a:lnTo>
                  <a:pt x="468" y="547"/>
                </a:lnTo>
                <a:lnTo>
                  <a:pt x="445" y="613"/>
                </a:lnTo>
                <a:lnTo>
                  <a:pt x="445" y="617"/>
                </a:lnTo>
                <a:lnTo>
                  <a:pt x="409" y="717"/>
                </a:lnTo>
                <a:lnTo>
                  <a:pt x="408" y="722"/>
                </a:lnTo>
                <a:lnTo>
                  <a:pt x="406" y="728"/>
                </a:lnTo>
                <a:lnTo>
                  <a:pt x="404" y="733"/>
                </a:lnTo>
                <a:lnTo>
                  <a:pt x="401" y="738"/>
                </a:lnTo>
                <a:lnTo>
                  <a:pt x="399" y="744"/>
                </a:lnTo>
                <a:lnTo>
                  <a:pt x="396" y="749"/>
                </a:lnTo>
                <a:lnTo>
                  <a:pt x="395" y="754"/>
                </a:lnTo>
                <a:lnTo>
                  <a:pt x="393" y="760"/>
                </a:lnTo>
                <a:lnTo>
                  <a:pt x="391" y="764"/>
                </a:lnTo>
                <a:lnTo>
                  <a:pt x="390" y="768"/>
                </a:lnTo>
                <a:lnTo>
                  <a:pt x="388" y="773"/>
                </a:lnTo>
                <a:lnTo>
                  <a:pt x="387" y="778"/>
                </a:lnTo>
                <a:lnTo>
                  <a:pt x="386" y="783"/>
                </a:lnTo>
                <a:lnTo>
                  <a:pt x="384" y="787"/>
                </a:lnTo>
                <a:lnTo>
                  <a:pt x="383" y="791"/>
                </a:lnTo>
                <a:lnTo>
                  <a:pt x="382" y="796"/>
                </a:lnTo>
                <a:lnTo>
                  <a:pt x="382" y="800"/>
                </a:lnTo>
                <a:lnTo>
                  <a:pt x="380" y="804"/>
                </a:lnTo>
                <a:lnTo>
                  <a:pt x="379" y="809"/>
                </a:lnTo>
                <a:lnTo>
                  <a:pt x="377" y="813"/>
                </a:lnTo>
                <a:lnTo>
                  <a:pt x="376" y="818"/>
                </a:lnTo>
                <a:lnTo>
                  <a:pt x="374" y="822"/>
                </a:lnTo>
                <a:lnTo>
                  <a:pt x="372" y="826"/>
                </a:lnTo>
                <a:lnTo>
                  <a:pt x="370" y="831"/>
                </a:lnTo>
                <a:lnTo>
                  <a:pt x="369" y="837"/>
                </a:lnTo>
                <a:lnTo>
                  <a:pt x="367" y="842"/>
                </a:lnTo>
                <a:lnTo>
                  <a:pt x="366" y="848"/>
                </a:lnTo>
                <a:lnTo>
                  <a:pt x="365" y="853"/>
                </a:lnTo>
                <a:lnTo>
                  <a:pt x="364" y="859"/>
                </a:lnTo>
                <a:lnTo>
                  <a:pt x="363" y="864"/>
                </a:lnTo>
                <a:lnTo>
                  <a:pt x="362" y="870"/>
                </a:lnTo>
                <a:lnTo>
                  <a:pt x="360" y="876"/>
                </a:lnTo>
                <a:lnTo>
                  <a:pt x="360" y="880"/>
                </a:lnTo>
                <a:lnTo>
                  <a:pt x="358" y="886"/>
                </a:lnTo>
                <a:lnTo>
                  <a:pt x="358" y="892"/>
                </a:lnTo>
                <a:lnTo>
                  <a:pt x="357" y="897"/>
                </a:lnTo>
                <a:lnTo>
                  <a:pt x="355" y="903"/>
                </a:lnTo>
                <a:lnTo>
                  <a:pt x="355" y="908"/>
                </a:lnTo>
                <a:lnTo>
                  <a:pt x="354" y="914"/>
                </a:lnTo>
                <a:lnTo>
                  <a:pt x="353" y="919"/>
                </a:lnTo>
                <a:lnTo>
                  <a:pt x="352" y="921"/>
                </a:lnTo>
                <a:lnTo>
                  <a:pt x="349" y="922"/>
                </a:lnTo>
                <a:lnTo>
                  <a:pt x="344" y="920"/>
                </a:lnTo>
                <a:lnTo>
                  <a:pt x="350" y="889"/>
                </a:lnTo>
                <a:lnTo>
                  <a:pt x="355" y="857"/>
                </a:lnTo>
                <a:lnTo>
                  <a:pt x="356" y="854"/>
                </a:lnTo>
                <a:lnTo>
                  <a:pt x="358" y="851"/>
                </a:lnTo>
                <a:lnTo>
                  <a:pt x="358" y="847"/>
                </a:lnTo>
                <a:lnTo>
                  <a:pt x="360" y="844"/>
                </a:lnTo>
                <a:lnTo>
                  <a:pt x="360" y="841"/>
                </a:lnTo>
                <a:lnTo>
                  <a:pt x="361" y="837"/>
                </a:lnTo>
                <a:lnTo>
                  <a:pt x="362" y="834"/>
                </a:lnTo>
                <a:lnTo>
                  <a:pt x="363" y="831"/>
                </a:lnTo>
                <a:lnTo>
                  <a:pt x="364" y="827"/>
                </a:lnTo>
                <a:lnTo>
                  <a:pt x="365" y="824"/>
                </a:lnTo>
                <a:lnTo>
                  <a:pt x="366" y="821"/>
                </a:lnTo>
                <a:lnTo>
                  <a:pt x="367" y="818"/>
                </a:lnTo>
                <a:lnTo>
                  <a:pt x="367" y="814"/>
                </a:lnTo>
                <a:lnTo>
                  <a:pt x="369" y="811"/>
                </a:lnTo>
                <a:lnTo>
                  <a:pt x="370" y="808"/>
                </a:lnTo>
                <a:lnTo>
                  <a:pt x="371" y="805"/>
                </a:lnTo>
                <a:lnTo>
                  <a:pt x="372" y="800"/>
                </a:lnTo>
                <a:lnTo>
                  <a:pt x="374" y="794"/>
                </a:lnTo>
                <a:lnTo>
                  <a:pt x="375" y="789"/>
                </a:lnTo>
                <a:lnTo>
                  <a:pt x="377" y="784"/>
                </a:lnTo>
                <a:lnTo>
                  <a:pt x="378" y="778"/>
                </a:lnTo>
                <a:lnTo>
                  <a:pt x="380" y="773"/>
                </a:lnTo>
                <a:lnTo>
                  <a:pt x="382" y="768"/>
                </a:lnTo>
                <a:lnTo>
                  <a:pt x="383" y="762"/>
                </a:lnTo>
                <a:lnTo>
                  <a:pt x="385" y="757"/>
                </a:lnTo>
                <a:lnTo>
                  <a:pt x="387" y="752"/>
                </a:lnTo>
                <a:lnTo>
                  <a:pt x="389" y="747"/>
                </a:lnTo>
                <a:lnTo>
                  <a:pt x="391" y="742"/>
                </a:lnTo>
                <a:lnTo>
                  <a:pt x="393" y="737"/>
                </a:lnTo>
                <a:lnTo>
                  <a:pt x="395" y="732"/>
                </a:lnTo>
                <a:lnTo>
                  <a:pt x="397" y="726"/>
                </a:lnTo>
                <a:lnTo>
                  <a:pt x="399" y="721"/>
                </a:lnTo>
                <a:lnTo>
                  <a:pt x="401" y="719"/>
                </a:lnTo>
                <a:lnTo>
                  <a:pt x="420" y="663"/>
                </a:lnTo>
                <a:lnTo>
                  <a:pt x="431" y="634"/>
                </a:lnTo>
                <a:lnTo>
                  <a:pt x="438" y="611"/>
                </a:lnTo>
                <a:lnTo>
                  <a:pt x="441" y="605"/>
                </a:lnTo>
                <a:lnTo>
                  <a:pt x="442" y="599"/>
                </a:lnTo>
                <a:lnTo>
                  <a:pt x="445" y="592"/>
                </a:lnTo>
                <a:lnTo>
                  <a:pt x="447" y="586"/>
                </a:lnTo>
                <a:lnTo>
                  <a:pt x="450" y="580"/>
                </a:lnTo>
                <a:lnTo>
                  <a:pt x="452" y="574"/>
                </a:lnTo>
                <a:lnTo>
                  <a:pt x="453" y="568"/>
                </a:lnTo>
                <a:lnTo>
                  <a:pt x="455" y="562"/>
                </a:lnTo>
                <a:lnTo>
                  <a:pt x="457" y="556"/>
                </a:lnTo>
                <a:lnTo>
                  <a:pt x="459" y="550"/>
                </a:lnTo>
                <a:lnTo>
                  <a:pt x="461" y="544"/>
                </a:lnTo>
                <a:lnTo>
                  <a:pt x="463" y="538"/>
                </a:lnTo>
                <a:lnTo>
                  <a:pt x="465" y="532"/>
                </a:lnTo>
                <a:lnTo>
                  <a:pt x="467" y="526"/>
                </a:lnTo>
                <a:lnTo>
                  <a:pt x="469" y="520"/>
                </a:lnTo>
                <a:lnTo>
                  <a:pt x="471" y="513"/>
                </a:lnTo>
                <a:lnTo>
                  <a:pt x="479" y="490"/>
                </a:lnTo>
                <a:lnTo>
                  <a:pt x="479" y="491"/>
                </a:lnTo>
                <a:lnTo>
                  <a:pt x="486" y="472"/>
                </a:lnTo>
                <a:lnTo>
                  <a:pt x="486" y="469"/>
                </a:lnTo>
                <a:lnTo>
                  <a:pt x="488" y="466"/>
                </a:lnTo>
                <a:lnTo>
                  <a:pt x="491" y="463"/>
                </a:lnTo>
                <a:lnTo>
                  <a:pt x="494" y="459"/>
                </a:lnTo>
                <a:lnTo>
                  <a:pt x="498" y="457"/>
                </a:lnTo>
                <a:lnTo>
                  <a:pt x="501" y="453"/>
                </a:lnTo>
                <a:lnTo>
                  <a:pt x="505" y="451"/>
                </a:lnTo>
                <a:lnTo>
                  <a:pt x="508" y="448"/>
                </a:lnTo>
                <a:lnTo>
                  <a:pt x="513" y="446"/>
                </a:lnTo>
                <a:lnTo>
                  <a:pt x="515" y="444"/>
                </a:lnTo>
                <a:lnTo>
                  <a:pt x="534" y="430"/>
                </a:lnTo>
                <a:lnTo>
                  <a:pt x="543" y="425"/>
                </a:lnTo>
                <a:lnTo>
                  <a:pt x="551" y="419"/>
                </a:lnTo>
                <a:lnTo>
                  <a:pt x="559" y="414"/>
                </a:lnTo>
                <a:lnTo>
                  <a:pt x="566" y="409"/>
                </a:lnTo>
                <a:lnTo>
                  <a:pt x="573" y="404"/>
                </a:lnTo>
                <a:lnTo>
                  <a:pt x="581" y="398"/>
                </a:lnTo>
                <a:lnTo>
                  <a:pt x="588" y="392"/>
                </a:lnTo>
                <a:lnTo>
                  <a:pt x="594" y="385"/>
                </a:lnTo>
                <a:lnTo>
                  <a:pt x="595" y="379"/>
                </a:lnTo>
                <a:lnTo>
                  <a:pt x="597" y="373"/>
                </a:lnTo>
                <a:lnTo>
                  <a:pt x="597" y="366"/>
                </a:lnTo>
                <a:lnTo>
                  <a:pt x="598" y="360"/>
                </a:lnTo>
                <a:lnTo>
                  <a:pt x="597" y="354"/>
                </a:lnTo>
                <a:lnTo>
                  <a:pt x="597" y="348"/>
                </a:lnTo>
                <a:lnTo>
                  <a:pt x="595" y="342"/>
                </a:lnTo>
                <a:lnTo>
                  <a:pt x="595" y="336"/>
                </a:lnTo>
                <a:lnTo>
                  <a:pt x="593" y="330"/>
                </a:lnTo>
                <a:lnTo>
                  <a:pt x="592" y="324"/>
                </a:lnTo>
                <a:lnTo>
                  <a:pt x="590" y="318"/>
                </a:lnTo>
                <a:lnTo>
                  <a:pt x="588" y="311"/>
                </a:lnTo>
                <a:lnTo>
                  <a:pt x="587" y="305"/>
                </a:lnTo>
                <a:lnTo>
                  <a:pt x="585" y="300"/>
                </a:lnTo>
                <a:lnTo>
                  <a:pt x="584" y="293"/>
                </a:lnTo>
                <a:lnTo>
                  <a:pt x="582" y="287"/>
                </a:lnTo>
                <a:lnTo>
                  <a:pt x="576" y="278"/>
                </a:lnTo>
                <a:lnTo>
                  <a:pt x="576" y="276"/>
                </a:lnTo>
                <a:lnTo>
                  <a:pt x="573" y="270"/>
                </a:lnTo>
                <a:lnTo>
                  <a:pt x="568" y="264"/>
                </a:lnTo>
                <a:lnTo>
                  <a:pt x="565" y="259"/>
                </a:lnTo>
                <a:lnTo>
                  <a:pt x="561" y="253"/>
                </a:lnTo>
                <a:lnTo>
                  <a:pt x="557" y="247"/>
                </a:lnTo>
                <a:lnTo>
                  <a:pt x="553" y="242"/>
                </a:lnTo>
                <a:lnTo>
                  <a:pt x="549" y="236"/>
                </a:lnTo>
                <a:lnTo>
                  <a:pt x="543" y="230"/>
                </a:lnTo>
                <a:lnTo>
                  <a:pt x="540" y="226"/>
                </a:lnTo>
                <a:lnTo>
                  <a:pt x="537" y="221"/>
                </a:lnTo>
                <a:lnTo>
                  <a:pt x="532" y="216"/>
                </a:lnTo>
                <a:lnTo>
                  <a:pt x="511" y="194"/>
                </a:lnTo>
                <a:lnTo>
                  <a:pt x="511" y="191"/>
                </a:lnTo>
                <a:lnTo>
                  <a:pt x="509" y="187"/>
                </a:lnTo>
                <a:lnTo>
                  <a:pt x="486" y="164"/>
                </a:lnTo>
                <a:lnTo>
                  <a:pt x="484" y="162"/>
                </a:lnTo>
                <a:lnTo>
                  <a:pt x="480" y="157"/>
                </a:lnTo>
                <a:lnTo>
                  <a:pt x="477" y="154"/>
                </a:lnTo>
                <a:lnTo>
                  <a:pt x="471" y="147"/>
                </a:lnTo>
                <a:lnTo>
                  <a:pt x="460" y="137"/>
                </a:lnTo>
                <a:lnTo>
                  <a:pt x="447" y="122"/>
                </a:lnTo>
                <a:lnTo>
                  <a:pt x="445" y="121"/>
                </a:lnTo>
                <a:lnTo>
                  <a:pt x="442" y="118"/>
                </a:lnTo>
                <a:lnTo>
                  <a:pt x="423" y="102"/>
                </a:lnTo>
                <a:lnTo>
                  <a:pt x="419" y="98"/>
                </a:lnTo>
                <a:lnTo>
                  <a:pt x="416" y="95"/>
                </a:lnTo>
                <a:lnTo>
                  <a:pt x="414" y="91"/>
                </a:lnTo>
                <a:lnTo>
                  <a:pt x="413" y="88"/>
                </a:lnTo>
                <a:lnTo>
                  <a:pt x="411" y="85"/>
                </a:lnTo>
                <a:lnTo>
                  <a:pt x="410" y="81"/>
                </a:lnTo>
                <a:lnTo>
                  <a:pt x="409" y="78"/>
                </a:lnTo>
                <a:lnTo>
                  <a:pt x="408" y="74"/>
                </a:lnTo>
                <a:lnTo>
                  <a:pt x="408" y="71"/>
                </a:lnTo>
                <a:lnTo>
                  <a:pt x="408" y="68"/>
                </a:lnTo>
                <a:lnTo>
                  <a:pt x="407" y="64"/>
                </a:lnTo>
                <a:lnTo>
                  <a:pt x="406" y="61"/>
                </a:lnTo>
                <a:lnTo>
                  <a:pt x="406" y="57"/>
                </a:lnTo>
                <a:lnTo>
                  <a:pt x="405" y="54"/>
                </a:lnTo>
                <a:lnTo>
                  <a:pt x="404" y="50"/>
                </a:lnTo>
                <a:lnTo>
                  <a:pt x="402" y="46"/>
                </a:lnTo>
                <a:lnTo>
                  <a:pt x="399" y="43"/>
                </a:lnTo>
                <a:lnTo>
                  <a:pt x="396" y="40"/>
                </a:lnTo>
                <a:lnTo>
                  <a:pt x="391" y="36"/>
                </a:lnTo>
                <a:lnTo>
                  <a:pt x="387" y="31"/>
                </a:lnTo>
                <a:lnTo>
                  <a:pt x="381" y="26"/>
                </a:lnTo>
                <a:lnTo>
                  <a:pt x="375" y="22"/>
                </a:lnTo>
                <a:lnTo>
                  <a:pt x="369" y="19"/>
                </a:lnTo>
                <a:lnTo>
                  <a:pt x="363" y="16"/>
                </a:lnTo>
                <a:lnTo>
                  <a:pt x="357" y="15"/>
                </a:lnTo>
                <a:lnTo>
                  <a:pt x="350" y="15"/>
                </a:lnTo>
                <a:lnTo>
                  <a:pt x="348" y="16"/>
                </a:lnTo>
                <a:lnTo>
                  <a:pt x="345" y="17"/>
                </a:lnTo>
                <a:lnTo>
                  <a:pt x="343" y="19"/>
                </a:lnTo>
                <a:lnTo>
                  <a:pt x="341" y="20"/>
                </a:lnTo>
                <a:lnTo>
                  <a:pt x="339" y="22"/>
                </a:lnTo>
                <a:lnTo>
                  <a:pt x="337" y="24"/>
                </a:lnTo>
                <a:lnTo>
                  <a:pt x="335" y="26"/>
                </a:lnTo>
                <a:lnTo>
                  <a:pt x="333" y="27"/>
                </a:lnTo>
                <a:lnTo>
                  <a:pt x="330" y="33"/>
                </a:lnTo>
                <a:lnTo>
                  <a:pt x="328" y="38"/>
                </a:lnTo>
                <a:lnTo>
                  <a:pt x="327" y="49"/>
                </a:lnTo>
                <a:lnTo>
                  <a:pt x="326" y="52"/>
                </a:lnTo>
                <a:lnTo>
                  <a:pt x="326" y="56"/>
                </a:lnTo>
                <a:lnTo>
                  <a:pt x="327" y="60"/>
                </a:lnTo>
                <a:lnTo>
                  <a:pt x="328" y="64"/>
                </a:lnTo>
                <a:lnTo>
                  <a:pt x="330" y="68"/>
                </a:lnTo>
                <a:lnTo>
                  <a:pt x="331" y="72"/>
                </a:lnTo>
                <a:lnTo>
                  <a:pt x="333" y="75"/>
                </a:lnTo>
                <a:lnTo>
                  <a:pt x="336" y="79"/>
                </a:lnTo>
                <a:lnTo>
                  <a:pt x="339" y="83"/>
                </a:lnTo>
                <a:lnTo>
                  <a:pt x="343" y="91"/>
                </a:lnTo>
                <a:lnTo>
                  <a:pt x="346" y="92"/>
                </a:lnTo>
                <a:lnTo>
                  <a:pt x="350" y="98"/>
                </a:lnTo>
                <a:lnTo>
                  <a:pt x="352" y="101"/>
                </a:lnTo>
                <a:lnTo>
                  <a:pt x="353" y="104"/>
                </a:lnTo>
                <a:lnTo>
                  <a:pt x="355" y="108"/>
                </a:lnTo>
                <a:lnTo>
                  <a:pt x="358" y="111"/>
                </a:lnTo>
                <a:lnTo>
                  <a:pt x="362" y="114"/>
                </a:lnTo>
                <a:lnTo>
                  <a:pt x="365" y="118"/>
                </a:lnTo>
                <a:lnTo>
                  <a:pt x="369" y="121"/>
                </a:lnTo>
                <a:lnTo>
                  <a:pt x="372" y="124"/>
                </a:lnTo>
                <a:lnTo>
                  <a:pt x="377" y="128"/>
                </a:lnTo>
                <a:lnTo>
                  <a:pt x="379" y="131"/>
                </a:lnTo>
                <a:lnTo>
                  <a:pt x="384" y="135"/>
                </a:lnTo>
                <a:lnTo>
                  <a:pt x="387" y="138"/>
                </a:lnTo>
                <a:lnTo>
                  <a:pt x="391" y="142"/>
                </a:lnTo>
                <a:lnTo>
                  <a:pt x="396" y="145"/>
                </a:lnTo>
                <a:lnTo>
                  <a:pt x="399" y="148"/>
                </a:lnTo>
                <a:lnTo>
                  <a:pt x="404" y="151"/>
                </a:lnTo>
                <a:lnTo>
                  <a:pt x="408" y="155"/>
                </a:lnTo>
                <a:lnTo>
                  <a:pt x="412" y="158"/>
                </a:lnTo>
                <a:lnTo>
                  <a:pt x="416" y="161"/>
                </a:lnTo>
                <a:lnTo>
                  <a:pt x="420" y="165"/>
                </a:lnTo>
                <a:lnTo>
                  <a:pt x="423" y="168"/>
                </a:lnTo>
                <a:lnTo>
                  <a:pt x="427" y="171"/>
                </a:lnTo>
                <a:lnTo>
                  <a:pt x="430" y="174"/>
                </a:lnTo>
                <a:lnTo>
                  <a:pt x="434" y="178"/>
                </a:lnTo>
                <a:lnTo>
                  <a:pt x="438" y="181"/>
                </a:lnTo>
                <a:lnTo>
                  <a:pt x="441" y="185"/>
                </a:lnTo>
                <a:lnTo>
                  <a:pt x="445" y="187"/>
                </a:lnTo>
                <a:lnTo>
                  <a:pt x="465" y="209"/>
                </a:lnTo>
                <a:lnTo>
                  <a:pt x="470" y="213"/>
                </a:lnTo>
                <a:lnTo>
                  <a:pt x="486" y="231"/>
                </a:lnTo>
                <a:lnTo>
                  <a:pt x="487" y="233"/>
                </a:lnTo>
                <a:lnTo>
                  <a:pt x="489" y="236"/>
                </a:lnTo>
                <a:lnTo>
                  <a:pt x="501" y="254"/>
                </a:lnTo>
                <a:lnTo>
                  <a:pt x="504" y="257"/>
                </a:lnTo>
                <a:lnTo>
                  <a:pt x="505" y="260"/>
                </a:lnTo>
                <a:lnTo>
                  <a:pt x="510" y="268"/>
                </a:lnTo>
                <a:lnTo>
                  <a:pt x="511" y="271"/>
                </a:lnTo>
                <a:lnTo>
                  <a:pt x="512" y="273"/>
                </a:lnTo>
                <a:lnTo>
                  <a:pt x="514" y="278"/>
                </a:lnTo>
                <a:lnTo>
                  <a:pt x="516" y="284"/>
                </a:lnTo>
                <a:lnTo>
                  <a:pt x="518" y="289"/>
                </a:lnTo>
                <a:lnTo>
                  <a:pt x="520" y="294"/>
                </a:lnTo>
                <a:lnTo>
                  <a:pt x="521" y="300"/>
                </a:lnTo>
                <a:lnTo>
                  <a:pt x="522" y="305"/>
                </a:lnTo>
                <a:lnTo>
                  <a:pt x="522" y="310"/>
                </a:lnTo>
                <a:lnTo>
                  <a:pt x="522" y="315"/>
                </a:lnTo>
                <a:lnTo>
                  <a:pt x="522" y="346"/>
                </a:lnTo>
                <a:lnTo>
                  <a:pt x="520" y="349"/>
                </a:lnTo>
                <a:lnTo>
                  <a:pt x="511" y="361"/>
                </a:lnTo>
                <a:lnTo>
                  <a:pt x="504" y="370"/>
                </a:lnTo>
                <a:lnTo>
                  <a:pt x="489" y="383"/>
                </a:lnTo>
                <a:lnTo>
                  <a:pt x="447" y="416"/>
                </a:lnTo>
                <a:lnTo>
                  <a:pt x="441" y="418"/>
                </a:lnTo>
                <a:lnTo>
                  <a:pt x="435" y="421"/>
                </a:lnTo>
                <a:lnTo>
                  <a:pt x="430" y="423"/>
                </a:lnTo>
                <a:lnTo>
                  <a:pt x="429" y="423"/>
                </a:lnTo>
                <a:lnTo>
                  <a:pt x="418" y="425"/>
                </a:lnTo>
                <a:lnTo>
                  <a:pt x="415" y="428"/>
                </a:lnTo>
                <a:lnTo>
                  <a:pt x="407" y="431"/>
                </a:lnTo>
                <a:lnTo>
                  <a:pt x="404" y="433"/>
                </a:lnTo>
                <a:lnTo>
                  <a:pt x="404" y="437"/>
                </a:lnTo>
                <a:lnTo>
                  <a:pt x="421" y="453"/>
                </a:lnTo>
                <a:lnTo>
                  <a:pt x="426" y="457"/>
                </a:lnTo>
                <a:lnTo>
                  <a:pt x="429" y="463"/>
                </a:lnTo>
                <a:lnTo>
                  <a:pt x="434" y="468"/>
                </a:lnTo>
                <a:lnTo>
                  <a:pt x="435" y="471"/>
                </a:lnTo>
                <a:lnTo>
                  <a:pt x="435" y="476"/>
                </a:lnTo>
                <a:lnTo>
                  <a:pt x="435" y="479"/>
                </a:lnTo>
                <a:lnTo>
                  <a:pt x="433" y="483"/>
                </a:lnTo>
                <a:lnTo>
                  <a:pt x="432" y="487"/>
                </a:lnTo>
                <a:lnTo>
                  <a:pt x="430" y="492"/>
                </a:lnTo>
                <a:lnTo>
                  <a:pt x="428" y="495"/>
                </a:lnTo>
                <a:lnTo>
                  <a:pt x="426" y="499"/>
                </a:lnTo>
                <a:lnTo>
                  <a:pt x="407" y="520"/>
                </a:lnTo>
                <a:lnTo>
                  <a:pt x="412" y="539"/>
                </a:lnTo>
                <a:lnTo>
                  <a:pt x="412" y="542"/>
                </a:lnTo>
                <a:lnTo>
                  <a:pt x="412" y="546"/>
                </a:lnTo>
                <a:lnTo>
                  <a:pt x="412" y="549"/>
                </a:lnTo>
                <a:lnTo>
                  <a:pt x="412" y="553"/>
                </a:lnTo>
                <a:lnTo>
                  <a:pt x="411" y="556"/>
                </a:lnTo>
                <a:lnTo>
                  <a:pt x="410" y="559"/>
                </a:lnTo>
                <a:lnTo>
                  <a:pt x="408" y="563"/>
                </a:lnTo>
                <a:lnTo>
                  <a:pt x="406" y="566"/>
                </a:lnTo>
                <a:lnTo>
                  <a:pt x="396" y="579"/>
                </a:lnTo>
                <a:lnTo>
                  <a:pt x="389" y="581"/>
                </a:lnTo>
                <a:lnTo>
                  <a:pt x="385" y="583"/>
                </a:lnTo>
                <a:lnTo>
                  <a:pt x="382" y="584"/>
                </a:lnTo>
                <a:lnTo>
                  <a:pt x="378" y="586"/>
                </a:lnTo>
                <a:lnTo>
                  <a:pt x="375" y="587"/>
                </a:lnTo>
                <a:lnTo>
                  <a:pt x="372" y="589"/>
                </a:lnTo>
                <a:lnTo>
                  <a:pt x="369" y="591"/>
                </a:lnTo>
                <a:lnTo>
                  <a:pt x="365" y="592"/>
                </a:lnTo>
                <a:lnTo>
                  <a:pt x="362" y="593"/>
                </a:lnTo>
                <a:lnTo>
                  <a:pt x="359" y="594"/>
                </a:lnTo>
                <a:lnTo>
                  <a:pt x="356" y="594"/>
                </a:lnTo>
                <a:lnTo>
                  <a:pt x="339" y="598"/>
                </a:lnTo>
                <a:lnTo>
                  <a:pt x="316" y="609"/>
                </a:lnTo>
                <a:lnTo>
                  <a:pt x="313" y="611"/>
                </a:lnTo>
                <a:lnTo>
                  <a:pt x="314" y="616"/>
                </a:lnTo>
                <a:lnTo>
                  <a:pt x="315" y="621"/>
                </a:lnTo>
                <a:lnTo>
                  <a:pt x="317" y="626"/>
                </a:lnTo>
                <a:lnTo>
                  <a:pt x="319" y="631"/>
                </a:lnTo>
                <a:lnTo>
                  <a:pt x="321" y="636"/>
                </a:lnTo>
                <a:lnTo>
                  <a:pt x="324" y="641"/>
                </a:lnTo>
                <a:lnTo>
                  <a:pt x="327" y="646"/>
                </a:lnTo>
                <a:lnTo>
                  <a:pt x="331" y="651"/>
                </a:lnTo>
                <a:lnTo>
                  <a:pt x="332" y="654"/>
                </a:lnTo>
                <a:lnTo>
                  <a:pt x="333" y="657"/>
                </a:lnTo>
                <a:lnTo>
                  <a:pt x="334" y="661"/>
                </a:lnTo>
                <a:lnTo>
                  <a:pt x="335" y="664"/>
                </a:lnTo>
                <a:lnTo>
                  <a:pt x="335" y="667"/>
                </a:lnTo>
                <a:lnTo>
                  <a:pt x="336" y="670"/>
                </a:lnTo>
                <a:lnTo>
                  <a:pt x="336" y="673"/>
                </a:lnTo>
                <a:lnTo>
                  <a:pt x="337" y="676"/>
                </a:lnTo>
                <a:lnTo>
                  <a:pt x="340" y="690"/>
                </a:lnTo>
                <a:lnTo>
                  <a:pt x="341" y="703"/>
                </a:lnTo>
                <a:lnTo>
                  <a:pt x="346" y="758"/>
                </a:lnTo>
                <a:lnTo>
                  <a:pt x="345" y="765"/>
                </a:lnTo>
                <a:lnTo>
                  <a:pt x="343" y="772"/>
                </a:lnTo>
                <a:lnTo>
                  <a:pt x="341" y="778"/>
                </a:lnTo>
                <a:lnTo>
                  <a:pt x="340" y="785"/>
                </a:lnTo>
                <a:lnTo>
                  <a:pt x="338" y="791"/>
                </a:lnTo>
                <a:lnTo>
                  <a:pt x="336" y="798"/>
                </a:lnTo>
                <a:lnTo>
                  <a:pt x="334" y="804"/>
                </a:lnTo>
                <a:lnTo>
                  <a:pt x="333" y="811"/>
                </a:lnTo>
                <a:lnTo>
                  <a:pt x="331" y="818"/>
                </a:lnTo>
                <a:lnTo>
                  <a:pt x="328" y="824"/>
                </a:lnTo>
                <a:lnTo>
                  <a:pt x="326" y="831"/>
                </a:lnTo>
                <a:lnTo>
                  <a:pt x="324" y="837"/>
                </a:lnTo>
                <a:lnTo>
                  <a:pt x="321" y="844"/>
                </a:lnTo>
                <a:lnTo>
                  <a:pt x="319" y="851"/>
                </a:lnTo>
                <a:lnTo>
                  <a:pt x="316" y="857"/>
                </a:lnTo>
                <a:lnTo>
                  <a:pt x="313" y="864"/>
                </a:lnTo>
                <a:lnTo>
                  <a:pt x="310" y="883"/>
                </a:lnTo>
                <a:lnTo>
                  <a:pt x="302" y="897"/>
                </a:lnTo>
                <a:lnTo>
                  <a:pt x="290" y="916"/>
                </a:lnTo>
                <a:lnTo>
                  <a:pt x="280" y="919"/>
                </a:lnTo>
                <a:lnTo>
                  <a:pt x="272" y="917"/>
                </a:lnTo>
                <a:lnTo>
                  <a:pt x="272" y="914"/>
                </a:lnTo>
                <a:lnTo>
                  <a:pt x="265" y="902"/>
                </a:lnTo>
                <a:lnTo>
                  <a:pt x="263" y="901"/>
                </a:lnTo>
                <a:lnTo>
                  <a:pt x="261" y="892"/>
                </a:lnTo>
                <a:lnTo>
                  <a:pt x="258" y="884"/>
                </a:lnTo>
                <a:lnTo>
                  <a:pt x="258" y="874"/>
                </a:lnTo>
                <a:lnTo>
                  <a:pt x="251" y="810"/>
                </a:lnTo>
                <a:lnTo>
                  <a:pt x="244" y="784"/>
                </a:lnTo>
                <a:lnTo>
                  <a:pt x="241" y="774"/>
                </a:lnTo>
                <a:lnTo>
                  <a:pt x="241" y="768"/>
                </a:lnTo>
                <a:lnTo>
                  <a:pt x="242" y="762"/>
                </a:lnTo>
                <a:lnTo>
                  <a:pt x="242" y="756"/>
                </a:lnTo>
                <a:lnTo>
                  <a:pt x="243" y="750"/>
                </a:lnTo>
                <a:lnTo>
                  <a:pt x="244" y="744"/>
                </a:lnTo>
                <a:lnTo>
                  <a:pt x="245" y="738"/>
                </a:lnTo>
                <a:lnTo>
                  <a:pt x="246" y="732"/>
                </a:lnTo>
                <a:lnTo>
                  <a:pt x="247" y="726"/>
                </a:lnTo>
                <a:lnTo>
                  <a:pt x="248" y="719"/>
                </a:lnTo>
                <a:lnTo>
                  <a:pt x="249" y="713"/>
                </a:lnTo>
                <a:lnTo>
                  <a:pt x="251" y="707"/>
                </a:lnTo>
                <a:lnTo>
                  <a:pt x="252" y="701"/>
                </a:lnTo>
                <a:lnTo>
                  <a:pt x="253" y="695"/>
                </a:lnTo>
                <a:lnTo>
                  <a:pt x="254" y="689"/>
                </a:lnTo>
                <a:lnTo>
                  <a:pt x="256" y="682"/>
                </a:lnTo>
                <a:lnTo>
                  <a:pt x="256" y="676"/>
                </a:lnTo>
                <a:lnTo>
                  <a:pt x="258" y="673"/>
                </a:lnTo>
                <a:lnTo>
                  <a:pt x="259" y="668"/>
                </a:lnTo>
                <a:lnTo>
                  <a:pt x="260" y="664"/>
                </a:lnTo>
                <a:lnTo>
                  <a:pt x="261" y="660"/>
                </a:lnTo>
                <a:lnTo>
                  <a:pt x="263" y="656"/>
                </a:lnTo>
                <a:lnTo>
                  <a:pt x="264" y="652"/>
                </a:lnTo>
                <a:lnTo>
                  <a:pt x="266" y="647"/>
                </a:lnTo>
                <a:lnTo>
                  <a:pt x="267" y="644"/>
                </a:lnTo>
                <a:lnTo>
                  <a:pt x="268" y="639"/>
                </a:lnTo>
                <a:lnTo>
                  <a:pt x="270" y="635"/>
                </a:lnTo>
                <a:lnTo>
                  <a:pt x="270" y="632"/>
                </a:lnTo>
                <a:lnTo>
                  <a:pt x="271" y="627"/>
                </a:lnTo>
                <a:lnTo>
                  <a:pt x="272" y="623"/>
                </a:lnTo>
                <a:lnTo>
                  <a:pt x="273" y="619"/>
                </a:lnTo>
                <a:lnTo>
                  <a:pt x="273" y="615"/>
                </a:lnTo>
                <a:lnTo>
                  <a:pt x="273" y="611"/>
                </a:lnTo>
                <a:lnTo>
                  <a:pt x="269" y="604"/>
                </a:lnTo>
                <a:lnTo>
                  <a:pt x="265" y="601"/>
                </a:lnTo>
                <a:lnTo>
                  <a:pt x="264" y="598"/>
                </a:lnTo>
                <a:lnTo>
                  <a:pt x="217" y="580"/>
                </a:lnTo>
                <a:lnTo>
                  <a:pt x="213" y="576"/>
                </a:lnTo>
                <a:lnTo>
                  <a:pt x="200" y="572"/>
                </a:lnTo>
                <a:lnTo>
                  <a:pt x="197" y="569"/>
                </a:lnTo>
                <a:lnTo>
                  <a:pt x="194" y="567"/>
                </a:lnTo>
                <a:lnTo>
                  <a:pt x="179" y="556"/>
                </a:lnTo>
                <a:lnTo>
                  <a:pt x="179" y="552"/>
                </a:lnTo>
                <a:lnTo>
                  <a:pt x="179" y="549"/>
                </a:lnTo>
                <a:lnTo>
                  <a:pt x="181" y="546"/>
                </a:lnTo>
                <a:lnTo>
                  <a:pt x="181" y="542"/>
                </a:lnTo>
                <a:lnTo>
                  <a:pt x="183" y="539"/>
                </a:lnTo>
                <a:lnTo>
                  <a:pt x="185" y="536"/>
                </a:lnTo>
                <a:lnTo>
                  <a:pt x="187" y="533"/>
                </a:lnTo>
                <a:lnTo>
                  <a:pt x="189" y="529"/>
                </a:lnTo>
                <a:lnTo>
                  <a:pt x="191" y="522"/>
                </a:lnTo>
                <a:lnTo>
                  <a:pt x="194" y="516"/>
                </a:lnTo>
                <a:lnTo>
                  <a:pt x="193" y="513"/>
                </a:lnTo>
                <a:lnTo>
                  <a:pt x="187" y="508"/>
                </a:lnTo>
                <a:lnTo>
                  <a:pt x="183" y="504"/>
                </a:lnTo>
                <a:lnTo>
                  <a:pt x="181" y="499"/>
                </a:lnTo>
                <a:lnTo>
                  <a:pt x="176" y="495"/>
                </a:lnTo>
                <a:lnTo>
                  <a:pt x="170" y="486"/>
                </a:lnTo>
                <a:lnTo>
                  <a:pt x="170" y="472"/>
                </a:lnTo>
                <a:lnTo>
                  <a:pt x="175" y="462"/>
                </a:lnTo>
                <a:lnTo>
                  <a:pt x="202" y="420"/>
                </a:lnTo>
                <a:lnTo>
                  <a:pt x="197" y="416"/>
                </a:lnTo>
                <a:lnTo>
                  <a:pt x="190" y="414"/>
                </a:lnTo>
                <a:lnTo>
                  <a:pt x="184" y="412"/>
                </a:lnTo>
                <a:lnTo>
                  <a:pt x="178" y="410"/>
                </a:lnTo>
                <a:lnTo>
                  <a:pt x="171" y="409"/>
                </a:lnTo>
                <a:lnTo>
                  <a:pt x="164" y="407"/>
                </a:lnTo>
                <a:lnTo>
                  <a:pt x="158" y="405"/>
                </a:lnTo>
                <a:lnTo>
                  <a:pt x="152" y="403"/>
                </a:lnTo>
                <a:lnTo>
                  <a:pt x="131" y="394"/>
                </a:lnTo>
                <a:lnTo>
                  <a:pt x="127" y="390"/>
                </a:lnTo>
                <a:lnTo>
                  <a:pt x="125" y="388"/>
                </a:lnTo>
                <a:lnTo>
                  <a:pt x="103" y="371"/>
                </a:lnTo>
                <a:lnTo>
                  <a:pt x="98" y="366"/>
                </a:lnTo>
                <a:lnTo>
                  <a:pt x="91" y="363"/>
                </a:lnTo>
                <a:lnTo>
                  <a:pt x="90" y="359"/>
                </a:lnTo>
                <a:lnTo>
                  <a:pt x="88" y="357"/>
                </a:lnTo>
                <a:lnTo>
                  <a:pt x="85" y="347"/>
                </a:lnTo>
                <a:lnTo>
                  <a:pt x="87" y="346"/>
                </a:lnTo>
                <a:lnTo>
                  <a:pt x="85" y="324"/>
                </a:lnTo>
                <a:lnTo>
                  <a:pt x="87" y="319"/>
                </a:lnTo>
                <a:lnTo>
                  <a:pt x="89" y="313"/>
                </a:lnTo>
                <a:lnTo>
                  <a:pt x="91" y="307"/>
                </a:lnTo>
                <a:lnTo>
                  <a:pt x="93" y="302"/>
                </a:lnTo>
                <a:lnTo>
                  <a:pt x="95" y="297"/>
                </a:lnTo>
                <a:lnTo>
                  <a:pt x="96" y="291"/>
                </a:lnTo>
                <a:lnTo>
                  <a:pt x="98" y="286"/>
                </a:lnTo>
                <a:lnTo>
                  <a:pt x="101" y="281"/>
                </a:lnTo>
                <a:lnTo>
                  <a:pt x="103" y="275"/>
                </a:lnTo>
                <a:lnTo>
                  <a:pt x="105" y="270"/>
                </a:lnTo>
                <a:lnTo>
                  <a:pt x="108" y="264"/>
                </a:lnTo>
                <a:lnTo>
                  <a:pt x="110" y="259"/>
                </a:lnTo>
                <a:lnTo>
                  <a:pt x="114" y="253"/>
                </a:lnTo>
                <a:lnTo>
                  <a:pt x="117" y="248"/>
                </a:lnTo>
                <a:lnTo>
                  <a:pt x="121" y="243"/>
                </a:lnTo>
                <a:lnTo>
                  <a:pt x="125" y="237"/>
                </a:lnTo>
                <a:lnTo>
                  <a:pt x="175" y="184"/>
                </a:lnTo>
                <a:lnTo>
                  <a:pt x="179" y="181"/>
                </a:lnTo>
                <a:lnTo>
                  <a:pt x="189" y="172"/>
                </a:lnTo>
                <a:lnTo>
                  <a:pt x="195" y="168"/>
                </a:lnTo>
                <a:lnTo>
                  <a:pt x="211" y="155"/>
                </a:lnTo>
                <a:lnTo>
                  <a:pt x="234" y="137"/>
                </a:lnTo>
                <a:lnTo>
                  <a:pt x="243" y="129"/>
                </a:lnTo>
                <a:lnTo>
                  <a:pt x="250" y="123"/>
                </a:lnTo>
                <a:lnTo>
                  <a:pt x="256" y="116"/>
                </a:lnTo>
                <a:lnTo>
                  <a:pt x="263" y="111"/>
                </a:lnTo>
                <a:lnTo>
                  <a:pt x="268" y="106"/>
                </a:lnTo>
                <a:lnTo>
                  <a:pt x="273" y="101"/>
                </a:lnTo>
                <a:lnTo>
                  <a:pt x="279" y="95"/>
                </a:lnTo>
                <a:lnTo>
                  <a:pt x="283" y="90"/>
                </a:lnTo>
                <a:lnTo>
                  <a:pt x="288" y="84"/>
                </a:lnTo>
                <a:lnTo>
                  <a:pt x="292" y="79"/>
                </a:lnTo>
                <a:lnTo>
                  <a:pt x="295" y="73"/>
                </a:lnTo>
                <a:lnTo>
                  <a:pt x="297" y="68"/>
                </a:lnTo>
                <a:lnTo>
                  <a:pt x="299" y="62"/>
                </a:lnTo>
                <a:lnTo>
                  <a:pt x="302" y="56"/>
                </a:lnTo>
                <a:lnTo>
                  <a:pt x="302" y="51"/>
                </a:lnTo>
                <a:lnTo>
                  <a:pt x="302" y="45"/>
                </a:lnTo>
                <a:lnTo>
                  <a:pt x="302" y="40"/>
                </a:lnTo>
                <a:lnTo>
                  <a:pt x="300" y="34"/>
                </a:lnTo>
                <a:lnTo>
                  <a:pt x="299" y="29"/>
                </a:lnTo>
                <a:lnTo>
                  <a:pt x="297" y="25"/>
                </a:lnTo>
                <a:lnTo>
                  <a:pt x="297" y="24"/>
                </a:lnTo>
                <a:lnTo>
                  <a:pt x="278" y="8"/>
                </a:lnTo>
                <a:lnTo>
                  <a:pt x="275" y="7"/>
                </a:lnTo>
                <a:lnTo>
                  <a:pt x="270" y="7"/>
                </a:lnTo>
                <a:lnTo>
                  <a:pt x="268" y="7"/>
                </a:lnTo>
                <a:lnTo>
                  <a:pt x="264" y="7"/>
                </a:lnTo>
                <a:lnTo>
                  <a:pt x="261" y="7"/>
                </a:lnTo>
                <a:lnTo>
                  <a:pt x="257" y="7"/>
                </a:lnTo>
                <a:lnTo>
                  <a:pt x="253" y="6"/>
                </a:lnTo>
                <a:lnTo>
                  <a:pt x="251" y="6"/>
                </a:lnTo>
                <a:lnTo>
                  <a:pt x="244" y="7"/>
                </a:lnTo>
                <a:lnTo>
                  <a:pt x="242" y="7"/>
                </a:lnTo>
                <a:lnTo>
                  <a:pt x="239" y="8"/>
                </a:lnTo>
                <a:lnTo>
                  <a:pt x="237" y="9"/>
                </a:lnTo>
                <a:lnTo>
                  <a:pt x="235" y="10"/>
                </a:lnTo>
                <a:lnTo>
                  <a:pt x="233" y="12"/>
                </a:lnTo>
                <a:lnTo>
                  <a:pt x="231" y="13"/>
                </a:lnTo>
                <a:lnTo>
                  <a:pt x="229" y="15"/>
                </a:lnTo>
                <a:lnTo>
                  <a:pt x="228" y="16"/>
                </a:lnTo>
                <a:lnTo>
                  <a:pt x="227" y="22"/>
                </a:lnTo>
                <a:lnTo>
                  <a:pt x="224" y="27"/>
                </a:lnTo>
                <a:lnTo>
                  <a:pt x="223" y="31"/>
                </a:lnTo>
                <a:lnTo>
                  <a:pt x="222" y="35"/>
                </a:lnTo>
                <a:lnTo>
                  <a:pt x="219" y="39"/>
                </a:lnTo>
                <a:lnTo>
                  <a:pt x="218" y="44"/>
                </a:lnTo>
                <a:lnTo>
                  <a:pt x="216" y="48"/>
                </a:lnTo>
                <a:lnTo>
                  <a:pt x="215" y="52"/>
                </a:lnTo>
                <a:lnTo>
                  <a:pt x="212" y="56"/>
                </a:lnTo>
                <a:lnTo>
                  <a:pt x="210" y="61"/>
                </a:lnTo>
                <a:lnTo>
                  <a:pt x="208" y="65"/>
                </a:lnTo>
                <a:lnTo>
                  <a:pt x="206" y="69"/>
                </a:lnTo>
                <a:lnTo>
                  <a:pt x="203" y="73"/>
                </a:lnTo>
                <a:lnTo>
                  <a:pt x="200" y="77"/>
                </a:lnTo>
                <a:lnTo>
                  <a:pt x="198" y="81"/>
                </a:lnTo>
                <a:lnTo>
                  <a:pt x="194" y="85"/>
                </a:lnTo>
                <a:lnTo>
                  <a:pt x="190" y="90"/>
                </a:lnTo>
                <a:lnTo>
                  <a:pt x="187" y="94"/>
                </a:lnTo>
                <a:lnTo>
                  <a:pt x="183" y="98"/>
                </a:lnTo>
                <a:lnTo>
                  <a:pt x="178" y="102"/>
                </a:lnTo>
                <a:lnTo>
                  <a:pt x="174" y="106"/>
                </a:lnTo>
                <a:lnTo>
                  <a:pt x="171" y="110"/>
                </a:lnTo>
                <a:lnTo>
                  <a:pt x="166" y="114"/>
                </a:lnTo>
                <a:lnTo>
                  <a:pt x="162" y="118"/>
                </a:lnTo>
                <a:lnTo>
                  <a:pt x="158" y="122"/>
                </a:lnTo>
                <a:lnTo>
                  <a:pt x="154" y="126"/>
                </a:lnTo>
                <a:lnTo>
                  <a:pt x="149" y="129"/>
                </a:lnTo>
                <a:lnTo>
                  <a:pt x="146" y="133"/>
                </a:lnTo>
                <a:lnTo>
                  <a:pt x="142" y="137"/>
                </a:lnTo>
                <a:lnTo>
                  <a:pt x="138" y="141"/>
                </a:lnTo>
                <a:lnTo>
                  <a:pt x="134" y="145"/>
                </a:lnTo>
                <a:lnTo>
                  <a:pt x="130" y="149"/>
                </a:lnTo>
                <a:lnTo>
                  <a:pt x="127" y="153"/>
                </a:lnTo>
                <a:lnTo>
                  <a:pt x="122" y="160"/>
                </a:lnTo>
                <a:lnTo>
                  <a:pt x="114" y="164"/>
                </a:lnTo>
                <a:lnTo>
                  <a:pt x="109" y="167"/>
                </a:lnTo>
                <a:lnTo>
                  <a:pt x="104" y="171"/>
                </a:lnTo>
                <a:lnTo>
                  <a:pt x="100" y="174"/>
                </a:lnTo>
                <a:lnTo>
                  <a:pt x="96" y="178"/>
                </a:lnTo>
                <a:lnTo>
                  <a:pt x="91" y="182"/>
                </a:lnTo>
                <a:lnTo>
                  <a:pt x="86" y="186"/>
                </a:lnTo>
                <a:lnTo>
                  <a:pt x="82" y="190"/>
                </a:lnTo>
                <a:lnTo>
                  <a:pt x="79" y="194"/>
                </a:lnTo>
                <a:lnTo>
                  <a:pt x="74" y="197"/>
                </a:lnTo>
                <a:lnTo>
                  <a:pt x="70" y="201"/>
                </a:lnTo>
                <a:lnTo>
                  <a:pt x="67" y="205"/>
                </a:lnTo>
                <a:lnTo>
                  <a:pt x="62" y="209"/>
                </a:lnTo>
                <a:lnTo>
                  <a:pt x="59" y="213"/>
                </a:lnTo>
                <a:lnTo>
                  <a:pt x="55" y="217"/>
                </a:lnTo>
                <a:lnTo>
                  <a:pt x="52" y="221"/>
                </a:lnTo>
                <a:lnTo>
                  <a:pt x="48" y="225"/>
                </a:lnTo>
                <a:lnTo>
                  <a:pt x="42" y="238"/>
                </a:lnTo>
                <a:lnTo>
                  <a:pt x="38" y="242"/>
                </a:lnTo>
                <a:lnTo>
                  <a:pt x="35" y="246"/>
                </a:lnTo>
                <a:lnTo>
                  <a:pt x="33" y="249"/>
                </a:lnTo>
                <a:lnTo>
                  <a:pt x="30" y="253"/>
                </a:lnTo>
                <a:lnTo>
                  <a:pt x="28" y="256"/>
                </a:lnTo>
                <a:lnTo>
                  <a:pt x="26" y="260"/>
                </a:lnTo>
                <a:lnTo>
                  <a:pt x="25" y="264"/>
                </a:lnTo>
                <a:lnTo>
                  <a:pt x="23" y="267"/>
                </a:lnTo>
                <a:lnTo>
                  <a:pt x="21" y="271"/>
                </a:lnTo>
                <a:lnTo>
                  <a:pt x="18" y="274"/>
                </a:lnTo>
                <a:lnTo>
                  <a:pt x="17" y="278"/>
                </a:lnTo>
                <a:lnTo>
                  <a:pt x="16" y="282"/>
                </a:lnTo>
                <a:lnTo>
                  <a:pt x="14" y="285"/>
                </a:lnTo>
                <a:lnTo>
                  <a:pt x="13" y="288"/>
                </a:lnTo>
                <a:lnTo>
                  <a:pt x="11" y="292"/>
                </a:lnTo>
                <a:lnTo>
                  <a:pt x="10" y="296"/>
                </a:lnTo>
                <a:lnTo>
                  <a:pt x="9" y="299"/>
                </a:lnTo>
                <a:lnTo>
                  <a:pt x="9" y="302"/>
                </a:lnTo>
                <a:lnTo>
                  <a:pt x="7" y="314"/>
                </a:lnTo>
                <a:lnTo>
                  <a:pt x="11" y="336"/>
                </a:lnTo>
                <a:lnTo>
                  <a:pt x="35" y="377"/>
                </a:lnTo>
                <a:lnTo>
                  <a:pt x="38" y="380"/>
                </a:lnTo>
                <a:lnTo>
                  <a:pt x="38" y="382"/>
                </a:lnTo>
                <a:lnTo>
                  <a:pt x="41" y="385"/>
                </a:lnTo>
                <a:lnTo>
                  <a:pt x="47" y="394"/>
                </a:lnTo>
                <a:lnTo>
                  <a:pt x="50" y="394"/>
                </a:lnTo>
                <a:lnTo>
                  <a:pt x="55" y="397"/>
                </a:lnTo>
                <a:lnTo>
                  <a:pt x="57" y="402"/>
                </a:lnTo>
                <a:lnTo>
                  <a:pt x="60" y="404"/>
                </a:lnTo>
                <a:lnTo>
                  <a:pt x="65" y="406"/>
                </a:lnTo>
                <a:lnTo>
                  <a:pt x="67" y="407"/>
                </a:lnTo>
                <a:lnTo>
                  <a:pt x="67" y="410"/>
                </a:lnTo>
                <a:lnTo>
                  <a:pt x="68" y="411"/>
                </a:lnTo>
                <a:lnTo>
                  <a:pt x="69" y="413"/>
                </a:lnTo>
                <a:lnTo>
                  <a:pt x="72" y="415"/>
                </a:lnTo>
                <a:lnTo>
                  <a:pt x="74" y="416"/>
                </a:lnTo>
                <a:lnTo>
                  <a:pt x="76" y="418"/>
                </a:lnTo>
                <a:lnTo>
                  <a:pt x="77" y="419"/>
                </a:lnTo>
                <a:lnTo>
                  <a:pt x="79" y="421"/>
                </a:lnTo>
                <a:lnTo>
                  <a:pt x="80" y="423"/>
                </a:lnTo>
                <a:lnTo>
                  <a:pt x="81" y="425"/>
                </a:lnTo>
                <a:lnTo>
                  <a:pt x="86" y="430"/>
                </a:lnTo>
                <a:lnTo>
                  <a:pt x="88" y="433"/>
                </a:lnTo>
                <a:lnTo>
                  <a:pt x="91" y="436"/>
                </a:lnTo>
                <a:lnTo>
                  <a:pt x="98" y="447"/>
                </a:lnTo>
                <a:lnTo>
                  <a:pt x="99" y="449"/>
                </a:lnTo>
                <a:lnTo>
                  <a:pt x="103" y="457"/>
                </a:lnTo>
                <a:lnTo>
                  <a:pt x="108" y="478"/>
                </a:lnTo>
                <a:lnTo>
                  <a:pt x="108" y="481"/>
                </a:lnTo>
                <a:lnTo>
                  <a:pt x="126" y="558"/>
                </a:lnTo>
                <a:lnTo>
                  <a:pt x="128" y="565"/>
                </a:lnTo>
                <a:lnTo>
                  <a:pt x="130" y="572"/>
                </a:lnTo>
                <a:lnTo>
                  <a:pt x="132" y="579"/>
                </a:lnTo>
                <a:lnTo>
                  <a:pt x="134" y="586"/>
                </a:lnTo>
                <a:lnTo>
                  <a:pt x="136" y="593"/>
                </a:lnTo>
                <a:lnTo>
                  <a:pt x="137" y="600"/>
                </a:lnTo>
                <a:lnTo>
                  <a:pt x="139" y="607"/>
                </a:lnTo>
                <a:lnTo>
                  <a:pt x="141" y="614"/>
                </a:lnTo>
                <a:lnTo>
                  <a:pt x="143" y="621"/>
                </a:lnTo>
                <a:lnTo>
                  <a:pt x="144" y="628"/>
                </a:lnTo>
                <a:lnTo>
                  <a:pt x="146" y="635"/>
                </a:lnTo>
                <a:lnTo>
                  <a:pt x="147" y="642"/>
                </a:lnTo>
                <a:lnTo>
                  <a:pt x="149" y="649"/>
                </a:lnTo>
                <a:lnTo>
                  <a:pt x="151" y="656"/>
                </a:lnTo>
                <a:lnTo>
                  <a:pt x="152" y="663"/>
                </a:lnTo>
                <a:lnTo>
                  <a:pt x="154" y="669"/>
                </a:lnTo>
                <a:lnTo>
                  <a:pt x="158" y="683"/>
                </a:lnTo>
                <a:lnTo>
                  <a:pt x="166" y="702"/>
                </a:lnTo>
                <a:lnTo>
                  <a:pt x="170" y="713"/>
                </a:lnTo>
                <a:lnTo>
                  <a:pt x="173" y="719"/>
                </a:lnTo>
                <a:lnTo>
                  <a:pt x="176" y="733"/>
                </a:lnTo>
                <a:lnTo>
                  <a:pt x="178" y="734"/>
                </a:lnTo>
                <a:lnTo>
                  <a:pt x="184" y="756"/>
                </a:lnTo>
                <a:lnTo>
                  <a:pt x="187" y="763"/>
                </a:lnTo>
                <a:lnTo>
                  <a:pt x="194" y="783"/>
                </a:lnTo>
                <a:lnTo>
                  <a:pt x="195" y="785"/>
                </a:lnTo>
                <a:lnTo>
                  <a:pt x="198" y="792"/>
                </a:lnTo>
                <a:lnTo>
                  <a:pt x="200" y="796"/>
                </a:lnTo>
                <a:lnTo>
                  <a:pt x="200" y="800"/>
                </a:lnTo>
                <a:lnTo>
                  <a:pt x="202" y="803"/>
                </a:lnTo>
                <a:lnTo>
                  <a:pt x="203" y="807"/>
                </a:lnTo>
                <a:lnTo>
                  <a:pt x="205" y="810"/>
                </a:lnTo>
                <a:lnTo>
                  <a:pt x="205" y="814"/>
                </a:lnTo>
                <a:lnTo>
                  <a:pt x="207" y="818"/>
                </a:lnTo>
                <a:lnTo>
                  <a:pt x="207" y="821"/>
                </a:lnTo>
                <a:lnTo>
                  <a:pt x="208" y="825"/>
                </a:lnTo>
                <a:lnTo>
                  <a:pt x="210" y="828"/>
                </a:lnTo>
                <a:lnTo>
                  <a:pt x="210" y="832"/>
                </a:lnTo>
                <a:lnTo>
                  <a:pt x="211" y="836"/>
                </a:lnTo>
                <a:lnTo>
                  <a:pt x="212" y="839"/>
                </a:lnTo>
                <a:lnTo>
                  <a:pt x="213" y="843"/>
                </a:lnTo>
                <a:lnTo>
                  <a:pt x="214" y="847"/>
                </a:lnTo>
                <a:lnTo>
                  <a:pt x="215" y="850"/>
                </a:lnTo>
                <a:lnTo>
                  <a:pt x="217" y="852"/>
                </a:lnTo>
                <a:lnTo>
                  <a:pt x="218" y="860"/>
                </a:lnTo>
                <a:lnTo>
                  <a:pt x="219" y="863"/>
                </a:lnTo>
                <a:lnTo>
                  <a:pt x="221" y="866"/>
                </a:lnTo>
                <a:lnTo>
                  <a:pt x="222" y="870"/>
                </a:lnTo>
                <a:lnTo>
                  <a:pt x="223" y="872"/>
                </a:lnTo>
                <a:lnTo>
                  <a:pt x="224" y="876"/>
                </a:lnTo>
                <a:lnTo>
                  <a:pt x="224" y="878"/>
                </a:lnTo>
                <a:lnTo>
                  <a:pt x="225" y="882"/>
                </a:lnTo>
                <a:lnTo>
                  <a:pt x="226" y="884"/>
                </a:lnTo>
                <a:lnTo>
                  <a:pt x="230" y="902"/>
                </a:lnTo>
                <a:lnTo>
                  <a:pt x="231" y="903"/>
                </a:lnTo>
                <a:lnTo>
                  <a:pt x="228" y="911"/>
                </a:lnTo>
                <a:lnTo>
                  <a:pt x="227" y="911"/>
                </a:lnTo>
                <a:lnTo>
                  <a:pt x="225" y="911"/>
                </a:lnTo>
                <a:lnTo>
                  <a:pt x="221" y="908"/>
                </a:lnTo>
                <a:lnTo>
                  <a:pt x="221" y="902"/>
                </a:lnTo>
                <a:lnTo>
                  <a:pt x="221" y="898"/>
                </a:lnTo>
                <a:lnTo>
                  <a:pt x="216" y="873"/>
                </a:lnTo>
                <a:lnTo>
                  <a:pt x="214" y="870"/>
                </a:lnTo>
                <a:lnTo>
                  <a:pt x="213" y="866"/>
                </a:lnTo>
                <a:lnTo>
                  <a:pt x="209" y="855"/>
                </a:lnTo>
                <a:lnTo>
                  <a:pt x="206" y="845"/>
                </a:lnTo>
                <a:lnTo>
                  <a:pt x="203" y="834"/>
                </a:lnTo>
                <a:lnTo>
                  <a:pt x="202" y="830"/>
                </a:lnTo>
                <a:lnTo>
                  <a:pt x="194" y="801"/>
                </a:lnTo>
                <a:lnTo>
                  <a:pt x="190" y="795"/>
                </a:lnTo>
                <a:lnTo>
                  <a:pt x="186" y="787"/>
                </a:lnTo>
                <a:lnTo>
                  <a:pt x="184" y="779"/>
                </a:lnTo>
                <a:lnTo>
                  <a:pt x="176" y="758"/>
                </a:lnTo>
                <a:lnTo>
                  <a:pt x="171" y="740"/>
                </a:lnTo>
                <a:lnTo>
                  <a:pt x="167" y="728"/>
                </a:lnTo>
                <a:lnTo>
                  <a:pt x="167" y="725"/>
                </a:lnTo>
                <a:lnTo>
                  <a:pt x="164" y="721"/>
                </a:lnTo>
                <a:lnTo>
                  <a:pt x="161" y="711"/>
                </a:lnTo>
                <a:lnTo>
                  <a:pt x="159" y="707"/>
                </a:lnTo>
                <a:lnTo>
                  <a:pt x="157" y="701"/>
                </a:lnTo>
                <a:lnTo>
                  <a:pt x="155" y="696"/>
                </a:lnTo>
                <a:lnTo>
                  <a:pt x="154" y="691"/>
                </a:lnTo>
                <a:lnTo>
                  <a:pt x="152" y="685"/>
                </a:lnTo>
                <a:lnTo>
                  <a:pt x="149" y="680"/>
                </a:lnTo>
                <a:lnTo>
                  <a:pt x="148" y="675"/>
                </a:lnTo>
                <a:lnTo>
                  <a:pt x="147" y="669"/>
                </a:lnTo>
                <a:lnTo>
                  <a:pt x="144" y="664"/>
                </a:lnTo>
                <a:lnTo>
                  <a:pt x="143" y="659"/>
                </a:lnTo>
                <a:lnTo>
                  <a:pt x="142" y="654"/>
                </a:lnTo>
                <a:lnTo>
                  <a:pt x="141" y="649"/>
                </a:lnTo>
                <a:lnTo>
                  <a:pt x="139" y="644"/>
                </a:lnTo>
                <a:lnTo>
                  <a:pt x="138" y="638"/>
                </a:lnTo>
                <a:lnTo>
                  <a:pt x="137" y="633"/>
                </a:lnTo>
                <a:lnTo>
                  <a:pt x="136" y="628"/>
                </a:lnTo>
                <a:lnTo>
                  <a:pt x="120" y="565"/>
                </a:lnTo>
                <a:lnTo>
                  <a:pt x="93" y="454"/>
                </a:lnTo>
                <a:lnTo>
                  <a:pt x="91" y="450"/>
                </a:lnTo>
                <a:lnTo>
                  <a:pt x="87" y="444"/>
                </a:lnTo>
                <a:lnTo>
                  <a:pt x="81" y="435"/>
                </a:lnTo>
                <a:lnTo>
                  <a:pt x="74" y="429"/>
                </a:lnTo>
                <a:lnTo>
                  <a:pt x="69" y="421"/>
                </a:lnTo>
                <a:lnTo>
                  <a:pt x="61" y="419"/>
                </a:lnTo>
                <a:lnTo>
                  <a:pt x="51" y="412"/>
                </a:lnTo>
                <a:lnTo>
                  <a:pt x="42" y="400"/>
                </a:lnTo>
                <a:lnTo>
                  <a:pt x="38" y="393"/>
                </a:lnTo>
                <a:lnTo>
                  <a:pt x="35" y="390"/>
                </a:lnTo>
                <a:lnTo>
                  <a:pt x="21" y="368"/>
                </a:lnTo>
                <a:lnTo>
                  <a:pt x="20" y="365"/>
                </a:lnTo>
                <a:lnTo>
                  <a:pt x="17" y="360"/>
                </a:lnTo>
                <a:lnTo>
                  <a:pt x="7" y="345"/>
                </a:lnTo>
                <a:lnTo>
                  <a:pt x="6" y="342"/>
                </a:lnTo>
                <a:lnTo>
                  <a:pt x="4" y="340"/>
                </a:lnTo>
                <a:lnTo>
                  <a:pt x="4" y="337"/>
                </a:lnTo>
                <a:lnTo>
                  <a:pt x="0" y="317"/>
                </a:lnTo>
              </a:path>
            </a:pathLst>
          </a:custGeom>
          <a:noFill/>
          <a:ln w="12700" cap="rnd">
            <a:solidFill>
              <a:srgbClr val="51DC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14" name="Freeform 25"/>
          <p:cNvSpPr>
            <a:spLocks/>
          </p:cNvSpPr>
          <p:nvPr/>
        </p:nvSpPr>
        <p:spPr bwMode="auto">
          <a:xfrm>
            <a:off x="1669009" y="4107095"/>
            <a:ext cx="329751" cy="615674"/>
          </a:xfrm>
          <a:custGeom>
            <a:avLst/>
            <a:gdLst>
              <a:gd name="T0" fmla="*/ 24 w 177"/>
              <a:gd name="T1" fmla="*/ 160 h 428"/>
              <a:gd name="T2" fmla="*/ 66 w 177"/>
              <a:gd name="T3" fmla="*/ 125 h 428"/>
              <a:gd name="T4" fmla="*/ 76 w 177"/>
              <a:gd name="T5" fmla="*/ 119 h 428"/>
              <a:gd name="T6" fmla="*/ 102 w 177"/>
              <a:gd name="T7" fmla="*/ 102 h 428"/>
              <a:gd name="T8" fmla="*/ 126 w 177"/>
              <a:gd name="T9" fmla="*/ 88 h 428"/>
              <a:gd name="T10" fmla="*/ 168 w 177"/>
              <a:gd name="T11" fmla="*/ 61 h 428"/>
              <a:gd name="T12" fmla="*/ 225 w 177"/>
              <a:gd name="T13" fmla="*/ 17 h 428"/>
              <a:gd name="T14" fmla="*/ 255 w 177"/>
              <a:gd name="T15" fmla="*/ 0 h 428"/>
              <a:gd name="T16" fmla="*/ 266 w 177"/>
              <a:gd name="T17" fmla="*/ 48 h 428"/>
              <a:gd name="T18" fmla="*/ 266 w 177"/>
              <a:gd name="T19" fmla="*/ 55 h 428"/>
              <a:gd name="T20" fmla="*/ 267 w 177"/>
              <a:gd name="T21" fmla="*/ 76 h 428"/>
              <a:gd name="T22" fmla="*/ 267 w 177"/>
              <a:gd name="T23" fmla="*/ 97 h 428"/>
              <a:gd name="T24" fmla="*/ 266 w 177"/>
              <a:gd name="T25" fmla="*/ 149 h 428"/>
              <a:gd name="T26" fmla="*/ 266 w 177"/>
              <a:gd name="T27" fmla="*/ 177 h 428"/>
              <a:gd name="T28" fmla="*/ 267 w 177"/>
              <a:gd name="T29" fmla="*/ 204 h 428"/>
              <a:gd name="T30" fmla="*/ 271 w 177"/>
              <a:gd name="T31" fmla="*/ 218 h 428"/>
              <a:gd name="T32" fmla="*/ 272 w 177"/>
              <a:gd name="T33" fmla="*/ 224 h 428"/>
              <a:gd name="T34" fmla="*/ 266 w 177"/>
              <a:gd name="T35" fmla="*/ 317 h 428"/>
              <a:gd name="T36" fmla="*/ 271 w 177"/>
              <a:gd name="T37" fmla="*/ 347 h 428"/>
              <a:gd name="T38" fmla="*/ 266 w 177"/>
              <a:gd name="T39" fmla="*/ 354 h 428"/>
              <a:gd name="T40" fmla="*/ 266 w 177"/>
              <a:gd name="T41" fmla="*/ 367 h 428"/>
              <a:gd name="T42" fmla="*/ 266 w 177"/>
              <a:gd name="T43" fmla="*/ 380 h 428"/>
              <a:gd name="T44" fmla="*/ 267 w 177"/>
              <a:gd name="T45" fmla="*/ 394 h 428"/>
              <a:gd name="T46" fmla="*/ 267 w 177"/>
              <a:gd name="T47" fmla="*/ 407 h 428"/>
              <a:gd name="T48" fmla="*/ 267 w 177"/>
              <a:gd name="T49" fmla="*/ 420 h 428"/>
              <a:gd name="T50" fmla="*/ 267 w 177"/>
              <a:gd name="T51" fmla="*/ 435 h 428"/>
              <a:gd name="T52" fmla="*/ 266 w 177"/>
              <a:gd name="T53" fmla="*/ 447 h 428"/>
              <a:gd name="T54" fmla="*/ 261 w 177"/>
              <a:gd name="T55" fmla="*/ 461 h 428"/>
              <a:gd name="T56" fmla="*/ 150 w 177"/>
              <a:gd name="T57" fmla="*/ 464 h 428"/>
              <a:gd name="T58" fmla="*/ 139 w 177"/>
              <a:gd name="T59" fmla="*/ 459 h 428"/>
              <a:gd name="T60" fmla="*/ 172 w 177"/>
              <a:gd name="T61" fmla="*/ 444 h 428"/>
              <a:gd name="T62" fmla="*/ 178 w 177"/>
              <a:gd name="T63" fmla="*/ 441 h 428"/>
              <a:gd name="T64" fmla="*/ 184 w 177"/>
              <a:gd name="T65" fmla="*/ 439 h 428"/>
              <a:gd name="T66" fmla="*/ 189 w 177"/>
              <a:gd name="T67" fmla="*/ 435 h 428"/>
              <a:gd name="T68" fmla="*/ 193 w 177"/>
              <a:gd name="T69" fmla="*/ 431 h 428"/>
              <a:gd name="T70" fmla="*/ 196 w 177"/>
              <a:gd name="T71" fmla="*/ 425 h 428"/>
              <a:gd name="T72" fmla="*/ 195 w 177"/>
              <a:gd name="T73" fmla="*/ 421 h 428"/>
              <a:gd name="T74" fmla="*/ 191 w 177"/>
              <a:gd name="T75" fmla="*/ 416 h 428"/>
              <a:gd name="T76" fmla="*/ 185 w 177"/>
              <a:gd name="T77" fmla="*/ 412 h 428"/>
              <a:gd name="T78" fmla="*/ 170 w 177"/>
              <a:gd name="T79" fmla="*/ 407 h 428"/>
              <a:gd name="T80" fmla="*/ 154 w 177"/>
              <a:gd name="T81" fmla="*/ 404 h 428"/>
              <a:gd name="T82" fmla="*/ 142 w 177"/>
              <a:gd name="T83" fmla="*/ 398 h 428"/>
              <a:gd name="T84" fmla="*/ 138 w 177"/>
              <a:gd name="T85" fmla="*/ 390 h 428"/>
              <a:gd name="T86" fmla="*/ 160 w 177"/>
              <a:gd name="T87" fmla="*/ 362 h 428"/>
              <a:gd name="T88" fmla="*/ 172 w 177"/>
              <a:gd name="T89" fmla="*/ 351 h 428"/>
              <a:gd name="T90" fmla="*/ 184 w 177"/>
              <a:gd name="T91" fmla="*/ 340 h 428"/>
              <a:gd name="T92" fmla="*/ 193 w 177"/>
              <a:gd name="T93" fmla="*/ 328 h 428"/>
              <a:gd name="T94" fmla="*/ 193 w 177"/>
              <a:gd name="T95" fmla="*/ 317 h 428"/>
              <a:gd name="T96" fmla="*/ 189 w 177"/>
              <a:gd name="T97" fmla="*/ 309 h 428"/>
              <a:gd name="T98" fmla="*/ 176 w 177"/>
              <a:gd name="T99" fmla="*/ 302 h 428"/>
              <a:gd name="T100" fmla="*/ 160 w 177"/>
              <a:gd name="T101" fmla="*/ 293 h 428"/>
              <a:gd name="T102" fmla="*/ 144 w 177"/>
              <a:gd name="T103" fmla="*/ 287 h 428"/>
              <a:gd name="T104" fmla="*/ 126 w 177"/>
              <a:gd name="T105" fmla="*/ 280 h 428"/>
              <a:gd name="T106" fmla="*/ 83 w 177"/>
              <a:gd name="T107" fmla="*/ 275 h 428"/>
              <a:gd name="T108" fmla="*/ 30 w 177"/>
              <a:gd name="T109" fmla="*/ 257 h 428"/>
              <a:gd name="T110" fmla="*/ 25 w 177"/>
              <a:gd name="T111" fmla="*/ 252 h 428"/>
              <a:gd name="T112" fmla="*/ 19 w 177"/>
              <a:gd name="T113" fmla="*/ 248 h 428"/>
              <a:gd name="T114" fmla="*/ 12 w 177"/>
              <a:gd name="T115" fmla="*/ 243 h 428"/>
              <a:gd name="T116" fmla="*/ 9 w 177"/>
              <a:gd name="T117" fmla="*/ 238 h 428"/>
              <a:gd name="T118" fmla="*/ 0 w 177"/>
              <a:gd name="T119" fmla="*/ 207 h 42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7"/>
              <a:gd name="T181" fmla="*/ 0 h 428"/>
              <a:gd name="T182" fmla="*/ 177 w 177"/>
              <a:gd name="T183" fmla="*/ 428 h 42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7" h="428">
                <a:moveTo>
                  <a:pt x="1" y="190"/>
                </a:moveTo>
                <a:lnTo>
                  <a:pt x="15" y="148"/>
                </a:lnTo>
                <a:lnTo>
                  <a:pt x="26" y="129"/>
                </a:lnTo>
                <a:lnTo>
                  <a:pt x="43" y="115"/>
                </a:lnTo>
                <a:lnTo>
                  <a:pt x="46" y="112"/>
                </a:lnTo>
                <a:lnTo>
                  <a:pt x="49" y="109"/>
                </a:lnTo>
                <a:lnTo>
                  <a:pt x="63" y="96"/>
                </a:lnTo>
                <a:lnTo>
                  <a:pt x="66" y="94"/>
                </a:lnTo>
                <a:lnTo>
                  <a:pt x="68" y="93"/>
                </a:lnTo>
                <a:lnTo>
                  <a:pt x="81" y="81"/>
                </a:lnTo>
                <a:lnTo>
                  <a:pt x="102" y="64"/>
                </a:lnTo>
                <a:lnTo>
                  <a:pt x="109" y="57"/>
                </a:lnTo>
                <a:lnTo>
                  <a:pt x="125" y="39"/>
                </a:lnTo>
                <a:lnTo>
                  <a:pt x="146" y="15"/>
                </a:lnTo>
                <a:lnTo>
                  <a:pt x="163" y="0"/>
                </a:lnTo>
                <a:lnTo>
                  <a:pt x="165" y="0"/>
                </a:lnTo>
                <a:lnTo>
                  <a:pt x="166" y="2"/>
                </a:lnTo>
                <a:lnTo>
                  <a:pt x="172" y="44"/>
                </a:lnTo>
                <a:lnTo>
                  <a:pt x="172" y="49"/>
                </a:lnTo>
                <a:lnTo>
                  <a:pt x="172" y="51"/>
                </a:lnTo>
                <a:lnTo>
                  <a:pt x="173" y="58"/>
                </a:lnTo>
                <a:lnTo>
                  <a:pt x="173" y="70"/>
                </a:lnTo>
                <a:lnTo>
                  <a:pt x="173" y="78"/>
                </a:lnTo>
                <a:lnTo>
                  <a:pt x="173" y="89"/>
                </a:lnTo>
                <a:lnTo>
                  <a:pt x="173" y="96"/>
                </a:lnTo>
                <a:lnTo>
                  <a:pt x="172" y="137"/>
                </a:lnTo>
                <a:lnTo>
                  <a:pt x="173" y="143"/>
                </a:lnTo>
                <a:lnTo>
                  <a:pt x="172" y="163"/>
                </a:lnTo>
                <a:lnTo>
                  <a:pt x="172" y="177"/>
                </a:lnTo>
                <a:lnTo>
                  <a:pt x="173" y="188"/>
                </a:lnTo>
                <a:lnTo>
                  <a:pt x="172" y="192"/>
                </a:lnTo>
                <a:lnTo>
                  <a:pt x="175" y="201"/>
                </a:lnTo>
                <a:lnTo>
                  <a:pt x="175" y="206"/>
                </a:lnTo>
                <a:lnTo>
                  <a:pt x="176" y="206"/>
                </a:lnTo>
                <a:lnTo>
                  <a:pt x="176" y="211"/>
                </a:lnTo>
                <a:lnTo>
                  <a:pt x="172" y="292"/>
                </a:lnTo>
                <a:lnTo>
                  <a:pt x="172" y="305"/>
                </a:lnTo>
                <a:lnTo>
                  <a:pt x="175" y="320"/>
                </a:lnTo>
                <a:lnTo>
                  <a:pt x="173" y="325"/>
                </a:lnTo>
                <a:lnTo>
                  <a:pt x="172" y="326"/>
                </a:lnTo>
                <a:lnTo>
                  <a:pt x="172" y="332"/>
                </a:lnTo>
                <a:lnTo>
                  <a:pt x="172" y="338"/>
                </a:lnTo>
                <a:lnTo>
                  <a:pt x="172" y="344"/>
                </a:lnTo>
                <a:lnTo>
                  <a:pt x="172" y="350"/>
                </a:lnTo>
                <a:lnTo>
                  <a:pt x="173" y="357"/>
                </a:lnTo>
                <a:lnTo>
                  <a:pt x="173" y="363"/>
                </a:lnTo>
                <a:lnTo>
                  <a:pt x="173" y="369"/>
                </a:lnTo>
                <a:lnTo>
                  <a:pt x="173" y="375"/>
                </a:lnTo>
                <a:lnTo>
                  <a:pt x="173" y="381"/>
                </a:lnTo>
                <a:lnTo>
                  <a:pt x="173" y="387"/>
                </a:lnTo>
                <a:lnTo>
                  <a:pt x="173" y="393"/>
                </a:lnTo>
                <a:lnTo>
                  <a:pt x="173" y="400"/>
                </a:lnTo>
                <a:lnTo>
                  <a:pt x="173" y="406"/>
                </a:lnTo>
                <a:lnTo>
                  <a:pt x="172" y="412"/>
                </a:lnTo>
                <a:lnTo>
                  <a:pt x="170" y="418"/>
                </a:lnTo>
                <a:lnTo>
                  <a:pt x="169" y="424"/>
                </a:lnTo>
                <a:lnTo>
                  <a:pt x="141" y="426"/>
                </a:lnTo>
                <a:lnTo>
                  <a:pt x="97" y="427"/>
                </a:lnTo>
                <a:lnTo>
                  <a:pt x="90" y="423"/>
                </a:lnTo>
                <a:lnTo>
                  <a:pt x="90" y="422"/>
                </a:lnTo>
                <a:lnTo>
                  <a:pt x="98" y="415"/>
                </a:lnTo>
                <a:lnTo>
                  <a:pt x="111" y="409"/>
                </a:lnTo>
                <a:lnTo>
                  <a:pt x="113" y="408"/>
                </a:lnTo>
                <a:lnTo>
                  <a:pt x="115" y="406"/>
                </a:lnTo>
                <a:lnTo>
                  <a:pt x="117" y="405"/>
                </a:lnTo>
                <a:lnTo>
                  <a:pt x="119" y="404"/>
                </a:lnTo>
                <a:lnTo>
                  <a:pt x="120" y="402"/>
                </a:lnTo>
                <a:lnTo>
                  <a:pt x="122" y="400"/>
                </a:lnTo>
                <a:lnTo>
                  <a:pt x="124" y="399"/>
                </a:lnTo>
                <a:lnTo>
                  <a:pt x="125" y="397"/>
                </a:lnTo>
                <a:lnTo>
                  <a:pt x="127" y="394"/>
                </a:lnTo>
                <a:lnTo>
                  <a:pt x="127" y="392"/>
                </a:lnTo>
                <a:lnTo>
                  <a:pt x="127" y="390"/>
                </a:lnTo>
                <a:lnTo>
                  <a:pt x="126" y="388"/>
                </a:lnTo>
                <a:lnTo>
                  <a:pt x="125" y="386"/>
                </a:lnTo>
                <a:lnTo>
                  <a:pt x="124" y="383"/>
                </a:lnTo>
                <a:lnTo>
                  <a:pt x="122" y="381"/>
                </a:lnTo>
                <a:lnTo>
                  <a:pt x="120" y="379"/>
                </a:lnTo>
                <a:lnTo>
                  <a:pt x="115" y="376"/>
                </a:lnTo>
                <a:lnTo>
                  <a:pt x="110" y="375"/>
                </a:lnTo>
                <a:lnTo>
                  <a:pt x="105" y="373"/>
                </a:lnTo>
                <a:lnTo>
                  <a:pt x="100" y="372"/>
                </a:lnTo>
                <a:lnTo>
                  <a:pt x="95" y="369"/>
                </a:lnTo>
                <a:lnTo>
                  <a:pt x="92" y="367"/>
                </a:lnTo>
                <a:lnTo>
                  <a:pt x="90" y="363"/>
                </a:lnTo>
                <a:lnTo>
                  <a:pt x="89" y="359"/>
                </a:lnTo>
                <a:lnTo>
                  <a:pt x="102" y="339"/>
                </a:lnTo>
                <a:lnTo>
                  <a:pt x="104" y="333"/>
                </a:lnTo>
                <a:lnTo>
                  <a:pt x="108" y="328"/>
                </a:lnTo>
                <a:lnTo>
                  <a:pt x="111" y="323"/>
                </a:lnTo>
                <a:lnTo>
                  <a:pt x="115" y="318"/>
                </a:lnTo>
                <a:lnTo>
                  <a:pt x="119" y="313"/>
                </a:lnTo>
                <a:lnTo>
                  <a:pt x="122" y="307"/>
                </a:lnTo>
                <a:lnTo>
                  <a:pt x="125" y="302"/>
                </a:lnTo>
                <a:lnTo>
                  <a:pt x="126" y="297"/>
                </a:lnTo>
                <a:lnTo>
                  <a:pt x="125" y="292"/>
                </a:lnTo>
                <a:lnTo>
                  <a:pt x="122" y="287"/>
                </a:lnTo>
                <a:lnTo>
                  <a:pt x="122" y="285"/>
                </a:lnTo>
                <a:lnTo>
                  <a:pt x="119" y="282"/>
                </a:lnTo>
                <a:lnTo>
                  <a:pt x="114" y="278"/>
                </a:lnTo>
                <a:lnTo>
                  <a:pt x="109" y="274"/>
                </a:lnTo>
                <a:lnTo>
                  <a:pt x="104" y="270"/>
                </a:lnTo>
                <a:lnTo>
                  <a:pt x="99" y="267"/>
                </a:lnTo>
                <a:lnTo>
                  <a:pt x="93" y="264"/>
                </a:lnTo>
                <a:lnTo>
                  <a:pt x="87" y="261"/>
                </a:lnTo>
                <a:lnTo>
                  <a:pt x="81" y="258"/>
                </a:lnTo>
                <a:lnTo>
                  <a:pt x="74" y="256"/>
                </a:lnTo>
                <a:lnTo>
                  <a:pt x="54" y="253"/>
                </a:lnTo>
                <a:lnTo>
                  <a:pt x="45" y="248"/>
                </a:lnTo>
                <a:lnTo>
                  <a:pt x="19" y="237"/>
                </a:lnTo>
                <a:lnTo>
                  <a:pt x="17" y="234"/>
                </a:lnTo>
                <a:lnTo>
                  <a:pt x="16" y="232"/>
                </a:lnTo>
                <a:lnTo>
                  <a:pt x="14" y="230"/>
                </a:lnTo>
                <a:lnTo>
                  <a:pt x="12" y="228"/>
                </a:lnTo>
                <a:lnTo>
                  <a:pt x="10" y="226"/>
                </a:lnTo>
                <a:lnTo>
                  <a:pt x="8" y="224"/>
                </a:lnTo>
                <a:lnTo>
                  <a:pt x="6" y="221"/>
                </a:lnTo>
                <a:lnTo>
                  <a:pt x="6" y="219"/>
                </a:lnTo>
                <a:lnTo>
                  <a:pt x="0" y="203"/>
                </a:lnTo>
                <a:lnTo>
                  <a:pt x="0" y="191"/>
                </a:lnTo>
                <a:lnTo>
                  <a:pt x="1" y="190"/>
                </a:lnTo>
              </a:path>
            </a:pathLst>
          </a:custGeom>
          <a:solidFill>
            <a:srgbClr val="51DC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15" name="Freeform 26"/>
          <p:cNvSpPr>
            <a:spLocks/>
          </p:cNvSpPr>
          <p:nvPr/>
        </p:nvSpPr>
        <p:spPr bwMode="auto">
          <a:xfrm>
            <a:off x="2010751" y="4111236"/>
            <a:ext cx="287783" cy="618435"/>
          </a:xfrm>
          <a:custGeom>
            <a:avLst/>
            <a:gdLst>
              <a:gd name="T0" fmla="*/ 5 w 153"/>
              <a:gd name="T1" fmla="*/ 403 h 430"/>
              <a:gd name="T2" fmla="*/ 5 w 153"/>
              <a:gd name="T3" fmla="*/ 340 h 430"/>
              <a:gd name="T4" fmla="*/ 5 w 153"/>
              <a:gd name="T5" fmla="*/ 318 h 430"/>
              <a:gd name="T6" fmla="*/ 5 w 153"/>
              <a:gd name="T7" fmla="*/ 301 h 430"/>
              <a:gd name="T8" fmla="*/ 6 w 153"/>
              <a:gd name="T9" fmla="*/ 284 h 430"/>
              <a:gd name="T10" fmla="*/ 6 w 153"/>
              <a:gd name="T11" fmla="*/ 267 h 430"/>
              <a:gd name="T12" fmla="*/ 6 w 153"/>
              <a:gd name="T13" fmla="*/ 250 h 430"/>
              <a:gd name="T14" fmla="*/ 8 w 153"/>
              <a:gd name="T15" fmla="*/ 232 h 430"/>
              <a:gd name="T16" fmla="*/ 8 w 153"/>
              <a:gd name="T17" fmla="*/ 215 h 430"/>
              <a:gd name="T18" fmla="*/ 8 w 153"/>
              <a:gd name="T19" fmla="*/ 199 h 430"/>
              <a:gd name="T20" fmla="*/ 10 w 153"/>
              <a:gd name="T21" fmla="*/ 181 h 430"/>
              <a:gd name="T22" fmla="*/ 8 w 153"/>
              <a:gd name="T23" fmla="*/ 156 h 430"/>
              <a:gd name="T24" fmla="*/ 6 w 153"/>
              <a:gd name="T25" fmla="*/ 123 h 430"/>
              <a:gd name="T26" fmla="*/ 5 w 153"/>
              <a:gd name="T27" fmla="*/ 114 h 430"/>
              <a:gd name="T28" fmla="*/ 5 w 153"/>
              <a:gd name="T29" fmla="*/ 45 h 430"/>
              <a:gd name="T30" fmla="*/ 6 w 153"/>
              <a:gd name="T31" fmla="*/ 34 h 430"/>
              <a:gd name="T32" fmla="*/ 13 w 153"/>
              <a:gd name="T33" fmla="*/ 2 h 430"/>
              <a:gd name="T34" fmla="*/ 31 w 153"/>
              <a:gd name="T35" fmla="*/ 15 h 430"/>
              <a:gd name="T36" fmla="*/ 51 w 153"/>
              <a:gd name="T37" fmla="*/ 29 h 430"/>
              <a:gd name="T38" fmla="*/ 70 w 153"/>
              <a:gd name="T39" fmla="*/ 47 h 430"/>
              <a:gd name="T40" fmla="*/ 110 w 153"/>
              <a:gd name="T41" fmla="*/ 78 h 430"/>
              <a:gd name="T42" fmla="*/ 131 w 153"/>
              <a:gd name="T43" fmla="*/ 92 h 430"/>
              <a:gd name="T44" fmla="*/ 141 w 153"/>
              <a:gd name="T45" fmla="*/ 100 h 430"/>
              <a:gd name="T46" fmla="*/ 143 w 153"/>
              <a:gd name="T47" fmla="*/ 103 h 430"/>
              <a:gd name="T48" fmla="*/ 161 w 153"/>
              <a:gd name="T49" fmla="*/ 118 h 430"/>
              <a:gd name="T50" fmla="*/ 211 w 153"/>
              <a:gd name="T51" fmla="*/ 148 h 430"/>
              <a:gd name="T52" fmla="*/ 218 w 153"/>
              <a:gd name="T53" fmla="*/ 156 h 430"/>
              <a:gd name="T54" fmla="*/ 237 w 153"/>
              <a:gd name="T55" fmla="*/ 181 h 430"/>
              <a:gd name="T56" fmla="*/ 237 w 153"/>
              <a:gd name="T57" fmla="*/ 193 h 430"/>
              <a:gd name="T58" fmla="*/ 237 w 153"/>
              <a:gd name="T59" fmla="*/ 204 h 430"/>
              <a:gd name="T60" fmla="*/ 236 w 153"/>
              <a:gd name="T61" fmla="*/ 228 h 430"/>
              <a:gd name="T62" fmla="*/ 231 w 153"/>
              <a:gd name="T63" fmla="*/ 239 h 430"/>
              <a:gd name="T64" fmla="*/ 223 w 153"/>
              <a:gd name="T65" fmla="*/ 249 h 430"/>
              <a:gd name="T66" fmla="*/ 212 w 153"/>
              <a:gd name="T67" fmla="*/ 259 h 430"/>
              <a:gd name="T68" fmla="*/ 171 w 153"/>
              <a:gd name="T69" fmla="*/ 288 h 430"/>
              <a:gd name="T70" fmla="*/ 154 w 153"/>
              <a:gd name="T71" fmla="*/ 293 h 430"/>
              <a:gd name="T72" fmla="*/ 136 w 153"/>
              <a:gd name="T73" fmla="*/ 303 h 430"/>
              <a:gd name="T74" fmla="*/ 92 w 153"/>
              <a:gd name="T75" fmla="*/ 328 h 430"/>
              <a:gd name="T76" fmla="*/ 92 w 153"/>
              <a:gd name="T77" fmla="*/ 342 h 430"/>
              <a:gd name="T78" fmla="*/ 94 w 153"/>
              <a:gd name="T79" fmla="*/ 349 h 430"/>
              <a:gd name="T80" fmla="*/ 103 w 153"/>
              <a:gd name="T81" fmla="*/ 364 h 430"/>
              <a:gd name="T82" fmla="*/ 107 w 153"/>
              <a:gd name="T83" fmla="*/ 372 h 430"/>
              <a:gd name="T84" fmla="*/ 90 w 153"/>
              <a:gd name="T85" fmla="*/ 418 h 430"/>
              <a:gd name="T86" fmla="*/ 103 w 153"/>
              <a:gd name="T87" fmla="*/ 437 h 430"/>
              <a:gd name="T88" fmla="*/ 107 w 153"/>
              <a:gd name="T89" fmla="*/ 443 h 430"/>
              <a:gd name="T90" fmla="*/ 110 w 153"/>
              <a:gd name="T91" fmla="*/ 448 h 430"/>
              <a:gd name="T92" fmla="*/ 113 w 153"/>
              <a:gd name="T93" fmla="*/ 455 h 430"/>
              <a:gd name="T94" fmla="*/ 115 w 153"/>
              <a:gd name="T95" fmla="*/ 462 h 430"/>
              <a:gd name="T96" fmla="*/ 107 w 153"/>
              <a:gd name="T97" fmla="*/ 465 h 430"/>
              <a:gd name="T98" fmla="*/ 93 w 153"/>
              <a:gd name="T99" fmla="*/ 466 h 430"/>
              <a:gd name="T100" fmla="*/ 80 w 153"/>
              <a:gd name="T101" fmla="*/ 466 h 430"/>
              <a:gd name="T102" fmla="*/ 68 w 153"/>
              <a:gd name="T103" fmla="*/ 466 h 430"/>
              <a:gd name="T104" fmla="*/ 54 w 153"/>
              <a:gd name="T105" fmla="*/ 465 h 430"/>
              <a:gd name="T106" fmla="*/ 41 w 153"/>
              <a:gd name="T107" fmla="*/ 464 h 430"/>
              <a:gd name="T108" fmla="*/ 29 w 153"/>
              <a:gd name="T109" fmla="*/ 462 h 430"/>
              <a:gd name="T110" fmla="*/ 16 w 153"/>
              <a:gd name="T111" fmla="*/ 461 h 430"/>
              <a:gd name="T112" fmla="*/ 0 w 153"/>
              <a:gd name="T113" fmla="*/ 450 h 4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3"/>
              <a:gd name="T172" fmla="*/ 0 h 430"/>
              <a:gd name="T173" fmla="*/ 153 w 153"/>
              <a:gd name="T174" fmla="*/ 430 h 43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3" h="430">
                <a:moveTo>
                  <a:pt x="0" y="412"/>
                </a:moveTo>
                <a:lnTo>
                  <a:pt x="3" y="371"/>
                </a:lnTo>
                <a:lnTo>
                  <a:pt x="1" y="333"/>
                </a:lnTo>
                <a:lnTo>
                  <a:pt x="3" y="313"/>
                </a:lnTo>
                <a:lnTo>
                  <a:pt x="3" y="306"/>
                </a:lnTo>
                <a:lnTo>
                  <a:pt x="3" y="293"/>
                </a:lnTo>
                <a:lnTo>
                  <a:pt x="3" y="285"/>
                </a:lnTo>
                <a:lnTo>
                  <a:pt x="3" y="277"/>
                </a:lnTo>
                <a:lnTo>
                  <a:pt x="4" y="269"/>
                </a:lnTo>
                <a:lnTo>
                  <a:pt x="4" y="262"/>
                </a:lnTo>
                <a:lnTo>
                  <a:pt x="4" y="253"/>
                </a:lnTo>
                <a:lnTo>
                  <a:pt x="4" y="246"/>
                </a:lnTo>
                <a:lnTo>
                  <a:pt x="4" y="238"/>
                </a:lnTo>
                <a:lnTo>
                  <a:pt x="4" y="230"/>
                </a:lnTo>
                <a:lnTo>
                  <a:pt x="4" y="222"/>
                </a:lnTo>
                <a:lnTo>
                  <a:pt x="5" y="214"/>
                </a:lnTo>
                <a:lnTo>
                  <a:pt x="5" y="207"/>
                </a:lnTo>
                <a:lnTo>
                  <a:pt x="5" y="198"/>
                </a:lnTo>
                <a:lnTo>
                  <a:pt x="5" y="191"/>
                </a:lnTo>
                <a:lnTo>
                  <a:pt x="5" y="183"/>
                </a:lnTo>
                <a:lnTo>
                  <a:pt x="6" y="175"/>
                </a:lnTo>
                <a:lnTo>
                  <a:pt x="6" y="167"/>
                </a:lnTo>
                <a:lnTo>
                  <a:pt x="6" y="164"/>
                </a:lnTo>
                <a:lnTo>
                  <a:pt x="5" y="144"/>
                </a:lnTo>
                <a:lnTo>
                  <a:pt x="5" y="141"/>
                </a:lnTo>
                <a:lnTo>
                  <a:pt x="4" y="113"/>
                </a:lnTo>
                <a:lnTo>
                  <a:pt x="4" y="110"/>
                </a:lnTo>
                <a:lnTo>
                  <a:pt x="3" y="105"/>
                </a:lnTo>
                <a:lnTo>
                  <a:pt x="3" y="82"/>
                </a:lnTo>
                <a:lnTo>
                  <a:pt x="3" y="41"/>
                </a:lnTo>
                <a:lnTo>
                  <a:pt x="4" y="37"/>
                </a:lnTo>
                <a:lnTo>
                  <a:pt x="4" y="32"/>
                </a:lnTo>
                <a:lnTo>
                  <a:pt x="4" y="0"/>
                </a:lnTo>
                <a:lnTo>
                  <a:pt x="8" y="2"/>
                </a:lnTo>
                <a:lnTo>
                  <a:pt x="16" y="7"/>
                </a:lnTo>
                <a:lnTo>
                  <a:pt x="20" y="13"/>
                </a:lnTo>
                <a:lnTo>
                  <a:pt x="26" y="19"/>
                </a:lnTo>
                <a:lnTo>
                  <a:pt x="33" y="27"/>
                </a:lnTo>
                <a:lnTo>
                  <a:pt x="42" y="40"/>
                </a:lnTo>
                <a:lnTo>
                  <a:pt x="45" y="43"/>
                </a:lnTo>
                <a:lnTo>
                  <a:pt x="47" y="48"/>
                </a:lnTo>
                <a:lnTo>
                  <a:pt x="70" y="72"/>
                </a:lnTo>
                <a:lnTo>
                  <a:pt x="77" y="80"/>
                </a:lnTo>
                <a:lnTo>
                  <a:pt x="83" y="84"/>
                </a:lnTo>
                <a:lnTo>
                  <a:pt x="86" y="89"/>
                </a:lnTo>
                <a:lnTo>
                  <a:pt x="89" y="92"/>
                </a:lnTo>
                <a:lnTo>
                  <a:pt x="91" y="94"/>
                </a:lnTo>
                <a:lnTo>
                  <a:pt x="91" y="95"/>
                </a:lnTo>
                <a:lnTo>
                  <a:pt x="97" y="102"/>
                </a:lnTo>
                <a:lnTo>
                  <a:pt x="102" y="108"/>
                </a:lnTo>
                <a:lnTo>
                  <a:pt x="103" y="110"/>
                </a:lnTo>
                <a:lnTo>
                  <a:pt x="134" y="136"/>
                </a:lnTo>
                <a:lnTo>
                  <a:pt x="137" y="140"/>
                </a:lnTo>
                <a:lnTo>
                  <a:pt x="139" y="144"/>
                </a:lnTo>
                <a:lnTo>
                  <a:pt x="148" y="158"/>
                </a:lnTo>
                <a:lnTo>
                  <a:pt x="151" y="167"/>
                </a:lnTo>
                <a:lnTo>
                  <a:pt x="152" y="174"/>
                </a:lnTo>
                <a:lnTo>
                  <a:pt x="151" y="178"/>
                </a:lnTo>
                <a:lnTo>
                  <a:pt x="151" y="182"/>
                </a:lnTo>
                <a:lnTo>
                  <a:pt x="151" y="188"/>
                </a:lnTo>
                <a:lnTo>
                  <a:pt x="151" y="206"/>
                </a:lnTo>
                <a:lnTo>
                  <a:pt x="150" y="210"/>
                </a:lnTo>
                <a:lnTo>
                  <a:pt x="149" y="215"/>
                </a:lnTo>
                <a:lnTo>
                  <a:pt x="147" y="220"/>
                </a:lnTo>
                <a:lnTo>
                  <a:pt x="144" y="225"/>
                </a:lnTo>
                <a:lnTo>
                  <a:pt x="142" y="229"/>
                </a:lnTo>
                <a:lnTo>
                  <a:pt x="139" y="235"/>
                </a:lnTo>
                <a:lnTo>
                  <a:pt x="135" y="239"/>
                </a:lnTo>
                <a:lnTo>
                  <a:pt x="131" y="244"/>
                </a:lnTo>
                <a:lnTo>
                  <a:pt x="108" y="265"/>
                </a:lnTo>
                <a:lnTo>
                  <a:pt x="106" y="266"/>
                </a:lnTo>
                <a:lnTo>
                  <a:pt x="98" y="270"/>
                </a:lnTo>
                <a:lnTo>
                  <a:pt x="89" y="278"/>
                </a:lnTo>
                <a:lnTo>
                  <a:pt x="86" y="279"/>
                </a:lnTo>
                <a:lnTo>
                  <a:pt x="65" y="293"/>
                </a:lnTo>
                <a:lnTo>
                  <a:pt x="58" y="302"/>
                </a:lnTo>
                <a:lnTo>
                  <a:pt x="57" y="312"/>
                </a:lnTo>
                <a:lnTo>
                  <a:pt x="58" y="315"/>
                </a:lnTo>
                <a:lnTo>
                  <a:pt x="58" y="319"/>
                </a:lnTo>
                <a:lnTo>
                  <a:pt x="60" y="322"/>
                </a:lnTo>
                <a:lnTo>
                  <a:pt x="65" y="333"/>
                </a:lnTo>
                <a:lnTo>
                  <a:pt x="65" y="335"/>
                </a:lnTo>
                <a:lnTo>
                  <a:pt x="66" y="337"/>
                </a:lnTo>
                <a:lnTo>
                  <a:pt x="68" y="343"/>
                </a:lnTo>
                <a:lnTo>
                  <a:pt x="69" y="365"/>
                </a:lnTo>
                <a:lnTo>
                  <a:pt x="57" y="385"/>
                </a:lnTo>
                <a:lnTo>
                  <a:pt x="59" y="396"/>
                </a:lnTo>
                <a:lnTo>
                  <a:pt x="65" y="402"/>
                </a:lnTo>
                <a:lnTo>
                  <a:pt x="66" y="405"/>
                </a:lnTo>
                <a:lnTo>
                  <a:pt x="68" y="408"/>
                </a:lnTo>
                <a:lnTo>
                  <a:pt x="68" y="410"/>
                </a:lnTo>
                <a:lnTo>
                  <a:pt x="70" y="413"/>
                </a:lnTo>
                <a:lnTo>
                  <a:pt x="71" y="416"/>
                </a:lnTo>
                <a:lnTo>
                  <a:pt x="72" y="419"/>
                </a:lnTo>
                <a:lnTo>
                  <a:pt x="73" y="422"/>
                </a:lnTo>
                <a:lnTo>
                  <a:pt x="73" y="425"/>
                </a:lnTo>
                <a:lnTo>
                  <a:pt x="71" y="427"/>
                </a:lnTo>
                <a:lnTo>
                  <a:pt x="68" y="428"/>
                </a:lnTo>
                <a:lnTo>
                  <a:pt x="63" y="428"/>
                </a:lnTo>
                <a:lnTo>
                  <a:pt x="59" y="429"/>
                </a:lnTo>
                <a:lnTo>
                  <a:pt x="55" y="429"/>
                </a:lnTo>
                <a:lnTo>
                  <a:pt x="51" y="429"/>
                </a:lnTo>
                <a:lnTo>
                  <a:pt x="47" y="429"/>
                </a:lnTo>
                <a:lnTo>
                  <a:pt x="43" y="429"/>
                </a:lnTo>
                <a:lnTo>
                  <a:pt x="38" y="428"/>
                </a:lnTo>
                <a:lnTo>
                  <a:pt x="34" y="428"/>
                </a:lnTo>
                <a:lnTo>
                  <a:pt x="31" y="427"/>
                </a:lnTo>
                <a:lnTo>
                  <a:pt x="26" y="427"/>
                </a:lnTo>
                <a:lnTo>
                  <a:pt x="22" y="426"/>
                </a:lnTo>
                <a:lnTo>
                  <a:pt x="18" y="425"/>
                </a:lnTo>
                <a:lnTo>
                  <a:pt x="14" y="425"/>
                </a:lnTo>
                <a:lnTo>
                  <a:pt x="10" y="424"/>
                </a:lnTo>
                <a:lnTo>
                  <a:pt x="6" y="423"/>
                </a:lnTo>
                <a:lnTo>
                  <a:pt x="0" y="415"/>
                </a:lnTo>
                <a:lnTo>
                  <a:pt x="0" y="412"/>
                </a:lnTo>
              </a:path>
            </a:pathLst>
          </a:custGeom>
          <a:solidFill>
            <a:srgbClr val="51DC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16" name="Rectangle 27"/>
          <p:cNvSpPr>
            <a:spLocks noChangeArrowheads="1"/>
          </p:cNvSpPr>
          <p:nvPr/>
        </p:nvSpPr>
        <p:spPr bwMode="auto">
          <a:xfrm>
            <a:off x="1758941" y="5263899"/>
            <a:ext cx="461651" cy="282989"/>
          </a:xfrm>
          <a:prstGeom prst="rect">
            <a:avLst/>
          </a:prstGeom>
          <a:noFill/>
          <a:ln w="25400">
            <a:solidFill>
              <a:srgbClr val="51D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TW" b="1">
              <a:ea typeface="新細明體" charset="-120"/>
            </a:endParaRPr>
          </a:p>
        </p:txBody>
      </p:sp>
      <p:sp>
        <p:nvSpPr>
          <p:cNvPr id="33817" name="Freeform 28"/>
          <p:cNvSpPr>
            <a:spLocks/>
          </p:cNvSpPr>
          <p:nvPr/>
        </p:nvSpPr>
        <p:spPr bwMode="auto">
          <a:xfrm>
            <a:off x="1998760" y="5254236"/>
            <a:ext cx="2998" cy="277467"/>
          </a:xfrm>
          <a:custGeom>
            <a:avLst/>
            <a:gdLst>
              <a:gd name="T0" fmla="*/ 0 w 1"/>
              <a:gd name="T1" fmla="*/ 0 h 193"/>
              <a:gd name="T2" fmla="*/ 0 w 1"/>
              <a:gd name="T3" fmla="*/ 208 h 193"/>
              <a:gd name="T4" fmla="*/ 0 60000 65536"/>
              <a:gd name="T5" fmla="*/ 0 60000 65536"/>
              <a:gd name="T6" fmla="*/ 0 w 1"/>
              <a:gd name="T7" fmla="*/ 0 h 193"/>
              <a:gd name="T8" fmla="*/ 1 w 1"/>
              <a:gd name="T9" fmla="*/ 193 h 1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3">
                <a:moveTo>
                  <a:pt x="0" y="0"/>
                </a:moveTo>
                <a:lnTo>
                  <a:pt x="0" y="192"/>
                </a:lnTo>
              </a:path>
            </a:pathLst>
          </a:custGeom>
          <a:noFill/>
          <a:ln w="25400" cap="rnd">
            <a:solidFill>
              <a:srgbClr val="51DC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18" name="Line 29"/>
          <p:cNvSpPr>
            <a:spLocks noChangeShapeType="1"/>
          </p:cNvSpPr>
          <p:nvPr/>
        </p:nvSpPr>
        <p:spPr bwMode="auto">
          <a:xfrm>
            <a:off x="2019744" y="3292638"/>
            <a:ext cx="0" cy="523185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19" name="Line 30"/>
          <p:cNvSpPr>
            <a:spLocks noChangeShapeType="1"/>
          </p:cNvSpPr>
          <p:nvPr/>
        </p:nvSpPr>
        <p:spPr bwMode="auto">
          <a:xfrm>
            <a:off x="3397203" y="3398932"/>
            <a:ext cx="544089" cy="465207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579554" y="2649356"/>
            <a:ext cx="990751" cy="643283"/>
            <a:chOff x="4689" y="1309"/>
            <a:chExt cx="529" cy="448"/>
          </a:xfrm>
        </p:grpSpPr>
        <p:sp>
          <p:nvSpPr>
            <p:cNvPr id="33888" name="Freeform 32"/>
            <p:cNvSpPr>
              <a:spLocks/>
            </p:cNvSpPr>
            <p:nvPr/>
          </p:nvSpPr>
          <p:spPr bwMode="auto">
            <a:xfrm>
              <a:off x="4689" y="1314"/>
              <a:ext cx="253" cy="443"/>
            </a:xfrm>
            <a:custGeom>
              <a:avLst/>
              <a:gdLst>
                <a:gd name="T0" fmla="*/ 2 w 253"/>
                <a:gd name="T1" fmla="*/ 105 h 443"/>
                <a:gd name="T2" fmla="*/ 28 w 253"/>
                <a:gd name="T3" fmla="*/ 113 h 443"/>
                <a:gd name="T4" fmla="*/ 43 w 253"/>
                <a:gd name="T5" fmla="*/ 122 h 443"/>
                <a:gd name="T6" fmla="*/ 59 w 253"/>
                <a:gd name="T7" fmla="*/ 128 h 443"/>
                <a:gd name="T8" fmla="*/ 73 w 253"/>
                <a:gd name="T9" fmla="*/ 131 h 443"/>
                <a:gd name="T10" fmla="*/ 86 w 253"/>
                <a:gd name="T11" fmla="*/ 134 h 443"/>
                <a:gd name="T12" fmla="*/ 100 w 253"/>
                <a:gd name="T13" fmla="*/ 135 h 443"/>
                <a:gd name="T14" fmla="*/ 113 w 253"/>
                <a:gd name="T15" fmla="*/ 134 h 443"/>
                <a:gd name="T16" fmla="*/ 126 w 253"/>
                <a:gd name="T17" fmla="*/ 132 h 443"/>
                <a:gd name="T18" fmla="*/ 145 w 253"/>
                <a:gd name="T19" fmla="*/ 128 h 443"/>
                <a:gd name="T20" fmla="*/ 161 w 253"/>
                <a:gd name="T21" fmla="*/ 122 h 443"/>
                <a:gd name="T22" fmla="*/ 173 w 253"/>
                <a:gd name="T23" fmla="*/ 117 h 443"/>
                <a:gd name="T24" fmla="*/ 185 w 253"/>
                <a:gd name="T25" fmla="*/ 111 h 443"/>
                <a:gd name="T26" fmla="*/ 209 w 253"/>
                <a:gd name="T27" fmla="*/ 81 h 443"/>
                <a:gd name="T28" fmla="*/ 236 w 253"/>
                <a:gd name="T29" fmla="*/ 1 h 443"/>
                <a:gd name="T30" fmla="*/ 246 w 253"/>
                <a:gd name="T31" fmla="*/ 7 h 443"/>
                <a:gd name="T32" fmla="*/ 247 w 253"/>
                <a:gd name="T33" fmla="*/ 15 h 443"/>
                <a:gd name="T34" fmla="*/ 247 w 253"/>
                <a:gd name="T35" fmla="*/ 23 h 443"/>
                <a:gd name="T36" fmla="*/ 244 w 253"/>
                <a:gd name="T37" fmla="*/ 90 h 443"/>
                <a:gd name="T38" fmla="*/ 247 w 253"/>
                <a:gd name="T39" fmla="*/ 218 h 443"/>
                <a:gd name="T40" fmla="*/ 247 w 253"/>
                <a:gd name="T41" fmla="*/ 257 h 443"/>
                <a:gd name="T42" fmla="*/ 252 w 253"/>
                <a:gd name="T43" fmla="*/ 311 h 443"/>
                <a:gd name="T44" fmla="*/ 249 w 253"/>
                <a:gd name="T45" fmla="*/ 399 h 443"/>
                <a:gd name="T46" fmla="*/ 244 w 253"/>
                <a:gd name="T47" fmla="*/ 434 h 443"/>
                <a:gd name="T48" fmla="*/ 183 w 253"/>
                <a:gd name="T49" fmla="*/ 440 h 443"/>
                <a:gd name="T50" fmla="*/ 166 w 253"/>
                <a:gd name="T51" fmla="*/ 438 h 443"/>
                <a:gd name="T52" fmla="*/ 189 w 253"/>
                <a:gd name="T53" fmla="*/ 416 h 443"/>
                <a:gd name="T54" fmla="*/ 199 w 253"/>
                <a:gd name="T55" fmla="*/ 409 h 443"/>
                <a:gd name="T56" fmla="*/ 183 w 253"/>
                <a:gd name="T57" fmla="*/ 387 h 443"/>
                <a:gd name="T58" fmla="*/ 170 w 253"/>
                <a:gd name="T59" fmla="*/ 344 h 443"/>
                <a:gd name="T60" fmla="*/ 178 w 253"/>
                <a:gd name="T61" fmla="*/ 334 h 443"/>
                <a:gd name="T62" fmla="*/ 190 w 253"/>
                <a:gd name="T63" fmla="*/ 326 h 443"/>
                <a:gd name="T64" fmla="*/ 201 w 253"/>
                <a:gd name="T65" fmla="*/ 318 h 443"/>
                <a:gd name="T66" fmla="*/ 208 w 253"/>
                <a:gd name="T67" fmla="*/ 311 h 443"/>
                <a:gd name="T68" fmla="*/ 214 w 253"/>
                <a:gd name="T69" fmla="*/ 304 h 443"/>
                <a:gd name="T70" fmla="*/ 210 w 253"/>
                <a:gd name="T71" fmla="*/ 270 h 443"/>
                <a:gd name="T72" fmla="*/ 199 w 253"/>
                <a:gd name="T73" fmla="*/ 250 h 443"/>
                <a:gd name="T74" fmla="*/ 180 w 253"/>
                <a:gd name="T75" fmla="*/ 233 h 443"/>
                <a:gd name="T76" fmla="*/ 162 w 253"/>
                <a:gd name="T77" fmla="*/ 229 h 443"/>
                <a:gd name="T78" fmla="*/ 149 w 253"/>
                <a:gd name="T79" fmla="*/ 228 h 443"/>
                <a:gd name="T80" fmla="*/ 135 w 253"/>
                <a:gd name="T81" fmla="*/ 227 h 443"/>
                <a:gd name="T82" fmla="*/ 122 w 253"/>
                <a:gd name="T83" fmla="*/ 225 h 443"/>
                <a:gd name="T84" fmla="*/ 110 w 253"/>
                <a:gd name="T85" fmla="*/ 224 h 443"/>
                <a:gd name="T86" fmla="*/ 74 w 253"/>
                <a:gd name="T87" fmla="*/ 222 h 443"/>
                <a:gd name="T88" fmla="*/ 32 w 253"/>
                <a:gd name="T89" fmla="*/ 239 h 443"/>
                <a:gd name="T90" fmla="*/ 14 w 253"/>
                <a:gd name="T91" fmla="*/ 245 h 443"/>
                <a:gd name="T92" fmla="*/ 8 w 253"/>
                <a:gd name="T93" fmla="*/ 235 h 443"/>
                <a:gd name="T94" fmla="*/ 5 w 253"/>
                <a:gd name="T95" fmla="*/ 222 h 443"/>
                <a:gd name="T96" fmla="*/ 5 w 253"/>
                <a:gd name="T97" fmla="*/ 209 h 443"/>
                <a:gd name="T98" fmla="*/ 5 w 253"/>
                <a:gd name="T99" fmla="*/ 196 h 443"/>
                <a:gd name="T100" fmla="*/ 5 w 253"/>
                <a:gd name="T101" fmla="*/ 183 h 443"/>
                <a:gd name="T102" fmla="*/ 3 w 253"/>
                <a:gd name="T103" fmla="*/ 171 h 443"/>
                <a:gd name="T104" fmla="*/ 4 w 253"/>
                <a:gd name="T105" fmla="*/ 159 h 443"/>
                <a:gd name="T106" fmla="*/ 4 w 253"/>
                <a:gd name="T107" fmla="*/ 148 h 443"/>
                <a:gd name="T108" fmla="*/ 3 w 253"/>
                <a:gd name="T109" fmla="*/ 136 h 443"/>
                <a:gd name="T110" fmla="*/ 2 w 253"/>
                <a:gd name="T111" fmla="*/ 125 h 443"/>
                <a:gd name="T112" fmla="*/ 1 w 253"/>
                <a:gd name="T113" fmla="*/ 115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3"/>
                <a:gd name="T172" fmla="*/ 0 h 443"/>
                <a:gd name="T173" fmla="*/ 253 w 25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3" h="443">
                  <a:moveTo>
                    <a:pt x="0" y="110"/>
                  </a:moveTo>
                  <a:lnTo>
                    <a:pt x="0" y="106"/>
                  </a:lnTo>
                  <a:lnTo>
                    <a:pt x="2" y="105"/>
                  </a:lnTo>
                  <a:lnTo>
                    <a:pt x="13" y="104"/>
                  </a:lnTo>
                  <a:lnTo>
                    <a:pt x="24" y="110"/>
                  </a:lnTo>
                  <a:lnTo>
                    <a:pt x="28" y="113"/>
                  </a:lnTo>
                  <a:lnTo>
                    <a:pt x="32" y="117"/>
                  </a:lnTo>
                  <a:lnTo>
                    <a:pt x="37" y="120"/>
                  </a:lnTo>
                  <a:lnTo>
                    <a:pt x="43" y="122"/>
                  </a:lnTo>
                  <a:lnTo>
                    <a:pt x="48" y="124"/>
                  </a:lnTo>
                  <a:lnTo>
                    <a:pt x="53" y="126"/>
                  </a:lnTo>
                  <a:lnTo>
                    <a:pt x="59" y="128"/>
                  </a:lnTo>
                  <a:lnTo>
                    <a:pt x="64" y="129"/>
                  </a:lnTo>
                  <a:lnTo>
                    <a:pt x="68" y="130"/>
                  </a:lnTo>
                  <a:lnTo>
                    <a:pt x="73" y="131"/>
                  </a:lnTo>
                  <a:lnTo>
                    <a:pt x="77" y="132"/>
                  </a:lnTo>
                  <a:lnTo>
                    <a:pt x="82" y="134"/>
                  </a:lnTo>
                  <a:lnTo>
                    <a:pt x="86" y="134"/>
                  </a:lnTo>
                  <a:lnTo>
                    <a:pt x="91" y="134"/>
                  </a:lnTo>
                  <a:lnTo>
                    <a:pt x="95" y="135"/>
                  </a:lnTo>
                  <a:lnTo>
                    <a:pt x="100" y="135"/>
                  </a:lnTo>
                  <a:lnTo>
                    <a:pt x="104" y="135"/>
                  </a:lnTo>
                  <a:lnTo>
                    <a:pt x="109" y="134"/>
                  </a:lnTo>
                  <a:lnTo>
                    <a:pt x="113" y="134"/>
                  </a:lnTo>
                  <a:lnTo>
                    <a:pt x="117" y="134"/>
                  </a:lnTo>
                  <a:lnTo>
                    <a:pt x="122" y="132"/>
                  </a:lnTo>
                  <a:lnTo>
                    <a:pt x="126" y="132"/>
                  </a:lnTo>
                  <a:lnTo>
                    <a:pt x="131" y="131"/>
                  </a:lnTo>
                  <a:lnTo>
                    <a:pt x="135" y="130"/>
                  </a:lnTo>
                  <a:lnTo>
                    <a:pt x="145" y="128"/>
                  </a:lnTo>
                  <a:lnTo>
                    <a:pt x="152" y="124"/>
                  </a:lnTo>
                  <a:lnTo>
                    <a:pt x="157" y="123"/>
                  </a:lnTo>
                  <a:lnTo>
                    <a:pt x="161" y="122"/>
                  </a:lnTo>
                  <a:lnTo>
                    <a:pt x="165" y="121"/>
                  </a:lnTo>
                  <a:lnTo>
                    <a:pt x="169" y="119"/>
                  </a:lnTo>
                  <a:lnTo>
                    <a:pt x="173" y="117"/>
                  </a:lnTo>
                  <a:lnTo>
                    <a:pt x="178" y="116"/>
                  </a:lnTo>
                  <a:lnTo>
                    <a:pt x="181" y="113"/>
                  </a:lnTo>
                  <a:lnTo>
                    <a:pt x="185" y="111"/>
                  </a:lnTo>
                  <a:lnTo>
                    <a:pt x="188" y="108"/>
                  </a:lnTo>
                  <a:lnTo>
                    <a:pt x="190" y="105"/>
                  </a:lnTo>
                  <a:lnTo>
                    <a:pt x="209" y="81"/>
                  </a:lnTo>
                  <a:lnTo>
                    <a:pt x="226" y="7"/>
                  </a:lnTo>
                  <a:lnTo>
                    <a:pt x="232" y="2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46" y="3"/>
                  </a:lnTo>
                  <a:lnTo>
                    <a:pt x="246" y="7"/>
                  </a:lnTo>
                  <a:lnTo>
                    <a:pt x="247" y="9"/>
                  </a:lnTo>
                  <a:lnTo>
                    <a:pt x="247" y="12"/>
                  </a:lnTo>
                  <a:lnTo>
                    <a:pt x="247" y="15"/>
                  </a:lnTo>
                  <a:lnTo>
                    <a:pt x="247" y="17"/>
                  </a:lnTo>
                  <a:lnTo>
                    <a:pt x="247" y="20"/>
                  </a:lnTo>
                  <a:lnTo>
                    <a:pt x="247" y="23"/>
                  </a:lnTo>
                  <a:lnTo>
                    <a:pt x="247" y="26"/>
                  </a:lnTo>
                  <a:lnTo>
                    <a:pt x="246" y="51"/>
                  </a:lnTo>
                  <a:lnTo>
                    <a:pt x="244" y="90"/>
                  </a:lnTo>
                  <a:lnTo>
                    <a:pt x="243" y="111"/>
                  </a:lnTo>
                  <a:lnTo>
                    <a:pt x="246" y="157"/>
                  </a:lnTo>
                  <a:lnTo>
                    <a:pt x="247" y="218"/>
                  </a:lnTo>
                  <a:lnTo>
                    <a:pt x="247" y="235"/>
                  </a:lnTo>
                  <a:lnTo>
                    <a:pt x="249" y="254"/>
                  </a:lnTo>
                  <a:lnTo>
                    <a:pt x="247" y="257"/>
                  </a:lnTo>
                  <a:lnTo>
                    <a:pt x="249" y="293"/>
                  </a:lnTo>
                  <a:lnTo>
                    <a:pt x="249" y="296"/>
                  </a:lnTo>
                  <a:lnTo>
                    <a:pt x="252" y="311"/>
                  </a:lnTo>
                  <a:lnTo>
                    <a:pt x="252" y="314"/>
                  </a:lnTo>
                  <a:lnTo>
                    <a:pt x="252" y="334"/>
                  </a:lnTo>
                  <a:lnTo>
                    <a:pt x="249" y="399"/>
                  </a:lnTo>
                  <a:lnTo>
                    <a:pt x="249" y="403"/>
                  </a:lnTo>
                  <a:lnTo>
                    <a:pt x="249" y="430"/>
                  </a:lnTo>
                  <a:lnTo>
                    <a:pt x="244" y="434"/>
                  </a:lnTo>
                  <a:lnTo>
                    <a:pt x="243" y="434"/>
                  </a:lnTo>
                  <a:lnTo>
                    <a:pt x="199" y="438"/>
                  </a:lnTo>
                  <a:lnTo>
                    <a:pt x="183" y="440"/>
                  </a:lnTo>
                  <a:lnTo>
                    <a:pt x="170" y="442"/>
                  </a:lnTo>
                  <a:lnTo>
                    <a:pt x="166" y="441"/>
                  </a:lnTo>
                  <a:lnTo>
                    <a:pt x="166" y="438"/>
                  </a:lnTo>
                  <a:lnTo>
                    <a:pt x="166" y="431"/>
                  </a:lnTo>
                  <a:lnTo>
                    <a:pt x="181" y="419"/>
                  </a:lnTo>
                  <a:lnTo>
                    <a:pt x="189" y="416"/>
                  </a:lnTo>
                  <a:lnTo>
                    <a:pt x="194" y="411"/>
                  </a:lnTo>
                  <a:lnTo>
                    <a:pt x="196" y="411"/>
                  </a:lnTo>
                  <a:lnTo>
                    <a:pt x="199" y="409"/>
                  </a:lnTo>
                  <a:lnTo>
                    <a:pt x="199" y="394"/>
                  </a:lnTo>
                  <a:lnTo>
                    <a:pt x="189" y="388"/>
                  </a:lnTo>
                  <a:lnTo>
                    <a:pt x="183" y="387"/>
                  </a:lnTo>
                  <a:lnTo>
                    <a:pt x="173" y="378"/>
                  </a:lnTo>
                  <a:lnTo>
                    <a:pt x="168" y="352"/>
                  </a:lnTo>
                  <a:lnTo>
                    <a:pt x="170" y="344"/>
                  </a:lnTo>
                  <a:lnTo>
                    <a:pt x="173" y="340"/>
                  </a:lnTo>
                  <a:lnTo>
                    <a:pt x="175" y="337"/>
                  </a:lnTo>
                  <a:lnTo>
                    <a:pt x="178" y="334"/>
                  </a:lnTo>
                  <a:lnTo>
                    <a:pt x="183" y="331"/>
                  </a:lnTo>
                  <a:lnTo>
                    <a:pt x="186" y="329"/>
                  </a:lnTo>
                  <a:lnTo>
                    <a:pt x="190" y="326"/>
                  </a:lnTo>
                  <a:lnTo>
                    <a:pt x="194" y="323"/>
                  </a:lnTo>
                  <a:lnTo>
                    <a:pt x="198" y="321"/>
                  </a:lnTo>
                  <a:lnTo>
                    <a:pt x="201" y="318"/>
                  </a:lnTo>
                  <a:lnTo>
                    <a:pt x="204" y="315"/>
                  </a:lnTo>
                  <a:lnTo>
                    <a:pt x="206" y="313"/>
                  </a:lnTo>
                  <a:lnTo>
                    <a:pt x="208" y="311"/>
                  </a:lnTo>
                  <a:lnTo>
                    <a:pt x="211" y="309"/>
                  </a:lnTo>
                  <a:lnTo>
                    <a:pt x="212" y="306"/>
                  </a:lnTo>
                  <a:lnTo>
                    <a:pt x="214" y="304"/>
                  </a:lnTo>
                  <a:lnTo>
                    <a:pt x="215" y="302"/>
                  </a:lnTo>
                  <a:lnTo>
                    <a:pt x="213" y="276"/>
                  </a:lnTo>
                  <a:lnTo>
                    <a:pt x="210" y="270"/>
                  </a:lnTo>
                  <a:lnTo>
                    <a:pt x="207" y="264"/>
                  </a:lnTo>
                  <a:lnTo>
                    <a:pt x="204" y="257"/>
                  </a:lnTo>
                  <a:lnTo>
                    <a:pt x="199" y="250"/>
                  </a:lnTo>
                  <a:lnTo>
                    <a:pt x="194" y="244"/>
                  </a:lnTo>
                  <a:lnTo>
                    <a:pt x="188" y="238"/>
                  </a:lnTo>
                  <a:lnTo>
                    <a:pt x="180" y="233"/>
                  </a:lnTo>
                  <a:lnTo>
                    <a:pt x="171" y="230"/>
                  </a:lnTo>
                  <a:lnTo>
                    <a:pt x="166" y="229"/>
                  </a:lnTo>
                  <a:lnTo>
                    <a:pt x="162" y="229"/>
                  </a:lnTo>
                  <a:lnTo>
                    <a:pt x="157" y="229"/>
                  </a:lnTo>
                  <a:lnTo>
                    <a:pt x="153" y="229"/>
                  </a:lnTo>
                  <a:lnTo>
                    <a:pt x="149" y="228"/>
                  </a:lnTo>
                  <a:lnTo>
                    <a:pt x="144" y="228"/>
                  </a:lnTo>
                  <a:lnTo>
                    <a:pt x="140" y="228"/>
                  </a:lnTo>
                  <a:lnTo>
                    <a:pt x="135" y="227"/>
                  </a:lnTo>
                  <a:lnTo>
                    <a:pt x="131" y="226"/>
                  </a:lnTo>
                  <a:lnTo>
                    <a:pt x="127" y="226"/>
                  </a:lnTo>
                  <a:lnTo>
                    <a:pt x="122" y="225"/>
                  </a:lnTo>
                  <a:lnTo>
                    <a:pt x="119" y="225"/>
                  </a:lnTo>
                  <a:lnTo>
                    <a:pt x="114" y="224"/>
                  </a:lnTo>
                  <a:lnTo>
                    <a:pt x="110" y="224"/>
                  </a:lnTo>
                  <a:lnTo>
                    <a:pt x="105" y="224"/>
                  </a:lnTo>
                  <a:lnTo>
                    <a:pt x="100" y="223"/>
                  </a:lnTo>
                  <a:lnTo>
                    <a:pt x="74" y="222"/>
                  </a:lnTo>
                  <a:lnTo>
                    <a:pt x="55" y="225"/>
                  </a:lnTo>
                  <a:lnTo>
                    <a:pt x="48" y="229"/>
                  </a:lnTo>
                  <a:lnTo>
                    <a:pt x="32" y="239"/>
                  </a:lnTo>
                  <a:lnTo>
                    <a:pt x="27" y="242"/>
                  </a:lnTo>
                  <a:lnTo>
                    <a:pt x="21" y="245"/>
                  </a:lnTo>
                  <a:lnTo>
                    <a:pt x="14" y="245"/>
                  </a:lnTo>
                  <a:lnTo>
                    <a:pt x="11" y="243"/>
                  </a:lnTo>
                  <a:lnTo>
                    <a:pt x="8" y="239"/>
                  </a:lnTo>
                  <a:lnTo>
                    <a:pt x="8" y="235"/>
                  </a:lnTo>
                  <a:lnTo>
                    <a:pt x="6" y="231"/>
                  </a:lnTo>
                  <a:lnTo>
                    <a:pt x="6" y="226"/>
                  </a:lnTo>
                  <a:lnTo>
                    <a:pt x="5" y="222"/>
                  </a:lnTo>
                  <a:lnTo>
                    <a:pt x="5" y="218"/>
                  </a:lnTo>
                  <a:lnTo>
                    <a:pt x="5" y="213"/>
                  </a:lnTo>
                  <a:lnTo>
                    <a:pt x="5" y="209"/>
                  </a:lnTo>
                  <a:lnTo>
                    <a:pt x="5" y="205"/>
                  </a:lnTo>
                  <a:lnTo>
                    <a:pt x="5" y="200"/>
                  </a:lnTo>
                  <a:lnTo>
                    <a:pt x="5" y="196"/>
                  </a:lnTo>
                  <a:lnTo>
                    <a:pt x="5" y="192"/>
                  </a:lnTo>
                  <a:lnTo>
                    <a:pt x="5" y="187"/>
                  </a:lnTo>
                  <a:lnTo>
                    <a:pt x="5" y="183"/>
                  </a:lnTo>
                  <a:lnTo>
                    <a:pt x="4" y="179"/>
                  </a:lnTo>
                  <a:lnTo>
                    <a:pt x="4" y="175"/>
                  </a:lnTo>
                  <a:lnTo>
                    <a:pt x="3" y="171"/>
                  </a:lnTo>
                  <a:lnTo>
                    <a:pt x="4" y="167"/>
                  </a:lnTo>
                  <a:lnTo>
                    <a:pt x="4" y="162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1"/>
                  </a:lnTo>
                  <a:lnTo>
                    <a:pt x="4" y="148"/>
                  </a:lnTo>
                  <a:lnTo>
                    <a:pt x="4" y="144"/>
                  </a:lnTo>
                  <a:lnTo>
                    <a:pt x="4" y="140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3" y="129"/>
                  </a:lnTo>
                  <a:lnTo>
                    <a:pt x="2" y="125"/>
                  </a:lnTo>
                  <a:lnTo>
                    <a:pt x="2" y="122"/>
                  </a:lnTo>
                  <a:lnTo>
                    <a:pt x="1" y="118"/>
                  </a:lnTo>
                  <a:lnTo>
                    <a:pt x="1" y="115"/>
                  </a:lnTo>
                  <a:lnTo>
                    <a:pt x="0" y="111"/>
                  </a:lnTo>
                  <a:lnTo>
                    <a:pt x="0" y="110"/>
                  </a:lnTo>
                </a:path>
              </a:pathLst>
            </a:custGeom>
            <a:solidFill>
              <a:schemeClr val="hlink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  <p:sp>
          <p:nvSpPr>
            <p:cNvPr id="33889" name="Freeform 33"/>
            <p:cNvSpPr>
              <a:spLocks/>
            </p:cNvSpPr>
            <p:nvPr/>
          </p:nvSpPr>
          <p:spPr bwMode="auto">
            <a:xfrm>
              <a:off x="4981" y="1309"/>
              <a:ext cx="237" cy="435"/>
            </a:xfrm>
            <a:custGeom>
              <a:avLst/>
              <a:gdLst>
                <a:gd name="T0" fmla="*/ 10 w 237"/>
                <a:gd name="T1" fmla="*/ 4 h 435"/>
                <a:gd name="T2" fmla="*/ 26 w 237"/>
                <a:gd name="T3" fmla="*/ 15 h 435"/>
                <a:gd name="T4" fmla="*/ 49 w 237"/>
                <a:gd name="T5" fmla="*/ 82 h 435"/>
                <a:gd name="T6" fmla="*/ 71 w 237"/>
                <a:gd name="T7" fmla="*/ 101 h 435"/>
                <a:gd name="T8" fmla="*/ 103 w 237"/>
                <a:gd name="T9" fmla="*/ 117 h 435"/>
                <a:gd name="T10" fmla="*/ 129 w 237"/>
                <a:gd name="T11" fmla="*/ 120 h 435"/>
                <a:gd name="T12" fmla="*/ 184 w 237"/>
                <a:gd name="T13" fmla="*/ 116 h 435"/>
                <a:gd name="T14" fmla="*/ 207 w 237"/>
                <a:gd name="T15" fmla="*/ 109 h 435"/>
                <a:gd name="T16" fmla="*/ 227 w 237"/>
                <a:gd name="T17" fmla="*/ 97 h 435"/>
                <a:gd name="T18" fmla="*/ 233 w 237"/>
                <a:gd name="T19" fmla="*/ 108 h 435"/>
                <a:gd name="T20" fmla="*/ 234 w 237"/>
                <a:gd name="T21" fmla="*/ 121 h 435"/>
                <a:gd name="T22" fmla="*/ 233 w 237"/>
                <a:gd name="T23" fmla="*/ 134 h 435"/>
                <a:gd name="T24" fmla="*/ 233 w 237"/>
                <a:gd name="T25" fmla="*/ 147 h 435"/>
                <a:gd name="T26" fmla="*/ 235 w 237"/>
                <a:gd name="T27" fmla="*/ 166 h 435"/>
                <a:gd name="T28" fmla="*/ 236 w 237"/>
                <a:gd name="T29" fmla="*/ 187 h 435"/>
                <a:gd name="T30" fmla="*/ 234 w 237"/>
                <a:gd name="T31" fmla="*/ 207 h 435"/>
                <a:gd name="T32" fmla="*/ 231 w 237"/>
                <a:gd name="T33" fmla="*/ 228 h 435"/>
                <a:gd name="T34" fmla="*/ 213 w 237"/>
                <a:gd name="T35" fmla="*/ 229 h 435"/>
                <a:gd name="T36" fmla="*/ 182 w 237"/>
                <a:gd name="T37" fmla="*/ 218 h 435"/>
                <a:gd name="T38" fmla="*/ 152 w 237"/>
                <a:gd name="T39" fmla="*/ 208 h 435"/>
                <a:gd name="T40" fmla="*/ 120 w 237"/>
                <a:gd name="T41" fmla="*/ 204 h 435"/>
                <a:gd name="T42" fmla="*/ 98 w 237"/>
                <a:gd name="T43" fmla="*/ 208 h 435"/>
                <a:gd name="T44" fmla="*/ 79 w 237"/>
                <a:gd name="T45" fmla="*/ 216 h 435"/>
                <a:gd name="T46" fmla="*/ 60 w 237"/>
                <a:gd name="T47" fmla="*/ 228 h 435"/>
                <a:gd name="T48" fmla="*/ 40 w 237"/>
                <a:gd name="T49" fmla="*/ 253 h 435"/>
                <a:gd name="T50" fmla="*/ 29 w 237"/>
                <a:gd name="T51" fmla="*/ 277 h 435"/>
                <a:gd name="T52" fmla="*/ 27 w 237"/>
                <a:gd name="T53" fmla="*/ 295 h 435"/>
                <a:gd name="T54" fmla="*/ 45 w 237"/>
                <a:gd name="T55" fmla="*/ 307 h 435"/>
                <a:gd name="T56" fmla="*/ 69 w 237"/>
                <a:gd name="T57" fmla="*/ 316 h 435"/>
                <a:gd name="T58" fmla="*/ 83 w 237"/>
                <a:gd name="T59" fmla="*/ 331 h 435"/>
                <a:gd name="T60" fmla="*/ 85 w 237"/>
                <a:gd name="T61" fmla="*/ 347 h 435"/>
                <a:gd name="T62" fmla="*/ 87 w 237"/>
                <a:gd name="T63" fmla="*/ 361 h 435"/>
                <a:gd name="T64" fmla="*/ 85 w 237"/>
                <a:gd name="T65" fmla="*/ 376 h 435"/>
                <a:gd name="T66" fmla="*/ 75 w 237"/>
                <a:gd name="T67" fmla="*/ 390 h 435"/>
                <a:gd name="T68" fmla="*/ 63 w 237"/>
                <a:gd name="T69" fmla="*/ 403 h 435"/>
                <a:gd name="T70" fmla="*/ 75 w 237"/>
                <a:gd name="T71" fmla="*/ 411 h 435"/>
                <a:gd name="T72" fmla="*/ 87 w 237"/>
                <a:gd name="T73" fmla="*/ 422 h 435"/>
                <a:gd name="T74" fmla="*/ 56 w 237"/>
                <a:gd name="T75" fmla="*/ 433 h 435"/>
                <a:gd name="T76" fmla="*/ 48 w 237"/>
                <a:gd name="T77" fmla="*/ 433 h 435"/>
                <a:gd name="T78" fmla="*/ 40 w 237"/>
                <a:gd name="T79" fmla="*/ 431 h 435"/>
                <a:gd name="T80" fmla="*/ 8 w 237"/>
                <a:gd name="T81" fmla="*/ 417 h 435"/>
                <a:gd name="T82" fmla="*/ 6 w 237"/>
                <a:gd name="T83" fmla="*/ 403 h 435"/>
                <a:gd name="T84" fmla="*/ 0 w 237"/>
                <a:gd name="T85" fmla="*/ 341 h 435"/>
                <a:gd name="T86" fmla="*/ 2 w 237"/>
                <a:gd name="T87" fmla="*/ 207 h 435"/>
                <a:gd name="T88" fmla="*/ 1 w 237"/>
                <a:gd name="T89" fmla="*/ 154 h 435"/>
                <a:gd name="T90" fmla="*/ 2 w 237"/>
                <a:gd name="T91" fmla="*/ 130 h 435"/>
                <a:gd name="T92" fmla="*/ 3 w 237"/>
                <a:gd name="T93" fmla="*/ 105 h 435"/>
                <a:gd name="T94" fmla="*/ 3 w 237"/>
                <a:gd name="T95" fmla="*/ 81 h 435"/>
                <a:gd name="T96" fmla="*/ 3 w 237"/>
                <a:gd name="T97" fmla="*/ 56 h 4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7"/>
                <a:gd name="T148" fmla="*/ 0 h 435"/>
                <a:gd name="T149" fmla="*/ 237 w 237"/>
                <a:gd name="T150" fmla="*/ 435 h 4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7" h="435">
                  <a:moveTo>
                    <a:pt x="0" y="4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6"/>
                  </a:lnTo>
                  <a:lnTo>
                    <a:pt x="19" y="9"/>
                  </a:lnTo>
                  <a:lnTo>
                    <a:pt x="23" y="12"/>
                  </a:lnTo>
                  <a:lnTo>
                    <a:pt x="26" y="15"/>
                  </a:lnTo>
                  <a:lnTo>
                    <a:pt x="29" y="18"/>
                  </a:lnTo>
                  <a:lnTo>
                    <a:pt x="30" y="21"/>
                  </a:lnTo>
                  <a:lnTo>
                    <a:pt x="34" y="58"/>
                  </a:lnTo>
                  <a:lnTo>
                    <a:pt x="49" y="82"/>
                  </a:lnTo>
                  <a:lnTo>
                    <a:pt x="51" y="85"/>
                  </a:lnTo>
                  <a:lnTo>
                    <a:pt x="54" y="86"/>
                  </a:lnTo>
                  <a:lnTo>
                    <a:pt x="57" y="90"/>
                  </a:lnTo>
                  <a:lnTo>
                    <a:pt x="71" y="101"/>
                  </a:lnTo>
                  <a:lnTo>
                    <a:pt x="73" y="104"/>
                  </a:lnTo>
                  <a:lnTo>
                    <a:pt x="90" y="114"/>
                  </a:lnTo>
                  <a:lnTo>
                    <a:pt x="96" y="116"/>
                  </a:lnTo>
                  <a:lnTo>
                    <a:pt x="103" y="117"/>
                  </a:lnTo>
                  <a:lnTo>
                    <a:pt x="110" y="118"/>
                  </a:lnTo>
                  <a:lnTo>
                    <a:pt x="116" y="119"/>
                  </a:lnTo>
                  <a:lnTo>
                    <a:pt x="122" y="120"/>
                  </a:lnTo>
                  <a:lnTo>
                    <a:pt x="129" y="120"/>
                  </a:lnTo>
                  <a:lnTo>
                    <a:pt x="135" y="121"/>
                  </a:lnTo>
                  <a:lnTo>
                    <a:pt x="142" y="122"/>
                  </a:lnTo>
                  <a:lnTo>
                    <a:pt x="178" y="117"/>
                  </a:lnTo>
                  <a:lnTo>
                    <a:pt x="184" y="116"/>
                  </a:lnTo>
                  <a:lnTo>
                    <a:pt x="190" y="114"/>
                  </a:lnTo>
                  <a:lnTo>
                    <a:pt x="196" y="113"/>
                  </a:lnTo>
                  <a:lnTo>
                    <a:pt x="201" y="111"/>
                  </a:lnTo>
                  <a:lnTo>
                    <a:pt x="207" y="109"/>
                  </a:lnTo>
                  <a:lnTo>
                    <a:pt x="212" y="106"/>
                  </a:lnTo>
                  <a:lnTo>
                    <a:pt x="219" y="103"/>
                  </a:lnTo>
                  <a:lnTo>
                    <a:pt x="224" y="98"/>
                  </a:lnTo>
                  <a:lnTo>
                    <a:pt x="227" y="97"/>
                  </a:lnTo>
                  <a:lnTo>
                    <a:pt x="231" y="98"/>
                  </a:lnTo>
                  <a:lnTo>
                    <a:pt x="232" y="101"/>
                  </a:lnTo>
                  <a:lnTo>
                    <a:pt x="233" y="105"/>
                  </a:lnTo>
                  <a:lnTo>
                    <a:pt x="233" y="108"/>
                  </a:lnTo>
                  <a:lnTo>
                    <a:pt x="233" y="111"/>
                  </a:lnTo>
                  <a:lnTo>
                    <a:pt x="234" y="114"/>
                  </a:lnTo>
                  <a:lnTo>
                    <a:pt x="234" y="118"/>
                  </a:lnTo>
                  <a:lnTo>
                    <a:pt x="234" y="121"/>
                  </a:lnTo>
                  <a:lnTo>
                    <a:pt x="234" y="124"/>
                  </a:lnTo>
                  <a:lnTo>
                    <a:pt x="233" y="127"/>
                  </a:lnTo>
                  <a:lnTo>
                    <a:pt x="233" y="131"/>
                  </a:lnTo>
                  <a:lnTo>
                    <a:pt x="233" y="134"/>
                  </a:lnTo>
                  <a:lnTo>
                    <a:pt x="233" y="137"/>
                  </a:lnTo>
                  <a:lnTo>
                    <a:pt x="233" y="141"/>
                  </a:lnTo>
                  <a:lnTo>
                    <a:pt x="233" y="144"/>
                  </a:lnTo>
                  <a:lnTo>
                    <a:pt x="233" y="147"/>
                  </a:lnTo>
                  <a:lnTo>
                    <a:pt x="234" y="150"/>
                  </a:lnTo>
                  <a:lnTo>
                    <a:pt x="235" y="156"/>
                  </a:lnTo>
                  <a:lnTo>
                    <a:pt x="235" y="161"/>
                  </a:lnTo>
                  <a:lnTo>
                    <a:pt x="235" y="166"/>
                  </a:lnTo>
                  <a:lnTo>
                    <a:pt x="236" y="171"/>
                  </a:lnTo>
                  <a:lnTo>
                    <a:pt x="236" y="176"/>
                  </a:lnTo>
                  <a:lnTo>
                    <a:pt x="236" y="181"/>
                  </a:lnTo>
                  <a:lnTo>
                    <a:pt x="236" y="187"/>
                  </a:lnTo>
                  <a:lnTo>
                    <a:pt x="235" y="192"/>
                  </a:lnTo>
                  <a:lnTo>
                    <a:pt x="235" y="197"/>
                  </a:lnTo>
                  <a:lnTo>
                    <a:pt x="235" y="202"/>
                  </a:lnTo>
                  <a:lnTo>
                    <a:pt x="234" y="207"/>
                  </a:lnTo>
                  <a:lnTo>
                    <a:pt x="233" y="212"/>
                  </a:lnTo>
                  <a:lnTo>
                    <a:pt x="233" y="218"/>
                  </a:lnTo>
                  <a:lnTo>
                    <a:pt x="233" y="222"/>
                  </a:lnTo>
                  <a:lnTo>
                    <a:pt x="231" y="228"/>
                  </a:lnTo>
                  <a:lnTo>
                    <a:pt x="230" y="233"/>
                  </a:lnTo>
                  <a:lnTo>
                    <a:pt x="228" y="234"/>
                  </a:lnTo>
                  <a:lnTo>
                    <a:pt x="221" y="232"/>
                  </a:lnTo>
                  <a:lnTo>
                    <a:pt x="213" y="229"/>
                  </a:lnTo>
                  <a:lnTo>
                    <a:pt x="205" y="226"/>
                  </a:lnTo>
                  <a:lnTo>
                    <a:pt x="197" y="223"/>
                  </a:lnTo>
                  <a:lnTo>
                    <a:pt x="190" y="220"/>
                  </a:lnTo>
                  <a:lnTo>
                    <a:pt x="182" y="218"/>
                  </a:lnTo>
                  <a:lnTo>
                    <a:pt x="175" y="215"/>
                  </a:lnTo>
                  <a:lnTo>
                    <a:pt x="167" y="212"/>
                  </a:lnTo>
                  <a:lnTo>
                    <a:pt x="159" y="210"/>
                  </a:lnTo>
                  <a:lnTo>
                    <a:pt x="152" y="208"/>
                  </a:lnTo>
                  <a:lnTo>
                    <a:pt x="144" y="206"/>
                  </a:lnTo>
                  <a:lnTo>
                    <a:pt x="135" y="205"/>
                  </a:lnTo>
                  <a:lnTo>
                    <a:pt x="128" y="205"/>
                  </a:lnTo>
                  <a:lnTo>
                    <a:pt x="120" y="204"/>
                  </a:lnTo>
                  <a:lnTo>
                    <a:pt x="112" y="205"/>
                  </a:lnTo>
                  <a:lnTo>
                    <a:pt x="105" y="206"/>
                  </a:lnTo>
                  <a:lnTo>
                    <a:pt x="101" y="208"/>
                  </a:lnTo>
                  <a:lnTo>
                    <a:pt x="98" y="208"/>
                  </a:lnTo>
                  <a:lnTo>
                    <a:pt x="95" y="210"/>
                  </a:lnTo>
                  <a:lnTo>
                    <a:pt x="89" y="212"/>
                  </a:lnTo>
                  <a:lnTo>
                    <a:pt x="84" y="214"/>
                  </a:lnTo>
                  <a:lnTo>
                    <a:pt x="79" y="216"/>
                  </a:lnTo>
                  <a:lnTo>
                    <a:pt x="74" y="219"/>
                  </a:lnTo>
                  <a:lnTo>
                    <a:pt x="68" y="221"/>
                  </a:lnTo>
                  <a:lnTo>
                    <a:pt x="64" y="224"/>
                  </a:lnTo>
                  <a:lnTo>
                    <a:pt x="60" y="228"/>
                  </a:lnTo>
                  <a:lnTo>
                    <a:pt x="56" y="233"/>
                  </a:lnTo>
                  <a:lnTo>
                    <a:pt x="47" y="243"/>
                  </a:lnTo>
                  <a:lnTo>
                    <a:pt x="43" y="248"/>
                  </a:lnTo>
                  <a:lnTo>
                    <a:pt x="40" y="253"/>
                  </a:lnTo>
                  <a:lnTo>
                    <a:pt x="36" y="259"/>
                  </a:lnTo>
                  <a:lnTo>
                    <a:pt x="34" y="265"/>
                  </a:lnTo>
                  <a:lnTo>
                    <a:pt x="31" y="271"/>
                  </a:lnTo>
                  <a:lnTo>
                    <a:pt x="29" y="277"/>
                  </a:lnTo>
                  <a:lnTo>
                    <a:pt x="26" y="283"/>
                  </a:lnTo>
                  <a:lnTo>
                    <a:pt x="24" y="289"/>
                  </a:lnTo>
                  <a:lnTo>
                    <a:pt x="26" y="291"/>
                  </a:lnTo>
                  <a:lnTo>
                    <a:pt x="27" y="295"/>
                  </a:lnTo>
                  <a:lnTo>
                    <a:pt x="27" y="297"/>
                  </a:lnTo>
                  <a:lnTo>
                    <a:pt x="34" y="301"/>
                  </a:lnTo>
                  <a:lnTo>
                    <a:pt x="39" y="304"/>
                  </a:lnTo>
                  <a:lnTo>
                    <a:pt x="45" y="307"/>
                  </a:lnTo>
                  <a:lnTo>
                    <a:pt x="51" y="309"/>
                  </a:lnTo>
                  <a:lnTo>
                    <a:pt x="57" y="310"/>
                  </a:lnTo>
                  <a:lnTo>
                    <a:pt x="64" y="313"/>
                  </a:lnTo>
                  <a:lnTo>
                    <a:pt x="69" y="316"/>
                  </a:lnTo>
                  <a:lnTo>
                    <a:pt x="75" y="320"/>
                  </a:lnTo>
                  <a:lnTo>
                    <a:pt x="80" y="325"/>
                  </a:lnTo>
                  <a:lnTo>
                    <a:pt x="82" y="328"/>
                  </a:lnTo>
                  <a:lnTo>
                    <a:pt x="83" y="331"/>
                  </a:lnTo>
                  <a:lnTo>
                    <a:pt x="83" y="335"/>
                  </a:lnTo>
                  <a:lnTo>
                    <a:pt x="84" y="339"/>
                  </a:lnTo>
                  <a:lnTo>
                    <a:pt x="84" y="343"/>
                  </a:lnTo>
                  <a:lnTo>
                    <a:pt x="85" y="347"/>
                  </a:lnTo>
                  <a:lnTo>
                    <a:pt x="87" y="350"/>
                  </a:lnTo>
                  <a:lnTo>
                    <a:pt x="87" y="354"/>
                  </a:lnTo>
                  <a:lnTo>
                    <a:pt x="87" y="358"/>
                  </a:lnTo>
                  <a:lnTo>
                    <a:pt x="87" y="361"/>
                  </a:lnTo>
                  <a:lnTo>
                    <a:pt x="87" y="365"/>
                  </a:lnTo>
                  <a:lnTo>
                    <a:pt x="87" y="369"/>
                  </a:lnTo>
                  <a:lnTo>
                    <a:pt x="87" y="373"/>
                  </a:lnTo>
                  <a:lnTo>
                    <a:pt x="85" y="376"/>
                  </a:lnTo>
                  <a:lnTo>
                    <a:pt x="83" y="380"/>
                  </a:lnTo>
                  <a:lnTo>
                    <a:pt x="81" y="384"/>
                  </a:lnTo>
                  <a:lnTo>
                    <a:pt x="78" y="388"/>
                  </a:lnTo>
                  <a:lnTo>
                    <a:pt x="75" y="390"/>
                  </a:lnTo>
                  <a:lnTo>
                    <a:pt x="68" y="395"/>
                  </a:lnTo>
                  <a:lnTo>
                    <a:pt x="66" y="396"/>
                  </a:lnTo>
                  <a:lnTo>
                    <a:pt x="63" y="399"/>
                  </a:lnTo>
                  <a:lnTo>
                    <a:pt x="63" y="403"/>
                  </a:lnTo>
                  <a:lnTo>
                    <a:pt x="64" y="404"/>
                  </a:lnTo>
                  <a:lnTo>
                    <a:pt x="67" y="407"/>
                  </a:lnTo>
                  <a:lnTo>
                    <a:pt x="71" y="409"/>
                  </a:lnTo>
                  <a:lnTo>
                    <a:pt x="75" y="411"/>
                  </a:lnTo>
                  <a:lnTo>
                    <a:pt x="79" y="414"/>
                  </a:lnTo>
                  <a:lnTo>
                    <a:pt x="82" y="417"/>
                  </a:lnTo>
                  <a:lnTo>
                    <a:pt x="84" y="419"/>
                  </a:lnTo>
                  <a:lnTo>
                    <a:pt x="87" y="422"/>
                  </a:lnTo>
                  <a:lnTo>
                    <a:pt x="87" y="425"/>
                  </a:lnTo>
                  <a:lnTo>
                    <a:pt x="87" y="430"/>
                  </a:lnTo>
                  <a:lnTo>
                    <a:pt x="83" y="431"/>
                  </a:lnTo>
                  <a:lnTo>
                    <a:pt x="56" y="433"/>
                  </a:lnTo>
                  <a:lnTo>
                    <a:pt x="54" y="433"/>
                  </a:lnTo>
                  <a:lnTo>
                    <a:pt x="52" y="434"/>
                  </a:lnTo>
                  <a:lnTo>
                    <a:pt x="50" y="434"/>
                  </a:lnTo>
                  <a:lnTo>
                    <a:pt x="48" y="433"/>
                  </a:lnTo>
                  <a:lnTo>
                    <a:pt x="46" y="433"/>
                  </a:lnTo>
                  <a:lnTo>
                    <a:pt x="45" y="432"/>
                  </a:lnTo>
                  <a:lnTo>
                    <a:pt x="43" y="432"/>
                  </a:lnTo>
                  <a:lnTo>
                    <a:pt x="40" y="431"/>
                  </a:lnTo>
                  <a:lnTo>
                    <a:pt x="13" y="426"/>
                  </a:lnTo>
                  <a:lnTo>
                    <a:pt x="10" y="424"/>
                  </a:lnTo>
                  <a:lnTo>
                    <a:pt x="8" y="420"/>
                  </a:lnTo>
                  <a:lnTo>
                    <a:pt x="8" y="417"/>
                  </a:lnTo>
                  <a:lnTo>
                    <a:pt x="7" y="413"/>
                  </a:lnTo>
                  <a:lnTo>
                    <a:pt x="7" y="410"/>
                  </a:lnTo>
                  <a:lnTo>
                    <a:pt x="6" y="406"/>
                  </a:lnTo>
                  <a:lnTo>
                    <a:pt x="6" y="403"/>
                  </a:lnTo>
                  <a:lnTo>
                    <a:pt x="6" y="399"/>
                  </a:lnTo>
                  <a:lnTo>
                    <a:pt x="6" y="395"/>
                  </a:lnTo>
                  <a:lnTo>
                    <a:pt x="3" y="356"/>
                  </a:lnTo>
                  <a:lnTo>
                    <a:pt x="0" y="341"/>
                  </a:lnTo>
                  <a:lnTo>
                    <a:pt x="0" y="291"/>
                  </a:lnTo>
                  <a:lnTo>
                    <a:pt x="1" y="265"/>
                  </a:lnTo>
                  <a:lnTo>
                    <a:pt x="1" y="261"/>
                  </a:lnTo>
                  <a:lnTo>
                    <a:pt x="2" y="207"/>
                  </a:lnTo>
                  <a:lnTo>
                    <a:pt x="0" y="187"/>
                  </a:lnTo>
                  <a:lnTo>
                    <a:pt x="0" y="169"/>
                  </a:lnTo>
                  <a:lnTo>
                    <a:pt x="2" y="169"/>
                  </a:lnTo>
                  <a:lnTo>
                    <a:pt x="1" y="154"/>
                  </a:lnTo>
                  <a:lnTo>
                    <a:pt x="1" y="148"/>
                  </a:lnTo>
                  <a:lnTo>
                    <a:pt x="1" y="142"/>
                  </a:lnTo>
                  <a:lnTo>
                    <a:pt x="2" y="136"/>
                  </a:lnTo>
                  <a:lnTo>
                    <a:pt x="2" y="130"/>
                  </a:lnTo>
                  <a:lnTo>
                    <a:pt x="3" y="124"/>
                  </a:lnTo>
                  <a:lnTo>
                    <a:pt x="3" y="117"/>
                  </a:lnTo>
                  <a:lnTo>
                    <a:pt x="3" y="111"/>
                  </a:lnTo>
                  <a:lnTo>
                    <a:pt x="3" y="105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3" y="87"/>
                  </a:lnTo>
                  <a:lnTo>
                    <a:pt x="3" y="81"/>
                  </a:lnTo>
                  <a:lnTo>
                    <a:pt x="3" y="75"/>
                  </a:lnTo>
                  <a:lnTo>
                    <a:pt x="3" y="68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chemeClr val="hlink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</p:grpSp>
      <p:sp>
        <p:nvSpPr>
          <p:cNvPr id="33821" name="Freeform 34"/>
          <p:cNvSpPr>
            <a:spLocks/>
          </p:cNvSpPr>
          <p:nvPr/>
        </p:nvSpPr>
        <p:spPr bwMode="auto">
          <a:xfrm>
            <a:off x="5390697" y="4046356"/>
            <a:ext cx="1401441" cy="1258957"/>
          </a:xfrm>
          <a:custGeom>
            <a:avLst/>
            <a:gdLst>
              <a:gd name="T0" fmla="*/ 70 w 748"/>
              <a:gd name="T1" fmla="*/ 120 h 875"/>
              <a:gd name="T2" fmla="*/ 338 w 748"/>
              <a:gd name="T3" fmla="*/ 101 h 875"/>
              <a:gd name="T4" fmla="*/ 495 w 748"/>
              <a:gd name="T5" fmla="*/ 67 h 875"/>
              <a:gd name="T6" fmla="*/ 380 w 748"/>
              <a:gd name="T7" fmla="*/ 201 h 875"/>
              <a:gd name="T8" fmla="*/ 157 w 748"/>
              <a:gd name="T9" fmla="*/ 174 h 875"/>
              <a:gd name="T10" fmla="*/ 219 w 748"/>
              <a:gd name="T11" fmla="*/ 352 h 875"/>
              <a:gd name="T12" fmla="*/ 384 w 748"/>
              <a:gd name="T13" fmla="*/ 328 h 875"/>
              <a:gd name="T14" fmla="*/ 438 w 748"/>
              <a:gd name="T15" fmla="*/ 467 h 875"/>
              <a:gd name="T16" fmla="*/ 592 w 748"/>
              <a:gd name="T17" fmla="*/ 637 h 875"/>
              <a:gd name="T18" fmla="*/ 580 w 748"/>
              <a:gd name="T19" fmla="*/ 762 h 875"/>
              <a:gd name="T20" fmla="*/ 625 w 748"/>
              <a:gd name="T21" fmla="*/ 936 h 875"/>
              <a:gd name="T22" fmla="*/ 655 w 748"/>
              <a:gd name="T23" fmla="*/ 617 h 875"/>
              <a:gd name="T24" fmla="*/ 780 w 748"/>
              <a:gd name="T25" fmla="*/ 512 h 875"/>
              <a:gd name="T26" fmla="*/ 750 w 748"/>
              <a:gd name="T27" fmla="*/ 394 h 875"/>
              <a:gd name="T28" fmla="*/ 930 w 748"/>
              <a:gd name="T29" fmla="*/ 329 h 875"/>
              <a:gd name="T30" fmla="*/ 1031 w 748"/>
              <a:gd name="T31" fmla="*/ 171 h 875"/>
              <a:gd name="T32" fmla="*/ 898 w 748"/>
              <a:gd name="T33" fmla="*/ 182 h 875"/>
              <a:gd name="T34" fmla="*/ 689 w 748"/>
              <a:gd name="T35" fmla="*/ 98 h 875"/>
              <a:gd name="T36" fmla="*/ 838 w 748"/>
              <a:gd name="T37" fmla="*/ 44 h 875"/>
              <a:gd name="T38" fmla="*/ 936 w 748"/>
              <a:gd name="T39" fmla="*/ 107 h 875"/>
              <a:gd name="T40" fmla="*/ 1167 w 748"/>
              <a:gd name="T41" fmla="*/ 179 h 875"/>
              <a:gd name="T42" fmla="*/ 1095 w 748"/>
              <a:gd name="T43" fmla="*/ 404 h 875"/>
              <a:gd name="T44" fmla="*/ 849 w 748"/>
              <a:gd name="T45" fmla="*/ 385 h 875"/>
              <a:gd name="T46" fmla="*/ 854 w 748"/>
              <a:gd name="T47" fmla="*/ 709 h 875"/>
              <a:gd name="T48" fmla="*/ 788 w 748"/>
              <a:gd name="T49" fmla="*/ 927 h 875"/>
              <a:gd name="T50" fmla="*/ 811 w 748"/>
              <a:gd name="T51" fmla="*/ 787 h 875"/>
              <a:gd name="T52" fmla="*/ 869 w 748"/>
              <a:gd name="T53" fmla="*/ 633 h 875"/>
              <a:gd name="T54" fmla="*/ 894 w 748"/>
              <a:gd name="T55" fmla="*/ 461 h 875"/>
              <a:gd name="T56" fmla="*/ 920 w 748"/>
              <a:gd name="T57" fmla="*/ 369 h 875"/>
              <a:gd name="T58" fmla="*/ 1147 w 748"/>
              <a:gd name="T59" fmla="*/ 336 h 875"/>
              <a:gd name="T60" fmla="*/ 1155 w 748"/>
              <a:gd name="T61" fmla="*/ 170 h 875"/>
              <a:gd name="T62" fmla="*/ 899 w 748"/>
              <a:gd name="T63" fmla="*/ 126 h 875"/>
              <a:gd name="T64" fmla="*/ 784 w 748"/>
              <a:gd name="T65" fmla="*/ 17 h 875"/>
              <a:gd name="T66" fmla="*/ 701 w 748"/>
              <a:gd name="T67" fmla="*/ 73 h 875"/>
              <a:gd name="T68" fmla="*/ 801 w 748"/>
              <a:gd name="T69" fmla="*/ 174 h 875"/>
              <a:gd name="T70" fmla="*/ 1032 w 748"/>
              <a:gd name="T71" fmla="*/ 141 h 875"/>
              <a:gd name="T72" fmla="*/ 860 w 748"/>
              <a:gd name="T73" fmla="*/ 326 h 875"/>
              <a:gd name="T74" fmla="*/ 819 w 748"/>
              <a:gd name="T75" fmla="*/ 427 h 875"/>
              <a:gd name="T76" fmla="*/ 810 w 748"/>
              <a:gd name="T77" fmla="*/ 537 h 875"/>
              <a:gd name="T78" fmla="*/ 655 w 748"/>
              <a:gd name="T79" fmla="*/ 588 h 875"/>
              <a:gd name="T80" fmla="*/ 714 w 748"/>
              <a:gd name="T81" fmla="*/ 802 h 875"/>
              <a:gd name="T82" fmla="*/ 607 w 748"/>
              <a:gd name="T83" fmla="*/ 923 h 875"/>
              <a:gd name="T84" fmla="*/ 551 w 748"/>
              <a:gd name="T85" fmla="*/ 583 h 875"/>
              <a:gd name="T86" fmla="*/ 466 w 748"/>
              <a:gd name="T87" fmla="*/ 396 h 875"/>
              <a:gd name="T88" fmla="*/ 219 w 748"/>
              <a:gd name="T89" fmla="*/ 361 h 875"/>
              <a:gd name="T90" fmla="*/ 139 w 748"/>
              <a:gd name="T91" fmla="*/ 282 h 875"/>
              <a:gd name="T92" fmla="*/ 171 w 748"/>
              <a:gd name="T93" fmla="*/ 170 h 875"/>
              <a:gd name="T94" fmla="*/ 381 w 748"/>
              <a:gd name="T95" fmla="*/ 194 h 875"/>
              <a:gd name="T96" fmla="*/ 481 w 748"/>
              <a:gd name="T97" fmla="*/ 117 h 875"/>
              <a:gd name="T98" fmla="*/ 356 w 748"/>
              <a:gd name="T99" fmla="*/ 70 h 875"/>
              <a:gd name="T100" fmla="*/ 186 w 748"/>
              <a:gd name="T101" fmla="*/ 143 h 875"/>
              <a:gd name="T102" fmla="*/ 20 w 748"/>
              <a:gd name="T103" fmla="*/ 217 h 875"/>
              <a:gd name="T104" fmla="*/ 155 w 748"/>
              <a:gd name="T105" fmla="*/ 412 h 875"/>
              <a:gd name="T106" fmla="*/ 364 w 748"/>
              <a:gd name="T107" fmla="*/ 397 h 875"/>
              <a:gd name="T108" fmla="*/ 345 w 748"/>
              <a:gd name="T109" fmla="*/ 511 h 875"/>
              <a:gd name="T110" fmla="*/ 388 w 748"/>
              <a:gd name="T111" fmla="*/ 634 h 875"/>
              <a:gd name="T112" fmla="*/ 544 w 748"/>
              <a:gd name="T113" fmla="*/ 933 h 875"/>
              <a:gd name="T114" fmla="*/ 460 w 748"/>
              <a:gd name="T115" fmla="*/ 783 h 875"/>
              <a:gd name="T116" fmla="*/ 346 w 748"/>
              <a:gd name="T117" fmla="*/ 580 h 875"/>
              <a:gd name="T118" fmla="*/ 349 w 748"/>
              <a:gd name="T119" fmla="*/ 401 h 875"/>
              <a:gd name="T120" fmla="*/ 62 w 748"/>
              <a:gd name="T121" fmla="*/ 383 h 8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48"/>
              <a:gd name="T184" fmla="*/ 0 h 875"/>
              <a:gd name="T185" fmla="*/ 748 w 748"/>
              <a:gd name="T186" fmla="*/ 875 h 8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48" h="875">
                <a:moveTo>
                  <a:pt x="0" y="233"/>
                </a:moveTo>
                <a:lnTo>
                  <a:pt x="1" y="227"/>
                </a:lnTo>
                <a:lnTo>
                  <a:pt x="2" y="221"/>
                </a:lnTo>
                <a:lnTo>
                  <a:pt x="4" y="215"/>
                </a:lnTo>
                <a:lnTo>
                  <a:pt x="5" y="209"/>
                </a:lnTo>
                <a:lnTo>
                  <a:pt x="6" y="203"/>
                </a:lnTo>
                <a:lnTo>
                  <a:pt x="7" y="197"/>
                </a:lnTo>
                <a:lnTo>
                  <a:pt x="8" y="191"/>
                </a:lnTo>
                <a:lnTo>
                  <a:pt x="9" y="185"/>
                </a:lnTo>
                <a:lnTo>
                  <a:pt x="10" y="179"/>
                </a:lnTo>
                <a:lnTo>
                  <a:pt x="11" y="173"/>
                </a:lnTo>
                <a:lnTo>
                  <a:pt x="13" y="167"/>
                </a:lnTo>
                <a:lnTo>
                  <a:pt x="14" y="161"/>
                </a:lnTo>
                <a:lnTo>
                  <a:pt x="16" y="155"/>
                </a:lnTo>
                <a:lnTo>
                  <a:pt x="18" y="149"/>
                </a:lnTo>
                <a:lnTo>
                  <a:pt x="19" y="142"/>
                </a:lnTo>
                <a:lnTo>
                  <a:pt x="21" y="137"/>
                </a:lnTo>
                <a:lnTo>
                  <a:pt x="24" y="131"/>
                </a:lnTo>
                <a:lnTo>
                  <a:pt x="26" y="127"/>
                </a:lnTo>
                <a:lnTo>
                  <a:pt x="28" y="125"/>
                </a:lnTo>
                <a:lnTo>
                  <a:pt x="31" y="121"/>
                </a:lnTo>
                <a:lnTo>
                  <a:pt x="34" y="118"/>
                </a:lnTo>
                <a:lnTo>
                  <a:pt x="38" y="115"/>
                </a:lnTo>
                <a:lnTo>
                  <a:pt x="42" y="112"/>
                </a:lnTo>
                <a:lnTo>
                  <a:pt x="45" y="110"/>
                </a:lnTo>
                <a:lnTo>
                  <a:pt x="50" y="108"/>
                </a:lnTo>
                <a:lnTo>
                  <a:pt x="58" y="107"/>
                </a:lnTo>
                <a:lnTo>
                  <a:pt x="67" y="107"/>
                </a:lnTo>
                <a:lnTo>
                  <a:pt x="75" y="108"/>
                </a:lnTo>
                <a:lnTo>
                  <a:pt x="84" y="110"/>
                </a:lnTo>
                <a:lnTo>
                  <a:pt x="92" y="113"/>
                </a:lnTo>
                <a:lnTo>
                  <a:pt x="100" y="116"/>
                </a:lnTo>
                <a:lnTo>
                  <a:pt x="109" y="119"/>
                </a:lnTo>
                <a:lnTo>
                  <a:pt x="117" y="123"/>
                </a:lnTo>
                <a:lnTo>
                  <a:pt x="126" y="127"/>
                </a:lnTo>
                <a:lnTo>
                  <a:pt x="134" y="131"/>
                </a:lnTo>
                <a:lnTo>
                  <a:pt x="142" y="133"/>
                </a:lnTo>
                <a:lnTo>
                  <a:pt x="150" y="136"/>
                </a:lnTo>
                <a:lnTo>
                  <a:pt x="159" y="137"/>
                </a:lnTo>
                <a:lnTo>
                  <a:pt x="167" y="137"/>
                </a:lnTo>
                <a:lnTo>
                  <a:pt x="175" y="137"/>
                </a:lnTo>
                <a:lnTo>
                  <a:pt x="184" y="134"/>
                </a:lnTo>
                <a:lnTo>
                  <a:pt x="187" y="132"/>
                </a:lnTo>
                <a:lnTo>
                  <a:pt x="191" y="131"/>
                </a:lnTo>
                <a:lnTo>
                  <a:pt x="198" y="127"/>
                </a:lnTo>
                <a:lnTo>
                  <a:pt x="204" y="120"/>
                </a:lnTo>
                <a:lnTo>
                  <a:pt x="208" y="113"/>
                </a:lnTo>
                <a:lnTo>
                  <a:pt x="211" y="107"/>
                </a:lnTo>
                <a:lnTo>
                  <a:pt x="214" y="100"/>
                </a:lnTo>
                <a:lnTo>
                  <a:pt x="216" y="93"/>
                </a:lnTo>
                <a:lnTo>
                  <a:pt x="217" y="87"/>
                </a:lnTo>
                <a:lnTo>
                  <a:pt x="218" y="80"/>
                </a:lnTo>
                <a:lnTo>
                  <a:pt x="219" y="73"/>
                </a:lnTo>
                <a:lnTo>
                  <a:pt x="219" y="67"/>
                </a:lnTo>
                <a:lnTo>
                  <a:pt x="219" y="60"/>
                </a:lnTo>
                <a:lnTo>
                  <a:pt x="220" y="53"/>
                </a:lnTo>
                <a:lnTo>
                  <a:pt x="221" y="46"/>
                </a:lnTo>
                <a:lnTo>
                  <a:pt x="222" y="39"/>
                </a:lnTo>
                <a:lnTo>
                  <a:pt x="223" y="32"/>
                </a:lnTo>
                <a:lnTo>
                  <a:pt x="226" y="26"/>
                </a:lnTo>
                <a:lnTo>
                  <a:pt x="229" y="19"/>
                </a:lnTo>
                <a:lnTo>
                  <a:pt x="240" y="6"/>
                </a:lnTo>
                <a:lnTo>
                  <a:pt x="246" y="5"/>
                </a:lnTo>
                <a:lnTo>
                  <a:pt x="252" y="5"/>
                </a:lnTo>
                <a:lnTo>
                  <a:pt x="258" y="5"/>
                </a:lnTo>
                <a:lnTo>
                  <a:pt x="263" y="7"/>
                </a:lnTo>
                <a:lnTo>
                  <a:pt x="270" y="9"/>
                </a:lnTo>
                <a:lnTo>
                  <a:pt x="275" y="11"/>
                </a:lnTo>
                <a:lnTo>
                  <a:pt x="282" y="13"/>
                </a:lnTo>
                <a:lnTo>
                  <a:pt x="287" y="15"/>
                </a:lnTo>
                <a:lnTo>
                  <a:pt x="291" y="18"/>
                </a:lnTo>
                <a:lnTo>
                  <a:pt x="306" y="34"/>
                </a:lnTo>
                <a:lnTo>
                  <a:pt x="315" y="53"/>
                </a:lnTo>
                <a:lnTo>
                  <a:pt x="316" y="57"/>
                </a:lnTo>
                <a:lnTo>
                  <a:pt x="317" y="61"/>
                </a:lnTo>
                <a:lnTo>
                  <a:pt x="318" y="64"/>
                </a:lnTo>
                <a:lnTo>
                  <a:pt x="318" y="68"/>
                </a:lnTo>
                <a:lnTo>
                  <a:pt x="318" y="72"/>
                </a:lnTo>
                <a:lnTo>
                  <a:pt x="317" y="76"/>
                </a:lnTo>
                <a:lnTo>
                  <a:pt x="317" y="80"/>
                </a:lnTo>
                <a:lnTo>
                  <a:pt x="317" y="84"/>
                </a:lnTo>
                <a:lnTo>
                  <a:pt x="317" y="97"/>
                </a:lnTo>
                <a:lnTo>
                  <a:pt x="316" y="102"/>
                </a:lnTo>
                <a:lnTo>
                  <a:pt x="315" y="108"/>
                </a:lnTo>
                <a:lnTo>
                  <a:pt x="314" y="113"/>
                </a:lnTo>
                <a:lnTo>
                  <a:pt x="314" y="118"/>
                </a:lnTo>
                <a:lnTo>
                  <a:pt x="311" y="124"/>
                </a:lnTo>
                <a:lnTo>
                  <a:pt x="309" y="129"/>
                </a:lnTo>
                <a:lnTo>
                  <a:pt x="307" y="134"/>
                </a:lnTo>
                <a:lnTo>
                  <a:pt x="304" y="139"/>
                </a:lnTo>
                <a:lnTo>
                  <a:pt x="301" y="143"/>
                </a:lnTo>
                <a:lnTo>
                  <a:pt x="298" y="147"/>
                </a:lnTo>
                <a:lnTo>
                  <a:pt x="295" y="150"/>
                </a:lnTo>
                <a:lnTo>
                  <a:pt x="292" y="154"/>
                </a:lnTo>
                <a:lnTo>
                  <a:pt x="289" y="158"/>
                </a:lnTo>
                <a:lnTo>
                  <a:pt x="285" y="161"/>
                </a:lnTo>
                <a:lnTo>
                  <a:pt x="282" y="165"/>
                </a:lnTo>
                <a:lnTo>
                  <a:pt x="277" y="168"/>
                </a:lnTo>
                <a:lnTo>
                  <a:pt x="267" y="175"/>
                </a:lnTo>
                <a:lnTo>
                  <a:pt x="243" y="185"/>
                </a:lnTo>
                <a:lnTo>
                  <a:pt x="225" y="187"/>
                </a:lnTo>
                <a:lnTo>
                  <a:pt x="221" y="187"/>
                </a:lnTo>
                <a:lnTo>
                  <a:pt x="218" y="189"/>
                </a:lnTo>
                <a:lnTo>
                  <a:pt x="216" y="189"/>
                </a:lnTo>
                <a:lnTo>
                  <a:pt x="214" y="189"/>
                </a:lnTo>
                <a:lnTo>
                  <a:pt x="212" y="190"/>
                </a:lnTo>
                <a:lnTo>
                  <a:pt x="210" y="190"/>
                </a:lnTo>
                <a:lnTo>
                  <a:pt x="209" y="189"/>
                </a:lnTo>
                <a:lnTo>
                  <a:pt x="206" y="189"/>
                </a:lnTo>
                <a:lnTo>
                  <a:pt x="204" y="189"/>
                </a:lnTo>
                <a:lnTo>
                  <a:pt x="175" y="186"/>
                </a:lnTo>
                <a:lnTo>
                  <a:pt x="156" y="181"/>
                </a:lnTo>
                <a:lnTo>
                  <a:pt x="153" y="181"/>
                </a:lnTo>
                <a:lnTo>
                  <a:pt x="151" y="180"/>
                </a:lnTo>
                <a:lnTo>
                  <a:pt x="148" y="180"/>
                </a:lnTo>
                <a:lnTo>
                  <a:pt x="145" y="179"/>
                </a:lnTo>
                <a:lnTo>
                  <a:pt x="143" y="179"/>
                </a:lnTo>
                <a:lnTo>
                  <a:pt x="140" y="178"/>
                </a:lnTo>
                <a:lnTo>
                  <a:pt x="138" y="176"/>
                </a:lnTo>
                <a:lnTo>
                  <a:pt x="135" y="174"/>
                </a:lnTo>
                <a:lnTo>
                  <a:pt x="120" y="168"/>
                </a:lnTo>
                <a:lnTo>
                  <a:pt x="115" y="166"/>
                </a:lnTo>
                <a:lnTo>
                  <a:pt x="110" y="163"/>
                </a:lnTo>
                <a:lnTo>
                  <a:pt x="106" y="162"/>
                </a:lnTo>
                <a:lnTo>
                  <a:pt x="101" y="160"/>
                </a:lnTo>
                <a:lnTo>
                  <a:pt x="96" y="158"/>
                </a:lnTo>
                <a:lnTo>
                  <a:pt x="92" y="156"/>
                </a:lnTo>
                <a:lnTo>
                  <a:pt x="87" y="156"/>
                </a:lnTo>
                <a:lnTo>
                  <a:pt x="82" y="155"/>
                </a:lnTo>
                <a:lnTo>
                  <a:pt x="79" y="163"/>
                </a:lnTo>
                <a:lnTo>
                  <a:pt x="81" y="173"/>
                </a:lnTo>
                <a:lnTo>
                  <a:pt x="83" y="184"/>
                </a:lnTo>
                <a:lnTo>
                  <a:pt x="85" y="193"/>
                </a:lnTo>
                <a:lnTo>
                  <a:pt x="87" y="204"/>
                </a:lnTo>
                <a:lnTo>
                  <a:pt x="89" y="214"/>
                </a:lnTo>
                <a:lnTo>
                  <a:pt x="91" y="224"/>
                </a:lnTo>
                <a:lnTo>
                  <a:pt x="92" y="234"/>
                </a:lnTo>
                <a:lnTo>
                  <a:pt x="94" y="245"/>
                </a:lnTo>
                <a:lnTo>
                  <a:pt x="95" y="255"/>
                </a:lnTo>
                <a:lnTo>
                  <a:pt x="96" y="265"/>
                </a:lnTo>
                <a:lnTo>
                  <a:pt x="99" y="275"/>
                </a:lnTo>
                <a:lnTo>
                  <a:pt x="100" y="285"/>
                </a:lnTo>
                <a:lnTo>
                  <a:pt x="102" y="296"/>
                </a:lnTo>
                <a:lnTo>
                  <a:pt x="104" y="306"/>
                </a:lnTo>
                <a:lnTo>
                  <a:pt x="106" y="316"/>
                </a:lnTo>
                <a:lnTo>
                  <a:pt x="109" y="326"/>
                </a:lnTo>
                <a:lnTo>
                  <a:pt x="110" y="336"/>
                </a:lnTo>
                <a:lnTo>
                  <a:pt x="110" y="337"/>
                </a:lnTo>
                <a:lnTo>
                  <a:pt x="114" y="338"/>
                </a:lnTo>
                <a:lnTo>
                  <a:pt x="140" y="324"/>
                </a:lnTo>
                <a:lnTo>
                  <a:pt x="145" y="322"/>
                </a:lnTo>
                <a:lnTo>
                  <a:pt x="148" y="321"/>
                </a:lnTo>
                <a:lnTo>
                  <a:pt x="153" y="320"/>
                </a:lnTo>
                <a:lnTo>
                  <a:pt x="157" y="319"/>
                </a:lnTo>
                <a:lnTo>
                  <a:pt x="161" y="317"/>
                </a:lnTo>
                <a:lnTo>
                  <a:pt x="165" y="316"/>
                </a:lnTo>
                <a:lnTo>
                  <a:pt x="169" y="315"/>
                </a:lnTo>
                <a:lnTo>
                  <a:pt x="173" y="313"/>
                </a:lnTo>
                <a:lnTo>
                  <a:pt x="177" y="312"/>
                </a:lnTo>
                <a:lnTo>
                  <a:pt x="182" y="311"/>
                </a:lnTo>
                <a:lnTo>
                  <a:pt x="185" y="310"/>
                </a:lnTo>
                <a:lnTo>
                  <a:pt x="189" y="309"/>
                </a:lnTo>
                <a:lnTo>
                  <a:pt x="194" y="308"/>
                </a:lnTo>
                <a:lnTo>
                  <a:pt x="198" y="307"/>
                </a:lnTo>
                <a:lnTo>
                  <a:pt x="201" y="307"/>
                </a:lnTo>
                <a:lnTo>
                  <a:pt x="206" y="307"/>
                </a:lnTo>
                <a:lnTo>
                  <a:pt x="212" y="304"/>
                </a:lnTo>
                <a:lnTo>
                  <a:pt x="216" y="303"/>
                </a:lnTo>
                <a:lnTo>
                  <a:pt x="221" y="303"/>
                </a:lnTo>
                <a:lnTo>
                  <a:pt x="225" y="303"/>
                </a:lnTo>
                <a:lnTo>
                  <a:pt x="229" y="302"/>
                </a:lnTo>
                <a:lnTo>
                  <a:pt x="233" y="302"/>
                </a:lnTo>
                <a:lnTo>
                  <a:pt x="237" y="302"/>
                </a:lnTo>
                <a:lnTo>
                  <a:pt x="242" y="302"/>
                </a:lnTo>
                <a:lnTo>
                  <a:pt x="246" y="302"/>
                </a:lnTo>
                <a:lnTo>
                  <a:pt x="250" y="302"/>
                </a:lnTo>
                <a:lnTo>
                  <a:pt x="254" y="303"/>
                </a:lnTo>
                <a:lnTo>
                  <a:pt x="258" y="304"/>
                </a:lnTo>
                <a:lnTo>
                  <a:pt x="262" y="305"/>
                </a:lnTo>
                <a:lnTo>
                  <a:pt x="267" y="307"/>
                </a:lnTo>
                <a:lnTo>
                  <a:pt x="271" y="308"/>
                </a:lnTo>
                <a:lnTo>
                  <a:pt x="275" y="310"/>
                </a:lnTo>
                <a:lnTo>
                  <a:pt x="280" y="313"/>
                </a:lnTo>
                <a:lnTo>
                  <a:pt x="282" y="315"/>
                </a:lnTo>
                <a:lnTo>
                  <a:pt x="284" y="318"/>
                </a:lnTo>
                <a:lnTo>
                  <a:pt x="295" y="332"/>
                </a:lnTo>
                <a:lnTo>
                  <a:pt x="303" y="344"/>
                </a:lnTo>
                <a:lnTo>
                  <a:pt x="301" y="344"/>
                </a:lnTo>
                <a:lnTo>
                  <a:pt x="304" y="349"/>
                </a:lnTo>
                <a:lnTo>
                  <a:pt x="304" y="353"/>
                </a:lnTo>
                <a:lnTo>
                  <a:pt x="306" y="357"/>
                </a:lnTo>
                <a:lnTo>
                  <a:pt x="306" y="361"/>
                </a:lnTo>
                <a:lnTo>
                  <a:pt x="306" y="366"/>
                </a:lnTo>
                <a:lnTo>
                  <a:pt x="305" y="369"/>
                </a:lnTo>
                <a:lnTo>
                  <a:pt x="304" y="374"/>
                </a:lnTo>
                <a:lnTo>
                  <a:pt x="301" y="378"/>
                </a:lnTo>
                <a:lnTo>
                  <a:pt x="294" y="385"/>
                </a:lnTo>
                <a:lnTo>
                  <a:pt x="283" y="403"/>
                </a:lnTo>
                <a:lnTo>
                  <a:pt x="277" y="409"/>
                </a:lnTo>
                <a:lnTo>
                  <a:pt x="280" y="430"/>
                </a:lnTo>
                <a:lnTo>
                  <a:pt x="289" y="465"/>
                </a:lnTo>
                <a:lnTo>
                  <a:pt x="290" y="468"/>
                </a:lnTo>
                <a:lnTo>
                  <a:pt x="291" y="472"/>
                </a:lnTo>
                <a:lnTo>
                  <a:pt x="292" y="475"/>
                </a:lnTo>
                <a:lnTo>
                  <a:pt x="293" y="479"/>
                </a:lnTo>
                <a:lnTo>
                  <a:pt x="293" y="482"/>
                </a:lnTo>
                <a:lnTo>
                  <a:pt x="293" y="485"/>
                </a:lnTo>
                <a:lnTo>
                  <a:pt x="292" y="489"/>
                </a:lnTo>
                <a:lnTo>
                  <a:pt x="290" y="493"/>
                </a:lnTo>
                <a:lnTo>
                  <a:pt x="286" y="498"/>
                </a:lnTo>
                <a:lnTo>
                  <a:pt x="277" y="514"/>
                </a:lnTo>
                <a:lnTo>
                  <a:pt x="276" y="521"/>
                </a:lnTo>
                <a:lnTo>
                  <a:pt x="297" y="532"/>
                </a:lnTo>
                <a:lnTo>
                  <a:pt x="311" y="532"/>
                </a:lnTo>
                <a:lnTo>
                  <a:pt x="342" y="530"/>
                </a:lnTo>
                <a:lnTo>
                  <a:pt x="349" y="529"/>
                </a:lnTo>
                <a:lnTo>
                  <a:pt x="355" y="530"/>
                </a:lnTo>
                <a:lnTo>
                  <a:pt x="364" y="535"/>
                </a:lnTo>
                <a:lnTo>
                  <a:pt x="371" y="540"/>
                </a:lnTo>
                <a:lnTo>
                  <a:pt x="374" y="545"/>
                </a:lnTo>
                <a:lnTo>
                  <a:pt x="376" y="557"/>
                </a:lnTo>
                <a:lnTo>
                  <a:pt x="376" y="562"/>
                </a:lnTo>
                <a:lnTo>
                  <a:pt x="378" y="579"/>
                </a:lnTo>
                <a:lnTo>
                  <a:pt x="378" y="582"/>
                </a:lnTo>
                <a:lnTo>
                  <a:pt x="379" y="586"/>
                </a:lnTo>
                <a:lnTo>
                  <a:pt x="380" y="590"/>
                </a:lnTo>
                <a:lnTo>
                  <a:pt x="380" y="594"/>
                </a:lnTo>
                <a:lnTo>
                  <a:pt x="380" y="597"/>
                </a:lnTo>
                <a:lnTo>
                  <a:pt x="379" y="601"/>
                </a:lnTo>
                <a:lnTo>
                  <a:pt x="379" y="605"/>
                </a:lnTo>
                <a:lnTo>
                  <a:pt x="379" y="609"/>
                </a:lnTo>
                <a:lnTo>
                  <a:pt x="379" y="613"/>
                </a:lnTo>
                <a:lnTo>
                  <a:pt x="379" y="621"/>
                </a:lnTo>
                <a:lnTo>
                  <a:pt x="379" y="635"/>
                </a:lnTo>
                <a:lnTo>
                  <a:pt x="378" y="638"/>
                </a:lnTo>
                <a:lnTo>
                  <a:pt x="378" y="643"/>
                </a:lnTo>
                <a:lnTo>
                  <a:pt x="378" y="647"/>
                </a:lnTo>
                <a:lnTo>
                  <a:pt x="377" y="651"/>
                </a:lnTo>
                <a:lnTo>
                  <a:pt x="377" y="655"/>
                </a:lnTo>
                <a:lnTo>
                  <a:pt x="376" y="659"/>
                </a:lnTo>
                <a:lnTo>
                  <a:pt x="375" y="664"/>
                </a:lnTo>
                <a:lnTo>
                  <a:pt x="375" y="667"/>
                </a:lnTo>
                <a:lnTo>
                  <a:pt x="374" y="672"/>
                </a:lnTo>
                <a:lnTo>
                  <a:pt x="373" y="676"/>
                </a:lnTo>
                <a:lnTo>
                  <a:pt x="372" y="680"/>
                </a:lnTo>
                <a:lnTo>
                  <a:pt x="372" y="684"/>
                </a:lnTo>
                <a:lnTo>
                  <a:pt x="372" y="688"/>
                </a:lnTo>
                <a:lnTo>
                  <a:pt x="371" y="693"/>
                </a:lnTo>
                <a:lnTo>
                  <a:pt x="371" y="697"/>
                </a:lnTo>
                <a:lnTo>
                  <a:pt x="371" y="701"/>
                </a:lnTo>
                <a:lnTo>
                  <a:pt x="371" y="706"/>
                </a:lnTo>
                <a:lnTo>
                  <a:pt x="372" y="713"/>
                </a:lnTo>
                <a:lnTo>
                  <a:pt x="372" y="719"/>
                </a:lnTo>
                <a:lnTo>
                  <a:pt x="373" y="726"/>
                </a:lnTo>
                <a:lnTo>
                  <a:pt x="374" y="733"/>
                </a:lnTo>
                <a:lnTo>
                  <a:pt x="375" y="740"/>
                </a:lnTo>
                <a:lnTo>
                  <a:pt x="376" y="747"/>
                </a:lnTo>
                <a:lnTo>
                  <a:pt x="377" y="753"/>
                </a:lnTo>
                <a:lnTo>
                  <a:pt x="378" y="760"/>
                </a:lnTo>
                <a:lnTo>
                  <a:pt x="379" y="767"/>
                </a:lnTo>
                <a:lnTo>
                  <a:pt x="381" y="773"/>
                </a:lnTo>
                <a:lnTo>
                  <a:pt x="382" y="781"/>
                </a:lnTo>
                <a:lnTo>
                  <a:pt x="383" y="787"/>
                </a:lnTo>
                <a:lnTo>
                  <a:pt x="384" y="794"/>
                </a:lnTo>
                <a:lnTo>
                  <a:pt x="386" y="801"/>
                </a:lnTo>
                <a:lnTo>
                  <a:pt x="387" y="808"/>
                </a:lnTo>
                <a:lnTo>
                  <a:pt x="388" y="814"/>
                </a:lnTo>
                <a:lnTo>
                  <a:pt x="389" y="820"/>
                </a:lnTo>
                <a:lnTo>
                  <a:pt x="389" y="826"/>
                </a:lnTo>
                <a:lnTo>
                  <a:pt x="390" y="832"/>
                </a:lnTo>
                <a:lnTo>
                  <a:pt x="392" y="838"/>
                </a:lnTo>
                <a:lnTo>
                  <a:pt x="394" y="844"/>
                </a:lnTo>
                <a:lnTo>
                  <a:pt x="396" y="850"/>
                </a:lnTo>
                <a:lnTo>
                  <a:pt x="398" y="856"/>
                </a:lnTo>
                <a:lnTo>
                  <a:pt x="400" y="862"/>
                </a:lnTo>
                <a:lnTo>
                  <a:pt x="400" y="864"/>
                </a:lnTo>
                <a:lnTo>
                  <a:pt x="403" y="866"/>
                </a:lnTo>
                <a:lnTo>
                  <a:pt x="431" y="860"/>
                </a:lnTo>
                <a:lnTo>
                  <a:pt x="441" y="852"/>
                </a:lnTo>
                <a:lnTo>
                  <a:pt x="447" y="826"/>
                </a:lnTo>
                <a:lnTo>
                  <a:pt x="450" y="782"/>
                </a:lnTo>
                <a:lnTo>
                  <a:pt x="448" y="777"/>
                </a:lnTo>
                <a:lnTo>
                  <a:pt x="450" y="740"/>
                </a:lnTo>
                <a:lnTo>
                  <a:pt x="450" y="726"/>
                </a:lnTo>
                <a:lnTo>
                  <a:pt x="438" y="668"/>
                </a:lnTo>
                <a:lnTo>
                  <a:pt x="436" y="667"/>
                </a:lnTo>
                <a:lnTo>
                  <a:pt x="435" y="659"/>
                </a:lnTo>
                <a:lnTo>
                  <a:pt x="431" y="650"/>
                </a:lnTo>
                <a:lnTo>
                  <a:pt x="428" y="635"/>
                </a:lnTo>
                <a:lnTo>
                  <a:pt x="427" y="629"/>
                </a:lnTo>
                <a:lnTo>
                  <a:pt x="426" y="623"/>
                </a:lnTo>
                <a:lnTo>
                  <a:pt x="425" y="617"/>
                </a:lnTo>
                <a:lnTo>
                  <a:pt x="424" y="611"/>
                </a:lnTo>
                <a:lnTo>
                  <a:pt x="422" y="605"/>
                </a:lnTo>
                <a:lnTo>
                  <a:pt x="421" y="599"/>
                </a:lnTo>
                <a:lnTo>
                  <a:pt x="421" y="593"/>
                </a:lnTo>
                <a:lnTo>
                  <a:pt x="421" y="586"/>
                </a:lnTo>
                <a:lnTo>
                  <a:pt x="421" y="580"/>
                </a:lnTo>
                <a:lnTo>
                  <a:pt x="421" y="574"/>
                </a:lnTo>
                <a:lnTo>
                  <a:pt x="419" y="568"/>
                </a:lnTo>
                <a:lnTo>
                  <a:pt x="416" y="562"/>
                </a:lnTo>
                <a:lnTo>
                  <a:pt x="414" y="556"/>
                </a:lnTo>
                <a:lnTo>
                  <a:pt x="411" y="550"/>
                </a:lnTo>
                <a:lnTo>
                  <a:pt x="410" y="544"/>
                </a:lnTo>
                <a:lnTo>
                  <a:pt x="410" y="538"/>
                </a:lnTo>
                <a:lnTo>
                  <a:pt x="414" y="535"/>
                </a:lnTo>
                <a:lnTo>
                  <a:pt x="419" y="530"/>
                </a:lnTo>
                <a:lnTo>
                  <a:pt x="426" y="528"/>
                </a:lnTo>
                <a:lnTo>
                  <a:pt x="441" y="526"/>
                </a:lnTo>
                <a:lnTo>
                  <a:pt x="444" y="526"/>
                </a:lnTo>
                <a:lnTo>
                  <a:pt x="447" y="526"/>
                </a:lnTo>
                <a:lnTo>
                  <a:pt x="450" y="526"/>
                </a:lnTo>
                <a:lnTo>
                  <a:pt x="453" y="527"/>
                </a:lnTo>
                <a:lnTo>
                  <a:pt x="457" y="527"/>
                </a:lnTo>
                <a:lnTo>
                  <a:pt x="460" y="527"/>
                </a:lnTo>
                <a:lnTo>
                  <a:pt x="463" y="526"/>
                </a:lnTo>
                <a:lnTo>
                  <a:pt x="466" y="526"/>
                </a:lnTo>
                <a:lnTo>
                  <a:pt x="470" y="525"/>
                </a:lnTo>
                <a:lnTo>
                  <a:pt x="489" y="519"/>
                </a:lnTo>
                <a:lnTo>
                  <a:pt x="493" y="519"/>
                </a:lnTo>
                <a:lnTo>
                  <a:pt x="507" y="514"/>
                </a:lnTo>
                <a:lnTo>
                  <a:pt x="515" y="508"/>
                </a:lnTo>
                <a:lnTo>
                  <a:pt x="514" y="502"/>
                </a:lnTo>
                <a:lnTo>
                  <a:pt x="499" y="488"/>
                </a:lnTo>
                <a:lnTo>
                  <a:pt x="499" y="471"/>
                </a:lnTo>
                <a:lnTo>
                  <a:pt x="505" y="462"/>
                </a:lnTo>
                <a:lnTo>
                  <a:pt x="508" y="459"/>
                </a:lnTo>
                <a:lnTo>
                  <a:pt x="511" y="456"/>
                </a:lnTo>
                <a:lnTo>
                  <a:pt x="513" y="452"/>
                </a:lnTo>
                <a:lnTo>
                  <a:pt x="516" y="449"/>
                </a:lnTo>
                <a:lnTo>
                  <a:pt x="518" y="445"/>
                </a:lnTo>
                <a:lnTo>
                  <a:pt x="519" y="442"/>
                </a:lnTo>
                <a:lnTo>
                  <a:pt x="521" y="439"/>
                </a:lnTo>
                <a:lnTo>
                  <a:pt x="522" y="435"/>
                </a:lnTo>
                <a:lnTo>
                  <a:pt x="523" y="432"/>
                </a:lnTo>
                <a:lnTo>
                  <a:pt x="524" y="429"/>
                </a:lnTo>
                <a:lnTo>
                  <a:pt x="524" y="425"/>
                </a:lnTo>
                <a:lnTo>
                  <a:pt x="525" y="422"/>
                </a:lnTo>
                <a:lnTo>
                  <a:pt x="525" y="419"/>
                </a:lnTo>
                <a:lnTo>
                  <a:pt x="525" y="415"/>
                </a:lnTo>
                <a:lnTo>
                  <a:pt x="525" y="412"/>
                </a:lnTo>
                <a:lnTo>
                  <a:pt x="524" y="409"/>
                </a:lnTo>
                <a:lnTo>
                  <a:pt x="521" y="403"/>
                </a:lnTo>
                <a:lnTo>
                  <a:pt x="519" y="401"/>
                </a:lnTo>
                <a:lnTo>
                  <a:pt x="514" y="396"/>
                </a:lnTo>
                <a:lnTo>
                  <a:pt x="503" y="385"/>
                </a:lnTo>
                <a:lnTo>
                  <a:pt x="499" y="383"/>
                </a:lnTo>
                <a:lnTo>
                  <a:pt x="490" y="375"/>
                </a:lnTo>
                <a:lnTo>
                  <a:pt x="483" y="368"/>
                </a:lnTo>
                <a:lnTo>
                  <a:pt x="480" y="363"/>
                </a:lnTo>
                <a:lnTo>
                  <a:pt x="475" y="350"/>
                </a:lnTo>
                <a:lnTo>
                  <a:pt x="474" y="344"/>
                </a:lnTo>
                <a:lnTo>
                  <a:pt x="474" y="339"/>
                </a:lnTo>
                <a:lnTo>
                  <a:pt x="475" y="333"/>
                </a:lnTo>
                <a:lnTo>
                  <a:pt x="477" y="328"/>
                </a:lnTo>
                <a:lnTo>
                  <a:pt x="480" y="323"/>
                </a:lnTo>
                <a:lnTo>
                  <a:pt x="483" y="318"/>
                </a:lnTo>
                <a:lnTo>
                  <a:pt x="487" y="312"/>
                </a:lnTo>
                <a:lnTo>
                  <a:pt x="491" y="307"/>
                </a:lnTo>
                <a:lnTo>
                  <a:pt x="498" y="301"/>
                </a:lnTo>
                <a:lnTo>
                  <a:pt x="500" y="300"/>
                </a:lnTo>
                <a:lnTo>
                  <a:pt x="507" y="296"/>
                </a:lnTo>
                <a:lnTo>
                  <a:pt x="514" y="295"/>
                </a:lnTo>
                <a:lnTo>
                  <a:pt x="521" y="293"/>
                </a:lnTo>
                <a:lnTo>
                  <a:pt x="524" y="292"/>
                </a:lnTo>
                <a:lnTo>
                  <a:pt x="530" y="291"/>
                </a:lnTo>
                <a:lnTo>
                  <a:pt x="538" y="291"/>
                </a:lnTo>
                <a:lnTo>
                  <a:pt x="545" y="292"/>
                </a:lnTo>
                <a:lnTo>
                  <a:pt x="552" y="294"/>
                </a:lnTo>
                <a:lnTo>
                  <a:pt x="559" y="295"/>
                </a:lnTo>
                <a:lnTo>
                  <a:pt x="567" y="296"/>
                </a:lnTo>
                <a:lnTo>
                  <a:pt x="573" y="297"/>
                </a:lnTo>
                <a:lnTo>
                  <a:pt x="581" y="299"/>
                </a:lnTo>
                <a:lnTo>
                  <a:pt x="588" y="301"/>
                </a:lnTo>
                <a:lnTo>
                  <a:pt x="595" y="303"/>
                </a:lnTo>
                <a:lnTo>
                  <a:pt x="602" y="304"/>
                </a:lnTo>
                <a:lnTo>
                  <a:pt x="609" y="306"/>
                </a:lnTo>
                <a:lnTo>
                  <a:pt x="616" y="307"/>
                </a:lnTo>
                <a:lnTo>
                  <a:pt x="624" y="309"/>
                </a:lnTo>
                <a:lnTo>
                  <a:pt x="631" y="310"/>
                </a:lnTo>
                <a:lnTo>
                  <a:pt x="638" y="311"/>
                </a:lnTo>
                <a:lnTo>
                  <a:pt x="645" y="312"/>
                </a:lnTo>
                <a:lnTo>
                  <a:pt x="648" y="304"/>
                </a:lnTo>
                <a:lnTo>
                  <a:pt x="650" y="296"/>
                </a:lnTo>
                <a:lnTo>
                  <a:pt x="651" y="288"/>
                </a:lnTo>
                <a:lnTo>
                  <a:pt x="653" y="279"/>
                </a:lnTo>
                <a:lnTo>
                  <a:pt x="654" y="271"/>
                </a:lnTo>
                <a:lnTo>
                  <a:pt x="656" y="263"/>
                </a:lnTo>
                <a:lnTo>
                  <a:pt x="657" y="255"/>
                </a:lnTo>
                <a:lnTo>
                  <a:pt x="658" y="247"/>
                </a:lnTo>
                <a:lnTo>
                  <a:pt x="659" y="239"/>
                </a:lnTo>
                <a:lnTo>
                  <a:pt x="660" y="231"/>
                </a:lnTo>
                <a:lnTo>
                  <a:pt x="660" y="222"/>
                </a:lnTo>
                <a:lnTo>
                  <a:pt x="660" y="214"/>
                </a:lnTo>
                <a:lnTo>
                  <a:pt x="661" y="206"/>
                </a:lnTo>
                <a:lnTo>
                  <a:pt x="661" y="198"/>
                </a:lnTo>
                <a:lnTo>
                  <a:pt x="662" y="190"/>
                </a:lnTo>
                <a:lnTo>
                  <a:pt x="662" y="181"/>
                </a:lnTo>
                <a:lnTo>
                  <a:pt x="662" y="176"/>
                </a:lnTo>
                <a:lnTo>
                  <a:pt x="660" y="157"/>
                </a:lnTo>
                <a:lnTo>
                  <a:pt x="660" y="154"/>
                </a:lnTo>
                <a:lnTo>
                  <a:pt x="660" y="150"/>
                </a:lnTo>
                <a:lnTo>
                  <a:pt x="658" y="147"/>
                </a:lnTo>
                <a:lnTo>
                  <a:pt x="660" y="148"/>
                </a:lnTo>
                <a:lnTo>
                  <a:pt x="661" y="145"/>
                </a:lnTo>
                <a:lnTo>
                  <a:pt x="657" y="137"/>
                </a:lnTo>
                <a:lnTo>
                  <a:pt x="656" y="136"/>
                </a:lnTo>
                <a:lnTo>
                  <a:pt x="653" y="134"/>
                </a:lnTo>
                <a:lnTo>
                  <a:pt x="650" y="134"/>
                </a:lnTo>
                <a:lnTo>
                  <a:pt x="644" y="137"/>
                </a:lnTo>
                <a:lnTo>
                  <a:pt x="643" y="138"/>
                </a:lnTo>
                <a:lnTo>
                  <a:pt x="636" y="142"/>
                </a:lnTo>
                <a:lnTo>
                  <a:pt x="631" y="144"/>
                </a:lnTo>
                <a:lnTo>
                  <a:pt x="611" y="154"/>
                </a:lnTo>
                <a:lnTo>
                  <a:pt x="609" y="156"/>
                </a:lnTo>
                <a:lnTo>
                  <a:pt x="600" y="160"/>
                </a:lnTo>
                <a:lnTo>
                  <a:pt x="596" y="161"/>
                </a:lnTo>
                <a:lnTo>
                  <a:pt x="593" y="163"/>
                </a:lnTo>
                <a:lnTo>
                  <a:pt x="590" y="165"/>
                </a:lnTo>
                <a:lnTo>
                  <a:pt x="587" y="166"/>
                </a:lnTo>
                <a:lnTo>
                  <a:pt x="585" y="166"/>
                </a:lnTo>
                <a:lnTo>
                  <a:pt x="582" y="167"/>
                </a:lnTo>
                <a:lnTo>
                  <a:pt x="579" y="168"/>
                </a:lnTo>
                <a:lnTo>
                  <a:pt x="576" y="168"/>
                </a:lnTo>
                <a:lnTo>
                  <a:pt x="574" y="168"/>
                </a:lnTo>
                <a:lnTo>
                  <a:pt x="571" y="169"/>
                </a:lnTo>
                <a:lnTo>
                  <a:pt x="568" y="170"/>
                </a:lnTo>
                <a:lnTo>
                  <a:pt x="562" y="171"/>
                </a:lnTo>
                <a:lnTo>
                  <a:pt x="556" y="171"/>
                </a:lnTo>
                <a:lnTo>
                  <a:pt x="550" y="171"/>
                </a:lnTo>
                <a:lnTo>
                  <a:pt x="545" y="171"/>
                </a:lnTo>
                <a:lnTo>
                  <a:pt x="539" y="170"/>
                </a:lnTo>
                <a:lnTo>
                  <a:pt x="534" y="169"/>
                </a:lnTo>
                <a:lnTo>
                  <a:pt x="529" y="169"/>
                </a:lnTo>
                <a:lnTo>
                  <a:pt x="522" y="169"/>
                </a:lnTo>
                <a:lnTo>
                  <a:pt x="516" y="166"/>
                </a:lnTo>
                <a:lnTo>
                  <a:pt x="476" y="151"/>
                </a:lnTo>
                <a:lnTo>
                  <a:pt x="451" y="130"/>
                </a:lnTo>
                <a:lnTo>
                  <a:pt x="449" y="127"/>
                </a:lnTo>
                <a:lnTo>
                  <a:pt x="448" y="124"/>
                </a:lnTo>
                <a:lnTo>
                  <a:pt x="446" y="121"/>
                </a:lnTo>
                <a:lnTo>
                  <a:pt x="445" y="117"/>
                </a:lnTo>
                <a:lnTo>
                  <a:pt x="444" y="114"/>
                </a:lnTo>
                <a:lnTo>
                  <a:pt x="443" y="110"/>
                </a:lnTo>
                <a:lnTo>
                  <a:pt x="442" y="108"/>
                </a:lnTo>
                <a:lnTo>
                  <a:pt x="441" y="104"/>
                </a:lnTo>
                <a:lnTo>
                  <a:pt x="441" y="101"/>
                </a:lnTo>
                <a:lnTo>
                  <a:pt x="441" y="97"/>
                </a:lnTo>
                <a:lnTo>
                  <a:pt x="441" y="94"/>
                </a:lnTo>
                <a:lnTo>
                  <a:pt x="441" y="90"/>
                </a:lnTo>
                <a:lnTo>
                  <a:pt x="441" y="87"/>
                </a:lnTo>
                <a:lnTo>
                  <a:pt x="441" y="84"/>
                </a:lnTo>
                <a:lnTo>
                  <a:pt x="441" y="80"/>
                </a:lnTo>
                <a:lnTo>
                  <a:pt x="442" y="77"/>
                </a:lnTo>
                <a:lnTo>
                  <a:pt x="443" y="74"/>
                </a:lnTo>
                <a:lnTo>
                  <a:pt x="440" y="63"/>
                </a:lnTo>
                <a:lnTo>
                  <a:pt x="441" y="48"/>
                </a:lnTo>
                <a:lnTo>
                  <a:pt x="441" y="34"/>
                </a:lnTo>
                <a:lnTo>
                  <a:pt x="445" y="11"/>
                </a:lnTo>
                <a:lnTo>
                  <a:pt x="453" y="4"/>
                </a:lnTo>
                <a:lnTo>
                  <a:pt x="458" y="3"/>
                </a:lnTo>
                <a:lnTo>
                  <a:pt x="470" y="1"/>
                </a:lnTo>
                <a:lnTo>
                  <a:pt x="470" y="0"/>
                </a:lnTo>
                <a:lnTo>
                  <a:pt x="477" y="1"/>
                </a:lnTo>
                <a:lnTo>
                  <a:pt x="483" y="2"/>
                </a:lnTo>
                <a:lnTo>
                  <a:pt x="489" y="3"/>
                </a:lnTo>
                <a:lnTo>
                  <a:pt x="496" y="5"/>
                </a:lnTo>
                <a:lnTo>
                  <a:pt x="502" y="9"/>
                </a:lnTo>
                <a:lnTo>
                  <a:pt x="508" y="12"/>
                </a:lnTo>
                <a:lnTo>
                  <a:pt x="514" y="16"/>
                </a:lnTo>
                <a:lnTo>
                  <a:pt x="520" y="20"/>
                </a:lnTo>
                <a:lnTo>
                  <a:pt x="529" y="29"/>
                </a:lnTo>
                <a:lnTo>
                  <a:pt x="532" y="32"/>
                </a:lnTo>
                <a:lnTo>
                  <a:pt x="534" y="36"/>
                </a:lnTo>
                <a:lnTo>
                  <a:pt x="536" y="40"/>
                </a:lnTo>
                <a:lnTo>
                  <a:pt x="538" y="45"/>
                </a:lnTo>
                <a:lnTo>
                  <a:pt x="539" y="50"/>
                </a:lnTo>
                <a:lnTo>
                  <a:pt x="541" y="54"/>
                </a:lnTo>
                <a:lnTo>
                  <a:pt x="542" y="58"/>
                </a:lnTo>
                <a:lnTo>
                  <a:pt x="542" y="63"/>
                </a:lnTo>
                <a:lnTo>
                  <a:pt x="543" y="67"/>
                </a:lnTo>
                <a:lnTo>
                  <a:pt x="543" y="72"/>
                </a:lnTo>
                <a:lnTo>
                  <a:pt x="543" y="77"/>
                </a:lnTo>
                <a:lnTo>
                  <a:pt x="543" y="81"/>
                </a:lnTo>
                <a:lnTo>
                  <a:pt x="543" y="85"/>
                </a:lnTo>
                <a:lnTo>
                  <a:pt x="543" y="90"/>
                </a:lnTo>
                <a:lnTo>
                  <a:pt x="543" y="95"/>
                </a:lnTo>
                <a:lnTo>
                  <a:pt x="542" y="99"/>
                </a:lnTo>
                <a:lnTo>
                  <a:pt x="542" y="104"/>
                </a:lnTo>
                <a:lnTo>
                  <a:pt x="542" y="112"/>
                </a:lnTo>
                <a:lnTo>
                  <a:pt x="562" y="113"/>
                </a:lnTo>
                <a:lnTo>
                  <a:pt x="565" y="113"/>
                </a:lnTo>
                <a:lnTo>
                  <a:pt x="568" y="112"/>
                </a:lnTo>
                <a:lnTo>
                  <a:pt x="570" y="112"/>
                </a:lnTo>
                <a:lnTo>
                  <a:pt x="572" y="111"/>
                </a:lnTo>
                <a:lnTo>
                  <a:pt x="575" y="110"/>
                </a:lnTo>
                <a:lnTo>
                  <a:pt x="577" y="109"/>
                </a:lnTo>
                <a:lnTo>
                  <a:pt x="580" y="108"/>
                </a:lnTo>
                <a:lnTo>
                  <a:pt x="582" y="106"/>
                </a:lnTo>
                <a:lnTo>
                  <a:pt x="599" y="99"/>
                </a:lnTo>
                <a:lnTo>
                  <a:pt x="610" y="96"/>
                </a:lnTo>
                <a:lnTo>
                  <a:pt x="613" y="95"/>
                </a:lnTo>
                <a:lnTo>
                  <a:pt x="622" y="92"/>
                </a:lnTo>
                <a:lnTo>
                  <a:pt x="647" y="90"/>
                </a:lnTo>
                <a:lnTo>
                  <a:pt x="677" y="79"/>
                </a:lnTo>
                <a:lnTo>
                  <a:pt x="704" y="81"/>
                </a:lnTo>
                <a:lnTo>
                  <a:pt x="721" y="89"/>
                </a:lnTo>
                <a:lnTo>
                  <a:pt x="725" y="91"/>
                </a:lnTo>
                <a:lnTo>
                  <a:pt x="726" y="93"/>
                </a:lnTo>
                <a:lnTo>
                  <a:pt x="729" y="96"/>
                </a:lnTo>
                <a:lnTo>
                  <a:pt x="730" y="97"/>
                </a:lnTo>
                <a:lnTo>
                  <a:pt x="732" y="99"/>
                </a:lnTo>
                <a:lnTo>
                  <a:pt x="734" y="101"/>
                </a:lnTo>
                <a:lnTo>
                  <a:pt x="735" y="103"/>
                </a:lnTo>
                <a:lnTo>
                  <a:pt x="736" y="105"/>
                </a:lnTo>
                <a:lnTo>
                  <a:pt x="737" y="107"/>
                </a:lnTo>
                <a:lnTo>
                  <a:pt x="738" y="111"/>
                </a:lnTo>
                <a:lnTo>
                  <a:pt x="741" y="118"/>
                </a:lnTo>
                <a:lnTo>
                  <a:pt x="742" y="125"/>
                </a:lnTo>
                <a:lnTo>
                  <a:pt x="743" y="131"/>
                </a:lnTo>
                <a:lnTo>
                  <a:pt x="745" y="138"/>
                </a:lnTo>
                <a:lnTo>
                  <a:pt x="746" y="145"/>
                </a:lnTo>
                <a:lnTo>
                  <a:pt x="746" y="151"/>
                </a:lnTo>
                <a:lnTo>
                  <a:pt x="746" y="158"/>
                </a:lnTo>
                <a:lnTo>
                  <a:pt x="747" y="165"/>
                </a:lnTo>
                <a:lnTo>
                  <a:pt x="747" y="172"/>
                </a:lnTo>
                <a:lnTo>
                  <a:pt x="747" y="179"/>
                </a:lnTo>
                <a:lnTo>
                  <a:pt x="747" y="185"/>
                </a:lnTo>
                <a:lnTo>
                  <a:pt x="747" y="192"/>
                </a:lnTo>
                <a:lnTo>
                  <a:pt x="747" y="199"/>
                </a:lnTo>
                <a:lnTo>
                  <a:pt x="747" y="206"/>
                </a:lnTo>
                <a:lnTo>
                  <a:pt x="747" y="213"/>
                </a:lnTo>
                <a:lnTo>
                  <a:pt x="747" y="220"/>
                </a:lnTo>
                <a:lnTo>
                  <a:pt x="746" y="221"/>
                </a:lnTo>
                <a:lnTo>
                  <a:pt x="746" y="231"/>
                </a:lnTo>
                <a:lnTo>
                  <a:pt x="746" y="240"/>
                </a:lnTo>
                <a:lnTo>
                  <a:pt x="746" y="250"/>
                </a:lnTo>
                <a:lnTo>
                  <a:pt x="746" y="260"/>
                </a:lnTo>
                <a:lnTo>
                  <a:pt x="746" y="269"/>
                </a:lnTo>
                <a:lnTo>
                  <a:pt x="746" y="279"/>
                </a:lnTo>
                <a:lnTo>
                  <a:pt x="745" y="289"/>
                </a:lnTo>
                <a:lnTo>
                  <a:pt x="743" y="298"/>
                </a:lnTo>
                <a:lnTo>
                  <a:pt x="742" y="308"/>
                </a:lnTo>
                <a:lnTo>
                  <a:pt x="739" y="318"/>
                </a:lnTo>
                <a:lnTo>
                  <a:pt x="736" y="327"/>
                </a:lnTo>
                <a:lnTo>
                  <a:pt x="731" y="337"/>
                </a:lnTo>
                <a:lnTo>
                  <a:pt x="726" y="346"/>
                </a:lnTo>
                <a:lnTo>
                  <a:pt x="719" y="355"/>
                </a:lnTo>
                <a:lnTo>
                  <a:pt x="710" y="363"/>
                </a:lnTo>
                <a:lnTo>
                  <a:pt x="701" y="372"/>
                </a:lnTo>
                <a:lnTo>
                  <a:pt x="695" y="375"/>
                </a:lnTo>
                <a:lnTo>
                  <a:pt x="692" y="375"/>
                </a:lnTo>
                <a:lnTo>
                  <a:pt x="687" y="375"/>
                </a:lnTo>
                <a:lnTo>
                  <a:pt x="683" y="375"/>
                </a:lnTo>
                <a:lnTo>
                  <a:pt x="680" y="375"/>
                </a:lnTo>
                <a:lnTo>
                  <a:pt x="675" y="375"/>
                </a:lnTo>
                <a:lnTo>
                  <a:pt x="671" y="374"/>
                </a:lnTo>
                <a:lnTo>
                  <a:pt x="667" y="374"/>
                </a:lnTo>
                <a:lnTo>
                  <a:pt x="663" y="373"/>
                </a:lnTo>
                <a:lnTo>
                  <a:pt x="658" y="372"/>
                </a:lnTo>
                <a:lnTo>
                  <a:pt x="597" y="351"/>
                </a:lnTo>
                <a:lnTo>
                  <a:pt x="591" y="348"/>
                </a:lnTo>
                <a:lnTo>
                  <a:pt x="584" y="345"/>
                </a:lnTo>
                <a:lnTo>
                  <a:pt x="577" y="342"/>
                </a:lnTo>
                <a:lnTo>
                  <a:pt x="571" y="340"/>
                </a:lnTo>
                <a:lnTo>
                  <a:pt x="565" y="338"/>
                </a:lnTo>
                <a:lnTo>
                  <a:pt x="558" y="336"/>
                </a:lnTo>
                <a:lnTo>
                  <a:pt x="551" y="334"/>
                </a:lnTo>
                <a:lnTo>
                  <a:pt x="545" y="332"/>
                </a:lnTo>
                <a:lnTo>
                  <a:pt x="542" y="336"/>
                </a:lnTo>
                <a:lnTo>
                  <a:pt x="542" y="342"/>
                </a:lnTo>
                <a:lnTo>
                  <a:pt x="542" y="344"/>
                </a:lnTo>
                <a:lnTo>
                  <a:pt x="543" y="348"/>
                </a:lnTo>
                <a:lnTo>
                  <a:pt x="543" y="351"/>
                </a:lnTo>
                <a:lnTo>
                  <a:pt x="543" y="354"/>
                </a:lnTo>
                <a:lnTo>
                  <a:pt x="545" y="357"/>
                </a:lnTo>
                <a:lnTo>
                  <a:pt x="546" y="361"/>
                </a:lnTo>
                <a:lnTo>
                  <a:pt x="548" y="363"/>
                </a:lnTo>
                <a:lnTo>
                  <a:pt x="549" y="367"/>
                </a:lnTo>
                <a:lnTo>
                  <a:pt x="553" y="374"/>
                </a:lnTo>
                <a:lnTo>
                  <a:pt x="567" y="401"/>
                </a:lnTo>
                <a:lnTo>
                  <a:pt x="570" y="403"/>
                </a:lnTo>
                <a:lnTo>
                  <a:pt x="578" y="423"/>
                </a:lnTo>
                <a:lnTo>
                  <a:pt x="587" y="439"/>
                </a:lnTo>
                <a:lnTo>
                  <a:pt x="588" y="443"/>
                </a:lnTo>
                <a:lnTo>
                  <a:pt x="590" y="447"/>
                </a:lnTo>
                <a:lnTo>
                  <a:pt x="590" y="451"/>
                </a:lnTo>
                <a:lnTo>
                  <a:pt x="591" y="455"/>
                </a:lnTo>
                <a:lnTo>
                  <a:pt x="590" y="459"/>
                </a:lnTo>
                <a:lnTo>
                  <a:pt x="590" y="463"/>
                </a:lnTo>
                <a:lnTo>
                  <a:pt x="590" y="467"/>
                </a:lnTo>
                <a:lnTo>
                  <a:pt x="590" y="471"/>
                </a:lnTo>
                <a:lnTo>
                  <a:pt x="589" y="472"/>
                </a:lnTo>
                <a:lnTo>
                  <a:pt x="558" y="603"/>
                </a:lnTo>
                <a:lnTo>
                  <a:pt x="556" y="611"/>
                </a:lnTo>
                <a:lnTo>
                  <a:pt x="555" y="619"/>
                </a:lnTo>
                <a:lnTo>
                  <a:pt x="553" y="627"/>
                </a:lnTo>
                <a:lnTo>
                  <a:pt x="550" y="636"/>
                </a:lnTo>
                <a:lnTo>
                  <a:pt x="548" y="643"/>
                </a:lnTo>
                <a:lnTo>
                  <a:pt x="546" y="652"/>
                </a:lnTo>
                <a:lnTo>
                  <a:pt x="545" y="659"/>
                </a:lnTo>
                <a:lnTo>
                  <a:pt x="542" y="667"/>
                </a:lnTo>
                <a:lnTo>
                  <a:pt x="540" y="676"/>
                </a:lnTo>
                <a:lnTo>
                  <a:pt x="538" y="684"/>
                </a:lnTo>
                <a:lnTo>
                  <a:pt x="536" y="691"/>
                </a:lnTo>
                <a:lnTo>
                  <a:pt x="533" y="700"/>
                </a:lnTo>
                <a:lnTo>
                  <a:pt x="531" y="708"/>
                </a:lnTo>
                <a:lnTo>
                  <a:pt x="529" y="715"/>
                </a:lnTo>
                <a:lnTo>
                  <a:pt x="526" y="724"/>
                </a:lnTo>
                <a:lnTo>
                  <a:pt x="524" y="732"/>
                </a:lnTo>
                <a:lnTo>
                  <a:pt x="521" y="740"/>
                </a:lnTo>
                <a:lnTo>
                  <a:pt x="519" y="748"/>
                </a:lnTo>
                <a:lnTo>
                  <a:pt x="518" y="756"/>
                </a:lnTo>
                <a:lnTo>
                  <a:pt x="516" y="764"/>
                </a:lnTo>
                <a:lnTo>
                  <a:pt x="514" y="772"/>
                </a:lnTo>
                <a:lnTo>
                  <a:pt x="512" y="780"/>
                </a:lnTo>
                <a:lnTo>
                  <a:pt x="511" y="788"/>
                </a:lnTo>
                <a:lnTo>
                  <a:pt x="509" y="796"/>
                </a:lnTo>
                <a:lnTo>
                  <a:pt x="508" y="804"/>
                </a:lnTo>
                <a:lnTo>
                  <a:pt x="507" y="812"/>
                </a:lnTo>
                <a:lnTo>
                  <a:pt x="506" y="820"/>
                </a:lnTo>
                <a:lnTo>
                  <a:pt x="505" y="828"/>
                </a:lnTo>
                <a:lnTo>
                  <a:pt x="504" y="836"/>
                </a:lnTo>
                <a:lnTo>
                  <a:pt x="504" y="844"/>
                </a:lnTo>
                <a:lnTo>
                  <a:pt x="504" y="853"/>
                </a:lnTo>
                <a:lnTo>
                  <a:pt x="504" y="860"/>
                </a:lnTo>
                <a:lnTo>
                  <a:pt x="505" y="863"/>
                </a:lnTo>
                <a:lnTo>
                  <a:pt x="501" y="867"/>
                </a:lnTo>
                <a:lnTo>
                  <a:pt x="497" y="866"/>
                </a:lnTo>
                <a:lnTo>
                  <a:pt x="498" y="829"/>
                </a:lnTo>
                <a:lnTo>
                  <a:pt x="498" y="824"/>
                </a:lnTo>
                <a:lnTo>
                  <a:pt x="499" y="818"/>
                </a:lnTo>
                <a:lnTo>
                  <a:pt x="499" y="812"/>
                </a:lnTo>
                <a:lnTo>
                  <a:pt x="500" y="807"/>
                </a:lnTo>
                <a:lnTo>
                  <a:pt x="501" y="801"/>
                </a:lnTo>
                <a:lnTo>
                  <a:pt x="502" y="795"/>
                </a:lnTo>
                <a:lnTo>
                  <a:pt x="503" y="790"/>
                </a:lnTo>
                <a:lnTo>
                  <a:pt x="504" y="784"/>
                </a:lnTo>
                <a:lnTo>
                  <a:pt x="505" y="779"/>
                </a:lnTo>
                <a:lnTo>
                  <a:pt x="507" y="773"/>
                </a:lnTo>
                <a:lnTo>
                  <a:pt x="508" y="768"/>
                </a:lnTo>
                <a:lnTo>
                  <a:pt x="509" y="762"/>
                </a:lnTo>
                <a:lnTo>
                  <a:pt x="511" y="756"/>
                </a:lnTo>
                <a:lnTo>
                  <a:pt x="511" y="751"/>
                </a:lnTo>
                <a:lnTo>
                  <a:pt x="513" y="746"/>
                </a:lnTo>
                <a:lnTo>
                  <a:pt x="514" y="740"/>
                </a:lnTo>
                <a:lnTo>
                  <a:pt x="516" y="738"/>
                </a:lnTo>
                <a:lnTo>
                  <a:pt x="516" y="734"/>
                </a:lnTo>
                <a:lnTo>
                  <a:pt x="517" y="729"/>
                </a:lnTo>
                <a:lnTo>
                  <a:pt x="519" y="724"/>
                </a:lnTo>
                <a:lnTo>
                  <a:pt x="519" y="719"/>
                </a:lnTo>
                <a:lnTo>
                  <a:pt x="521" y="715"/>
                </a:lnTo>
                <a:lnTo>
                  <a:pt x="521" y="711"/>
                </a:lnTo>
                <a:lnTo>
                  <a:pt x="523" y="706"/>
                </a:lnTo>
                <a:lnTo>
                  <a:pt x="524" y="701"/>
                </a:lnTo>
                <a:lnTo>
                  <a:pt x="525" y="696"/>
                </a:lnTo>
                <a:lnTo>
                  <a:pt x="526" y="692"/>
                </a:lnTo>
                <a:lnTo>
                  <a:pt x="529" y="688"/>
                </a:lnTo>
                <a:lnTo>
                  <a:pt x="529" y="683"/>
                </a:lnTo>
                <a:lnTo>
                  <a:pt x="531" y="678"/>
                </a:lnTo>
                <a:lnTo>
                  <a:pt x="533" y="673"/>
                </a:lnTo>
                <a:lnTo>
                  <a:pt x="534" y="669"/>
                </a:lnTo>
                <a:lnTo>
                  <a:pt x="536" y="664"/>
                </a:lnTo>
                <a:lnTo>
                  <a:pt x="538" y="657"/>
                </a:lnTo>
                <a:lnTo>
                  <a:pt x="538" y="650"/>
                </a:lnTo>
                <a:lnTo>
                  <a:pt x="541" y="644"/>
                </a:lnTo>
                <a:lnTo>
                  <a:pt x="542" y="637"/>
                </a:lnTo>
                <a:lnTo>
                  <a:pt x="543" y="630"/>
                </a:lnTo>
                <a:lnTo>
                  <a:pt x="546" y="623"/>
                </a:lnTo>
                <a:lnTo>
                  <a:pt x="548" y="616"/>
                </a:lnTo>
                <a:lnTo>
                  <a:pt x="549" y="609"/>
                </a:lnTo>
                <a:lnTo>
                  <a:pt x="550" y="603"/>
                </a:lnTo>
                <a:lnTo>
                  <a:pt x="552" y="596"/>
                </a:lnTo>
                <a:lnTo>
                  <a:pt x="554" y="589"/>
                </a:lnTo>
                <a:lnTo>
                  <a:pt x="556" y="582"/>
                </a:lnTo>
                <a:lnTo>
                  <a:pt x="558" y="576"/>
                </a:lnTo>
                <a:lnTo>
                  <a:pt x="559" y="568"/>
                </a:lnTo>
                <a:lnTo>
                  <a:pt x="561" y="562"/>
                </a:lnTo>
                <a:lnTo>
                  <a:pt x="563" y="555"/>
                </a:lnTo>
                <a:lnTo>
                  <a:pt x="565" y="548"/>
                </a:lnTo>
                <a:lnTo>
                  <a:pt x="565" y="541"/>
                </a:lnTo>
                <a:lnTo>
                  <a:pt x="568" y="535"/>
                </a:lnTo>
                <a:lnTo>
                  <a:pt x="569" y="528"/>
                </a:lnTo>
                <a:lnTo>
                  <a:pt x="570" y="521"/>
                </a:lnTo>
                <a:lnTo>
                  <a:pt x="572" y="514"/>
                </a:lnTo>
                <a:lnTo>
                  <a:pt x="573" y="507"/>
                </a:lnTo>
                <a:lnTo>
                  <a:pt x="575" y="500"/>
                </a:lnTo>
                <a:lnTo>
                  <a:pt x="576" y="494"/>
                </a:lnTo>
                <a:lnTo>
                  <a:pt x="577" y="487"/>
                </a:lnTo>
                <a:lnTo>
                  <a:pt x="578" y="480"/>
                </a:lnTo>
                <a:lnTo>
                  <a:pt x="579" y="473"/>
                </a:lnTo>
                <a:lnTo>
                  <a:pt x="580" y="466"/>
                </a:lnTo>
                <a:lnTo>
                  <a:pt x="581" y="460"/>
                </a:lnTo>
                <a:lnTo>
                  <a:pt x="582" y="453"/>
                </a:lnTo>
                <a:lnTo>
                  <a:pt x="582" y="446"/>
                </a:lnTo>
                <a:lnTo>
                  <a:pt x="580" y="442"/>
                </a:lnTo>
                <a:lnTo>
                  <a:pt x="578" y="437"/>
                </a:lnTo>
                <a:lnTo>
                  <a:pt x="576" y="433"/>
                </a:lnTo>
                <a:lnTo>
                  <a:pt x="574" y="429"/>
                </a:lnTo>
                <a:lnTo>
                  <a:pt x="572" y="424"/>
                </a:lnTo>
                <a:lnTo>
                  <a:pt x="569" y="420"/>
                </a:lnTo>
                <a:lnTo>
                  <a:pt x="567" y="415"/>
                </a:lnTo>
                <a:lnTo>
                  <a:pt x="564" y="411"/>
                </a:lnTo>
                <a:lnTo>
                  <a:pt x="562" y="407"/>
                </a:lnTo>
                <a:lnTo>
                  <a:pt x="559" y="403"/>
                </a:lnTo>
                <a:lnTo>
                  <a:pt x="557" y="398"/>
                </a:lnTo>
                <a:lnTo>
                  <a:pt x="555" y="394"/>
                </a:lnTo>
                <a:lnTo>
                  <a:pt x="552" y="390"/>
                </a:lnTo>
                <a:lnTo>
                  <a:pt x="550" y="386"/>
                </a:lnTo>
                <a:lnTo>
                  <a:pt x="548" y="382"/>
                </a:lnTo>
                <a:lnTo>
                  <a:pt x="546" y="377"/>
                </a:lnTo>
                <a:lnTo>
                  <a:pt x="544" y="372"/>
                </a:lnTo>
                <a:lnTo>
                  <a:pt x="542" y="369"/>
                </a:lnTo>
                <a:lnTo>
                  <a:pt x="538" y="361"/>
                </a:lnTo>
                <a:lnTo>
                  <a:pt x="536" y="357"/>
                </a:lnTo>
                <a:lnTo>
                  <a:pt x="536" y="354"/>
                </a:lnTo>
                <a:lnTo>
                  <a:pt x="535" y="350"/>
                </a:lnTo>
                <a:lnTo>
                  <a:pt x="534" y="347"/>
                </a:lnTo>
                <a:lnTo>
                  <a:pt x="534" y="343"/>
                </a:lnTo>
                <a:lnTo>
                  <a:pt x="534" y="339"/>
                </a:lnTo>
                <a:lnTo>
                  <a:pt x="534" y="336"/>
                </a:lnTo>
                <a:lnTo>
                  <a:pt x="535" y="332"/>
                </a:lnTo>
                <a:lnTo>
                  <a:pt x="542" y="325"/>
                </a:lnTo>
                <a:lnTo>
                  <a:pt x="545" y="325"/>
                </a:lnTo>
                <a:lnTo>
                  <a:pt x="589" y="340"/>
                </a:lnTo>
                <a:lnTo>
                  <a:pt x="621" y="355"/>
                </a:lnTo>
                <a:lnTo>
                  <a:pt x="628" y="357"/>
                </a:lnTo>
                <a:lnTo>
                  <a:pt x="635" y="359"/>
                </a:lnTo>
                <a:lnTo>
                  <a:pt x="642" y="361"/>
                </a:lnTo>
                <a:lnTo>
                  <a:pt x="648" y="363"/>
                </a:lnTo>
                <a:lnTo>
                  <a:pt x="655" y="365"/>
                </a:lnTo>
                <a:lnTo>
                  <a:pt x="662" y="367"/>
                </a:lnTo>
                <a:lnTo>
                  <a:pt x="669" y="368"/>
                </a:lnTo>
                <a:lnTo>
                  <a:pt x="675" y="370"/>
                </a:lnTo>
                <a:lnTo>
                  <a:pt x="687" y="369"/>
                </a:lnTo>
                <a:lnTo>
                  <a:pt x="687" y="371"/>
                </a:lnTo>
                <a:lnTo>
                  <a:pt x="691" y="370"/>
                </a:lnTo>
                <a:lnTo>
                  <a:pt x="697" y="367"/>
                </a:lnTo>
                <a:lnTo>
                  <a:pt x="704" y="362"/>
                </a:lnTo>
                <a:lnTo>
                  <a:pt x="710" y="357"/>
                </a:lnTo>
                <a:lnTo>
                  <a:pt x="715" y="352"/>
                </a:lnTo>
                <a:lnTo>
                  <a:pt x="719" y="346"/>
                </a:lnTo>
                <a:lnTo>
                  <a:pt x="721" y="340"/>
                </a:lnTo>
                <a:lnTo>
                  <a:pt x="724" y="334"/>
                </a:lnTo>
                <a:lnTo>
                  <a:pt x="726" y="329"/>
                </a:lnTo>
                <a:lnTo>
                  <a:pt x="729" y="323"/>
                </a:lnTo>
                <a:lnTo>
                  <a:pt x="729" y="320"/>
                </a:lnTo>
                <a:lnTo>
                  <a:pt x="731" y="317"/>
                </a:lnTo>
                <a:lnTo>
                  <a:pt x="732" y="313"/>
                </a:lnTo>
                <a:lnTo>
                  <a:pt x="734" y="309"/>
                </a:lnTo>
                <a:lnTo>
                  <a:pt x="734" y="305"/>
                </a:lnTo>
                <a:lnTo>
                  <a:pt x="734" y="301"/>
                </a:lnTo>
                <a:lnTo>
                  <a:pt x="736" y="297"/>
                </a:lnTo>
                <a:lnTo>
                  <a:pt x="736" y="294"/>
                </a:lnTo>
                <a:lnTo>
                  <a:pt x="736" y="290"/>
                </a:lnTo>
                <a:lnTo>
                  <a:pt x="736" y="286"/>
                </a:lnTo>
                <a:lnTo>
                  <a:pt x="737" y="282"/>
                </a:lnTo>
                <a:lnTo>
                  <a:pt x="737" y="278"/>
                </a:lnTo>
                <a:lnTo>
                  <a:pt x="738" y="274"/>
                </a:lnTo>
                <a:lnTo>
                  <a:pt x="738" y="271"/>
                </a:lnTo>
                <a:lnTo>
                  <a:pt x="738" y="267"/>
                </a:lnTo>
                <a:lnTo>
                  <a:pt x="739" y="263"/>
                </a:lnTo>
                <a:lnTo>
                  <a:pt x="739" y="259"/>
                </a:lnTo>
                <a:lnTo>
                  <a:pt x="740" y="255"/>
                </a:lnTo>
                <a:lnTo>
                  <a:pt x="739" y="247"/>
                </a:lnTo>
                <a:lnTo>
                  <a:pt x="739" y="237"/>
                </a:lnTo>
                <a:lnTo>
                  <a:pt x="739" y="228"/>
                </a:lnTo>
                <a:lnTo>
                  <a:pt x="740" y="219"/>
                </a:lnTo>
                <a:lnTo>
                  <a:pt x="740" y="210"/>
                </a:lnTo>
                <a:lnTo>
                  <a:pt x="740" y="201"/>
                </a:lnTo>
                <a:lnTo>
                  <a:pt x="740" y="192"/>
                </a:lnTo>
                <a:lnTo>
                  <a:pt x="740" y="183"/>
                </a:lnTo>
                <a:lnTo>
                  <a:pt x="740" y="174"/>
                </a:lnTo>
                <a:lnTo>
                  <a:pt x="739" y="166"/>
                </a:lnTo>
                <a:lnTo>
                  <a:pt x="739" y="156"/>
                </a:lnTo>
                <a:lnTo>
                  <a:pt x="738" y="148"/>
                </a:lnTo>
                <a:lnTo>
                  <a:pt x="737" y="139"/>
                </a:lnTo>
                <a:lnTo>
                  <a:pt x="736" y="130"/>
                </a:lnTo>
                <a:lnTo>
                  <a:pt x="734" y="121"/>
                </a:lnTo>
                <a:lnTo>
                  <a:pt x="731" y="112"/>
                </a:lnTo>
                <a:lnTo>
                  <a:pt x="730" y="108"/>
                </a:lnTo>
                <a:lnTo>
                  <a:pt x="726" y="104"/>
                </a:lnTo>
                <a:lnTo>
                  <a:pt x="722" y="99"/>
                </a:lnTo>
                <a:lnTo>
                  <a:pt x="717" y="95"/>
                </a:lnTo>
                <a:lnTo>
                  <a:pt x="712" y="92"/>
                </a:lnTo>
                <a:lnTo>
                  <a:pt x="707" y="89"/>
                </a:lnTo>
                <a:lnTo>
                  <a:pt x="702" y="87"/>
                </a:lnTo>
                <a:lnTo>
                  <a:pt x="696" y="86"/>
                </a:lnTo>
                <a:lnTo>
                  <a:pt x="690" y="85"/>
                </a:lnTo>
                <a:lnTo>
                  <a:pt x="685" y="85"/>
                </a:lnTo>
                <a:lnTo>
                  <a:pt x="680" y="85"/>
                </a:lnTo>
                <a:lnTo>
                  <a:pt x="658" y="93"/>
                </a:lnTo>
                <a:lnTo>
                  <a:pt x="639" y="97"/>
                </a:lnTo>
                <a:lnTo>
                  <a:pt x="634" y="97"/>
                </a:lnTo>
                <a:lnTo>
                  <a:pt x="599" y="106"/>
                </a:lnTo>
                <a:lnTo>
                  <a:pt x="590" y="110"/>
                </a:lnTo>
                <a:lnTo>
                  <a:pt x="586" y="111"/>
                </a:lnTo>
                <a:lnTo>
                  <a:pt x="582" y="113"/>
                </a:lnTo>
                <a:lnTo>
                  <a:pt x="578" y="115"/>
                </a:lnTo>
                <a:lnTo>
                  <a:pt x="575" y="116"/>
                </a:lnTo>
                <a:lnTo>
                  <a:pt x="570" y="117"/>
                </a:lnTo>
                <a:lnTo>
                  <a:pt x="567" y="118"/>
                </a:lnTo>
                <a:lnTo>
                  <a:pt x="563" y="119"/>
                </a:lnTo>
                <a:lnTo>
                  <a:pt x="559" y="118"/>
                </a:lnTo>
                <a:lnTo>
                  <a:pt x="553" y="118"/>
                </a:lnTo>
                <a:lnTo>
                  <a:pt x="541" y="119"/>
                </a:lnTo>
                <a:lnTo>
                  <a:pt x="536" y="116"/>
                </a:lnTo>
                <a:lnTo>
                  <a:pt x="535" y="111"/>
                </a:lnTo>
                <a:lnTo>
                  <a:pt x="535" y="106"/>
                </a:lnTo>
                <a:lnTo>
                  <a:pt x="535" y="101"/>
                </a:lnTo>
                <a:lnTo>
                  <a:pt x="535" y="96"/>
                </a:lnTo>
                <a:lnTo>
                  <a:pt x="535" y="91"/>
                </a:lnTo>
                <a:lnTo>
                  <a:pt x="535" y="86"/>
                </a:lnTo>
                <a:lnTo>
                  <a:pt x="535" y="81"/>
                </a:lnTo>
                <a:lnTo>
                  <a:pt x="535" y="76"/>
                </a:lnTo>
                <a:lnTo>
                  <a:pt x="535" y="71"/>
                </a:lnTo>
                <a:lnTo>
                  <a:pt x="535" y="67"/>
                </a:lnTo>
                <a:lnTo>
                  <a:pt x="534" y="61"/>
                </a:lnTo>
                <a:lnTo>
                  <a:pt x="533" y="56"/>
                </a:lnTo>
                <a:lnTo>
                  <a:pt x="533" y="51"/>
                </a:lnTo>
                <a:lnTo>
                  <a:pt x="531" y="46"/>
                </a:lnTo>
                <a:lnTo>
                  <a:pt x="529" y="42"/>
                </a:lnTo>
                <a:lnTo>
                  <a:pt x="527" y="37"/>
                </a:lnTo>
                <a:lnTo>
                  <a:pt x="521" y="32"/>
                </a:lnTo>
                <a:lnTo>
                  <a:pt x="502" y="15"/>
                </a:lnTo>
                <a:lnTo>
                  <a:pt x="497" y="13"/>
                </a:lnTo>
                <a:lnTo>
                  <a:pt x="494" y="11"/>
                </a:lnTo>
                <a:lnTo>
                  <a:pt x="489" y="9"/>
                </a:lnTo>
                <a:lnTo>
                  <a:pt x="485" y="8"/>
                </a:lnTo>
                <a:lnTo>
                  <a:pt x="482" y="7"/>
                </a:lnTo>
                <a:lnTo>
                  <a:pt x="477" y="7"/>
                </a:lnTo>
                <a:lnTo>
                  <a:pt x="474" y="7"/>
                </a:lnTo>
                <a:lnTo>
                  <a:pt x="470" y="7"/>
                </a:lnTo>
                <a:lnTo>
                  <a:pt x="457" y="9"/>
                </a:lnTo>
                <a:lnTo>
                  <a:pt x="456" y="10"/>
                </a:lnTo>
                <a:lnTo>
                  <a:pt x="450" y="19"/>
                </a:lnTo>
                <a:lnTo>
                  <a:pt x="450" y="22"/>
                </a:lnTo>
                <a:lnTo>
                  <a:pt x="450" y="26"/>
                </a:lnTo>
                <a:lnTo>
                  <a:pt x="449" y="30"/>
                </a:lnTo>
                <a:lnTo>
                  <a:pt x="449" y="33"/>
                </a:lnTo>
                <a:lnTo>
                  <a:pt x="449" y="36"/>
                </a:lnTo>
                <a:lnTo>
                  <a:pt x="449" y="40"/>
                </a:lnTo>
                <a:lnTo>
                  <a:pt x="448" y="43"/>
                </a:lnTo>
                <a:lnTo>
                  <a:pt x="448" y="46"/>
                </a:lnTo>
                <a:lnTo>
                  <a:pt x="448" y="50"/>
                </a:lnTo>
                <a:lnTo>
                  <a:pt x="448" y="53"/>
                </a:lnTo>
                <a:lnTo>
                  <a:pt x="448" y="57"/>
                </a:lnTo>
                <a:lnTo>
                  <a:pt x="448" y="60"/>
                </a:lnTo>
                <a:lnTo>
                  <a:pt x="448" y="63"/>
                </a:lnTo>
                <a:lnTo>
                  <a:pt x="449" y="67"/>
                </a:lnTo>
                <a:lnTo>
                  <a:pt x="449" y="71"/>
                </a:lnTo>
                <a:lnTo>
                  <a:pt x="450" y="74"/>
                </a:lnTo>
                <a:lnTo>
                  <a:pt x="448" y="79"/>
                </a:lnTo>
                <a:lnTo>
                  <a:pt x="448" y="85"/>
                </a:lnTo>
                <a:lnTo>
                  <a:pt x="448" y="90"/>
                </a:lnTo>
                <a:lnTo>
                  <a:pt x="448" y="96"/>
                </a:lnTo>
                <a:lnTo>
                  <a:pt x="449" y="101"/>
                </a:lnTo>
                <a:lnTo>
                  <a:pt x="450" y="107"/>
                </a:lnTo>
                <a:lnTo>
                  <a:pt x="450" y="112"/>
                </a:lnTo>
                <a:lnTo>
                  <a:pt x="451" y="118"/>
                </a:lnTo>
                <a:lnTo>
                  <a:pt x="454" y="121"/>
                </a:lnTo>
                <a:lnTo>
                  <a:pt x="458" y="125"/>
                </a:lnTo>
                <a:lnTo>
                  <a:pt x="460" y="128"/>
                </a:lnTo>
                <a:lnTo>
                  <a:pt x="465" y="132"/>
                </a:lnTo>
                <a:lnTo>
                  <a:pt x="468" y="135"/>
                </a:lnTo>
                <a:lnTo>
                  <a:pt x="472" y="139"/>
                </a:lnTo>
                <a:lnTo>
                  <a:pt x="476" y="142"/>
                </a:lnTo>
                <a:lnTo>
                  <a:pt x="481" y="145"/>
                </a:lnTo>
                <a:lnTo>
                  <a:pt x="485" y="148"/>
                </a:lnTo>
                <a:lnTo>
                  <a:pt x="489" y="150"/>
                </a:lnTo>
                <a:lnTo>
                  <a:pt x="494" y="152"/>
                </a:lnTo>
                <a:lnTo>
                  <a:pt x="499" y="154"/>
                </a:lnTo>
                <a:lnTo>
                  <a:pt x="504" y="156"/>
                </a:lnTo>
                <a:lnTo>
                  <a:pt x="508" y="158"/>
                </a:lnTo>
                <a:lnTo>
                  <a:pt x="513" y="160"/>
                </a:lnTo>
                <a:lnTo>
                  <a:pt x="517" y="160"/>
                </a:lnTo>
                <a:lnTo>
                  <a:pt x="546" y="164"/>
                </a:lnTo>
                <a:lnTo>
                  <a:pt x="551" y="165"/>
                </a:lnTo>
                <a:lnTo>
                  <a:pt x="555" y="165"/>
                </a:lnTo>
                <a:lnTo>
                  <a:pt x="560" y="165"/>
                </a:lnTo>
                <a:lnTo>
                  <a:pt x="565" y="164"/>
                </a:lnTo>
                <a:lnTo>
                  <a:pt x="569" y="163"/>
                </a:lnTo>
                <a:lnTo>
                  <a:pt x="573" y="162"/>
                </a:lnTo>
                <a:lnTo>
                  <a:pt x="578" y="161"/>
                </a:lnTo>
                <a:lnTo>
                  <a:pt x="582" y="160"/>
                </a:lnTo>
                <a:lnTo>
                  <a:pt x="587" y="158"/>
                </a:lnTo>
                <a:lnTo>
                  <a:pt x="594" y="155"/>
                </a:lnTo>
                <a:lnTo>
                  <a:pt x="597" y="153"/>
                </a:lnTo>
                <a:lnTo>
                  <a:pt x="599" y="152"/>
                </a:lnTo>
                <a:lnTo>
                  <a:pt x="603" y="150"/>
                </a:lnTo>
                <a:lnTo>
                  <a:pt x="610" y="145"/>
                </a:lnTo>
                <a:lnTo>
                  <a:pt x="619" y="142"/>
                </a:lnTo>
                <a:lnTo>
                  <a:pt x="623" y="139"/>
                </a:lnTo>
                <a:lnTo>
                  <a:pt x="626" y="139"/>
                </a:lnTo>
                <a:lnTo>
                  <a:pt x="629" y="137"/>
                </a:lnTo>
                <a:lnTo>
                  <a:pt x="635" y="134"/>
                </a:lnTo>
                <a:lnTo>
                  <a:pt x="648" y="126"/>
                </a:lnTo>
                <a:lnTo>
                  <a:pt x="651" y="125"/>
                </a:lnTo>
                <a:lnTo>
                  <a:pt x="655" y="126"/>
                </a:lnTo>
                <a:lnTo>
                  <a:pt x="661" y="130"/>
                </a:lnTo>
                <a:lnTo>
                  <a:pt x="667" y="140"/>
                </a:lnTo>
                <a:lnTo>
                  <a:pt x="670" y="189"/>
                </a:lnTo>
                <a:lnTo>
                  <a:pt x="662" y="277"/>
                </a:lnTo>
                <a:lnTo>
                  <a:pt x="661" y="283"/>
                </a:lnTo>
                <a:lnTo>
                  <a:pt x="661" y="288"/>
                </a:lnTo>
                <a:lnTo>
                  <a:pt x="661" y="294"/>
                </a:lnTo>
                <a:lnTo>
                  <a:pt x="660" y="299"/>
                </a:lnTo>
                <a:lnTo>
                  <a:pt x="659" y="304"/>
                </a:lnTo>
                <a:lnTo>
                  <a:pt x="658" y="310"/>
                </a:lnTo>
                <a:lnTo>
                  <a:pt x="655" y="315"/>
                </a:lnTo>
                <a:lnTo>
                  <a:pt x="651" y="321"/>
                </a:lnTo>
                <a:lnTo>
                  <a:pt x="641" y="319"/>
                </a:lnTo>
                <a:lnTo>
                  <a:pt x="621" y="315"/>
                </a:lnTo>
                <a:lnTo>
                  <a:pt x="615" y="314"/>
                </a:lnTo>
                <a:lnTo>
                  <a:pt x="609" y="312"/>
                </a:lnTo>
                <a:lnTo>
                  <a:pt x="603" y="310"/>
                </a:lnTo>
                <a:lnTo>
                  <a:pt x="597" y="309"/>
                </a:lnTo>
                <a:lnTo>
                  <a:pt x="592" y="308"/>
                </a:lnTo>
                <a:lnTo>
                  <a:pt x="586" y="307"/>
                </a:lnTo>
                <a:lnTo>
                  <a:pt x="580" y="305"/>
                </a:lnTo>
                <a:lnTo>
                  <a:pt x="574" y="304"/>
                </a:lnTo>
                <a:lnTo>
                  <a:pt x="568" y="303"/>
                </a:lnTo>
                <a:lnTo>
                  <a:pt x="562" y="302"/>
                </a:lnTo>
                <a:lnTo>
                  <a:pt x="556" y="301"/>
                </a:lnTo>
                <a:lnTo>
                  <a:pt x="550" y="300"/>
                </a:lnTo>
                <a:lnTo>
                  <a:pt x="545" y="300"/>
                </a:lnTo>
                <a:lnTo>
                  <a:pt x="538" y="299"/>
                </a:lnTo>
                <a:lnTo>
                  <a:pt x="533" y="298"/>
                </a:lnTo>
                <a:lnTo>
                  <a:pt x="527" y="298"/>
                </a:lnTo>
                <a:lnTo>
                  <a:pt x="520" y="300"/>
                </a:lnTo>
                <a:lnTo>
                  <a:pt x="510" y="302"/>
                </a:lnTo>
                <a:lnTo>
                  <a:pt x="504" y="305"/>
                </a:lnTo>
                <a:lnTo>
                  <a:pt x="501" y="307"/>
                </a:lnTo>
                <a:lnTo>
                  <a:pt x="499" y="309"/>
                </a:lnTo>
                <a:lnTo>
                  <a:pt x="497" y="311"/>
                </a:lnTo>
                <a:lnTo>
                  <a:pt x="487" y="322"/>
                </a:lnTo>
                <a:lnTo>
                  <a:pt x="486" y="326"/>
                </a:lnTo>
                <a:lnTo>
                  <a:pt x="485" y="331"/>
                </a:lnTo>
                <a:lnTo>
                  <a:pt x="483" y="335"/>
                </a:lnTo>
                <a:lnTo>
                  <a:pt x="482" y="340"/>
                </a:lnTo>
                <a:lnTo>
                  <a:pt x="482" y="344"/>
                </a:lnTo>
                <a:lnTo>
                  <a:pt x="482" y="349"/>
                </a:lnTo>
                <a:lnTo>
                  <a:pt x="484" y="353"/>
                </a:lnTo>
                <a:lnTo>
                  <a:pt x="487" y="357"/>
                </a:lnTo>
                <a:lnTo>
                  <a:pt x="487" y="360"/>
                </a:lnTo>
                <a:lnTo>
                  <a:pt x="490" y="363"/>
                </a:lnTo>
                <a:lnTo>
                  <a:pt x="494" y="368"/>
                </a:lnTo>
                <a:lnTo>
                  <a:pt x="497" y="369"/>
                </a:lnTo>
                <a:lnTo>
                  <a:pt x="521" y="389"/>
                </a:lnTo>
                <a:lnTo>
                  <a:pt x="524" y="393"/>
                </a:lnTo>
                <a:lnTo>
                  <a:pt x="527" y="396"/>
                </a:lnTo>
                <a:lnTo>
                  <a:pt x="529" y="400"/>
                </a:lnTo>
                <a:lnTo>
                  <a:pt x="531" y="404"/>
                </a:lnTo>
                <a:lnTo>
                  <a:pt x="532" y="408"/>
                </a:lnTo>
                <a:lnTo>
                  <a:pt x="533" y="411"/>
                </a:lnTo>
                <a:lnTo>
                  <a:pt x="533" y="415"/>
                </a:lnTo>
                <a:lnTo>
                  <a:pt x="534" y="418"/>
                </a:lnTo>
                <a:lnTo>
                  <a:pt x="533" y="422"/>
                </a:lnTo>
                <a:lnTo>
                  <a:pt x="533" y="425"/>
                </a:lnTo>
                <a:lnTo>
                  <a:pt x="532" y="429"/>
                </a:lnTo>
                <a:lnTo>
                  <a:pt x="531" y="433"/>
                </a:lnTo>
                <a:lnTo>
                  <a:pt x="530" y="436"/>
                </a:lnTo>
                <a:lnTo>
                  <a:pt x="529" y="439"/>
                </a:lnTo>
                <a:lnTo>
                  <a:pt x="527" y="443"/>
                </a:lnTo>
                <a:lnTo>
                  <a:pt x="526" y="447"/>
                </a:lnTo>
                <a:lnTo>
                  <a:pt x="522" y="451"/>
                </a:lnTo>
                <a:lnTo>
                  <a:pt x="519" y="456"/>
                </a:lnTo>
                <a:lnTo>
                  <a:pt x="515" y="461"/>
                </a:lnTo>
                <a:lnTo>
                  <a:pt x="511" y="466"/>
                </a:lnTo>
                <a:lnTo>
                  <a:pt x="509" y="470"/>
                </a:lnTo>
                <a:lnTo>
                  <a:pt x="507" y="474"/>
                </a:lnTo>
                <a:lnTo>
                  <a:pt x="506" y="479"/>
                </a:lnTo>
                <a:lnTo>
                  <a:pt x="507" y="484"/>
                </a:lnTo>
                <a:lnTo>
                  <a:pt x="516" y="491"/>
                </a:lnTo>
                <a:lnTo>
                  <a:pt x="518" y="494"/>
                </a:lnTo>
                <a:lnTo>
                  <a:pt x="519" y="496"/>
                </a:lnTo>
                <a:lnTo>
                  <a:pt x="521" y="498"/>
                </a:lnTo>
                <a:lnTo>
                  <a:pt x="521" y="500"/>
                </a:lnTo>
                <a:lnTo>
                  <a:pt x="522" y="502"/>
                </a:lnTo>
                <a:lnTo>
                  <a:pt x="524" y="504"/>
                </a:lnTo>
                <a:lnTo>
                  <a:pt x="524" y="506"/>
                </a:lnTo>
                <a:lnTo>
                  <a:pt x="524" y="508"/>
                </a:lnTo>
                <a:lnTo>
                  <a:pt x="521" y="513"/>
                </a:lnTo>
                <a:lnTo>
                  <a:pt x="518" y="515"/>
                </a:lnTo>
                <a:lnTo>
                  <a:pt x="515" y="517"/>
                </a:lnTo>
                <a:lnTo>
                  <a:pt x="512" y="518"/>
                </a:lnTo>
                <a:lnTo>
                  <a:pt x="509" y="520"/>
                </a:lnTo>
                <a:lnTo>
                  <a:pt x="507" y="521"/>
                </a:lnTo>
                <a:lnTo>
                  <a:pt x="503" y="522"/>
                </a:lnTo>
                <a:lnTo>
                  <a:pt x="500" y="523"/>
                </a:lnTo>
                <a:lnTo>
                  <a:pt x="497" y="523"/>
                </a:lnTo>
                <a:lnTo>
                  <a:pt x="466" y="532"/>
                </a:lnTo>
                <a:lnTo>
                  <a:pt x="433" y="532"/>
                </a:lnTo>
                <a:lnTo>
                  <a:pt x="431" y="533"/>
                </a:lnTo>
                <a:lnTo>
                  <a:pt x="429" y="534"/>
                </a:lnTo>
                <a:lnTo>
                  <a:pt x="427" y="535"/>
                </a:lnTo>
                <a:lnTo>
                  <a:pt x="424" y="536"/>
                </a:lnTo>
                <a:lnTo>
                  <a:pt x="422" y="537"/>
                </a:lnTo>
                <a:lnTo>
                  <a:pt x="421" y="539"/>
                </a:lnTo>
                <a:lnTo>
                  <a:pt x="419" y="541"/>
                </a:lnTo>
                <a:lnTo>
                  <a:pt x="417" y="542"/>
                </a:lnTo>
                <a:lnTo>
                  <a:pt x="419" y="550"/>
                </a:lnTo>
                <a:lnTo>
                  <a:pt x="422" y="553"/>
                </a:lnTo>
                <a:lnTo>
                  <a:pt x="424" y="558"/>
                </a:lnTo>
                <a:lnTo>
                  <a:pt x="437" y="649"/>
                </a:lnTo>
                <a:lnTo>
                  <a:pt x="440" y="655"/>
                </a:lnTo>
                <a:lnTo>
                  <a:pt x="443" y="665"/>
                </a:lnTo>
                <a:lnTo>
                  <a:pt x="444" y="667"/>
                </a:lnTo>
                <a:lnTo>
                  <a:pt x="449" y="684"/>
                </a:lnTo>
                <a:lnTo>
                  <a:pt x="450" y="685"/>
                </a:lnTo>
                <a:lnTo>
                  <a:pt x="450" y="689"/>
                </a:lnTo>
                <a:lnTo>
                  <a:pt x="450" y="693"/>
                </a:lnTo>
                <a:lnTo>
                  <a:pt x="451" y="696"/>
                </a:lnTo>
                <a:lnTo>
                  <a:pt x="452" y="700"/>
                </a:lnTo>
                <a:lnTo>
                  <a:pt x="452" y="703"/>
                </a:lnTo>
                <a:lnTo>
                  <a:pt x="453" y="707"/>
                </a:lnTo>
                <a:lnTo>
                  <a:pt x="453" y="711"/>
                </a:lnTo>
                <a:lnTo>
                  <a:pt x="454" y="714"/>
                </a:lnTo>
                <a:lnTo>
                  <a:pt x="455" y="717"/>
                </a:lnTo>
                <a:lnTo>
                  <a:pt x="455" y="721"/>
                </a:lnTo>
                <a:lnTo>
                  <a:pt x="456" y="724"/>
                </a:lnTo>
                <a:lnTo>
                  <a:pt x="456" y="728"/>
                </a:lnTo>
                <a:lnTo>
                  <a:pt x="457" y="731"/>
                </a:lnTo>
                <a:lnTo>
                  <a:pt x="457" y="735"/>
                </a:lnTo>
                <a:lnTo>
                  <a:pt x="457" y="738"/>
                </a:lnTo>
                <a:lnTo>
                  <a:pt x="457" y="742"/>
                </a:lnTo>
                <a:lnTo>
                  <a:pt x="456" y="797"/>
                </a:lnTo>
                <a:lnTo>
                  <a:pt x="457" y="800"/>
                </a:lnTo>
                <a:lnTo>
                  <a:pt x="454" y="829"/>
                </a:lnTo>
                <a:lnTo>
                  <a:pt x="452" y="833"/>
                </a:lnTo>
                <a:lnTo>
                  <a:pt x="451" y="837"/>
                </a:lnTo>
                <a:lnTo>
                  <a:pt x="450" y="841"/>
                </a:lnTo>
                <a:lnTo>
                  <a:pt x="450" y="845"/>
                </a:lnTo>
                <a:lnTo>
                  <a:pt x="449" y="849"/>
                </a:lnTo>
                <a:lnTo>
                  <a:pt x="448" y="853"/>
                </a:lnTo>
                <a:lnTo>
                  <a:pt x="446" y="858"/>
                </a:lnTo>
                <a:lnTo>
                  <a:pt x="441" y="861"/>
                </a:lnTo>
                <a:lnTo>
                  <a:pt x="435" y="865"/>
                </a:lnTo>
                <a:lnTo>
                  <a:pt x="431" y="867"/>
                </a:lnTo>
                <a:lnTo>
                  <a:pt x="426" y="868"/>
                </a:lnTo>
                <a:lnTo>
                  <a:pt x="422" y="869"/>
                </a:lnTo>
                <a:lnTo>
                  <a:pt x="419" y="870"/>
                </a:lnTo>
                <a:lnTo>
                  <a:pt x="414" y="871"/>
                </a:lnTo>
                <a:lnTo>
                  <a:pt x="411" y="871"/>
                </a:lnTo>
                <a:lnTo>
                  <a:pt x="406" y="872"/>
                </a:lnTo>
                <a:lnTo>
                  <a:pt x="403" y="872"/>
                </a:lnTo>
                <a:lnTo>
                  <a:pt x="394" y="867"/>
                </a:lnTo>
                <a:lnTo>
                  <a:pt x="392" y="864"/>
                </a:lnTo>
                <a:lnTo>
                  <a:pt x="389" y="855"/>
                </a:lnTo>
                <a:lnTo>
                  <a:pt x="389" y="850"/>
                </a:lnTo>
                <a:lnTo>
                  <a:pt x="386" y="843"/>
                </a:lnTo>
                <a:lnTo>
                  <a:pt x="370" y="762"/>
                </a:lnTo>
                <a:lnTo>
                  <a:pt x="370" y="758"/>
                </a:lnTo>
                <a:lnTo>
                  <a:pt x="365" y="726"/>
                </a:lnTo>
                <a:lnTo>
                  <a:pt x="365" y="720"/>
                </a:lnTo>
                <a:lnTo>
                  <a:pt x="365" y="715"/>
                </a:lnTo>
                <a:lnTo>
                  <a:pt x="364" y="709"/>
                </a:lnTo>
                <a:lnTo>
                  <a:pt x="364" y="704"/>
                </a:lnTo>
                <a:lnTo>
                  <a:pt x="364" y="699"/>
                </a:lnTo>
                <a:lnTo>
                  <a:pt x="364" y="693"/>
                </a:lnTo>
                <a:lnTo>
                  <a:pt x="365" y="688"/>
                </a:lnTo>
                <a:lnTo>
                  <a:pt x="365" y="682"/>
                </a:lnTo>
                <a:lnTo>
                  <a:pt x="365" y="676"/>
                </a:lnTo>
                <a:lnTo>
                  <a:pt x="366" y="671"/>
                </a:lnTo>
                <a:lnTo>
                  <a:pt x="366" y="665"/>
                </a:lnTo>
                <a:lnTo>
                  <a:pt x="367" y="660"/>
                </a:lnTo>
                <a:lnTo>
                  <a:pt x="368" y="654"/>
                </a:lnTo>
                <a:lnTo>
                  <a:pt x="369" y="649"/>
                </a:lnTo>
                <a:lnTo>
                  <a:pt x="370" y="643"/>
                </a:lnTo>
                <a:lnTo>
                  <a:pt x="371" y="638"/>
                </a:lnTo>
                <a:lnTo>
                  <a:pt x="372" y="605"/>
                </a:lnTo>
                <a:lnTo>
                  <a:pt x="372" y="590"/>
                </a:lnTo>
                <a:lnTo>
                  <a:pt x="369" y="556"/>
                </a:lnTo>
                <a:lnTo>
                  <a:pt x="365" y="544"/>
                </a:lnTo>
                <a:lnTo>
                  <a:pt x="353" y="536"/>
                </a:lnTo>
                <a:lnTo>
                  <a:pt x="328" y="538"/>
                </a:lnTo>
                <a:lnTo>
                  <a:pt x="324" y="537"/>
                </a:lnTo>
                <a:lnTo>
                  <a:pt x="313" y="539"/>
                </a:lnTo>
                <a:lnTo>
                  <a:pt x="307" y="538"/>
                </a:lnTo>
                <a:lnTo>
                  <a:pt x="295" y="538"/>
                </a:lnTo>
                <a:lnTo>
                  <a:pt x="273" y="529"/>
                </a:lnTo>
                <a:lnTo>
                  <a:pt x="269" y="527"/>
                </a:lnTo>
                <a:lnTo>
                  <a:pt x="267" y="523"/>
                </a:lnTo>
                <a:lnTo>
                  <a:pt x="275" y="504"/>
                </a:lnTo>
                <a:lnTo>
                  <a:pt x="282" y="493"/>
                </a:lnTo>
                <a:lnTo>
                  <a:pt x="284" y="488"/>
                </a:lnTo>
                <a:lnTo>
                  <a:pt x="285" y="482"/>
                </a:lnTo>
                <a:lnTo>
                  <a:pt x="284" y="477"/>
                </a:lnTo>
                <a:lnTo>
                  <a:pt x="283" y="471"/>
                </a:lnTo>
                <a:lnTo>
                  <a:pt x="281" y="466"/>
                </a:lnTo>
                <a:lnTo>
                  <a:pt x="279" y="460"/>
                </a:lnTo>
                <a:lnTo>
                  <a:pt x="277" y="455"/>
                </a:lnTo>
                <a:lnTo>
                  <a:pt x="276" y="449"/>
                </a:lnTo>
                <a:lnTo>
                  <a:pt x="269" y="409"/>
                </a:lnTo>
                <a:lnTo>
                  <a:pt x="273" y="403"/>
                </a:lnTo>
                <a:lnTo>
                  <a:pt x="287" y="386"/>
                </a:lnTo>
                <a:lnTo>
                  <a:pt x="291" y="380"/>
                </a:lnTo>
                <a:lnTo>
                  <a:pt x="294" y="375"/>
                </a:lnTo>
                <a:lnTo>
                  <a:pt x="297" y="370"/>
                </a:lnTo>
                <a:lnTo>
                  <a:pt x="298" y="365"/>
                </a:lnTo>
                <a:lnTo>
                  <a:pt x="298" y="359"/>
                </a:lnTo>
                <a:lnTo>
                  <a:pt x="298" y="354"/>
                </a:lnTo>
                <a:lnTo>
                  <a:pt x="296" y="349"/>
                </a:lnTo>
                <a:lnTo>
                  <a:pt x="294" y="344"/>
                </a:lnTo>
                <a:lnTo>
                  <a:pt x="289" y="336"/>
                </a:lnTo>
                <a:lnTo>
                  <a:pt x="284" y="331"/>
                </a:lnTo>
                <a:lnTo>
                  <a:pt x="280" y="324"/>
                </a:lnTo>
                <a:lnTo>
                  <a:pt x="277" y="322"/>
                </a:lnTo>
                <a:lnTo>
                  <a:pt x="275" y="318"/>
                </a:lnTo>
                <a:lnTo>
                  <a:pt x="270" y="315"/>
                </a:lnTo>
                <a:lnTo>
                  <a:pt x="265" y="313"/>
                </a:lnTo>
                <a:lnTo>
                  <a:pt x="261" y="311"/>
                </a:lnTo>
                <a:lnTo>
                  <a:pt x="257" y="309"/>
                </a:lnTo>
                <a:lnTo>
                  <a:pt x="253" y="309"/>
                </a:lnTo>
                <a:lnTo>
                  <a:pt x="248" y="308"/>
                </a:lnTo>
                <a:lnTo>
                  <a:pt x="244" y="307"/>
                </a:lnTo>
                <a:lnTo>
                  <a:pt x="239" y="307"/>
                </a:lnTo>
                <a:lnTo>
                  <a:pt x="214" y="310"/>
                </a:lnTo>
                <a:lnTo>
                  <a:pt x="196" y="313"/>
                </a:lnTo>
                <a:lnTo>
                  <a:pt x="184" y="315"/>
                </a:lnTo>
                <a:lnTo>
                  <a:pt x="182" y="317"/>
                </a:lnTo>
                <a:lnTo>
                  <a:pt x="179" y="318"/>
                </a:lnTo>
                <a:lnTo>
                  <a:pt x="151" y="326"/>
                </a:lnTo>
                <a:lnTo>
                  <a:pt x="143" y="331"/>
                </a:lnTo>
                <a:lnTo>
                  <a:pt x="140" y="332"/>
                </a:lnTo>
                <a:lnTo>
                  <a:pt x="136" y="333"/>
                </a:lnTo>
                <a:lnTo>
                  <a:pt x="128" y="339"/>
                </a:lnTo>
                <a:lnTo>
                  <a:pt x="126" y="339"/>
                </a:lnTo>
                <a:lnTo>
                  <a:pt x="123" y="341"/>
                </a:lnTo>
                <a:lnTo>
                  <a:pt x="120" y="342"/>
                </a:lnTo>
                <a:lnTo>
                  <a:pt x="116" y="344"/>
                </a:lnTo>
                <a:lnTo>
                  <a:pt x="112" y="345"/>
                </a:lnTo>
                <a:lnTo>
                  <a:pt x="110" y="346"/>
                </a:lnTo>
                <a:lnTo>
                  <a:pt x="107" y="346"/>
                </a:lnTo>
                <a:lnTo>
                  <a:pt x="104" y="344"/>
                </a:lnTo>
                <a:lnTo>
                  <a:pt x="102" y="335"/>
                </a:lnTo>
                <a:lnTo>
                  <a:pt x="101" y="330"/>
                </a:lnTo>
                <a:lnTo>
                  <a:pt x="100" y="324"/>
                </a:lnTo>
                <a:lnTo>
                  <a:pt x="99" y="319"/>
                </a:lnTo>
                <a:lnTo>
                  <a:pt x="97" y="313"/>
                </a:lnTo>
                <a:lnTo>
                  <a:pt x="96" y="308"/>
                </a:lnTo>
                <a:lnTo>
                  <a:pt x="96" y="303"/>
                </a:lnTo>
                <a:lnTo>
                  <a:pt x="94" y="297"/>
                </a:lnTo>
                <a:lnTo>
                  <a:pt x="94" y="292"/>
                </a:lnTo>
                <a:lnTo>
                  <a:pt x="93" y="286"/>
                </a:lnTo>
                <a:lnTo>
                  <a:pt x="92" y="281"/>
                </a:lnTo>
                <a:lnTo>
                  <a:pt x="92" y="276"/>
                </a:lnTo>
                <a:lnTo>
                  <a:pt x="91" y="271"/>
                </a:lnTo>
                <a:lnTo>
                  <a:pt x="90" y="265"/>
                </a:lnTo>
                <a:lnTo>
                  <a:pt x="89" y="260"/>
                </a:lnTo>
                <a:lnTo>
                  <a:pt x="88" y="255"/>
                </a:lnTo>
                <a:lnTo>
                  <a:pt x="87" y="249"/>
                </a:lnTo>
                <a:lnTo>
                  <a:pt x="89" y="248"/>
                </a:lnTo>
                <a:lnTo>
                  <a:pt x="89" y="242"/>
                </a:lnTo>
                <a:lnTo>
                  <a:pt x="87" y="236"/>
                </a:lnTo>
                <a:lnTo>
                  <a:pt x="86" y="230"/>
                </a:lnTo>
                <a:lnTo>
                  <a:pt x="85" y="224"/>
                </a:lnTo>
                <a:lnTo>
                  <a:pt x="83" y="218"/>
                </a:lnTo>
                <a:lnTo>
                  <a:pt x="82" y="212"/>
                </a:lnTo>
                <a:lnTo>
                  <a:pt x="79" y="206"/>
                </a:lnTo>
                <a:lnTo>
                  <a:pt x="78" y="200"/>
                </a:lnTo>
                <a:lnTo>
                  <a:pt x="77" y="193"/>
                </a:lnTo>
                <a:lnTo>
                  <a:pt x="75" y="187"/>
                </a:lnTo>
                <a:lnTo>
                  <a:pt x="74" y="181"/>
                </a:lnTo>
                <a:lnTo>
                  <a:pt x="73" y="175"/>
                </a:lnTo>
                <a:lnTo>
                  <a:pt x="73" y="169"/>
                </a:lnTo>
                <a:lnTo>
                  <a:pt x="73" y="163"/>
                </a:lnTo>
                <a:lnTo>
                  <a:pt x="74" y="157"/>
                </a:lnTo>
                <a:lnTo>
                  <a:pt x="75" y="151"/>
                </a:lnTo>
                <a:lnTo>
                  <a:pt x="81" y="149"/>
                </a:lnTo>
                <a:lnTo>
                  <a:pt x="87" y="149"/>
                </a:lnTo>
                <a:lnTo>
                  <a:pt x="93" y="150"/>
                </a:lnTo>
                <a:lnTo>
                  <a:pt x="99" y="152"/>
                </a:lnTo>
                <a:lnTo>
                  <a:pt x="104" y="154"/>
                </a:lnTo>
                <a:lnTo>
                  <a:pt x="110" y="156"/>
                </a:lnTo>
                <a:lnTo>
                  <a:pt x="116" y="159"/>
                </a:lnTo>
                <a:lnTo>
                  <a:pt x="121" y="161"/>
                </a:lnTo>
                <a:lnTo>
                  <a:pt x="148" y="174"/>
                </a:lnTo>
                <a:lnTo>
                  <a:pt x="152" y="175"/>
                </a:lnTo>
                <a:lnTo>
                  <a:pt x="156" y="176"/>
                </a:lnTo>
                <a:lnTo>
                  <a:pt x="161" y="177"/>
                </a:lnTo>
                <a:lnTo>
                  <a:pt x="165" y="178"/>
                </a:lnTo>
                <a:lnTo>
                  <a:pt x="170" y="178"/>
                </a:lnTo>
                <a:lnTo>
                  <a:pt x="174" y="179"/>
                </a:lnTo>
                <a:lnTo>
                  <a:pt x="179" y="180"/>
                </a:lnTo>
                <a:lnTo>
                  <a:pt x="183" y="181"/>
                </a:lnTo>
                <a:lnTo>
                  <a:pt x="187" y="181"/>
                </a:lnTo>
                <a:lnTo>
                  <a:pt x="192" y="181"/>
                </a:lnTo>
                <a:lnTo>
                  <a:pt x="196" y="183"/>
                </a:lnTo>
                <a:lnTo>
                  <a:pt x="201" y="183"/>
                </a:lnTo>
                <a:lnTo>
                  <a:pt x="204" y="183"/>
                </a:lnTo>
                <a:lnTo>
                  <a:pt x="209" y="183"/>
                </a:lnTo>
                <a:lnTo>
                  <a:pt x="214" y="183"/>
                </a:lnTo>
                <a:lnTo>
                  <a:pt x="218" y="183"/>
                </a:lnTo>
                <a:lnTo>
                  <a:pt x="222" y="181"/>
                </a:lnTo>
                <a:lnTo>
                  <a:pt x="229" y="181"/>
                </a:lnTo>
                <a:lnTo>
                  <a:pt x="233" y="181"/>
                </a:lnTo>
                <a:lnTo>
                  <a:pt x="236" y="180"/>
                </a:lnTo>
                <a:lnTo>
                  <a:pt x="240" y="179"/>
                </a:lnTo>
                <a:lnTo>
                  <a:pt x="244" y="178"/>
                </a:lnTo>
                <a:lnTo>
                  <a:pt x="248" y="177"/>
                </a:lnTo>
                <a:lnTo>
                  <a:pt x="252" y="175"/>
                </a:lnTo>
                <a:lnTo>
                  <a:pt x="255" y="173"/>
                </a:lnTo>
                <a:lnTo>
                  <a:pt x="259" y="171"/>
                </a:lnTo>
                <a:lnTo>
                  <a:pt x="265" y="169"/>
                </a:lnTo>
                <a:lnTo>
                  <a:pt x="274" y="161"/>
                </a:lnTo>
                <a:lnTo>
                  <a:pt x="277" y="159"/>
                </a:lnTo>
                <a:lnTo>
                  <a:pt x="280" y="157"/>
                </a:lnTo>
                <a:lnTo>
                  <a:pt x="282" y="155"/>
                </a:lnTo>
                <a:lnTo>
                  <a:pt x="284" y="152"/>
                </a:lnTo>
                <a:lnTo>
                  <a:pt x="287" y="150"/>
                </a:lnTo>
                <a:lnTo>
                  <a:pt x="289" y="148"/>
                </a:lnTo>
                <a:lnTo>
                  <a:pt x="291" y="145"/>
                </a:lnTo>
                <a:lnTo>
                  <a:pt x="293" y="143"/>
                </a:lnTo>
                <a:lnTo>
                  <a:pt x="296" y="140"/>
                </a:lnTo>
                <a:lnTo>
                  <a:pt x="298" y="137"/>
                </a:lnTo>
                <a:lnTo>
                  <a:pt x="299" y="133"/>
                </a:lnTo>
                <a:lnTo>
                  <a:pt x="301" y="130"/>
                </a:lnTo>
                <a:lnTo>
                  <a:pt x="303" y="127"/>
                </a:lnTo>
                <a:lnTo>
                  <a:pt x="304" y="123"/>
                </a:lnTo>
                <a:lnTo>
                  <a:pt x="305" y="120"/>
                </a:lnTo>
                <a:lnTo>
                  <a:pt x="306" y="117"/>
                </a:lnTo>
                <a:lnTo>
                  <a:pt x="306" y="114"/>
                </a:lnTo>
                <a:lnTo>
                  <a:pt x="307" y="110"/>
                </a:lnTo>
                <a:lnTo>
                  <a:pt x="308" y="107"/>
                </a:lnTo>
                <a:lnTo>
                  <a:pt x="309" y="104"/>
                </a:lnTo>
                <a:lnTo>
                  <a:pt x="309" y="101"/>
                </a:lnTo>
                <a:lnTo>
                  <a:pt x="309" y="98"/>
                </a:lnTo>
                <a:lnTo>
                  <a:pt x="309" y="95"/>
                </a:lnTo>
                <a:lnTo>
                  <a:pt x="310" y="91"/>
                </a:lnTo>
                <a:lnTo>
                  <a:pt x="309" y="55"/>
                </a:lnTo>
                <a:lnTo>
                  <a:pt x="303" y="40"/>
                </a:lnTo>
                <a:lnTo>
                  <a:pt x="298" y="34"/>
                </a:lnTo>
                <a:lnTo>
                  <a:pt x="292" y="28"/>
                </a:lnTo>
                <a:lnTo>
                  <a:pt x="287" y="24"/>
                </a:lnTo>
                <a:lnTo>
                  <a:pt x="280" y="19"/>
                </a:lnTo>
                <a:lnTo>
                  <a:pt x="272" y="16"/>
                </a:lnTo>
                <a:lnTo>
                  <a:pt x="265" y="13"/>
                </a:lnTo>
                <a:lnTo>
                  <a:pt x="258" y="11"/>
                </a:lnTo>
                <a:lnTo>
                  <a:pt x="250" y="10"/>
                </a:lnTo>
                <a:lnTo>
                  <a:pt x="244" y="11"/>
                </a:lnTo>
                <a:lnTo>
                  <a:pt x="237" y="19"/>
                </a:lnTo>
                <a:lnTo>
                  <a:pt x="233" y="25"/>
                </a:lnTo>
                <a:lnTo>
                  <a:pt x="231" y="30"/>
                </a:lnTo>
                <a:lnTo>
                  <a:pt x="230" y="36"/>
                </a:lnTo>
                <a:lnTo>
                  <a:pt x="228" y="42"/>
                </a:lnTo>
                <a:lnTo>
                  <a:pt x="228" y="48"/>
                </a:lnTo>
                <a:lnTo>
                  <a:pt x="228" y="53"/>
                </a:lnTo>
                <a:lnTo>
                  <a:pt x="228" y="59"/>
                </a:lnTo>
                <a:lnTo>
                  <a:pt x="228" y="64"/>
                </a:lnTo>
                <a:lnTo>
                  <a:pt x="228" y="71"/>
                </a:lnTo>
                <a:lnTo>
                  <a:pt x="227" y="76"/>
                </a:lnTo>
                <a:lnTo>
                  <a:pt x="226" y="81"/>
                </a:lnTo>
                <a:lnTo>
                  <a:pt x="226" y="87"/>
                </a:lnTo>
                <a:lnTo>
                  <a:pt x="225" y="93"/>
                </a:lnTo>
                <a:lnTo>
                  <a:pt x="223" y="98"/>
                </a:lnTo>
                <a:lnTo>
                  <a:pt x="221" y="104"/>
                </a:lnTo>
                <a:lnTo>
                  <a:pt x="218" y="110"/>
                </a:lnTo>
                <a:lnTo>
                  <a:pt x="216" y="113"/>
                </a:lnTo>
                <a:lnTo>
                  <a:pt x="215" y="117"/>
                </a:lnTo>
                <a:lnTo>
                  <a:pt x="213" y="120"/>
                </a:lnTo>
                <a:lnTo>
                  <a:pt x="211" y="124"/>
                </a:lnTo>
                <a:lnTo>
                  <a:pt x="208" y="127"/>
                </a:lnTo>
                <a:lnTo>
                  <a:pt x="204" y="130"/>
                </a:lnTo>
                <a:lnTo>
                  <a:pt x="201" y="133"/>
                </a:lnTo>
                <a:lnTo>
                  <a:pt x="196" y="137"/>
                </a:lnTo>
                <a:lnTo>
                  <a:pt x="192" y="138"/>
                </a:lnTo>
                <a:lnTo>
                  <a:pt x="188" y="139"/>
                </a:lnTo>
                <a:lnTo>
                  <a:pt x="150" y="143"/>
                </a:lnTo>
                <a:lnTo>
                  <a:pt x="145" y="142"/>
                </a:lnTo>
                <a:lnTo>
                  <a:pt x="140" y="140"/>
                </a:lnTo>
                <a:lnTo>
                  <a:pt x="135" y="138"/>
                </a:lnTo>
                <a:lnTo>
                  <a:pt x="129" y="136"/>
                </a:lnTo>
                <a:lnTo>
                  <a:pt x="124" y="133"/>
                </a:lnTo>
                <a:lnTo>
                  <a:pt x="119" y="131"/>
                </a:lnTo>
                <a:lnTo>
                  <a:pt x="114" y="128"/>
                </a:lnTo>
                <a:lnTo>
                  <a:pt x="109" y="126"/>
                </a:lnTo>
                <a:lnTo>
                  <a:pt x="104" y="124"/>
                </a:lnTo>
                <a:lnTo>
                  <a:pt x="99" y="121"/>
                </a:lnTo>
                <a:lnTo>
                  <a:pt x="94" y="119"/>
                </a:lnTo>
                <a:lnTo>
                  <a:pt x="88" y="117"/>
                </a:lnTo>
                <a:lnTo>
                  <a:pt x="83" y="115"/>
                </a:lnTo>
                <a:lnTo>
                  <a:pt x="78" y="113"/>
                </a:lnTo>
                <a:lnTo>
                  <a:pt x="73" y="112"/>
                </a:lnTo>
                <a:lnTo>
                  <a:pt x="67" y="110"/>
                </a:lnTo>
                <a:lnTo>
                  <a:pt x="52" y="113"/>
                </a:lnTo>
                <a:lnTo>
                  <a:pt x="49" y="115"/>
                </a:lnTo>
                <a:lnTo>
                  <a:pt x="46" y="117"/>
                </a:lnTo>
                <a:lnTo>
                  <a:pt x="43" y="119"/>
                </a:lnTo>
                <a:lnTo>
                  <a:pt x="40" y="121"/>
                </a:lnTo>
                <a:lnTo>
                  <a:pt x="38" y="124"/>
                </a:lnTo>
                <a:lnTo>
                  <a:pt x="35" y="126"/>
                </a:lnTo>
                <a:lnTo>
                  <a:pt x="33" y="128"/>
                </a:lnTo>
                <a:lnTo>
                  <a:pt x="31" y="131"/>
                </a:lnTo>
                <a:lnTo>
                  <a:pt x="28" y="143"/>
                </a:lnTo>
                <a:lnTo>
                  <a:pt x="24" y="154"/>
                </a:lnTo>
                <a:lnTo>
                  <a:pt x="21" y="166"/>
                </a:lnTo>
                <a:lnTo>
                  <a:pt x="18" y="177"/>
                </a:lnTo>
                <a:lnTo>
                  <a:pt x="16" y="189"/>
                </a:lnTo>
                <a:lnTo>
                  <a:pt x="13" y="200"/>
                </a:lnTo>
                <a:lnTo>
                  <a:pt x="12" y="212"/>
                </a:lnTo>
                <a:lnTo>
                  <a:pt x="11" y="224"/>
                </a:lnTo>
                <a:lnTo>
                  <a:pt x="10" y="234"/>
                </a:lnTo>
                <a:lnTo>
                  <a:pt x="10" y="247"/>
                </a:lnTo>
                <a:lnTo>
                  <a:pt x="10" y="257"/>
                </a:lnTo>
                <a:lnTo>
                  <a:pt x="11" y="269"/>
                </a:lnTo>
                <a:lnTo>
                  <a:pt x="13" y="280"/>
                </a:lnTo>
                <a:lnTo>
                  <a:pt x="16" y="292"/>
                </a:lnTo>
                <a:lnTo>
                  <a:pt x="21" y="303"/>
                </a:lnTo>
                <a:lnTo>
                  <a:pt x="26" y="315"/>
                </a:lnTo>
                <a:lnTo>
                  <a:pt x="34" y="331"/>
                </a:lnTo>
                <a:lnTo>
                  <a:pt x="37" y="333"/>
                </a:lnTo>
                <a:lnTo>
                  <a:pt x="41" y="343"/>
                </a:lnTo>
                <a:lnTo>
                  <a:pt x="54" y="362"/>
                </a:lnTo>
                <a:lnTo>
                  <a:pt x="56" y="365"/>
                </a:lnTo>
                <a:lnTo>
                  <a:pt x="60" y="367"/>
                </a:lnTo>
                <a:lnTo>
                  <a:pt x="63" y="369"/>
                </a:lnTo>
                <a:lnTo>
                  <a:pt x="66" y="371"/>
                </a:lnTo>
                <a:lnTo>
                  <a:pt x="69" y="371"/>
                </a:lnTo>
                <a:lnTo>
                  <a:pt x="73" y="373"/>
                </a:lnTo>
                <a:lnTo>
                  <a:pt x="82" y="375"/>
                </a:lnTo>
                <a:lnTo>
                  <a:pt x="87" y="377"/>
                </a:lnTo>
                <a:lnTo>
                  <a:pt x="91" y="378"/>
                </a:lnTo>
                <a:lnTo>
                  <a:pt x="94" y="379"/>
                </a:lnTo>
                <a:lnTo>
                  <a:pt x="99" y="379"/>
                </a:lnTo>
                <a:lnTo>
                  <a:pt x="103" y="379"/>
                </a:lnTo>
                <a:lnTo>
                  <a:pt x="107" y="379"/>
                </a:lnTo>
                <a:lnTo>
                  <a:pt x="111" y="379"/>
                </a:lnTo>
                <a:lnTo>
                  <a:pt x="116" y="379"/>
                </a:lnTo>
                <a:lnTo>
                  <a:pt x="120" y="378"/>
                </a:lnTo>
                <a:lnTo>
                  <a:pt x="124" y="375"/>
                </a:lnTo>
                <a:lnTo>
                  <a:pt x="171" y="356"/>
                </a:lnTo>
                <a:lnTo>
                  <a:pt x="174" y="354"/>
                </a:lnTo>
                <a:lnTo>
                  <a:pt x="184" y="350"/>
                </a:lnTo>
                <a:lnTo>
                  <a:pt x="186" y="349"/>
                </a:lnTo>
                <a:lnTo>
                  <a:pt x="191" y="347"/>
                </a:lnTo>
                <a:lnTo>
                  <a:pt x="197" y="344"/>
                </a:lnTo>
                <a:lnTo>
                  <a:pt x="202" y="342"/>
                </a:lnTo>
                <a:lnTo>
                  <a:pt x="207" y="341"/>
                </a:lnTo>
                <a:lnTo>
                  <a:pt x="213" y="339"/>
                </a:lnTo>
                <a:lnTo>
                  <a:pt x="218" y="339"/>
                </a:lnTo>
                <a:lnTo>
                  <a:pt x="223" y="341"/>
                </a:lnTo>
                <a:lnTo>
                  <a:pt x="228" y="343"/>
                </a:lnTo>
                <a:lnTo>
                  <a:pt x="228" y="344"/>
                </a:lnTo>
                <a:lnTo>
                  <a:pt x="233" y="347"/>
                </a:lnTo>
                <a:lnTo>
                  <a:pt x="233" y="348"/>
                </a:lnTo>
                <a:lnTo>
                  <a:pt x="233" y="353"/>
                </a:lnTo>
                <a:lnTo>
                  <a:pt x="233" y="357"/>
                </a:lnTo>
                <a:lnTo>
                  <a:pt x="233" y="361"/>
                </a:lnTo>
                <a:lnTo>
                  <a:pt x="233" y="366"/>
                </a:lnTo>
                <a:lnTo>
                  <a:pt x="231" y="371"/>
                </a:lnTo>
                <a:lnTo>
                  <a:pt x="231" y="375"/>
                </a:lnTo>
                <a:lnTo>
                  <a:pt x="230" y="379"/>
                </a:lnTo>
                <a:lnTo>
                  <a:pt x="229" y="384"/>
                </a:lnTo>
                <a:lnTo>
                  <a:pt x="228" y="389"/>
                </a:lnTo>
                <a:lnTo>
                  <a:pt x="228" y="393"/>
                </a:lnTo>
                <a:lnTo>
                  <a:pt x="226" y="398"/>
                </a:lnTo>
                <a:lnTo>
                  <a:pt x="226" y="402"/>
                </a:lnTo>
                <a:lnTo>
                  <a:pt x="226" y="407"/>
                </a:lnTo>
                <a:lnTo>
                  <a:pt x="226" y="411"/>
                </a:lnTo>
                <a:lnTo>
                  <a:pt x="225" y="415"/>
                </a:lnTo>
                <a:lnTo>
                  <a:pt x="225" y="420"/>
                </a:lnTo>
                <a:lnTo>
                  <a:pt x="225" y="424"/>
                </a:lnTo>
                <a:lnTo>
                  <a:pt x="224" y="428"/>
                </a:lnTo>
                <a:lnTo>
                  <a:pt x="223" y="432"/>
                </a:lnTo>
                <a:lnTo>
                  <a:pt x="223" y="436"/>
                </a:lnTo>
                <a:lnTo>
                  <a:pt x="223" y="439"/>
                </a:lnTo>
                <a:lnTo>
                  <a:pt x="223" y="443"/>
                </a:lnTo>
                <a:lnTo>
                  <a:pt x="223" y="447"/>
                </a:lnTo>
                <a:lnTo>
                  <a:pt x="222" y="451"/>
                </a:lnTo>
                <a:lnTo>
                  <a:pt x="222" y="455"/>
                </a:lnTo>
                <a:lnTo>
                  <a:pt x="222" y="459"/>
                </a:lnTo>
                <a:lnTo>
                  <a:pt x="222" y="462"/>
                </a:lnTo>
                <a:lnTo>
                  <a:pt x="221" y="466"/>
                </a:lnTo>
                <a:lnTo>
                  <a:pt x="221" y="470"/>
                </a:lnTo>
                <a:lnTo>
                  <a:pt x="221" y="473"/>
                </a:lnTo>
                <a:lnTo>
                  <a:pt x="221" y="477"/>
                </a:lnTo>
                <a:lnTo>
                  <a:pt x="221" y="481"/>
                </a:lnTo>
                <a:lnTo>
                  <a:pt x="221" y="492"/>
                </a:lnTo>
                <a:lnTo>
                  <a:pt x="221" y="495"/>
                </a:lnTo>
                <a:lnTo>
                  <a:pt x="221" y="498"/>
                </a:lnTo>
                <a:lnTo>
                  <a:pt x="221" y="502"/>
                </a:lnTo>
                <a:lnTo>
                  <a:pt x="222" y="505"/>
                </a:lnTo>
                <a:lnTo>
                  <a:pt x="222" y="508"/>
                </a:lnTo>
                <a:lnTo>
                  <a:pt x="223" y="511"/>
                </a:lnTo>
                <a:lnTo>
                  <a:pt x="223" y="514"/>
                </a:lnTo>
                <a:lnTo>
                  <a:pt x="223" y="518"/>
                </a:lnTo>
                <a:lnTo>
                  <a:pt x="225" y="520"/>
                </a:lnTo>
                <a:lnTo>
                  <a:pt x="226" y="524"/>
                </a:lnTo>
                <a:lnTo>
                  <a:pt x="226" y="527"/>
                </a:lnTo>
                <a:lnTo>
                  <a:pt x="228" y="530"/>
                </a:lnTo>
                <a:lnTo>
                  <a:pt x="228" y="533"/>
                </a:lnTo>
                <a:lnTo>
                  <a:pt x="230" y="536"/>
                </a:lnTo>
                <a:lnTo>
                  <a:pt x="231" y="539"/>
                </a:lnTo>
                <a:lnTo>
                  <a:pt x="233" y="543"/>
                </a:lnTo>
                <a:lnTo>
                  <a:pt x="236" y="550"/>
                </a:lnTo>
                <a:lnTo>
                  <a:pt x="236" y="553"/>
                </a:lnTo>
                <a:lnTo>
                  <a:pt x="240" y="560"/>
                </a:lnTo>
                <a:lnTo>
                  <a:pt x="244" y="570"/>
                </a:lnTo>
                <a:lnTo>
                  <a:pt x="248" y="583"/>
                </a:lnTo>
                <a:lnTo>
                  <a:pt x="253" y="593"/>
                </a:lnTo>
                <a:lnTo>
                  <a:pt x="253" y="595"/>
                </a:lnTo>
                <a:lnTo>
                  <a:pt x="259" y="613"/>
                </a:lnTo>
                <a:lnTo>
                  <a:pt x="266" y="629"/>
                </a:lnTo>
                <a:lnTo>
                  <a:pt x="276" y="653"/>
                </a:lnTo>
                <a:lnTo>
                  <a:pt x="294" y="702"/>
                </a:lnTo>
                <a:lnTo>
                  <a:pt x="295" y="707"/>
                </a:lnTo>
                <a:lnTo>
                  <a:pt x="322" y="783"/>
                </a:lnTo>
                <a:lnTo>
                  <a:pt x="325" y="788"/>
                </a:lnTo>
                <a:lnTo>
                  <a:pt x="331" y="808"/>
                </a:lnTo>
                <a:lnTo>
                  <a:pt x="333" y="812"/>
                </a:lnTo>
                <a:lnTo>
                  <a:pt x="333" y="816"/>
                </a:lnTo>
                <a:lnTo>
                  <a:pt x="335" y="819"/>
                </a:lnTo>
                <a:lnTo>
                  <a:pt x="336" y="822"/>
                </a:lnTo>
                <a:lnTo>
                  <a:pt x="336" y="825"/>
                </a:lnTo>
                <a:lnTo>
                  <a:pt x="338" y="828"/>
                </a:lnTo>
                <a:lnTo>
                  <a:pt x="338" y="831"/>
                </a:lnTo>
                <a:lnTo>
                  <a:pt x="338" y="835"/>
                </a:lnTo>
                <a:lnTo>
                  <a:pt x="341" y="838"/>
                </a:lnTo>
                <a:lnTo>
                  <a:pt x="343" y="844"/>
                </a:lnTo>
                <a:lnTo>
                  <a:pt x="344" y="847"/>
                </a:lnTo>
                <a:lnTo>
                  <a:pt x="345" y="850"/>
                </a:lnTo>
                <a:lnTo>
                  <a:pt x="347" y="853"/>
                </a:lnTo>
                <a:lnTo>
                  <a:pt x="348" y="856"/>
                </a:lnTo>
                <a:lnTo>
                  <a:pt x="348" y="859"/>
                </a:lnTo>
                <a:lnTo>
                  <a:pt x="349" y="862"/>
                </a:lnTo>
                <a:lnTo>
                  <a:pt x="349" y="865"/>
                </a:lnTo>
                <a:lnTo>
                  <a:pt x="349" y="868"/>
                </a:lnTo>
                <a:lnTo>
                  <a:pt x="348" y="869"/>
                </a:lnTo>
                <a:lnTo>
                  <a:pt x="349" y="874"/>
                </a:lnTo>
                <a:lnTo>
                  <a:pt x="345" y="874"/>
                </a:lnTo>
                <a:lnTo>
                  <a:pt x="342" y="872"/>
                </a:lnTo>
                <a:lnTo>
                  <a:pt x="342" y="868"/>
                </a:lnTo>
                <a:lnTo>
                  <a:pt x="342" y="865"/>
                </a:lnTo>
                <a:lnTo>
                  <a:pt x="341" y="861"/>
                </a:lnTo>
                <a:lnTo>
                  <a:pt x="341" y="858"/>
                </a:lnTo>
                <a:lnTo>
                  <a:pt x="339" y="855"/>
                </a:lnTo>
                <a:lnTo>
                  <a:pt x="338" y="851"/>
                </a:lnTo>
                <a:lnTo>
                  <a:pt x="337" y="848"/>
                </a:lnTo>
                <a:lnTo>
                  <a:pt x="336" y="844"/>
                </a:lnTo>
                <a:lnTo>
                  <a:pt x="334" y="839"/>
                </a:lnTo>
                <a:lnTo>
                  <a:pt x="331" y="836"/>
                </a:lnTo>
                <a:lnTo>
                  <a:pt x="331" y="832"/>
                </a:lnTo>
                <a:lnTo>
                  <a:pt x="327" y="818"/>
                </a:lnTo>
                <a:lnTo>
                  <a:pt x="326" y="813"/>
                </a:lnTo>
                <a:lnTo>
                  <a:pt x="324" y="810"/>
                </a:lnTo>
                <a:lnTo>
                  <a:pt x="321" y="803"/>
                </a:lnTo>
                <a:lnTo>
                  <a:pt x="311" y="768"/>
                </a:lnTo>
                <a:lnTo>
                  <a:pt x="301" y="743"/>
                </a:lnTo>
                <a:lnTo>
                  <a:pt x="294" y="721"/>
                </a:lnTo>
                <a:lnTo>
                  <a:pt x="291" y="714"/>
                </a:lnTo>
                <a:lnTo>
                  <a:pt x="288" y="706"/>
                </a:lnTo>
                <a:lnTo>
                  <a:pt x="287" y="703"/>
                </a:lnTo>
                <a:lnTo>
                  <a:pt x="280" y="682"/>
                </a:lnTo>
                <a:lnTo>
                  <a:pt x="278" y="678"/>
                </a:lnTo>
                <a:lnTo>
                  <a:pt x="277" y="674"/>
                </a:lnTo>
                <a:lnTo>
                  <a:pt x="276" y="671"/>
                </a:lnTo>
                <a:lnTo>
                  <a:pt x="275" y="667"/>
                </a:lnTo>
                <a:lnTo>
                  <a:pt x="274" y="663"/>
                </a:lnTo>
                <a:lnTo>
                  <a:pt x="272" y="659"/>
                </a:lnTo>
                <a:lnTo>
                  <a:pt x="271" y="655"/>
                </a:lnTo>
                <a:lnTo>
                  <a:pt x="270" y="652"/>
                </a:lnTo>
                <a:lnTo>
                  <a:pt x="268" y="648"/>
                </a:lnTo>
                <a:lnTo>
                  <a:pt x="266" y="644"/>
                </a:lnTo>
                <a:lnTo>
                  <a:pt x="265" y="640"/>
                </a:lnTo>
                <a:lnTo>
                  <a:pt x="263" y="636"/>
                </a:lnTo>
                <a:lnTo>
                  <a:pt x="261" y="632"/>
                </a:lnTo>
                <a:lnTo>
                  <a:pt x="260" y="629"/>
                </a:lnTo>
                <a:lnTo>
                  <a:pt x="258" y="625"/>
                </a:lnTo>
                <a:lnTo>
                  <a:pt x="256" y="621"/>
                </a:lnTo>
                <a:lnTo>
                  <a:pt x="255" y="618"/>
                </a:lnTo>
                <a:lnTo>
                  <a:pt x="245" y="591"/>
                </a:lnTo>
                <a:lnTo>
                  <a:pt x="243" y="588"/>
                </a:lnTo>
                <a:lnTo>
                  <a:pt x="233" y="562"/>
                </a:lnTo>
                <a:lnTo>
                  <a:pt x="222" y="533"/>
                </a:lnTo>
                <a:lnTo>
                  <a:pt x="220" y="528"/>
                </a:lnTo>
                <a:lnTo>
                  <a:pt x="219" y="524"/>
                </a:lnTo>
                <a:lnTo>
                  <a:pt x="218" y="520"/>
                </a:lnTo>
                <a:lnTo>
                  <a:pt x="216" y="515"/>
                </a:lnTo>
                <a:lnTo>
                  <a:pt x="216" y="511"/>
                </a:lnTo>
                <a:lnTo>
                  <a:pt x="215" y="507"/>
                </a:lnTo>
                <a:lnTo>
                  <a:pt x="215" y="502"/>
                </a:lnTo>
                <a:lnTo>
                  <a:pt x="215" y="498"/>
                </a:lnTo>
                <a:lnTo>
                  <a:pt x="215" y="494"/>
                </a:lnTo>
                <a:lnTo>
                  <a:pt x="215" y="459"/>
                </a:lnTo>
                <a:lnTo>
                  <a:pt x="215" y="454"/>
                </a:lnTo>
                <a:lnTo>
                  <a:pt x="216" y="448"/>
                </a:lnTo>
                <a:lnTo>
                  <a:pt x="216" y="442"/>
                </a:lnTo>
                <a:lnTo>
                  <a:pt x="216" y="436"/>
                </a:lnTo>
                <a:lnTo>
                  <a:pt x="217" y="430"/>
                </a:lnTo>
                <a:lnTo>
                  <a:pt x="217" y="424"/>
                </a:lnTo>
                <a:lnTo>
                  <a:pt x="218" y="418"/>
                </a:lnTo>
                <a:lnTo>
                  <a:pt x="218" y="412"/>
                </a:lnTo>
                <a:lnTo>
                  <a:pt x="218" y="406"/>
                </a:lnTo>
                <a:lnTo>
                  <a:pt x="219" y="400"/>
                </a:lnTo>
                <a:lnTo>
                  <a:pt x="220" y="394"/>
                </a:lnTo>
                <a:lnTo>
                  <a:pt x="221" y="388"/>
                </a:lnTo>
                <a:lnTo>
                  <a:pt x="222" y="382"/>
                </a:lnTo>
                <a:lnTo>
                  <a:pt x="223" y="376"/>
                </a:lnTo>
                <a:lnTo>
                  <a:pt x="223" y="369"/>
                </a:lnTo>
                <a:lnTo>
                  <a:pt x="225" y="363"/>
                </a:lnTo>
                <a:lnTo>
                  <a:pt x="226" y="357"/>
                </a:lnTo>
                <a:lnTo>
                  <a:pt x="228" y="356"/>
                </a:lnTo>
                <a:lnTo>
                  <a:pt x="226" y="350"/>
                </a:lnTo>
                <a:lnTo>
                  <a:pt x="224" y="348"/>
                </a:lnTo>
                <a:lnTo>
                  <a:pt x="221" y="347"/>
                </a:lnTo>
                <a:lnTo>
                  <a:pt x="218" y="345"/>
                </a:lnTo>
                <a:lnTo>
                  <a:pt x="215" y="344"/>
                </a:lnTo>
                <a:lnTo>
                  <a:pt x="204" y="347"/>
                </a:lnTo>
                <a:lnTo>
                  <a:pt x="184" y="356"/>
                </a:lnTo>
                <a:lnTo>
                  <a:pt x="165" y="363"/>
                </a:lnTo>
                <a:lnTo>
                  <a:pt x="162" y="366"/>
                </a:lnTo>
                <a:lnTo>
                  <a:pt x="131" y="379"/>
                </a:lnTo>
                <a:lnTo>
                  <a:pt x="116" y="386"/>
                </a:lnTo>
                <a:lnTo>
                  <a:pt x="102" y="385"/>
                </a:lnTo>
                <a:lnTo>
                  <a:pt x="70" y="382"/>
                </a:lnTo>
                <a:lnTo>
                  <a:pt x="65" y="379"/>
                </a:lnTo>
                <a:lnTo>
                  <a:pt x="61" y="376"/>
                </a:lnTo>
                <a:lnTo>
                  <a:pt x="57" y="373"/>
                </a:lnTo>
                <a:lnTo>
                  <a:pt x="53" y="370"/>
                </a:lnTo>
                <a:lnTo>
                  <a:pt x="50" y="367"/>
                </a:lnTo>
                <a:lnTo>
                  <a:pt x="46" y="364"/>
                </a:lnTo>
                <a:lnTo>
                  <a:pt x="43" y="361"/>
                </a:lnTo>
                <a:lnTo>
                  <a:pt x="41" y="357"/>
                </a:lnTo>
                <a:lnTo>
                  <a:pt x="40" y="352"/>
                </a:lnTo>
                <a:lnTo>
                  <a:pt x="23" y="325"/>
                </a:lnTo>
                <a:lnTo>
                  <a:pt x="21" y="321"/>
                </a:lnTo>
                <a:lnTo>
                  <a:pt x="18" y="318"/>
                </a:lnTo>
                <a:lnTo>
                  <a:pt x="18" y="313"/>
                </a:lnTo>
                <a:lnTo>
                  <a:pt x="15" y="307"/>
                </a:lnTo>
                <a:lnTo>
                  <a:pt x="13" y="304"/>
                </a:lnTo>
                <a:lnTo>
                  <a:pt x="5" y="275"/>
                </a:lnTo>
                <a:lnTo>
                  <a:pt x="4" y="270"/>
                </a:lnTo>
                <a:lnTo>
                  <a:pt x="3" y="265"/>
                </a:lnTo>
                <a:lnTo>
                  <a:pt x="2" y="260"/>
                </a:lnTo>
                <a:lnTo>
                  <a:pt x="1" y="255"/>
                </a:lnTo>
                <a:lnTo>
                  <a:pt x="1" y="250"/>
                </a:lnTo>
                <a:lnTo>
                  <a:pt x="1" y="245"/>
                </a:lnTo>
                <a:lnTo>
                  <a:pt x="0" y="241"/>
                </a:lnTo>
                <a:lnTo>
                  <a:pt x="0" y="235"/>
                </a:lnTo>
                <a:lnTo>
                  <a:pt x="0" y="233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600538" y="4141606"/>
            <a:ext cx="993749" cy="646043"/>
            <a:chOff x="4700" y="2346"/>
            <a:chExt cx="531" cy="448"/>
          </a:xfrm>
        </p:grpSpPr>
        <p:sp>
          <p:nvSpPr>
            <p:cNvPr id="33886" name="Freeform 36"/>
            <p:cNvSpPr>
              <a:spLocks/>
            </p:cNvSpPr>
            <p:nvPr/>
          </p:nvSpPr>
          <p:spPr bwMode="auto">
            <a:xfrm>
              <a:off x="4700" y="2351"/>
              <a:ext cx="253" cy="443"/>
            </a:xfrm>
            <a:custGeom>
              <a:avLst/>
              <a:gdLst>
                <a:gd name="T0" fmla="*/ 2 w 253"/>
                <a:gd name="T1" fmla="*/ 105 h 443"/>
                <a:gd name="T2" fmla="*/ 28 w 253"/>
                <a:gd name="T3" fmla="*/ 113 h 443"/>
                <a:gd name="T4" fmla="*/ 43 w 253"/>
                <a:gd name="T5" fmla="*/ 122 h 443"/>
                <a:gd name="T6" fmla="*/ 59 w 253"/>
                <a:gd name="T7" fmla="*/ 128 h 443"/>
                <a:gd name="T8" fmla="*/ 73 w 253"/>
                <a:gd name="T9" fmla="*/ 131 h 443"/>
                <a:gd name="T10" fmla="*/ 86 w 253"/>
                <a:gd name="T11" fmla="*/ 134 h 443"/>
                <a:gd name="T12" fmla="*/ 100 w 253"/>
                <a:gd name="T13" fmla="*/ 135 h 443"/>
                <a:gd name="T14" fmla="*/ 113 w 253"/>
                <a:gd name="T15" fmla="*/ 134 h 443"/>
                <a:gd name="T16" fmla="*/ 126 w 253"/>
                <a:gd name="T17" fmla="*/ 132 h 443"/>
                <a:gd name="T18" fmla="*/ 145 w 253"/>
                <a:gd name="T19" fmla="*/ 128 h 443"/>
                <a:gd name="T20" fmla="*/ 161 w 253"/>
                <a:gd name="T21" fmla="*/ 122 h 443"/>
                <a:gd name="T22" fmla="*/ 173 w 253"/>
                <a:gd name="T23" fmla="*/ 117 h 443"/>
                <a:gd name="T24" fmla="*/ 185 w 253"/>
                <a:gd name="T25" fmla="*/ 111 h 443"/>
                <a:gd name="T26" fmla="*/ 209 w 253"/>
                <a:gd name="T27" fmla="*/ 81 h 443"/>
                <a:gd name="T28" fmla="*/ 236 w 253"/>
                <a:gd name="T29" fmla="*/ 1 h 443"/>
                <a:gd name="T30" fmla="*/ 246 w 253"/>
                <a:gd name="T31" fmla="*/ 7 h 443"/>
                <a:gd name="T32" fmla="*/ 247 w 253"/>
                <a:gd name="T33" fmla="*/ 15 h 443"/>
                <a:gd name="T34" fmla="*/ 247 w 253"/>
                <a:gd name="T35" fmla="*/ 23 h 443"/>
                <a:gd name="T36" fmla="*/ 244 w 253"/>
                <a:gd name="T37" fmla="*/ 90 h 443"/>
                <a:gd name="T38" fmla="*/ 247 w 253"/>
                <a:gd name="T39" fmla="*/ 218 h 443"/>
                <a:gd name="T40" fmla="*/ 247 w 253"/>
                <a:gd name="T41" fmla="*/ 257 h 443"/>
                <a:gd name="T42" fmla="*/ 252 w 253"/>
                <a:gd name="T43" fmla="*/ 311 h 443"/>
                <a:gd name="T44" fmla="*/ 249 w 253"/>
                <a:gd name="T45" fmla="*/ 399 h 443"/>
                <a:gd name="T46" fmla="*/ 244 w 253"/>
                <a:gd name="T47" fmla="*/ 434 h 443"/>
                <a:gd name="T48" fmla="*/ 183 w 253"/>
                <a:gd name="T49" fmla="*/ 440 h 443"/>
                <a:gd name="T50" fmla="*/ 166 w 253"/>
                <a:gd name="T51" fmla="*/ 438 h 443"/>
                <a:gd name="T52" fmla="*/ 189 w 253"/>
                <a:gd name="T53" fmla="*/ 416 h 443"/>
                <a:gd name="T54" fmla="*/ 199 w 253"/>
                <a:gd name="T55" fmla="*/ 409 h 443"/>
                <a:gd name="T56" fmla="*/ 183 w 253"/>
                <a:gd name="T57" fmla="*/ 387 h 443"/>
                <a:gd name="T58" fmla="*/ 170 w 253"/>
                <a:gd name="T59" fmla="*/ 344 h 443"/>
                <a:gd name="T60" fmla="*/ 178 w 253"/>
                <a:gd name="T61" fmla="*/ 334 h 443"/>
                <a:gd name="T62" fmla="*/ 190 w 253"/>
                <a:gd name="T63" fmla="*/ 326 h 443"/>
                <a:gd name="T64" fmla="*/ 201 w 253"/>
                <a:gd name="T65" fmla="*/ 318 h 443"/>
                <a:gd name="T66" fmla="*/ 208 w 253"/>
                <a:gd name="T67" fmla="*/ 311 h 443"/>
                <a:gd name="T68" fmla="*/ 214 w 253"/>
                <a:gd name="T69" fmla="*/ 304 h 443"/>
                <a:gd name="T70" fmla="*/ 210 w 253"/>
                <a:gd name="T71" fmla="*/ 270 h 443"/>
                <a:gd name="T72" fmla="*/ 199 w 253"/>
                <a:gd name="T73" fmla="*/ 250 h 443"/>
                <a:gd name="T74" fmla="*/ 180 w 253"/>
                <a:gd name="T75" fmla="*/ 233 h 443"/>
                <a:gd name="T76" fmla="*/ 162 w 253"/>
                <a:gd name="T77" fmla="*/ 229 h 443"/>
                <a:gd name="T78" fmla="*/ 149 w 253"/>
                <a:gd name="T79" fmla="*/ 228 h 443"/>
                <a:gd name="T80" fmla="*/ 135 w 253"/>
                <a:gd name="T81" fmla="*/ 227 h 443"/>
                <a:gd name="T82" fmla="*/ 122 w 253"/>
                <a:gd name="T83" fmla="*/ 225 h 443"/>
                <a:gd name="T84" fmla="*/ 110 w 253"/>
                <a:gd name="T85" fmla="*/ 224 h 443"/>
                <a:gd name="T86" fmla="*/ 74 w 253"/>
                <a:gd name="T87" fmla="*/ 222 h 443"/>
                <a:gd name="T88" fmla="*/ 32 w 253"/>
                <a:gd name="T89" fmla="*/ 239 h 443"/>
                <a:gd name="T90" fmla="*/ 14 w 253"/>
                <a:gd name="T91" fmla="*/ 245 h 443"/>
                <a:gd name="T92" fmla="*/ 8 w 253"/>
                <a:gd name="T93" fmla="*/ 235 h 443"/>
                <a:gd name="T94" fmla="*/ 5 w 253"/>
                <a:gd name="T95" fmla="*/ 222 h 443"/>
                <a:gd name="T96" fmla="*/ 5 w 253"/>
                <a:gd name="T97" fmla="*/ 209 h 443"/>
                <a:gd name="T98" fmla="*/ 5 w 253"/>
                <a:gd name="T99" fmla="*/ 196 h 443"/>
                <a:gd name="T100" fmla="*/ 5 w 253"/>
                <a:gd name="T101" fmla="*/ 183 h 443"/>
                <a:gd name="T102" fmla="*/ 3 w 253"/>
                <a:gd name="T103" fmla="*/ 171 h 443"/>
                <a:gd name="T104" fmla="*/ 4 w 253"/>
                <a:gd name="T105" fmla="*/ 159 h 443"/>
                <a:gd name="T106" fmla="*/ 4 w 253"/>
                <a:gd name="T107" fmla="*/ 148 h 443"/>
                <a:gd name="T108" fmla="*/ 3 w 253"/>
                <a:gd name="T109" fmla="*/ 136 h 443"/>
                <a:gd name="T110" fmla="*/ 2 w 253"/>
                <a:gd name="T111" fmla="*/ 125 h 443"/>
                <a:gd name="T112" fmla="*/ 1 w 253"/>
                <a:gd name="T113" fmla="*/ 115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3"/>
                <a:gd name="T172" fmla="*/ 0 h 443"/>
                <a:gd name="T173" fmla="*/ 253 w 25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3" h="443">
                  <a:moveTo>
                    <a:pt x="0" y="110"/>
                  </a:moveTo>
                  <a:lnTo>
                    <a:pt x="0" y="106"/>
                  </a:lnTo>
                  <a:lnTo>
                    <a:pt x="2" y="105"/>
                  </a:lnTo>
                  <a:lnTo>
                    <a:pt x="13" y="104"/>
                  </a:lnTo>
                  <a:lnTo>
                    <a:pt x="24" y="110"/>
                  </a:lnTo>
                  <a:lnTo>
                    <a:pt x="28" y="113"/>
                  </a:lnTo>
                  <a:lnTo>
                    <a:pt x="32" y="117"/>
                  </a:lnTo>
                  <a:lnTo>
                    <a:pt x="37" y="120"/>
                  </a:lnTo>
                  <a:lnTo>
                    <a:pt x="43" y="122"/>
                  </a:lnTo>
                  <a:lnTo>
                    <a:pt x="48" y="124"/>
                  </a:lnTo>
                  <a:lnTo>
                    <a:pt x="53" y="126"/>
                  </a:lnTo>
                  <a:lnTo>
                    <a:pt x="59" y="128"/>
                  </a:lnTo>
                  <a:lnTo>
                    <a:pt x="64" y="129"/>
                  </a:lnTo>
                  <a:lnTo>
                    <a:pt x="68" y="130"/>
                  </a:lnTo>
                  <a:lnTo>
                    <a:pt x="73" y="131"/>
                  </a:lnTo>
                  <a:lnTo>
                    <a:pt x="77" y="132"/>
                  </a:lnTo>
                  <a:lnTo>
                    <a:pt x="82" y="134"/>
                  </a:lnTo>
                  <a:lnTo>
                    <a:pt x="86" y="134"/>
                  </a:lnTo>
                  <a:lnTo>
                    <a:pt x="91" y="134"/>
                  </a:lnTo>
                  <a:lnTo>
                    <a:pt x="95" y="135"/>
                  </a:lnTo>
                  <a:lnTo>
                    <a:pt x="100" y="135"/>
                  </a:lnTo>
                  <a:lnTo>
                    <a:pt x="104" y="135"/>
                  </a:lnTo>
                  <a:lnTo>
                    <a:pt x="109" y="134"/>
                  </a:lnTo>
                  <a:lnTo>
                    <a:pt x="113" y="134"/>
                  </a:lnTo>
                  <a:lnTo>
                    <a:pt x="117" y="134"/>
                  </a:lnTo>
                  <a:lnTo>
                    <a:pt x="122" y="132"/>
                  </a:lnTo>
                  <a:lnTo>
                    <a:pt x="126" y="132"/>
                  </a:lnTo>
                  <a:lnTo>
                    <a:pt x="131" y="131"/>
                  </a:lnTo>
                  <a:lnTo>
                    <a:pt x="135" y="130"/>
                  </a:lnTo>
                  <a:lnTo>
                    <a:pt x="145" y="128"/>
                  </a:lnTo>
                  <a:lnTo>
                    <a:pt x="152" y="124"/>
                  </a:lnTo>
                  <a:lnTo>
                    <a:pt x="157" y="123"/>
                  </a:lnTo>
                  <a:lnTo>
                    <a:pt x="161" y="122"/>
                  </a:lnTo>
                  <a:lnTo>
                    <a:pt x="165" y="121"/>
                  </a:lnTo>
                  <a:lnTo>
                    <a:pt x="169" y="119"/>
                  </a:lnTo>
                  <a:lnTo>
                    <a:pt x="173" y="117"/>
                  </a:lnTo>
                  <a:lnTo>
                    <a:pt x="178" y="116"/>
                  </a:lnTo>
                  <a:lnTo>
                    <a:pt x="181" y="113"/>
                  </a:lnTo>
                  <a:lnTo>
                    <a:pt x="185" y="111"/>
                  </a:lnTo>
                  <a:lnTo>
                    <a:pt x="188" y="108"/>
                  </a:lnTo>
                  <a:lnTo>
                    <a:pt x="190" y="105"/>
                  </a:lnTo>
                  <a:lnTo>
                    <a:pt x="209" y="81"/>
                  </a:lnTo>
                  <a:lnTo>
                    <a:pt x="226" y="7"/>
                  </a:lnTo>
                  <a:lnTo>
                    <a:pt x="232" y="2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46" y="3"/>
                  </a:lnTo>
                  <a:lnTo>
                    <a:pt x="246" y="7"/>
                  </a:lnTo>
                  <a:lnTo>
                    <a:pt x="247" y="9"/>
                  </a:lnTo>
                  <a:lnTo>
                    <a:pt x="247" y="12"/>
                  </a:lnTo>
                  <a:lnTo>
                    <a:pt x="247" y="15"/>
                  </a:lnTo>
                  <a:lnTo>
                    <a:pt x="247" y="17"/>
                  </a:lnTo>
                  <a:lnTo>
                    <a:pt x="247" y="20"/>
                  </a:lnTo>
                  <a:lnTo>
                    <a:pt x="247" y="23"/>
                  </a:lnTo>
                  <a:lnTo>
                    <a:pt x="247" y="26"/>
                  </a:lnTo>
                  <a:lnTo>
                    <a:pt x="246" y="51"/>
                  </a:lnTo>
                  <a:lnTo>
                    <a:pt x="244" y="90"/>
                  </a:lnTo>
                  <a:lnTo>
                    <a:pt x="243" y="111"/>
                  </a:lnTo>
                  <a:lnTo>
                    <a:pt x="246" y="157"/>
                  </a:lnTo>
                  <a:lnTo>
                    <a:pt x="247" y="218"/>
                  </a:lnTo>
                  <a:lnTo>
                    <a:pt x="247" y="235"/>
                  </a:lnTo>
                  <a:lnTo>
                    <a:pt x="249" y="254"/>
                  </a:lnTo>
                  <a:lnTo>
                    <a:pt x="247" y="257"/>
                  </a:lnTo>
                  <a:lnTo>
                    <a:pt x="249" y="293"/>
                  </a:lnTo>
                  <a:lnTo>
                    <a:pt x="249" y="296"/>
                  </a:lnTo>
                  <a:lnTo>
                    <a:pt x="252" y="311"/>
                  </a:lnTo>
                  <a:lnTo>
                    <a:pt x="252" y="314"/>
                  </a:lnTo>
                  <a:lnTo>
                    <a:pt x="252" y="334"/>
                  </a:lnTo>
                  <a:lnTo>
                    <a:pt x="249" y="399"/>
                  </a:lnTo>
                  <a:lnTo>
                    <a:pt x="249" y="403"/>
                  </a:lnTo>
                  <a:lnTo>
                    <a:pt x="249" y="430"/>
                  </a:lnTo>
                  <a:lnTo>
                    <a:pt x="244" y="434"/>
                  </a:lnTo>
                  <a:lnTo>
                    <a:pt x="243" y="434"/>
                  </a:lnTo>
                  <a:lnTo>
                    <a:pt x="199" y="438"/>
                  </a:lnTo>
                  <a:lnTo>
                    <a:pt x="183" y="440"/>
                  </a:lnTo>
                  <a:lnTo>
                    <a:pt x="170" y="442"/>
                  </a:lnTo>
                  <a:lnTo>
                    <a:pt x="166" y="441"/>
                  </a:lnTo>
                  <a:lnTo>
                    <a:pt x="166" y="438"/>
                  </a:lnTo>
                  <a:lnTo>
                    <a:pt x="166" y="431"/>
                  </a:lnTo>
                  <a:lnTo>
                    <a:pt x="181" y="419"/>
                  </a:lnTo>
                  <a:lnTo>
                    <a:pt x="189" y="416"/>
                  </a:lnTo>
                  <a:lnTo>
                    <a:pt x="194" y="411"/>
                  </a:lnTo>
                  <a:lnTo>
                    <a:pt x="196" y="411"/>
                  </a:lnTo>
                  <a:lnTo>
                    <a:pt x="199" y="409"/>
                  </a:lnTo>
                  <a:lnTo>
                    <a:pt x="199" y="394"/>
                  </a:lnTo>
                  <a:lnTo>
                    <a:pt x="189" y="388"/>
                  </a:lnTo>
                  <a:lnTo>
                    <a:pt x="183" y="387"/>
                  </a:lnTo>
                  <a:lnTo>
                    <a:pt x="173" y="378"/>
                  </a:lnTo>
                  <a:lnTo>
                    <a:pt x="168" y="352"/>
                  </a:lnTo>
                  <a:lnTo>
                    <a:pt x="170" y="344"/>
                  </a:lnTo>
                  <a:lnTo>
                    <a:pt x="173" y="340"/>
                  </a:lnTo>
                  <a:lnTo>
                    <a:pt x="175" y="337"/>
                  </a:lnTo>
                  <a:lnTo>
                    <a:pt x="178" y="334"/>
                  </a:lnTo>
                  <a:lnTo>
                    <a:pt x="183" y="331"/>
                  </a:lnTo>
                  <a:lnTo>
                    <a:pt x="186" y="329"/>
                  </a:lnTo>
                  <a:lnTo>
                    <a:pt x="190" y="326"/>
                  </a:lnTo>
                  <a:lnTo>
                    <a:pt x="194" y="323"/>
                  </a:lnTo>
                  <a:lnTo>
                    <a:pt x="198" y="321"/>
                  </a:lnTo>
                  <a:lnTo>
                    <a:pt x="201" y="318"/>
                  </a:lnTo>
                  <a:lnTo>
                    <a:pt x="204" y="315"/>
                  </a:lnTo>
                  <a:lnTo>
                    <a:pt x="206" y="313"/>
                  </a:lnTo>
                  <a:lnTo>
                    <a:pt x="208" y="311"/>
                  </a:lnTo>
                  <a:lnTo>
                    <a:pt x="211" y="309"/>
                  </a:lnTo>
                  <a:lnTo>
                    <a:pt x="212" y="306"/>
                  </a:lnTo>
                  <a:lnTo>
                    <a:pt x="214" y="304"/>
                  </a:lnTo>
                  <a:lnTo>
                    <a:pt x="215" y="302"/>
                  </a:lnTo>
                  <a:lnTo>
                    <a:pt x="213" y="276"/>
                  </a:lnTo>
                  <a:lnTo>
                    <a:pt x="210" y="270"/>
                  </a:lnTo>
                  <a:lnTo>
                    <a:pt x="207" y="264"/>
                  </a:lnTo>
                  <a:lnTo>
                    <a:pt x="204" y="257"/>
                  </a:lnTo>
                  <a:lnTo>
                    <a:pt x="199" y="250"/>
                  </a:lnTo>
                  <a:lnTo>
                    <a:pt x="194" y="244"/>
                  </a:lnTo>
                  <a:lnTo>
                    <a:pt x="188" y="238"/>
                  </a:lnTo>
                  <a:lnTo>
                    <a:pt x="180" y="233"/>
                  </a:lnTo>
                  <a:lnTo>
                    <a:pt x="171" y="230"/>
                  </a:lnTo>
                  <a:lnTo>
                    <a:pt x="166" y="229"/>
                  </a:lnTo>
                  <a:lnTo>
                    <a:pt x="162" y="229"/>
                  </a:lnTo>
                  <a:lnTo>
                    <a:pt x="157" y="229"/>
                  </a:lnTo>
                  <a:lnTo>
                    <a:pt x="153" y="229"/>
                  </a:lnTo>
                  <a:lnTo>
                    <a:pt x="149" y="228"/>
                  </a:lnTo>
                  <a:lnTo>
                    <a:pt x="144" y="228"/>
                  </a:lnTo>
                  <a:lnTo>
                    <a:pt x="140" y="228"/>
                  </a:lnTo>
                  <a:lnTo>
                    <a:pt x="135" y="227"/>
                  </a:lnTo>
                  <a:lnTo>
                    <a:pt x="131" y="226"/>
                  </a:lnTo>
                  <a:lnTo>
                    <a:pt x="127" y="226"/>
                  </a:lnTo>
                  <a:lnTo>
                    <a:pt x="122" y="225"/>
                  </a:lnTo>
                  <a:lnTo>
                    <a:pt x="119" y="225"/>
                  </a:lnTo>
                  <a:lnTo>
                    <a:pt x="114" y="224"/>
                  </a:lnTo>
                  <a:lnTo>
                    <a:pt x="110" y="224"/>
                  </a:lnTo>
                  <a:lnTo>
                    <a:pt x="105" y="224"/>
                  </a:lnTo>
                  <a:lnTo>
                    <a:pt x="100" y="223"/>
                  </a:lnTo>
                  <a:lnTo>
                    <a:pt x="74" y="222"/>
                  </a:lnTo>
                  <a:lnTo>
                    <a:pt x="55" y="225"/>
                  </a:lnTo>
                  <a:lnTo>
                    <a:pt x="48" y="229"/>
                  </a:lnTo>
                  <a:lnTo>
                    <a:pt x="32" y="239"/>
                  </a:lnTo>
                  <a:lnTo>
                    <a:pt x="27" y="242"/>
                  </a:lnTo>
                  <a:lnTo>
                    <a:pt x="21" y="245"/>
                  </a:lnTo>
                  <a:lnTo>
                    <a:pt x="14" y="245"/>
                  </a:lnTo>
                  <a:lnTo>
                    <a:pt x="11" y="243"/>
                  </a:lnTo>
                  <a:lnTo>
                    <a:pt x="8" y="239"/>
                  </a:lnTo>
                  <a:lnTo>
                    <a:pt x="8" y="235"/>
                  </a:lnTo>
                  <a:lnTo>
                    <a:pt x="6" y="231"/>
                  </a:lnTo>
                  <a:lnTo>
                    <a:pt x="6" y="226"/>
                  </a:lnTo>
                  <a:lnTo>
                    <a:pt x="5" y="222"/>
                  </a:lnTo>
                  <a:lnTo>
                    <a:pt x="5" y="218"/>
                  </a:lnTo>
                  <a:lnTo>
                    <a:pt x="5" y="213"/>
                  </a:lnTo>
                  <a:lnTo>
                    <a:pt x="5" y="209"/>
                  </a:lnTo>
                  <a:lnTo>
                    <a:pt x="5" y="205"/>
                  </a:lnTo>
                  <a:lnTo>
                    <a:pt x="5" y="200"/>
                  </a:lnTo>
                  <a:lnTo>
                    <a:pt x="5" y="196"/>
                  </a:lnTo>
                  <a:lnTo>
                    <a:pt x="5" y="192"/>
                  </a:lnTo>
                  <a:lnTo>
                    <a:pt x="5" y="187"/>
                  </a:lnTo>
                  <a:lnTo>
                    <a:pt x="5" y="183"/>
                  </a:lnTo>
                  <a:lnTo>
                    <a:pt x="4" y="179"/>
                  </a:lnTo>
                  <a:lnTo>
                    <a:pt x="4" y="175"/>
                  </a:lnTo>
                  <a:lnTo>
                    <a:pt x="3" y="171"/>
                  </a:lnTo>
                  <a:lnTo>
                    <a:pt x="4" y="167"/>
                  </a:lnTo>
                  <a:lnTo>
                    <a:pt x="4" y="162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1"/>
                  </a:lnTo>
                  <a:lnTo>
                    <a:pt x="4" y="148"/>
                  </a:lnTo>
                  <a:lnTo>
                    <a:pt x="4" y="144"/>
                  </a:lnTo>
                  <a:lnTo>
                    <a:pt x="4" y="140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3" y="129"/>
                  </a:lnTo>
                  <a:lnTo>
                    <a:pt x="2" y="125"/>
                  </a:lnTo>
                  <a:lnTo>
                    <a:pt x="2" y="122"/>
                  </a:lnTo>
                  <a:lnTo>
                    <a:pt x="1" y="118"/>
                  </a:lnTo>
                  <a:lnTo>
                    <a:pt x="1" y="115"/>
                  </a:lnTo>
                  <a:lnTo>
                    <a:pt x="0" y="111"/>
                  </a:lnTo>
                  <a:lnTo>
                    <a:pt x="0" y="110"/>
                  </a:lnTo>
                </a:path>
              </a:pathLst>
            </a:custGeom>
            <a:solidFill>
              <a:schemeClr val="hlink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  <p:sp>
          <p:nvSpPr>
            <p:cNvPr id="33887" name="Freeform 37"/>
            <p:cNvSpPr>
              <a:spLocks/>
            </p:cNvSpPr>
            <p:nvPr/>
          </p:nvSpPr>
          <p:spPr bwMode="auto">
            <a:xfrm>
              <a:off x="4992" y="2346"/>
              <a:ext cx="239" cy="435"/>
            </a:xfrm>
            <a:custGeom>
              <a:avLst/>
              <a:gdLst>
                <a:gd name="T0" fmla="*/ 11 w 239"/>
                <a:gd name="T1" fmla="*/ 4 h 435"/>
                <a:gd name="T2" fmla="*/ 26 w 239"/>
                <a:gd name="T3" fmla="*/ 15 h 435"/>
                <a:gd name="T4" fmla="*/ 49 w 239"/>
                <a:gd name="T5" fmla="*/ 82 h 435"/>
                <a:gd name="T6" fmla="*/ 71 w 239"/>
                <a:gd name="T7" fmla="*/ 101 h 435"/>
                <a:gd name="T8" fmla="*/ 104 w 239"/>
                <a:gd name="T9" fmla="*/ 117 h 435"/>
                <a:gd name="T10" fmla="*/ 130 w 239"/>
                <a:gd name="T11" fmla="*/ 120 h 435"/>
                <a:gd name="T12" fmla="*/ 185 w 239"/>
                <a:gd name="T13" fmla="*/ 116 h 435"/>
                <a:gd name="T14" fmla="*/ 208 w 239"/>
                <a:gd name="T15" fmla="*/ 109 h 435"/>
                <a:gd name="T16" fmla="*/ 229 w 239"/>
                <a:gd name="T17" fmla="*/ 97 h 435"/>
                <a:gd name="T18" fmla="*/ 235 w 239"/>
                <a:gd name="T19" fmla="*/ 108 h 435"/>
                <a:gd name="T20" fmla="*/ 236 w 239"/>
                <a:gd name="T21" fmla="*/ 121 h 435"/>
                <a:gd name="T22" fmla="*/ 235 w 239"/>
                <a:gd name="T23" fmla="*/ 134 h 435"/>
                <a:gd name="T24" fmla="*/ 235 w 239"/>
                <a:gd name="T25" fmla="*/ 147 h 435"/>
                <a:gd name="T26" fmla="*/ 237 w 239"/>
                <a:gd name="T27" fmla="*/ 166 h 435"/>
                <a:gd name="T28" fmla="*/ 238 w 239"/>
                <a:gd name="T29" fmla="*/ 187 h 435"/>
                <a:gd name="T30" fmla="*/ 236 w 239"/>
                <a:gd name="T31" fmla="*/ 207 h 435"/>
                <a:gd name="T32" fmla="*/ 233 w 239"/>
                <a:gd name="T33" fmla="*/ 228 h 435"/>
                <a:gd name="T34" fmla="*/ 215 w 239"/>
                <a:gd name="T35" fmla="*/ 229 h 435"/>
                <a:gd name="T36" fmla="*/ 184 w 239"/>
                <a:gd name="T37" fmla="*/ 218 h 435"/>
                <a:gd name="T38" fmla="*/ 153 w 239"/>
                <a:gd name="T39" fmla="*/ 208 h 435"/>
                <a:gd name="T40" fmla="*/ 121 w 239"/>
                <a:gd name="T41" fmla="*/ 204 h 435"/>
                <a:gd name="T42" fmla="*/ 99 w 239"/>
                <a:gd name="T43" fmla="*/ 208 h 435"/>
                <a:gd name="T44" fmla="*/ 80 w 239"/>
                <a:gd name="T45" fmla="*/ 216 h 435"/>
                <a:gd name="T46" fmla="*/ 61 w 239"/>
                <a:gd name="T47" fmla="*/ 228 h 435"/>
                <a:gd name="T48" fmla="*/ 40 w 239"/>
                <a:gd name="T49" fmla="*/ 253 h 435"/>
                <a:gd name="T50" fmla="*/ 29 w 239"/>
                <a:gd name="T51" fmla="*/ 277 h 435"/>
                <a:gd name="T52" fmla="*/ 27 w 239"/>
                <a:gd name="T53" fmla="*/ 295 h 435"/>
                <a:gd name="T54" fmla="*/ 46 w 239"/>
                <a:gd name="T55" fmla="*/ 307 h 435"/>
                <a:gd name="T56" fmla="*/ 70 w 239"/>
                <a:gd name="T57" fmla="*/ 316 h 435"/>
                <a:gd name="T58" fmla="*/ 84 w 239"/>
                <a:gd name="T59" fmla="*/ 331 h 435"/>
                <a:gd name="T60" fmla="*/ 86 w 239"/>
                <a:gd name="T61" fmla="*/ 347 h 435"/>
                <a:gd name="T62" fmla="*/ 88 w 239"/>
                <a:gd name="T63" fmla="*/ 361 h 435"/>
                <a:gd name="T64" fmla="*/ 86 w 239"/>
                <a:gd name="T65" fmla="*/ 376 h 435"/>
                <a:gd name="T66" fmla="*/ 75 w 239"/>
                <a:gd name="T67" fmla="*/ 390 h 435"/>
                <a:gd name="T68" fmla="*/ 63 w 239"/>
                <a:gd name="T69" fmla="*/ 403 h 435"/>
                <a:gd name="T70" fmla="*/ 75 w 239"/>
                <a:gd name="T71" fmla="*/ 411 h 435"/>
                <a:gd name="T72" fmla="*/ 87 w 239"/>
                <a:gd name="T73" fmla="*/ 422 h 435"/>
                <a:gd name="T74" fmla="*/ 56 w 239"/>
                <a:gd name="T75" fmla="*/ 433 h 435"/>
                <a:gd name="T76" fmla="*/ 49 w 239"/>
                <a:gd name="T77" fmla="*/ 433 h 435"/>
                <a:gd name="T78" fmla="*/ 41 w 239"/>
                <a:gd name="T79" fmla="*/ 431 h 435"/>
                <a:gd name="T80" fmla="*/ 8 w 239"/>
                <a:gd name="T81" fmla="*/ 417 h 435"/>
                <a:gd name="T82" fmla="*/ 6 w 239"/>
                <a:gd name="T83" fmla="*/ 403 h 435"/>
                <a:gd name="T84" fmla="*/ 0 w 239"/>
                <a:gd name="T85" fmla="*/ 341 h 435"/>
                <a:gd name="T86" fmla="*/ 2 w 239"/>
                <a:gd name="T87" fmla="*/ 207 h 435"/>
                <a:gd name="T88" fmla="*/ 1 w 239"/>
                <a:gd name="T89" fmla="*/ 154 h 435"/>
                <a:gd name="T90" fmla="*/ 2 w 239"/>
                <a:gd name="T91" fmla="*/ 130 h 435"/>
                <a:gd name="T92" fmla="*/ 4 w 239"/>
                <a:gd name="T93" fmla="*/ 105 h 435"/>
                <a:gd name="T94" fmla="*/ 4 w 239"/>
                <a:gd name="T95" fmla="*/ 81 h 435"/>
                <a:gd name="T96" fmla="*/ 3 w 239"/>
                <a:gd name="T97" fmla="*/ 56 h 4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9"/>
                <a:gd name="T148" fmla="*/ 0 h 435"/>
                <a:gd name="T149" fmla="*/ 239 w 239"/>
                <a:gd name="T150" fmla="*/ 435 h 4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9" h="435">
                  <a:moveTo>
                    <a:pt x="0" y="4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19" y="9"/>
                  </a:lnTo>
                  <a:lnTo>
                    <a:pt x="23" y="12"/>
                  </a:lnTo>
                  <a:lnTo>
                    <a:pt x="26" y="15"/>
                  </a:lnTo>
                  <a:lnTo>
                    <a:pt x="29" y="18"/>
                  </a:lnTo>
                  <a:lnTo>
                    <a:pt x="30" y="21"/>
                  </a:lnTo>
                  <a:lnTo>
                    <a:pt x="35" y="58"/>
                  </a:lnTo>
                  <a:lnTo>
                    <a:pt x="49" y="82"/>
                  </a:lnTo>
                  <a:lnTo>
                    <a:pt x="51" y="85"/>
                  </a:lnTo>
                  <a:lnTo>
                    <a:pt x="54" y="86"/>
                  </a:lnTo>
                  <a:lnTo>
                    <a:pt x="58" y="90"/>
                  </a:lnTo>
                  <a:lnTo>
                    <a:pt x="71" y="101"/>
                  </a:lnTo>
                  <a:lnTo>
                    <a:pt x="74" y="104"/>
                  </a:lnTo>
                  <a:lnTo>
                    <a:pt x="91" y="114"/>
                  </a:lnTo>
                  <a:lnTo>
                    <a:pt x="97" y="116"/>
                  </a:lnTo>
                  <a:lnTo>
                    <a:pt x="104" y="117"/>
                  </a:lnTo>
                  <a:lnTo>
                    <a:pt x="111" y="118"/>
                  </a:lnTo>
                  <a:lnTo>
                    <a:pt x="117" y="119"/>
                  </a:lnTo>
                  <a:lnTo>
                    <a:pt x="123" y="120"/>
                  </a:lnTo>
                  <a:lnTo>
                    <a:pt x="130" y="120"/>
                  </a:lnTo>
                  <a:lnTo>
                    <a:pt x="137" y="121"/>
                  </a:lnTo>
                  <a:lnTo>
                    <a:pt x="143" y="122"/>
                  </a:lnTo>
                  <a:lnTo>
                    <a:pt x="180" y="117"/>
                  </a:lnTo>
                  <a:lnTo>
                    <a:pt x="185" y="116"/>
                  </a:lnTo>
                  <a:lnTo>
                    <a:pt x="192" y="114"/>
                  </a:lnTo>
                  <a:lnTo>
                    <a:pt x="197" y="113"/>
                  </a:lnTo>
                  <a:lnTo>
                    <a:pt x="203" y="111"/>
                  </a:lnTo>
                  <a:lnTo>
                    <a:pt x="208" y="109"/>
                  </a:lnTo>
                  <a:lnTo>
                    <a:pt x="214" y="106"/>
                  </a:lnTo>
                  <a:lnTo>
                    <a:pt x="220" y="103"/>
                  </a:lnTo>
                  <a:lnTo>
                    <a:pt x="226" y="98"/>
                  </a:lnTo>
                  <a:lnTo>
                    <a:pt x="229" y="97"/>
                  </a:lnTo>
                  <a:lnTo>
                    <a:pt x="233" y="98"/>
                  </a:lnTo>
                  <a:lnTo>
                    <a:pt x="234" y="101"/>
                  </a:lnTo>
                  <a:lnTo>
                    <a:pt x="234" y="105"/>
                  </a:lnTo>
                  <a:lnTo>
                    <a:pt x="235" y="108"/>
                  </a:lnTo>
                  <a:lnTo>
                    <a:pt x="235" y="111"/>
                  </a:lnTo>
                  <a:lnTo>
                    <a:pt x="236" y="114"/>
                  </a:lnTo>
                  <a:lnTo>
                    <a:pt x="236" y="118"/>
                  </a:lnTo>
                  <a:lnTo>
                    <a:pt x="236" y="121"/>
                  </a:lnTo>
                  <a:lnTo>
                    <a:pt x="236" y="124"/>
                  </a:lnTo>
                  <a:lnTo>
                    <a:pt x="235" y="127"/>
                  </a:lnTo>
                  <a:lnTo>
                    <a:pt x="235" y="131"/>
                  </a:lnTo>
                  <a:lnTo>
                    <a:pt x="235" y="134"/>
                  </a:lnTo>
                  <a:lnTo>
                    <a:pt x="235" y="137"/>
                  </a:lnTo>
                  <a:lnTo>
                    <a:pt x="235" y="141"/>
                  </a:lnTo>
                  <a:lnTo>
                    <a:pt x="235" y="144"/>
                  </a:lnTo>
                  <a:lnTo>
                    <a:pt x="235" y="147"/>
                  </a:lnTo>
                  <a:lnTo>
                    <a:pt x="236" y="150"/>
                  </a:lnTo>
                  <a:lnTo>
                    <a:pt x="237" y="156"/>
                  </a:lnTo>
                  <a:lnTo>
                    <a:pt x="237" y="161"/>
                  </a:lnTo>
                  <a:lnTo>
                    <a:pt x="237" y="166"/>
                  </a:lnTo>
                  <a:lnTo>
                    <a:pt x="238" y="171"/>
                  </a:lnTo>
                  <a:lnTo>
                    <a:pt x="238" y="176"/>
                  </a:lnTo>
                  <a:lnTo>
                    <a:pt x="238" y="181"/>
                  </a:lnTo>
                  <a:lnTo>
                    <a:pt x="238" y="187"/>
                  </a:lnTo>
                  <a:lnTo>
                    <a:pt x="237" y="192"/>
                  </a:lnTo>
                  <a:lnTo>
                    <a:pt x="237" y="197"/>
                  </a:lnTo>
                  <a:lnTo>
                    <a:pt x="237" y="202"/>
                  </a:lnTo>
                  <a:lnTo>
                    <a:pt x="236" y="207"/>
                  </a:lnTo>
                  <a:lnTo>
                    <a:pt x="235" y="212"/>
                  </a:lnTo>
                  <a:lnTo>
                    <a:pt x="235" y="218"/>
                  </a:lnTo>
                  <a:lnTo>
                    <a:pt x="234" y="222"/>
                  </a:lnTo>
                  <a:lnTo>
                    <a:pt x="233" y="228"/>
                  </a:lnTo>
                  <a:lnTo>
                    <a:pt x="232" y="233"/>
                  </a:lnTo>
                  <a:lnTo>
                    <a:pt x="230" y="234"/>
                  </a:lnTo>
                  <a:lnTo>
                    <a:pt x="223" y="232"/>
                  </a:lnTo>
                  <a:lnTo>
                    <a:pt x="215" y="229"/>
                  </a:lnTo>
                  <a:lnTo>
                    <a:pt x="206" y="226"/>
                  </a:lnTo>
                  <a:lnTo>
                    <a:pt x="199" y="223"/>
                  </a:lnTo>
                  <a:lnTo>
                    <a:pt x="192" y="220"/>
                  </a:lnTo>
                  <a:lnTo>
                    <a:pt x="184" y="218"/>
                  </a:lnTo>
                  <a:lnTo>
                    <a:pt x="176" y="215"/>
                  </a:lnTo>
                  <a:lnTo>
                    <a:pt x="168" y="212"/>
                  </a:lnTo>
                  <a:lnTo>
                    <a:pt x="161" y="210"/>
                  </a:lnTo>
                  <a:lnTo>
                    <a:pt x="153" y="208"/>
                  </a:lnTo>
                  <a:lnTo>
                    <a:pt x="145" y="206"/>
                  </a:lnTo>
                  <a:lnTo>
                    <a:pt x="137" y="205"/>
                  </a:lnTo>
                  <a:lnTo>
                    <a:pt x="129" y="205"/>
                  </a:lnTo>
                  <a:lnTo>
                    <a:pt x="121" y="204"/>
                  </a:lnTo>
                  <a:lnTo>
                    <a:pt x="113" y="205"/>
                  </a:lnTo>
                  <a:lnTo>
                    <a:pt x="106" y="206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6" y="210"/>
                  </a:lnTo>
                  <a:lnTo>
                    <a:pt x="90" y="212"/>
                  </a:lnTo>
                  <a:lnTo>
                    <a:pt x="85" y="214"/>
                  </a:lnTo>
                  <a:lnTo>
                    <a:pt x="80" y="216"/>
                  </a:lnTo>
                  <a:lnTo>
                    <a:pt x="75" y="219"/>
                  </a:lnTo>
                  <a:lnTo>
                    <a:pt x="69" y="221"/>
                  </a:lnTo>
                  <a:lnTo>
                    <a:pt x="65" y="224"/>
                  </a:lnTo>
                  <a:lnTo>
                    <a:pt x="61" y="228"/>
                  </a:lnTo>
                  <a:lnTo>
                    <a:pt x="56" y="233"/>
                  </a:lnTo>
                  <a:lnTo>
                    <a:pt x="48" y="243"/>
                  </a:lnTo>
                  <a:lnTo>
                    <a:pt x="44" y="248"/>
                  </a:lnTo>
                  <a:lnTo>
                    <a:pt x="40" y="253"/>
                  </a:lnTo>
                  <a:lnTo>
                    <a:pt x="37" y="259"/>
                  </a:lnTo>
                  <a:lnTo>
                    <a:pt x="34" y="265"/>
                  </a:lnTo>
                  <a:lnTo>
                    <a:pt x="31" y="271"/>
                  </a:lnTo>
                  <a:lnTo>
                    <a:pt x="29" y="277"/>
                  </a:lnTo>
                  <a:lnTo>
                    <a:pt x="26" y="283"/>
                  </a:lnTo>
                  <a:lnTo>
                    <a:pt x="24" y="289"/>
                  </a:lnTo>
                  <a:lnTo>
                    <a:pt x="26" y="291"/>
                  </a:lnTo>
                  <a:lnTo>
                    <a:pt x="27" y="295"/>
                  </a:lnTo>
                  <a:lnTo>
                    <a:pt x="27" y="297"/>
                  </a:lnTo>
                  <a:lnTo>
                    <a:pt x="34" y="301"/>
                  </a:lnTo>
                  <a:lnTo>
                    <a:pt x="39" y="304"/>
                  </a:lnTo>
                  <a:lnTo>
                    <a:pt x="46" y="307"/>
                  </a:lnTo>
                  <a:lnTo>
                    <a:pt x="51" y="309"/>
                  </a:lnTo>
                  <a:lnTo>
                    <a:pt x="58" y="310"/>
                  </a:lnTo>
                  <a:lnTo>
                    <a:pt x="64" y="313"/>
                  </a:lnTo>
                  <a:lnTo>
                    <a:pt x="70" y="316"/>
                  </a:lnTo>
                  <a:lnTo>
                    <a:pt x="75" y="320"/>
                  </a:lnTo>
                  <a:lnTo>
                    <a:pt x="81" y="325"/>
                  </a:lnTo>
                  <a:lnTo>
                    <a:pt x="83" y="328"/>
                  </a:lnTo>
                  <a:lnTo>
                    <a:pt x="84" y="331"/>
                  </a:lnTo>
                  <a:lnTo>
                    <a:pt x="84" y="335"/>
                  </a:lnTo>
                  <a:lnTo>
                    <a:pt x="84" y="339"/>
                  </a:lnTo>
                  <a:lnTo>
                    <a:pt x="85" y="343"/>
                  </a:lnTo>
                  <a:lnTo>
                    <a:pt x="86" y="347"/>
                  </a:lnTo>
                  <a:lnTo>
                    <a:pt x="87" y="350"/>
                  </a:lnTo>
                  <a:lnTo>
                    <a:pt x="87" y="354"/>
                  </a:lnTo>
                  <a:lnTo>
                    <a:pt x="88" y="358"/>
                  </a:lnTo>
                  <a:lnTo>
                    <a:pt x="88" y="361"/>
                  </a:lnTo>
                  <a:lnTo>
                    <a:pt x="88" y="365"/>
                  </a:lnTo>
                  <a:lnTo>
                    <a:pt x="88" y="369"/>
                  </a:lnTo>
                  <a:lnTo>
                    <a:pt x="87" y="373"/>
                  </a:lnTo>
                  <a:lnTo>
                    <a:pt x="86" y="376"/>
                  </a:lnTo>
                  <a:lnTo>
                    <a:pt x="84" y="380"/>
                  </a:lnTo>
                  <a:lnTo>
                    <a:pt x="82" y="384"/>
                  </a:lnTo>
                  <a:lnTo>
                    <a:pt x="78" y="388"/>
                  </a:lnTo>
                  <a:lnTo>
                    <a:pt x="75" y="390"/>
                  </a:lnTo>
                  <a:lnTo>
                    <a:pt x="68" y="395"/>
                  </a:lnTo>
                  <a:lnTo>
                    <a:pt x="66" y="396"/>
                  </a:lnTo>
                  <a:lnTo>
                    <a:pt x="63" y="399"/>
                  </a:lnTo>
                  <a:lnTo>
                    <a:pt x="63" y="403"/>
                  </a:lnTo>
                  <a:lnTo>
                    <a:pt x="64" y="404"/>
                  </a:lnTo>
                  <a:lnTo>
                    <a:pt x="68" y="407"/>
                  </a:lnTo>
                  <a:lnTo>
                    <a:pt x="72" y="409"/>
                  </a:lnTo>
                  <a:lnTo>
                    <a:pt x="75" y="411"/>
                  </a:lnTo>
                  <a:lnTo>
                    <a:pt x="80" y="414"/>
                  </a:lnTo>
                  <a:lnTo>
                    <a:pt x="82" y="417"/>
                  </a:lnTo>
                  <a:lnTo>
                    <a:pt x="85" y="419"/>
                  </a:lnTo>
                  <a:lnTo>
                    <a:pt x="87" y="422"/>
                  </a:lnTo>
                  <a:lnTo>
                    <a:pt x="88" y="425"/>
                  </a:lnTo>
                  <a:lnTo>
                    <a:pt x="87" y="430"/>
                  </a:lnTo>
                  <a:lnTo>
                    <a:pt x="84" y="431"/>
                  </a:lnTo>
                  <a:lnTo>
                    <a:pt x="56" y="433"/>
                  </a:lnTo>
                  <a:lnTo>
                    <a:pt x="54" y="433"/>
                  </a:lnTo>
                  <a:lnTo>
                    <a:pt x="52" y="434"/>
                  </a:lnTo>
                  <a:lnTo>
                    <a:pt x="51" y="434"/>
                  </a:lnTo>
                  <a:lnTo>
                    <a:pt x="49" y="433"/>
                  </a:lnTo>
                  <a:lnTo>
                    <a:pt x="46" y="433"/>
                  </a:lnTo>
                  <a:lnTo>
                    <a:pt x="45" y="432"/>
                  </a:lnTo>
                  <a:lnTo>
                    <a:pt x="43" y="432"/>
                  </a:lnTo>
                  <a:lnTo>
                    <a:pt x="41" y="431"/>
                  </a:lnTo>
                  <a:lnTo>
                    <a:pt x="13" y="426"/>
                  </a:lnTo>
                  <a:lnTo>
                    <a:pt x="10" y="424"/>
                  </a:lnTo>
                  <a:lnTo>
                    <a:pt x="8" y="420"/>
                  </a:lnTo>
                  <a:lnTo>
                    <a:pt x="8" y="417"/>
                  </a:lnTo>
                  <a:lnTo>
                    <a:pt x="7" y="413"/>
                  </a:lnTo>
                  <a:lnTo>
                    <a:pt x="7" y="410"/>
                  </a:lnTo>
                  <a:lnTo>
                    <a:pt x="6" y="406"/>
                  </a:lnTo>
                  <a:lnTo>
                    <a:pt x="6" y="403"/>
                  </a:lnTo>
                  <a:lnTo>
                    <a:pt x="6" y="399"/>
                  </a:lnTo>
                  <a:lnTo>
                    <a:pt x="6" y="395"/>
                  </a:lnTo>
                  <a:lnTo>
                    <a:pt x="3" y="356"/>
                  </a:lnTo>
                  <a:lnTo>
                    <a:pt x="0" y="341"/>
                  </a:lnTo>
                  <a:lnTo>
                    <a:pt x="0" y="291"/>
                  </a:lnTo>
                  <a:lnTo>
                    <a:pt x="1" y="265"/>
                  </a:lnTo>
                  <a:lnTo>
                    <a:pt x="1" y="261"/>
                  </a:lnTo>
                  <a:lnTo>
                    <a:pt x="2" y="207"/>
                  </a:lnTo>
                  <a:lnTo>
                    <a:pt x="0" y="187"/>
                  </a:lnTo>
                  <a:lnTo>
                    <a:pt x="0" y="169"/>
                  </a:lnTo>
                  <a:lnTo>
                    <a:pt x="2" y="169"/>
                  </a:lnTo>
                  <a:lnTo>
                    <a:pt x="1" y="154"/>
                  </a:lnTo>
                  <a:lnTo>
                    <a:pt x="1" y="148"/>
                  </a:lnTo>
                  <a:lnTo>
                    <a:pt x="1" y="142"/>
                  </a:lnTo>
                  <a:lnTo>
                    <a:pt x="2" y="136"/>
                  </a:lnTo>
                  <a:lnTo>
                    <a:pt x="2" y="130"/>
                  </a:lnTo>
                  <a:lnTo>
                    <a:pt x="3" y="124"/>
                  </a:lnTo>
                  <a:lnTo>
                    <a:pt x="3" y="117"/>
                  </a:lnTo>
                  <a:lnTo>
                    <a:pt x="3" y="111"/>
                  </a:lnTo>
                  <a:lnTo>
                    <a:pt x="4" y="105"/>
                  </a:lnTo>
                  <a:lnTo>
                    <a:pt x="4" y="99"/>
                  </a:lnTo>
                  <a:lnTo>
                    <a:pt x="4" y="93"/>
                  </a:lnTo>
                  <a:lnTo>
                    <a:pt x="4" y="87"/>
                  </a:lnTo>
                  <a:lnTo>
                    <a:pt x="4" y="81"/>
                  </a:lnTo>
                  <a:lnTo>
                    <a:pt x="4" y="75"/>
                  </a:lnTo>
                  <a:lnTo>
                    <a:pt x="4" y="68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chemeClr val="hlink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</p:grpSp>
      <p:sp>
        <p:nvSpPr>
          <p:cNvPr id="33823" name="Rectangle 38"/>
          <p:cNvSpPr>
            <a:spLocks noChangeArrowheads="1"/>
          </p:cNvSpPr>
          <p:nvPr/>
        </p:nvSpPr>
        <p:spPr bwMode="auto">
          <a:xfrm>
            <a:off x="5939282" y="5312215"/>
            <a:ext cx="460152" cy="282989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24" name="Freeform 39"/>
          <p:cNvSpPr>
            <a:spLocks/>
          </p:cNvSpPr>
          <p:nvPr/>
        </p:nvSpPr>
        <p:spPr bwMode="auto">
          <a:xfrm>
            <a:off x="6177602" y="5308073"/>
            <a:ext cx="2998" cy="294033"/>
          </a:xfrm>
          <a:custGeom>
            <a:avLst/>
            <a:gdLst>
              <a:gd name="T0" fmla="*/ 0 w 1"/>
              <a:gd name="T1" fmla="*/ 0 h 205"/>
              <a:gd name="T2" fmla="*/ 0 w 1"/>
              <a:gd name="T3" fmla="*/ 220 h 205"/>
              <a:gd name="T4" fmla="*/ 0 60000 65536"/>
              <a:gd name="T5" fmla="*/ 0 60000 65536"/>
              <a:gd name="T6" fmla="*/ 0 w 1"/>
              <a:gd name="T7" fmla="*/ 0 h 205"/>
              <a:gd name="T8" fmla="*/ 1 w 1"/>
              <a:gd name="T9" fmla="*/ 205 h 2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05">
                <a:moveTo>
                  <a:pt x="0" y="0"/>
                </a:moveTo>
                <a:lnTo>
                  <a:pt x="0" y="204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25" name="Line 40"/>
          <p:cNvSpPr>
            <a:spLocks noChangeShapeType="1"/>
          </p:cNvSpPr>
          <p:nvPr/>
        </p:nvSpPr>
        <p:spPr bwMode="auto">
          <a:xfrm>
            <a:off x="6087670" y="3346475"/>
            <a:ext cx="0" cy="521804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6" name="Line 41"/>
          <p:cNvSpPr>
            <a:spLocks noChangeShapeType="1"/>
          </p:cNvSpPr>
          <p:nvPr/>
        </p:nvSpPr>
        <p:spPr bwMode="auto">
          <a:xfrm>
            <a:off x="7525084" y="3709530"/>
            <a:ext cx="0" cy="523185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7" name="Rectangle 42"/>
          <p:cNvSpPr>
            <a:spLocks noChangeArrowheads="1"/>
          </p:cNvSpPr>
          <p:nvPr/>
        </p:nvSpPr>
        <p:spPr bwMode="auto">
          <a:xfrm>
            <a:off x="7025961" y="1913584"/>
            <a:ext cx="942788" cy="1307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altLang="zh-TW" sz="2000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NGF</a:t>
            </a:r>
          </a:p>
          <a:p>
            <a:pPr eaLnBrk="0" hangingPunct="0"/>
            <a:r>
              <a:rPr lang="en-GB" altLang="zh-TW" sz="2000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BDNF</a:t>
            </a:r>
          </a:p>
          <a:p>
            <a:pPr eaLnBrk="0" hangingPunct="0"/>
            <a:r>
              <a:rPr lang="en-GB" altLang="zh-TW" sz="2000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NT-3</a:t>
            </a:r>
          </a:p>
          <a:p>
            <a:pPr eaLnBrk="0" hangingPunct="0"/>
            <a:r>
              <a:rPr lang="en-GB" altLang="zh-TW" sz="2000" b="1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NT-4/5</a:t>
            </a:r>
          </a:p>
        </p:txBody>
      </p:sp>
      <p:sp>
        <p:nvSpPr>
          <p:cNvPr id="33828" name="Line 43"/>
          <p:cNvSpPr>
            <a:spLocks noChangeShapeType="1"/>
          </p:cNvSpPr>
          <p:nvPr/>
        </p:nvSpPr>
        <p:spPr bwMode="auto">
          <a:xfrm flipH="1">
            <a:off x="4052208" y="3398932"/>
            <a:ext cx="545588" cy="465207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9" name="Freeform 44"/>
          <p:cNvSpPr>
            <a:spLocks/>
          </p:cNvSpPr>
          <p:nvPr/>
        </p:nvSpPr>
        <p:spPr bwMode="auto">
          <a:xfrm>
            <a:off x="2556338" y="2730802"/>
            <a:ext cx="3654239" cy="2401957"/>
          </a:xfrm>
          <a:custGeom>
            <a:avLst/>
            <a:gdLst>
              <a:gd name="T0" fmla="*/ 0 w 1951"/>
              <a:gd name="T1" fmla="*/ 1812 h 1669"/>
              <a:gd name="T2" fmla="*/ 0 w 1951"/>
              <a:gd name="T3" fmla="*/ 1242 h 1669"/>
              <a:gd name="T4" fmla="*/ 1 w 1951"/>
              <a:gd name="T5" fmla="*/ 1242 h 1669"/>
              <a:gd name="T6" fmla="*/ 0 w 1951"/>
              <a:gd name="T7" fmla="*/ 668 h 1669"/>
              <a:gd name="T8" fmla="*/ 1 w 1951"/>
              <a:gd name="T9" fmla="*/ 668 h 1669"/>
              <a:gd name="T10" fmla="*/ 0 w 1951"/>
              <a:gd name="T11" fmla="*/ 97 h 1669"/>
              <a:gd name="T12" fmla="*/ 1 w 1951"/>
              <a:gd name="T13" fmla="*/ 97 h 1669"/>
              <a:gd name="T14" fmla="*/ 0 w 1951"/>
              <a:gd name="T15" fmla="*/ 0 h 1669"/>
              <a:gd name="T16" fmla="*/ 890 w 1951"/>
              <a:gd name="T17" fmla="*/ 0 h 1669"/>
              <a:gd name="T18" fmla="*/ 892 w 1951"/>
              <a:gd name="T19" fmla="*/ 2 h 1669"/>
              <a:gd name="T20" fmla="*/ 1958 w 1951"/>
              <a:gd name="T21" fmla="*/ 0 h 1669"/>
              <a:gd name="T22" fmla="*/ 1958 w 1951"/>
              <a:gd name="T23" fmla="*/ 1 h 1669"/>
              <a:gd name="T24" fmla="*/ 3028 w 1951"/>
              <a:gd name="T25" fmla="*/ 0 h 1669"/>
              <a:gd name="T26" fmla="*/ 3028 w 1951"/>
              <a:gd name="T27" fmla="*/ 1 h 1669"/>
              <a:gd name="T28" fmla="*/ 3045 w 1951"/>
              <a:gd name="T29" fmla="*/ 0 h 1669"/>
              <a:gd name="T30" fmla="*/ 3045 w 1951"/>
              <a:gd name="T31" fmla="*/ 564 h 1669"/>
              <a:gd name="T32" fmla="*/ 3044 w 1951"/>
              <a:gd name="T33" fmla="*/ 565 h 1669"/>
              <a:gd name="T34" fmla="*/ 3045 w 1951"/>
              <a:gd name="T35" fmla="*/ 1135 h 1669"/>
              <a:gd name="T36" fmla="*/ 3044 w 1951"/>
              <a:gd name="T37" fmla="*/ 1135 h 1669"/>
              <a:gd name="T38" fmla="*/ 3045 w 1951"/>
              <a:gd name="T39" fmla="*/ 1709 h 1669"/>
              <a:gd name="T40" fmla="*/ 3044 w 1951"/>
              <a:gd name="T41" fmla="*/ 1709 h 1669"/>
              <a:gd name="T42" fmla="*/ 3045 w 1951"/>
              <a:gd name="T43" fmla="*/ 1813 h 1669"/>
              <a:gd name="T44" fmla="*/ 2169 w 1951"/>
              <a:gd name="T45" fmla="*/ 1813 h 1669"/>
              <a:gd name="T46" fmla="*/ 2167 w 1951"/>
              <a:gd name="T47" fmla="*/ 1812 h 1669"/>
              <a:gd name="T48" fmla="*/ 1102 w 1951"/>
              <a:gd name="T49" fmla="*/ 1813 h 1669"/>
              <a:gd name="T50" fmla="*/ 1102 w 1951"/>
              <a:gd name="T51" fmla="*/ 1812 h 1669"/>
              <a:gd name="T52" fmla="*/ 32 w 1951"/>
              <a:gd name="T53" fmla="*/ 1813 h 1669"/>
              <a:gd name="T54" fmla="*/ 32 w 1951"/>
              <a:gd name="T55" fmla="*/ 1812 h 1669"/>
              <a:gd name="T56" fmla="*/ 1 w 1951"/>
              <a:gd name="T57" fmla="*/ 1813 h 1669"/>
              <a:gd name="T58" fmla="*/ 0 w 1951"/>
              <a:gd name="T59" fmla="*/ 1812 h 166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51"/>
              <a:gd name="T91" fmla="*/ 0 h 1669"/>
              <a:gd name="T92" fmla="*/ 1951 w 1951"/>
              <a:gd name="T93" fmla="*/ 1669 h 166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51" h="1669">
                <a:moveTo>
                  <a:pt x="0" y="1667"/>
                </a:moveTo>
                <a:lnTo>
                  <a:pt x="0" y="1142"/>
                </a:lnTo>
                <a:lnTo>
                  <a:pt x="1" y="1142"/>
                </a:lnTo>
                <a:lnTo>
                  <a:pt x="0" y="615"/>
                </a:lnTo>
                <a:lnTo>
                  <a:pt x="1" y="615"/>
                </a:lnTo>
                <a:lnTo>
                  <a:pt x="0" y="89"/>
                </a:lnTo>
                <a:lnTo>
                  <a:pt x="1" y="89"/>
                </a:lnTo>
                <a:lnTo>
                  <a:pt x="0" y="0"/>
                </a:lnTo>
                <a:lnTo>
                  <a:pt x="570" y="0"/>
                </a:lnTo>
                <a:lnTo>
                  <a:pt x="571" y="2"/>
                </a:lnTo>
                <a:lnTo>
                  <a:pt x="1254" y="0"/>
                </a:lnTo>
                <a:lnTo>
                  <a:pt x="1254" y="1"/>
                </a:lnTo>
                <a:lnTo>
                  <a:pt x="1939" y="0"/>
                </a:lnTo>
                <a:lnTo>
                  <a:pt x="1939" y="1"/>
                </a:lnTo>
                <a:lnTo>
                  <a:pt x="1950" y="0"/>
                </a:lnTo>
                <a:lnTo>
                  <a:pt x="1950" y="519"/>
                </a:lnTo>
                <a:lnTo>
                  <a:pt x="1949" y="520"/>
                </a:lnTo>
                <a:lnTo>
                  <a:pt x="1950" y="1045"/>
                </a:lnTo>
                <a:lnTo>
                  <a:pt x="1949" y="1045"/>
                </a:lnTo>
                <a:lnTo>
                  <a:pt x="1950" y="1572"/>
                </a:lnTo>
                <a:lnTo>
                  <a:pt x="1949" y="1572"/>
                </a:lnTo>
                <a:lnTo>
                  <a:pt x="1950" y="1668"/>
                </a:lnTo>
                <a:lnTo>
                  <a:pt x="1389" y="1668"/>
                </a:lnTo>
                <a:lnTo>
                  <a:pt x="1388" y="1667"/>
                </a:lnTo>
                <a:lnTo>
                  <a:pt x="706" y="1668"/>
                </a:lnTo>
                <a:lnTo>
                  <a:pt x="706" y="1667"/>
                </a:lnTo>
                <a:lnTo>
                  <a:pt x="21" y="1668"/>
                </a:lnTo>
                <a:lnTo>
                  <a:pt x="21" y="1667"/>
                </a:lnTo>
                <a:lnTo>
                  <a:pt x="1" y="1668"/>
                </a:lnTo>
                <a:lnTo>
                  <a:pt x="0" y="1667"/>
                </a:lnTo>
              </a:path>
            </a:pathLst>
          </a:custGeom>
          <a:noFill/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30" name="Freeform 45"/>
          <p:cNvSpPr>
            <a:spLocks/>
          </p:cNvSpPr>
          <p:nvPr/>
        </p:nvSpPr>
        <p:spPr bwMode="auto">
          <a:xfrm>
            <a:off x="7102403" y="4275508"/>
            <a:ext cx="503619" cy="944217"/>
          </a:xfrm>
          <a:custGeom>
            <a:avLst/>
            <a:gdLst>
              <a:gd name="T0" fmla="*/ 411 w 269"/>
              <a:gd name="T1" fmla="*/ 495 h 656"/>
              <a:gd name="T2" fmla="*/ 406 w 269"/>
              <a:gd name="T3" fmla="*/ 518 h 656"/>
              <a:gd name="T4" fmla="*/ 401 w 269"/>
              <a:gd name="T5" fmla="*/ 540 h 656"/>
              <a:gd name="T6" fmla="*/ 400 w 269"/>
              <a:gd name="T7" fmla="*/ 563 h 656"/>
              <a:gd name="T8" fmla="*/ 398 w 269"/>
              <a:gd name="T9" fmla="*/ 645 h 656"/>
              <a:gd name="T10" fmla="*/ 395 w 269"/>
              <a:gd name="T11" fmla="*/ 662 h 656"/>
              <a:gd name="T12" fmla="*/ 390 w 269"/>
              <a:gd name="T13" fmla="*/ 679 h 656"/>
              <a:gd name="T14" fmla="*/ 386 w 269"/>
              <a:gd name="T15" fmla="*/ 693 h 656"/>
              <a:gd name="T16" fmla="*/ 362 w 269"/>
              <a:gd name="T17" fmla="*/ 711 h 656"/>
              <a:gd name="T18" fmla="*/ 306 w 269"/>
              <a:gd name="T19" fmla="*/ 678 h 656"/>
              <a:gd name="T20" fmla="*/ 295 w 269"/>
              <a:gd name="T21" fmla="*/ 658 h 656"/>
              <a:gd name="T22" fmla="*/ 286 w 269"/>
              <a:gd name="T23" fmla="*/ 641 h 656"/>
              <a:gd name="T24" fmla="*/ 280 w 269"/>
              <a:gd name="T25" fmla="*/ 621 h 656"/>
              <a:gd name="T26" fmla="*/ 275 w 269"/>
              <a:gd name="T27" fmla="*/ 604 h 656"/>
              <a:gd name="T28" fmla="*/ 269 w 269"/>
              <a:gd name="T29" fmla="*/ 585 h 656"/>
              <a:gd name="T30" fmla="*/ 225 w 269"/>
              <a:gd name="T31" fmla="*/ 450 h 656"/>
              <a:gd name="T32" fmla="*/ 205 w 269"/>
              <a:gd name="T33" fmla="*/ 380 h 656"/>
              <a:gd name="T34" fmla="*/ 161 w 269"/>
              <a:gd name="T35" fmla="*/ 248 h 656"/>
              <a:gd name="T36" fmla="*/ 101 w 269"/>
              <a:gd name="T37" fmla="*/ 205 h 656"/>
              <a:gd name="T38" fmla="*/ 89 w 269"/>
              <a:gd name="T39" fmla="*/ 198 h 656"/>
              <a:gd name="T40" fmla="*/ 61 w 269"/>
              <a:gd name="T41" fmla="*/ 180 h 656"/>
              <a:gd name="T42" fmla="*/ 20 w 269"/>
              <a:gd name="T43" fmla="*/ 137 h 656"/>
              <a:gd name="T44" fmla="*/ 6 w 269"/>
              <a:gd name="T45" fmla="*/ 116 h 656"/>
              <a:gd name="T46" fmla="*/ 1 w 269"/>
              <a:gd name="T47" fmla="*/ 97 h 656"/>
              <a:gd name="T48" fmla="*/ 0 w 269"/>
              <a:gd name="T49" fmla="*/ 75 h 656"/>
              <a:gd name="T50" fmla="*/ 9 w 269"/>
              <a:gd name="T51" fmla="*/ 51 h 656"/>
              <a:gd name="T52" fmla="*/ 17 w 269"/>
              <a:gd name="T53" fmla="*/ 32 h 656"/>
              <a:gd name="T54" fmla="*/ 34 w 269"/>
              <a:gd name="T55" fmla="*/ 15 h 656"/>
              <a:gd name="T56" fmla="*/ 59 w 269"/>
              <a:gd name="T57" fmla="*/ 3 h 656"/>
              <a:gd name="T58" fmla="*/ 77 w 269"/>
              <a:gd name="T59" fmla="*/ 0 h 656"/>
              <a:gd name="T60" fmla="*/ 109 w 269"/>
              <a:gd name="T61" fmla="*/ 1 h 656"/>
              <a:gd name="T62" fmla="*/ 152 w 269"/>
              <a:gd name="T63" fmla="*/ 4 h 656"/>
              <a:gd name="T64" fmla="*/ 175 w 269"/>
              <a:gd name="T65" fmla="*/ 22 h 656"/>
              <a:gd name="T66" fmla="*/ 169 w 269"/>
              <a:gd name="T67" fmla="*/ 47 h 656"/>
              <a:gd name="T68" fmla="*/ 157 w 269"/>
              <a:gd name="T69" fmla="*/ 73 h 656"/>
              <a:gd name="T70" fmla="*/ 144 w 269"/>
              <a:gd name="T71" fmla="*/ 99 h 656"/>
              <a:gd name="T72" fmla="*/ 136 w 269"/>
              <a:gd name="T73" fmla="*/ 119 h 656"/>
              <a:gd name="T74" fmla="*/ 137 w 269"/>
              <a:gd name="T75" fmla="*/ 130 h 656"/>
              <a:gd name="T76" fmla="*/ 146 w 269"/>
              <a:gd name="T77" fmla="*/ 148 h 656"/>
              <a:gd name="T78" fmla="*/ 174 w 269"/>
              <a:gd name="T79" fmla="*/ 165 h 656"/>
              <a:gd name="T80" fmla="*/ 211 w 269"/>
              <a:gd name="T81" fmla="*/ 179 h 656"/>
              <a:gd name="T82" fmla="*/ 252 w 269"/>
              <a:gd name="T83" fmla="*/ 194 h 656"/>
              <a:gd name="T84" fmla="*/ 295 w 269"/>
              <a:gd name="T85" fmla="*/ 203 h 656"/>
              <a:gd name="T86" fmla="*/ 287 w 269"/>
              <a:gd name="T87" fmla="*/ 226 h 656"/>
              <a:gd name="T88" fmla="*/ 271 w 269"/>
              <a:gd name="T89" fmla="*/ 237 h 656"/>
              <a:gd name="T90" fmla="*/ 256 w 269"/>
              <a:gd name="T91" fmla="*/ 248 h 656"/>
              <a:gd name="T92" fmla="*/ 244 w 269"/>
              <a:gd name="T93" fmla="*/ 259 h 656"/>
              <a:gd name="T94" fmla="*/ 231 w 269"/>
              <a:gd name="T95" fmla="*/ 272 h 656"/>
              <a:gd name="T96" fmla="*/ 244 w 269"/>
              <a:gd name="T97" fmla="*/ 302 h 656"/>
              <a:gd name="T98" fmla="*/ 270 w 269"/>
              <a:gd name="T99" fmla="*/ 311 h 656"/>
              <a:gd name="T100" fmla="*/ 256 w 269"/>
              <a:gd name="T101" fmla="*/ 351 h 656"/>
              <a:gd name="T102" fmla="*/ 287 w 269"/>
              <a:gd name="T103" fmla="*/ 371 h 656"/>
              <a:gd name="T104" fmla="*/ 330 w 269"/>
              <a:gd name="T105" fmla="*/ 380 h 656"/>
              <a:gd name="T106" fmla="*/ 405 w 269"/>
              <a:gd name="T107" fmla="*/ 396 h 656"/>
              <a:gd name="T108" fmla="*/ 411 w 269"/>
              <a:gd name="T109" fmla="*/ 412 h 656"/>
              <a:gd name="T110" fmla="*/ 413 w 269"/>
              <a:gd name="T111" fmla="*/ 427 h 656"/>
              <a:gd name="T112" fmla="*/ 415 w 269"/>
              <a:gd name="T113" fmla="*/ 443 h 656"/>
              <a:gd name="T114" fmla="*/ 418 w 269"/>
              <a:gd name="T115" fmla="*/ 463 h 6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9"/>
              <a:gd name="T175" fmla="*/ 0 h 656"/>
              <a:gd name="T176" fmla="*/ 269 w 269"/>
              <a:gd name="T177" fmla="*/ 656 h 6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9" h="656">
                <a:moveTo>
                  <a:pt x="267" y="427"/>
                </a:moveTo>
                <a:lnTo>
                  <a:pt x="264" y="446"/>
                </a:lnTo>
                <a:lnTo>
                  <a:pt x="264" y="451"/>
                </a:lnTo>
                <a:lnTo>
                  <a:pt x="263" y="456"/>
                </a:lnTo>
                <a:lnTo>
                  <a:pt x="262" y="461"/>
                </a:lnTo>
                <a:lnTo>
                  <a:pt x="262" y="466"/>
                </a:lnTo>
                <a:lnTo>
                  <a:pt x="261" y="472"/>
                </a:lnTo>
                <a:lnTo>
                  <a:pt x="260" y="477"/>
                </a:lnTo>
                <a:lnTo>
                  <a:pt x="260" y="482"/>
                </a:lnTo>
                <a:lnTo>
                  <a:pt x="259" y="486"/>
                </a:lnTo>
                <a:lnTo>
                  <a:pt x="258" y="492"/>
                </a:lnTo>
                <a:lnTo>
                  <a:pt x="257" y="497"/>
                </a:lnTo>
                <a:lnTo>
                  <a:pt x="257" y="502"/>
                </a:lnTo>
                <a:lnTo>
                  <a:pt x="257" y="507"/>
                </a:lnTo>
                <a:lnTo>
                  <a:pt x="256" y="512"/>
                </a:lnTo>
                <a:lnTo>
                  <a:pt x="256" y="518"/>
                </a:lnTo>
                <a:lnTo>
                  <a:pt x="255" y="523"/>
                </a:lnTo>
                <a:lnTo>
                  <a:pt x="255" y="528"/>
                </a:lnTo>
                <a:lnTo>
                  <a:pt x="256" y="590"/>
                </a:lnTo>
                <a:lnTo>
                  <a:pt x="255" y="594"/>
                </a:lnTo>
                <a:lnTo>
                  <a:pt x="255" y="598"/>
                </a:lnTo>
                <a:lnTo>
                  <a:pt x="254" y="602"/>
                </a:lnTo>
                <a:lnTo>
                  <a:pt x="254" y="605"/>
                </a:lnTo>
                <a:lnTo>
                  <a:pt x="253" y="609"/>
                </a:lnTo>
                <a:lnTo>
                  <a:pt x="253" y="613"/>
                </a:lnTo>
                <a:lnTo>
                  <a:pt x="252" y="616"/>
                </a:lnTo>
                <a:lnTo>
                  <a:pt x="251" y="620"/>
                </a:lnTo>
                <a:lnTo>
                  <a:pt x="250" y="624"/>
                </a:lnTo>
                <a:lnTo>
                  <a:pt x="250" y="627"/>
                </a:lnTo>
                <a:lnTo>
                  <a:pt x="248" y="631"/>
                </a:lnTo>
                <a:lnTo>
                  <a:pt x="248" y="634"/>
                </a:lnTo>
                <a:lnTo>
                  <a:pt x="247" y="638"/>
                </a:lnTo>
                <a:lnTo>
                  <a:pt x="245" y="642"/>
                </a:lnTo>
                <a:lnTo>
                  <a:pt x="244" y="645"/>
                </a:lnTo>
                <a:lnTo>
                  <a:pt x="242" y="649"/>
                </a:lnTo>
                <a:lnTo>
                  <a:pt x="232" y="654"/>
                </a:lnTo>
                <a:lnTo>
                  <a:pt x="227" y="655"/>
                </a:lnTo>
                <a:lnTo>
                  <a:pt x="212" y="646"/>
                </a:lnTo>
                <a:lnTo>
                  <a:pt x="205" y="637"/>
                </a:lnTo>
                <a:lnTo>
                  <a:pt x="196" y="623"/>
                </a:lnTo>
                <a:lnTo>
                  <a:pt x="195" y="618"/>
                </a:lnTo>
                <a:lnTo>
                  <a:pt x="193" y="617"/>
                </a:lnTo>
                <a:lnTo>
                  <a:pt x="191" y="611"/>
                </a:lnTo>
                <a:lnTo>
                  <a:pt x="189" y="605"/>
                </a:lnTo>
                <a:lnTo>
                  <a:pt x="187" y="603"/>
                </a:lnTo>
                <a:lnTo>
                  <a:pt x="186" y="599"/>
                </a:lnTo>
                <a:lnTo>
                  <a:pt x="184" y="594"/>
                </a:lnTo>
                <a:lnTo>
                  <a:pt x="183" y="590"/>
                </a:lnTo>
                <a:lnTo>
                  <a:pt x="182" y="586"/>
                </a:lnTo>
                <a:lnTo>
                  <a:pt x="181" y="581"/>
                </a:lnTo>
                <a:lnTo>
                  <a:pt x="180" y="577"/>
                </a:lnTo>
                <a:lnTo>
                  <a:pt x="179" y="572"/>
                </a:lnTo>
                <a:lnTo>
                  <a:pt x="178" y="568"/>
                </a:lnTo>
                <a:lnTo>
                  <a:pt x="177" y="564"/>
                </a:lnTo>
                <a:lnTo>
                  <a:pt x="177" y="560"/>
                </a:lnTo>
                <a:lnTo>
                  <a:pt x="176" y="555"/>
                </a:lnTo>
                <a:lnTo>
                  <a:pt x="175" y="551"/>
                </a:lnTo>
                <a:lnTo>
                  <a:pt x="174" y="547"/>
                </a:lnTo>
                <a:lnTo>
                  <a:pt x="173" y="542"/>
                </a:lnTo>
                <a:lnTo>
                  <a:pt x="172" y="538"/>
                </a:lnTo>
                <a:lnTo>
                  <a:pt x="171" y="534"/>
                </a:lnTo>
                <a:lnTo>
                  <a:pt x="168" y="524"/>
                </a:lnTo>
                <a:lnTo>
                  <a:pt x="161" y="493"/>
                </a:lnTo>
                <a:lnTo>
                  <a:pt x="144" y="414"/>
                </a:lnTo>
                <a:lnTo>
                  <a:pt x="134" y="367"/>
                </a:lnTo>
                <a:lnTo>
                  <a:pt x="135" y="366"/>
                </a:lnTo>
                <a:lnTo>
                  <a:pt x="131" y="352"/>
                </a:lnTo>
                <a:lnTo>
                  <a:pt x="131" y="349"/>
                </a:lnTo>
                <a:lnTo>
                  <a:pt x="117" y="280"/>
                </a:lnTo>
                <a:lnTo>
                  <a:pt x="111" y="263"/>
                </a:lnTo>
                <a:lnTo>
                  <a:pt x="103" y="232"/>
                </a:lnTo>
                <a:lnTo>
                  <a:pt x="103" y="228"/>
                </a:lnTo>
                <a:lnTo>
                  <a:pt x="91" y="210"/>
                </a:lnTo>
                <a:lnTo>
                  <a:pt x="86" y="205"/>
                </a:lnTo>
                <a:lnTo>
                  <a:pt x="68" y="192"/>
                </a:lnTo>
                <a:lnTo>
                  <a:pt x="65" y="189"/>
                </a:lnTo>
                <a:lnTo>
                  <a:pt x="63" y="187"/>
                </a:lnTo>
                <a:lnTo>
                  <a:pt x="61" y="185"/>
                </a:lnTo>
                <a:lnTo>
                  <a:pt x="59" y="183"/>
                </a:lnTo>
                <a:lnTo>
                  <a:pt x="57" y="182"/>
                </a:lnTo>
                <a:lnTo>
                  <a:pt x="55" y="179"/>
                </a:lnTo>
                <a:lnTo>
                  <a:pt x="52" y="178"/>
                </a:lnTo>
                <a:lnTo>
                  <a:pt x="50" y="177"/>
                </a:lnTo>
                <a:lnTo>
                  <a:pt x="39" y="166"/>
                </a:lnTo>
                <a:lnTo>
                  <a:pt x="35" y="160"/>
                </a:lnTo>
                <a:lnTo>
                  <a:pt x="32" y="158"/>
                </a:lnTo>
                <a:lnTo>
                  <a:pt x="15" y="128"/>
                </a:lnTo>
                <a:lnTo>
                  <a:pt x="13" y="126"/>
                </a:lnTo>
                <a:lnTo>
                  <a:pt x="11" y="118"/>
                </a:lnTo>
                <a:lnTo>
                  <a:pt x="8" y="114"/>
                </a:lnTo>
                <a:lnTo>
                  <a:pt x="6" y="110"/>
                </a:lnTo>
                <a:lnTo>
                  <a:pt x="4" y="106"/>
                </a:lnTo>
                <a:lnTo>
                  <a:pt x="3" y="102"/>
                </a:lnTo>
                <a:lnTo>
                  <a:pt x="2" y="97"/>
                </a:lnTo>
                <a:lnTo>
                  <a:pt x="1" y="94"/>
                </a:lnTo>
                <a:lnTo>
                  <a:pt x="1" y="89"/>
                </a:lnTo>
                <a:lnTo>
                  <a:pt x="1" y="85"/>
                </a:lnTo>
                <a:lnTo>
                  <a:pt x="0" y="80"/>
                </a:lnTo>
                <a:lnTo>
                  <a:pt x="0" y="74"/>
                </a:lnTo>
                <a:lnTo>
                  <a:pt x="0" y="69"/>
                </a:lnTo>
                <a:lnTo>
                  <a:pt x="1" y="63"/>
                </a:lnTo>
                <a:lnTo>
                  <a:pt x="3" y="57"/>
                </a:lnTo>
                <a:lnTo>
                  <a:pt x="4" y="53"/>
                </a:lnTo>
                <a:lnTo>
                  <a:pt x="6" y="47"/>
                </a:lnTo>
                <a:lnTo>
                  <a:pt x="7" y="42"/>
                </a:lnTo>
                <a:lnTo>
                  <a:pt x="8" y="37"/>
                </a:lnTo>
                <a:lnTo>
                  <a:pt x="10" y="33"/>
                </a:lnTo>
                <a:lnTo>
                  <a:pt x="11" y="30"/>
                </a:lnTo>
                <a:lnTo>
                  <a:pt x="13" y="25"/>
                </a:lnTo>
                <a:lnTo>
                  <a:pt x="15" y="21"/>
                </a:lnTo>
                <a:lnTo>
                  <a:pt x="19" y="17"/>
                </a:lnTo>
                <a:lnTo>
                  <a:pt x="22" y="13"/>
                </a:lnTo>
                <a:lnTo>
                  <a:pt x="26" y="9"/>
                </a:lnTo>
                <a:lnTo>
                  <a:pt x="32" y="5"/>
                </a:lnTo>
                <a:lnTo>
                  <a:pt x="35" y="4"/>
                </a:lnTo>
                <a:lnTo>
                  <a:pt x="38" y="3"/>
                </a:lnTo>
                <a:lnTo>
                  <a:pt x="41" y="2"/>
                </a:lnTo>
                <a:lnTo>
                  <a:pt x="44" y="1"/>
                </a:lnTo>
                <a:lnTo>
                  <a:pt x="46" y="1"/>
                </a:lnTo>
                <a:lnTo>
                  <a:pt x="50" y="0"/>
                </a:lnTo>
                <a:lnTo>
                  <a:pt x="53" y="0"/>
                </a:lnTo>
                <a:lnTo>
                  <a:pt x="56" y="1"/>
                </a:lnTo>
                <a:lnTo>
                  <a:pt x="63" y="1"/>
                </a:lnTo>
                <a:lnTo>
                  <a:pt x="70" y="1"/>
                </a:lnTo>
                <a:lnTo>
                  <a:pt x="77" y="2"/>
                </a:lnTo>
                <a:lnTo>
                  <a:pt x="84" y="2"/>
                </a:lnTo>
                <a:lnTo>
                  <a:pt x="91" y="3"/>
                </a:lnTo>
                <a:lnTo>
                  <a:pt x="98" y="4"/>
                </a:lnTo>
                <a:lnTo>
                  <a:pt x="105" y="5"/>
                </a:lnTo>
                <a:lnTo>
                  <a:pt x="112" y="8"/>
                </a:lnTo>
                <a:lnTo>
                  <a:pt x="112" y="14"/>
                </a:lnTo>
                <a:lnTo>
                  <a:pt x="112" y="20"/>
                </a:lnTo>
                <a:lnTo>
                  <a:pt x="112" y="26"/>
                </a:lnTo>
                <a:lnTo>
                  <a:pt x="111" y="32"/>
                </a:lnTo>
                <a:lnTo>
                  <a:pt x="110" y="38"/>
                </a:lnTo>
                <a:lnTo>
                  <a:pt x="108" y="43"/>
                </a:lnTo>
                <a:lnTo>
                  <a:pt x="107" y="49"/>
                </a:lnTo>
                <a:lnTo>
                  <a:pt x="106" y="55"/>
                </a:lnTo>
                <a:lnTo>
                  <a:pt x="103" y="61"/>
                </a:lnTo>
                <a:lnTo>
                  <a:pt x="101" y="67"/>
                </a:lnTo>
                <a:lnTo>
                  <a:pt x="99" y="73"/>
                </a:lnTo>
                <a:lnTo>
                  <a:pt x="96" y="79"/>
                </a:lnTo>
                <a:lnTo>
                  <a:pt x="94" y="85"/>
                </a:lnTo>
                <a:lnTo>
                  <a:pt x="92" y="91"/>
                </a:lnTo>
                <a:lnTo>
                  <a:pt x="90" y="96"/>
                </a:lnTo>
                <a:lnTo>
                  <a:pt x="88" y="102"/>
                </a:lnTo>
                <a:lnTo>
                  <a:pt x="87" y="107"/>
                </a:lnTo>
                <a:lnTo>
                  <a:pt x="87" y="109"/>
                </a:lnTo>
                <a:lnTo>
                  <a:pt x="87" y="112"/>
                </a:lnTo>
                <a:lnTo>
                  <a:pt x="87" y="115"/>
                </a:lnTo>
                <a:lnTo>
                  <a:pt x="87" y="117"/>
                </a:lnTo>
                <a:lnTo>
                  <a:pt x="88" y="120"/>
                </a:lnTo>
                <a:lnTo>
                  <a:pt x="89" y="122"/>
                </a:lnTo>
                <a:lnTo>
                  <a:pt x="89" y="125"/>
                </a:lnTo>
                <a:lnTo>
                  <a:pt x="91" y="128"/>
                </a:lnTo>
                <a:lnTo>
                  <a:pt x="94" y="136"/>
                </a:lnTo>
                <a:lnTo>
                  <a:pt x="97" y="138"/>
                </a:lnTo>
                <a:lnTo>
                  <a:pt x="101" y="143"/>
                </a:lnTo>
                <a:lnTo>
                  <a:pt x="106" y="148"/>
                </a:lnTo>
                <a:lnTo>
                  <a:pt x="111" y="152"/>
                </a:lnTo>
                <a:lnTo>
                  <a:pt x="117" y="155"/>
                </a:lnTo>
                <a:lnTo>
                  <a:pt x="122" y="159"/>
                </a:lnTo>
                <a:lnTo>
                  <a:pt x="129" y="161"/>
                </a:lnTo>
                <a:lnTo>
                  <a:pt x="135" y="165"/>
                </a:lnTo>
                <a:lnTo>
                  <a:pt x="141" y="167"/>
                </a:lnTo>
                <a:lnTo>
                  <a:pt x="148" y="171"/>
                </a:lnTo>
                <a:lnTo>
                  <a:pt x="155" y="175"/>
                </a:lnTo>
                <a:lnTo>
                  <a:pt x="162" y="178"/>
                </a:lnTo>
                <a:lnTo>
                  <a:pt x="168" y="180"/>
                </a:lnTo>
                <a:lnTo>
                  <a:pt x="175" y="182"/>
                </a:lnTo>
                <a:lnTo>
                  <a:pt x="182" y="184"/>
                </a:lnTo>
                <a:lnTo>
                  <a:pt x="189" y="187"/>
                </a:lnTo>
                <a:lnTo>
                  <a:pt x="196" y="189"/>
                </a:lnTo>
                <a:lnTo>
                  <a:pt x="196" y="196"/>
                </a:lnTo>
                <a:lnTo>
                  <a:pt x="187" y="205"/>
                </a:lnTo>
                <a:lnTo>
                  <a:pt x="184" y="208"/>
                </a:lnTo>
                <a:lnTo>
                  <a:pt x="182" y="211"/>
                </a:lnTo>
                <a:lnTo>
                  <a:pt x="179" y="213"/>
                </a:lnTo>
                <a:lnTo>
                  <a:pt x="177" y="216"/>
                </a:lnTo>
                <a:lnTo>
                  <a:pt x="174" y="218"/>
                </a:lnTo>
                <a:lnTo>
                  <a:pt x="171" y="221"/>
                </a:lnTo>
                <a:lnTo>
                  <a:pt x="169" y="223"/>
                </a:lnTo>
                <a:lnTo>
                  <a:pt x="167" y="226"/>
                </a:lnTo>
                <a:lnTo>
                  <a:pt x="164" y="228"/>
                </a:lnTo>
                <a:lnTo>
                  <a:pt x="162" y="231"/>
                </a:lnTo>
                <a:lnTo>
                  <a:pt x="160" y="233"/>
                </a:lnTo>
                <a:lnTo>
                  <a:pt x="158" y="236"/>
                </a:lnTo>
                <a:lnTo>
                  <a:pt x="156" y="238"/>
                </a:lnTo>
                <a:lnTo>
                  <a:pt x="155" y="240"/>
                </a:lnTo>
                <a:lnTo>
                  <a:pt x="153" y="242"/>
                </a:lnTo>
                <a:lnTo>
                  <a:pt x="151" y="245"/>
                </a:lnTo>
                <a:lnTo>
                  <a:pt x="148" y="250"/>
                </a:lnTo>
                <a:lnTo>
                  <a:pt x="146" y="263"/>
                </a:lnTo>
                <a:lnTo>
                  <a:pt x="148" y="271"/>
                </a:lnTo>
                <a:lnTo>
                  <a:pt x="152" y="275"/>
                </a:lnTo>
                <a:lnTo>
                  <a:pt x="156" y="278"/>
                </a:lnTo>
                <a:lnTo>
                  <a:pt x="160" y="281"/>
                </a:lnTo>
                <a:lnTo>
                  <a:pt x="165" y="283"/>
                </a:lnTo>
                <a:lnTo>
                  <a:pt x="168" y="285"/>
                </a:lnTo>
                <a:lnTo>
                  <a:pt x="173" y="286"/>
                </a:lnTo>
                <a:lnTo>
                  <a:pt x="177" y="288"/>
                </a:lnTo>
                <a:lnTo>
                  <a:pt x="181" y="290"/>
                </a:lnTo>
                <a:lnTo>
                  <a:pt x="180" y="299"/>
                </a:lnTo>
                <a:lnTo>
                  <a:pt x="164" y="323"/>
                </a:lnTo>
                <a:lnTo>
                  <a:pt x="164" y="331"/>
                </a:lnTo>
                <a:lnTo>
                  <a:pt x="170" y="335"/>
                </a:lnTo>
                <a:lnTo>
                  <a:pt x="177" y="339"/>
                </a:lnTo>
                <a:lnTo>
                  <a:pt x="184" y="341"/>
                </a:lnTo>
                <a:lnTo>
                  <a:pt x="191" y="344"/>
                </a:lnTo>
                <a:lnTo>
                  <a:pt x="198" y="345"/>
                </a:lnTo>
                <a:lnTo>
                  <a:pt x="205" y="346"/>
                </a:lnTo>
                <a:lnTo>
                  <a:pt x="211" y="349"/>
                </a:lnTo>
                <a:lnTo>
                  <a:pt x="218" y="351"/>
                </a:lnTo>
                <a:lnTo>
                  <a:pt x="245" y="358"/>
                </a:lnTo>
                <a:lnTo>
                  <a:pt x="258" y="361"/>
                </a:lnTo>
                <a:lnTo>
                  <a:pt x="259" y="364"/>
                </a:lnTo>
                <a:lnTo>
                  <a:pt x="260" y="368"/>
                </a:lnTo>
                <a:lnTo>
                  <a:pt x="261" y="372"/>
                </a:lnTo>
                <a:lnTo>
                  <a:pt x="262" y="375"/>
                </a:lnTo>
                <a:lnTo>
                  <a:pt x="263" y="379"/>
                </a:lnTo>
                <a:lnTo>
                  <a:pt x="264" y="383"/>
                </a:lnTo>
                <a:lnTo>
                  <a:pt x="264" y="386"/>
                </a:lnTo>
                <a:lnTo>
                  <a:pt x="264" y="390"/>
                </a:lnTo>
                <a:lnTo>
                  <a:pt x="265" y="393"/>
                </a:lnTo>
                <a:lnTo>
                  <a:pt x="265" y="397"/>
                </a:lnTo>
                <a:lnTo>
                  <a:pt x="266" y="401"/>
                </a:lnTo>
                <a:lnTo>
                  <a:pt x="266" y="404"/>
                </a:lnTo>
                <a:lnTo>
                  <a:pt x="266" y="408"/>
                </a:lnTo>
                <a:lnTo>
                  <a:pt x="267" y="412"/>
                </a:lnTo>
                <a:lnTo>
                  <a:pt x="267" y="416"/>
                </a:lnTo>
                <a:lnTo>
                  <a:pt x="267" y="419"/>
                </a:lnTo>
                <a:lnTo>
                  <a:pt x="268" y="426"/>
                </a:lnTo>
                <a:lnTo>
                  <a:pt x="267" y="427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4028226" y="2642454"/>
            <a:ext cx="1122652" cy="633620"/>
            <a:chOff x="3862" y="1305"/>
            <a:chExt cx="599" cy="440"/>
          </a:xfrm>
        </p:grpSpPr>
        <p:sp>
          <p:nvSpPr>
            <p:cNvPr id="33884" name="Freeform 47"/>
            <p:cNvSpPr>
              <a:spLocks/>
            </p:cNvSpPr>
            <p:nvPr/>
          </p:nvSpPr>
          <p:spPr bwMode="auto">
            <a:xfrm>
              <a:off x="3862" y="1305"/>
              <a:ext cx="296" cy="436"/>
            </a:xfrm>
            <a:custGeom>
              <a:avLst/>
              <a:gdLst>
                <a:gd name="T0" fmla="*/ 287 w 296"/>
                <a:gd name="T1" fmla="*/ 204 h 436"/>
                <a:gd name="T2" fmla="*/ 286 w 296"/>
                <a:gd name="T3" fmla="*/ 217 h 436"/>
                <a:gd name="T4" fmla="*/ 285 w 296"/>
                <a:gd name="T5" fmla="*/ 230 h 436"/>
                <a:gd name="T6" fmla="*/ 284 w 296"/>
                <a:gd name="T7" fmla="*/ 243 h 436"/>
                <a:gd name="T8" fmla="*/ 285 w 296"/>
                <a:gd name="T9" fmla="*/ 264 h 436"/>
                <a:gd name="T10" fmla="*/ 282 w 296"/>
                <a:gd name="T11" fmla="*/ 281 h 436"/>
                <a:gd name="T12" fmla="*/ 279 w 296"/>
                <a:gd name="T13" fmla="*/ 297 h 436"/>
                <a:gd name="T14" fmla="*/ 277 w 296"/>
                <a:gd name="T15" fmla="*/ 313 h 436"/>
                <a:gd name="T16" fmla="*/ 277 w 296"/>
                <a:gd name="T17" fmla="*/ 329 h 436"/>
                <a:gd name="T18" fmla="*/ 275 w 296"/>
                <a:gd name="T19" fmla="*/ 357 h 436"/>
                <a:gd name="T20" fmla="*/ 275 w 296"/>
                <a:gd name="T21" fmla="*/ 374 h 436"/>
                <a:gd name="T22" fmla="*/ 275 w 296"/>
                <a:gd name="T23" fmla="*/ 390 h 436"/>
                <a:gd name="T24" fmla="*/ 273 w 296"/>
                <a:gd name="T25" fmla="*/ 407 h 436"/>
                <a:gd name="T26" fmla="*/ 266 w 296"/>
                <a:gd name="T27" fmla="*/ 420 h 436"/>
                <a:gd name="T28" fmla="*/ 236 w 296"/>
                <a:gd name="T29" fmla="*/ 430 h 436"/>
                <a:gd name="T30" fmla="*/ 207 w 296"/>
                <a:gd name="T31" fmla="*/ 435 h 436"/>
                <a:gd name="T32" fmla="*/ 197 w 296"/>
                <a:gd name="T33" fmla="*/ 426 h 436"/>
                <a:gd name="T34" fmla="*/ 217 w 296"/>
                <a:gd name="T35" fmla="*/ 377 h 436"/>
                <a:gd name="T36" fmla="*/ 199 w 296"/>
                <a:gd name="T37" fmla="*/ 360 h 436"/>
                <a:gd name="T38" fmla="*/ 193 w 296"/>
                <a:gd name="T39" fmla="*/ 341 h 436"/>
                <a:gd name="T40" fmla="*/ 225 w 296"/>
                <a:gd name="T41" fmla="*/ 312 h 436"/>
                <a:gd name="T42" fmla="*/ 249 w 296"/>
                <a:gd name="T43" fmla="*/ 288 h 436"/>
                <a:gd name="T44" fmla="*/ 244 w 296"/>
                <a:gd name="T45" fmla="*/ 254 h 436"/>
                <a:gd name="T46" fmla="*/ 236 w 296"/>
                <a:gd name="T47" fmla="*/ 242 h 436"/>
                <a:gd name="T48" fmla="*/ 224 w 296"/>
                <a:gd name="T49" fmla="*/ 230 h 436"/>
                <a:gd name="T50" fmla="*/ 209 w 296"/>
                <a:gd name="T51" fmla="*/ 217 h 436"/>
                <a:gd name="T52" fmla="*/ 191 w 296"/>
                <a:gd name="T53" fmla="*/ 208 h 436"/>
                <a:gd name="T54" fmla="*/ 170 w 296"/>
                <a:gd name="T55" fmla="*/ 206 h 436"/>
                <a:gd name="T56" fmla="*/ 119 w 296"/>
                <a:gd name="T57" fmla="*/ 215 h 436"/>
                <a:gd name="T58" fmla="*/ 81 w 296"/>
                <a:gd name="T59" fmla="*/ 232 h 436"/>
                <a:gd name="T60" fmla="*/ 63 w 296"/>
                <a:gd name="T61" fmla="*/ 235 h 436"/>
                <a:gd name="T62" fmla="*/ 45 w 296"/>
                <a:gd name="T63" fmla="*/ 235 h 436"/>
                <a:gd name="T64" fmla="*/ 22 w 296"/>
                <a:gd name="T65" fmla="*/ 221 h 436"/>
                <a:gd name="T66" fmla="*/ 8 w 296"/>
                <a:gd name="T67" fmla="*/ 202 h 436"/>
                <a:gd name="T68" fmla="*/ 1 w 296"/>
                <a:gd name="T69" fmla="*/ 157 h 436"/>
                <a:gd name="T70" fmla="*/ 4 w 296"/>
                <a:gd name="T71" fmla="*/ 141 h 436"/>
                <a:gd name="T72" fmla="*/ 11 w 296"/>
                <a:gd name="T73" fmla="*/ 126 h 436"/>
                <a:gd name="T74" fmla="*/ 26 w 296"/>
                <a:gd name="T75" fmla="*/ 111 h 436"/>
                <a:gd name="T76" fmla="*/ 46 w 296"/>
                <a:gd name="T77" fmla="*/ 97 h 436"/>
                <a:gd name="T78" fmla="*/ 60 w 296"/>
                <a:gd name="T79" fmla="*/ 92 h 436"/>
                <a:gd name="T80" fmla="*/ 74 w 296"/>
                <a:gd name="T81" fmla="*/ 93 h 436"/>
                <a:gd name="T82" fmla="*/ 98 w 296"/>
                <a:gd name="T83" fmla="*/ 99 h 436"/>
                <a:gd name="T84" fmla="*/ 123 w 296"/>
                <a:gd name="T85" fmla="*/ 108 h 436"/>
                <a:gd name="T86" fmla="*/ 148 w 296"/>
                <a:gd name="T87" fmla="*/ 116 h 436"/>
                <a:gd name="T88" fmla="*/ 174 w 296"/>
                <a:gd name="T89" fmla="*/ 119 h 436"/>
                <a:gd name="T90" fmla="*/ 213 w 296"/>
                <a:gd name="T91" fmla="*/ 106 h 436"/>
                <a:gd name="T92" fmla="*/ 237 w 296"/>
                <a:gd name="T93" fmla="*/ 85 h 436"/>
                <a:gd name="T94" fmla="*/ 247 w 296"/>
                <a:gd name="T95" fmla="*/ 62 h 436"/>
                <a:gd name="T96" fmla="*/ 250 w 296"/>
                <a:gd name="T97" fmla="*/ 28 h 436"/>
                <a:gd name="T98" fmla="*/ 254 w 296"/>
                <a:gd name="T99" fmla="*/ 16 h 436"/>
                <a:gd name="T100" fmla="*/ 263 w 296"/>
                <a:gd name="T101" fmla="*/ 5 h 436"/>
                <a:gd name="T102" fmla="*/ 277 w 296"/>
                <a:gd name="T103" fmla="*/ 1 h 436"/>
                <a:gd name="T104" fmla="*/ 291 w 296"/>
                <a:gd name="T105" fmla="*/ 3 h 436"/>
                <a:gd name="T106" fmla="*/ 290 w 296"/>
                <a:gd name="T107" fmla="*/ 21 h 436"/>
                <a:gd name="T108" fmla="*/ 291 w 296"/>
                <a:gd name="T109" fmla="*/ 38 h 436"/>
                <a:gd name="T110" fmla="*/ 294 w 296"/>
                <a:gd name="T111" fmla="*/ 136 h 4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6"/>
                <a:gd name="T169" fmla="*/ 0 h 436"/>
                <a:gd name="T170" fmla="*/ 296 w 296"/>
                <a:gd name="T171" fmla="*/ 436 h 4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6" h="436">
                  <a:moveTo>
                    <a:pt x="294" y="136"/>
                  </a:moveTo>
                  <a:lnTo>
                    <a:pt x="289" y="189"/>
                  </a:lnTo>
                  <a:lnTo>
                    <a:pt x="287" y="200"/>
                  </a:lnTo>
                  <a:lnTo>
                    <a:pt x="287" y="204"/>
                  </a:lnTo>
                  <a:lnTo>
                    <a:pt x="287" y="207"/>
                  </a:lnTo>
                  <a:lnTo>
                    <a:pt x="287" y="211"/>
                  </a:lnTo>
                  <a:lnTo>
                    <a:pt x="286" y="214"/>
                  </a:lnTo>
                  <a:lnTo>
                    <a:pt x="286" y="217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5" y="227"/>
                  </a:lnTo>
                  <a:lnTo>
                    <a:pt x="285" y="230"/>
                  </a:lnTo>
                  <a:lnTo>
                    <a:pt x="285" y="233"/>
                  </a:lnTo>
                  <a:lnTo>
                    <a:pt x="284" y="236"/>
                  </a:lnTo>
                  <a:lnTo>
                    <a:pt x="284" y="240"/>
                  </a:lnTo>
                  <a:lnTo>
                    <a:pt x="284" y="243"/>
                  </a:lnTo>
                  <a:lnTo>
                    <a:pt x="284" y="247"/>
                  </a:lnTo>
                  <a:lnTo>
                    <a:pt x="284" y="249"/>
                  </a:lnTo>
                  <a:lnTo>
                    <a:pt x="284" y="253"/>
                  </a:lnTo>
                  <a:lnTo>
                    <a:pt x="285" y="264"/>
                  </a:lnTo>
                  <a:lnTo>
                    <a:pt x="284" y="268"/>
                  </a:lnTo>
                  <a:lnTo>
                    <a:pt x="283" y="272"/>
                  </a:lnTo>
                  <a:lnTo>
                    <a:pt x="282" y="276"/>
                  </a:lnTo>
                  <a:lnTo>
                    <a:pt x="282" y="281"/>
                  </a:lnTo>
                  <a:lnTo>
                    <a:pt x="281" y="284"/>
                  </a:lnTo>
                  <a:lnTo>
                    <a:pt x="280" y="289"/>
                  </a:lnTo>
                  <a:lnTo>
                    <a:pt x="280" y="293"/>
                  </a:lnTo>
                  <a:lnTo>
                    <a:pt x="279" y="297"/>
                  </a:lnTo>
                  <a:lnTo>
                    <a:pt x="278" y="301"/>
                  </a:lnTo>
                  <a:lnTo>
                    <a:pt x="278" y="305"/>
                  </a:lnTo>
                  <a:lnTo>
                    <a:pt x="278" y="309"/>
                  </a:lnTo>
                  <a:lnTo>
                    <a:pt x="277" y="313"/>
                  </a:lnTo>
                  <a:lnTo>
                    <a:pt x="277" y="317"/>
                  </a:lnTo>
                  <a:lnTo>
                    <a:pt x="277" y="321"/>
                  </a:lnTo>
                  <a:lnTo>
                    <a:pt x="277" y="325"/>
                  </a:lnTo>
                  <a:lnTo>
                    <a:pt x="277" y="329"/>
                  </a:lnTo>
                  <a:lnTo>
                    <a:pt x="275" y="340"/>
                  </a:lnTo>
                  <a:lnTo>
                    <a:pt x="275" y="350"/>
                  </a:lnTo>
                  <a:lnTo>
                    <a:pt x="275" y="353"/>
                  </a:lnTo>
                  <a:lnTo>
                    <a:pt x="275" y="357"/>
                  </a:lnTo>
                  <a:lnTo>
                    <a:pt x="275" y="361"/>
                  </a:lnTo>
                  <a:lnTo>
                    <a:pt x="275" y="366"/>
                  </a:lnTo>
                  <a:lnTo>
                    <a:pt x="275" y="370"/>
                  </a:lnTo>
                  <a:lnTo>
                    <a:pt x="275" y="374"/>
                  </a:lnTo>
                  <a:lnTo>
                    <a:pt x="275" y="378"/>
                  </a:lnTo>
                  <a:lnTo>
                    <a:pt x="275" y="382"/>
                  </a:lnTo>
                  <a:lnTo>
                    <a:pt x="275" y="386"/>
                  </a:lnTo>
                  <a:lnTo>
                    <a:pt x="275" y="390"/>
                  </a:lnTo>
                  <a:lnTo>
                    <a:pt x="275" y="395"/>
                  </a:lnTo>
                  <a:lnTo>
                    <a:pt x="274" y="398"/>
                  </a:lnTo>
                  <a:lnTo>
                    <a:pt x="274" y="403"/>
                  </a:lnTo>
                  <a:lnTo>
                    <a:pt x="273" y="407"/>
                  </a:lnTo>
                  <a:lnTo>
                    <a:pt x="272" y="411"/>
                  </a:lnTo>
                  <a:lnTo>
                    <a:pt x="271" y="415"/>
                  </a:lnTo>
                  <a:lnTo>
                    <a:pt x="269" y="419"/>
                  </a:lnTo>
                  <a:lnTo>
                    <a:pt x="266" y="420"/>
                  </a:lnTo>
                  <a:lnTo>
                    <a:pt x="263" y="424"/>
                  </a:lnTo>
                  <a:lnTo>
                    <a:pt x="251" y="428"/>
                  </a:lnTo>
                  <a:lnTo>
                    <a:pt x="244" y="429"/>
                  </a:lnTo>
                  <a:lnTo>
                    <a:pt x="236" y="430"/>
                  </a:lnTo>
                  <a:lnTo>
                    <a:pt x="229" y="432"/>
                  </a:lnTo>
                  <a:lnTo>
                    <a:pt x="222" y="433"/>
                  </a:lnTo>
                  <a:lnTo>
                    <a:pt x="214" y="434"/>
                  </a:lnTo>
                  <a:lnTo>
                    <a:pt x="207" y="435"/>
                  </a:lnTo>
                  <a:lnTo>
                    <a:pt x="199" y="435"/>
                  </a:lnTo>
                  <a:lnTo>
                    <a:pt x="192" y="433"/>
                  </a:lnTo>
                  <a:lnTo>
                    <a:pt x="192" y="428"/>
                  </a:lnTo>
                  <a:lnTo>
                    <a:pt x="197" y="426"/>
                  </a:lnTo>
                  <a:lnTo>
                    <a:pt x="221" y="398"/>
                  </a:lnTo>
                  <a:lnTo>
                    <a:pt x="223" y="389"/>
                  </a:lnTo>
                  <a:lnTo>
                    <a:pt x="223" y="386"/>
                  </a:lnTo>
                  <a:lnTo>
                    <a:pt x="217" y="377"/>
                  </a:lnTo>
                  <a:lnTo>
                    <a:pt x="214" y="374"/>
                  </a:lnTo>
                  <a:lnTo>
                    <a:pt x="209" y="370"/>
                  </a:lnTo>
                  <a:lnTo>
                    <a:pt x="204" y="365"/>
                  </a:lnTo>
                  <a:lnTo>
                    <a:pt x="199" y="360"/>
                  </a:lnTo>
                  <a:lnTo>
                    <a:pt x="196" y="355"/>
                  </a:lnTo>
                  <a:lnTo>
                    <a:pt x="193" y="350"/>
                  </a:lnTo>
                  <a:lnTo>
                    <a:pt x="192" y="345"/>
                  </a:lnTo>
                  <a:lnTo>
                    <a:pt x="193" y="341"/>
                  </a:lnTo>
                  <a:lnTo>
                    <a:pt x="197" y="336"/>
                  </a:lnTo>
                  <a:lnTo>
                    <a:pt x="209" y="322"/>
                  </a:lnTo>
                  <a:lnTo>
                    <a:pt x="218" y="317"/>
                  </a:lnTo>
                  <a:lnTo>
                    <a:pt x="225" y="312"/>
                  </a:lnTo>
                  <a:lnTo>
                    <a:pt x="233" y="306"/>
                  </a:lnTo>
                  <a:lnTo>
                    <a:pt x="240" y="300"/>
                  </a:lnTo>
                  <a:lnTo>
                    <a:pt x="245" y="294"/>
                  </a:lnTo>
                  <a:lnTo>
                    <a:pt x="249" y="288"/>
                  </a:lnTo>
                  <a:lnTo>
                    <a:pt x="251" y="281"/>
                  </a:lnTo>
                  <a:lnTo>
                    <a:pt x="251" y="275"/>
                  </a:lnTo>
                  <a:lnTo>
                    <a:pt x="247" y="257"/>
                  </a:lnTo>
                  <a:lnTo>
                    <a:pt x="244" y="254"/>
                  </a:lnTo>
                  <a:lnTo>
                    <a:pt x="242" y="251"/>
                  </a:lnTo>
                  <a:lnTo>
                    <a:pt x="241" y="248"/>
                  </a:lnTo>
                  <a:lnTo>
                    <a:pt x="239" y="245"/>
                  </a:lnTo>
                  <a:lnTo>
                    <a:pt x="236" y="242"/>
                  </a:lnTo>
                  <a:lnTo>
                    <a:pt x="234" y="239"/>
                  </a:lnTo>
                  <a:lnTo>
                    <a:pt x="230" y="236"/>
                  </a:lnTo>
                  <a:lnTo>
                    <a:pt x="227" y="233"/>
                  </a:lnTo>
                  <a:lnTo>
                    <a:pt x="224" y="230"/>
                  </a:lnTo>
                  <a:lnTo>
                    <a:pt x="221" y="227"/>
                  </a:lnTo>
                  <a:lnTo>
                    <a:pt x="217" y="223"/>
                  </a:lnTo>
                  <a:lnTo>
                    <a:pt x="213" y="221"/>
                  </a:lnTo>
                  <a:lnTo>
                    <a:pt x="209" y="217"/>
                  </a:lnTo>
                  <a:lnTo>
                    <a:pt x="204" y="214"/>
                  </a:lnTo>
                  <a:lnTo>
                    <a:pt x="201" y="212"/>
                  </a:lnTo>
                  <a:lnTo>
                    <a:pt x="197" y="210"/>
                  </a:lnTo>
                  <a:lnTo>
                    <a:pt x="191" y="208"/>
                  </a:lnTo>
                  <a:lnTo>
                    <a:pt x="185" y="208"/>
                  </a:lnTo>
                  <a:lnTo>
                    <a:pt x="181" y="207"/>
                  </a:lnTo>
                  <a:lnTo>
                    <a:pt x="175" y="206"/>
                  </a:lnTo>
                  <a:lnTo>
                    <a:pt x="170" y="206"/>
                  </a:lnTo>
                  <a:lnTo>
                    <a:pt x="164" y="205"/>
                  </a:lnTo>
                  <a:lnTo>
                    <a:pt x="159" y="205"/>
                  </a:lnTo>
                  <a:lnTo>
                    <a:pt x="154" y="206"/>
                  </a:lnTo>
                  <a:lnTo>
                    <a:pt x="119" y="215"/>
                  </a:lnTo>
                  <a:lnTo>
                    <a:pt x="108" y="221"/>
                  </a:lnTo>
                  <a:lnTo>
                    <a:pt x="93" y="227"/>
                  </a:lnTo>
                  <a:lnTo>
                    <a:pt x="84" y="231"/>
                  </a:lnTo>
                  <a:lnTo>
                    <a:pt x="81" y="232"/>
                  </a:lnTo>
                  <a:lnTo>
                    <a:pt x="77" y="233"/>
                  </a:lnTo>
                  <a:lnTo>
                    <a:pt x="72" y="234"/>
                  </a:lnTo>
                  <a:lnTo>
                    <a:pt x="67" y="235"/>
                  </a:lnTo>
                  <a:lnTo>
                    <a:pt x="63" y="235"/>
                  </a:lnTo>
                  <a:lnTo>
                    <a:pt x="58" y="236"/>
                  </a:lnTo>
                  <a:lnTo>
                    <a:pt x="54" y="236"/>
                  </a:lnTo>
                  <a:lnTo>
                    <a:pt x="50" y="235"/>
                  </a:lnTo>
                  <a:lnTo>
                    <a:pt x="45" y="235"/>
                  </a:lnTo>
                  <a:lnTo>
                    <a:pt x="39" y="233"/>
                  </a:lnTo>
                  <a:lnTo>
                    <a:pt x="33" y="229"/>
                  </a:lnTo>
                  <a:lnTo>
                    <a:pt x="27" y="225"/>
                  </a:lnTo>
                  <a:lnTo>
                    <a:pt x="22" y="221"/>
                  </a:lnTo>
                  <a:lnTo>
                    <a:pt x="18" y="217"/>
                  </a:lnTo>
                  <a:lnTo>
                    <a:pt x="14" y="212"/>
                  </a:lnTo>
                  <a:lnTo>
                    <a:pt x="11" y="207"/>
                  </a:lnTo>
                  <a:lnTo>
                    <a:pt x="8" y="202"/>
                  </a:lnTo>
                  <a:lnTo>
                    <a:pt x="5" y="193"/>
                  </a:lnTo>
                  <a:lnTo>
                    <a:pt x="0" y="174"/>
                  </a:lnTo>
                  <a:lnTo>
                    <a:pt x="0" y="166"/>
                  </a:lnTo>
                  <a:lnTo>
                    <a:pt x="1" y="157"/>
                  </a:lnTo>
                  <a:lnTo>
                    <a:pt x="1" y="152"/>
                  </a:lnTo>
                  <a:lnTo>
                    <a:pt x="1" y="148"/>
                  </a:lnTo>
                  <a:lnTo>
                    <a:pt x="2" y="145"/>
                  </a:lnTo>
                  <a:lnTo>
                    <a:pt x="4" y="141"/>
                  </a:lnTo>
                  <a:lnTo>
                    <a:pt x="4" y="137"/>
                  </a:lnTo>
                  <a:lnTo>
                    <a:pt x="6" y="133"/>
                  </a:lnTo>
                  <a:lnTo>
                    <a:pt x="9" y="129"/>
                  </a:lnTo>
                  <a:lnTo>
                    <a:pt x="11" y="126"/>
                  </a:lnTo>
                  <a:lnTo>
                    <a:pt x="15" y="122"/>
                  </a:lnTo>
                  <a:lnTo>
                    <a:pt x="18" y="118"/>
                  </a:lnTo>
                  <a:lnTo>
                    <a:pt x="22" y="115"/>
                  </a:lnTo>
                  <a:lnTo>
                    <a:pt x="26" y="111"/>
                  </a:lnTo>
                  <a:lnTo>
                    <a:pt x="30" y="107"/>
                  </a:lnTo>
                  <a:lnTo>
                    <a:pt x="35" y="104"/>
                  </a:lnTo>
                  <a:lnTo>
                    <a:pt x="41" y="100"/>
                  </a:lnTo>
                  <a:lnTo>
                    <a:pt x="46" y="97"/>
                  </a:lnTo>
                  <a:lnTo>
                    <a:pt x="49" y="94"/>
                  </a:lnTo>
                  <a:lnTo>
                    <a:pt x="53" y="93"/>
                  </a:lnTo>
                  <a:lnTo>
                    <a:pt x="57" y="92"/>
                  </a:lnTo>
                  <a:lnTo>
                    <a:pt x="60" y="92"/>
                  </a:lnTo>
                  <a:lnTo>
                    <a:pt x="64" y="92"/>
                  </a:lnTo>
                  <a:lnTo>
                    <a:pt x="67" y="92"/>
                  </a:lnTo>
                  <a:lnTo>
                    <a:pt x="71" y="93"/>
                  </a:lnTo>
                  <a:lnTo>
                    <a:pt x="74" y="93"/>
                  </a:lnTo>
                  <a:lnTo>
                    <a:pt x="81" y="96"/>
                  </a:lnTo>
                  <a:lnTo>
                    <a:pt x="84" y="96"/>
                  </a:lnTo>
                  <a:lnTo>
                    <a:pt x="91" y="97"/>
                  </a:lnTo>
                  <a:lnTo>
                    <a:pt x="98" y="99"/>
                  </a:lnTo>
                  <a:lnTo>
                    <a:pt x="104" y="101"/>
                  </a:lnTo>
                  <a:lnTo>
                    <a:pt x="110" y="103"/>
                  </a:lnTo>
                  <a:lnTo>
                    <a:pt x="117" y="105"/>
                  </a:lnTo>
                  <a:lnTo>
                    <a:pt x="123" y="108"/>
                  </a:lnTo>
                  <a:lnTo>
                    <a:pt x="129" y="110"/>
                  </a:lnTo>
                  <a:lnTo>
                    <a:pt x="136" y="112"/>
                  </a:lnTo>
                  <a:lnTo>
                    <a:pt x="142" y="114"/>
                  </a:lnTo>
                  <a:lnTo>
                    <a:pt x="148" y="116"/>
                  </a:lnTo>
                  <a:lnTo>
                    <a:pt x="155" y="117"/>
                  </a:lnTo>
                  <a:lnTo>
                    <a:pt x="161" y="118"/>
                  </a:lnTo>
                  <a:lnTo>
                    <a:pt x="167" y="119"/>
                  </a:lnTo>
                  <a:lnTo>
                    <a:pt x="174" y="119"/>
                  </a:lnTo>
                  <a:lnTo>
                    <a:pt x="180" y="118"/>
                  </a:lnTo>
                  <a:lnTo>
                    <a:pt x="186" y="117"/>
                  </a:lnTo>
                  <a:lnTo>
                    <a:pt x="203" y="111"/>
                  </a:lnTo>
                  <a:lnTo>
                    <a:pt x="213" y="106"/>
                  </a:lnTo>
                  <a:lnTo>
                    <a:pt x="221" y="101"/>
                  </a:lnTo>
                  <a:lnTo>
                    <a:pt x="228" y="96"/>
                  </a:lnTo>
                  <a:lnTo>
                    <a:pt x="232" y="91"/>
                  </a:lnTo>
                  <a:lnTo>
                    <a:pt x="237" y="85"/>
                  </a:lnTo>
                  <a:lnTo>
                    <a:pt x="241" y="80"/>
                  </a:lnTo>
                  <a:lnTo>
                    <a:pt x="244" y="74"/>
                  </a:lnTo>
                  <a:lnTo>
                    <a:pt x="246" y="68"/>
                  </a:lnTo>
                  <a:lnTo>
                    <a:pt x="247" y="62"/>
                  </a:lnTo>
                  <a:lnTo>
                    <a:pt x="247" y="58"/>
                  </a:lnTo>
                  <a:lnTo>
                    <a:pt x="247" y="51"/>
                  </a:lnTo>
                  <a:lnTo>
                    <a:pt x="250" y="27"/>
                  </a:lnTo>
                  <a:lnTo>
                    <a:pt x="250" y="28"/>
                  </a:lnTo>
                  <a:lnTo>
                    <a:pt x="251" y="25"/>
                  </a:lnTo>
                  <a:lnTo>
                    <a:pt x="251" y="22"/>
                  </a:lnTo>
                  <a:lnTo>
                    <a:pt x="252" y="19"/>
                  </a:lnTo>
                  <a:lnTo>
                    <a:pt x="254" y="16"/>
                  </a:lnTo>
                  <a:lnTo>
                    <a:pt x="256" y="13"/>
                  </a:lnTo>
                  <a:lnTo>
                    <a:pt x="258" y="10"/>
                  </a:lnTo>
                  <a:lnTo>
                    <a:pt x="261" y="8"/>
                  </a:lnTo>
                  <a:lnTo>
                    <a:pt x="263" y="5"/>
                  </a:lnTo>
                  <a:lnTo>
                    <a:pt x="268" y="3"/>
                  </a:lnTo>
                  <a:lnTo>
                    <a:pt x="271" y="2"/>
                  </a:lnTo>
                  <a:lnTo>
                    <a:pt x="274" y="1"/>
                  </a:lnTo>
                  <a:lnTo>
                    <a:pt x="277" y="1"/>
                  </a:lnTo>
                  <a:lnTo>
                    <a:pt x="281" y="0"/>
                  </a:lnTo>
                  <a:lnTo>
                    <a:pt x="284" y="1"/>
                  </a:lnTo>
                  <a:lnTo>
                    <a:pt x="287" y="1"/>
                  </a:lnTo>
                  <a:lnTo>
                    <a:pt x="291" y="3"/>
                  </a:lnTo>
                  <a:lnTo>
                    <a:pt x="290" y="7"/>
                  </a:lnTo>
                  <a:lnTo>
                    <a:pt x="290" y="12"/>
                  </a:lnTo>
                  <a:lnTo>
                    <a:pt x="290" y="16"/>
                  </a:lnTo>
                  <a:lnTo>
                    <a:pt x="290" y="21"/>
                  </a:lnTo>
                  <a:lnTo>
                    <a:pt x="291" y="25"/>
                  </a:lnTo>
                  <a:lnTo>
                    <a:pt x="291" y="29"/>
                  </a:lnTo>
                  <a:lnTo>
                    <a:pt x="291" y="34"/>
                  </a:lnTo>
                  <a:lnTo>
                    <a:pt x="291" y="38"/>
                  </a:lnTo>
                  <a:lnTo>
                    <a:pt x="292" y="78"/>
                  </a:lnTo>
                  <a:lnTo>
                    <a:pt x="292" y="81"/>
                  </a:lnTo>
                  <a:lnTo>
                    <a:pt x="295" y="135"/>
                  </a:lnTo>
                  <a:lnTo>
                    <a:pt x="294" y="136"/>
                  </a:lnTo>
                </a:path>
              </a:pathLst>
            </a:custGeom>
            <a:solidFill>
              <a:srgbClr val="EAEC5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  <p:sp>
          <p:nvSpPr>
            <p:cNvPr id="33885" name="Freeform 48"/>
            <p:cNvSpPr>
              <a:spLocks/>
            </p:cNvSpPr>
            <p:nvPr/>
          </p:nvSpPr>
          <p:spPr bwMode="auto">
            <a:xfrm>
              <a:off x="4165" y="1308"/>
              <a:ext cx="296" cy="437"/>
            </a:xfrm>
            <a:custGeom>
              <a:avLst/>
              <a:gdLst>
                <a:gd name="T0" fmla="*/ 5 w 296"/>
                <a:gd name="T1" fmla="*/ 203 h 437"/>
                <a:gd name="T2" fmla="*/ 6 w 296"/>
                <a:gd name="T3" fmla="*/ 217 h 437"/>
                <a:gd name="T4" fmla="*/ 6 w 296"/>
                <a:gd name="T5" fmla="*/ 230 h 437"/>
                <a:gd name="T6" fmla="*/ 6 w 296"/>
                <a:gd name="T7" fmla="*/ 242 h 437"/>
                <a:gd name="T8" fmla="*/ 4 w 296"/>
                <a:gd name="T9" fmla="*/ 263 h 437"/>
                <a:gd name="T10" fmla="*/ 7 w 296"/>
                <a:gd name="T11" fmla="*/ 280 h 437"/>
                <a:gd name="T12" fmla="*/ 9 w 296"/>
                <a:gd name="T13" fmla="*/ 297 h 437"/>
                <a:gd name="T14" fmla="*/ 10 w 296"/>
                <a:gd name="T15" fmla="*/ 313 h 437"/>
                <a:gd name="T16" fmla="*/ 9 w 296"/>
                <a:gd name="T17" fmla="*/ 329 h 437"/>
                <a:gd name="T18" fmla="*/ 11 w 296"/>
                <a:gd name="T19" fmla="*/ 356 h 437"/>
                <a:gd name="T20" fmla="*/ 9 w 296"/>
                <a:gd name="T21" fmla="*/ 373 h 437"/>
                <a:gd name="T22" fmla="*/ 9 w 296"/>
                <a:gd name="T23" fmla="*/ 390 h 437"/>
                <a:gd name="T24" fmla="*/ 10 w 296"/>
                <a:gd name="T25" fmla="*/ 406 h 437"/>
                <a:gd name="T26" fmla="*/ 16 w 296"/>
                <a:gd name="T27" fmla="*/ 420 h 437"/>
                <a:gd name="T28" fmla="*/ 47 w 296"/>
                <a:gd name="T29" fmla="*/ 431 h 437"/>
                <a:gd name="T30" fmla="*/ 74 w 296"/>
                <a:gd name="T31" fmla="*/ 436 h 437"/>
                <a:gd name="T32" fmla="*/ 86 w 296"/>
                <a:gd name="T33" fmla="*/ 427 h 437"/>
                <a:gd name="T34" fmla="*/ 67 w 296"/>
                <a:gd name="T35" fmla="*/ 378 h 437"/>
                <a:gd name="T36" fmla="*/ 86 w 296"/>
                <a:gd name="T37" fmla="*/ 361 h 437"/>
                <a:gd name="T38" fmla="*/ 93 w 296"/>
                <a:gd name="T39" fmla="*/ 342 h 437"/>
                <a:gd name="T40" fmla="*/ 62 w 296"/>
                <a:gd name="T41" fmla="*/ 313 h 437"/>
                <a:gd name="T42" fmla="*/ 39 w 296"/>
                <a:gd name="T43" fmla="*/ 288 h 437"/>
                <a:gd name="T44" fmla="*/ 46 w 296"/>
                <a:gd name="T45" fmla="*/ 254 h 437"/>
                <a:gd name="T46" fmla="*/ 54 w 296"/>
                <a:gd name="T47" fmla="*/ 243 h 437"/>
                <a:gd name="T48" fmla="*/ 67 w 296"/>
                <a:gd name="T49" fmla="*/ 231 h 437"/>
                <a:gd name="T50" fmla="*/ 83 w 296"/>
                <a:gd name="T51" fmla="*/ 219 h 437"/>
                <a:gd name="T52" fmla="*/ 102 w 296"/>
                <a:gd name="T53" fmla="*/ 211 h 437"/>
                <a:gd name="T54" fmla="*/ 122 w 296"/>
                <a:gd name="T55" fmla="*/ 208 h 437"/>
                <a:gd name="T56" fmla="*/ 173 w 296"/>
                <a:gd name="T57" fmla="*/ 219 h 437"/>
                <a:gd name="T58" fmla="*/ 211 w 296"/>
                <a:gd name="T59" fmla="*/ 237 h 437"/>
                <a:gd name="T60" fmla="*/ 228 w 296"/>
                <a:gd name="T61" fmla="*/ 241 h 437"/>
                <a:gd name="T62" fmla="*/ 247 w 296"/>
                <a:gd name="T63" fmla="*/ 241 h 437"/>
                <a:gd name="T64" fmla="*/ 270 w 296"/>
                <a:gd name="T65" fmla="*/ 228 h 437"/>
                <a:gd name="T66" fmla="*/ 286 w 296"/>
                <a:gd name="T67" fmla="*/ 209 h 437"/>
                <a:gd name="T68" fmla="*/ 294 w 296"/>
                <a:gd name="T69" fmla="*/ 164 h 437"/>
                <a:gd name="T70" fmla="*/ 293 w 296"/>
                <a:gd name="T71" fmla="*/ 148 h 437"/>
                <a:gd name="T72" fmla="*/ 286 w 296"/>
                <a:gd name="T73" fmla="*/ 133 h 437"/>
                <a:gd name="T74" fmla="*/ 272 w 296"/>
                <a:gd name="T75" fmla="*/ 117 h 437"/>
                <a:gd name="T76" fmla="*/ 253 w 296"/>
                <a:gd name="T77" fmla="*/ 103 h 437"/>
                <a:gd name="T78" fmla="*/ 238 w 296"/>
                <a:gd name="T79" fmla="*/ 98 h 437"/>
                <a:gd name="T80" fmla="*/ 224 w 296"/>
                <a:gd name="T81" fmla="*/ 99 h 437"/>
                <a:gd name="T82" fmla="*/ 200 w 296"/>
                <a:gd name="T83" fmla="*/ 104 h 437"/>
                <a:gd name="T84" fmla="*/ 175 w 296"/>
                <a:gd name="T85" fmla="*/ 112 h 437"/>
                <a:gd name="T86" fmla="*/ 148 w 296"/>
                <a:gd name="T87" fmla="*/ 119 h 437"/>
                <a:gd name="T88" fmla="*/ 122 w 296"/>
                <a:gd name="T89" fmla="*/ 122 h 437"/>
                <a:gd name="T90" fmla="*/ 84 w 296"/>
                <a:gd name="T91" fmla="*/ 108 h 437"/>
                <a:gd name="T92" fmla="*/ 60 w 296"/>
                <a:gd name="T93" fmla="*/ 87 h 437"/>
                <a:gd name="T94" fmla="*/ 52 w 296"/>
                <a:gd name="T95" fmla="*/ 63 h 437"/>
                <a:gd name="T96" fmla="*/ 50 w 296"/>
                <a:gd name="T97" fmla="*/ 29 h 437"/>
                <a:gd name="T98" fmla="*/ 47 w 296"/>
                <a:gd name="T99" fmla="*/ 17 h 437"/>
                <a:gd name="T100" fmla="*/ 37 w 296"/>
                <a:gd name="T101" fmla="*/ 5 h 437"/>
                <a:gd name="T102" fmla="*/ 24 w 296"/>
                <a:gd name="T103" fmla="*/ 1 h 437"/>
                <a:gd name="T104" fmla="*/ 10 w 296"/>
                <a:gd name="T105" fmla="*/ 3 h 437"/>
                <a:gd name="T106" fmla="*/ 10 w 296"/>
                <a:gd name="T107" fmla="*/ 21 h 437"/>
                <a:gd name="T108" fmla="*/ 8 w 296"/>
                <a:gd name="T109" fmla="*/ 38 h 437"/>
                <a:gd name="T110" fmla="*/ 1 w 296"/>
                <a:gd name="T111" fmla="*/ 136 h 4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6"/>
                <a:gd name="T169" fmla="*/ 0 h 437"/>
                <a:gd name="T170" fmla="*/ 296 w 296"/>
                <a:gd name="T171" fmla="*/ 437 h 4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6" h="437">
                  <a:moveTo>
                    <a:pt x="1" y="136"/>
                  </a:moveTo>
                  <a:lnTo>
                    <a:pt x="4" y="188"/>
                  </a:lnTo>
                  <a:lnTo>
                    <a:pt x="5" y="200"/>
                  </a:lnTo>
                  <a:lnTo>
                    <a:pt x="5" y="203"/>
                  </a:lnTo>
                  <a:lnTo>
                    <a:pt x="6" y="207"/>
                  </a:lnTo>
                  <a:lnTo>
                    <a:pt x="5" y="210"/>
                  </a:lnTo>
                  <a:lnTo>
                    <a:pt x="6" y="213"/>
                  </a:lnTo>
                  <a:lnTo>
                    <a:pt x="6" y="217"/>
                  </a:lnTo>
                  <a:lnTo>
                    <a:pt x="6" y="220"/>
                  </a:lnTo>
                  <a:lnTo>
                    <a:pt x="6" y="223"/>
                  </a:lnTo>
                  <a:lnTo>
                    <a:pt x="6" y="226"/>
                  </a:lnTo>
                  <a:lnTo>
                    <a:pt x="6" y="230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6" y="239"/>
                  </a:lnTo>
                  <a:lnTo>
                    <a:pt x="6" y="242"/>
                  </a:lnTo>
                  <a:lnTo>
                    <a:pt x="6" y="246"/>
                  </a:lnTo>
                  <a:lnTo>
                    <a:pt x="6" y="249"/>
                  </a:lnTo>
                  <a:lnTo>
                    <a:pt x="6" y="253"/>
                  </a:lnTo>
                  <a:lnTo>
                    <a:pt x="4" y="263"/>
                  </a:lnTo>
                  <a:lnTo>
                    <a:pt x="6" y="267"/>
                  </a:lnTo>
                  <a:lnTo>
                    <a:pt x="6" y="271"/>
                  </a:lnTo>
                  <a:lnTo>
                    <a:pt x="6" y="275"/>
                  </a:lnTo>
                  <a:lnTo>
                    <a:pt x="7" y="280"/>
                  </a:lnTo>
                  <a:lnTo>
                    <a:pt x="8" y="284"/>
                  </a:lnTo>
                  <a:lnTo>
                    <a:pt x="9" y="288"/>
                  </a:lnTo>
                  <a:lnTo>
                    <a:pt x="9" y="292"/>
                  </a:lnTo>
                  <a:lnTo>
                    <a:pt x="9" y="297"/>
                  </a:lnTo>
                  <a:lnTo>
                    <a:pt x="10" y="301"/>
                  </a:lnTo>
                  <a:lnTo>
                    <a:pt x="9" y="305"/>
                  </a:lnTo>
                  <a:lnTo>
                    <a:pt x="9" y="309"/>
                  </a:lnTo>
                  <a:lnTo>
                    <a:pt x="10" y="313"/>
                  </a:lnTo>
                  <a:lnTo>
                    <a:pt x="10" y="317"/>
                  </a:lnTo>
                  <a:lnTo>
                    <a:pt x="9" y="321"/>
                  </a:lnTo>
                  <a:lnTo>
                    <a:pt x="9" y="325"/>
                  </a:lnTo>
                  <a:lnTo>
                    <a:pt x="9" y="329"/>
                  </a:lnTo>
                  <a:lnTo>
                    <a:pt x="11" y="339"/>
                  </a:lnTo>
                  <a:lnTo>
                    <a:pt x="11" y="350"/>
                  </a:lnTo>
                  <a:lnTo>
                    <a:pt x="11" y="353"/>
                  </a:lnTo>
                  <a:lnTo>
                    <a:pt x="11" y="356"/>
                  </a:lnTo>
                  <a:lnTo>
                    <a:pt x="11" y="361"/>
                  </a:lnTo>
                  <a:lnTo>
                    <a:pt x="11" y="365"/>
                  </a:lnTo>
                  <a:lnTo>
                    <a:pt x="10" y="369"/>
                  </a:lnTo>
                  <a:lnTo>
                    <a:pt x="9" y="373"/>
                  </a:lnTo>
                  <a:lnTo>
                    <a:pt x="9" y="378"/>
                  </a:lnTo>
                  <a:lnTo>
                    <a:pt x="9" y="382"/>
                  </a:lnTo>
                  <a:lnTo>
                    <a:pt x="9" y="386"/>
                  </a:lnTo>
                  <a:lnTo>
                    <a:pt x="9" y="390"/>
                  </a:lnTo>
                  <a:lnTo>
                    <a:pt x="9" y="394"/>
                  </a:lnTo>
                  <a:lnTo>
                    <a:pt x="10" y="398"/>
                  </a:lnTo>
                  <a:lnTo>
                    <a:pt x="9" y="402"/>
                  </a:lnTo>
                  <a:lnTo>
                    <a:pt x="10" y="406"/>
                  </a:lnTo>
                  <a:lnTo>
                    <a:pt x="11" y="410"/>
                  </a:lnTo>
                  <a:lnTo>
                    <a:pt x="11" y="415"/>
                  </a:lnTo>
                  <a:lnTo>
                    <a:pt x="13" y="418"/>
                  </a:lnTo>
                  <a:lnTo>
                    <a:pt x="16" y="420"/>
                  </a:lnTo>
                  <a:lnTo>
                    <a:pt x="19" y="423"/>
                  </a:lnTo>
                  <a:lnTo>
                    <a:pt x="32" y="428"/>
                  </a:lnTo>
                  <a:lnTo>
                    <a:pt x="39" y="429"/>
                  </a:lnTo>
                  <a:lnTo>
                    <a:pt x="47" y="431"/>
                  </a:lnTo>
                  <a:lnTo>
                    <a:pt x="53" y="432"/>
                  </a:lnTo>
                  <a:lnTo>
                    <a:pt x="60" y="434"/>
                  </a:lnTo>
                  <a:lnTo>
                    <a:pt x="67" y="435"/>
                  </a:lnTo>
                  <a:lnTo>
                    <a:pt x="74" y="436"/>
                  </a:lnTo>
                  <a:lnTo>
                    <a:pt x="82" y="436"/>
                  </a:lnTo>
                  <a:lnTo>
                    <a:pt x="90" y="435"/>
                  </a:lnTo>
                  <a:lnTo>
                    <a:pt x="90" y="430"/>
                  </a:lnTo>
                  <a:lnTo>
                    <a:pt x="86" y="427"/>
                  </a:lnTo>
                  <a:lnTo>
                    <a:pt x="63" y="399"/>
                  </a:lnTo>
                  <a:lnTo>
                    <a:pt x="61" y="390"/>
                  </a:lnTo>
                  <a:lnTo>
                    <a:pt x="62" y="387"/>
                  </a:lnTo>
                  <a:lnTo>
                    <a:pt x="67" y="378"/>
                  </a:lnTo>
                  <a:lnTo>
                    <a:pt x="70" y="375"/>
                  </a:lnTo>
                  <a:lnTo>
                    <a:pt x="75" y="371"/>
                  </a:lnTo>
                  <a:lnTo>
                    <a:pt x="81" y="366"/>
                  </a:lnTo>
                  <a:lnTo>
                    <a:pt x="86" y="361"/>
                  </a:lnTo>
                  <a:lnTo>
                    <a:pt x="90" y="356"/>
                  </a:lnTo>
                  <a:lnTo>
                    <a:pt x="93" y="352"/>
                  </a:lnTo>
                  <a:lnTo>
                    <a:pt x="95" y="347"/>
                  </a:lnTo>
                  <a:lnTo>
                    <a:pt x="93" y="342"/>
                  </a:lnTo>
                  <a:lnTo>
                    <a:pt x="90" y="337"/>
                  </a:lnTo>
                  <a:lnTo>
                    <a:pt x="77" y="324"/>
                  </a:lnTo>
                  <a:lnTo>
                    <a:pt x="69" y="319"/>
                  </a:lnTo>
                  <a:lnTo>
                    <a:pt x="62" y="313"/>
                  </a:lnTo>
                  <a:lnTo>
                    <a:pt x="54" y="307"/>
                  </a:lnTo>
                  <a:lnTo>
                    <a:pt x="49" y="301"/>
                  </a:lnTo>
                  <a:lnTo>
                    <a:pt x="43" y="295"/>
                  </a:lnTo>
                  <a:lnTo>
                    <a:pt x="39" y="288"/>
                  </a:lnTo>
                  <a:lnTo>
                    <a:pt x="37" y="281"/>
                  </a:lnTo>
                  <a:lnTo>
                    <a:pt x="37" y="275"/>
                  </a:lnTo>
                  <a:lnTo>
                    <a:pt x="43" y="257"/>
                  </a:lnTo>
                  <a:lnTo>
                    <a:pt x="46" y="254"/>
                  </a:lnTo>
                  <a:lnTo>
                    <a:pt x="48" y="252"/>
                  </a:lnTo>
                  <a:lnTo>
                    <a:pt x="49" y="248"/>
                  </a:lnTo>
                  <a:lnTo>
                    <a:pt x="52" y="246"/>
                  </a:lnTo>
                  <a:lnTo>
                    <a:pt x="54" y="243"/>
                  </a:lnTo>
                  <a:lnTo>
                    <a:pt x="57" y="240"/>
                  </a:lnTo>
                  <a:lnTo>
                    <a:pt x="61" y="237"/>
                  </a:lnTo>
                  <a:lnTo>
                    <a:pt x="64" y="234"/>
                  </a:lnTo>
                  <a:lnTo>
                    <a:pt x="67" y="231"/>
                  </a:lnTo>
                  <a:lnTo>
                    <a:pt x="70" y="228"/>
                  </a:lnTo>
                  <a:lnTo>
                    <a:pt x="74" y="225"/>
                  </a:lnTo>
                  <a:lnTo>
                    <a:pt x="79" y="222"/>
                  </a:lnTo>
                  <a:lnTo>
                    <a:pt x="83" y="219"/>
                  </a:lnTo>
                  <a:lnTo>
                    <a:pt x="87" y="216"/>
                  </a:lnTo>
                  <a:lnTo>
                    <a:pt x="91" y="213"/>
                  </a:lnTo>
                  <a:lnTo>
                    <a:pt x="96" y="212"/>
                  </a:lnTo>
                  <a:lnTo>
                    <a:pt x="102" y="211"/>
                  </a:lnTo>
                  <a:lnTo>
                    <a:pt x="107" y="210"/>
                  </a:lnTo>
                  <a:lnTo>
                    <a:pt x="112" y="209"/>
                  </a:lnTo>
                  <a:lnTo>
                    <a:pt x="118" y="208"/>
                  </a:lnTo>
                  <a:lnTo>
                    <a:pt x="122" y="208"/>
                  </a:lnTo>
                  <a:lnTo>
                    <a:pt x="128" y="208"/>
                  </a:lnTo>
                  <a:lnTo>
                    <a:pt x="134" y="208"/>
                  </a:lnTo>
                  <a:lnTo>
                    <a:pt x="139" y="209"/>
                  </a:lnTo>
                  <a:lnTo>
                    <a:pt x="173" y="219"/>
                  </a:lnTo>
                  <a:lnTo>
                    <a:pt x="184" y="225"/>
                  </a:lnTo>
                  <a:lnTo>
                    <a:pt x="199" y="232"/>
                  </a:lnTo>
                  <a:lnTo>
                    <a:pt x="208" y="236"/>
                  </a:lnTo>
                  <a:lnTo>
                    <a:pt x="211" y="237"/>
                  </a:lnTo>
                  <a:lnTo>
                    <a:pt x="216" y="238"/>
                  </a:lnTo>
                  <a:lnTo>
                    <a:pt x="220" y="240"/>
                  </a:lnTo>
                  <a:lnTo>
                    <a:pt x="224" y="240"/>
                  </a:lnTo>
                  <a:lnTo>
                    <a:pt x="228" y="241"/>
                  </a:lnTo>
                  <a:lnTo>
                    <a:pt x="233" y="241"/>
                  </a:lnTo>
                  <a:lnTo>
                    <a:pt x="238" y="242"/>
                  </a:lnTo>
                  <a:lnTo>
                    <a:pt x="242" y="241"/>
                  </a:lnTo>
                  <a:lnTo>
                    <a:pt x="247" y="241"/>
                  </a:lnTo>
                  <a:lnTo>
                    <a:pt x="253" y="239"/>
                  </a:lnTo>
                  <a:lnTo>
                    <a:pt x="259" y="236"/>
                  </a:lnTo>
                  <a:lnTo>
                    <a:pt x="266" y="232"/>
                  </a:lnTo>
                  <a:lnTo>
                    <a:pt x="270" y="228"/>
                  </a:lnTo>
                  <a:lnTo>
                    <a:pt x="274" y="223"/>
                  </a:lnTo>
                  <a:lnTo>
                    <a:pt x="279" y="219"/>
                  </a:lnTo>
                  <a:lnTo>
                    <a:pt x="283" y="214"/>
                  </a:lnTo>
                  <a:lnTo>
                    <a:pt x="286" y="209"/>
                  </a:lnTo>
                  <a:lnTo>
                    <a:pt x="289" y="200"/>
                  </a:lnTo>
                  <a:lnTo>
                    <a:pt x="295" y="182"/>
                  </a:lnTo>
                  <a:lnTo>
                    <a:pt x="295" y="174"/>
                  </a:lnTo>
                  <a:lnTo>
                    <a:pt x="294" y="164"/>
                  </a:lnTo>
                  <a:lnTo>
                    <a:pt x="294" y="160"/>
                  </a:lnTo>
                  <a:lnTo>
                    <a:pt x="294" y="156"/>
                  </a:lnTo>
                  <a:lnTo>
                    <a:pt x="294" y="152"/>
                  </a:lnTo>
                  <a:lnTo>
                    <a:pt x="293" y="148"/>
                  </a:lnTo>
                  <a:lnTo>
                    <a:pt x="292" y="144"/>
                  </a:lnTo>
                  <a:lnTo>
                    <a:pt x="290" y="140"/>
                  </a:lnTo>
                  <a:lnTo>
                    <a:pt x="288" y="137"/>
                  </a:lnTo>
                  <a:lnTo>
                    <a:pt x="286" y="133"/>
                  </a:lnTo>
                  <a:lnTo>
                    <a:pt x="282" y="128"/>
                  </a:lnTo>
                  <a:lnTo>
                    <a:pt x="279" y="125"/>
                  </a:lnTo>
                  <a:lnTo>
                    <a:pt x="276" y="121"/>
                  </a:lnTo>
                  <a:lnTo>
                    <a:pt x="272" y="117"/>
                  </a:lnTo>
                  <a:lnTo>
                    <a:pt x="268" y="114"/>
                  </a:lnTo>
                  <a:lnTo>
                    <a:pt x="263" y="111"/>
                  </a:lnTo>
                  <a:lnTo>
                    <a:pt x="257" y="107"/>
                  </a:lnTo>
                  <a:lnTo>
                    <a:pt x="253" y="103"/>
                  </a:lnTo>
                  <a:lnTo>
                    <a:pt x="249" y="101"/>
                  </a:lnTo>
                  <a:lnTo>
                    <a:pt x="246" y="100"/>
                  </a:lnTo>
                  <a:lnTo>
                    <a:pt x="241" y="98"/>
                  </a:lnTo>
                  <a:lnTo>
                    <a:pt x="238" y="98"/>
                  </a:lnTo>
                  <a:lnTo>
                    <a:pt x="234" y="98"/>
                  </a:lnTo>
                  <a:lnTo>
                    <a:pt x="231" y="98"/>
                  </a:lnTo>
                  <a:lnTo>
                    <a:pt x="227" y="99"/>
                  </a:lnTo>
                  <a:lnTo>
                    <a:pt x="224" y="99"/>
                  </a:lnTo>
                  <a:lnTo>
                    <a:pt x="217" y="101"/>
                  </a:lnTo>
                  <a:lnTo>
                    <a:pt x="214" y="101"/>
                  </a:lnTo>
                  <a:lnTo>
                    <a:pt x="208" y="103"/>
                  </a:lnTo>
                  <a:lnTo>
                    <a:pt x="200" y="104"/>
                  </a:lnTo>
                  <a:lnTo>
                    <a:pt x="193" y="106"/>
                  </a:lnTo>
                  <a:lnTo>
                    <a:pt x="187" y="108"/>
                  </a:lnTo>
                  <a:lnTo>
                    <a:pt x="180" y="110"/>
                  </a:lnTo>
                  <a:lnTo>
                    <a:pt x="175" y="112"/>
                  </a:lnTo>
                  <a:lnTo>
                    <a:pt x="168" y="114"/>
                  </a:lnTo>
                  <a:lnTo>
                    <a:pt x="162" y="116"/>
                  </a:lnTo>
                  <a:lnTo>
                    <a:pt x="155" y="117"/>
                  </a:lnTo>
                  <a:lnTo>
                    <a:pt x="148" y="119"/>
                  </a:lnTo>
                  <a:lnTo>
                    <a:pt x="142" y="121"/>
                  </a:lnTo>
                  <a:lnTo>
                    <a:pt x="135" y="121"/>
                  </a:lnTo>
                  <a:lnTo>
                    <a:pt x="129" y="122"/>
                  </a:lnTo>
                  <a:lnTo>
                    <a:pt x="122" y="122"/>
                  </a:lnTo>
                  <a:lnTo>
                    <a:pt x="117" y="121"/>
                  </a:lnTo>
                  <a:lnTo>
                    <a:pt x="110" y="120"/>
                  </a:lnTo>
                  <a:lnTo>
                    <a:pt x="94" y="113"/>
                  </a:lnTo>
                  <a:lnTo>
                    <a:pt x="84" y="108"/>
                  </a:lnTo>
                  <a:lnTo>
                    <a:pt x="76" y="103"/>
                  </a:lnTo>
                  <a:lnTo>
                    <a:pt x="70" y="98"/>
                  </a:lnTo>
                  <a:lnTo>
                    <a:pt x="65" y="92"/>
                  </a:lnTo>
                  <a:lnTo>
                    <a:pt x="60" y="87"/>
                  </a:lnTo>
                  <a:lnTo>
                    <a:pt x="57" y="81"/>
                  </a:lnTo>
                  <a:lnTo>
                    <a:pt x="54" y="75"/>
                  </a:lnTo>
                  <a:lnTo>
                    <a:pt x="53" y="69"/>
                  </a:lnTo>
                  <a:lnTo>
                    <a:pt x="52" y="63"/>
                  </a:lnTo>
                  <a:lnTo>
                    <a:pt x="52" y="59"/>
                  </a:lnTo>
                  <a:lnTo>
                    <a:pt x="52" y="52"/>
                  </a:lnTo>
                  <a:lnTo>
                    <a:pt x="50" y="29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0"/>
                  </a:lnTo>
                  <a:lnTo>
                    <a:pt x="47" y="17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0" y="8"/>
                  </a:lnTo>
                  <a:lnTo>
                    <a:pt x="37" y="5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10" y="21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9" y="34"/>
                  </a:lnTo>
                  <a:lnTo>
                    <a:pt x="8" y="38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0" y="135"/>
                  </a:lnTo>
                  <a:lnTo>
                    <a:pt x="1" y="136"/>
                  </a:lnTo>
                </a:path>
              </a:pathLst>
            </a:custGeom>
            <a:solidFill>
              <a:srgbClr val="EAEC5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>
                <a:ea typeface="新細明體" charset="-120"/>
              </a:endParaRPr>
            </a:p>
          </p:txBody>
        </p:sp>
      </p:grpSp>
      <p:sp>
        <p:nvSpPr>
          <p:cNvPr id="33832" name="Line 49"/>
          <p:cNvSpPr>
            <a:spLocks noChangeShapeType="1"/>
          </p:cNvSpPr>
          <p:nvPr/>
        </p:nvSpPr>
        <p:spPr bwMode="auto">
          <a:xfrm flipV="1">
            <a:off x="6882070" y="2166204"/>
            <a:ext cx="2998" cy="4004641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3" name="Rectangle 50"/>
          <p:cNvSpPr>
            <a:spLocks noChangeArrowheads="1"/>
          </p:cNvSpPr>
          <p:nvPr/>
        </p:nvSpPr>
        <p:spPr bwMode="auto">
          <a:xfrm>
            <a:off x="1977775" y="2536160"/>
            <a:ext cx="65950" cy="742674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34" name="Rectangle 51"/>
          <p:cNvSpPr>
            <a:spLocks noChangeArrowheads="1"/>
          </p:cNvSpPr>
          <p:nvPr/>
        </p:nvSpPr>
        <p:spPr bwMode="auto">
          <a:xfrm>
            <a:off x="3307271" y="2574812"/>
            <a:ext cx="65950" cy="742674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35" name="Rectangle 52"/>
          <p:cNvSpPr>
            <a:spLocks noChangeArrowheads="1"/>
          </p:cNvSpPr>
          <p:nvPr/>
        </p:nvSpPr>
        <p:spPr bwMode="auto">
          <a:xfrm>
            <a:off x="4549832" y="2525117"/>
            <a:ext cx="74943" cy="742674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36" name="Rectangle 53"/>
          <p:cNvSpPr>
            <a:spLocks noChangeArrowheads="1"/>
          </p:cNvSpPr>
          <p:nvPr/>
        </p:nvSpPr>
        <p:spPr bwMode="auto">
          <a:xfrm>
            <a:off x="5988745" y="2540302"/>
            <a:ext cx="74943" cy="742674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37" name="Rectangle 54"/>
          <p:cNvSpPr>
            <a:spLocks noChangeArrowheads="1"/>
          </p:cNvSpPr>
          <p:nvPr/>
        </p:nvSpPr>
        <p:spPr bwMode="auto">
          <a:xfrm>
            <a:off x="6111652" y="2649356"/>
            <a:ext cx="35973" cy="599109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38" name="Rectangle 55"/>
          <p:cNvSpPr>
            <a:spLocks noChangeArrowheads="1"/>
          </p:cNvSpPr>
          <p:nvPr/>
        </p:nvSpPr>
        <p:spPr bwMode="auto">
          <a:xfrm>
            <a:off x="5982749" y="2646595"/>
            <a:ext cx="77941" cy="60463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39" name="Rectangle 56"/>
          <p:cNvSpPr>
            <a:spLocks noChangeArrowheads="1"/>
          </p:cNvSpPr>
          <p:nvPr/>
        </p:nvSpPr>
        <p:spPr bwMode="auto">
          <a:xfrm>
            <a:off x="5837359" y="2601041"/>
            <a:ext cx="418184" cy="3727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40" name="Rectangle 57"/>
          <p:cNvSpPr>
            <a:spLocks noChangeArrowheads="1"/>
          </p:cNvSpPr>
          <p:nvPr/>
        </p:nvSpPr>
        <p:spPr bwMode="auto">
          <a:xfrm>
            <a:off x="4609787" y="2646595"/>
            <a:ext cx="41968" cy="622576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41" name="Rectangle 58"/>
          <p:cNvSpPr>
            <a:spLocks noChangeArrowheads="1"/>
          </p:cNvSpPr>
          <p:nvPr/>
        </p:nvSpPr>
        <p:spPr bwMode="auto">
          <a:xfrm>
            <a:off x="4528848" y="2645215"/>
            <a:ext cx="35973" cy="622576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42" name="Rectangle 59"/>
          <p:cNvSpPr>
            <a:spLocks noChangeArrowheads="1"/>
          </p:cNvSpPr>
          <p:nvPr/>
        </p:nvSpPr>
        <p:spPr bwMode="auto">
          <a:xfrm>
            <a:off x="4348984" y="3262269"/>
            <a:ext cx="526102" cy="51076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43" name="Rectangle 60"/>
          <p:cNvSpPr>
            <a:spLocks noChangeArrowheads="1"/>
          </p:cNvSpPr>
          <p:nvPr/>
        </p:nvSpPr>
        <p:spPr bwMode="auto">
          <a:xfrm>
            <a:off x="3361230" y="2642454"/>
            <a:ext cx="29977" cy="61843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44" name="Rectangle 61"/>
          <p:cNvSpPr>
            <a:spLocks noChangeArrowheads="1"/>
          </p:cNvSpPr>
          <p:nvPr/>
        </p:nvSpPr>
        <p:spPr bwMode="auto">
          <a:xfrm>
            <a:off x="3277294" y="2638312"/>
            <a:ext cx="35973" cy="61981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45" name="AutoShape 62"/>
          <p:cNvSpPr>
            <a:spLocks noChangeArrowheads="1"/>
          </p:cNvSpPr>
          <p:nvPr/>
        </p:nvSpPr>
        <p:spPr bwMode="auto">
          <a:xfrm>
            <a:off x="2043726" y="2614845"/>
            <a:ext cx="92930" cy="622576"/>
          </a:xfrm>
          <a:prstGeom prst="rtTriangle">
            <a:avLst/>
          </a:prstGeom>
          <a:solidFill>
            <a:srgbClr val="51DC00"/>
          </a:solidFill>
          <a:ln w="12700">
            <a:solidFill>
              <a:srgbClr val="51D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46" name="AutoShape 63"/>
          <p:cNvSpPr>
            <a:spLocks noChangeArrowheads="1"/>
          </p:cNvSpPr>
          <p:nvPr/>
        </p:nvSpPr>
        <p:spPr bwMode="auto">
          <a:xfrm>
            <a:off x="2043726" y="2601041"/>
            <a:ext cx="236821" cy="212587"/>
          </a:xfrm>
          <a:prstGeom prst="rtTriangle">
            <a:avLst/>
          </a:prstGeom>
          <a:solidFill>
            <a:srgbClr val="51DC00"/>
          </a:solidFill>
          <a:ln w="12700">
            <a:solidFill>
              <a:srgbClr val="51D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47" name="AutoShape 64"/>
          <p:cNvSpPr>
            <a:spLocks noChangeArrowheads="1"/>
          </p:cNvSpPr>
          <p:nvPr/>
        </p:nvSpPr>
        <p:spPr bwMode="auto">
          <a:xfrm rot="16200000">
            <a:off x="1613751" y="2874837"/>
            <a:ext cx="633620" cy="92930"/>
          </a:xfrm>
          <a:prstGeom prst="rtTriangle">
            <a:avLst/>
          </a:prstGeom>
          <a:solidFill>
            <a:srgbClr val="51DC00"/>
          </a:solidFill>
          <a:ln w="12700">
            <a:solidFill>
              <a:srgbClr val="51D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48" name="AutoShape 65"/>
          <p:cNvSpPr>
            <a:spLocks noChangeArrowheads="1"/>
          </p:cNvSpPr>
          <p:nvPr/>
        </p:nvSpPr>
        <p:spPr bwMode="auto">
          <a:xfrm rot="16200000">
            <a:off x="1726329" y="2558040"/>
            <a:ext cx="218109" cy="284785"/>
          </a:xfrm>
          <a:prstGeom prst="rtTriangle">
            <a:avLst/>
          </a:prstGeom>
          <a:solidFill>
            <a:srgbClr val="51DC00"/>
          </a:solidFill>
          <a:ln w="12700">
            <a:solidFill>
              <a:srgbClr val="51D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49" name="Rectangle 66"/>
          <p:cNvSpPr>
            <a:spLocks noChangeArrowheads="1"/>
          </p:cNvSpPr>
          <p:nvPr/>
        </p:nvSpPr>
        <p:spPr bwMode="auto">
          <a:xfrm>
            <a:off x="1986769" y="4120899"/>
            <a:ext cx="20984" cy="60187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50" name="AutoShape 67"/>
          <p:cNvSpPr>
            <a:spLocks noChangeArrowheads="1"/>
          </p:cNvSpPr>
          <p:nvPr/>
        </p:nvSpPr>
        <p:spPr bwMode="auto">
          <a:xfrm rot="10800000" flipH="1" flipV="1">
            <a:off x="1842877" y="4726910"/>
            <a:ext cx="308767" cy="3037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9 w 21600"/>
              <a:gd name="T13" fmla="*/ 4909 h 21600"/>
              <a:gd name="T14" fmla="*/ 17091 w 21600"/>
              <a:gd name="T15" fmla="*/ 166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51" name="AutoShape 68"/>
          <p:cNvSpPr>
            <a:spLocks noChangeArrowheads="1"/>
          </p:cNvSpPr>
          <p:nvPr/>
        </p:nvSpPr>
        <p:spPr bwMode="auto">
          <a:xfrm>
            <a:off x="2049721" y="4590247"/>
            <a:ext cx="119909" cy="46935"/>
          </a:xfrm>
          <a:prstGeom prst="homePlate">
            <a:avLst>
              <a:gd name="adj" fmla="val 78431"/>
            </a:avLst>
          </a:prstGeom>
          <a:solidFill>
            <a:srgbClr val="51DC00"/>
          </a:solidFill>
          <a:ln w="12700">
            <a:solidFill>
              <a:srgbClr val="51D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52" name="AutoShape 69"/>
          <p:cNvSpPr>
            <a:spLocks noChangeArrowheads="1"/>
          </p:cNvSpPr>
          <p:nvPr/>
        </p:nvSpPr>
        <p:spPr bwMode="auto">
          <a:xfrm flipH="1">
            <a:off x="1824891" y="4597149"/>
            <a:ext cx="119909" cy="44174"/>
          </a:xfrm>
          <a:prstGeom prst="homePlate">
            <a:avLst>
              <a:gd name="adj" fmla="val 83333"/>
            </a:avLst>
          </a:prstGeom>
          <a:solidFill>
            <a:srgbClr val="51DC00"/>
          </a:solidFill>
          <a:ln w="12700">
            <a:solidFill>
              <a:srgbClr val="51D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53" name="Rectangle 70"/>
          <p:cNvSpPr>
            <a:spLocks noChangeArrowheads="1"/>
          </p:cNvSpPr>
          <p:nvPr/>
        </p:nvSpPr>
        <p:spPr bwMode="auto">
          <a:xfrm>
            <a:off x="3974267" y="4167834"/>
            <a:ext cx="23982" cy="592207"/>
          </a:xfrm>
          <a:prstGeom prst="rect">
            <a:avLst/>
          </a:prstGeom>
          <a:solidFill>
            <a:srgbClr val="EAEC5E"/>
          </a:solidFill>
          <a:ln w="12700">
            <a:solidFill>
              <a:srgbClr val="EAEC5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54" name="Rectangle 71"/>
          <p:cNvSpPr>
            <a:spLocks noChangeArrowheads="1"/>
          </p:cNvSpPr>
          <p:nvPr/>
        </p:nvSpPr>
        <p:spPr bwMode="auto">
          <a:xfrm>
            <a:off x="3884335" y="4167834"/>
            <a:ext cx="38971" cy="592207"/>
          </a:xfrm>
          <a:prstGeom prst="rect">
            <a:avLst/>
          </a:prstGeom>
          <a:solidFill>
            <a:srgbClr val="EAEC5E"/>
          </a:solidFill>
          <a:ln w="12700">
            <a:solidFill>
              <a:srgbClr val="EAEC5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55" name="Rectangle 72"/>
          <p:cNvSpPr>
            <a:spLocks noChangeArrowheads="1"/>
          </p:cNvSpPr>
          <p:nvPr/>
        </p:nvSpPr>
        <p:spPr bwMode="auto">
          <a:xfrm>
            <a:off x="3935296" y="4167834"/>
            <a:ext cx="17986" cy="600489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56" name="Line 73"/>
          <p:cNvSpPr>
            <a:spLocks noChangeShapeType="1"/>
          </p:cNvSpPr>
          <p:nvPr/>
        </p:nvSpPr>
        <p:spPr bwMode="auto">
          <a:xfrm>
            <a:off x="3767423" y="4773845"/>
            <a:ext cx="356730" cy="138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57" name="Rectangle 74"/>
          <p:cNvSpPr>
            <a:spLocks noChangeArrowheads="1"/>
          </p:cNvSpPr>
          <p:nvPr/>
        </p:nvSpPr>
        <p:spPr bwMode="auto">
          <a:xfrm>
            <a:off x="3761428" y="4782128"/>
            <a:ext cx="389706" cy="1242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58" name="Line 75"/>
          <p:cNvSpPr>
            <a:spLocks noChangeShapeType="1"/>
          </p:cNvSpPr>
          <p:nvPr/>
        </p:nvSpPr>
        <p:spPr bwMode="auto">
          <a:xfrm flipV="1">
            <a:off x="3749437" y="4794552"/>
            <a:ext cx="440667" cy="138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59" name="Rectangle 76"/>
          <p:cNvSpPr>
            <a:spLocks noChangeArrowheads="1"/>
          </p:cNvSpPr>
          <p:nvPr/>
        </p:nvSpPr>
        <p:spPr bwMode="auto">
          <a:xfrm>
            <a:off x="6033711" y="4120899"/>
            <a:ext cx="44966" cy="61291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60" name="Rectangle 77"/>
          <p:cNvSpPr>
            <a:spLocks noChangeArrowheads="1"/>
          </p:cNvSpPr>
          <p:nvPr/>
        </p:nvSpPr>
        <p:spPr bwMode="auto">
          <a:xfrm>
            <a:off x="6147625" y="4138845"/>
            <a:ext cx="44966" cy="61429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61" name="Rectangle 78"/>
          <p:cNvSpPr>
            <a:spLocks noChangeArrowheads="1"/>
          </p:cNvSpPr>
          <p:nvPr/>
        </p:nvSpPr>
        <p:spPr bwMode="auto">
          <a:xfrm>
            <a:off x="5957269" y="4754519"/>
            <a:ext cx="349236" cy="23467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62" name="Arc 79"/>
          <p:cNvSpPr>
            <a:spLocks/>
          </p:cNvSpPr>
          <p:nvPr/>
        </p:nvSpPr>
        <p:spPr bwMode="auto">
          <a:xfrm rot="13440000">
            <a:off x="5903309" y="4620617"/>
            <a:ext cx="118411" cy="95250"/>
          </a:xfrm>
          <a:custGeom>
            <a:avLst/>
            <a:gdLst>
              <a:gd name="T0" fmla="*/ 0 w 21940"/>
              <a:gd name="T1" fmla="*/ 0 h 21600"/>
              <a:gd name="T2" fmla="*/ 0 w 21940"/>
              <a:gd name="T3" fmla="*/ 0 h 21600"/>
              <a:gd name="T4" fmla="*/ 0 w 21940"/>
              <a:gd name="T5" fmla="*/ 0 h 21600"/>
              <a:gd name="T6" fmla="*/ 0 60000 65536"/>
              <a:gd name="T7" fmla="*/ 0 60000 65536"/>
              <a:gd name="T8" fmla="*/ 0 60000 65536"/>
              <a:gd name="T9" fmla="*/ 0 w 21940"/>
              <a:gd name="T10" fmla="*/ 0 h 21600"/>
              <a:gd name="T11" fmla="*/ 21940 w 2194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40" h="21600" fill="none" extrusionOk="0">
                <a:moveTo>
                  <a:pt x="-1" y="2"/>
                </a:moveTo>
                <a:cubicBezTo>
                  <a:pt x="113" y="0"/>
                  <a:pt x="226" y="-1"/>
                  <a:pt x="340" y="0"/>
                </a:cubicBezTo>
                <a:cubicBezTo>
                  <a:pt x="12269" y="0"/>
                  <a:pt x="21940" y="9670"/>
                  <a:pt x="21940" y="21600"/>
                </a:cubicBezTo>
              </a:path>
              <a:path w="21940" h="21600" stroke="0" extrusionOk="0">
                <a:moveTo>
                  <a:pt x="-1" y="2"/>
                </a:moveTo>
                <a:cubicBezTo>
                  <a:pt x="113" y="0"/>
                  <a:pt x="226" y="-1"/>
                  <a:pt x="340" y="0"/>
                </a:cubicBezTo>
                <a:cubicBezTo>
                  <a:pt x="12269" y="0"/>
                  <a:pt x="21940" y="9670"/>
                  <a:pt x="21940" y="21600"/>
                </a:cubicBezTo>
                <a:lnTo>
                  <a:pt x="34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63" name="AutoShape 80"/>
          <p:cNvSpPr>
            <a:spLocks noChangeArrowheads="1"/>
          </p:cNvSpPr>
          <p:nvPr/>
        </p:nvSpPr>
        <p:spPr bwMode="auto">
          <a:xfrm>
            <a:off x="5873332" y="4739334"/>
            <a:ext cx="26980" cy="22087"/>
          </a:xfrm>
          <a:prstGeom prst="diamond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64" name="Arc 81"/>
          <p:cNvSpPr>
            <a:spLocks/>
          </p:cNvSpPr>
          <p:nvPr/>
        </p:nvSpPr>
        <p:spPr bwMode="auto">
          <a:xfrm rot="20160000">
            <a:off x="5729441" y="4449443"/>
            <a:ext cx="161878" cy="5521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65" name="Rectangle 82"/>
          <p:cNvSpPr>
            <a:spLocks noChangeArrowheads="1"/>
          </p:cNvSpPr>
          <p:nvPr/>
        </p:nvSpPr>
        <p:spPr bwMode="auto">
          <a:xfrm>
            <a:off x="6036709" y="4111236"/>
            <a:ext cx="158880" cy="34511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66" name="Arc 83"/>
          <p:cNvSpPr>
            <a:spLocks/>
          </p:cNvSpPr>
          <p:nvPr/>
        </p:nvSpPr>
        <p:spPr bwMode="auto">
          <a:xfrm>
            <a:off x="3418187" y="4332106"/>
            <a:ext cx="80939" cy="120098"/>
          </a:xfrm>
          <a:custGeom>
            <a:avLst/>
            <a:gdLst>
              <a:gd name="T0" fmla="*/ 0 w 21600"/>
              <a:gd name="T1" fmla="*/ 0 h 21594"/>
              <a:gd name="T2" fmla="*/ 0 w 21600"/>
              <a:gd name="T3" fmla="*/ 0 h 21594"/>
              <a:gd name="T4" fmla="*/ 0 w 21600"/>
              <a:gd name="T5" fmla="*/ 0 h 21594"/>
              <a:gd name="T6" fmla="*/ 0 60000 65536"/>
              <a:gd name="T7" fmla="*/ 0 60000 65536"/>
              <a:gd name="T8" fmla="*/ 0 60000 65536"/>
              <a:gd name="T9" fmla="*/ 0 w 21600"/>
              <a:gd name="T10" fmla="*/ 0 h 21594"/>
              <a:gd name="T11" fmla="*/ 21600 w 21600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4" fill="none" extrusionOk="0">
                <a:moveTo>
                  <a:pt x="0" y="21594"/>
                </a:moveTo>
                <a:cubicBezTo>
                  <a:pt x="0" y="9864"/>
                  <a:pt x="9360" y="279"/>
                  <a:pt x="21086" y="0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64"/>
                  <a:pt x="9360" y="279"/>
                  <a:pt x="21086" y="0"/>
                </a:cubicBezTo>
                <a:lnTo>
                  <a:pt x="21600" y="21594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67" name="Arc 84"/>
          <p:cNvSpPr>
            <a:spLocks/>
          </p:cNvSpPr>
          <p:nvPr/>
        </p:nvSpPr>
        <p:spPr bwMode="auto">
          <a:xfrm>
            <a:off x="4259052" y="4504660"/>
            <a:ext cx="140894" cy="4003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68" name="AutoShape 85"/>
          <p:cNvSpPr>
            <a:spLocks noChangeArrowheads="1"/>
          </p:cNvSpPr>
          <p:nvPr/>
        </p:nvSpPr>
        <p:spPr bwMode="auto">
          <a:xfrm rot="5400000">
            <a:off x="4061793" y="4738579"/>
            <a:ext cx="13804" cy="158880"/>
          </a:xfrm>
          <a:prstGeom prst="rtTriangl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69" name="Arc 86"/>
          <p:cNvSpPr>
            <a:spLocks/>
          </p:cNvSpPr>
          <p:nvPr/>
        </p:nvSpPr>
        <p:spPr bwMode="auto">
          <a:xfrm>
            <a:off x="5924293" y="2617606"/>
            <a:ext cx="142392" cy="114576"/>
          </a:xfrm>
          <a:custGeom>
            <a:avLst/>
            <a:gdLst>
              <a:gd name="T0" fmla="*/ 0 w 21600"/>
              <a:gd name="T1" fmla="*/ 0 h 21598"/>
              <a:gd name="T2" fmla="*/ 0 w 21600"/>
              <a:gd name="T3" fmla="*/ 0 h 21598"/>
              <a:gd name="T4" fmla="*/ 0 w 21600"/>
              <a:gd name="T5" fmla="*/ 0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0" y="21598"/>
                </a:moveTo>
                <a:cubicBezTo>
                  <a:pt x="0" y="9779"/>
                  <a:pt x="9498" y="155"/>
                  <a:pt x="21315" y="-1"/>
                </a:cubicBezTo>
              </a:path>
              <a:path w="21600" h="21598" stroke="0" extrusionOk="0">
                <a:moveTo>
                  <a:pt x="0" y="21598"/>
                </a:moveTo>
                <a:cubicBezTo>
                  <a:pt x="0" y="9779"/>
                  <a:pt x="9498" y="155"/>
                  <a:pt x="21315" y="-1"/>
                </a:cubicBezTo>
                <a:lnTo>
                  <a:pt x="21600" y="21598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70" name="Arc 87"/>
          <p:cNvSpPr>
            <a:spLocks/>
          </p:cNvSpPr>
          <p:nvPr/>
        </p:nvSpPr>
        <p:spPr bwMode="auto">
          <a:xfrm>
            <a:off x="6120645" y="2639693"/>
            <a:ext cx="77941" cy="9248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71" name="Arc 88"/>
          <p:cNvSpPr>
            <a:spLocks/>
          </p:cNvSpPr>
          <p:nvPr/>
        </p:nvSpPr>
        <p:spPr bwMode="auto">
          <a:xfrm>
            <a:off x="5967761" y="2639693"/>
            <a:ext cx="80939" cy="81446"/>
          </a:xfrm>
          <a:custGeom>
            <a:avLst/>
            <a:gdLst>
              <a:gd name="T0" fmla="*/ 0 w 21600"/>
              <a:gd name="T1" fmla="*/ 0 h 21594"/>
              <a:gd name="T2" fmla="*/ 0 w 21600"/>
              <a:gd name="T3" fmla="*/ 0 h 21594"/>
              <a:gd name="T4" fmla="*/ 0 w 21600"/>
              <a:gd name="T5" fmla="*/ 0 h 21594"/>
              <a:gd name="T6" fmla="*/ 0 60000 65536"/>
              <a:gd name="T7" fmla="*/ 0 60000 65536"/>
              <a:gd name="T8" fmla="*/ 0 60000 65536"/>
              <a:gd name="T9" fmla="*/ 0 w 21600"/>
              <a:gd name="T10" fmla="*/ 0 h 21594"/>
              <a:gd name="T11" fmla="*/ 21600 w 21600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4" fill="none" extrusionOk="0">
                <a:moveTo>
                  <a:pt x="0" y="21594"/>
                </a:moveTo>
                <a:cubicBezTo>
                  <a:pt x="0" y="9864"/>
                  <a:pt x="9360" y="279"/>
                  <a:pt x="21086" y="0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64"/>
                  <a:pt x="9360" y="279"/>
                  <a:pt x="21086" y="0"/>
                </a:cubicBezTo>
                <a:lnTo>
                  <a:pt x="21600" y="21594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72" name="Line 89"/>
          <p:cNvSpPr>
            <a:spLocks noChangeShapeType="1"/>
          </p:cNvSpPr>
          <p:nvPr/>
        </p:nvSpPr>
        <p:spPr bwMode="auto">
          <a:xfrm flipH="1">
            <a:off x="5948275" y="4775225"/>
            <a:ext cx="39120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73" name="Rectangle 90"/>
          <p:cNvSpPr>
            <a:spLocks noChangeArrowheads="1"/>
          </p:cNvSpPr>
          <p:nvPr/>
        </p:nvSpPr>
        <p:spPr bwMode="auto">
          <a:xfrm>
            <a:off x="1806905" y="3244323"/>
            <a:ext cx="422681" cy="3865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74" name="Rectangle 91"/>
          <p:cNvSpPr>
            <a:spLocks noChangeArrowheads="1"/>
          </p:cNvSpPr>
          <p:nvPr/>
        </p:nvSpPr>
        <p:spPr bwMode="auto">
          <a:xfrm>
            <a:off x="3127407" y="3258128"/>
            <a:ext cx="419683" cy="4831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75" name="Arc 92"/>
          <p:cNvSpPr>
            <a:spLocks/>
          </p:cNvSpPr>
          <p:nvPr/>
        </p:nvSpPr>
        <p:spPr bwMode="auto">
          <a:xfrm>
            <a:off x="6195588" y="4144367"/>
            <a:ext cx="101923" cy="14770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76" name="Arc 93"/>
          <p:cNvSpPr>
            <a:spLocks/>
          </p:cNvSpPr>
          <p:nvPr/>
        </p:nvSpPr>
        <p:spPr bwMode="auto">
          <a:xfrm>
            <a:off x="5594543" y="4292073"/>
            <a:ext cx="197851" cy="4693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77" name="Rectangle 94"/>
          <p:cNvSpPr>
            <a:spLocks noChangeArrowheads="1"/>
          </p:cNvSpPr>
          <p:nvPr/>
        </p:nvSpPr>
        <p:spPr bwMode="auto">
          <a:xfrm>
            <a:off x="5819373" y="3255367"/>
            <a:ext cx="496125" cy="5383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3878" name="Text Box 95"/>
          <p:cNvSpPr txBox="1">
            <a:spLocks noChangeArrowheads="1"/>
          </p:cNvSpPr>
          <p:nvPr/>
        </p:nvSpPr>
        <p:spPr bwMode="auto">
          <a:xfrm>
            <a:off x="1742453" y="5334302"/>
            <a:ext cx="277290" cy="2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sz="1000" dirty="0">
                <a:solidFill>
                  <a:srgbClr val="00CC00"/>
                </a:solidFill>
                <a:latin typeface="Times New Roman" pitchFamily="18" charset="0"/>
                <a:ea typeface="新細明體" charset="-120"/>
              </a:rPr>
              <a:t>K</a:t>
            </a:r>
          </a:p>
        </p:txBody>
      </p:sp>
      <p:sp>
        <p:nvSpPr>
          <p:cNvPr id="33879" name="Text Box 96"/>
          <p:cNvSpPr txBox="1">
            <a:spLocks noChangeArrowheads="1"/>
          </p:cNvSpPr>
          <p:nvPr/>
        </p:nvSpPr>
        <p:spPr bwMode="auto">
          <a:xfrm>
            <a:off x="1742509" y="5334302"/>
            <a:ext cx="719456" cy="2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TW" sz="1000" dirty="0">
                <a:solidFill>
                  <a:srgbClr val="00CC00"/>
                </a:solidFill>
                <a:latin typeface="Times New Roman" pitchFamily="18" charset="0"/>
                <a:ea typeface="新細明體" charset="-120"/>
              </a:rPr>
              <a:t>  K </a:t>
            </a:r>
          </a:p>
        </p:txBody>
      </p:sp>
      <p:sp>
        <p:nvSpPr>
          <p:cNvPr id="33880" name="Text Box 97"/>
          <p:cNvSpPr txBox="1">
            <a:spLocks noChangeArrowheads="1"/>
          </p:cNvSpPr>
          <p:nvPr/>
        </p:nvSpPr>
        <p:spPr bwMode="auto">
          <a:xfrm>
            <a:off x="3532374" y="5356388"/>
            <a:ext cx="717958" cy="2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TW" sz="1000" dirty="0">
                <a:solidFill>
                  <a:srgbClr val="FFFF66"/>
                </a:solidFill>
                <a:latin typeface="Times New Roman" pitchFamily="18" charset="0"/>
                <a:ea typeface="新細明體" charset="-120"/>
              </a:rPr>
              <a:t>  K </a:t>
            </a:r>
          </a:p>
        </p:txBody>
      </p:sp>
      <p:sp>
        <p:nvSpPr>
          <p:cNvPr id="33881" name="Text Box 98"/>
          <p:cNvSpPr txBox="1">
            <a:spLocks noChangeArrowheads="1"/>
          </p:cNvSpPr>
          <p:nvPr/>
        </p:nvSpPr>
        <p:spPr bwMode="auto">
          <a:xfrm>
            <a:off x="3764263" y="5356388"/>
            <a:ext cx="719456" cy="2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TW" sz="1000" dirty="0">
                <a:solidFill>
                  <a:srgbClr val="FFFF66"/>
                </a:solidFill>
                <a:latin typeface="Times New Roman" pitchFamily="18" charset="0"/>
                <a:ea typeface="新細明體" charset="-120"/>
              </a:rPr>
              <a:t>  K </a:t>
            </a:r>
          </a:p>
        </p:txBody>
      </p:sp>
      <p:sp>
        <p:nvSpPr>
          <p:cNvPr id="33882" name="Text Box 99"/>
          <p:cNvSpPr txBox="1">
            <a:spLocks noChangeArrowheads="1"/>
          </p:cNvSpPr>
          <p:nvPr/>
        </p:nvSpPr>
        <p:spPr bwMode="auto">
          <a:xfrm>
            <a:off x="5670196" y="5356388"/>
            <a:ext cx="717958" cy="2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TW" sz="1000" dirty="0">
                <a:solidFill>
                  <a:schemeClr val="hlink"/>
                </a:solidFill>
                <a:latin typeface="Times New Roman" pitchFamily="18" charset="0"/>
                <a:ea typeface="新細明體" charset="-120"/>
              </a:rPr>
              <a:t>   K </a:t>
            </a:r>
          </a:p>
        </p:txBody>
      </p:sp>
      <p:sp>
        <p:nvSpPr>
          <p:cNvPr id="33883" name="Text Box 100"/>
          <p:cNvSpPr txBox="1">
            <a:spLocks noChangeArrowheads="1"/>
          </p:cNvSpPr>
          <p:nvPr/>
        </p:nvSpPr>
        <p:spPr bwMode="auto">
          <a:xfrm>
            <a:off x="5814114" y="5356388"/>
            <a:ext cx="861849" cy="2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TW" sz="1000" dirty="0">
                <a:solidFill>
                  <a:schemeClr val="hlink"/>
                </a:solidFill>
                <a:latin typeface="Times New Roman" pitchFamily="18" charset="0"/>
                <a:ea typeface="新細明體" charset="-120"/>
              </a:rPr>
              <a:t>    K </a:t>
            </a:r>
          </a:p>
        </p:txBody>
      </p:sp>
      <p:sp>
        <p:nvSpPr>
          <p:cNvPr id="33796" name="Text Box 102"/>
          <p:cNvSpPr txBox="1">
            <a:spLocks noChangeArrowheads="1"/>
          </p:cNvSpPr>
          <p:nvPr/>
        </p:nvSpPr>
        <p:spPr bwMode="auto">
          <a:xfrm>
            <a:off x="304800" y="1524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zh-TW" sz="3200" dirty="0" err="1" smtClean="0">
                <a:solidFill>
                  <a:srgbClr val="FFFF66"/>
                </a:solidFill>
                <a:ea typeface="新細明體" charset="-120"/>
              </a:rPr>
              <a:t>Neurotrophins</a:t>
            </a: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 can be used to promote regeneration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17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7025" y="1623318"/>
            <a:ext cx="5126804" cy="5234682"/>
            <a:chOff x="1440" y="0"/>
            <a:chExt cx="3744" cy="4320"/>
          </a:xfrm>
          <a:solidFill>
            <a:schemeClr val="tx1"/>
          </a:solidFill>
        </p:grpSpPr>
        <p:sp>
          <p:nvSpPr>
            <p:cNvPr id="34820" name="Rectangle 3"/>
            <p:cNvSpPr>
              <a:spLocks noChangeArrowheads="1"/>
            </p:cNvSpPr>
            <p:nvPr/>
          </p:nvSpPr>
          <p:spPr bwMode="auto">
            <a:xfrm>
              <a:off x="1440" y="0"/>
              <a:ext cx="3744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>
                <a:ea typeface="新細明體" charset="-120"/>
              </a:endParaRPr>
            </a:p>
          </p:txBody>
        </p:sp>
        <p:pic>
          <p:nvPicPr>
            <p:cNvPr id="34821" name="Object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601" y="48"/>
              <a:ext cx="3496" cy="41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305942" y="168667"/>
            <a:ext cx="85709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Most spinal cord neurons express the </a:t>
            </a:r>
            <a:r>
              <a:rPr lang="en-GB" altLang="zh-TW" sz="3200" dirty="0" err="1" smtClean="0">
                <a:solidFill>
                  <a:srgbClr val="FFFF66"/>
                </a:solidFill>
                <a:ea typeface="新細明體" charset="-120"/>
              </a:rPr>
              <a:t>neurotrophin</a:t>
            </a: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 receptors </a:t>
            </a:r>
            <a:r>
              <a:rPr lang="en-GB" altLang="zh-TW" sz="3200" dirty="0" err="1" smtClean="0">
                <a:solidFill>
                  <a:srgbClr val="FFFF66"/>
                </a:solidFill>
                <a:ea typeface="新細明體" charset="-120"/>
              </a:rPr>
              <a:t>trkB</a:t>
            </a: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 and </a:t>
            </a:r>
            <a:r>
              <a:rPr lang="en-GB" altLang="zh-TW" sz="3200" dirty="0" err="1" smtClean="0">
                <a:solidFill>
                  <a:srgbClr val="FFFF66"/>
                </a:solidFill>
                <a:ea typeface="新細明體" charset="-120"/>
              </a:rPr>
              <a:t>trkC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18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c3montage"/>
          <p:cNvPicPr>
            <a:picLocks noChangeAspect="1" noChangeArrowheads="1"/>
          </p:cNvPicPr>
          <p:nvPr/>
        </p:nvPicPr>
        <p:blipFill>
          <a:blip r:embed="rId2" cstate="screen">
            <a:lum bright="12000"/>
          </a:blip>
          <a:srcRect b="2"/>
          <a:stretch>
            <a:fillRect/>
          </a:stretch>
        </p:blipFill>
        <p:spPr bwMode="auto">
          <a:xfrm>
            <a:off x="778108" y="1715784"/>
            <a:ext cx="7715428" cy="492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143445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Aft>
                <a:spcPts val="0"/>
              </a:spcAft>
            </a:pP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Without </a:t>
            </a:r>
            <a:r>
              <a:rPr lang="en-GB" altLang="zh-TW" sz="3200" dirty="0" err="1" smtClean="0">
                <a:solidFill>
                  <a:srgbClr val="FFFF66"/>
                </a:solidFill>
                <a:ea typeface="新細明體" charset="-120"/>
              </a:rPr>
              <a:t>neurotrophin</a:t>
            </a: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 treatment, </a:t>
            </a:r>
          </a:p>
          <a:p>
            <a:pPr algn="ctr" eaLnBrk="0" hangingPunct="0">
              <a:lnSpc>
                <a:spcPts val="3000"/>
              </a:lnSpc>
              <a:spcAft>
                <a:spcPts val="0"/>
              </a:spcAft>
            </a:pP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Injured dorsal root axons start to regenerate,</a:t>
            </a:r>
          </a:p>
          <a:p>
            <a:pPr algn="ctr" eaLnBrk="0" hangingPunct="0">
              <a:lnSpc>
                <a:spcPts val="3000"/>
              </a:lnSpc>
              <a:spcAft>
                <a:spcPts val="0"/>
              </a:spcAft>
            </a:pP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but fail to </a:t>
            </a:r>
            <a:r>
              <a:rPr lang="en-GB" altLang="zh-TW" sz="3200" dirty="0" err="1" smtClean="0">
                <a:solidFill>
                  <a:srgbClr val="FFFF66"/>
                </a:solidFill>
                <a:ea typeface="新細明體" charset="-120"/>
              </a:rPr>
              <a:t>reinnervate</a:t>
            </a: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 the spinal cord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19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/>
          </a:p>
        </p:txBody>
      </p:sp>
      <p:sp>
        <p:nvSpPr>
          <p:cNvPr id="5123" name="Rectangle 129"/>
          <p:cNvSpPr>
            <a:spLocks noChangeArrowheads="1"/>
          </p:cNvSpPr>
          <p:nvPr/>
        </p:nvSpPr>
        <p:spPr bwMode="auto">
          <a:xfrm>
            <a:off x="226031" y="976045"/>
            <a:ext cx="8640567" cy="489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fontAlgn="t"/>
            <a:r>
              <a:rPr lang="en-GB" altLang="ja-JP" sz="2800" dirty="0" smtClean="0">
                <a:solidFill>
                  <a:srgbClr val="FFFF66"/>
                </a:solidFill>
              </a:rPr>
              <a:t>References (original papers)</a:t>
            </a:r>
            <a:endParaRPr lang="en-GB" altLang="ja-JP" sz="2800" dirty="0">
              <a:solidFill>
                <a:srgbClr val="FFFF66"/>
              </a:solidFill>
            </a:endParaRPr>
          </a:p>
          <a:p>
            <a:pPr algn="l" fontAlgn="t"/>
            <a:endParaRPr lang="en-US" altLang="ja-JP" dirty="0"/>
          </a:p>
          <a:p>
            <a:pPr algn="l" fontAlgn="t"/>
            <a:r>
              <a:rPr lang="en-US" altLang="ja-JP" sz="2000" dirty="0" smtClean="0"/>
              <a:t>Huang et al (2007) A combination of intravenous and dietary </a:t>
            </a:r>
            <a:r>
              <a:rPr lang="en-US" altLang="ja-JP" sz="2000" dirty="0" err="1" smtClean="0"/>
              <a:t>docosahexaenoic</a:t>
            </a:r>
            <a:r>
              <a:rPr lang="en-US" altLang="ja-JP" sz="2000" dirty="0" smtClean="0"/>
              <a:t> acid significantly improves outcome after spinal cord injury. Brain: 130: 3004-3019.</a:t>
            </a:r>
          </a:p>
          <a:p>
            <a:pPr algn="l" fontAlgn="t"/>
            <a:endParaRPr lang="en-US" altLang="ja-JP" sz="2000" dirty="0" smtClean="0"/>
          </a:p>
          <a:p>
            <a:pPr algn="l" fontAlgn="t"/>
            <a:r>
              <a:rPr lang="en-US" altLang="ja-JP" sz="2000" dirty="0" err="1" smtClean="0"/>
              <a:t>Keyvan-Fouladi</a:t>
            </a:r>
            <a:r>
              <a:rPr lang="en-US" altLang="ja-JP" sz="2000" dirty="0" smtClean="0"/>
              <a:t> et al (2003) Functional repair of the </a:t>
            </a:r>
            <a:r>
              <a:rPr lang="en-US" altLang="ja-JP" sz="2000" dirty="0" err="1" smtClean="0"/>
              <a:t>corticospinal</a:t>
            </a:r>
            <a:r>
              <a:rPr lang="en-US" altLang="ja-JP" sz="2000" dirty="0" smtClean="0"/>
              <a:t> tract by delayed transplantation of OECs in adult rats. J </a:t>
            </a:r>
            <a:r>
              <a:rPr lang="en-US" altLang="ja-JP" sz="2000" dirty="0" err="1" smtClean="0"/>
              <a:t>Neurosci</a:t>
            </a:r>
            <a:r>
              <a:rPr lang="en-US" altLang="ja-JP" sz="2000" dirty="0" smtClean="0"/>
              <a:t> 23: 9428-9434.</a:t>
            </a:r>
          </a:p>
          <a:p>
            <a:pPr algn="l" fontAlgn="t"/>
            <a:endParaRPr lang="en-US" altLang="ja-JP" sz="2000" dirty="0" smtClean="0"/>
          </a:p>
          <a:p>
            <a:pPr algn="l" fontAlgn="t"/>
            <a:r>
              <a:rPr lang="en-US" altLang="ja-JP" sz="2000" dirty="0" smtClean="0"/>
              <a:t>King et al (2003) Mats made from fibronectin support oriented growth of axons in the damaged spinal cord of the adult rat. Exp </a:t>
            </a:r>
            <a:r>
              <a:rPr lang="en-US" altLang="ja-JP" sz="2000" dirty="0" err="1" smtClean="0"/>
              <a:t>Neurol</a:t>
            </a:r>
            <a:r>
              <a:rPr lang="en-US" altLang="ja-JP" sz="2000" dirty="0" smtClean="0"/>
              <a:t> 182: 383-398.</a:t>
            </a:r>
          </a:p>
          <a:p>
            <a:pPr algn="l" fontAlgn="t"/>
            <a:endParaRPr lang="en-US" altLang="ja-JP" sz="2000" dirty="0" smtClean="0"/>
          </a:p>
          <a:p>
            <a:pPr algn="l" fontAlgn="t"/>
            <a:r>
              <a:rPr lang="en-US" altLang="ja-JP" sz="2000" dirty="0" smtClean="0"/>
              <a:t>Ramer et al (2000) Functional regeneration of sensory axons into the adult spinal cord. Nature 403: 312-316.</a:t>
            </a:r>
            <a:endParaRPr lang="en-US" altLang="ja-JP" sz="2000" dirty="0"/>
          </a:p>
        </p:txBody>
      </p:sp>
      <p:sp>
        <p:nvSpPr>
          <p:cNvPr id="5124" name="Rectangle 130"/>
          <p:cNvSpPr>
            <a:spLocks noChangeArrowheads="1"/>
          </p:cNvSpPr>
          <p:nvPr/>
        </p:nvSpPr>
        <p:spPr bwMode="auto">
          <a:xfrm>
            <a:off x="8847138" y="6494463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chemeClr val="accent1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195209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The junction between dorsal roots and the spinal cord - the dorsal root entry zone (DREZ)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pic>
        <p:nvPicPr>
          <p:cNvPr id="37892" name="Object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3334" y="1710112"/>
            <a:ext cx="4090168" cy="211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40304" y="2852881"/>
            <a:ext cx="5468938" cy="3602037"/>
            <a:chOff x="2163" y="1933"/>
            <a:chExt cx="3538" cy="2269"/>
          </a:xfrm>
        </p:grpSpPr>
        <p:sp>
          <p:nvSpPr>
            <p:cNvPr id="37893" name="Rectangle 4"/>
            <p:cNvSpPr>
              <a:spLocks noChangeArrowheads="1"/>
            </p:cNvSpPr>
            <p:nvPr/>
          </p:nvSpPr>
          <p:spPr bwMode="auto">
            <a:xfrm>
              <a:off x="2163" y="1933"/>
              <a:ext cx="3538" cy="2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>
                <a:ea typeface="新細明體" charset="-120"/>
              </a:endParaRPr>
            </a:p>
          </p:txBody>
        </p:sp>
        <p:pic>
          <p:nvPicPr>
            <p:cNvPr id="37894" name="Picture 5" descr="DREZ"/>
            <p:cNvPicPr>
              <a:picLocks noChangeAspect="1" noChangeArrowheads="1"/>
            </p:cNvPicPr>
            <p:nvPr/>
          </p:nvPicPr>
          <p:blipFill>
            <a:blip r:embed="rId3" cstate="screen"/>
            <a:srcRect b="3"/>
            <a:stretch>
              <a:fillRect/>
            </a:stretch>
          </p:blipFill>
          <p:spPr bwMode="auto">
            <a:xfrm>
              <a:off x="2245" y="2024"/>
              <a:ext cx="3375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20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ject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51085" y="1868928"/>
            <a:ext cx="2733675" cy="2203450"/>
          </a:xfrm>
          <a:ln>
            <a:solidFill>
              <a:schemeClr val="bg1"/>
            </a:solidFill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849497" y="3621528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>
                <a:solidFill>
                  <a:srgbClr val="FFFF66"/>
                </a:solidFill>
                <a:ea typeface="新細明體" charset="-120"/>
              </a:rPr>
              <a:t>Control</a:t>
            </a:r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2347972" y="2288028"/>
            <a:ext cx="560388" cy="676275"/>
          </a:xfrm>
          <a:custGeom>
            <a:avLst/>
            <a:gdLst>
              <a:gd name="T0" fmla="*/ 329868456 w 952"/>
              <a:gd name="T1" fmla="*/ 0 h 1024"/>
              <a:gd name="T2" fmla="*/ 279972083 w 952"/>
              <a:gd name="T3" fmla="*/ 62807050 h 1024"/>
              <a:gd name="T4" fmla="*/ 113652227 w 952"/>
              <a:gd name="T5" fmla="*/ 167485673 h 1024"/>
              <a:gd name="T6" fmla="*/ 13860186 w 952"/>
              <a:gd name="T7" fmla="*/ 272164317 h 1024"/>
              <a:gd name="T8" fmla="*/ 30492290 w 952"/>
              <a:gd name="T9" fmla="*/ 418714575 h 1024"/>
              <a:gd name="T10" fmla="*/ 47123810 w 952"/>
              <a:gd name="T11" fmla="*/ 439650031 h 10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2"/>
              <a:gd name="T19" fmla="*/ 0 h 1024"/>
              <a:gd name="T20" fmla="*/ 952 w 952"/>
              <a:gd name="T21" fmla="*/ 1024 h 10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2" h="1024">
                <a:moveTo>
                  <a:pt x="952" y="0"/>
                </a:moveTo>
                <a:cubicBezTo>
                  <a:pt x="932" y="40"/>
                  <a:pt x="912" y="80"/>
                  <a:pt x="808" y="144"/>
                </a:cubicBezTo>
                <a:cubicBezTo>
                  <a:pt x="704" y="208"/>
                  <a:pt x="456" y="304"/>
                  <a:pt x="328" y="384"/>
                </a:cubicBezTo>
                <a:cubicBezTo>
                  <a:pt x="200" y="464"/>
                  <a:pt x="80" y="528"/>
                  <a:pt x="40" y="624"/>
                </a:cubicBezTo>
                <a:cubicBezTo>
                  <a:pt x="0" y="720"/>
                  <a:pt x="72" y="896"/>
                  <a:pt x="88" y="960"/>
                </a:cubicBezTo>
                <a:cubicBezTo>
                  <a:pt x="104" y="1024"/>
                  <a:pt x="120" y="1016"/>
                  <a:pt x="136" y="1008"/>
                </a:cubicBezTo>
              </a:path>
            </a:pathLst>
          </a:custGeom>
          <a:noFill/>
          <a:ln w="2857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pic>
        <p:nvPicPr>
          <p:cNvPr id="38918" name="Object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75247" y="1875278"/>
            <a:ext cx="2647950" cy="2195513"/>
          </a:xfrm>
          <a:ln>
            <a:solidFill>
              <a:schemeClr val="bg1"/>
            </a:solidFill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54697" y="362152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>
                <a:solidFill>
                  <a:srgbClr val="FFFF66"/>
                </a:solidFill>
                <a:ea typeface="新細明體" charset="-120"/>
              </a:rPr>
              <a:t>Vehicle: 1 wk</a:t>
            </a:r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5688072" y="2278503"/>
            <a:ext cx="862013" cy="954088"/>
          </a:xfrm>
          <a:custGeom>
            <a:avLst/>
            <a:gdLst>
              <a:gd name="T0" fmla="*/ 510347787 w 1456"/>
              <a:gd name="T1" fmla="*/ 0 h 1400"/>
              <a:gd name="T2" fmla="*/ 190679535 w 1456"/>
              <a:gd name="T3" fmla="*/ 200633818 h 1400"/>
              <a:gd name="T4" fmla="*/ 22433061 w 1456"/>
              <a:gd name="T5" fmla="*/ 445853515 h 1400"/>
              <a:gd name="T6" fmla="*/ 56082352 w 1456"/>
              <a:gd name="T7" fmla="*/ 624194308 h 1400"/>
              <a:gd name="T8" fmla="*/ 291627381 w 1456"/>
              <a:gd name="T9" fmla="*/ 601902050 h 1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6"/>
              <a:gd name="T16" fmla="*/ 0 h 1400"/>
              <a:gd name="T17" fmla="*/ 1456 w 1456"/>
              <a:gd name="T18" fmla="*/ 1400 h 1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6" h="1400">
                <a:moveTo>
                  <a:pt x="1456" y="0"/>
                </a:moveTo>
                <a:cubicBezTo>
                  <a:pt x="1116" y="136"/>
                  <a:pt x="776" y="272"/>
                  <a:pt x="544" y="432"/>
                </a:cubicBezTo>
                <a:cubicBezTo>
                  <a:pt x="312" y="592"/>
                  <a:pt x="128" y="808"/>
                  <a:pt x="64" y="960"/>
                </a:cubicBezTo>
                <a:cubicBezTo>
                  <a:pt x="0" y="1112"/>
                  <a:pt x="32" y="1288"/>
                  <a:pt x="160" y="1344"/>
                </a:cubicBezTo>
                <a:cubicBezTo>
                  <a:pt x="288" y="1400"/>
                  <a:pt x="560" y="1348"/>
                  <a:pt x="832" y="1296"/>
                </a:cubicBezTo>
              </a:path>
            </a:pathLst>
          </a:custGeom>
          <a:noFill/>
          <a:ln w="2857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pic>
        <p:nvPicPr>
          <p:cNvPr id="38921" name="Object 9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screen">
            <a:lum bright="10000" contrast="4000"/>
          </a:blip>
          <a:srcRect/>
          <a:stretch>
            <a:fillRect/>
          </a:stretch>
        </p:blipFill>
        <p:spPr>
          <a:xfrm>
            <a:off x="1851085" y="4139053"/>
            <a:ext cx="2746375" cy="2332038"/>
          </a:xfrm>
          <a:noFill/>
          <a:ln>
            <a:solidFill>
              <a:schemeClr val="bg1"/>
            </a:solidFill>
          </a:ln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535297" y="6059928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>
                <a:solidFill>
                  <a:srgbClr val="FFFF66"/>
                </a:solidFill>
                <a:ea typeface="新細明體" charset="-120"/>
              </a:rPr>
              <a:t>NT3: 1 wk</a:t>
            </a:r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2652772" y="4397816"/>
            <a:ext cx="1177925" cy="735012"/>
          </a:xfrm>
          <a:custGeom>
            <a:avLst/>
            <a:gdLst>
              <a:gd name="T0" fmla="*/ 722660178 w 1920"/>
              <a:gd name="T1" fmla="*/ 0 h 1056"/>
              <a:gd name="T2" fmla="*/ 397463236 w 1920"/>
              <a:gd name="T3" fmla="*/ 69762790 h 1056"/>
              <a:gd name="T4" fmla="*/ 72266313 w 1920"/>
              <a:gd name="T5" fmla="*/ 232542185 h 1056"/>
              <a:gd name="T6" fmla="*/ 18066425 w 1920"/>
              <a:gd name="T7" fmla="*/ 441830578 h 1056"/>
              <a:gd name="T8" fmla="*/ 180664891 w 1920"/>
              <a:gd name="T9" fmla="*/ 511593347 h 1056"/>
              <a:gd name="T10" fmla="*/ 469728916 w 1920"/>
              <a:gd name="T11" fmla="*/ 441830578 h 1056"/>
              <a:gd name="T12" fmla="*/ 505862370 w 1920"/>
              <a:gd name="T13" fmla="*/ 441830578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0"/>
              <a:gd name="T22" fmla="*/ 0 h 1056"/>
              <a:gd name="T23" fmla="*/ 1920 w 1920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0" h="1056">
                <a:moveTo>
                  <a:pt x="1920" y="0"/>
                </a:moveTo>
                <a:cubicBezTo>
                  <a:pt x="1632" y="32"/>
                  <a:pt x="1344" y="64"/>
                  <a:pt x="1056" y="144"/>
                </a:cubicBezTo>
                <a:cubicBezTo>
                  <a:pt x="768" y="224"/>
                  <a:pt x="360" y="352"/>
                  <a:pt x="192" y="480"/>
                </a:cubicBezTo>
                <a:cubicBezTo>
                  <a:pt x="24" y="608"/>
                  <a:pt x="0" y="816"/>
                  <a:pt x="48" y="912"/>
                </a:cubicBezTo>
                <a:cubicBezTo>
                  <a:pt x="96" y="1008"/>
                  <a:pt x="280" y="1056"/>
                  <a:pt x="480" y="1056"/>
                </a:cubicBezTo>
                <a:cubicBezTo>
                  <a:pt x="680" y="1056"/>
                  <a:pt x="1104" y="936"/>
                  <a:pt x="1248" y="912"/>
                </a:cubicBezTo>
                <a:cubicBezTo>
                  <a:pt x="1392" y="888"/>
                  <a:pt x="1368" y="900"/>
                  <a:pt x="1344" y="912"/>
                </a:cubicBezTo>
              </a:path>
            </a:pathLst>
          </a:custGeom>
          <a:noFill/>
          <a:ln w="2857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pic>
        <p:nvPicPr>
          <p:cNvPr id="38924" name="Object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675247" y="4150166"/>
            <a:ext cx="2644775" cy="2290762"/>
          </a:xfrm>
          <a:ln>
            <a:solidFill>
              <a:schemeClr val="bg1"/>
            </a:solidFill>
          </a:ln>
        </p:spPr>
      </p:pic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746685" y="5983728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>
                <a:solidFill>
                  <a:srgbClr val="FFFF66"/>
                </a:solidFill>
                <a:ea typeface="新細明體" charset="-120"/>
              </a:rPr>
              <a:t>NT3: 2 wk</a:t>
            </a:r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5214997" y="4354953"/>
            <a:ext cx="541338" cy="555625"/>
          </a:xfrm>
          <a:custGeom>
            <a:avLst/>
            <a:gdLst>
              <a:gd name="T0" fmla="*/ 277506468 w 1056"/>
              <a:gd name="T1" fmla="*/ 0 h 960"/>
              <a:gd name="T2" fmla="*/ 100911335 w 1056"/>
              <a:gd name="T3" fmla="*/ 64316489 h 960"/>
              <a:gd name="T4" fmla="*/ 12613789 w 1056"/>
              <a:gd name="T5" fmla="*/ 144711952 h 960"/>
              <a:gd name="T6" fmla="*/ 25228090 w 1056"/>
              <a:gd name="T7" fmla="*/ 225108011 h 960"/>
              <a:gd name="T8" fmla="*/ 138753234 w 1056"/>
              <a:gd name="T9" fmla="*/ 305503528 h 960"/>
              <a:gd name="T10" fmla="*/ 163981316 w 1056"/>
              <a:gd name="T11" fmla="*/ 321582501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6"/>
              <a:gd name="T19" fmla="*/ 0 h 960"/>
              <a:gd name="T20" fmla="*/ 1056 w 1056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6" h="960">
                <a:moveTo>
                  <a:pt x="1056" y="0"/>
                </a:moveTo>
                <a:cubicBezTo>
                  <a:pt x="804" y="60"/>
                  <a:pt x="552" y="120"/>
                  <a:pt x="384" y="192"/>
                </a:cubicBezTo>
                <a:cubicBezTo>
                  <a:pt x="216" y="264"/>
                  <a:pt x="96" y="352"/>
                  <a:pt x="48" y="432"/>
                </a:cubicBezTo>
                <a:cubicBezTo>
                  <a:pt x="0" y="512"/>
                  <a:pt x="16" y="592"/>
                  <a:pt x="96" y="672"/>
                </a:cubicBezTo>
                <a:cubicBezTo>
                  <a:pt x="176" y="752"/>
                  <a:pt x="440" y="864"/>
                  <a:pt x="528" y="912"/>
                </a:cubicBezTo>
                <a:cubicBezTo>
                  <a:pt x="616" y="960"/>
                  <a:pt x="620" y="960"/>
                  <a:pt x="624" y="960"/>
                </a:cubicBezTo>
              </a:path>
            </a:pathLst>
          </a:custGeom>
          <a:noFill/>
          <a:ln w="2857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altLang="zh-TW">
              <a:ea typeface="新細明體" charset="-12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0" y="2085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zh-TW" sz="3200" dirty="0" err="1" smtClean="0">
                <a:solidFill>
                  <a:srgbClr val="FFFF66"/>
                </a:solidFill>
                <a:ea typeface="新細明體" charset="-120"/>
              </a:rPr>
              <a:t>Neurotrophin</a:t>
            </a: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 treatment enables sensory axons to cross the DREZ and </a:t>
            </a:r>
            <a:r>
              <a:rPr lang="en-GB" altLang="zh-TW" sz="3200" dirty="0" err="1" smtClean="0">
                <a:solidFill>
                  <a:srgbClr val="FFFF66"/>
                </a:solidFill>
                <a:ea typeface="新細明體" charset="-120"/>
              </a:rPr>
              <a:t>reinnervate</a:t>
            </a: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 the spinal cord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21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ject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4458" y="1973179"/>
            <a:ext cx="3820552" cy="427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Object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4681" y="2057400"/>
            <a:ext cx="4502593" cy="339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Behavioural analysis indicates that NT-3 helps axonal regeneration and functional connections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4" cstate="screen"/>
          <a:srcRect r="86469"/>
          <a:stretch>
            <a:fillRect/>
          </a:stretch>
        </p:blipFill>
        <p:spPr bwMode="auto">
          <a:xfrm>
            <a:off x="6144126" y="5574632"/>
            <a:ext cx="223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6353676" y="5542882"/>
            <a:ext cx="15616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sz="1200" b="1" dirty="0">
                <a:ea typeface="新細明體" charset="-120"/>
              </a:rPr>
              <a:t>Sham</a:t>
            </a:r>
          </a:p>
          <a:p>
            <a:r>
              <a:rPr lang="en-GB" altLang="zh-TW" sz="1200" b="1" dirty="0" err="1">
                <a:ea typeface="新細明體" charset="-120"/>
              </a:rPr>
              <a:t>Rhiz</a:t>
            </a:r>
            <a:r>
              <a:rPr lang="en-GB" altLang="zh-TW" sz="1200" b="1" dirty="0">
                <a:ea typeface="新細明體" charset="-120"/>
              </a:rPr>
              <a:t>/untreated</a:t>
            </a:r>
          </a:p>
          <a:p>
            <a:r>
              <a:rPr lang="en-GB" altLang="zh-TW" sz="1200" b="1" dirty="0" err="1">
                <a:ea typeface="新細明體" charset="-120"/>
              </a:rPr>
              <a:t>Rhiz</a:t>
            </a:r>
            <a:r>
              <a:rPr lang="en-GB" altLang="zh-TW" sz="1200" b="1" dirty="0">
                <a:ea typeface="新細明體" charset="-120"/>
              </a:rPr>
              <a:t>/vehicle</a:t>
            </a:r>
          </a:p>
          <a:p>
            <a:r>
              <a:rPr lang="en-GB" altLang="zh-TW" sz="1200" b="1" dirty="0" err="1">
                <a:ea typeface="新細明體" charset="-120"/>
              </a:rPr>
              <a:t>Rhiz</a:t>
            </a:r>
            <a:r>
              <a:rPr lang="en-GB" altLang="zh-TW" sz="1200" b="1" dirty="0">
                <a:ea typeface="新細明體" charset="-120"/>
              </a:rPr>
              <a:t>/NT3</a:t>
            </a:r>
          </a:p>
          <a:p>
            <a:r>
              <a:rPr lang="en-GB" altLang="zh-TW" sz="1200" b="1" dirty="0" err="1">
                <a:ea typeface="新細明體" charset="-120"/>
              </a:rPr>
              <a:t>Rhiz</a:t>
            </a:r>
            <a:r>
              <a:rPr lang="en-GB" altLang="zh-TW" sz="1200" b="1" dirty="0">
                <a:ea typeface="新細明體" charset="-120"/>
              </a:rPr>
              <a:t>(excision)/NT3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22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g1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0718" y="2054832"/>
            <a:ext cx="5455578" cy="43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99783" y="158393"/>
            <a:ext cx="82645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However: delayed NT-3 treatment does not promote regeneration beyond the DREZ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23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643117" y="1800593"/>
            <a:ext cx="8001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Neuroprotection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: </a:t>
            </a:r>
            <a:r>
              <a:rPr lang="en-GB" altLang="zh-TW" sz="2000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OMEGA-3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polyunsaturated fatty acids</a:t>
            </a:r>
          </a:p>
          <a:p>
            <a:pPr marL="190500" lvl="1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b="1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	</a:t>
            </a:r>
            <a:r>
              <a:rPr lang="en-GB" altLang="zh-TW" sz="2000" b="1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Minimise the deleterious effects of early trauma</a:t>
            </a:r>
          </a:p>
          <a:p>
            <a:pPr marL="190500" lvl="1" algn="l">
              <a:spcBef>
                <a:spcPct val="20000"/>
              </a:spcBef>
              <a:tabLst>
                <a:tab pos="476250" algn="l"/>
              </a:tabLst>
            </a:pPr>
            <a:endParaRPr lang="en-GB" altLang="zh-TW" sz="2000" b="1" dirty="0">
              <a:solidFill>
                <a:srgbClr val="FFFF00"/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Neurotrophic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factors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Promote axonal regeneration by maximising positive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trophic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support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buFont typeface="Wingdings" pitchFamily="2" charset="2"/>
              <a:buNone/>
              <a:tabLst>
                <a:tab pos="476250" algn="l"/>
              </a:tabLst>
            </a:pP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Schwann cells and olfactory </a:t>
            </a:r>
            <a:r>
              <a:rPr lang="en-GB" altLang="zh-TW" sz="2000" dirty="0" err="1" smtClean="0">
                <a:solidFill>
                  <a:srgbClr val="FFFF00"/>
                </a:solidFill>
                <a:ea typeface="新細明體" charset="-120"/>
              </a:rPr>
              <a:t>ensheathing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 cells</a:t>
            </a: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- Promote axonal regeneration and guide extended </a:t>
            </a:r>
            <a:r>
              <a:rPr lang="en-GB" altLang="zh-TW" sz="2000" dirty="0" err="1" smtClean="0">
                <a:ea typeface="新細明體" charset="-120"/>
              </a:rPr>
              <a:t>regrowth</a:t>
            </a:r>
            <a:endParaRPr lang="en-GB" altLang="zh-TW" sz="2000" dirty="0"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buFont typeface="Wingdings" pitchFamily="2" charset="2"/>
              <a:buNone/>
              <a:tabLst>
                <a:tab pos="476250" algn="l"/>
              </a:tabLst>
            </a:pP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Biomaterial conduits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Guide extended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regrowth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and fill cavities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5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kern="0" dirty="0" smtClean="0">
                <a:solidFill>
                  <a:srgbClr val="FAFD00"/>
                </a:solidFill>
                <a:cs typeface="+mj-cs"/>
              </a:rPr>
              <a:t>Four different strategies for promoting spinal cord repair</a:t>
            </a:r>
            <a:endParaRPr lang="ja-JP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24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663" y="188913"/>
            <a:ext cx="8702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Schwann cells are the key pro-regenerative cell within peripheral nerves and spinal roots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25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  <p:pic>
        <p:nvPicPr>
          <p:cNvPr id="7" name="Object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4831" y="2625976"/>
            <a:ext cx="5054028" cy="404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0389" y="1750584"/>
            <a:ext cx="8702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zh-TW" dirty="0" smtClean="0">
                <a:ea typeface="新細明體" charset="-120"/>
              </a:rPr>
              <a:t>Schwann cells promote neurite outgrowth </a:t>
            </a:r>
          </a:p>
          <a:p>
            <a:pPr algn="ctr" eaLnBrk="0" hangingPunct="0"/>
            <a:r>
              <a:rPr lang="en-GB" altLang="zh-TW" dirty="0" smtClean="0">
                <a:ea typeface="新細明體" charset="-120"/>
              </a:rPr>
              <a:t>and </a:t>
            </a:r>
            <a:r>
              <a:rPr lang="en-GB" altLang="zh-TW" dirty="0" err="1" smtClean="0">
                <a:ea typeface="新細明體" charset="-120"/>
              </a:rPr>
              <a:t>myelinate</a:t>
            </a:r>
            <a:r>
              <a:rPr lang="en-GB" altLang="zh-TW" dirty="0" smtClean="0">
                <a:ea typeface="新細明體" charset="-120"/>
              </a:rPr>
              <a:t> axons</a:t>
            </a:r>
            <a:endParaRPr lang="en-GB" altLang="zh-TW" dirty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26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  <p:pic>
        <p:nvPicPr>
          <p:cNvPr id="5" name="Object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73345" y="2429646"/>
            <a:ext cx="1781900" cy="20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05087" y="4560292"/>
            <a:ext cx="1915120" cy="186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ject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2902" y="2434977"/>
            <a:ext cx="4333998" cy="34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69128" y="188913"/>
            <a:ext cx="8008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Olfactory </a:t>
            </a:r>
            <a:r>
              <a:rPr lang="en-GB" altLang="zh-TW" sz="3200" dirty="0" err="1" smtClean="0">
                <a:solidFill>
                  <a:srgbClr val="FFFF66"/>
                </a:solidFill>
                <a:ea typeface="新細明體" charset="-120"/>
              </a:rPr>
              <a:t>ensheathing</a:t>
            </a: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 cells (OEC) promote neurite outgrowth and </a:t>
            </a:r>
            <a:r>
              <a:rPr lang="en-GB" altLang="zh-TW" sz="3200" dirty="0" err="1" smtClean="0">
                <a:solidFill>
                  <a:srgbClr val="FFFF66"/>
                </a:solidFill>
                <a:ea typeface="新細明體" charset="-120"/>
              </a:rPr>
              <a:t>myelinate</a:t>
            </a:r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 axons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pic>
        <p:nvPicPr>
          <p:cNvPr id="9" name="Picture 2" descr="Olfactory ensheathing cells |[mdash]| another miracle cure for spinal cord injury?"/>
          <p:cNvPicPr>
            <a:picLocks noChangeAspect="1" noChangeArrowheads="1"/>
          </p:cNvPicPr>
          <p:nvPr/>
        </p:nvPicPr>
        <p:blipFill>
          <a:blip r:embed="rId5" cstate="screen"/>
          <a:srcRect l="22320" r="24826" b="11964"/>
          <a:stretch>
            <a:fillRect/>
          </a:stretch>
        </p:blipFill>
        <p:spPr bwMode="auto">
          <a:xfrm>
            <a:off x="312863" y="2420860"/>
            <a:ext cx="2101564" cy="3010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8"/>
          <p:cNvSpPr txBox="1">
            <a:spLocks noChangeArrowheads="1"/>
          </p:cNvSpPr>
          <p:nvPr/>
        </p:nvSpPr>
        <p:spPr bwMode="auto">
          <a:xfrm>
            <a:off x="220663" y="163156"/>
            <a:ext cx="8702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OEC transplants show great promise, </a:t>
            </a:r>
          </a:p>
          <a:p>
            <a:pPr algn="ctr" eaLnBrk="0" hangingPunct="0"/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however they are not magic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85542" y="3123886"/>
            <a:ext cx="4160507" cy="2905910"/>
            <a:chOff x="195" y="2233"/>
            <a:chExt cx="2076" cy="1551"/>
          </a:xfrm>
        </p:grpSpPr>
        <p:pic>
          <p:nvPicPr>
            <p:cNvPr id="49161" name="Picture 12"/>
            <p:cNvPicPr>
              <a:picLocks noChangeAspect="1" noChangeArrowheads="1"/>
            </p:cNvPicPr>
            <p:nvPr/>
          </p:nvPicPr>
          <p:blipFill>
            <a:blip r:embed="rId2" cstate="screen"/>
            <a:srcRect b="-151"/>
            <a:stretch>
              <a:fillRect/>
            </a:stretch>
          </p:blipFill>
          <p:spPr bwMode="auto">
            <a:xfrm>
              <a:off x="432" y="2341"/>
              <a:ext cx="1839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Text Box 13"/>
            <p:cNvSpPr txBox="1">
              <a:spLocks noChangeArrowheads="1"/>
            </p:cNvSpPr>
            <p:nvPr/>
          </p:nvSpPr>
          <p:spPr bwMode="auto">
            <a:xfrm>
              <a:off x="498" y="3570"/>
              <a:ext cx="134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2000" dirty="0" smtClean="0">
                  <a:ea typeface="新細明體" charset="-120"/>
                </a:rPr>
                <a:t>weeks after transplant</a:t>
              </a:r>
              <a:endParaRPr lang="en-GB" altLang="zh-TW" sz="2000" dirty="0">
                <a:ea typeface="新細明體" charset="-120"/>
              </a:endParaRPr>
            </a:p>
          </p:txBody>
        </p:sp>
        <p:sp>
          <p:nvSpPr>
            <p:cNvPr id="49163" name="Text Box 14"/>
            <p:cNvSpPr txBox="1">
              <a:spLocks noChangeArrowheads="1"/>
            </p:cNvSpPr>
            <p:nvPr/>
          </p:nvSpPr>
          <p:spPr bwMode="auto">
            <a:xfrm rot="16200000">
              <a:off x="-344" y="2772"/>
              <a:ext cx="126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800" dirty="0">
                  <a:ea typeface="新細明體" charset="-120"/>
                </a:rPr>
                <a:t>PAW </a:t>
              </a:r>
              <a:r>
                <a:rPr lang="en-GB" altLang="zh-TW" sz="1800" dirty="0" smtClean="0">
                  <a:ea typeface="新細明體" charset="-120"/>
                </a:rPr>
                <a:t>retrieval latency</a:t>
              </a:r>
              <a:endParaRPr lang="en-GB" altLang="zh-TW" sz="1800" dirty="0">
                <a:ea typeface="新細明體" charset="-120"/>
              </a:endParaRPr>
            </a:p>
          </p:txBody>
        </p:sp>
      </p:grpSp>
      <p:sp>
        <p:nvSpPr>
          <p:cNvPr id="49157" name="Text Box 15"/>
          <p:cNvSpPr txBox="1">
            <a:spLocks noChangeArrowheads="1"/>
          </p:cNvSpPr>
          <p:nvPr/>
        </p:nvSpPr>
        <p:spPr bwMode="auto">
          <a:xfrm>
            <a:off x="225067" y="2018766"/>
            <a:ext cx="86004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altLang="zh-TW" dirty="0" smtClean="0">
                <a:ea typeface="新細明體" charset="-120"/>
              </a:rPr>
              <a:t>OEC implanted into a </a:t>
            </a:r>
            <a:r>
              <a:rPr lang="en-GB" altLang="zh-TW" dirty="0" err="1" smtClean="0">
                <a:ea typeface="新細明體" charset="-120"/>
              </a:rPr>
              <a:t>corticospinal</a:t>
            </a:r>
            <a:r>
              <a:rPr lang="en-GB" altLang="zh-TW" dirty="0" smtClean="0">
                <a:ea typeface="新細明體" charset="-120"/>
              </a:rPr>
              <a:t> tract lesion can promote regeneration and functional recovery</a:t>
            </a:r>
            <a:endParaRPr lang="en-GB" altLang="zh-TW" dirty="0">
              <a:ea typeface="新細明體" charset="-120"/>
            </a:endParaRPr>
          </a:p>
        </p:txBody>
      </p:sp>
      <p:pic>
        <p:nvPicPr>
          <p:cNvPr id="49160" name="Picture 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624" y="3369923"/>
            <a:ext cx="3917105" cy="21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27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643117" y="1800593"/>
            <a:ext cx="8001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Neuroprotection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: </a:t>
            </a:r>
            <a:r>
              <a:rPr lang="en-GB" altLang="zh-TW" sz="2000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OMEGA-3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polyunsaturated fatty acids</a:t>
            </a:r>
          </a:p>
          <a:p>
            <a:pPr marL="190500" lvl="1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b="1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	</a:t>
            </a:r>
            <a:r>
              <a:rPr lang="en-GB" altLang="zh-TW" sz="2000" b="1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Minimise the deleterious effects of early trauma</a:t>
            </a:r>
          </a:p>
          <a:p>
            <a:pPr marL="190500" lvl="1" algn="l">
              <a:spcBef>
                <a:spcPct val="20000"/>
              </a:spcBef>
              <a:tabLst>
                <a:tab pos="476250" algn="l"/>
              </a:tabLst>
            </a:pPr>
            <a:endParaRPr lang="en-GB" altLang="zh-TW" sz="2000" b="1" dirty="0">
              <a:solidFill>
                <a:srgbClr val="FFFF00"/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Neurotrophic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factors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Promote axonal regeneration by maximising positive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trophic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support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buFont typeface="Wingdings" pitchFamily="2" charset="2"/>
              <a:buNone/>
              <a:tabLst>
                <a:tab pos="476250" algn="l"/>
              </a:tabLst>
            </a:pP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Schwann cells and olfactory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ensheathing</a:t>
            </a: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 cells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- Promote axonal regeneration and guide extended </a:t>
            </a:r>
            <a:r>
              <a:rPr lang="en-GB" altLang="zh-TW" sz="2000" dirty="0" err="1" smtClean="0">
                <a:solidFill>
                  <a:schemeClr val="bg2">
                    <a:lumMod val="75000"/>
                  </a:schemeClr>
                </a:solidFill>
                <a:ea typeface="新細明體" charset="-120"/>
              </a:rPr>
              <a:t>regrowth</a:t>
            </a: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buFont typeface="Wingdings" pitchFamily="2" charset="2"/>
              <a:buNone/>
              <a:tabLst>
                <a:tab pos="476250" algn="l"/>
              </a:tabLst>
            </a:pPr>
            <a:endParaRPr lang="en-GB" altLang="zh-TW" sz="2000" dirty="0">
              <a:solidFill>
                <a:schemeClr val="bg2">
                  <a:lumMod val="75000"/>
                </a:schemeClr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Biomaterial conduits</a:t>
            </a: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- Guide extended </a:t>
            </a:r>
            <a:r>
              <a:rPr lang="en-GB" altLang="zh-TW" sz="2000" dirty="0" err="1" smtClean="0">
                <a:ea typeface="新細明體" charset="-120"/>
              </a:rPr>
              <a:t>regrowth</a:t>
            </a:r>
            <a:r>
              <a:rPr lang="en-GB" altLang="zh-TW" sz="2000" dirty="0" smtClean="0">
                <a:ea typeface="新細明體" charset="-120"/>
              </a:rPr>
              <a:t> and fill cavities</a:t>
            </a:r>
            <a:endParaRPr lang="en-GB" altLang="zh-TW" sz="2000" dirty="0">
              <a:ea typeface="新細明體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5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kern="0" dirty="0" smtClean="0">
                <a:solidFill>
                  <a:srgbClr val="FAFD00"/>
                </a:solidFill>
                <a:cs typeface="+mj-cs"/>
              </a:rPr>
              <a:t>Four different strategies for promoting spinal cord repair</a:t>
            </a:r>
            <a:endParaRPr lang="ja-JP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28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altLang="zh-TW" sz="2800" dirty="0" smtClean="0">
                <a:solidFill>
                  <a:srgbClr val="FFFF66"/>
                </a:solidFill>
                <a:ea typeface="新細明體" charset="-120"/>
              </a:rPr>
              <a:t>Fibronectin conduits have many properties that suit them for use as implants for supporting spinal cord regeneration</a:t>
            </a:r>
            <a:endParaRPr lang="en-GB" altLang="zh-TW" sz="2800" dirty="0">
              <a:solidFill>
                <a:srgbClr val="FFFF66"/>
              </a:solidFill>
              <a:ea typeface="新細明體" charset="-120"/>
            </a:endParaRPr>
          </a:p>
        </p:txBody>
      </p:sp>
      <p:pic>
        <p:nvPicPr>
          <p:cNvPr id="52227" name="Object 3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 b="40"/>
          <a:stretch>
            <a:fillRect/>
          </a:stretch>
        </p:blipFill>
        <p:spPr bwMode="auto">
          <a:xfrm>
            <a:off x="4456539" y="2065105"/>
            <a:ext cx="2162052" cy="238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Object 4"/>
          <p:cNvPicPr>
            <a:picLocks noChangeAspect="1" noChangeArrowheads="1"/>
          </p:cNvPicPr>
          <p:nvPr/>
        </p:nvPicPr>
        <p:blipFill>
          <a:blip r:embed="rId3" cstate="screen">
            <a:lum bright="6000" contrast="-6000"/>
          </a:blip>
          <a:srcRect r="37" b="-34"/>
          <a:stretch>
            <a:fillRect/>
          </a:stretch>
        </p:blipFill>
        <p:spPr bwMode="auto">
          <a:xfrm>
            <a:off x="4469259" y="4911047"/>
            <a:ext cx="2137024" cy="13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Object 5"/>
          <p:cNvPicPr>
            <a:picLocks noChangeAspect="1" noChangeArrowheads="1"/>
          </p:cNvPicPr>
          <p:nvPr/>
        </p:nvPicPr>
        <p:blipFill>
          <a:blip r:embed="rId4" cstate="screen">
            <a:lum bright="12000"/>
          </a:blip>
          <a:srcRect t="16787" b="-15"/>
          <a:stretch>
            <a:fillRect/>
          </a:stretch>
        </p:blipFill>
        <p:spPr bwMode="auto">
          <a:xfrm>
            <a:off x="7177677" y="1695236"/>
            <a:ext cx="1401244" cy="131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23290" y="2007742"/>
            <a:ext cx="43048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buClr>
                <a:srgbClr val="FFFF66"/>
              </a:buClr>
              <a:buSzPct val="150000"/>
            </a:pPr>
            <a:r>
              <a:rPr lang="en-GB" altLang="zh-TW" sz="2000" dirty="0" smtClean="0">
                <a:ea typeface="新細明體" charset="-120"/>
              </a:rPr>
              <a:t>- Made from glycoprotein involved in wound healing</a:t>
            </a:r>
          </a:p>
          <a:p>
            <a:pPr algn="l" eaLnBrk="0" hangingPunct="0">
              <a:buClr>
                <a:srgbClr val="FFFF66"/>
              </a:buClr>
              <a:buSzPct val="150000"/>
            </a:pPr>
            <a:endParaRPr lang="en-GB" altLang="zh-TW" sz="2000" dirty="0">
              <a:ea typeface="新細明體" charset="-120"/>
            </a:endParaRPr>
          </a:p>
          <a:p>
            <a:pPr algn="l" eaLnBrk="0" hangingPunct="0">
              <a:buClr>
                <a:srgbClr val="FFFF66"/>
              </a:buClr>
              <a:buSzPct val="150000"/>
            </a:pPr>
            <a:r>
              <a:rPr lang="en-GB" altLang="zh-TW" sz="2000" dirty="0" smtClean="0">
                <a:ea typeface="新細明體" charset="-120"/>
              </a:rPr>
              <a:t>- Have oriented pores 10-200 </a:t>
            </a:r>
            <a:r>
              <a:rPr lang="en-GB" altLang="zh-TW" sz="2000" dirty="0">
                <a:latin typeface="Symbol" pitchFamily="18" charset="2"/>
                <a:ea typeface="新細明體" charset="-120"/>
              </a:rPr>
              <a:t>m</a:t>
            </a:r>
            <a:r>
              <a:rPr lang="en-GB" altLang="zh-TW" sz="2000" dirty="0">
                <a:ea typeface="新細明體" charset="-120"/>
              </a:rPr>
              <a:t> </a:t>
            </a:r>
            <a:r>
              <a:rPr lang="en-GB" altLang="zh-TW" sz="2000" dirty="0" smtClean="0">
                <a:ea typeface="新細明體" charset="-120"/>
              </a:rPr>
              <a:t>in diameter</a:t>
            </a:r>
            <a:endParaRPr lang="en-GB" altLang="zh-TW" sz="2000" dirty="0">
              <a:ea typeface="新細明體" charset="-120"/>
            </a:endParaRPr>
          </a:p>
          <a:p>
            <a:pPr algn="l" eaLnBrk="0" hangingPunct="0">
              <a:buClr>
                <a:srgbClr val="FFFF66"/>
              </a:buClr>
              <a:buSzPct val="150000"/>
              <a:buFont typeface="Wingdings" pitchFamily="2" charset="2"/>
              <a:buChar char="§"/>
            </a:pPr>
            <a:endParaRPr lang="en-GB" altLang="zh-TW" sz="2000" dirty="0">
              <a:ea typeface="新細明體" charset="-120"/>
            </a:endParaRPr>
          </a:p>
          <a:p>
            <a:pPr algn="l" eaLnBrk="0" hangingPunct="0">
              <a:buClr>
                <a:srgbClr val="FFFF66"/>
              </a:buClr>
              <a:buSzPct val="150000"/>
            </a:pPr>
            <a:r>
              <a:rPr lang="en-GB" altLang="zh-TW" sz="2000" dirty="0" smtClean="0">
                <a:ea typeface="新細明體" charset="-120"/>
              </a:rPr>
              <a:t>- Can act as slow-release depots for growth factors</a:t>
            </a:r>
            <a:endParaRPr lang="en-GB" altLang="zh-TW" sz="2000" dirty="0">
              <a:ea typeface="新細明體" charset="-120"/>
            </a:endParaRPr>
          </a:p>
          <a:p>
            <a:pPr algn="l" eaLnBrk="0" hangingPunct="0">
              <a:buClr>
                <a:srgbClr val="FFFF66"/>
              </a:buClr>
              <a:buSzPct val="150000"/>
              <a:buFont typeface="Wingdings" pitchFamily="2" charset="2"/>
              <a:buChar char="§"/>
            </a:pPr>
            <a:endParaRPr lang="en-GB" altLang="zh-TW" sz="2000" dirty="0">
              <a:ea typeface="新細明體" charset="-120"/>
            </a:endParaRPr>
          </a:p>
          <a:p>
            <a:pPr algn="l" eaLnBrk="0" hangingPunct="0">
              <a:buClr>
                <a:srgbClr val="FFFF66"/>
              </a:buClr>
              <a:buSzPct val="150000"/>
            </a:pPr>
            <a:r>
              <a:rPr lang="en-GB" altLang="zh-TW" sz="2000" dirty="0" smtClean="0">
                <a:ea typeface="新細明體" charset="-120"/>
              </a:rPr>
              <a:t>- Are </a:t>
            </a:r>
            <a:r>
              <a:rPr lang="en-GB" altLang="zh-TW" sz="2000" dirty="0" err="1" smtClean="0">
                <a:ea typeface="新細明體" charset="-120"/>
              </a:rPr>
              <a:t>resorbed</a:t>
            </a:r>
            <a:r>
              <a:rPr lang="en-GB" altLang="zh-TW" sz="2000" dirty="0" smtClean="0">
                <a:ea typeface="新細明體" charset="-120"/>
              </a:rPr>
              <a:t> over a 2 week period</a:t>
            </a:r>
            <a:endParaRPr lang="en-GB" altLang="zh-TW" sz="2000" dirty="0">
              <a:ea typeface="新細明體" charset="-120"/>
            </a:endParaRPr>
          </a:p>
          <a:p>
            <a:pPr algn="l" eaLnBrk="0" hangingPunct="0">
              <a:buClr>
                <a:srgbClr val="FFFF66"/>
              </a:buClr>
              <a:buSzPct val="150000"/>
              <a:buFont typeface="Wingdings" pitchFamily="2" charset="2"/>
              <a:buChar char="§"/>
            </a:pPr>
            <a:endParaRPr lang="en-GB" altLang="zh-TW" sz="2000" dirty="0">
              <a:ea typeface="新細明體" charset="-120"/>
            </a:endParaRPr>
          </a:p>
          <a:p>
            <a:pPr algn="l" eaLnBrk="0" hangingPunct="0">
              <a:buClr>
                <a:srgbClr val="FFFF66"/>
              </a:buClr>
              <a:buSzPct val="150000"/>
            </a:pPr>
            <a:r>
              <a:rPr lang="en-GB" altLang="zh-TW" sz="2000" dirty="0" smtClean="0">
                <a:ea typeface="新細明體" charset="-120"/>
              </a:rPr>
              <a:t>- Have been used as nerve bridges in the peripheral nervous system</a:t>
            </a:r>
            <a:endParaRPr lang="en-GB" altLang="zh-TW" sz="2000" dirty="0">
              <a:ea typeface="新細明體" charset="-120"/>
            </a:endParaRPr>
          </a:p>
        </p:txBody>
      </p:sp>
      <p:pic>
        <p:nvPicPr>
          <p:cNvPr id="52231" name="Picture 7" descr="plate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61733" y="3071972"/>
            <a:ext cx="2214260" cy="347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8231055" y="6132031"/>
            <a:ext cx="779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sz="1800" b="1" dirty="0" smtClean="0">
                <a:solidFill>
                  <a:srgbClr val="000000"/>
                </a:solidFill>
                <a:latin typeface="+mn-lt"/>
                <a:ea typeface="新細明體" charset="-120"/>
              </a:rPr>
              <a:t>50</a:t>
            </a:r>
            <a:r>
              <a:rPr lang="en-GB" altLang="zh-TW" sz="1800" b="1" dirty="0" smtClean="0">
                <a:solidFill>
                  <a:srgbClr val="000000"/>
                </a:solidFill>
                <a:latin typeface="Symbol" pitchFamily="18" charset="2"/>
                <a:ea typeface="新細明體" charset="-120"/>
              </a:rPr>
              <a:t>m</a:t>
            </a:r>
            <a:r>
              <a:rPr lang="en-GB" altLang="zh-TW" sz="1800" b="1" dirty="0" smtClean="0">
                <a:solidFill>
                  <a:srgbClr val="000000"/>
                </a:solidFill>
                <a:latin typeface="+mn-lt"/>
                <a:ea typeface="新細明體" charset="-120"/>
              </a:rPr>
              <a:t>m</a:t>
            </a:r>
            <a:endParaRPr lang="en-GB" altLang="zh-TW" sz="1800" b="1" dirty="0">
              <a:solidFill>
                <a:srgbClr val="000000"/>
              </a:solidFill>
              <a:latin typeface="+mn-lt"/>
              <a:ea typeface="新細明體" charset="-12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29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231055" y="6132031"/>
            <a:ext cx="779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sz="1800" b="1" dirty="0" smtClean="0">
                <a:solidFill>
                  <a:srgbClr val="000000"/>
                </a:solidFill>
                <a:latin typeface="+mn-lt"/>
                <a:ea typeface="新細明體" charset="-120"/>
              </a:rPr>
              <a:t>50</a:t>
            </a:r>
            <a:r>
              <a:rPr lang="en-GB" altLang="zh-TW" sz="1800" b="1" dirty="0" smtClean="0">
                <a:solidFill>
                  <a:srgbClr val="000000"/>
                </a:solidFill>
                <a:latin typeface="Symbol" pitchFamily="18" charset="2"/>
                <a:ea typeface="新細明體" charset="-120"/>
              </a:rPr>
              <a:t>m</a:t>
            </a:r>
            <a:r>
              <a:rPr lang="en-GB" altLang="zh-TW" sz="1800" b="1" dirty="0" smtClean="0">
                <a:solidFill>
                  <a:srgbClr val="000000"/>
                </a:solidFill>
                <a:latin typeface="+mn-lt"/>
                <a:ea typeface="新細明體" charset="-120"/>
              </a:rPr>
              <a:t>m</a:t>
            </a:r>
            <a:endParaRPr lang="en-GB" altLang="zh-TW" sz="1800" b="1" dirty="0">
              <a:solidFill>
                <a:srgbClr val="000000"/>
              </a:solidFill>
              <a:latin typeface="+mn-lt"/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8423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Photo Editor Photo" r:id="rId3" imgW="7144747" imgH="7276190" progId="">
                  <p:embed/>
                </p:oleObj>
              </mc:Choice>
              <mc:Fallback>
                <p:oleObj name="Photo Editor Photo" r:id="rId3" imgW="7144747" imgH="727619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232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Oval 5"/>
          <p:cNvSpPr>
            <a:spLocks noChangeArrowheads="1"/>
          </p:cNvSpPr>
          <p:nvPr/>
        </p:nvSpPr>
        <p:spPr bwMode="auto">
          <a:xfrm>
            <a:off x="2962275" y="5160963"/>
            <a:ext cx="141288" cy="1238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3" name="Oval 6"/>
          <p:cNvSpPr>
            <a:spLocks noChangeArrowheads="1"/>
          </p:cNvSpPr>
          <p:nvPr/>
        </p:nvSpPr>
        <p:spPr bwMode="auto">
          <a:xfrm>
            <a:off x="2997200" y="5186363"/>
            <a:ext cx="53975" cy="53975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732088" y="4035425"/>
            <a:ext cx="1179512" cy="11001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2932113" y="4138613"/>
            <a:ext cx="1598612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Sensory Nerve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698750" y="5110163"/>
            <a:ext cx="106363" cy="88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154238" y="4457700"/>
            <a:ext cx="1574800" cy="581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Dorsal Root 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Ganglia (DRG)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917825" y="4994275"/>
            <a:ext cx="36513" cy="1825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717925" y="4802188"/>
            <a:ext cx="1020763" cy="3238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4368800" y="4951413"/>
            <a:ext cx="273050" cy="2889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4011613" y="4435475"/>
            <a:ext cx="528637" cy="809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3" name="Rectangle 16"/>
          <p:cNvSpPr>
            <a:spLocks noChangeArrowheads="1"/>
          </p:cNvSpPr>
          <p:nvPr/>
        </p:nvSpPr>
        <p:spPr bwMode="auto">
          <a:xfrm>
            <a:off x="8291513" y="0"/>
            <a:ext cx="852487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6" name="Rectangle 22"/>
          <p:cNvSpPr>
            <a:spLocks noChangeArrowheads="1"/>
          </p:cNvSpPr>
          <p:nvPr/>
        </p:nvSpPr>
        <p:spPr bwMode="auto">
          <a:xfrm>
            <a:off x="3041650" y="5995988"/>
            <a:ext cx="2303463" cy="86201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7" name="Rectangle 23"/>
          <p:cNvSpPr>
            <a:spLocks noChangeArrowheads="1"/>
          </p:cNvSpPr>
          <p:nvPr/>
        </p:nvSpPr>
        <p:spPr bwMode="auto">
          <a:xfrm>
            <a:off x="4097338" y="5618163"/>
            <a:ext cx="1819275" cy="24606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8" name="Oval 24"/>
          <p:cNvSpPr>
            <a:spLocks noChangeArrowheads="1"/>
          </p:cNvSpPr>
          <p:nvPr/>
        </p:nvSpPr>
        <p:spPr bwMode="auto">
          <a:xfrm rot="-1853842">
            <a:off x="4649788" y="5364163"/>
            <a:ext cx="273050" cy="4667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9" name="Rectangle 25"/>
          <p:cNvSpPr>
            <a:spLocks noChangeArrowheads="1"/>
          </p:cNvSpPr>
          <p:nvPr/>
        </p:nvSpPr>
        <p:spPr bwMode="auto">
          <a:xfrm>
            <a:off x="4056063" y="6221413"/>
            <a:ext cx="3213100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Motor and Other Efferent Nerve</a:t>
            </a:r>
          </a:p>
        </p:txBody>
      </p:sp>
      <p:sp>
        <p:nvSpPr>
          <p:cNvPr id="2070" name="Line 26"/>
          <p:cNvSpPr>
            <a:spLocks noChangeShapeType="1"/>
          </p:cNvSpPr>
          <p:nvPr/>
        </p:nvSpPr>
        <p:spPr bwMode="auto">
          <a:xfrm>
            <a:off x="4752975" y="5399088"/>
            <a:ext cx="414338" cy="828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3" name="Rectangle 29"/>
          <p:cNvSpPr>
            <a:spLocks noChangeArrowheads="1"/>
          </p:cNvSpPr>
          <p:nvPr/>
        </p:nvSpPr>
        <p:spPr bwMode="auto">
          <a:xfrm>
            <a:off x="0" y="0"/>
            <a:ext cx="1152525" cy="2635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4" name="Rectangle 30"/>
          <p:cNvSpPr>
            <a:spLocks noChangeArrowheads="1"/>
          </p:cNvSpPr>
          <p:nvPr/>
        </p:nvSpPr>
        <p:spPr bwMode="auto">
          <a:xfrm>
            <a:off x="4491038" y="363538"/>
            <a:ext cx="3971925" cy="1066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3200" b="1">
                <a:solidFill>
                  <a:srgbClr val="000000"/>
                </a:solidFill>
              </a:rPr>
              <a:t>Sensory and Motor </a:t>
            </a:r>
          </a:p>
          <a:p>
            <a:r>
              <a:rPr lang="en-GB" altLang="ja-JP" sz="3200" b="1">
                <a:solidFill>
                  <a:srgbClr val="000000"/>
                </a:solidFill>
              </a:rPr>
              <a:t>Nervous System</a:t>
            </a:r>
          </a:p>
        </p:txBody>
      </p:sp>
      <p:sp>
        <p:nvSpPr>
          <p:cNvPr id="2075" name="Rectangle 31"/>
          <p:cNvSpPr>
            <a:spLocks noChangeArrowheads="1"/>
          </p:cNvSpPr>
          <p:nvPr/>
        </p:nvSpPr>
        <p:spPr bwMode="auto">
          <a:xfrm>
            <a:off x="2693988" y="6089650"/>
            <a:ext cx="1238250" cy="304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400" b="1">
                <a:solidFill>
                  <a:srgbClr val="000000"/>
                </a:solidFill>
              </a:rPr>
              <a:t>Ventral Root</a:t>
            </a:r>
          </a:p>
        </p:txBody>
      </p:sp>
      <p:sp>
        <p:nvSpPr>
          <p:cNvPr id="2076" name="Line 32"/>
          <p:cNvSpPr>
            <a:spLocks noChangeShapeType="1"/>
          </p:cNvSpPr>
          <p:nvPr/>
        </p:nvSpPr>
        <p:spPr bwMode="auto">
          <a:xfrm>
            <a:off x="2878138" y="5832475"/>
            <a:ext cx="212725" cy="306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7" name="Rectangle 33"/>
          <p:cNvSpPr>
            <a:spLocks noChangeArrowheads="1"/>
          </p:cNvSpPr>
          <p:nvPr/>
        </p:nvSpPr>
        <p:spPr bwMode="auto">
          <a:xfrm>
            <a:off x="350838" y="5280025"/>
            <a:ext cx="7937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Spinal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Cord</a:t>
            </a:r>
          </a:p>
        </p:txBody>
      </p:sp>
      <p:sp>
        <p:nvSpPr>
          <p:cNvPr id="2078" name="Rectangle 34"/>
          <p:cNvSpPr>
            <a:spLocks noChangeArrowheads="1"/>
          </p:cNvSpPr>
          <p:nvPr/>
        </p:nvSpPr>
        <p:spPr bwMode="auto">
          <a:xfrm>
            <a:off x="55563" y="317500"/>
            <a:ext cx="184308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erebrum </a:t>
            </a:r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ortex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S</a:t>
            </a:r>
            <a:r>
              <a:rPr lang="en-GB" altLang="en-GB" sz="1600" b="1">
                <a:solidFill>
                  <a:srgbClr val="000000"/>
                </a:solidFill>
              </a:rPr>
              <a:t>ensory </a:t>
            </a:r>
            <a:r>
              <a:rPr lang="en-GB" altLang="ja-JP" sz="1600" b="1">
                <a:solidFill>
                  <a:srgbClr val="000000"/>
                </a:solidFill>
              </a:rPr>
              <a:t>A</a:t>
            </a:r>
            <a:r>
              <a:rPr lang="en-GB" altLang="en-GB" sz="1600" b="1">
                <a:solidFill>
                  <a:srgbClr val="000000"/>
                </a:solidFill>
              </a:rPr>
              <a:t>rea</a:t>
            </a:r>
            <a:endParaRPr lang="en-GB" altLang="ja-JP" sz="1600" b="1">
              <a:solidFill>
                <a:srgbClr val="000000"/>
              </a:solidFill>
            </a:endParaRPr>
          </a:p>
        </p:txBody>
      </p:sp>
      <p:sp>
        <p:nvSpPr>
          <p:cNvPr id="2079" name="Line 35"/>
          <p:cNvSpPr>
            <a:spLocks noChangeShapeType="1"/>
          </p:cNvSpPr>
          <p:nvPr/>
        </p:nvSpPr>
        <p:spPr bwMode="auto">
          <a:xfrm flipH="1">
            <a:off x="1408113" y="5535613"/>
            <a:ext cx="684212" cy="793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80" name="Rectangle 36"/>
          <p:cNvSpPr>
            <a:spLocks noChangeArrowheads="1"/>
          </p:cNvSpPr>
          <p:nvPr/>
        </p:nvSpPr>
        <p:spPr bwMode="auto">
          <a:xfrm>
            <a:off x="0" y="6276975"/>
            <a:ext cx="268214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b="1" dirty="0">
                <a:solidFill>
                  <a:srgbClr val="000000"/>
                </a:solidFill>
              </a:rPr>
              <a:t>Neurotransmitter </a:t>
            </a:r>
            <a:r>
              <a:rPr lang="en-GB" altLang="ja-JP" sz="1600" b="1" dirty="0" smtClean="0">
                <a:solidFill>
                  <a:srgbClr val="000000"/>
                </a:solidFill>
              </a:rPr>
              <a:t>Release</a:t>
            </a:r>
            <a:endParaRPr lang="en-GB" altLang="ja-JP" sz="1600" b="1" dirty="0">
              <a:solidFill>
                <a:srgbClr val="000000"/>
              </a:solidFill>
            </a:endParaRPr>
          </a:p>
        </p:txBody>
      </p:sp>
      <p:sp>
        <p:nvSpPr>
          <p:cNvPr id="2081" name="Oval 37"/>
          <p:cNvSpPr>
            <a:spLocks noChangeArrowheads="1"/>
          </p:cNvSpPr>
          <p:nvPr/>
        </p:nvSpPr>
        <p:spPr bwMode="auto">
          <a:xfrm>
            <a:off x="2039938" y="5267325"/>
            <a:ext cx="246062" cy="246063"/>
          </a:xfrm>
          <a:prstGeom prst="ellipse">
            <a:avLst/>
          </a:prstGeom>
          <a:noFill/>
          <a:ln w="28575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82" name="Rectangle 39"/>
          <p:cNvSpPr>
            <a:spLocks noChangeArrowheads="1"/>
          </p:cNvSpPr>
          <p:nvPr/>
        </p:nvSpPr>
        <p:spPr bwMode="auto">
          <a:xfrm>
            <a:off x="8734425" y="652145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rgbClr val="000000"/>
                </a:solidFill>
              </a:rPr>
              <a:t>3</a:t>
            </a:r>
            <a:endParaRPr lang="en-GB" altLang="ja-JP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Object 2"/>
          <p:cNvPicPr>
            <a:picLocks noChangeAspect="1" noChangeArrowheads="1"/>
          </p:cNvPicPr>
          <p:nvPr/>
        </p:nvPicPr>
        <p:blipFill>
          <a:blip r:embed="rId2" cstate="screen">
            <a:lum bright="6000"/>
          </a:blip>
          <a:srcRect b="-9"/>
          <a:stretch>
            <a:fillRect/>
          </a:stretch>
        </p:blipFill>
        <p:spPr bwMode="auto">
          <a:xfrm>
            <a:off x="1695236" y="1651725"/>
            <a:ext cx="5952126" cy="50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" y="163994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Fibronectin mats support extensive, directional axonal growth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30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screen"/>
          <a:srcRect b="50880"/>
          <a:stretch>
            <a:fillRect/>
          </a:stretch>
        </p:blipFill>
        <p:spPr bwMode="auto">
          <a:xfrm>
            <a:off x="281404" y="2541301"/>
            <a:ext cx="8686800" cy="32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163994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zh-TW" sz="3200" dirty="0" smtClean="0">
                <a:solidFill>
                  <a:srgbClr val="FFFF66"/>
                </a:solidFill>
                <a:ea typeface="新細明體" charset="-120"/>
              </a:rPr>
              <a:t>Fibronectin mats improve recovery of function after thoracic spinal cord injury</a:t>
            </a:r>
            <a:endParaRPr lang="en-GB" altLang="zh-TW" sz="3200" dirty="0">
              <a:solidFill>
                <a:srgbClr val="FFFF66"/>
              </a:solidFill>
              <a:ea typeface="新細明體" charset="-12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31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653391" y="1697851"/>
            <a:ext cx="8001000" cy="494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l">
              <a:lnSpc>
                <a:spcPts val="2000"/>
              </a:lnSpc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rgbClr val="FFFF00"/>
                </a:solidFill>
                <a:ea typeface="新細明體" charset="-120"/>
              </a:rPr>
              <a:t>Neuroprotection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: </a:t>
            </a:r>
            <a:r>
              <a:rPr lang="en-GB" altLang="zh-TW" sz="2000" dirty="0">
                <a:solidFill>
                  <a:srgbClr val="FFFF00"/>
                </a:solidFill>
                <a:ea typeface="新細明體" charset="-120"/>
              </a:rPr>
              <a:t>OMEGA-3 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polyunsaturated fatty acids</a:t>
            </a:r>
          </a:p>
          <a:p>
            <a:pPr marL="190500" lvl="1" algn="l">
              <a:lnSpc>
                <a:spcPts val="2000"/>
              </a:lnSpc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b="1" dirty="0">
                <a:ea typeface="新細明體" charset="-120"/>
              </a:rPr>
              <a:t>	</a:t>
            </a:r>
            <a:r>
              <a:rPr lang="en-GB" altLang="zh-TW" sz="2000" b="1" dirty="0" smtClean="0">
                <a:ea typeface="新細明體" charset="-120"/>
              </a:rPr>
              <a:t>- </a:t>
            </a:r>
            <a:r>
              <a:rPr lang="en-GB" altLang="zh-TW" sz="2000" dirty="0" smtClean="0">
                <a:ea typeface="新細明體" charset="-120"/>
              </a:rPr>
              <a:t>Minimise the deleterious effects of early trauma</a:t>
            </a:r>
          </a:p>
          <a:p>
            <a:pPr marL="190500" lvl="1" algn="l">
              <a:lnSpc>
                <a:spcPts val="2000"/>
              </a:lnSpc>
              <a:spcBef>
                <a:spcPct val="20000"/>
              </a:spcBef>
              <a:tabLst>
                <a:tab pos="476250" algn="l"/>
              </a:tabLst>
            </a:pPr>
            <a:r>
              <a:rPr lang="en-US" altLang="zh-TW" sz="2000" dirty="0" smtClean="0">
                <a:ea typeface="新細明體" charset="-120"/>
              </a:rPr>
              <a:t>	BUT NOT TRIVIAL TO TRANSLATE TO THE CLINIC</a:t>
            </a:r>
            <a:endParaRPr lang="en-GB" altLang="zh-TW" sz="2000" dirty="0" smtClean="0">
              <a:ea typeface="新細明體" charset="-120"/>
            </a:endParaRPr>
          </a:p>
          <a:p>
            <a:pPr marL="190500" lvl="1" algn="l">
              <a:lnSpc>
                <a:spcPts val="2000"/>
              </a:lnSpc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800" b="1" dirty="0" smtClean="0">
                <a:solidFill>
                  <a:srgbClr val="FFFF00"/>
                </a:solidFill>
                <a:ea typeface="新細明體" charset="-120"/>
              </a:rPr>
              <a:t> </a:t>
            </a:r>
            <a:endParaRPr lang="en-GB" altLang="zh-TW" sz="800" b="1" dirty="0">
              <a:solidFill>
                <a:srgbClr val="FFFF00"/>
              </a:solidFill>
              <a:ea typeface="新細明體" charset="-120"/>
            </a:endParaRPr>
          </a:p>
          <a:p>
            <a:pPr marL="190500" lvl="1" algn="l">
              <a:lnSpc>
                <a:spcPts val="2000"/>
              </a:lnSpc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rgbClr val="FFFF00"/>
                </a:solidFill>
                <a:ea typeface="新細明體" charset="-120"/>
              </a:rPr>
              <a:t>Neurotrophic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 factors</a:t>
            </a: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482600" lvl="2" algn="l">
              <a:lnSpc>
                <a:spcPts val="2000"/>
              </a:lnSpc>
              <a:spcBef>
                <a:spcPct val="20000"/>
              </a:spcBef>
              <a:buFontTx/>
              <a:buChar char="-"/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Promote axonal regeneration by maximising positive </a:t>
            </a:r>
            <a:r>
              <a:rPr lang="en-GB" altLang="zh-TW" sz="2000" dirty="0" err="1" smtClean="0">
                <a:ea typeface="新細明體" charset="-120"/>
              </a:rPr>
              <a:t>trophic</a:t>
            </a:r>
            <a:r>
              <a:rPr lang="en-GB" altLang="zh-TW" sz="2000" dirty="0" smtClean="0">
                <a:ea typeface="新細明體" charset="-120"/>
              </a:rPr>
              <a:t> support</a:t>
            </a:r>
          </a:p>
          <a:p>
            <a:pPr marL="482600" lvl="2" algn="l">
              <a:lnSpc>
                <a:spcPts val="2000"/>
              </a:lnSpc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BUT MAY TRAP AXONS</a:t>
            </a:r>
          </a:p>
          <a:p>
            <a:pPr marL="482600" lvl="2" algn="l">
              <a:lnSpc>
                <a:spcPts val="2000"/>
              </a:lnSpc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800" dirty="0" smtClean="0">
                <a:ea typeface="新細明體" charset="-120"/>
              </a:rPr>
              <a:t> </a:t>
            </a:r>
            <a:endParaRPr lang="en-GB" altLang="zh-TW" sz="800" dirty="0">
              <a:ea typeface="新細明體" charset="-120"/>
            </a:endParaRPr>
          </a:p>
          <a:p>
            <a:pPr marL="190500" lvl="1" algn="l">
              <a:lnSpc>
                <a:spcPts val="2000"/>
              </a:lnSpc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 smtClean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Schwann cells and olfactory </a:t>
            </a:r>
            <a:r>
              <a:rPr lang="en-GB" altLang="zh-TW" sz="2000" dirty="0" err="1" smtClean="0">
                <a:solidFill>
                  <a:srgbClr val="FFFF00"/>
                </a:solidFill>
                <a:ea typeface="新細明體" charset="-120"/>
              </a:rPr>
              <a:t>ensheathing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 cells</a:t>
            </a: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482600" lvl="2" algn="l">
              <a:lnSpc>
                <a:spcPts val="2000"/>
              </a:lnSpc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- Promote axonal regeneration and guide extended </a:t>
            </a:r>
            <a:r>
              <a:rPr lang="en-GB" altLang="zh-TW" sz="2000" dirty="0" err="1" smtClean="0">
                <a:ea typeface="新細明體" charset="-120"/>
              </a:rPr>
              <a:t>regrowth</a:t>
            </a:r>
            <a:endParaRPr lang="en-GB" altLang="zh-TW" sz="2000" dirty="0">
              <a:ea typeface="新細明體" charset="-120"/>
            </a:endParaRPr>
          </a:p>
          <a:p>
            <a:pPr marL="482600" lvl="2" algn="l">
              <a:lnSpc>
                <a:spcPts val="2000"/>
              </a:lnSpc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BUT TRANSPLANT SITE IS CRUCIAL</a:t>
            </a:r>
          </a:p>
          <a:p>
            <a:pPr marL="482600" lvl="2" algn="l">
              <a:lnSpc>
                <a:spcPts val="2000"/>
              </a:lnSpc>
              <a:spcBef>
                <a:spcPct val="20000"/>
              </a:spcBef>
              <a:tabLst>
                <a:tab pos="476250" algn="l"/>
              </a:tabLst>
            </a:pPr>
            <a:endParaRPr lang="en-GB" altLang="zh-TW" sz="800" dirty="0">
              <a:ea typeface="新細明體" charset="-120"/>
            </a:endParaRPr>
          </a:p>
          <a:p>
            <a:pPr marL="190500" lvl="1" algn="l">
              <a:lnSpc>
                <a:spcPts val="2000"/>
              </a:lnSpc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Biomaterial conduits</a:t>
            </a: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482600" lvl="2" algn="l">
              <a:lnSpc>
                <a:spcPts val="2000"/>
              </a:lnSpc>
              <a:spcBef>
                <a:spcPct val="20000"/>
              </a:spcBef>
              <a:buFontTx/>
              <a:buChar char="-"/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Guide extended </a:t>
            </a:r>
            <a:r>
              <a:rPr lang="en-GB" altLang="zh-TW" sz="2000" dirty="0" err="1" smtClean="0">
                <a:ea typeface="新細明體" charset="-120"/>
              </a:rPr>
              <a:t>regrowth</a:t>
            </a:r>
            <a:r>
              <a:rPr lang="en-GB" altLang="zh-TW" sz="2000" dirty="0" smtClean="0">
                <a:ea typeface="新細明體" charset="-120"/>
              </a:rPr>
              <a:t> and fill cavities</a:t>
            </a:r>
          </a:p>
          <a:p>
            <a:pPr marL="482600" lvl="2" algn="l">
              <a:lnSpc>
                <a:spcPts val="2000"/>
              </a:lnSpc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BUT MAY TRAP AXONS</a:t>
            </a:r>
            <a:endParaRPr lang="en-GB" altLang="zh-TW" sz="2000" dirty="0">
              <a:ea typeface="新細明體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5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kern="0" dirty="0" smtClean="0">
                <a:solidFill>
                  <a:srgbClr val="FAFD00"/>
                </a:solidFill>
                <a:cs typeface="+mj-cs"/>
              </a:rPr>
              <a:t>Four different strategies for promoting spinal cord repair</a:t>
            </a:r>
            <a:endParaRPr lang="ja-JP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34425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32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8423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Photo Editor Photo" r:id="rId3" imgW="7144747" imgH="7276190" progId="">
                  <p:embed/>
                </p:oleObj>
              </mc:Choice>
              <mc:Fallback>
                <p:oleObj name="Photo Editor Photo" r:id="rId3" imgW="7144747" imgH="727619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232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Oval 5"/>
          <p:cNvSpPr>
            <a:spLocks noChangeArrowheads="1"/>
          </p:cNvSpPr>
          <p:nvPr/>
        </p:nvSpPr>
        <p:spPr bwMode="auto">
          <a:xfrm>
            <a:off x="2962275" y="5160963"/>
            <a:ext cx="141288" cy="1238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3" name="Oval 6"/>
          <p:cNvSpPr>
            <a:spLocks noChangeArrowheads="1"/>
          </p:cNvSpPr>
          <p:nvPr/>
        </p:nvSpPr>
        <p:spPr bwMode="auto">
          <a:xfrm>
            <a:off x="2997200" y="5186363"/>
            <a:ext cx="53975" cy="53975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732088" y="4035425"/>
            <a:ext cx="1179512" cy="11001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2932113" y="4138613"/>
            <a:ext cx="1598612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Sensory Nerve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698750" y="5110163"/>
            <a:ext cx="106363" cy="88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154238" y="4457700"/>
            <a:ext cx="1574800" cy="581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Dorsal Root 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Ganglia (DRG)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917825" y="4994275"/>
            <a:ext cx="36513" cy="1825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717925" y="4802188"/>
            <a:ext cx="1020763" cy="3238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4368800" y="4951413"/>
            <a:ext cx="273050" cy="2889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4011613" y="4435475"/>
            <a:ext cx="528637" cy="809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3" name="Rectangle 16"/>
          <p:cNvSpPr>
            <a:spLocks noChangeArrowheads="1"/>
          </p:cNvSpPr>
          <p:nvPr/>
        </p:nvSpPr>
        <p:spPr bwMode="auto">
          <a:xfrm>
            <a:off x="8291513" y="0"/>
            <a:ext cx="852487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6" name="Rectangle 22"/>
          <p:cNvSpPr>
            <a:spLocks noChangeArrowheads="1"/>
          </p:cNvSpPr>
          <p:nvPr/>
        </p:nvSpPr>
        <p:spPr bwMode="auto">
          <a:xfrm>
            <a:off x="3041650" y="5995988"/>
            <a:ext cx="2303463" cy="86201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7" name="Rectangle 23"/>
          <p:cNvSpPr>
            <a:spLocks noChangeArrowheads="1"/>
          </p:cNvSpPr>
          <p:nvPr/>
        </p:nvSpPr>
        <p:spPr bwMode="auto">
          <a:xfrm>
            <a:off x="4097338" y="5618163"/>
            <a:ext cx="1819275" cy="24606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8" name="Oval 24"/>
          <p:cNvSpPr>
            <a:spLocks noChangeArrowheads="1"/>
          </p:cNvSpPr>
          <p:nvPr/>
        </p:nvSpPr>
        <p:spPr bwMode="auto">
          <a:xfrm rot="-1853842">
            <a:off x="4649788" y="5364163"/>
            <a:ext cx="273050" cy="4667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9" name="Rectangle 25"/>
          <p:cNvSpPr>
            <a:spLocks noChangeArrowheads="1"/>
          </p:cNvSpPr>
          <p:nvPr/>
        </p:nvSpPr>
        <p:spPr bwMode="auto">
          <a:xfrm>
            <a:off x="4056063" y="6221413"/>
            <a:ext cx="3213100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Motor and Other Efferent Nerve</a:t>
            </a:r>
          </a:p>
        </p:txBody>
      </p:sp>
      <p:sp>
        <p:nvSpPr>
          <p:cNvPr id="2070" name="Line 26"/>
          <p:cNvSpPr>
            <a:spLocks noChangeShapeType="1"/>
          </p:cNvSpPr>
          <p:nvPr/>
        </p:nvSpPr>
        <p:spPr bwMode="auto">
          <a:xfrm>
            <a:off x="4752975" y="5399088"/>
            <a:ext cx="414338" cy="828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3" name="Rectangle 29"/>
          <p:cNvSpPr>
            <a:spLocks noChangeArrowheads="1"/>
          </p:cNvSpPr>
          <p:nvPr/>
        </p:nvSpPr>
        <p:spPr bwMode="auto">
          <a:xfrm>
            <a:off x="0" y="0"/>
            <a:ext cx="1152525" cy="2635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4" name="Rectangle 30"/>
          <p:cNvSpPr>
            <a:spLocks noChangeArrowheads="1"/>
          </p:cNvSpPr>
          <p:nvPr/>
        </p:nvSpPr>
        <p:spPr bwMode="auto">
          <a:xfrm>
            <a:off x="3727132" y="363538"/>
            <a:ext cx="5416868" cy="107721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</a:rPr>
              <a:t>Spinal cord injury has </a:t>
            </a:r>
          </a:p>
          <a:p>
            <a:r>
              <a:rPr lang="en-US" altLang="ja-JP" sz="3200" b="1" dirty="0" smtClean="0">
                <a:solidFill>
                  <a:srgbClr val="000000"/>
                </a:solidFill>
              </a:rPr>
              <a:t>devastating consequences</a:t>
            </a:r>
          </a:p>
        </p:txBody>
      </p:sp>
      <p:sp>
        <p:nvSpPr>
          <p:cNvPr id="2075" name="Rectangle 31"/>
          <p:cNvSpPr>
            <a:spLocks noChangeArrowheads="1"/>
          </p:cNvSpPr>
          <p:nvPr/>
        </p:nvSpPr>
        <p:spPr bwMode="auto">
          <a:xfrm>
            <a:off x="2693988" y="6089650"/>
            <a:ext cx="1238250" cy="304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400" b="1">
                <a:solidFill>
                  <a:srgbClr val="000000"/>
                </a:solidFill>
              </a:rPr>
              <a:t>Ventral Root</a:t>
            </a:r>
          </a:p>
        </p:txBody>
      </p:sp>
      <p:sp>
        <p:nvSpPr>
          <p:cNvPr id="2076" name="Line 32"/>
          <p:cNvSpPr>
            <a:spLocks noChangeShapeType="1"/>
          </p:cNvSpPr>
          <p:nvPr/>
        </p:nvSpPr>
        <p:spPr bwMode="auto">
          <a:xfrm>
            <a:off x="2878138" y="5832475"/>
            <a:ext cx="212725" cy="306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7" name="Rectangle 33"/>
          <p:cNvSpPr>
            <a:spLocks noChangeArrowheads="1"/>
          </p:cNvSpPr>
          <p:nvPr/>
        </p:nvSpPr>
        <p:spPr bwMode="auto">
          <a:xfrm>
            <a:off x="350838" y="5280025"/>
            <a:ext cx="7937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Spinal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Cord</a:t>
            </a:r>
          </a:p>
        </p:txBody>
      </p:sp>
      <p:sp>
        <p:nvSpPr>
          <p:cNvPr id="2078" name="Rectangle 34"/>
          <p:cNvSpPr>
            <a:spLocks noChangeArrowheads="1"/>
          </p:cNvSpPr>
          <p:nvPr/>
        </p:nvSpPr>
        <p:spPr bwMode="auto">
          <a:xfrm>
            <a:off x="55563" y="317500"/>
            <a:ext cx="184308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erebrum </a:t>
            </a:r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ortex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S</a:t>
            </a:r>
            <a:r>
              <a:rPr lang="en-GB" altLang="en-GB" sz="1600" b="1">
                <a:solidFill>
                  <a:srgbClr val="000000"/>
                </a:solidFill>
              </a:rPr>
              <a:t>ensory </a:t>
            </a:r>
            <a:r>
              <a:rPr lang="en-GB" altLang="ja-JP" sz="1600" b="1">
                <a:solidFill>
                  <a:srgbClr val="000000"/>
                </a:solidFill>
              </a:rPr>
              <a:t>A</a:t>
            </a:r>
            <a:r>
              <a:rPr lang="en-GB" altLang="en-GB" sz="1600" b="1">
                <a:solidFill>
                  <a:srgbClr val="000000"/>
                </a:solidFill>
              </a:rPr>
              <a:t>rea</a:t>
            </a:r>
            <a:endParaRPr lang="en-GB" altLang="ja-JP" sz="1600" b="1">
              <a:solidFill>
                <a:srgbClr val="000000"/>
              </a:solidFill>
            </a:endParaRPr>
          </a:p>
        </p:txBody>
      </p:sp>
      <p:sp>
        <p:nvSpPr>
          <p:cNvPr id="2079" name="Line 35"/>
          <p:cNvSpPr>
            <a:spLocks noChangeShapeType="1"/>
          </p:cNvSpPr>
          <p:nvPr/>
        </p:nvSpPr>
        <p:spPr bwMode="auto">
          <a:xfrm flipH="1">
            <a:off x="1408113" y="5535613"/>
            <a:ext cx="684212" cy="793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80" name="Rectangle 36"/>
          <p:cNvSpPr>
            <a:spLocks noChangeArrowheads="1"/>
          </p:cNvSpPr>
          <p:nvPr/>
        </p:nvSpPr>
        <p:spPr bwMode="auto">
          <a:xfrm>
            <a:off x="0" y="6276975"/>
            <a:ext cx="268214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b="1" dirty="0">
                <a:solidFill>
                  <a:srgbClr val="000000"/>
                </a:solidFill>
              </a:rPr>
              <a:t>Neurotransmitter </a:t>
            </a:r>
            <a:r>
              <a:rPr lang="en-GB" altLang="ja-JP" sz="1600" b="1" dirty="0" smtClean="0">
                <a:solidFill>
                  <a:srgbClr val="000000"/>
                </a:solidFill>
              </a:rPr>
              <a:t>Release</a:t>
            </a:r>
            <a:endParaRPr lang="en-GB" altLang="ja-JP" sz="1600" b="1" dirty="0">
              <a:solidFill>
                <a:srgbClr val="000000"/>
              </a:solidFill>
            </a:endParaRPr>
          </a:p>
        </p:txBody>
      </p:sp>
      <p:sp>
        <p:nvSpPr>
          <p:cNvPr id="2081" name="Oval 37"/>
          <p:cNvSpPr>
            <a:spLocks noChangeArrowheads="1"/>
          </p:cNvSpPr>
          <p:nvPr/>
        </p:nvSpPr>
        <p:spPr bwMode="auto">
          <a:xfrm>
            <a:off x="2039938" y="5267325"/>
            <a:ext cx="246062" cy="246063"/>
          </a:xfrm>
          <a:prstGeom prst="ellipse">
            <a:avLst/>
          </a:prstGeom>
          <a:noFill/>
          <a:ln w="28575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82" name="Rectangle 39"/>
          <p:cNvSpPr>
            <a:spLocks noChangeArrowheads="1"/>
          </p:cNvSpPr>
          <p:nvPr/>
        </p:nvSpPr>
        <p:spPr bwMode="auto">
          <a:xfrm>
            <a:off x="8734425" y="652145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rgbClr val="000000"/>
                </a:solidFill>
              </a:rPr>
              <a:t>4</a:t>
            </a:r>
            <a:endParaRPr lang="en-GB" altLang="ja-JP" sz="1600" b="1" dirty="0">
              <a:solidFill>
                <a:srgbClr val="000000"/>
              </a:solidFill>
            </a:endParaRPr>
          </a:p>
        </p:txBody>
      </p:sp>
      <p:sp>
        <p:nvSpPr>
          <p:cNvPr id="30" name="Lightning Bolt 29"/>
          <p:cNvSpPr/>
          <p:nvPr/>
        </p:nvSpPr>
        <p:spPr bwMode="auto">
          <a:xfrm>
            <a:off x="934948" y="3205537"/>
            <a:ext cx="1726059" cy="1140432"/>
          </a:xfrm>
          <a:prstGeom prst="lightningBol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Osaka" charset="-128"/>
            </a:endParaRPr>
          </a:p>
        </p:txBody>
      </p:sp>
      <p:sp>
        <p:nvSpPr>
          <p:cNvPr id="31" name="Lightning Bolt 30"/>
          <p:cNvSpPr/>
          <p:nvPr/>
        </p:nvSpPr>
        <p:spPr bwMode="auto">
          <a:xfrm flipH="1">
            <a:off x="544530" y="2013736"/>
            <a:ext cx="3349375" cy="2239766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Osaka" charset="-128"/>
            </a:endParaRPr>
          </a:p>
        </p:txBody>
      </p:sp>
      <p:pic>
        <p:nvPicPr>
          <p:cNvPr id="32" name="Picture 7" descr="christopher-reev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627" y="2352783"/>
            <a:ext cx="2552635" cy="32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3005138" y="1701800"/>
            <a:ext cx="14716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2800">
                <a:solidFill>
                  <a:schemeClr val="accent1"/>
                </a:solidFill>
              </a:rPr>
              <a:t>Cervical</a:t>
            </a: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3005138" y="3281363"/>
            <a:ext cx="1550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2800">
                <a:solidFill>
                  <a:schemeClr val="accent1"/>
                </a:solidFill>
              </a:rPr>
              <a:t>Thoracic</a:t>
            </a: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005138" y="5226050"/>
            <a:ext cx="1393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2800">
                <a:solidFill>
                  <a:schemeClr val="accent1"/>
                </a:solidFill>
              </a:rPr>
              <a:t>Lumbar</a:t>
            </a: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3005138" y="6338888"/>
            <a:ext cx="1193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2800">
                <a:solidFill>
                  <a:schemeClr val="accent1"/>
                </a:solidFill>
              </a:rPr>
              <a:t>Sacral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00375" y="5807075"/>
            <a:ext cx="3946525" cy="800100"/>
            <a:chOff x="1895" y="3636"/>
            <a:chExt cx="2486" cy="504"/>
          </a:xfrm>
        </p:grpSpPr>
        <p:sp>
          <p:nvSpPr>
            <p:cNvPr id="16400" name="Line 17"/>
            <p:cNvSpPr>
              <a:spLocks noChangeShapeType="1"/>
            </p:cNvSpPr>
            <p:nvPr/>
          </p:nvSpPr>
          <p:spPr bwMode="auto">
            <a:xfrm>
              <a:off x="1895" y="3636"/>
              <a:ext cx="5" cy="50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1" name="Rectangle 18"/>
            <p:cNvSpPr>
              <a:spLocks noChangeArrowheads="1"/>
            </p:cNvSpPr>
            <p:nvPr/>
          </p:nvSpPr>
          <p:spPr bwMode="auto">
            <a:xfrm>
              <a:off x="1940" y="3727"/>
              <a:ext cx="244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b="1">
                  <a:solidFill>
                    <a:schemeClr val="accent2"/>
                  </a:solidFill>
                </a:rPr>
                <a:t>Sciatic nerve (legs, foots)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00375" y="2241550"/>
            <a:ext cx="4286250" cy="817563"/>
            <a:chOff x="1895" y="1262"/>
            <a:chExt cx="2700" cy="515"/>
          </a:xfrm>
        </p:grpSpPr>
        <p:sp>
          <p:nvSpPr>
            <p:cNvPr id="16398" name="Line 19"/>
            <p:cNvSpPr>
              <a:spLocks noChangeShapeType="1"/>
            </p:cNvSpPr>
            <p:nvPr/>
          </p:nvSpPr>
          <p:spPr bwMode="auto">
            <a:xfrm>
              <a:off x="1895" y="1262"/>
              <a:ext cx="5" cy="51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9" name="Rectangle 20"/>
            <p:cNvSpPr>
              <a:spLocks noChangeArrowheads="1"/>
            </p:cNvSpPr>
            <p:nvPr/>
          </p:nvSpPr>
          <p:spPr bwMode="auto">
            <a:xfrm>
              <a:off x="1940" y="1376"/>
              <a:ext cx="26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b="1">
                  <a:solidFill>
                    <a:schemeClr val="accent2"/>
                  </a:solidFill>
                </a:rPr>
                <a:t>Median nerve (arms, hands)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000375" y="3748088"/>
            <a:ext cx="3746500" cy="484187"/>
            <a:chOff x="1895" y="2239"/>
            <a:chExt cx="2360" cy="305"/>
          </a:xfrm>
        </p:grpSpPr>
        <p:sp>
          <p:nvSpPr>
            <p:cNvPr id="16396" name="Line 21"/>
            <p:cNvSpPr>
              <a:spLocks noChangeShapeType="1"/>
            </p:cNvSpPr>
            <p:nvPr/>
          </p:nvSpPr>
          <p:spPr bwMode="auto">
            <a:xfrm>
              <a:off x="1895" y="2239"/>
              <a:ext cx="5" cy="30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7" name="Rectangle 22"/>
            <p:cNvSpPr>
              <a:spLocks noChangeArrowheads="1"/>
            </p:cNvSpPr>
            <p:nvPr/>
          </p:nvSpPr>
          <p:spPr bwMode="auto">
            <a:xfrm>
              <a:off x="1940" y="2243"/>
              <a:ext cx="2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b="1">
                  <a:solidFill>
                    <a:schemeClr val="accent2"/>
                  </a:solidFill>
                </a:rPr>
                <a:t>Gastric nerve (stomach)</a:t>
              </a:r>
            </a:p>
          </p:txBody>
        </p:sp>
      </p:grpSp>
      <p:sp>
        <p:nvSpPr>
          <p:cNvPr id="16393" name="Rectangle 26"/>
          <p:cNvSpPr>
            <a:spLocks noChangeArrowheads="1"/>
          </p:cNvSpPr>
          <p:nvPr/>
        </p:nvSpPr>
        <p:spPr bwMode="auto">
          <a:xfrm>
            <a:off x="0" y="388938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altLang="ja-JP" sz="3600">
                <a:solidFill>
                  <a:schemeClr val="tx2"/>
                </a:solidFill>
              </a:rPr>
              <a:t>Vertebral subluxation and innervation chart</a:t>
            </a:r>
          </a:p>
        </p:txBody>
      </p:sp>
      <p:sp>
        <p:nvSpPr>
          <p:cNvPr id="16394" name="Rectangle 28"/>
          <p:cNvSpPr>
            <a:spLocks noChangeArrowheads="1"/>
          </p:cNvSpPr>
          <p:nvPr/>
        </p:nvSpPr>
        <p:spPr bwMode="auto">
          <a:xfrm>
            <a:off x="8734425" y="652145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5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  <p:pic>
        <p:nvPicPr>
          <p:cNvPr id="16395" name="Picture 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14" y="1644650"/>
            <a:ext cx="1883650" cy="504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Helvetica" pitchFamily="34" charset="0"/>
              </a:rPr>
              <a:t>Many patients with spinal cord injury cannot carry out basic daily tasks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8734425" y="652145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6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90639" y="1623316"/>
            <a:ext cx="7803348" cy="5234683"/>
            <a:chOff x="241" y="210"/>
            <a:chExt cx="5272" cy="388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41" y="210"/>
              <a:ext cx="5267" cy="3858"/>
              <a:chOff x="241" y="375"/>
              <a:chExt cx="5267" cy="3858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52" y="375"/>
                <a:ext cx="5256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 t="48865"/>
              <a:stretch>
                <a:fillRect/>
              </a:stretch>
            </p:blipFill>
            <p:spPr bwMode="auto">
              <a:xfrm>
                <a:off x="249" y="816"/>
                <a:ext cx="5256" cy="2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41" y="2795"/>
                <a:ext cx="2140" cy="1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41" y="3838"/>
                <a:ext cx="2177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0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336" y="2795"/>
                <a:ext cx="3167" cy="1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1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373" y="3841"/>
                <a:ext cx="3131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252" y="4033"/>
              <a:ext cx="5261" cy="6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>
                <a:ea typeface="新細明體" charset="-12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249" y="4020"/>
              <a:ext cx="5216" cy="16"/>
            </a:xfrm>
            <a:prstGeom prst="line">
              <a:avLst/>
            </a:prstGeom>
            <a:noFill/>
            <a:ln w="2857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055670"/>
          </a:xfrm>
        </p:spPr>
        <p:txBody>
          <a:bodyPr/>
          <a:lstStyle/>
          <a:p>
            <a:r>
              <a:rPr lang="en-US" altLang="ja-JP" sz="3600" dirty="0" smtClean="0">
                <a:latin typeface="Helvetica" pitchFamily="34" charset="0"/>
              </a:rPr>
              <a:t>Current treatment options for </a:t>
            </a:r>
            <a:br>
              <a:rPr lang="en-US" altLang="ja-JP" sz="3600" dirty="0" smtClean="0">
                <a:latin typeface="Helvetica" pitchFamily="34" charset="0"/>
              </a:rPr>
            </a:br>
            <a:r>
              <a:rPr lang="en-US" altLang="ja-JP" sz="3600" dirty="0" smtClean="0">
                <a:latin typeface="Helvetica" pitchFamily="34" charset="0"/>
              </a:rPr>
              <a:t>spinal cord injury are limited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8734425" y="652145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7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6174" y="1623372"/>
            <a:ext cx="8537825" cy="508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zh-TW" sz="2000" u="sng" dirty="0" smtClean="0">
                <a:solidFill>
                  <a:srgbClr val="FFFF00"/>
                </a:solidFill>
                <a:ea typeface="新細明體" charset="-120"/>
              </a:rPr>
              <a:t>Acute</a:t>
            </a:r>
            <a:endParaRPr lang="en-US" altLang="zh-TW" sz="2000" u="sng" dirty="0">
              <a:solidFill>
                <a:srgbClr val="FFFF00"/>
              </a:solidFill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</a:pPr>
            <a:r>
              <a:rPr lang="en-US" altLang="zh-TW" sz="2000" dirty="0" err="1">
                <a:ea typeface="新細明體" charset="-120"/>
              </a:rPr>
              <a:t>Methylprednisolone</a:t>
            </a:r>
            <a:r>
              <a:rPr lang="en-US" altLang="zh-TW" sz="2000" dirty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</a:rPr>
              <a:t>(a </a:t>
            </a:r>
            <a:r>
              <a:rPr lang="en-US" sz="2000" dirty="0" smtClean="0"/>
              <a:t>corticosteroid </a:t>
            </a:r>
            <a:r>
              <a:rPr lang="en-US" sz="2000" dirty="0"/>
              <a:t>drug</a:t>
            </a:r>
            <a:r>
              <a:rPr lang="en-US" altLang="zh-TW" sz="2000" dirty="0" smtClean="0">
                <a:ea typeface="新細明體" charset="-120"/>
              </a:rPr>
              <a:t>) </a:t>
            </a:r>
            <a:r>
              <a:rPr lang="en-US" altLang="zh-TW" sz="2000" dirty="0">
                <a:ea typeface="新細明體" charset="-120"/>
              </a:rPr>
              <a:t>administered </a:t>
            </a:r>
            <a:endParaRPr lang="en-US" altLang="zh-TW" sz="2000" dirty="0" smtClean="0"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</a:pPr>
            <a:r>
              <a:rPr lang="en-US" altLang="zh-TW" sz="2000" dirty="0" smtClean="0">
                <a:ea typeface="新細明體" charset="-120"/>
              </a:rPr>
              <a:t>within 3-8 </a:t>
            </a:r>
            <a:r>
              <a:rPr lang="en-US" altLang="zh-TW" sz="2000" dirty="0">
                <a:ea typeface="新細明體" charset="-120"/>
              </a:rPr>
              <a:t>hrs </a:t>
            </a:r>
            <a:r>
              <a:rPr lang="en-US" altLang="zh-TW" sz="2000" dirty="0" smtClean="0">
                <a:ea typeface="新細明體" charset="-120"/>
              </a:rPr>
              <a:t>of injury</a:t>
            </a:r>
            <a:endParaRPr lang="en-US" altLang="zh-TW" sz="2000" dirty="0"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</a:pPr>
            <a:r>
              <a:rPr lang="en-GB" altLang="zh-TW" sz="800" dirty="0" smtClean="0">
                <a:ea typeface="新細明體" charset="-120"/>
              </a:rPr>
              <a:t> </a:t>
            </a:r>
            <a:endParaRPr lang="en-US" altLang="zh-TW" sz="800" dirty="0"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</a:pPr>
            <a:r>
              <a:rPr lang="en-US" altLang="zh-TW" sz="2000" u="sng" dirty="0">
                <a:solidFill>
                  <a:srgbClr val="FFFF00"/>
                </a:solidFill>
                <a:ea typeface="新細明體" charset="-120"/>
              </a:rPr>
              <a:t>Chronic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</a:pPr>
            <a:r>
              <a:rPr lang="en-US" altLang="zh-TW" sz="2000" dirty="0">
                <a:ea typeface="新細明體" charset="-120"/>
              </a:rPr>
              <a:t>Active Rehabilitation Strategies, such as:</a:t>
            </a:r>
          </a:p>
          <a:p>
            <a:pPr marL="342900" indent="-342900" algn="l">
              <a:buClr>
                <a:srgbClr val="FFFF00"/>
              </a:buClr>
              <a:buFontTx/>
              <a:buChar char="•"/>
            </a:pPr>
            <a:r>
              <a:rPr lang="en-US" altLang="zh-TW" sz="2000" dirty="0">
                <a:ea typeface="新細明體" charset="-120"/>
              </a:rPr>
              <a:t>Active physiotherapy, commencing within 2 weeks of </a:t>
            </a:r>
            <a:r>
              <a:rPr lang="en-US" altLang="zh-TW" sz="2000" dirty="0" smtClean="0">
                <a:ea typeface="新細明體" charset="-120"/>
              </a:rPr>
              <a:t>injury </a:t>
            </a:r>
            <a:r>
              <a:rPr lang="en-US" altLang="zh-TW" sz="2000" dirty="0">
                <a:ea typeface="新細明體" charset="-120"/>
              </a:rPr>
              <a:t>and maintained for at least 6 months post-injury.</a:t>
            </a:r>
          </a:p>
          <a:p>
            <a:pPr marL="342900" indent="-342900" algn="l">
              <a:buClr>
                <a:srgbClr val="FFFF00"/>
              </a:buClr>
              <a:buFontTx/>
              <a:buChar char="•"/>
            </a:pPr>
            <a:r>
              <a:rPr lang="en-US" altLang="zh-TW" sz="2000" dirty="0">
                <a:ea typeface="新細明體" charset="-120"/>
              </a:rPr>
              <a:t>Weight-supported, treadmill training of locomotor patterns.</a:t>
            </a:r>
          </a:p>
          <a:p>
            <a:pPr marL="342900" indent="-342900" algn="l">
              <a:buClr>
                <a:srgbClr val="FFFF00"/>
              </a:buClr>
              <a:buFontTx/>
              <a:buChar char="•"/>
            </a:pPr>
            <a:r>
              <a:rPr lang="en-US" altLang="zh-TW" sz="2000" dirty="0">
                <a:ea typeface="新細明體" charset="-120"/>
              </a:rPr>
              <a:t>Constraint use therapy to extend and improve functional limb movements.</a:t>
            </a:r>
          </a:p>
          <a:p>
            <a:pPr marL="342900" indent="-342900" algn="l">
              <a:buClr>
                <a:srgbClr val="FFFF00"/>
              </a:buClr>
            </a:pPr>
            <a:r>
              <a:rPr lang="en-US" altLang="zh-TW" sz="2000" dirty="0">
                <a:ea typeface="新細明體" charset="-120"/>
              </a:rPr>
              <a:t>Functional electrical stimulation (FES) of:</a:t>
            </a:r>
          </a:p>
          <a:p>
            <a:pPr marL="342900" indent="-342900" algn="l">
              <a:buClr>
                <a:srgbClr val="FFFF00"/>
              </a:buClr>
              <a:buFontTx/>
              <a:buChar char="•"/>
            </a:pPr>
            <a:r>
              <a:rPr lang="en-US" altLang="zh-TW" sz="2000" dirty="0" err="1">
                <a:ea typeface="新細明體" charset="-120"/>
              </a:rPr>
              <a:t>Phrenic</a:t>
            </a:r>
            <a:r>
              <a:rPr lang="en-US" altLang="zh-TW" sz="2000" dirty="0">
                <a:ea typeface="新細明體" charset="-120"/>
              </a:rPr>
              <a:t> nerves to pace respiration in people with high cervical </a:t>
            </a:r>
            <a:r>
              <a:rPr lang="en-US" altLang="zh-TW" sz="2000" dirty="0" smtClean="0">
                <a:ea typeface="新細明體" charset="-120"/>
              </a:rPr>
              <a:t>injury.  </a:t>
            </a:r>
            <a:endParaRPr lang="en-US" altLang="zh-TW" sz="2000" dirty="0">
              <a:ea typeface="新細明體" charset="-120"/>
            </a:endParaRPr>
          </a:p>
          <a:p>
            <a:pPr marL="342900" indent="-342900" algn="l">
              <a:buClr>
                <a:srgbClr val="FFFF00"/>
              </a:buClr>
              <a:buFontTx/>
              <a:buChar char="•"/>
            </a:pPr>
            <a:r>
              <a:rPr lang="en-US" altLang="zh-TW" sz="2000" dirty="0">
                <a:ea typeface="新細明體" charset="-120"/>
              </a:rPr>
              <a:t>Sacral root nerves to maintain continence and assist bladder voiding.</a:t>
            </a:r>
          </a:p>
          <a:p>
            <a:pPr marL="342900" indent="-342900" algn="l">
              <a:buClr>
                <a:srgbClr val="FFFF00"/>
              </a:buClr>
              <a:buFontTx/>
              <a:buChar char="•"/>
            </a:pPr>
            <a:r>
              <a:rPr lang="en-US" altLang="zh-TW" sz="2000" dirty="0">
                <a:ea typeface="新細明體" charset="-120"/>
              </a:rPr>
              <a:t>legs to maintain muscle mass and bone density, as well as improved cardiovascular and immune performance.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55670"/>
          </a:xfrm>
        </p:spPr>
        <p:txBody>
          <a:bodyPr/>
          <a:lstStyle/>
          <a:p>
            <a:r>
              <a:rPr lang="en-US" altLang="ja-JP" sz="3600" dirty="0" smtClean="0">
                <a:latin typeface="Helvetica" pitchFamily="34" charset="0"/>
              </a:rPr>
              <a:t>Novel cell-based therapies &amp; pharmaceuticals are already in clinical trial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8734425" y="652145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8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6175" y="1623372"/>
            <a:ext cx="8537825" cy="508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altLang="zh-TW" sz="2000" dirty="0">
              <a:ea typeface="新細明體" charset="-12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9610" y="1838555"/>
            <a:ext cx="8801100" cy="4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800" dirty="0" smtClean="0">
                <a:solidFill>
                  <a:srgbClr val="FFFF00"/>
                </a:solidFill>
                <a:ea typeface="新細明體" charset="-120"/>
              </a:rPr>
              <a:t>Phase </a:t>
            </a: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III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4-aminopyridine (</a:t>
            </a:r>
            <a:r>
              <a:rPr lang="en-US" altLang="zh-TW" sz="1800" i="1" dirty="0" err="1">
                <a:solidFill>
                  <a:srgbClr val="FFFFFF"/>
                </a:solidFill>
                <a:ea typeface="新細明體" charset="-120"/>
              </a:rPr>
              <a:t>Fampridine</a:t>
            </a:r>
            <a:r>
              <a:rPr lang="en-US" altLang="zh-TW" sz="1800" i="1" dirty="0">
                <a:solidFill>
                  <a:srgbClr val="FFFFFF"/>
                </a:solidFill>
                <a:ea typeface="新細明體" charset="-120"/>
              </a:rPr>
              <a:t>-SR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, 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Acorda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) and HP-184 (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Sanofi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-Aventis) to improve conduction along small number of spinal cord fibers that are often spared after SCI. </a:t>
            </a:r>
            <a:r>
              <a:rPr lang="en-US" altLang="zh-TW" sz="1800" dirty="0" smtClean="0">
                <a:solidFill>
                  <a:srgbClr val="FFFF00"/>
                </a:solidFill>
                <a:ea typeface="新細明體" charset="-120"/>
              </a:rPr>
              <a:t>Chronic</a:t>
            </a:r>
            <a:endParaRPr lang="en-US" altLang="zh-TW" sz="1800" dirty="0">
              <a:solidFill>
                <a:srgbClr val="FFFF00"/>
              </a:solidFill>
              <a:ea typeface="新細明體" charset="-12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Phase II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(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Proneuron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) transplant patient’s own activated macrophages as a 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neuroprotective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and/or regenerative therapy for acute SCI. Trial stopped. </a:t>
            </a: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Acute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Phase II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(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Neureva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, France) 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gacyclidine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(NMDA antagonist) as a 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neuroprotective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for acute SCI. No neurological improvement. </a:t>
            </a: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Acute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Phase I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(Canada) 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Minocycline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as a 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neuroprotective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therapy for acute SCI. </a:t>
            </a: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Acute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Phase I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(Canada) Rho inhibitor (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Cethrin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, 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Alseres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Pharmaceuticals), as a 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neuroprotective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and/or regenerative therapy. </a:t>
            </a: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Acute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Phase I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(Europe) NOGO antiserum (ATI355, Novartis), as a regenerative therapy based on overcoming myelin inhibition. </a:t>
            </a: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Acute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Phase I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(Australia) olfactory </a:t>
            </a:r>
            <a:r>
              <a:rPr lang="en-US" altLang="zh-TW" sz="1800" dirty="0" err="1">
                <a:solidFill>
                  <a:srgbClr val="FFFFFF"/>
                </a:solidFill>
                <a:ea typeface="新細明體" charset="-120"/>
              </a:rPr>
              <a:t>ensheathing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cells (OECs) as a regenerative therapy. </a:t>
            </a: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Acute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Phase I/II</a:t>
            </a:r>
            <a:r>
              <a:rPr lang="en-US" altLang="zh-TW" sz="1800" dirty="0">
                <a:solidFill>
                  <a:srgbClr val="FFFFFF"/>
                </a:solidFill>
                <a:ea typeface="新細明體" charset="-120"/>
              </a:rPr>
              <a:t> (Iran) Schwann cell transplants as a regenerative therapy based on bridging spinal cord injury sites. </a:t>
            </a:r>
            <a:r>
              <a:rPr lang="en-US" altLang="zh-TW" sz="1800" dirty="0">
                <a:solidFill>
                  <a:srgbClr val="FFFF00"/>
                </a:solidFill>
                <a:ea typeface="新細明體" charset="-120"/>
              </a:rPr>
              <a:t>Chronic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643117" y="1800593"/>
            <a:ext cx="8001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rgbClr val="FFFF00"/>
                </a:solidFill>
                <a:ea typeface="新細明體" charset="-120"/>
              </a:rPr>
              <a:t>Neuroprotection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: </a:t>
            </a:r>
            <a:r>
              <a:rPr lang="en-GB" altLang="zh-TW" sz="2000" dirty="0">
                <a:solidFill>
                  <a:srgbClr val="FFFF00"/>
                </a:solidFill>
                <a:ea typeface="新細明體" charset="-120"/>
              </a:rPr>
              <a:t>OMEGA-3 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polyunsaturated fatty acids</a:t>
            </a:r>
          </a:p>
          <a:p>
            <a:pPr marL="190500" lvl="1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b="1" dirty="0">
                <a:ea typeface="新細明體" charset="-120"/>
              </a:rPr>
              <a:t>	</a:t>
            </a:r>
            <a:r>
              <a:rPr lang="en-GB" altLang="zh-TW" sz="2000" b="1" dirty="0" smtClean="0">
                <a:ea typeface="新細明體" charset="-120"/>
              </a:rPr>
              <a:t>- </a:t>
            </a:r>
            <a:r>
              <a:rPr lang="en-GB" altLang="zh-TW" sz="2000" dirty="0" smtClean="0">
                <a:ea typeface="新細明體" charset="-120"/>
              </a:rPr>
              <a:t>Minimise the deleterious effects of early trauma</a:t>
            </a:r>
          </a:p>
          <a:p>
            <a:pPr marL="190500" lvl="1" algn="l">
              <a:spcBef>
                <a:spcPct val="20000"/>
              </a:spcBef>
              <a:tabLst>
                <a:tab pos="476250" algn="l"/>
              </a:tabLst>
            </a:pPr>
            <a:endParaRPr lang="en-GB" altLang="zh-TW" sz="2000" b="1" dirty="0">
              <a:solidFill>
                <a:srgbClr val="FFFF00"/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err="1" smtClean="0">
                <a:solidFill>
                  <a:srgbClr val="FFFF00"/>
                </a:solidFill>
                <a:ea typeface="新細明體" charset="-120"/>
              </a:rPr>
              <a:t>Neurotrophic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 factors</a:t>
            </a: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- Promote axonal regeneration by maximising positive </a:t>
            </a:r>
            <a:r>
              <a:rPr lang="en-GB" altLang="zh-TW" sz="2000" dirty="0" err="1" smtClean="0">
                <a:ea typeface="新細明體" charset="-120"/>
              </a:rPr>
              <a:t>trophic</a:t>
            </a:r>
            <a:r>
              <a:rPr lang="en-GB" altLang="zh-TW" sz="2000" dirty="0" smtClean="0">
                <a:ea typeface="新細明體" charset="-120"/>
              </a:rPr>
              <a:t> support</a:t>
            </a:r>
            <a:endParaRPr lang="en-GB" altLang="zh-TW" sz="2000" dirty="0"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buFont typeface="Wingdings" pitchFamily="2" charset="2"/>
              <a:buNone/>
              <a:tabLst>
                <a:tab pos="476250" algn="l"/>
              </a:tabLst>
            </a:pP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b="1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Schwann cells and olfactory </a:t>
            </a:r>
            <a:r>
              <a:rPr lang="en-GB" altLang="zh-TW" sz="2000" dirty="0" err="1" smtClean="0">
                <a:solidFill>
                  <a:srgbClr val="FFFF00"/>
                </a:solidFill>
                <a:ea typeface="新細明體" charset="-120"/>
              </a:rPr>
              <a:t>ensheathing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 cells</a:t>
            </a: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- Promote axonal regeneration and guide extended </a:t>
            </a:r>
            <a:r>
              <a:rPr lang="en-GB" altLang="zh-TW" sz="2000" dirty="0" err="1" smtClean="0">
                <a:ea typeface="新細明體" charset="-120"/>
              </a:rPr>
              <a:t>regrowth</a:t>
            </a:r>
            <a:endParaRPr lang="en-GB" altLang="zh-TW" sz="2000" dirty="0"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buFont typeface="Wingdings" pitchFamily="2" charset="2"/>
              <a:buNone/>
              <a:tabLst>
                <a:tab pos="476250" algn="l"/>
              </a:tabLst>
            </a:pP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190500" lvl="1" algn="l">
              <a:spcBef>
                <a:spcPct val="20000"/>
              </a:spcBef>
              <a:buFontTx/>
              <a:buChar char="•"/>
              <a:tabLst>
                <a:tab pos="476250" algn="l"/>
              </a:tabLst>
            </a:pPr>
            <a:r>
              <a:rPr lang="en-GB" altLang="zh-TW" sz="2000" dirty="0">
                <a:solidFill>
                  <a:srgbClr val="FFFF00"/>
                </a:solidFill>
                <a:ea typeface="新細明體" charset="-120"/>
              </a:rPr>
              <a:t> </a:t>
            </a:r>
            <a:r>
              <a:rPr lang="en-GB" altLang="zh-TW" sz="2000" dirty="0" smtClean="0">
                <a:solidFill>
                  <a:srgbClr val="FFFF00"/>
                </a:solidFill>
                <a:ea typeface="新細明體" charset="-120"/>
              </a:rPr>
              <a:t>Biomaterial conduits</a:t>
            </a:r>
            <a:endParaRPr lang="en-GB" altLang="zh-TW" sz="2000" dirty="0">
              <a:solidFill>
                <a:srgbClr val="FFFF00"/>
              </a:solidFill>
              <a:ea typeface="新細明體" charset="-120"/>
            </a:endParaRPr>
          </a:p>
          <a:p>
            <a:pPr marL="482600" lvl="2" algn="l">
              <a:spcBef>
                <a:spcPct val="20000"/>
              </a:spcBef>
              <a:tabLst>
                <a:tab pos="476250" algn="l"/>
              </a:tabLst>
            </a:pPr>
            <a:r>
              <a:rPr lang="en-GB" altLang="zh-TW" sz="2000" dirty="0" smtClean="0">
                <a:ea typeface="新細明體" charset="-120"/>
              </a:rPr>
              <a:t>- Guide extended </a:t>
            </a:r>
            <a:r>
              <a:rPr lang="en-GB" altLang="zh-TW" sz="2000" dirty="0" err="1" smtClean="0">
                <a:ea typeface="新細明體" charset="-120"/>
              </a:rPr>
              <a:t>regrowth</a:t>
            </a:r>
            <a:r>
              <a:rPr lang="en-GB" altLang="zh-TW" sz="2000" dirty="0" smtClean="0">
                <a:ea typeface="新細明體" charset="-120"/>
              </a:rPr>
              <a:t> and fill cavities</a:t>
            </a:r>
            <a:endParaRPr lang="en-GB" altLang="zh-TW" sz="2000" dirty="0">
              <a:ea typeface="新細明體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5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kern="0" dirty="0" smtClean="0">
                <a:solidFill>
                  <a:srgbClr val="FAFD00"/>
                </a:solidFill>
                <a:cs typeface="+mj-cs"/>
              </a:rPr>
              <a:t>Four different strategies for promoting spinal cord repair</a:t>
            </a:r>
            <a:endParaRPr lang="ja-JP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34425" y="652145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 dirty="0" smtClean="0">
                <a:solidFill>
                  <a:schemeClr val="accent1"/>
                </a:solidFill>
              </a:rPr>
              <a:t>9</a:t>
            </a:r>
            <a:endParaRPr lang="en-GB" altLang="ja-JP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2">
  <a:themeElements>
    <a:clrScheme name="">
      <a:dk1>
        <a:srgbClr val="474747"/>
      </a:dk1>
      <a:lt1>
        <a:srgbClr val="FFFFFF"/>
      </a:lt1>
      <a:dk2>
        <a:srgbClr val="114FFB"/>
      </a:dk2>
      <a:lt2>
        <a:srgbClr val="FAFD00"/>
      </a:lt2>
      <a:accent1>
        <a:srgbClr val="FAFD00"/>
      </a:accent1>
      <a:accent2>
        <a:srgbClr val="7FFF00"/>
      </a:accent2>
      <a:accent3>
        <a:srgbClr val="AAB2FD"/>
      </a:accent3>
      <a:accent4>
        <a:srgbClr val="DADADA"/>
      </a:accent4>
      <a:accent5>
        <a:srgbClr val="FCFEAA"/>
      </a:accent5>
      <a:accent6>
        <a:srgbClr val="72E700"/>
      </a:accent6>
      <a:hlink>
        <a:srgbClr val="FE9B03"/>
      </a:hlink>
      <a:folHlink>
        <a:srgbClr val="D989B8"/>
      </a:folHlink>
    </a:clrScheme>
    <a:fontScheme name="untitled 2">
      <a:majorFont>
        <a:latin typeface="Book Antiqu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Osaka" charset="-128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HD:Applications:MS Office:Microsoft PowerPoint 4:Templates:On Screen &amp; 35mm Slides:dbllines.ppt - Double Lines</Template>
  <TotalTime>23655</TotalTime>
  <Pages>24</Pages>
  <Words>1143</Words>
  <Application>Microsoft Office PowerPoint</Application>
  <PresentationFormat>On-screen Show (4:3)</PresentationFormat>
  <Paragraphs>287</Paragraphs>
  <Slides>32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untitled 2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patients with spinal cord injury cannot carry out basic daily tasks</vt:lpstr>
      <vt:lpstr>Current treatment options for  spinal cord injury are limited</vt:lpstr>
      <vt:lpstr>Novel cell-based therapies &amp; pharmaceuticals are already in clinical trial</vt:lpstr>
      <vt:lpstr>PowerPoint Presentation</vt:lpstr>
      <vt:lpstr>PowerPoint Presentation</vt:lpstr>
      <vt:lpstr>OMEGA-3 and OMEGA-6  polyunsaturated fatty acids</vt:lpstr>
      <vt:lpstr>OMEGA-3 polyunsaturated fatty acids </vt:lpstr>
      <vt:lpstr>DHA protects neurons after spinal cord compression</vt:lpstr>
      <vt:lpstr>DHA improves the motor score after spinal cord compression</vt:lpstr>
      <vt:lpstr>DHA affects multiple stages in the development of spinal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voltage dependent Na+ Channel</dc:title>
  <dc:creator>Okuse, Kenji</dc:creator>
  <cp:lastModifiedBy>Shiel, Nuala</cp:lastModifiedBy>
  <cp:revision>361</cp:revision>
  <cp:lastPrinted>2002-03-06T19:41:29Z</cp:lastPrinted>
  <dcterms:created xsi:type="dcterms:W3CDTF">2000-09-18T19:48:36Z</dcterms:created>
  <dcterms:modified xsi:type="dcterms:W3CDTF">2012-10-22T09:09:30Z</dcterms:modified>
</cp:coreProperties>
</file>