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471" r:id="rId2"/>
    <p:sldId id="479" r:id="rId3"/>
    <p:sldId id="667" r:id="rId4"/>
    <p:sldId id="551" r:id="rId5"/>
    <p:sldId id="672" r:id="rId6"/>
    <p:sldId id="688" r:id="rId7"/>
    <p:sldId id="697" r:id="rId8"/>
    <p:sldId id="690" r:id="rId9"/>
    <p:sldId id="675" r:id="rId10"/>
    <p:sldId id="693" r:id="rId11"/>
    <p:sldId id="664" r:id="rId12"/>
    <p:sldId id="698" r:id="rId13"/>
    <p:sldId id="663" r:id="rId14"/>
    <p:sldId id="702" r:id="rId15"/>
    <p:sldId id="699" r:id="rId16"/>
    <p:sldId id="706" r:id="rId17"/>
    <p:sldId id="707" r:id="rId18"/>
    <p:sldId id="691" r:id="rId19"/>
    <p:sldId id="708" r:id="rId20"/>
    <p:sldId id="661" r:id="rId21"/>
    <p:sldId id="677" r:id="rId22"/>
    <p:sldId id="700" r:id="rId23"/>
    <p:sldId id="694" r:id="rId24"/>
    <p:sldId id="705" r:id="rId25"/>
    <p:sldId id="703" r:id="rId26"/>
    <p:sldId id="704" r:id="rId27"/>
    <p:sldId id="709" r:id="rId28"/>
  </p:sldIdLst>
  <p:sldSz cx="9144000" cy="6858000" type="screen4x3"/>
  <p:notesSz cx="6642100" cy="9779000"/>
  <p:defaultTextStyle>
    <a:defPPr>
      <a:defRPr lang="en-GB"/>
    </a:defPPr>
    <a:lvl1pPr algn="ctr" rtl="0" eaLnBrk="0" fontAlgn="base" hangingPunct="0">
      <a:spcBef>
        <a:spcPct val="0"/>
      </a:spcBef>
      <a:spcAft>
        <a:spcPct val="0"/>
      </a:spcAft>
      <a:defRPr sz="2400" kern="1200">
        <a:solidFill>
          <a:schemeClr val="tx1"/>
        </a:solidFill>
        <a:latin typeface="Helvetica" pitchFamily="34" charset="0"/>
        <a:ea typeface="Osaka" charset="-128"/>
        <a:cs typeface="+mn-cs"/>
      </a:defRPr>
    </a:lvl1pPr>
    <a:lvl2pPr marL="4572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2pPr>
    <a:lvl3pPr marL="9144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3pPr>
    <a:lvl4pPr marL="13716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4pPr>
    <a:lvl5pPr marL="1828800" algn="ctr" rtl="0" eaLnBrk="0" fontAlgn="base" hangingPunct="0">
      <a:spcBef>
        <a:spcPct val="0"/>
      </a:spcBef>
      <a:spcAft>
        <a:spcPct val="0"/>
      </a:spcAft>
      <a:defRPr sz="2400" kern="1200">
        <a:solidFill>
          <a:schemeClr val="tx1"/>
        </a:solidFill>
        <a:latin typeface="Helvetica" pitchFamily="34" charset="0"/>
        <a:ea typeface="Osaka" charset="-128"/>
        <a:cs typeface="+mn-cs"/>
      </a:defRPr>
    </a:lvl5pPr>
    <a:lvl6pPr marL="2286000" algn="l" defTabSz="914400" rtl="0" eaLnBrk="1" latinLnBrk="0" hangingPunct="1">
      <a:defRPr sz="2400" kern="1200">
        <a:solidFill>
          <a:schemeClr val="tx1"/>
        </a:solidFill>
        <a:latin typeface="Helvetica" pitchFamily="34" charset="0"/>
        <a:ea typeface="Osaka" charset="-128"/>
        <a:cs typeface="+mn-cs"/>
      </a:defRPr>
    </a:lvl6pPr>
    <a:lvl7pPr marL="2743200" algn="l" defTabSz="914400" rtl="0" eaLnBrk="1" latinLnBrk="0" hangingPunct="1">
      <a:defRPr sz="2400" kern="1200">
        <a:solidFill>
          <a:schemeClr val="tx1"/>
        </a:solidFill>
        <a:latin typeface="Helvetica" pitchFamily="34" charset="0"/>
        <a:ea typeface="Osaka" charset="-128"/>
        <a:cs typeface="+mn-cs"/>
      </a:defRPr>
    </a:lvl7pPr>
    <a:lvl8pPr marL="3200400" algn="l" defTabSz="914400" rtl="0" eaLnBrk="1" latinLnBrk="0" hangingPunct="1">
      <a:defRPr sz="2400" kern="1200">
        <a:solidFill>
          <a:schemeClr val="tx1"/>
        </a:solidFill>
        <a:latin typeface="Helvetica" pitchFamily="34" charset="0"/>
        <a:ea typeface="Osaka" charset="-128"/>
        <a:cs typeface="+mn-cs"/>
      </a:defRPr>
    </a:lvl8pPr>
    <a:lvl9pPr marL="3657600" algn="l" defTabSz="914400" rtl="0" eaLnBrk="1" latinLnBrk="0" hangingPunct="1">
      <a:defRPr sz="2400" kern="1200">
        <a:solidFill>
          <a:schemeClr val="tx1"/>
        </a:solidFill>
        <a:latin typeface="Helvetica" pitchFamily="34" charset="0"/>
        <a:ea typeface="Osak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DCA0E"/>
    <a:srgbClr val="E07B00"/>
    <a:srgbClr val="FFCC99"/>
    <a:srgbClr val="000000"/>
    <a:srgbClr val="666699"/>
    <a:srgbClr val="CC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15" autoAdjust="0"/>
    <p:restoredTop sz="99759" autoAdjust="0"/>
  </p:normalViewPr>
  <p:slideViewPr>
    <p:cSldViewPr snapToGrid="0">
      <p:cViewPr>
        <p:scale>
          <a:sx n="50" d="100"/>
          <a:sy n="50" d="100"/>
        </p:scale>
        <p:origin x="-58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2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85825" y="4645025"/>
            <a:ext cx="4870450" cy="440055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altLang="ja-JP" noProof="0" smtClean="0"/>
              <a:t>Click to edit Master notes styles</a:t>
            </a:r>
          </a:p>
          <a:p>
            <a:pPr lvl="1"/>
            <a:r>
              <a:rPr lang="en-GB" altLang="ja-JP" noProof="0" smtClean="0"/>
              <a:t>Second Level</a:t>
            </a:r>
          </a:p>
          <a:p>
            <a:pPr lvl="2"/>
            <a:r>
              <a:rPr lang="en-GB" altLang="ja-JP" noProof="0" smtClean="0"/>
              <a:t>Third Level</a:t>
            </a:r>
          </a:p>
          <a:p>
            <a:pPr lvl="3"/>
            <a:r>
              <a:rPr lang="en-GB" altLang="ja-JP" noProof="0" smtClean="0"/>
              <a:t>Fourth Level</a:t>
            </a:r>
          </a:p>
          <a:p>
            <a:pPr lvl="4"/>
            <a:r>
              <a:rPr lang="en-GB" altLang="ja-JP" noProof="0" smtClean="0"/>
              <a:t>Fifth Level</a:t>
            </a:r>
          </a:p>
        </p:txBody>
      </p:sp>
      <p:sp>
        <p:nvSpPr>
          <p:cNvPr id="35843" name="Rectangle 3"/>
          <p:cNvSpPr>
            <a:spLocks noGrp="1" noRot="1" noChangeAspect="1" noChangeArrowheads="1" noTextEdit="1"/>
          </p:cNvSpPr>
          <p:nvPr>
            <p:ph type="sldImg" idx="2"/>
          </p:nvPr>
        </p:nvSpPr>
        <p:spPr bwMode="auto">
          <a:xfrm>
            <a:off x="1035050" y="852488"/>
            <a:ext cx="4572000" cy="34290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967878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p:spPr>
        <p:txBody>
          <a:bodyPr/>
          <a:lstStyle/>
          <a:p>
            <a:r>
              <a:rPr lang="en-GB" altLang="ja-JP" smtClean="0"/>
              <a:t>Today, I</a:t>
            </a:r>
            <a:r>
              <a:rPr lang="en-GB" altLang="ja-JP" smtClean="0">
                <a:latin typeface="Times" pitchFamily="18" charset="0"/>
              </a:rPr>
              <a:t>’</a:t>
            </a:r>
            <a:r>
              <a:rPr lang="en-GB" altLang="ja-JP" smtClean="0"/>
              <a:t>m going to talk about identification of a novel regulatory factor that facilitates the expression of Na</a:t>
            </a:r>
            <a:r>
              <a:rPr lang="en-GB" altLang="ja-JP" baseline="-25000" smtClean="0"/>
              <a:t>V</a:t>
            </a:r>
            <a:r>
              <a:rPr lang="en-GB" altLang="ja-JP" smtClean="0"/>
              <a:t>1.8</a:t>
            </a:r>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smtClean="0"/>
              <a:t>Click to edit Master subtitle style</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7848600" cy="5867400"/>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90147"/>
            </a:gs>
            <a:gs pos="100000">
              <a:srgbClr val="3A20FE"/>
            </a:gs>
          </a:gsLst>
          <a:lin ang="5400000" scaled="1"/>
        </a:gradFill>
        <a:effectLst/>
      </p:bgPr>
    </p:bg>
    <p:spTree>
      <p:nvGrpSpPr>
        <p:cNvPr id="1" name=""/>
        <p:cNvGrpSpPr/>
        <p:nvPr/>
      </p:nvGrpSpPr>
      <p:grpSpPr>
        <a:xfrm>
          <a:off x="0" y="0"/>
          <a:ext cx="0" cy="0"/>
          <a:chOff x="0" y="0"/>
          <a:chExt cx="0" cy="0"/>
        </a:xfrm>
      </p:grpSpPr>
      <p:grpSp>
        <p:nvGrpSpPr>
          <p:cNvPr id="3074"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gradFill rotWithShape="0">
              <a:gsLst>
                <a:gs pos="0">
                  <a:srgbClr val="FAFD00">
                    <a:gamma/>
                    <a:shade val="49804"/>
                    <a:invGamma/>
                  </a:srgbClr>
                </a:gs>
                <a:gs pos="50000">
                  <a:srgbClr val="FAFD00"/>
                </a:gs>
                <a:gs pos="100000">
                  <a:srgbClr val="FAFD00">
                    <a:gamma/>
                    <a:shade val="49804"/>
                    <a:invGamma/>
                  </a:srgbClr>
                </a:gs>
              </a:gsLst>
              <a:lin ang="0" scaled="1"/>
            </a:gradFill>
            <a:ln w="12700">
              <a:noFill/>
              <a:miter lim="800000"/>
              <a:headEnd/>
              <a:tailEnd/>
            </a:ln>
            <a:effectLst/>
          </p:spPr>
          <p:txBody>
            <a:bodyPr wrap="none" anchor="ctr"/>
            <a:lstStyle/>
            <a:p>
              <a:pPr>
                <a:defRPr/>
              </a:pPr>
              <a:endParaRPr lang="ja-JP" altLang="en-US"/>
            </a:p>
          </p:txBody>
        </p:sp>
        <p:sp>
          <p:nvSpPr>
            <p:cNvPr id="1027" name="Rectangle 3"/>
            <p:cNvSpPr>
              <a:spLocks noChangeArrowheads="1"/>
            </p:cNvSpPr>
            <p:nvPr/>
          </p:nvSpPr>
          <p:spPr bwMode="auto">
            <a:xfrm>
              <a:off x="0" y="972"/>
              <a:ext cx="5753" cy="24"/>
            </a:xfrm>
            <a:prstGeom prst="rect">
              <a:avLst/>
            </a:prstGeom>
            <a:gradFill rotWithShape="0">
              <a:gsLst>
                <a:gs pos="0">
                  <a:srgbClr val="D989B8">
                    <a:gamma/>
                    <a:shade val="69804"/>
                    <a:invGamma/>
                  </a:srgbClr>
                </a:gs>
                <a:gs pos="50000">
                  <a:srgbClr val="D989B8"/>
                </a:gs>
                <a:gs pos="100000">
                  <a:srgbClr val="D989B8">
                    <a:gamma/>
                    <a:shade val="69804"/>
                    <a:invGamma/>
                  </a:srgbClr>
                </a:gs>
              </a:gsLst>
              <a:lin ang="0" scaled="1"/>
            </a:gradFill>
            <a:ln w="12700">
              <a:noFill/>
              <a:miter lim="800000"/>
              <a:headEnd/>
              <a:tailEnd/>
            </a:ln>
            <a:effectLst/>
          </p:spPr>
          <p:txBody>
            <a:bodyPr wrap="none" anchor="ctr"/>
            <a:lstStyle/>
            <a:p>
              <a:pPr>
                <a:defRPr/>
              </a:pPr>
              <a:endParaRPr lang="ja-JP" altLang="en-US"/>
            </a:p>
          </p:txBody>
        </p:sp>
      </p:grpSp>
      <p:sp>
        <p:nvSpPr>
          <p:cNvPr id="3075" name="Rectangle 5"/>
          <p:cNvSpPr>
            <a:spLocks noGrp="1" noChangeArrowheads="1"/>
          </p:cNvSpPr>
          <p:nvPr>
            <p:ph type="title"/>
          </p:nvPr>
        </p:nvSpPr>
        <p:spPr bwMode="auto">
          <a:xfrm>
            <a:off x="609600" y="228600"/>
            <a:ext cx="7848600" cy="1143000"/>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lvl="0"/>
            <a:r>
              <a:rPr lang="en-GB" altLang="ja-JP" smtClean="0"/>
              <a:t>Click to edit Master title style</a:t>
            </a:r>
          </a:p>
        </p:txBody>
      </p:sp>
      <p:sp>
        <p:nvSpPr>
          <p:cNvPr id="3076" name="Rectangle 6"/>
          <p:cNvSpPr>
            <a:spLocks noGrp="1" noChangeArrowheads="1"/>
          </p:cNvSpPr>
          <p:nvPr>
            <p:ph type="body" idx="1"/>
          </p:nvPr>
        </p:nvSpPr>
        <p:spPr bwMode="auto">
          <a:xfrm>
            <a:off x="609600" y="1981200"/>
            <a:ext cx="78486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ea typeface="Osaka" charset="-128"/>
        </a:defRPr>
      </a:lvl2pPr>
      <a:lvl3pPr algn="ctr" rtl="0" eaLnBrk="0" fontAlgn="base" hangingPunct="0">
        <a:spcBef>
          <a:spcPct val="0"/>
        </a:spcBef>
        <a:spcAft>
          <a:spcPct val="0"/>
        </a:spcAft>
        <a:defRPr sz="4400">
          <a:solidFill>
            <a:schemeClr val="tx2"/>
          </a:solidFill>
          <a:latin typeface="Book Antiqua" pitchFamily="18" charset="0"/>
          <a:ea typeface="Osaka" charset="-128"/>
        </a:defRPr>
      </a:lvl3pPr>
      <a:lvl4pPr algn="ctr" rtl="0" eaLnBrk="0" fontAlgn="base" hangingPunct="0">
        <a:spcBef>
          <a:spcPct val="0"/>
        </a:spcBef>
        <a:spcAft>
          <a:spcPct val="0"/>
        </a:spcAft>
        <a:defRPr sz="4400">
          <a:solidFill>
            <a:schemeClr val="tx2"/>
          </a:solidFill>
          <a:latin typeface="Book Antiqua" pitchFamily="18" charset="0"/>
          <a:ea typeface="Osaka" charset="-128"/>
        </a:defRPr>
      </a:lvl4pPr>
      <a:lvl5pPr algn="ctr" rtl="0" eaLnBrk="0" fontAlgn="base" hangingPunct="0">
        <a:spcBef>
          <a:spcPct val="0"/>
        </a:spcBef>
        <a:spcAft>
          <a:spcPct val="0"/>
        </a:spcAft>
        <a:defRPr sz="4400">
          <a:solidFill>
            <a:schemeClr val="tx2"/>
          </a:solidFill>
          <a:latin typeface="Book Antiqua" pitchFamily="18" charset="0"/>
          <a:ea typeface="Osaka" charset="-128"/>
        </a:defRPr>
      </a:lvl5pPr>
      <a:lvl6pPr marL="457200" algn="ctr" rtl="0" eaLnBrk="0" fontAlgn="base" hangingPunct="0">
        <a:spcBef>
          <a:spcPct val="0"/>
        </a:spcBef>
        <a:spcAft>
          <a:spcPct val="0"/>
        </a:spcAft>
        <a:defRPr sz="4400">
          <a:solidFill>
            <a:schemeClr val="tx2"/>
          </a:solidFill>
          <a:latin typeface="Book Antiqua" pitchFamily="18" charset="0"/>
          <a:ea typeface="Osaka" charset="-128"/>
        </a:defRPr>
      </a:lvl6pPr>
      <a:lvl7pPr marL="914400" algn="ctr" rtl="0" eaLnBrk="0" fontAlgn="base" hangingPunct="0">
        <a:spcBef>
          <a:spcPct val="0"/>
        </a:spcBef>
        <a:spcAft>
          <a:spcPct val="0"/>
        </a:spcAft>
        <a:defRPr sz="4400">
          <a:solidFill>
            <a:schemeClr val="tx2"/>
          </a:solidFill>
          <a:latin typeface="Book Antiqua" pitchFamily="18" charset="0"/>
          <a:ea typeface="Osaka" charset="-128"/>
        </a:defRPr>
      </a:lvl7pPr>
      <a:lvl8pPr marL="1371600" algn="ctr" rtl="0" eaLnBrk="0" fontAlgn="base" hangingPunct="0">
        <a:spcBef>
          <a:spcPct val="0"/>
        </a:spcBef>
        <a:spcAft>
          <a:spcPct val="0"/>
        </a:spcAft>
        <a:defRPr sz="4400">
          <a:solidFill>
            <a:schemeClr val="tx2"/>
          </a:solidFill>
          <a:latin typeface="Book Antiqua" pitchFamily="18" charset="0"/>
          <a:ea typeface="Osaka" charset="-128"/>
        </a:defRPr>
      </a:lvl8pPr>
      <a:lvl9pPr marL="1828800" algn="ctr" rtl="0" eaLnBrk="0" fontAlgn="base" hangingPunct="0">
        <a:spcBef>
          <a:spcPct val="0"/>
        </a:spcBef>
        <a:spcAft>
          <a:spcPct val="0"/>
        </a:spcAft>
        <a:defRPr sz="4400">
          <a:solidFill>
            <a:schemeClr val="tx2"/>
          </a:solidFill>
          <a:latin typeface="Book Antiqua" pitchFamily="18" charset="0"/>
          <a:ea typeface="Osaka" charset="-128"/>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folHlink"/>
        </a:buClr>
        <a:buSzPct val="100000"/>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98"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endParaRPr lang="ja-JP" altLang="en-US"/>
          </a:p>
        </p:txBody>
      </p:sp>
      <p:sp>
        <p:nvSpPr>
          <p:cNvPr id="4099" name="Rectangle 3"/>
          <p:cNvSpPr>
            <a:spLocks noChangeArrowheads="1"/>
          </p:cNvSpPr>
          <p:nvPr/>
        </p:nvSpPr>
        <p:spPr bwMode="auto">
          <a:xfrm>
            <a:off x="0" y="1695450"/>
            <a:ext cx="9144000" cy="989013"/>
          </a:xfrm>
          <a:prstGeom prst="rect">
            <a:avLst/>
          </a:prstGeom>
          <a:noFill/>
          <a:ln w="12700">
            <a:noFill/>
            <a:miter lim="800000"/>
            <a:headEnd/>
            <a:tailEnd/>
          </a:ln>
        </p:spPr>
        <p:txBody>
          <a:bodyPr lIns="90487" tIns="44450" rIns="90487" bIns="44450" anchor="b"/>
          <a:lstStyle/>
          <a:p>
            <a:r>
              <a:rPr lang="en-US" altLang="ja-JP" sz="3600" dirty="0" smtClean="0">
                <a:solidFill>
                  <a:schemeClr val="tx2"/>
                </a:solidFill>
                <a:latin typeface="Arial" pitchFamily="34" charset="0"/>
                <a:cs typeface="Arial" pitchFamily="34" charset="0"/>
              </a:rPr>
              <a:t>Consequences of axonal damage and regeneration strategies (I) </a:t>
            </a:r>
            <a:endParaRPr lang="en-GB" altLang="ja-JP" sz="3600" dirty="0">
              <a:solidFill>
                <a:schemeClr val="accent1"/>
              </a:solidFill>
              <a:latin typeface="Arial" pitchFamily="34" charset="0"/>
              <a:cs typeface="Arial" pitchFamily="34" charset="0"/>
            </a:endParaRPr>
          </a:p>
        </p:txBody>
      </p:sp>
      <p:sp>
        <p:nvSpPr>
          <p:cNvPr id="4100" name="Rectangle 4"/>
          <p:cNvSpPr>
            <a:spLocks noChangeArrowheads="1"/>
          </p:cNvSpPr>
          <p:nvPr/>
        </p:nvSpPr>
        <p:spPr bwMode="auto">
          <a:xfrm>
            <a:off x="654050" y="3940175"/>
            <a:ext cx="7924800" cy="2202441"/>
          </a:xfrm>
          <a:prstGeom prst="rect">
            <a:avLst/>
          </a:prstGeom>
          <a:noFill/>
          <a:ln w="12700">
            <a:noFill/>
            <a:miter lim="800000"/>
            <a:headEnd/>
            <a:tailEnd/>
          </a:ln>
        </p:spPr>
        <p:txBody>
          <a:bodyPr lIns="90487" tIns="44450" rIns="90487" bIns="44450" anchor="b"/>
          <a:lstStyle/>
          <a:p>
            <a:r>
              <a:rPr lang="en-GB" altLang="ja-JP" sz="2800" dirty="0" smtClean="0">
                <a:solidFill>
                  <a:schemeClr val="accent1"/>
                </a:solidFill>
              </a:rPr>
              <a:t>Neuroscience and Mental Health</a:t>
            </a:r>
          </a:p>
          <a:p>
            <a:r>
              <a:rPr lang="en-GB" altLang="ja-JP" dirty="0" smtClean="0">
                <a:solidFill>
                  <a:schemeClr val="accent1"/>
                </a:solidFill>
              </a:rPr>
              <a:t>Module 1: Cellular &amp; Developmental Neuroscience</a:t>
            </a:r>
            <a:r>
              <a:rPr lang="en-GB" altLang="ja-JP" sz="3200" dirty="0">
                <a:solidFill>
                  <a:schemeClr val="accent1"/>
                </a:solidFill>
              </a:rPr>
              <a:t/>
            </a:r>
            <a:br>
              <a:rPr lang="en-GB" altLang="ja-JP" sz="3200" dirty="0">
                <a:solidFill>
                  <a:schemeClr val="accent1"/>
                </a:solidFill>
              </a:rPr>
            </a:br>
            <a:r>
              <a:rPr lang="en-GB" altLang="ja-JP" sz="3200" dirty="0">
                <a:solidFill>
                  <a:schemeClr val="accent1"/>
                </a:solidFill>
              </a:rPr>
              <a:t> </a:t>
            </a:r>
            <a:r>
              <a:rPr lang="en-GB" altLang="ja-JP" sz="2000" dirty="0">
                <a:solidFill>
                  <a:schemeClr val="accent1"/>
                </a:solidFill>
              </a:rPr>
              <a:t>Kenji OKUSE</a:t>
            </a:r>
          </a:p>
        </p:txBody>
      </p:sp>
      <p:sp>
        <p:nvSpPr>
          <p:cNvPr id="4101" name="Rectangle 8"/>
          <p:cNvSpPr>
            <a:spLocks noChangeArrowheads="1"/>
          </p:cNvSpPr>
          <p:nvPr/>
        </p:nvSpPr>
        <p:spPr bwMode="auto">
          <a:xfrm>
            <a:off x="6108036" y="6521450"/>
            <a:ext cx="1864613" cy="338554"/>
          </a:xfrm>
          <a:prstGeom prst="rect">
            <a:avLst/>
          </a:prstGeom>
          <a:noFill/>
          <a:ln w="9525" algn="ctr">
            <a:noFill/>
            <a:miter lim="800000"/>
            <a:headEnd/>
            <a:tailEnd/>
          </a:ln>
        </p:spPr>
        <p:txBody>
          <a:bodyPr wrap="none">
            <a:spAutoFit/>
          </a:bodyPr>
          <a:lstStyle/>
          <a:p>
            <a:r>
              <a:rPr lang="en-GB" altLang="ja-JP" sz="1600" dirty="0" smtClean="0">
                <a:solidFill>
                  <a:schemeClr val="accent1"/>
                </a:solidFill>
              </a:rPr>
              <a:t>22</a:t>
            </a:r>
            <a:r>
              <a:rPr lang="en-GB" altLang="ja-JP" sz="1600" baseline="30000" dirty="0" smtClean="0">
                <a:solidFill>
                  <a:schemeClr val="accent1"/>
                </a:solidFill>
              </a:rPr>
              <a:t>nd</a:t>
            </a:r>
            <a:r>
              <a:rPr lang="en-GB" altLang="ja-JP" sz="1600" dirty="0" smtClean="0">
                <a:solidFill>
                  <a:schemeClr val="accent1"/>
                </a:solidFill>
              </a:rPr>
              <a:t> October 2012</a:t>
            </a:r>
            <a:endParaRPr lang="en-GB" altLang="ja-JP" sz="1600" dirty="0">
              <a:solidFill>
                <a:schemeClr val="accent1"/>
              </a:solidFill>
            </a:endParaRPr>
          </a:p>
        </p:txBody>
      </p:sp>
      <p:pic>
        <p:nvPicPr>
          <p:cNvPr id="4102" name="Picture 10" descr="Imperial College Hompage">
            <a:hlinkClick r:id="rId3"/>
          </p:cNvPr>
          <p:cNvPicPr>
            <a:picLocks noChangeAspect="1" noChangeArrowheads="1"/>
          </p:cNvPicPr>
          <p:nvPr/>
        </p:nvPicPr>
        <p:blipFill>
          <a:blip r:embed="rId4" cstate="screen"/>
          <a:srcRect/>
          <a:stretch>
            <a:fillRect/>
          </a:stretch>
        </p:blipFill>
        <p:spPr bwMode="auto">
          <a:xfrm>
            <a:off x="0" y="0"/>
            <a:ext cx="1466850" cy="523875"/>
          </a:xfrm>
          <a:prstGeom prst="rect">
            <a:avLst/>
          </a:prstGeom>
          <a:noFill/>
          <a:ln w="9525">
            <a:noFill/>
            <a:miter lim="800000"/>
            <a:headEnd/>
            <a:tailEnd/>
          </a:ln>
        </p:spPr>
      </p:pic>
      <p:sp>
        <p:nvSpPr>
          <p:cNvPr id="4103" name="Rectangle 12"/>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dirty="0">
                <a:solidFill>
                  <a:schemeClr val="accent1"/>
                </a:solidFill>
              </a:rPr>
              <a:t>1</a:t>
            </a:r>
          </a:p>
        </p:txBody>
      </p:sp>
      <p:pic>
        <p:nvPicPr>
          <p:cNvPr id="4104" name="Picture 13" descr="resear3"/>
          <p:cNvPicPr>
            <a:picLocks noChangeAspect="1" noChangeArrowheads="1"/>
          </p:cNvPicPr>
          <p:nvPr/>
        </p:nvPicPr>
        <p:blipFill>
          <a:blip r:embed="rId5" cstate="screen"/>
          <a:srcRect/>
          <a:stretch>
            <a:fillRect/>
          </a:stretch>
        </p:blipFill>
        <p:spPr bwMode="auto">
          <a:xfrm>
            <a:off x="3189288" y="2865438"/>
            <a:ext cx="284797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ja-JP" sz="3600" smtClean="0">
                <a:latin typeface="Helvetica" pitchFamily="34" charset="0"/>
              </a:rPr>
              <a:t>Dying back and focal lesion models of axon degeneration </a:t>
            </a:r>
          </a:p>
        </p:txBody>
      </p:sp>
      <p:pic>
        <p:nvPicPr>
          <p:cNvPr id="13315" name="Picture 3"/>
          <p:cNvPicPr>
            <a:picLocks noChangeAspect="1" noChangeArrowheads="1"/>
          </p:cNvPicPr>
          <p:nvPr/>
        </p:nvPicPr>
        <p:blipFill>
          <a:blip r:embed="rId2" cstate="screen"/>
          <a:srcRect/>
          <a:stretch>
            <a:fillRect/>
          </a:stretch>
        </p:blipFill>
        <p:spPr bwMode="auto">
          <a:xfrm>
            <a:off x="271463" y="1762125"/>
            <a:ext cx="5013325" cy="4906963"/>
          </a:xfrm>
          <a:prstGeom prst="rect">
            <a:avLst/>
          </a:prstGeom>
          <a:noFill/>
          <a:ln w="9525" algn="ctr">
            <a:noFill/>
            <a:miter lim="800000"/>
            <a:headEnd/>
            <a:tailEnd/>
          </a:ln>
        </p:spPr>
      </p:pic>
      <p:sp>
        <p:nvSpPr>
          <p:cNvPr id="13316" name="Rectangle 5"/>
          <p:cNvSpPr>
            <a:spLocks noChangeArrowheads="1"/>
          </p:cNvSpPr>
          <p:nvPr/>
        </p:nvSpPr>
        <p:spPr bwMode="auto">
          <a:xfrm>
            <a:off x="5319713" y="4124325"/>
            <a:ext cx="3824287" cy="2289175"/>
          </a:xfrm>
          <a:prstGeom prst="rect">
            <a:avLst/>
          </a:prstGeom>
          <a:noFill/>
          <a:ln w="9525" algn="ctr">
            <a:noFill/>
            <a:miter lim="800000"/>
            <a:headEnd/>
            <a:tailEnd/>
          </a:ln>
        </p:spPr>
        <p:txBody>
          <a:bodyPr>
            <a:spAutoFit/>
          </a:bodyPr>
          <a:lstStyle/>
          <a:p>
            <a:pPr algn="l"/>
            <a:r>
              <a:rPr lang="en-GB" altLang="ja-JP" sz="1800"/>
              <a:t>The focal lesion model proposes that focal lesions can trigger Wallerian degeneration (WD) of distal axons while proximal axons remain intact. The lesion does not necessarily need to transect the axon, as a focal block of axonal transport also trigger WD</a:t>
            </a:r>
          </a:p>
        </p:txBody>
      </p:sp>
      <p:sp>
        <p:nvSpPr>
          <p:cNvPr id="13317" name="Rectangle 6"/>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10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7848600" cy="1000125"/>
          </a:xfrm>
        </p:spPr>
        <p:txBody>
          <a:bodyPr/>
          <a:lstStyle/>
          <a:p>
            <a:r>
              <a:rPr lang="en-GB" altLang="ja-JP" sz="3600" smtClean="0">
                <a:latin typeface="Helvetica" pitchFamily="34" charset="0"/>
              </a:rPr>
              <a:t>Wallerian Degeneration (WD)</a:t>
            </a:r>
          </a:p>
        </p:txBody>
      </p:sp>
      <p:sp>
        <p:nvSpPr>
          <p:cNvPr id="14339" name="Rectangle 3"/>
          <p:cNvSpPr>
            <a:spLocks noChangeArrowheads="1"/>
          </p:cNvSpPr>
          <p:nvPr/>
        </p:nvSpPr>
        <p:spPr bwMode="auto">
          <a:xfrm>
            <a:off x="368300" y="1654175"/>
            <a:ext cx="8775700" cy="4872038"/>
          </a:xfrm>
          <a:prstGeom prst="rect">
            <a:avLst/>
          </a:prstGeom>
          <a:noFill/>
          <a:ln w="9525" algn="ctr">
            <a:noFill/>
            <a:miter lim="800000"/>
            <a:headEnd/>
            <a:tailEnd/>
          </a:ln>
        </p:spPr>
        <p:txBody>
          <a:bodyPr anchor="ctr">
            <a:spAutoFit/>
          </a:bodyPr>
          <a:lstStyle/>
          <a:p>
            <a:pPr algn="l"/>
            <a:r>
              <a:rPr lang="en-GB" altLang="ja-JP" sz="2800">
                <a:solidFill>
                  <a:schemeClr val="accent1"/>
                </a:solidFill>
              </a:rPr>
              <a:t>Process of degeneration of the axon distal to a site of transection</a:t>
            </a:r>
            <a:r>
              <a:rPr lang="en-GB" altLang="ja-JP" sz="2800"/>
              <a:t> </a:t>
            </a:r>
            <a:r>
              <a:rPr lang="en-GB" altLang="ja-JP" sz="1800"/>
              <a:t>(Augustus Waller, 1850)</a:t>
            </a:r>
          </a:p>
          <a:p>
            <a:pPr algn="l"/>
            <a:endParaRPr lang="en-GB" altLang="ja-JP" sz="1800"/>
          </a:p>
          <a:p>
            <a:pPr algn="l"/>
            <a:r>
              <a:rPr lang="en-GB" altLang="ja-JP"/>
              <a:t>     - </a:t>
            </a:r>
            <a:r>
              <a:rPr lang="en-GB" altLang="ja-JP">
                <a:solidFill>
                  <a:srgbClr val="FF00FF"/>
                </a:solidFill>
              </a:rPr>
              <a:t>Dissociation of </a:t>
            </a:r>
            <a:r>
              <a:rPr lang="en-US" altLang="ja-JP">
                <a:solidFill>
                  <a:srgbClr val="FF00FF"/>
                </a:solidFill>
              </a:rPr>
              <a:t>myelin</a:t>
            </a:r>
            <a:r>
              <a:rPr lang="en-US" altLang="ja-JP"/>
              <a:t> sheaths of </a:t>
            </a:r>
            <a:r>
              <a:rPr lang="en-US" altLang="ja-JP">
                <a:solidFill>
                  <a:srgbClr val="FF00FF"/>
                </a:solidFill>
              </a:rPr>
              <a:t>distal</a:t>
            </a:r>
            <a:r>
              <a:rPr lang="en-US" altLang="ja-JP"/>
              <a:t> axons</a:t>
            </a:r>
          </a:p>
          <a:p>
            <a:pPr algn="l"/>
            <a:r>
              <a:rPr lang="en-US" altLang="ja-JP"/>
              <a:t>     - Removal</a:t>
            </a:r>
            <a:r>
              <a:rPr lang="en-GB" altLang="ja-JP"/>
              <a:t> of the myelin and axonal debris by </a:t>
            </a:r>
            <a:r>
              <a:rPr lang="en-GB" altLang="ja-JP">
                <a:solidFill>
                  <a:srgbClr val="FF00FF"/>
                </a:solidFill>
              </a:rPr>
              <a:t>macrophages</a:t>
            </a:r>
          </a:p>
          <a:p>
            <a:pPr algn="l"/>
            <a:r>
              <a:rPr lang="en-GB" altLang="ja-JP"/>
              <a:t>     - Removal of myelin-associated molecules, e.g. MAG, which </a:t>
            </a:r>
          </a:p>
          <a:p>
            <a:pPr algn="l"/>
            <a:r>
              <a:rPr lang="en-GB" altLang="ja-JP"/>
              <a:t>       would otherwise inhibit axonal growth</a:t>
            </a:r>
          </a:p>
          <a:p>
            <a:pPr algn="l"/>
            <a:r>
              <a:rPr lang="en-GB" altLang="ja-JP"/>
              <a:t>     - During this process, </a:t>
            </a:r>
            <a:r>
              <a:rPr lang="en-GB" altLang="ja-JP">
                <a:solidFill>
                  <a:srgbClr val="FF00FF"/>
                </a:solidFill>
              </a:rPr>
              <a:t>proximal axons remain intact</a:t>
            </a:r>
          </a:p>
          <a:p>
            <a:pPr algn="l"/>
            <a:endParaRPr lang="en-GB" altLang="ja-JP"/>
          </a:p>
          <a:p>
            <a:pPr algn="l"/>
            <a:r>
              <a:rPr lang="en-GB" altLang="ja-JP"/>
              <a:t>     - </a:t>
            </a:r>
            <a:r>
              <a:rPr lang="en-GB" altLang="ja-JP">
                <a:solidFill>
                  <a:srgbClr val="FF00FF"/>
                </a:solidFill>
              </a:rPr>
              <a:t>Glial cells</a:t>
            </a:r>
            <a:r>
              <a:rPr lang="en-GB" altLang="ja-JP"/>
              <a:t> distal to the injury </a:t>
            </a:r>
            <a:r>
              <a:rPr lang="en-GB" altLang="ja-JP">
                <a:solidFill>
                  <a:srgbClr val="FF00FF"/>
                </a:solidFill>
              </a:rPr>
              <a:t>proliferate</a:t>
            </a:r>
          </a:p>
          <a:p>
            <a:pPr algn="l"/>
            <a:r>
              <a:rPr lang="en-GB" altLang="ja-JP"/>
              <a:t>     - Glial cells synthesize growth factors</a:t>
            </a:r>
          </a:p>
          <a:p>
            <a:pPr algn="l"/>
            <a:r>
              <a:rPr lang="en-GB" altLang="ja-JP"/>
              <a:t>     - Secreted growth factors attract </a:t>
            </a:r>
            <a:r>
              <a:rPr lang="en-GB" altLang="ja-JP">
                <a:solidFill>
                  <a:srgbClr val="FF00FF"/>
                </a:solidFill>
              </a:rPr>
              <a:t>axonal sprouts</a:t>
            </a:r>
            <a:r>
              <a:rPr lang="en-GB" altLang="ja-JP"/>
              <a:t> from the </a:t>
            </a:r>
          </a:p>
          <a:p>
            <a:pPr algn="l"/>
            <a:r>
              <a:rPr lang="en-GB" altLang="ja-JP"/>
              <a:t>       proximal stump</a:t>
            </a:r>
          </a:p>
        </p:txBody>
      </p:sp>
      <p:sp>
        <p:nvSpPr>
          <p:cNvPr id="14340" name="Rectangle 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11</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7848600" cy="1201738"/>
          </a:xfrm>
        </p:spPr>
        <p:txBody>
          <a:bodyPr/>
          <a:lstStyle/>
          <a:p>
            <a:r>
              <a:rPr lang="en-GB" altLang="ja-JP" sz="3200" smtClean="0">
                <a:latin typeface="Helvetica" pitchFamily="34" charset="0"/>
              </a:rPr>
              <a:t>Wallerian Degeneration </a:t>
            </a:r>
            <a:br>
              <a:rPr lang="en-GB" altLang="ja-JP" sz="3200" smtClean="0">
                <a:latin typeface="Helvetica" pitchFamily="34" charset="0"/>
              </a:rPr>
            </a:br>
            <a:r>
              <a:rPr lang="en-GB" altLang="ja-JP" sz="3600" smtClean="0">
                <a:latin typeface="Helvetica" pitchFamily="34" charset="0"/>
              </a:rPr>
              <a:t>CNS vs. PNS</a:t>
            </a:r>
          </a:p>
        </p:txBody>
      </p:sp>
      <p:sp>
        <p:nvSpPr>
          <p:cNvPr id="15363" name="Rectangle 3"/>
          <p:cNvSpPr>
            <a:spLocks noChangeArrowheads="1"/>
          </p:cNvSpPr>
          <p:nvPr/>
        </p:nvSpPr>
        <p:spPr bwMode="auto">
          <a:xfrm>
            <a:off x="236538" y="1627188"/>
            <a:ext cx="8612187" cy="1250950"/>
          </a:xfrm>
          <a:prstGeom prst="rect">
            <a:avLst/>
          </a:prstGeom>
          <a:noFill/>
          <a:ln w="9525" algn="ctr">
            <a:noFill/>
            <a:miter lim="800000"/>
            <a:headEnd/>
            <a:tailEnd/>
          </a:ln>
        </p:spPr>
        <p:txBody>
          <a:bodyPr anchor="ctr">
            <a:spAutoFit/>
          </a:bodyPr>
          <a:lstStyle/>
          <a:p>
            <a:pPr algn="l"/>
            <a:r>
              <a:rPr lang="en-GB" altLang="ja-JP" sz="2000">
                <a:solidFill>
                  <a:schemeClr val="accent1"/>
                </a:solidFill>
              </a:rPr>
              <a:t>WD happens in both the CNS and the PNS, but the repair process afterwards has quite a few differences</a:t>
            </a:r>
          </a:p>
          <a:p>
            <a:pPr algn="l"/>
            <a:endParaRPr lang="en-GB" altLang="ja-JP" sz="800"/>
          </a:p>
          <a:p>
            <a:pPr algn="l"/>
            <a:r>
              <a:rPr lang="en-GB" altLang="ja-JP" sz="2800"/>
              <a:t>Peripheral motor nerve transection</a:t>
            </a:r>
          </a:p>
        </p:txBody>
      </p:sp>
      <p:sp>
        <p:nvSpPr>
          <p:cNvPr id="15364" name="Rectangle 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12</a:t>
            </a:r>
          </a:p>
        </p:txBody>
      </p:sp>
      <p:pic>
        <p:nvPicPr>
          <p:cNvPr id="15365" name="Picture 5" descr="PNSWallerDeg"/>
          <p:cNvPicPr>
            <a:picLocks noChangeAspect="1" noChangeArrowheads="1"/>
          </p:cNvPicPr>
          <p:nvPr/>
        </p:nvPicPr>
        <p:blipFill>
          <a:blip r:embed="rId2" cstate="screen"/>
          <a:srcRect/>
          <a:stretch>
            <a:fillRect/>
          </a:stretch>
        </p:blipFill>
        <p:spPr bwMode="auto">
          <a:xfrm>
            <a:off x="0" y="2781300"/>
            <a:ext cx="5075238" cy="4076700"/>
          </a:xfrm>
          <a:prstGeom prst="rect">
            <a:avLst/>
          </a:prstGeom>
          <a:noFill/>
          <a:ln w="9525">
            <a:noFill/>
            <a:miter lim="800000"/>
            <a:headEnd/>
            <a:tailEnd/>
          </a:ln>
        </p:spPr>
      </p:pic>
      <p:sp>
        <p:nvSpPr>
          <p:cNvPr id="15366" name="Rectangle 6"/>
          <p:cNvSpPr>
            <a:spLocks noChangeArrowheads="1"/>
          </p:cNvSpPr>
          <p:nvPr/>
        </p:nvSpPr>
        <p:spPr bwMode="auto">
          <a:xfrm>
            <a:off x="5026025" y="3021013"/>
            <a:ext cx="4117975" cy="641350"/>
          </a:xfrm>
          <a:prstGeom prst="rect">
            <a:avLst/>
          </a:prstGeom>
          <a:noFill/>
          <a:ln w="9525" algn="ctr">
            <a:noFill/>
            <a:miter lim="800000"/>
            <a:headEnd/>
            <a:tailEnd/>
          </a:ln>
        </p:spPr>
        <p:txBody>
          <a:bodyPr>
            <a:spAutoFit/>
          </a:bodyPr>
          <a:lstStyle/>
          <a:p>
            <a:pPr algn="l"/>
            <a:r>
              <a:rPr lang="en-GB" altLang="ja-JP" sz="1800"/>
              <a:t>Normal nerve innervating skeletal muscle</a:t>
            </a:r>
            <a:endParaRPr lang="ja-JP" altLang="en-US" sz="1800"/>
          </a:p>
        </p:txBody>
      </p:sp>
      <p:sp>
        <p:nvSpPr>
          <p:cNvPr id="15367" name="Rectangle 7"/>
          <p:cNvSpPr>
            <a:spLocks noChangeArrowheads="1"/>
          </p:cNvSpPr>
          <p:nvPr/>
        </p:nvSpPr>
        <p:spPr bwMode="auto">
          <a:xfrm>
            <a:off x="5026025" y="3676650"/>
            <a:ext cx="4117975" cy="1190625"/>
          </a:xfrm>
          <a:prstGeom prst="rect">
            <a:avLst/>
          </a:prstGeom>
          <a:noFill/>
          <a:ln w="9525" algn="ctr">
            <a:noFill/>
            <a:miter lim="800000"/>
            <a:headEnd/>
            <a:tailEnd/>
          </a:ln>
        </p:spPr>
        <p:txBody>
          <a:bodyPr>
            <a:spAutoFit/>
          </a:bodyPr>
          <a:lstStyle/>
          <a:p>
            <a:pPr algn="l"/>
            <a:r>
              <a:rPr lang="en-US" altLang="en-US" sz="1800"/>
              <a:t>The nerve has been transected and WD has begun. </a:t>
            </a:r>
            <a:r>
              <a:rPr lang="en-US" altLang="en-US" sz="1800">
                <a:solidFill>
                  <a:srgbClr val="FF00FF"/>
                </a:solidFill>
              </a:rPr>
              <a:t>Macrophages</a:t>
            </a:r>
            <a:r>
              <a:rPr lang="en-US" altLang="en-US" sz="1800"/>
              <a:t> clears the </a:t>
            </a:r>
            <a:r>
              <a:rPr lang="en-US" altLang="en-US" sz="1800">
                <a:solidFill>
                  <a:schemeClr val="accent1"/>
                </a:solidFill>
              </a:rPr>
              <a:t>Schwann cell</a:t>
            </a:r>
            <a:r>
              <a:rPr lang="en-US" altLang="en-US" sz="1800"/>
              <a:t> debris. There is corresponding atrophy in the muscle</a:t>
            </a:r>
            <a:endParaRPr lang="ja-JP" altLang="en-US" sz="1800"/>
          </a:p>
        </p:txBody>
      </p:sp>
      <p:sp>
        <p:nvSpPr>
          <p:cNvPr id="15368" name="Rectangle 8"/>
          <p:cNvSpPr>
            <a:spLocks noChangeArrowheads="1"/>
          </p:cNvSpPr>
          <p:nvPr/>
        </p:nvSpPr>
        <p:spPr bwMode="auto">
          <a:xfrm>
            <a:off x="5026025" y="4865688"/>
            <a:ext cx="4117975" cy="1190625"/>
          </a:xfrm>
          <a:prstGeom prst="rect">
            <a:avLst/>
          </a:prstGeom>
          <a:noFill/>
          <a:ln w="9525" algn="ctr">
            <a:noFill/>
            <a:miter lim="800000"/>
            <a:headEnd/>
            <a:tailEnd/>
          </a:ln>
        </p:spPr>
        <p:txBody>
          <a:bodyPr>
            <a:spAutoFit/>
          </a:bodyPr>
          <a:lstStyle/>
          <a:p>
            <a:pPr algn="l"/>
            <a:r>
              <a:rPr lang="en-US" altLang="en-US" sz="1800"/>
              <a:t>Proximal nerve terminals send </a:t>
            </a:r>
            <a:r>
              <a:rPr lang="en-US" altLang="en-US" sz="1800">
                <a:solidFill>
                  <a:srgbClr val="FF00FF"/>
                </a:solidFill>
              </a:rPr>
              <a:t>sprouts</a:t>
            </a:r>
            <a:r>
              <a:rPr lang="en-US" altLang="en-US" sz="1800"/>
              <a:t> toward the proliferated/reassembled </a:t>
            </a:r>
            <a:r>
              <a:rPr lang="en-US" altLang="en-US" sz="1800">
                <a:solidFill>
                  <a:schemeClr val="accent1"/>
                </a:solidFill>
              </a:rPr>
              <a:t>Schwann cell</a:t>
            </a:r>
            <a:r>
              <a:rPr lang="en-US" altLang="en-US" sz="1800"/>
              <a:t> tubes. Misrouting could occur if the two ends are well apart</a:t>
            </a:r>
            <a:endParaRPr lang="ja-JP" altLang="en-US" sz="1800"/>
          </a:p>
        </p:txBody>
      </p:sp>
      <p:sp>
        <p:nvSpPr>
          <p:cNvPr id="15369" name="Rectangle 9"/>
          <p:cNvSpPr>
            <a:spLocks noChangeArrowheads="1"/>
          </p:cNvSpPr>
          <p:nvPr/>
        </p:nvSpPr>
        <p:spPr bwMode="auto">
          <a:xfrm>
            <a:off x="5026025" y="6048375"/>
            <a:ext cx="4117975" cy="641350"/>
          </a:xfrm>
          <a:prstGeom prst="rect">
            <a:avLst/>
          </a:prstGeom>
          <a:noFill/>
          <a:ln w="9525" algn="ctr">
            <a:noFill/>
            <a:miter lim="800000"/>
            <a:headEnd/>
            <a:tailEnd/>
          </a:ln>
        </p:spPr>
        <p:txBody>
          <a:bodyPr>
            <a:spAutoFit/>
          </a:bodyPr>
          <a:lstStyle/>
          <a:p>
            <a:pPr algn="l"/>
            <a:r>
              <a:rPr lang="en-US" altLang="en-US" sz="1800"/>
              <a:t>Some of the sprouts make it into tubes and </a:t>
            </a:r>
            <a:r>
              <a:rPr lang="en-US" altLang="en-US" sz="1800">
                <a:solidFill>
                  <a:srgbClr val="FF00FF"/>
                </a:solidFill>
              </a:rPr>
              <a:t>reinnervate</a:t>
            </a:r>
            <a:r>
              <a:rPr lang="en-US" altLang="en-US" sz="1800"/>
              <a:t> the muscle</a:t>
            </a:r>
            <a:endParaRPr lang="ja-JP" altLang="en-US" sz="18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0" y="2268538"/>
          <a:ext cx="4919663" cy="4589462"/>
        </p:xfrm>
        <a:graphic>
          <a:graphicData uri="http://schemas.openxmlformats.org/presentationml/2006/ole">
            <mc:AlternateContent xmlns:mc="http://schemas.openxmlformats.org/markup-compatibility/2006">
              <mc:Choice xmlns:v="urn:schemas-microsoft-com:vml" Requires="v">
                <p:oleObj spid="_x0000_s1028" name="Photo Editor Photo" r:id="rId3" imgW="5714286" imgH="3629532" progId="">
                  <p:embed/>
                </p:oleObj>
              </mc:Choice>
              <mc:Fallback>
                <p:oleObj name="Photo Editor Photo" r:id="rId3" imgW="5714286" imgH="3629532"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68538"/>
                        <a:ext cx="4919663" cy="458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6"/>
          <p:cNvSpPr>
            <a:spLocks noChangeArrowheads="1"/>
          </p:cNvSpPr>
          <p:nvPr/>
        </p:nvSpPr>
        <p:spPr bwMode="auto">
          <a:xfrm>
            <a:off x="6157913" y="4983163"/>
            <a:ext cx="2986087" cy="244475"/>
          </a:xfrm>
          <a:prstGeom prst="rect">
            <a:avLst/>
          </a:prstGeom>
          <a:noFill/>
          <a:ln w="9525" algn="ctr">
            <a:noFill/>
            <a:miter lim="800000"/>
            <a:headEnd/>
            <a:tailEnd/>
          </a:ln>
        </p:spPr>
        <p:txBody>
          <a:bodyPr anchor="ctr">
            <a:spAutoFit/>
          </a:bodyPr>
          <a:lstStyle/>
          <a:p>
            <a:pPr algn="l"/>
            <a:endParaRPr lang="en-GB" altLang="ja-JP" sz="1000"/>
          </a:p>
        </p:txBody>
      </p:sp>
      <p:sp>
        <p:nvSpPr>
          <p:cNvPr id="1028" name="Rectangle 8"/>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13</a:t>
            </a:r>
          </a:p>
        </p:txBody>
      </p:sp>
      <p:sp>
        <p:nvSpPr>
          <p:cNvPr id="1029" name="Rectangle 11"/>
          <p:cNvSpPr>
            <a:spLocks noGrp="1" noChangeArrowheads="1"/>
          </p:cNvSpPr>
          <p:nvPr>
            <p:ph type="title"/>
          </p:nvPr>
        </p:nvSpPr>
        <p:spPr>
          <a:noFill/>
        </p:spPr>
        <p:txBody>
          <a:bodyPr/>
          <a:lstStyle/>
          <a:p>
            <a:r>
              <a:rPr lang="en-GB" altLang="ja-JP" sz="3200" smtClean="0">
                <a:latin typeface="Helvetica" pitchFamily="34" charset="0"/>
              </a:rPr>
              <a:t>Wallerian Degeneration </a:t>
            </a:r>
            <a:br>
              <a:rPr lang="en-GB" altLang="ja-JP" sz="3200" smtClean="0">
                <a:latin typeface="Helvetica" pitchFamily="34" charset="0"/>
              </a:rPr>
            </a:br>
            <a:r>
              <a:rPr lang="en-GB" altLang="ja-JP" sz="3600" smtClean="0">
                <a:latin typeface="Helvetica" pitchFamily="34" charset="0"/>
              </a:rPr>
              <a:t>CNS vs. PNS</a:t>
            </a:r>
          </a:p>
        </p:txBody>
      </p:sp>
      <p:sp>
        <p:nvSpPr>
          <p:cNvPr id="1030" name="Rectangle 12"/>
          <p:cNvSpPr>
            <a:spLocks noChangeArrowheads="1"/>
          </p:cNvSpPr>
          <p:nvPr/>
        </p:nvSpPr>
        <p:spPr bwMode="auto">
          <a:xfrm>
            <a:off x="711200" y="1766888"/>
            <a:ext cx="2917825" cy="519112"/>
          </a:xfrm>
          <a:prstGeom prst="rect">
            <a:avLst/>
          </a:prstGeom>
          <a:noFill/>
          <a:ln w="9525" algn="ctr">
            <a:noFill/>
            <a:miter lim="800000"/>
            <a:headEnd/>
            <a:tailEnd/>
          </a:ln>
        </p:spPr>
        <p:txBody>
          <a:bodyPr wrap="none">
            <a:spAutoFit/>
          </a:bodyPr>
          <a:lstStyle/>
          <a:p>
            <a:r>
              <a:rPr lang="en-GB" altLang="ja-JP" sz="2800"/>
              <a:t>Spinal cord injury</a:t>
            </a:r>
          </a:p>
        </p:txBody>
      </p:sp>
      <p:sp>
        <p:nvSpPr>
          <p:cNvPr id="1031" name="Rectangle 13"/>
          <p:cNvSpPr>
            <a:spLocks noChangeArrowheads="1"/>
          </p:cNvSpPr>
          <p:nvPr/>
        </p:nvSpPr>
        <p:spPr bwMode="auto">
          <a:xfrm>
            <a:off x="4905375" y="2867025"/>
            <a:ext cx="4238625" cy="366713"/>
          </a:xfrm>
          <a:prstGeom prst="rect">
            <a:avLst/>
          </a:prstGeom>
          <a:noFill/>
          <a:ln w="9525" algn="ctr">
            <a:noFill/>
            <a:miter lim="800000"/>
            <a:headEnd/>
            <a:tailEnd/>
          </a:ln>
        </p:spPr>
        <p:txBody>
          <a:bodyPr>
            <a:spAutoFit/>
          </a:bodyPr>
          <a:lstStyle/>
          <a:p>
            <a:pPr algn="l"/>
            <a:r>
              <a:rPr lang="en-US" altLang="en-US" sz="1800"/>
              <a:t>Damage occurs to spinal cord axons</a:t>
            </a:r>
          </a:p>
        </p:txBody>
      </p:sp>
      <p:sp>
        <p:nvSpPr>
          <p:cNvPr id="1032" name="Rectangle 14"/>
          <p:cNvSpPr>
            <a:spLocks noChangeArrowheads="1"/>
          </p:cNvSpPr>
          <p:nvPr/>
        </p:nvSpPr>
        <p:spPr bwMode="auto">
          <a:xfrm>
            <a:off x="4905375" y="4056063"/>
            <a:ext cx="4238625" cy="1190625"/>
          </a:xfrm>
          <a:prstGeom prst="rect">
            <a:avLst/>
          </a:prstGeom>
          <a:noFill/>
          <a:ln w="9525" algn="ctr">
            <a:noFill/>
            <a:miter lim="800000"/>
            <a:headEnd/>
            <a:tailEnd/>
          </a:ln>
        </p:spPr>
        <p:txBody>
          <a:bodyPr>
            <a:spAutoFit/>
          </a:bodyPr>
          <a:lstStyle/>
          <a:p>
            <a:pPr algn="l"/>
            <a:r>
              <a:rPr lang="en-US" altLang="ja-JP" sz="1800">
                <a:solidFill>
                  <a:srgbClr val="FF00FF"/>
                </a:solidFill>
              </a:rPr>
              <a:t>Brain </a:t>
            </a:r>
            <a:r>
              <a:rPr lang="en-US" altLang="en-US" sz="1800">
                <a:solidFill>
                  <a:srgbClr val="FF00FF"/>
                </a:solidFill>
              </a:rPr>
              <a:t>Macrophages</a:t>
            </a:r>
            <a:r>
              <a:rPr lang="en-US" altLang="ja-JP" sz="1800">
                <a:solidFill>
                  <a:srgbClr val="FF00FF"/>
                </a:solidFill>
              </a:rPr>
              <a:t> (microglia)</a:t>
            </a:r>
            <a:r>
              <a:rPr lang="en-US" altLang="en-US" sz="1800"/>
              <a:t> (purple) enter to clear the debris and </a:t>
            </a:r>
            <a:r>
              <a:rPr lang="en-US" altLang="en-US" sz="1800">
                <a:solidFill>
                  <a:schemeClr val="accent1"/>
                </a:solidFill>
              </a:rPr>
              <a:t>astrocytes</a:t>
            </a:r>
            <a:r>
              <a:rPr lang="en-US" altLang="en-US" sz="1800"/>
              <a:t> (orange) begin to enlarge and proliferate</a:t>
            </a:r>
          </a:p>
        </p:txBody>
      </p:sp>
      <p:sp>
        <p:nvSpPr>
          <p:cNvPr id="1033" name="Rectangle 15"/>
          <p:cNvSpPr>
            <a:spLocks noChangeArrowheads="1"/>
          </p:cNvSpPr>
          <p:nvPr/>
        </p:nvSpPr>
        <p:spPr bwMode="auto">
          <a:xfrm>
            <a:off x="4905375" y="5507038"/>
            <a:ext cx="4238625" cy="915987"/>
          </a:xfrm>
          <a:prstGeom prst="rect">
            <a:avLst/>
          </a:prstGeom>
          <a:noFill/>
          <a:ln w="9525" algn="ctr">
            <a:noFill/>
            <a:miter lim="800000"/>
            <a:headEnd/>
            <a:tailEnd/>
          </a:ln>
        </p:spPr>
        <p:txBody>
          <a:bodyPr>
            <a:spAutoFit/>
          </a:bodyPr>
          <a:lstStyle/>
          <a:p>
            <a:pPr algn="l"/>
            <a:r>
              <a:rPr lang="en-US" altLang="en-US" sz="1800">
                <a:solidFill>
                  <a:srgbClr val="FF00FF"/>
                </a:solidFill>
              </a:rPr>
              <a:t>Astrocytes </a:t>
            </a:r>
            <a:r>
              <a:rPr lang="en-US" altLang="en-US" sz="1800"/>
              <a:t>synthesize glial fibrillary acidic protein (GFAP) and a </a:t>
            </a:r>
            <a:r>
              <a:rPr lang="en-US" altLang="en-US" sz="1800">
                <a:solidFill>
                  <a:srgbClr val="FF00FF"/>
                </a:solidFill>
              </a:rPr>
              <a:t>glial scar</a:t>
            </a:r>
            <a:r>
              <a:rPr lang="en-US" altLang="en-US" sz="1800"/>
              <a:t> is formed. </a:t>
            </a:r>
            <a:r>
              <a:rPr lang="en-US" altLang="en-US" sz="1800">
                <a:solidFill>
                  <a:srgbClr val="FF00FF"/>
                </a:solidFill>
              </a:rPr>
              <a:t>Blocking axonal growth</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8734425" y="6521450"/>
            <a:ext cx="412293" cy="338554"/>
          </a:xfrm>
          <a:prstGeom prst="rect">
            <a:avLst/>
          </a:prstGeom>
          <a:noFill/>
          <a:ln w="9525" algn="ctr">
            <a:noFill/>
            <a:miter lim="800000"/>
            <a:headEnd/>
            <a:tailEnd/>
          </a:ln>
        </p:spPr>
        <p:txBody>
          <a:bodyPr wrap="none">
            <a:spAutoFit/>
          </a:bodyPr>
          <a:lstStyle/>
          <a:p>
            <a:r>
              <a:rPr lang="en-GB" altLang="ja-JP" sz="1600" b="1" dirty="0" smtClean="0">
                <a:solidFill>
                  <a:schemeClr val="accent1"/>
                </a:solidFill>
              </a:rPr>
              <a:t>14</a:t>
            </a:r>
            <a:endParaRPr lang="en-GB" altLang="ja-JP" sz="1600" b="1" dirty="0">
              <a:solidFill>
                <a:schemeClr val="accent1"/>
              </a:solidFill>
            </a:endParaRPr>
          </a:p>
        </p:txBody>
      </p:sp>
      <p:sp>
        <p:nvSpPr>
          <p:cNvPr id="29699" name="Rectangle 4"/>
          <p:cNvSpPr>
            <a:spLocks noGrp="1" noChangeArrowheads="1"/>
          </p:cNvSpPr>
          <p:nvPr>
            <p:ph type="title"/>
          </p:nvPr>
        </p:nvSpPr>
        <p:spPr>
          <a:xfrm>
            <a:off x="0" y="228600"/>
            <a:ext cx="8897938" cy="963613"/>
          </a:xfrm>
          <a:noFill/>
        </p:spPr>
        <p:txBody>
          <a:bodyPr/>
          <a:lstStyle/>
          <a:p>
            <a:pPr indent="457200"/>
            <a:r>
              <a:rPr lang="en-GB" altLang="ja-JP" sz="3600" smtClean="0">
                <a:solidFill>
                  <a:srgbClr val="FFFF00"/>
                </a:solidFill>
                <a:latin typeface="Arial" pitchFamily="34" charset="0"/>
                <a:cs typeface="Arial" pitchFamily="34" charset="0"/>
              </a:rPr>
              <a:t>Peripheral and central neurons response differently to axonal damage</a:t>
            </a:r>
            <a:endParaRPr lang="en-GB" altLang="ja-JP" sz="3600" smtClean="0">
              <a:solidFill>
                <a:srgbClr val="FFFF00"/>
              </a:solidFill>
              <a:latin typeface="Helvetica" pitchFamily="34" charset="0"/>
            </a:endParaRPr>
          </a:p>
        </p:txBody>
      </p:sp>
      <p:sp>
        <p:nvSpPr>
          <p:cNvPr id="29700" name="Rectangle 8"/>
          <p:cNvSpPr>
            <a:spLocks noChangeArrowheads="1"/>
          </p:cNvSpPr>
          <p:nvPr/>
        </p:nvSpPr>
        <p:spPr bwMode="auto">
          <a:xfrm>
            <a:off x="0" y="1355725"/>
            <a:ext cx="9144000" cy="5232400"/>
          </a:xfrm>
          <a:prstGeom prst="rect">
            <a:avLst/>
          </a:prstGeom>
          <a:noFill/>
          <a:ln w="9525" algn="ctr">
            <a:noFill/>
            <a:miter lim="800000"/>
            <a:headEnd/>
            <a:tailEnd/>
          </a:ln>
        </p:spPr>
        <p:txBody>
          <a:bodyPr anchor="ctr">
            <a:spAutoFit/>
          </a:bodyPr>
          <a:lstStyle/>
          <a:p>
            <a:pPr indent="457200" algn="l"/>
            <a:endParaRPr lang="en-GB" altLang="ja-JP" sz="2000">
              <a:solidFill>
                <a:srgbClr val="FFFF00"/>
              </a:solidFill>
              <a:latin typeface="Arial" pitchFamily="34" charset="0"/>
              <a:cs typeface="Arial" pitchFamily="34" charset="0"/>
            </a:endParaRPr>
          </a:p>
          <a:p>
            <a:pPr indent="457200" algn="l"/>
            <a:r>
              <a:rPr lang="en-GB" altLang="ja-JP" sz="2000">
                <a:solidFill>
                  <a:srgbClr val="FF0000"/>
                </a:solidFill>
                <a:latin typeface="Arial" pitchFamily="34" charset="0"/>
                <a:cs typeface="Arial" pitchFamily="34" charset="0"/>
              </a:rPr>
              <a:t>Wallerian Degeneration </a:t>
            </a:r>
            <a:r>
              <a:rPr lang="en-GB" altLang="ja-JP" sz="2000">
                <a:solidFill>
                  <a:srgbClr val="FFFF00"/>
                </a:solidFill>
                <a:latin typeface="Arial" pitchFamily="34" charset="0"/>
                <a:cs typeface="Arial" pitchFamily="34" charset="0"/>
              </a:rPr>
              <a:t>(WD) happens in both the PNS and CNS</a:t>
            </a:r>
          </a:p>
          <a:p>
            <a:pPr indent="457200" algn="l"/>
            <a:endParaRPr lang="en-GB" altLang="ja-JP" sz="2000">
              <a:solidFill>
                <a:srgbClr val="FFFF00"/>
              </a:solidFill>
              <a:latin typeface="Arial" pitchFamily="34" charset="0"/>
              <a:cs typeface="Arial" pitchFamily="34" charset="0"/>
            </a:endParaRPr>
          </a:p>
          <a:p>
            <a:pPr indent="457200" algn="l"/>
            <a:r>
              <a:rPr lang="en-GB" altLang="ja-JP" sz="2000">
                <a:solidFill>
                  <a:srgbClr val="FFFF00"/>
                </a:solidFill>
                <a:latin typeface="Arial" pitchFamily="34" charset="0"/>
                <a:cs typeface="Arial" pitchFamily="34" charset="0"/>
              </a:rPr>
              <a:t>The repair process afterwards has quite a few differences.</a:t>
            </a:r>
            <a:endParaRPr lang="en-GB" altLang="ja-JP" sz="2000">
              <a:solidFill>
                <a:srgbClr val="FFFF00"/>
              </a:solidFill>
            </a:endParaRPr>
          </a:p>
          <a:p>
            <a:pPr indent="457200" algn="l"/>
            <a:r>
              <a:rPr lang="en-GB" altLang="ja-JP" sz="2000">
                <a:solidFill>
                  <a:srgbClr val="FFFF00"/>
                </a:solidFill>
                <a:latin typeface="Arial" pitchFamily="34" charset="0"/>
                <a:cs typeface="Arial" pitchFamily="34" charset="0"/>
              </a:rPr>
              <a:t>	</a:t>
            </a:r>
            <a:r>
              <a:rPr lang="en-GB" altLang="ja-JP" sz="1800">
                <a:solidFill>
                  <a:srgbClr val="FFFF00"/>
                </a:solidFill>
                <a:latin typeface="Arial" pitchFamily="34" charset="0"/>
                <a:cs typeface="Arial" pitchFamily="34" charset="0"/>
              </a:rPr>
              <a:t>PNS:	step 1 - 	</a:t>
            </a:r>
            <a:r>
              <a:rPr lang="en-US" altLang="ja-JP" sz="1800">
                <a:solidFill>
                  <a:srgbClr val="FF0000"/>
                </a:solidFill>
                <a:latin typeface="Arial" pitchFamily="34" charset="0"/>
                <a:cs typeface="Arial" pitchFamily="34" charset="0"/>
              </a:rPr>
              <a:t>Macrophages</a:t>
            </a:r>
            <a:r>
              <a:rPr lang="en-US" altLang="ja-JP" sz="1800">
                <a:solidFill>
                  <a:srgbClr val="FFFF00"/>
                </a:solidFill>
                <a:latin typeface="Arial" pitchFamily="34" charset="0"/>
                <a:cs typeface="Arial" pitchFamily="34" charset="0"/>
              </a:rPr>
              <a:t> clears the </a:t>
            </a:r>
            <a:r>
              <a:rPr lang="en-US" altLang="ja-JP" sz="1800">
                <a:solidFill>
                  <a:srgbClr val="FF0000"/>
                </a:solidFill>
                <a:latin typeface="Arial" pitchFamily="34" charset="0"/>
                <a:cs typeface="Arial" pitchFamily="34" charset="0"/>
              </a:rPr>
              <a:t>Schwann</a:t>
            </a:r>
            <a:r>
              <a:rPr lang="en-US" altLang="ja-JP" sz="1800">
                <a:solidFill>
                  <a:srgbClr val="FFFF00"/>
                </a:solidFill>
                <a:latin typeface="Arial" pitchFamily="34" charset="0"/>
                <a:cs typeface="Arial" pitchFamily="34" charset="0"/>
              </a:rPr>
              <a:t> </a:t>
            </a:r>
            <a:r>
              <a:rPr lang="en-US" altLang="ja-JP" sz="1800">
                <a:solidFill>
                  <a:srgbClr val="FF0000"/>
                </a:solidFill>
                <a:latin typeface="Arial" pitchFamily="34" charset="0"/>
                <a:cs typeface="Arial" pitchFamily="34" charset="0"/>
              </a:rPr>
              <a:t>cell</a:t>
            </a:r>
            <a:r>
              <a:rPr lang="en-US" altLang="ja-JP" sz="1800">
                <a:solidFill>
                  <a:srgbClr val="FFFF00"/>
                </a:solidFill>
                <a:latin typeface="Arial" pitchFamily="34" charset="0"/>
                <a:cs typeface="Arial" pitchFamily="34" charset="0"/>
              </a:rPr>
              <a:t> debris</a:t>
            </a:r>
            <a:endParaRPr lang="en-GB" altLang="ja-JP" sz="1800">
              <a:solidFill>
                <a:srgbClr val="FFFF00"/>
              </a:solidFill>
            </a:endParaRPr>
          </a:p>
          <a:p>
            <a:pPr indent="457200" algn="l"/>
            <a:r>
              <a:rPr lang="en-US" altLang="ja-JP" sz="1800">
                <a:solidFill>
                  <a:srgbClr val="FFFF00"/>
                </a:solidFill>
                <a:latin typeface="Arial" pitchFamily="34" charset="0"/>
                <a:cs typeface="Arial" pitchFamily="34" charset="0"/>
              </a:rPr>
              <a:t>		step 2 - 	Corresponding atrophy in the muscle		</a:t>
            </a:r>
            <a:endParaRPr lang="en-GB" altLang="ja-JP" sz="1800">
              <a:solidFill>
                <a:srgbClr val="FFFF00"/>
              </a:solidFill>
            </a:endParaRPr>
          </a:p>
          <a:p>
            <a:pPr indent="457200" algn="l"/>
            <a:r>
              <a:rPr lang="en-GB" altLang="ja-JP" sz="1800">
                <a:solidFill>
                  <a:srgbClr val="FFFF00"/>
                </a:solidFill>
                <a:latin typeface="Arial" pitchFamily="34" charset="0"/>
                <a:cs typeface="Arial" pitchFamily="34" charset="0"/>
              </a:rPr>
              <a:t>		step 3 - 	</a:t>
            </a:r>
            <a:r>
              <a:rPr lang="en-US" altLang="ja-JP" sz="1800">
                <a:solidFill>
                  <a:srgbClr val="FFFF00"/>
                </a:solidFill>
                <a:latin typeface="Arial" pitchFamily="34" charset="0"/>
                <a:cs typeface="Arial" pitchFamily="34" charset="0"/>
              </a:rPr>
              <a:t>Proximal nerve terminals send </a:t>
            </a:r>
            <a:r>
              <a:rPr lang="en-US" altLang="ja-JP" sz="1800">
                <a:solidFill>
                  <a:srgbClr val="FF0000"/>
                </a:solidFill>
                <a:latin typeface="Arial" pitchFamily="34" charset="0"/>
                <a:cs typeface="Arial" pitchFamily="34" charset="0"/>
              </a:rPr>
              <a:t>sprouts</a:t>
            </a:r>
            <a:r>
              <a:rPr lang="en-US" altLang="ja-JP" sz="1800">
                <a:solidFill>
                  <a:srgbClr val="FFFF00"/>
                </a:solidFill>
                <a:latin typeface="Arial" pitchFamily="34" charset="0"/>
                <a:cs typeface="Arial" pitchFamily="34" charset="0"/>
              </a:rPr>
              <a:t> toward the 				proliferated/reassembled </a:t>
            </a:r>
            <a:r>
              <a:rPr lang="en-US" altLang="ja-JP" sz="1800">
                <a:solidFill>
                  <a:srgbClr val="FF0000"/>
                </a:solidFill>
                <a:latin typeface="Arial" pitchFamily="34" charset="0"/>
                <a:cs typeface="Arial" pitchFamily="34" charset="0"/>
              </a:rPr>
              <a:t>Schwann cell tubes</a:t>
            </a:r>
            <a:endParaRPr lang="en-GB" altLang="ja-JP" sz="1800">
              <a:solidFill>
                <a:srgbClr val="FF0000"/>
              </a:solidFill>
            </a:endParaRPr>
          </a:p>
          <a:p>
            <a:pPr indent="457200" algn="l"/>
            <a:r>
              <a:rPr lang="en-US" altLang="ja-JP" sz="1800">
                <a:solidFill>
                  <a:srgbClr val="FFFF00"/>
                </a:solidFill>
                <a:latin typeface="Arial" pitchFamily="34" charset="0"/>
                <a:cs typeface="Arial" pitchFamily="34" charset="0"/>
              </a:rPr>
              <a:t>		step 4 - 	Misrouting could occur if the two ends are well apart</a:t>
            </a:r>
            <a:endParaRPr lang="en-GB" altLang="ja-JP" sz="1800">
              <a:solidFill>
                <a:srgbClr val="FFFF00"/>
              </a:solidFill>
            </a:endParaRPr>
          </a:p>
          <a:p>
            <a:pPr indent="457200" algn="l"/>
            <a:r>
              <a:rPr lang="en-US" altLang="ja-JP" sz="1800">
                <a:solidFill>
                  <a:srgbClr val="FFFF00"/>
                </a:solidFill>
                <a:latin typeface="Arial" pitchFamily="34" charset="0"/>
                <a:cs typeface="Arial" pitchFamily="34" charset="0"/>
              </a:rPr>
              <a:t>		step 5 - 	Some of the sprouts make it into tubes and </a:t>
            </a:r>
            <a:r>
              <a:rPr lang="en-US" altLang="ja-JP" sz="1800">
                <a:solidFill>
                  <a:srgbClr val="FF0000"/>
                </a:solidFill>
                <a:latin typeface="Arial" pitchFamily="34" charset="0"/>
                <a:cs typeface="Arial" pitchFamily="34" charset="0"/>
              </a:rPr>
              <a:t>re-innervate</a:t>
            </a:r>
            <a:r>
              <a:rPr lang="en-US" altLang="ja-JP" sz="1800">
                <a:solidFill>
                  <a:srgbClr val="FFFF00"/>
                </a:solidFill>
                <a:latin typeface="Arial" pitchFamily="34" charset="0"/>
                <a:cs typeface="Arial" pitchFamily="34" charset="0"/>
              </a:rPr>
              <a:t> the 		             	muscle</a:t>
            </a:r>
            <a:endParaRPr lang="en-GB" altLang="ja-JP" sz="1800">
              <a:solidFill>
                <a:srgbClr val="FFFF00"/>
              </a:solidFill>
            </a:endParaRPr>
          </a:p>
          <a:p>
            <a:pPr indent="457200" algn="l"/>
            <a:endParaRPr lang="en-US" altLang="ja-JP" sz="1800">
              <a:solidFill>
                <a:srgbClr val="FFFF00"/>
              </a:solidFill>
              <a:latin typeface="Arial" pitchFamily="34" charset="0"/>
              <a:cs typeface="Arial" pitchFamily="34" charset="0"/>
            </a:endParaRPr>
          </a:p>
          <a:p>
            <a:pPr indent="457200" algn="l"/>
            <a:r>
              <a:rPr lang="en-US" altLang="ja-JP" sz="1800">
                <a:solidFill>
                  <a:srgbClr val="FFFF00"/>
                </a:solidFill>
                <a:latin typeface="Arial" pitchFamily="34" charset="0"/>
                <a:cs typeface="Arial" pitchFamily="34" charset="0"/>
              </a:rPr>
              <a:t>	CNS:	step 1 - 	</a:t>
            </a:r>
            <a:r>
              <a:rPr lang="en-US" altLang="ja-JP" sz="1800">
                <a:solidFill>
                  <a:srgbClr val="FF0000"/>
                </a:solidFill>
                <a:latin typeface="Arial" pitchFamily="34" charset="0"/>
                <a:cs typeface="Arial" pitchFamily="34" charset="0"/>
              </a:rPr>
              <a:t>Brain Macrophages (microglia) </a:t>
            </a:r>
            <a:r>
              <a:rPr lang="en-US" altLang="ja-JP" sz="1800">
                <a:solidFill>
                  <a:srgbClr val="FFFF00"/>
                </a:solidFill>
                <a:latin typeface="Arial" pitchFamily="34" charset="0"/>
                <a:cs typeface="Arial" pitchFamily="34" charset="0"/>
              </a:rPr>
              <a:t>enter to clear the debris and 		             	</a:t>
            </a:r>
            <a:r>
              <a:rPr lang="en-US" altLang="ja-JP" sz="1800">
                <a:solidFill>
                  <a:srgbClr val="FF0000"/>
                </a:solidFill>
                <a:latin typeface="Arial" pitchFamily="34" charset="0"/>
                <a:cs typeface="Arial" pitchFamily="34" charset="0"/>
              </a:rPr>
              <a:t>astrocytes</a:t>
            </a:r>
            <a:r>
              <a:rPr lang="en-US" altLang="ja-JP" sz="1800">
                <a:solidFill>
                  <a:srgbClr val="FFFF00"/>
                </a:solidFill>
                <a:latin typeface="Arial" pitchFamily="34" charset="0"/>
                <a:cs typeface="Arial" pitchFamily="34" charset="0"/>
              </a:rPr>
              <a:t> begin to enlarge and proliferate</a:t>
            </a:r>
            <a:endParaRPr lang="en-GB" altLang="ja-JP" sz="1800">
              <a:solidFill>
                <a:srgbClr val="FFFF00"/>
              </a:solidFill>
            </a:endParaRPr>
          </a:p>
          <a:p>
            <a:pPr indent="457200" algn="l"/>
            <a:r>
              <a:rPr lang="en-GB" altLang="ja-JP" sz="1800">
                <a:solidFill>
                  <a:srgbClr val="FFFF00"/>
                </a:solidFill>
                <a:latin typeface="Arial" pitchFamily="34" charset="0"/>
                <a:cs typeface="Arial" pitchFamily="34" charset="0"/>
              </a:rPr>
              <a:t>		step 2 -	</a:t>
            </a:r>
            <a:r>
              <a:rPr lang="en-US" altLang="ja-JP" sz="1800">
                <a:solidFill>
                  <a:srgbClr val="FFFF00"/>
                </a:solidFill>
                <a:latin typeface="Arial" pitchFamily="34" charset="0"/>
                <a:cs typeface="Arial" pitchFamily="34" charset="0"/>
              </a:rPr>
              <a:t>Astrocytes synthesize glial fibrillary acidic protein (GFAP) and 			a </a:t>
            </a:r>
            <a:r>
              <a:rPr lang="en-US" altLang="ja-JP" sz="1800">
                <a:solidFill>
                  <a:srgbClr val="FF0000"/>
                </a:solidFill>
                <a:latin typeface="Arial" pitchFamily="34" charset="0"/>
                <a:cs typeface="Arial" pitchFamily="34" charset="0"/>
              </a:rPr>
              <a:t>glial scar </a:t>
            </a:r>
            <a:r>
              <a:rPr lang="en-GB" altLang="ja-JP" sz="1800">
                <a:solidFill>
                  <a:srgbClr val="FFFF00"/>
                </a:solidFill>
                <a:latin typeface="Arial" pitchFamily="34" charset="0"/>
                <a:cs typeface="Arial" pitchFamily="34" charset="0"/>
              </a:rPr>
              <a:t>(consists of reactive astrocyte and microglia) </a:t>
            </a:r>
            <a:r>
              <a:rPr lang="en-US" altLang="ja-JP" sz="1800">
                <a:solidFill>
                  <a:srgbClr val="FFFF00"/>
                </a:solidFill>
                <a:latin typeface="Arial" pitchFamily="34" charset="0"/>
                <a:cs typeface="Arial" pitchFamily="34" charset="0"/>
              </a:rPr>
              <a:t>is 			formed</a:t>
            </a:r>
            <a:endParaRPr lang="en-GB" altLang="ja-JP" sz="1800">
              <a:solidFill>
                <a:srgbClr val="FFFF00"/>
              </a:solidFill>
            </a:endParaRPr>
          </a:p>
          <a:p>
            <a:pPr indent="457200" algn="l"/>
            <a:r>
              <a:rPr lang="en-US" altLang="ja-JP" sz="1800">
                <a:solidFill>
                  <a:srgbClr val="FFFF00"/>
                </a:solidFill>
                <a:latin typeface="Arial" pitchFamily="34" charset="0"/>
                <a:cs typeface="Arial" pitchFamily="34" charset="0"/>
              </a:rPr>
              <a:t>		step 3 - 	The glial scar </a:t>
            </a:r>
            <a:r>
              <a:rPr lang="en-US" altLang="ja-JP" sz="1800">
                <a:solidFill>
                  <a:srgbClr val="FF0000"/>
                </a:solidFill>
                <a:latin typeface="Arial" pitchFamily="34" charset="0"/>
                <a:cs typeface="Arial" pitchFamily="34" charset="0"/>
              </a:rPr>
              <a:t>blocks axonal growth</a:t>
            </a:r>
            <a:endParaRPr lang="en-GB" altLang="ja-JP" sz="1800">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5707063" y="5291138"/>
            <a:ext cx="2986087" cy="244475"/>
          </a:xfrm>
          <a:prstGeom prst="rect">
            <a:avLst/>
          </a:prstGeom>
          <a:noFill/>
          <a:ln w="9525" algn="ctr">
            <a:noFill/>
            <a:miter lim="800000"/>
            <a:headEnd/>
            <a:tailEnd/>
          </a:ln>
        </p:spPr>
        <p:txBody>
          <a:bodyPr anchor="ctr">
            <a:spAutoFit/>
          </a:bodyPr>
          <a:lstStyle/>
          <a:p>
            <a:pPr algn="l"/>
            <a:endParaRPr lang="en-GB" altLang="ja-JP" sz="1000"/>
          </a:p>
        </p:txBody>
      </p:sp>
      <p:sp>
        <p:nvSpPr>
          <p:cNvPr id="16387" name="Rectangle 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dirty="0" smtClean="0">
                <a:solidFill>
                  <a:schemeClr val="accent1"/>
                </a:solidFill>
              </a:rPr>
              <a:t>15</a:t>
            </a:r>
            <a:endParaRPr lang="en-GB" altLang="ja-JP" sz="1600" b="1" dirty="0">
              <a:solidFill>
                <a:schemeClr val="accent1"/>
              </a:solidFill>
            </a:endParaRPr>
          </a:p>
        </p:txBody>
      </p:sp>
      <p:sp>
        <p:nvSpPr>
          <p:cNvPr id="16388" name="Rectangle 5"/>
          <p:cNvSpPr>
            <a:spLocks noGrp="1" noChangeArrowheads="1"/>
          </p:cNvSpPr>
          <p:nvPr>
            <p:ph type="title"/>
          </p:nvPr>
        </p:nvSpPr>
        <p:spPr>
          <a:noFill/>
        </p:spPr>
        <p:txBody>
          <a:bodyPr/>
          <a:lstStyle/>
          <a:p>
            <a:r>
              <a:rPr lang="en-GB" altLang="ja-JP" sz="3200" smtClean="0">
                <a:latin typeface="Helvetica" pitchFamily="34" charset="0"/>
              </a:rPr>
              <a:t>Wallerian Degeneration </a:t>
            </a:r>
            <a:br>
              <a:rPr lang="en-GB" altLang="ja-JP" sz="3200" smtClean="0">
                <a:latin typeface="Helvetica" pitchFamily="34" charset="0"/>
              </a:rPr>
            </a:br>
            <a:r>
              <a:rPr lang="en-GB" altLang="ja-JP" sz="3600" smtClean="0">
                <a:latin typeface="Helvetica" pitchFamily="34" charset="0"/>
              </a:rPr>
              <a:t>CNS vs. PNS</a:t>
            </a:r>
          </a:p>
        </p:txBody>
      </p:sp>
      <p:sp>
        <p:nvSpPr>
          <p:cNvPr id="16389" name="Rectangle 6"/>
          <p:cNvSpPr>
            <a:spLocks noChangeArrowheads="1"/>
          </p:cNvSpPr>
          <p:nvPr/>
        </p:nvSpPr>
        <p:spPr bwMode="auto">
          <a:xfrm>
            <a:off x="1255713" y="1679575"/>
            <a:ext cx="1042987" cy="579438"/>
          </a:xfrm>
          <a:prstGeom prst="rect">
            <a:avLst/>
          </a:prstGeom>
          <a:noFill/>
          <a:ln w="9525" algn="ctr">
            <a:noFill/>
            <a:miter lim="800000"/>
            <a:headEnd/>
            <a:tailEnd/>
          </a:ln>
        </p:spPr>
        <p:txBody>
          <a:bodyPr wrap="none">
            <a:spAutoFit/>
          </a:bodyPr>
          <a:lstStyle/>
          <a:p>
            <a:r>
              <a:rPr lang="en-GB" altLang="ja-JP" sz="3200" b="1">
                <a:solidFill>
                  <a:schemeClr val="accent1"/>
                </a:solidFill>
              </a:rPr>
              <a:t>CNS</a:t>
            </a:r>
          </a:p>
        </p:txBody>
      </p:sp>
      <p:sp>
        <p:nvSpPr>
          <p:cNvPr id="16390" name="Rectangle 7"/>
          <p:cNvSpPr>
            <a:spLocks noChangeArrowheads="1"/>
          </p:cNvSpPr>
          <p:nvPr/>
        </p:nvSpPr>
        <p:spPr bwMode="auto">
          <a:xfrm>
            <a:off x="3508375" y="2570163"/>
            <a:ext cx="2435225" cy="822325"/>
          </a:xfrm>
          <a:prstGeom prst="rect">
            <a:avLst/>
          </a:prstGeom>
          <a:noFill/>
          <a:ln w="9525" algn="ctr">
            <a:noFill/>
            <a:miter lim="800000"/>
            <a:headEnd/>
            <a:tailEnd/>
          </a:ln>
        </p:spPr>
        <p:txBody>
          <a:bodyPr>
            <a:spAutoFit/>
          </a:bodyPr>
          <a:lstStyle/>
          <a:p>
            <a:pPr algn="l"/>
            <a:r>
              <a:rPr lang="en-GB" altLang="en-US">
                <a:solidFill>
                  <a:schemeClr val="accent1"/>
                </a:solidFill>
              </a:rPr>
              <a:t>Proliferation of glial cells</a:t>
            </a:r>
            <a:endParaRPr lang="en-US" altLang="en-US">
              <a:solidFill>
                <a:schemeClr val="accent1"/>
              </a:solidFill>
            </a:endParaRPr>
          </a:p>
        </p:txBody>
      </p:sp>
      <p:sp>
        <p:nvSpPr>
          <p:cNvPr id="16391" name="Rectangle 10"/>
          <p:cNvSpPr>
            <a:spLocks noChangeArrowheads="1"/>
          </p:cNvSpPr>
          <p:nvPr/>
        </p:nvSpPr>
        <p:spPr bwMode="auto">
          <a:xfrm>
            <a:off x="6691313" y="1679575"/>
            <a:ext cx="1020762" cy="579438"/>
          </a:xfrm>
          <a:prstGeom prst="rect">
            <a:avLst/>
          </a:prstGeom>
          <a:noFill/>
          <a:ln w="9525" algn="ctr">
            <a:noFill/>
            <a:miter lim="800000"/>
            <a:headEnd/>
            <a:tailEnd/>
          </a:ln>
        </p:spPr>
        <p:txBody>
          <a:bodyPr wrap="none">
            <a:spAutoFit/>
          </a:bodyPr>
          <a:lstStyle/>
          <a:p>
            <a:r>
              <a:rPr lang="en-GB" altLang="ja-JP" sz="3200" b="1">
                <a:solidFill>
                  <a:schemeClr val="accent1"/>
                </a:solidFill>
              </a:rPr>
              <a:t>PNS</a:t>
            </a:r>
          </a:p>
        </p:txBody>
      </p:sp>
      <p:sp>
        <p:nvSpPr>
          <p:cNvPr id="16392" name="Rectangle 11"/>
          <p:cNvSpPr>
            <a:spLocks noChangeArrowheads="1"/>
          </p:cNvSpPr>
          <p:nvPr/>
        </p:nvSpPr>
        <p:spPr bwMode="auto">
          <a:xfrm>
            <a:off x="6411913" y="2740025"/>
            <a:ext cx="1577975" cy="457200"/>
          </a:xfrm>
          <a:prstGeom prst="rect">
            <a:avLst/>
          </a:prstGeom>
          <a:noFill/>
          <a:ln w="9525" algn="ctr">
            <a:noFill/>
            <a:miter lim="800000"/>
            <a:headEnd/>
            <a:tailEnd/>
          </a:ln>
        </p:spPr>
        <p:txBody>
          <a:bodyPr>
            <a:spAutoFit/>
          </a:bodyPr>
          <a:lstStyle/>
          <a:p>
            <a:pPr algn="l"/>
            <a:r>
              <a:rPr lang="en-GB" altLang="en-US"/>
              <a:t>3-4 days</a:t>
            </a:r>
            <a:endParaRPr lang="en-US" altLang="en-US"/>
          </a:p>
        </p:txBody>
      </p:sp>
      <p:sp>
        <p:nvSpPr>
          <p:cNvPr id="16393" name="Rectangle 12"/>
          <p:cNvSpPr>
            <a:spLocks noChangeArrowheads="1"/>
          </p:cNvSpPr>
          <p:nvPr/>
        </p:nvSpPr>
        <p:spPr bwMode="auto">
          <a:xfrm>
            <a:off x="1100138" y="2740025"/>
            <a:ext cx="1876425" cy="457200"/>
          </a:xfrm>
          <a:prstGeom prst="rect">
            <a:avLst/>
          </a:prstGeom>
          <a:noFill/>
          <a:ln w="9525" algn="ctr">
            <a:noFill/>
            <a:miter lim="800000"/>
            <a:headEnd/>
            <a:tailEnd/>
          </a:ln>
        </p:spPr>
        <p:txBody>
          <a:bodyPr>
            <a:spAutoFit/>
          </a:bodyPr>
          <a:lstStyle/>
          <a:p>
            <a:pPr algn="l"/>
            <a:r>
              <a:rPr lang="en-GB" altLang="en-US"/>
              <a:t>2 </a:t>
            </a:r>
            <a:r>
              <a:rPr lang="en-US" altLang="en-US"/>
              <a:t>weeks ~</a:t>
            </a:r>
          </a:p>
        </p:txBody>
      </p:sp>
      <p:sp>
        <p:nvSpPr>
          <p:cNvPr id="16394" name="Rectangle 13"/>
          <p:cNvSpPr>
            <a:spLocks noChangeArrowheads="1"/>
          </p:cNvSpPr>
          <p:nvPr/>
        </p:nvSpPr>
        <p:spPr bwMode="auto">
          <a:xfrm>
            <a:off x="6405563" y="3722688"/>
            <a:ext cx="1589087" cy="457200"/>
          </a:xfrm>
          <a:prstGeom prst="rect">
            <a:avLst/>
          </a:prstGeom>
          <a:noFill/>
          <a:ln w="9525" algn="ctr">
            <a:noFill/>
            <a:miter lim="800000"/>
            <a:headEnd/>
            <a:tailEnd/>
          </a:ln>
        </p:spPr>
        <p:txBody>
          <a:bodyPr>
            <a:spAutoFit/>
          </a:bodyPr>
          <a:lstStyle/>
          <a:p>
            <a:pPr algn="l"/>
            <a:r>
              <a:rPr lang="en-GB" altLang="en-US"/>
              <a:t>2-7 days</a:t>
            </a:r>
            <a:endParaRPr lang="en-US" altLang="en-US"/>
          </a:p>
        </p:txBody>
      </p:sp>
      <p:sp>
        <p:nvSpPr>
          <p:cNvPr id="16395" name="Rectangle 14"/>
          <p:cNvSpPr>
            <a:spLocks noChangeArrowheads="1"/>
          </p:cNvSpPr>
          <p:nvPr/>
        </p:nvSpPr>
        <p:spPr bwMode="auto">
          <a:xfrm>
            <a:off x="3508375" y="3546475"/>
            <a:ext cx="2435225" cy="822325"/>
          </a:xfrm>
          <a:prstGeom prst="rect">
            <a:avLst/>
          </a:prstGeom>
          <a:noFill/>
          <a:ln w="9525" algn="ctr">
            <a:noFill/>
            <a:miter lim="800000"/>
            <a:headEnd/>
            <a:tailEnd/>
          </a:ln>
        </p:spPr>
        <p:txBody>
          <a:bodyPr>
            <a:spAutoFit/>
          </a:bodyPr>
          <a:lstStyle/>
          <a:p>
            <a:pPr algn="l"/>
            <a:r>
              <a:rPr lang="en-US" altLang="en-US">
                <a:solidFill>
                  <a:schemeClr val="accent1"/>
                </a:solidFill>
              </a:rPr>
              <a:t>Invasion by macrophages</a:t>
            </a:r>
          </a:p>
        </p:txBody>
      </p:sp>
      <p:sp>
        <p:nvSpPr>
          <p:cNvPr id="16396" name="Rectangle 15"/>
          <p:cNvSpPr>
            <a:spLocks noChangeArrowheads="1"/>
          </p:cNvSpPr>
          <p:nvPr/>
        </p:nvSpPr>
        <p:spPr bwMode="auto">
          <a:xfrm>
            <a:off x="982663" y="3722688"/>
            <a:ext cx="1589087" cy="457200"/>
          </a:xfrm>
          <a:prstGeom prst="rect">
            <a:avLst/>
          </a:prstGeom>
          <a:noFill/>
          <a:ln w="9525" algn="ctr">
            <a:noFill/>
            <a:miter lim="800000"/>
            <a:headEnd/>
            <a:tailEnd/>
          </a:ln>
        </p:spPr>
        <p:txBody>
          <a:bodyPr>
            <a:spAutoFit/>
          </a:bodyPr>
          <a:lstStyle/>
          <a:p>
            <a:pPr algn="l"/>
            <a:r>
              <a:rPr lang="en-US" altLang="en-US"/>
              <a:t>~</a:t>
            </a:r>
            <a:r>
              <a:rPr lang="en-GB" altLang="en-US"/>
              <a:t> 2 weeks</a:t>
            </a:r>
            <a:endParaRPr lang="en-US" altLang="en-US"/>
          </a:p>
        </p:txBody>
      </p:sp>
      <p:sp>
        <p:nvSpPr>
          <p:cNvPr id="16397" name="Rectangle 16"/>
          <p:cNvSpPr>
            <a:spLocks noChangeArrowheads="1"/>
          </p:cNvSpPr>
          <p:nvPr/>
        </p:nvSpPr>
        <p:spPr bwMode="auto">
          <a:xfrm>
            <a:off x="3508375" y="4524375"/>
            <a:ext cx="2435225" cy="1187450"/>
          </a:xfrm>
          <a:prstGeom prst="rect">
            <a:avLst/>
          </a:prstGeom>
          <a:noFill/>
          <a:ln w="9525" algn="ctr">
            <a:noFill/>
            <a:miter lim="800000"/>
            <a:headEnd/>
            <a:tailEnd/>
          </a:ln>
        </p:spPr>
        <p:txBody>
          <a:bodyPr>
            <a:spAutoFit/>
          </a:bodyPr>
          <a:lstStyle/>
          <a:p>
            <a:pPr algn="l"/>
            <a:r>
              <a:rPr lang="en-US" altLang="en-US">
                <a:solidFill>
                  <a:schemeClr val="accent1"/>
                </a:solidFill>
              </a:rPr>
              <a:t>Clearance of myelin debris by macrophages</a:t>
            </a:r>
          </a:p>
        </p:txBody>
      </p:sp>
      <p:sp>
        <p:nvSpPr>
          <p:cNvPr id="16398" name="Rectangle 17"/>
          <p:cNvSpPr>
            <a:spLocks noChangeArrowheads="1"/>
          </p:cNvSpPr>
          <p:nvPr/>
        </p:nvSpPr>
        <p:spPr bwMode="auto">
          <a:xfrm>
            <a:off x="6310313" y="4837113"/>
            <a:ext cx="1589087" cy="457200"/>
          </a:xfrm>
          <a:prstGeom prst="rect">
            <a:avLst/>
          </a:prstGeom>
          <a:noFill/>
          <a:ln w="9525" algn="ctr">
            <a:noFill/>
            <a:miter lim="800000"/>
            <a:headEnd/>
            <a:tailEnd/>
          </a:ln>
        </p:spPr>
        <p:txBody>
          <a:bodyPr>
            <a:spAutoFit/>
          </a:bodyPr>
          <a:lstStyle/>
          <a:p>
            <a:pPr algn="l"/>
            <a:r>
              <a:rPr lang="en-US" altLang="en-US"/>
              <a:t>~</a:t>
            </a:r>
            <a:r>
              <a:rPr lang="en-GB" altLang="en-US"/>
              <a:t>2 weeks</a:t>
            </a:r>
            <a:endParaRPr lang="en-US" altLang="en-US"/>
          </a:p>
        </p:txBody>
      </p:sp>
      <p:sp>
        <p:nvSpPr>
          <p:cNvPr id="16399" name="Rectangle 19"/>
          <p:cNvSpPr>
            <a:spLocks noChangeArrowheads="1"/>
          </p:cNvSpPr>
          <p:nvPr/>
        </p:nvSpPr>
        <p:spPr bwMode="auto">
          <a:xfrm>
            <a:off x="3508375" y="5807075"/>
            <a:ext cx="2435225" cy="822325"/>
          </a:xfrm>
          <a:prstGeom prst="rect">
            <a:avLst/>
          </a:prstGeom>
          <a:noFill/>
          <a:ln w="9525" algn="ctr">
            <a:noFill/>
            <a:miter lim="800000"/>
            <a:headEnd/>
            <a:tailEnd/>
          </a:ln>
        </p:spPr>
        <p:txBody>
          <a:bodyPr>
            <a:spAutoFit/>
          </a:bodyPr>
          <a:lstStyle/>
          <a:p>
            <a:pPr algn="l"/>
            <a:r>
              <a:rPr lang="en-US" altLang="en-US">
                <a:solidFill>
                  <a:srgbClr val="FF00FF"/>
                </a:solidFill>
              </a:rPr>
              <a:t>Axonal regeneration</a:t>
            </a:r>
          </a:p>
        </p:txBody>
      </p:sp>
      <p:sp>
        <p:nvSpPr>
          <p:cNvPr id="16400" name="Rectangle 20"/>
          <p:cNvSpPr>
            <a:spLocks noChangeArrowheads="1"/>
          </p:cNvSpPr>
          <p:nvPr/>
        </p:nvSpPr>
        <p:spPr bwMode="auto">
          <a:xfrm>
            <a:off x="6202363" y="5737225"/>
            <a:ext cx="2016125" cy="822325"/>
          </a:xfrm>
          <a:prstGeom prst="rect">
            <a:avLst/>
          </a:prstGeom>
          <a:noFill/>
          <a:ln w="9525" algn="ctr">
            <a:noFill/>
            <a:miter lim="800000"/>
            <a:headEnd/>
            <a:tailEnd/>
          </a:ln>
        </p:spPr>
        <p:txBody>
          <a:bodyPr>
            <a:spAutoFit/>
          </a:bodyPr>
          <a:lstStyle/>
          <a:p>
            <a:pPr algn="l"/>
            <a:r>
              <a:rPr lang="en-US" altLang="en-US"/>
              <a:t>a few</a:t>
            </a:r>
            <a:r>
              <a:rPr lang="en-GB" altLang="en-US"/>
              <a:t> days to 4 weeks </a:t>
            </a:r>
            <a:endParaRPr lang="en-US" altLang="en-US"/>
          </a:p>
        </p:txBody>
      </p:sp>
      <p:sp>
        <p:nvSpPr>
          <p:cNvPr id="16401" name="Rectangle 21"/>
          <p:cNvSpPr>
            <a:spLocks noChangeArrowheads="1"/>
          </p:cNvSpPr>
          <p:nvPr/>
        </p:nvSpPr>
        <p:spPr bwMode="auto">
          <a:xfrm>
            <a:off x="577850" y="5918200"/>
            <a:ext cx="2397125" cy="457200"/>
          </a:xfrm>
          <a:prstGeom prst="rect">
            <a:avLst/>
          </a:prstGeom>
          <a:noFill/>
          <a:ln w="9525" algn="ctr">
            <a:noFill/>
            <a:miter lim="800000"/>
            <a:headEnd/>
            <a:tailEnd/>
          </a:ln>
        </p:spPr>
        <p:txBody>
          <a:bodyPr>
            <a:spAutoFit/>
          </a:bodyPr>
          <a:lstStyle/>
          <a:p>
            <a:pPr algn="l"/>
            <a:r>
              <a:rPr lang="en-US" altLang="en-US">
                <a:solidFill>
                  <a:srgbClr val="FF00FF"/>
                </a:solidFill>
              </a:rPr>
              <a:t>Does not occur</a:t>
            </a:r>
          </a:p>
        </p:txBody>
      </p:sp>
      <p:sp>
        <p:nvSpPr>
          <p:cNvPr id="16402" name="Rectangle 22"/>
          <p:cNvSpPr>
            <a:spLocks noChangeArrowheads="1"/>
          </p:cNvSpPr>
          <p:nvPr/>
        </p:nvSpPr>
        <p:spPr bwMode="auto">
          <a:xfrm>
            <a:off x="1100138" y="4837113"/>
            <a:ext cx="1876425" cy="457200"/>
          </a:xfrm>
          <a:prstGeom prst="rect">
            <a:avLst/>
          </a:prstGeom>
          <a:noFill/>
          <a:ln w="9525" algn="ctr">
            <a:noFill/>
            <a:miter lim="800000"/>
            <a:headEnd/>
            <a:tailEnd/>
          </a:ln>
        </p:spPr>
        <p:txBody>
          <a:bodyPr>
            <a:spAutoFit/>
          </a:bodyPr>
          <a:lstStyle/>
          <a:p>
            <a:pPr algn="l"/>
            <a:r>
              <a:rPr lang="en-GB" altLang="en-US"/>
              <a:t>2 </a:t>
            </a:r>
            <a:r>
              <a:rPr lang="en-US" altLang="en-US"/>
              <a:t>weeks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dirty="0" smtClean="0">
                <a:solidFill>
                  <a:schemeClr val="accent1"/>
                </a:solidFill>
              </a:rPr>
              <a:t>16</a:t>
            </a:r>
            <a:endParaRPr lang="en-GB" altLang="ja-JP" sz="1600" b="1" dirty="0">
              <a:solidFill>
                <a:schemeClr val="accent1"/>
              </a:solidFill>
            </a:endParaRPr>
          </a:p>
        </p:txBody>
      </p:sp>
      <p:sp>
        <p:nvSpPr>
          <p:cNvPr id="17411" name="Rectangle 4"/>
          <p:cNvSpPr>
            <a:spLocks noGrp="1" noChangeArrowheads="1"/>
          </p:cNvSpPr>
          <p:nvPr>
            <p:ph type="title"/>
          </p:nvPr>
        </p:nvSpPr>
        <p:spPr>
          <a:xfrm>
            <a:off x="609600" y="228600"/>
            <a:ext cx="7848600" cy="976313"/>
          </a:xfrm>
          <a:noFill/>
        </p:spPr>
        <p:txBody>
          <a:bodyPr/>
          <a:lstStyle/>
          <a:p>
            <a:r>
              <a:rPr lang="en-GB" altLang="en-US" sz="3600" smtClean="0">
                <a:latin typeface="Helvetica" pitchFamily="34" charset="0"/>
              </a:rPr>
              <a:t>Why PNS axons can re-grow?</a:t>
            </a:r>
            <a:endParaRPr lang="en-GB" altLang="ja-JP" sz="3600" smtClean="0">
              <a:latin typeface="Helvetica" pitchFamily="34" charset="0"/>
            </a:endParaRPr>
          </a:p>
        </p:txBody>
      </p:sp>
      <p:sp>
        <p:nvSpPr>
          <p:cNvPr id="17412" name="Rectangle 9"/>
          <p:cNvSpPr>
            <a:spLocks noChangeArrowheads="1"/>
          </p:cNvSpPr>
          <p:nvPr/>
        </p:nvSpPr>
        <p:spPr bwMode="auto">
          <a:xfrm>
            <a:off x="887413" y="2205038"/>
            <a:ext cx="7600950" cy="2282825"/>
          </a:xfrm>
          <a:prstGeom prst="rect">
            <a:avLst/>
          </a:prstGeom>
          <a:noFill/>
          <a:ln w="9525" algn="ctr">
            <a:noFill/>
            <a:miter lim="800000"/>
            <a:headEnd/>
            <a:tailEnd/>
          </a:ln>
        </p:spPr>
        <p:txBody>
          <a:bodyPr>
            <a:spAutoFit/>
          </a:bodyPr>
          <a:lstStyle/>
          <a:p>
            <a:pPr algn="l"/>
            <a:r>
              <a:rPr lang="en-GB" altLang="en-US"/>
              <a:t>Schwann cells secret neurotrophic factors</a:t>
            </a:r>
            <a:endParaRPr lang="en-GB" altLang="ja-JP"/>
          </a:p>
          <a:p>
            <a:pPr algn="l"/>
            <a:endParaRPr lang="en-US" altLang="ja-JP"/>
          </a:p>
          <a:p>
            <a:pPr algn="l"/>
            <a:r>
              <a:rPr lang="en-GB" altLang="en-US"/>
              <a:t>Schwann cells form basement membrane to help axonal extension</a:t>
            </a:r>
            <a:endParaRPr lang="en-US" altLang="ja-JP"/>
          </a:p>
          <a:p>
            <a:pPr algn="l"/>
            <a:endParaRPr lang="en-US" altLang="ja-JP"/>
          </a:p>
          <a:p>
            <a:pPr algn="l"/>
            <a:r>
              <a:rPr lang="en-GB" altLang="en-US"/>
              <a:t>No inhibitory factors in myelin in PNS.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dirty="0" smtClean="0">
                <a:solidFill>
                  <a:schemeClr val="accent1"/>
                </a:solidFill>
              </a:rPr>
              <a:t>17</a:t>
            </a:r>
            <a:endParaRPr lang="en-GB" altLang="ja-JP" sz="1600" b="1" dirty="0">
              <a:solidFill>
                <a:schemeClr val="accent1"/>
              </a:solidFill>
            </a:endParaRPr>
          </a:p>
        </p:txBody>
      </p:sp>
      <p:sp>
        <p:nvSpPr>
          <p:cNvPr id="18435" name="Rectangle 3"/>
          <p:cNvSpPr>
            <a:spLocks noGrp="1" noChangeArrowheads="1"/>
          </p:cNvSpPr>
          <p:nvPr>
            <p:ph type="title"/>
          </p:nvPr>
        </p:nvSpPr>
        <p:spPr>
          <a:xfrm>
            <a:off x="609600" y="228600"/>
            <a:ext cx="7848600" cy="976313"/>
          </a:xfrm>
          <a:noFill/>
        </p:spPr>
        <p:txBody>
          <a:bodyPr/>
          <a:lstStyle/>
          <a:p>
            <a:r>
              <a:rPr lang="en-GB" altLang="en-US" sz="3600" smtClean="0">
                <a:latin typeface="Helvetica" pitchFamily="34" charset="0"/>
              </a:rPr>
              <a:t>Why </a:t>
            </a:r>
            <a:r>
              <a:rPr lang="en-GB" altLang="ja-JP" sz="3600" smtClean="0">
                <a:latin typeface="Helvetica" pitchFamily="34" charset="0"/>
              </a:rPr>
              <a:t>C</a:t>
            </a:r>
            <a:r>
              <a:rPr lang="en-GB" altLang="en-US" sz="3600" smtClean="0">
                <a:latin typeface="Helvetica" pitchFamily="34" charset="0"/>
              </a:rPr>
              <a:t>NS axons can</a:t>
            </a:r>
            <a:r>
              <a:rPr lang="en-GB" altLang="ja-JP" sz="3600" smtClean="0">
                <a:latin typeface="Helvetica" pitchFamily="34" charset="0"/>
              </a:rPr>
              <a:t>not</a:t>
            </a:r>
            <a:r>
              <a:rPr lang="en-GB" altLang="en-US" sz="3600" smtClean="0">
                <a:latin typeface="Helvetica" pitchFamily="34" charset="0"/>
              </a:rPr>
              <a:t> re-grow?</a:t>
            </a:r>
            <a:endParaRPr lang="en-GB" altLang="ja-JP" sz="3600" smtClean="0">
              <a:latin typeface="Helvetica" pitchFamily="34" charset="0"/>
            </a:endParaRPr>
          </a:p>
        </p:txBody>
      </p:sp>
      <p:sp>
        <p:nvSpPr>
          <p:cNvPr id="18436" name="Rectangle 4"/>
          <p:cNvSpPr>
            <a:spLocks noChangeArrowheads="1"/>
          </p:cNvSpPr>
          <p:nvPr/>
        </p:nvSpPr>
        <p:spPr bwMode="auto">
          <a:xfrm>
            <a:off x="887413" y="1951038"/>
            <a:ext cx="8256587" cy="4473575"/>
          </a:xfrm>
          <a:prstGeom prst="rect">
            <a:avLst/>
          </a:prstGeom>
          <a:noFill/>
          <a:ln w="9525" algn="ctr">
            <a:noFill/>
            <a:miter lim="800000"/>
            <a:headEnd/>
            <a:tailEnd/>
          </a:ln>
        </p:spPr>
        <p:txBody>
          <a:bodyPr>
            <a:spAutoFit/>
          </a:bodyPr>
          <a:lstStyle/>
          <a:p>
            <a:pPr algn="l"/>
            <a:r>
              <a:rPr lang="en-GB" altLang="ja-JP"/>
              <a:t>Low levels of growth factor receptors</a:t>
            </a:r>
          </a:p>
          <a:p>
            <a:pPr algn="l"/>
            <a:r>
              <a:rPr lang="en-GB" altLang="ja-JP"/>
              <a:t>	- young (upto 2 weeks postnatal) axons can re-	</a:t>
            </a:r>
          </a:p>
          <a:p>
            <a:pPr algn="l"/>
            <a:r>
              <a:rPr lang="en-GB" altLang="ja-JP"/>
              <a:t>	grow, but mature neuron</a:t>
            </a:r>
            <a:r>
              <a:rPr lang="en-GB" altLang="ja-JP">
                <a:latin typeface="Times" pitchFamily="18" charset="0"/>
              </a:rPr>
              <a:t>’</a:t>
            </a:r>
            <a:r>
              <a:rPr lang="en-GB" altLang="ja-JP"/>
              <a:t>s axons can not re-enter 	tissues following damage</a:t>
            </a:r>
          </a:p>
          <a:p>
            <a:pPr algn="l"/>
            <a:endParaRPr lang="en-US" altLang="ja-JP"/>
          </a:p>
          <a:p>
            <a:pPr algn="l"/>
            <a:r>
              <a:rPr lang="en-GB" altLang="ja-JP"/>
              <a:t>Active inhibition</a:t>
            </a:r>
          </a:p>
          <a:p>
            <a:pPr algn="l"/>
            <a:r>
              <a:rPr lang="en-GB" altLang="ja-JP"/>
              <a:t>	- myelin glycoproteins expressed on the surface 	of oligodendrocyte activate neuronal Nogo 	receptor and subsequent Rho kinase pathway</a:t>
            </a:r>
          </a:p>
          <a:p>
            <a:pPr algn="l"/>
            <a:r>
              <a:rPr lang="en-GB" altLang="ja-JP"/>
              <a:t>	- accumulation of chondroitin sulphate proteoglycan</a:t>
            </a:r>
          </a:p>
          <a:p>
            <a:pPr algn="l"/>
            <a:endParaRPr lang="en-US" altLang="ja-JP"/>
          </a:p>
          <a:p>
            <a:pPr algn="l"/>
            <a:r>
              <a:rPr lang="en-GB" altLang="ja-JP"/>
              <a:t>CNS axons in lower animals (e.g. fish, frog) can re-grow.</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9144000" cy="928688"/>
          </a:xfrm>
        </p:spPr>
        <p:txBody>
          <a:bodyPr/>
          <a:lstStyle/>
          <a:p>
            <a:r>
              <a:rPr lang="en-GB" altLang="ja-JP" sz="3600" smtClean="0">
                <a:latin typeface="Helvetica" pitchFamily="34" charset="0"/>
              </a:rPr>
              <a:t>Is Wallerian degeneration good or bad?</a:t>
            </a:r>
          </a:p>
        </p:txBody>
      </p:sp>
      <p:sp>
        <p:nvSpPr>
          <p:cNvPr id="20483" name="Rectangle 4"/>
          <p:cNvSpPr>
            <a:spLocks noChangeArrowheads="1"/>
          </p:cNvSpPr>
          <p:nvPr/>
        </p:nvSpPr>
        <p:spPr bwMode="auto">
          <a:xfrm>
            <a:off x="965200" y="2271713"/>
            <a:ext cx="7974013" cy="1878012"/>
          </a:xfrm>
          <a:prstGeom prst="rect">
            <a:avLst/>
          </a:prstGeom>
          <a:noFill/>
          <a:ln w="9525" algn="ctr">
            <a:noFill/>
            <a:miter lim="800000"/>
            <a:headEnd/>
            <a:tailEnd/>
          </a:ln>
        </p:spPr>
        <p:txBody>
          <a:bodyPr anchor="ctr">
            <a:spAutoFit/>
          </a:bodyPr>
          <a:lstStyle/>
          <a:p>
            <a:pPr algn="l"/>
            <a:r>
              <a:rPr lang="de-DE" altLang="ja-JP"/>
              <a:t>Good	- speed up the regeneration process</a:t>
            </a:r>
          </a:p>
          <a:p>
            <a:pPr algn="l"/>
            <a:endParaRPr lang="de-DE" altLang="ja-JP"/>
          </a:p>
          <a:p>
            <a:pPr algn="l"/>
            <a:endParaRPr lang="de-DE" altLang="ja-JP"/>
          </a:p>
          <a:p>
            <a:pPr algn="l"/>
            <a:r>
              <a:rPr lang="de-DE" altLang="ja-JP"/>
              <a:t>Bad	- over degeneration</a:t>
            </a:r>
          </a:p>
          <a:p>
            <a:pPr algn="l"/>
            <a:endParaRPr lang="de-DE" altLang="ja-JP" sz="2000" i="1"/>
          </a:p>
        </p:txBody>
      </p:sp>
      <p:sp>
        <p:nvSpPr>
          <p:cNvPr id="20484" name="Rectangle 15"/>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18</a:t>
            </a:r>
          </a:p>
        </p:txBody>
      </p:sp>
      <p:pic>
        <p:nvPicPr>
          <p:cNvPr id="20485" name="Picture 16"/>
          <p:cNvPicPr>
            <a:picLocks noChangeAspect="1" noChangeArrowheads="1"/>
          </p:cNvPicPr>
          <p:nvPr/>
        </p:nvPicPr>
        <p:blipFill>
          <a:blip r:embed="rId2" cstate="screen"/>
          <a:srcRect/>
          <a:stretch>
            <a:fillRect/>
          </a:stretch>
        </p:blipFill>
        <p:spPr bwMode="auto">
          <a:xfrm>
            <a:off x="2052638" y="4329113"/>
            <a:ext cx="4662487" cy="16097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928688"/>
          </a:xfrm>
        </p:spPr>
        <p:txBody>
          <a:bodyPr/>
          <a:lstStyle/>
          <a:p>
            <a:r>
              <a:rPr lang="en-GB" altLang="ja-JP" sz="3600" smtClean="0">
                <a:latin typeface="Helvetica" pitchFamily="34" charset="0"/>
              </a:rPr>
              <a:t>Slow Wallerian degeneration mutant mouse</a:t>
            </a:r>
          </a:p>
        </p:txBody>
      </p:sp>
      <p:sp>
        <p:nvSpPr>
          <p:cNvPr id="21507" name="Rectangle 3"/>
          <p:cNvSpPr>
            <a:spLocks noChangeArrowheads="1"/>
          </p:cNvSpPr>
          <p:nvPr/>
        </p:nvSpPr>
        <p:spPr bwMode="auto">
          <a:xfrm>
            <a:off x="220663" y="1909763"/>
            <a:ext cx="8710612" cy="4111625"/>
          </a:xfrm>
          <a:prstGeom prst="rect">
            <a:avLst/>
          </a:prstGeom>
          <a:noFill/>
          <a:ln w="9525" algn="ctr">
            <a:noFill/>
            <a:miter lim="800000"/>
            <a:headEnd/>
            <a:tailEnd/>
          </a:ln>
        </p:spPr>
        <p:txBody>
          <a:bodyPr anchor="ctr">
            <a:spAutoFit/>
          </a:bodyPr>
          <a:lstStyle/>
          <a:p>
            <a:pPr algn="l"/>
            <a:r>
              <a:rPr lang="de-DE" altLang="ja-JP">
                <a:solidFill>
                  <a:schemeClr val="accent1"/>
                </a:solidFill>
              </a:rPr>
              <a:t>C57BL/</a:t>
            </a:r>
            <a:r>
              <a:rPr lang="de-DE" altLang="ja-JP" i="1">
                <a:solidFill>
                  <a:schemeClr val="accent1"/>
                </a:solidFill>
              </a:rPr>
              <a:t>Wld</a:t>
            </a:r>
            <a:r>
              <a:rPr lang="de-DE" altLang="ja-JP" baseline="30000">
                <a:solidFill>
                  <a:schemeClr val="accent1"/>
                </a:solidFill>
              </a:rPr>
              <a:t>S </a:t>
            </a:r>
            <a:r>
              <a:rPr lang="de-DE" altLang="ja-JP">
                <a:solidFill>
                  <a:schemeClr val="accent1"/>
                </a:solidFill>
              </a:rPr>
              <a:t>mouse</a:t>
            </a:r>
            <a:endParaRPr lang="de-DE" altLang="ja-JP"/>
          </a:p>
          <a:p>
            <a:pPr algn="l"/>
            <a:r>
              <a:rPr lang="de-DE" altLang="ja-JP"/>
              <a:t>     - Shows delayed WD (more than 10-fold)</a:t>
            </a:r>
          </a:p>
          <a:p>
            <a:pPr algn="l"/>
            <a:r>
              <a:rPr lang="de-DE" altLang="ja-JP"/>
              <a:t>     - Developmentally normal and completely healthy</a:t>
            </a:r>
          </a:p>
          <a:p>
            <a:pPr algn="l"/>
            <a:r>
              <a:rPr lang="de-DE" altLang="ja-JP"/>
              <a:t>     </a:t>
            </a:r>
          </a:p>
          <a:p>
            <a:pPr algn="l" fontAlgn="b"/>
            <a:endParaRPr lang="de-DE" altLang="ja-JP"/>
          </a:p>
          <a:p>
            <a:pPr algn="l" fontAlgn="b"/>
            <a:endParaRPr lang="de-DE" altLang="ja-JP"/>
          </a:p>
          <a:p>
            <a:pPr algn="l" fontAlgn="b"/>
            <a:endParaRPr lang="de-DE" altLang="ja-JP" sz="2000" i="1"/>
          </a:p>
          <a:p>
            <a:pPr algn="l" fontAlgn="b"/>
            <a:endParaRPr lang="de-DE" altLang="ja-JP" sz="2000" i="1"/>
          </a:p>
          <a:p>
            <a:pPr algn="l" fontAlgn="b"/>
            <a:endParaRPr lang="de-DE" altLang="ja-JP" sz="2000" i="1"/>
          </a:p>
          <a:p>
            <a:pPr algn="l" fontAlgn="b"/>
            <a:endParaRPr lang="de-DE" altLang="ja-JP" sz="2000" i="1"/>
          </a:p>
          <a:p>
            <a:pPr algn="l" fontAlgn="b"/>
            <a:endParaRPr lang="de-DE" altLang="ja-JP" sz="2000" i="1"/>
          </a:p>
          <a:p>
            <a:pPr algn="l" fontAlgn="b"/>
            <a:endParaRPr lang="de-DE" altLang="ja-JP" sz="2000" i="1"/>
          </a:p>
        </p:txBody>
      </p:sp>
      <p:sp>
        <p:nvSpPr>
          <p:cNvPr id="21508" name="Rectangle 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19</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5122"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5123" name="Rectangle 129"/>
          <p:cNvSpPr>
            <a:spLocks noChangeArrowheads="1"/>
          </p:cNvSpPr>
          <p:nvPr/>
        </p:nvSpPr>
        <p:spPr bwMode="auto">
          <a:xfrm>
            <a:off x="716142" y="1329665"/>
            <a:ext cx="7702550" cy="4278094"/>
          </a:xfrm>
          <a:prstGeom prst="rect">
            <a:avLst/>
          </a:prstGeom>
          <a:noFill/>
          <a:ln w="9525" algn="ctr">
            <a:noFill/>
            <a:miter lim="800000"/>
            <a:headEnd/>
            <a:tailEnd/>
          </a:ln>
        </p:spPr>
        <p:txBody>
          <a:bodyPr anchor="ctr">
            <a:spAutoFit/>
          </a:bodyPr>
          <a:lstStyle/>
          <a:p>
            <a:pPr algn="l" fontAlgn="t"/>
            <a:r>
              <a:rPr lang="en-GB" altLang="ja-JP" sz="2800" dirty="0">
                <a:solidFill>
                  <a:srgbClr val="FFFF66"/>
                </a:solidFill>
              </a:rPr>
              <a:t>Key References</a:t>
            </a:r>
          </a:p>
          <a:p>
            <a:pPr algn="l" fontAlgn="t"/>
            <a:endParaRPr lang="en-GB" altLang="ja-JP" sz="2800" dirty="0">
              <a:solidFill>
                <a:srgbClr val="FFFF66"/>
              </a:solidFill>
            </a:endParaRPr>
          </a:p>
          <a:p>
            <a:pPr algn="l" fontAlgn="t"/>
            <a:r>
              <a:rPr lang="en-GB" altLang="ja-JP" i="1" dirty="0"/>
              <a:t>Brain</a:t>
            </a:r>
            <a:r>
              <a:rPr lang="en-GB" altLang="ja-JP" dirty="0"/>
              <a:t> (2003) </a:t>
            </a:r>
            <a:r>
              <a:rPr lang="en-GB" altLang="ja-JP" b="1" dirty="0"/>
              <a:t>126</a:t>
            </a:r>
            <a:r>
              <a:rPr lang="en-GB" altLang="ja-JP" dirty="0"/>
              <a:t>: 515-530</a:t>
            </a:r>
          </a:p>
          <a:p>
            <a:pPr algn="l" fontAlgn="t"/>
            <a:endParaRPr lang="en-US" altLang="ja-JP" dirty="0"/>
          </a:p>
          <a:p>
            <a:pPr algn="l" fontAlgn="t"/>
            <a:r>
              <a:rPr lang="en-US" altLang="ja-JP" i="1" dirty="0"/>
              <a:t>Advanced Studies in Medicine</a:t>
            </a:r>
            <a:r>
              <a:rPr lang="en-US" altLang="ja-JP" dirty="0"/>
              <a:t> (2005) </a:t>
            </a:r>
            <a:r>
              <a:rPr lang="en-US" altLang="ja-JP" b="1" dirty="0"/>
              <a:t>5</a:t>
            </a:r>
            <a:r>
              <a:rPr lang="en-US" altLang="ja-JP" dirty="0"/>
              <a:t>: S404-S408</a:t>
            </a:r>
          </a:p>
          <a:p>
            <a:pPr algn="l" fontAlgn="t"/>
            <a:endParaRPr lang="en-US" altLang="ja-JP" dirty="0"/>
          </a:p>
          <a:p>
            <a:pPr algn="l" fontAlgn="t"/>
            <a:r>
              <a:rPr lang="en-US" altLang="ja-JP" i="1" dirty="0"/>
              <a:t>Nature Reviews Neuroscience</a:t>
            </a:r>
            <a:r>
              <a:rPr lang="en-US" altLang="ja-JP" dirty="0"/>
              <a:t> (2005) </a:t>
            </a:r>
            <a:r>
              <a:rPr lang="en-US" altLang="ja-JP" b="1" dirty="0"/>
              <a:t>6</a:t>
            </a:r>
            <a:r>
              <a:rPr lang="en-US" altLang="ja-JP" dirty="0"/>
              <a:t>: 889-898</a:t>
            </a:r>
          </a:p>
          <a:p>
            <a:pPr algn="l" fontAlgn="t"/>
            <a:endParaRPr lang="en-US" altLang="ja-JP" dirty="0"/>
          </a:p>
          <a:p>
            <a:pPr algn="l">
              <a:tabLst>
                <a:tab pos="228600" algn="l"/>
              </a:tabLst>
            </a:pPr>
            <a:r>
              <a:rPr lang="en-GB" altLang="zh-TW" dirty="0" smtClean="0">
                <a:ea typeface="新細明體" charset="-120"/>
              </a:rPr>
              <a:t>Nature Rev </a:t>
            </a:r>
            <a:r>
              <a:rPr lang="en-GB" altLang="zh-TW" dirty="0" err="1" smtClean="0">
                <a:ea typeface="新細明體" charset="-120"/>
              </a:rPr>
              <a:t>Neurosci</a:t>
            </a:r>
            <a:r>
              <a:rPr lang="en-GB" altLang="zh-TW" dirty="0" smtClean="0">
                <a:ea typeface="新細明體" charset="-120"/>
              </a:rPr>
              <a:t> (2006) </a:t>
            </a:r>
            <a:r>
              <a:rPr lang="en-GB" altLang="zh-TW" b="1" dirty="0" smtClean="0">
                <a:ea typeface="新細明體" charset="-120"/>
              </a:rPr>
              <a:t>7</a:t>
            </a:r>
            <a:r>
              <a:rPr lang="en-GB" altLang="zh-TW" dirty="0" smtClean="0">
                <a:ea typeface="新細明體" charset="-120"/>
              </a:rPr>
              <a:t>: 644-653</a:t>
            </a:r>
          </a:p>
          <a:p>
            <a:pPr algn="l">
              <a:tabLst>
                <a:tab pos="228600" algn="l"/>
              </a:tabLst>
            </a:pPr>
            <a:endParaRPr lang="en-GB" altLang="zh-TW" dirty="0" smtClean="0">
              <a:ea typeface="新細明體" charset="-120"/>
            </a:endParaRPr>
          </a:p>
          <a:p>
            <a:pPr algn="l" fontAlgn="t"/>
            <a:endParaRPr lang="en-US" altLang="ja-JP" dirty="0"/>
          </a:p>
        </p:txBody>
      </p:sp>
      <p:sp>
        <p:nvSpPr>
          <p:cNvPr id="5124" name="Rectangle 130"/>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2" cstate="screen"/>
          <a:srcRect/>
          <a:stretch>
            <a:fillRect/>
          </a:stretch>
        </p:blipFill>
        <p:spPr bwMode="auto">
          <a:xfrm>
            <a:off x="534988" y="1685925"/>
            <a:ext cx="8164512" cy="4872038"/>
          </a:xfrm>
          <a:prstGeom prst="rect">
            <a:avLst/>
          </a:prstGeom>
          <a:noFill/>
          <a:ln w="9525" algn="ctr">
            <a:noFill/>
            <a:miter lim="800000"/>
            <a:headEnd/>
            <a:tailEnd/>
          </a:ln>
        </p:spPr>
      </p:pic>
      <p:sp>
        <p:nvSpPr>
          <p:cNvPr id="22531" name="Rectangle 9"/>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20</a:t>
            </a:r>
          </a:p>
        </p:txBody>
      </p:sp>
      <p:sp>
        <p:nvSpPr>
          <p:cNvPr id="22532" name="Rectangle 12"/>
          <p:cNvSpPr>
            <a:spLocks noGrp="1" noChangeArrowheads="1"/>
          </p:cNvSpPr>
          <p:nvPr>
            <p:ph type="title"/>
          </p:nvPr>
        </p:nvSpPr>
        <p:spPr>
          <a:xfrm>
            <a:off x="0" y="228600"/>
            <a:ext cx="9144000" cy="1069975"/>
          </a:xfrm>
          <a:noFill/>
        </p:spPr>
        <p:txBody>
          <a:bodyPr/>
          <a:lstStyle/>
          <a:p>
            <a:r>
              <a:rPr lang="de-DE" altLang="ja-JP" sz="3600" i="1" smtClean="0">
                <a:solidFill>
                  <a:schemeClr val="accent1"/>
                </a:solidFill>
                <a:latin typeface="Helvetica" pitchFamily="34" charset="0"/>
              </a:rPr>
              <a:t>Wld</a:t>
            </a:r>
            <a:r>
              <a:rPr lang="de-DE" altLang="ja-JP" sz="3600" baseline="30000" smtClean="0">
                <a:solidFill>
                  <a:schemeClr val="accent1"/>
                </a:solidFill>
                <a:latin typeface="Helvetica" pitchFamily="34" charset="0"/>
              </a:rPr>
              <a:t>S</a:t>
            </a:r>
            <a:r>
              <a:rPr lang="de-DE" altLang="ja-JP" sz="3600" smtClean="0">
                <a:solidFill>
                  <a:schemeClr val="accent1"/>
                </a:solidFill>
                <a:latin typeface="Helvetica" pitchFamily="34" charset="0"/>
              </a:rPr>
              <a:t> mouse shows delayed </a:t>
            </a:r>
            <a:br>
              <a:rPr lang="de-DE" altLang="ja-JP" sz="3600" smtClean="0">
                <a:solidFill>
                  <a:schemeClr val="accent1"/>
                </a:solidFill>
                <a:latin typeface="Helvetica" pitchFamily="34" charset="0"/>
              </a:rPr>
            </a:br>
            <a:r>
              <a:rPr lang="de-DE" altLang="ja-JP" sz="3600" smtClean="0">
                <a:solidFill>
                  <a:schemeClr val="accent1"/>
                </a:solidFill>
                <a:latin typeface="Helvetica" pitchFamily="34" charset="0"/>
              </a:rPr>
              <a:t>axon degeneration</a:t>
            </a:r>
            <a:endParaRPr lang="en-GB" altLang="ja-JP" sz="3600" smtClean="0">
              <a:solidFill>
                <a:schemeClr val="accent1"/>
              </a:solidFill>
              <a:latin typeface="Helvetic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21</a:t>
            </a:r>
          </a:p>
        </p:txBody>
      </p:sp>
      <p:sp>
        <p:nvSpPr>
          <p:cNvPr id="23555" name="Rectangle 20"/>
          <p:cNvSpPr>
            <a:spLocks noGrp="1" noChangeArrowheads="1"/>
          </p:cNvSpPr>
          <p:nvPr>
            <p:ph type="title"/>
          </p:nvPr>
        </p:nvSpPr>
        <p:spPr>
          <a:xfrm>
            <a:off x="0" y="228600"/>
            <a:ext cx="9144000" cy="1069975"/>
          </a:xfrm>
          <a:noFill/>
        </p:spPr>
        <p:txBody>
          <a:bodyPr/>
          <a:lstStyle/>
          <a:p>
            <a:r>
              <a:rPr lang="de-DE" altLang="ja-JP" sz="3600" i="1" smtClean="0">
                <a:solidFill>
                  <a:schemeClr val="accent1"/>
                </a:solidFill>
                <a:latin typeface="Helvetica" pitchFamily="34" charset="0"/>
              </a:rPr>
              <a:t>Wld</a:t>
            </a:r>
            <a:r>
              <a:rPr lang="de-DE" altLang="ja-JP" sz="3600" baseline="30000" smtClean="0">
                <a:solidFill>
                  <a:schemeClr val="accent1"/>
                </a:solidFill>
                <a:latin typeface="Helvetica" pitchFamily="34" charset="0"/>
              </a:rPr>
              <a:t>S</a:t>
            </a:r>
            <a:r>
              <a:rPr lang="de-DE" altLang="ja-JP" sz="3600" smtClean="0">
                <a:solidFill>
                  <a:schemeClr val="accent1"/>
                </a:solidFill>
                <a:latin typeface="Helvetica" pitchFamily="34" charset="0"/>
              </a:rPr>
              <a:t> mouse shows delayed </a:t>
            </a:r>
            <a:br>
              <a:rPr lang="de-DE" altLang="ja-JP" sz="3600" smtClean="0">
                <a:solidFill>
                  <a:schemeClr val="accent1"/>
                </a:solidFill>
                <a:latin typeface="Helvetica" pitchFamily="34" charset="0"/>
              </a:rPr>
            </a:br>
            <a:r>
              <a:rPr lang="de-DE" altLang="ja-JP" sz="3600" smtClean="0">
                <a:solidFill>
                  <a:schemeClr val="accent1"/>
                </a:solidFill>
                <a:latin typeface="Helvetica" pitchFamily="34" charset="0"/>
              </a:rPr>
              <a:t>axon degeneration</a:t>
            </a:r>
            <a:endParaRPr lang="en-GB" altLang="ja-JP" sz="3600" smtClean="0">
              <a:solidFill>
                <a:schemeClr val="accent1"/>
              </a:solidFill>
              <a:latin typeface="Helvetica" pitchFamily="34" charset="0"/>
            </a:endParaRPr>
          </a:p>
        </p:txBody>
      </p:sp>
      <p:pic>
        <p:nvPicPr>
          <p:cNvPr id="23556" name="Picture 21"/>
          <p:cNvPicPr>
            <a:picLocks noChangeAspect="1" noChangeArrowheads="1"/>
          </p:cNvPicPr>
          <p:nvPr/>
        </p:nvPicPr>
        <p:blipFill>
          <a:blip r:embed="rId2" cstate="screen"/>
          <a:srcRect/>
          <a:stretch>
            <a:fillRect/>
          </a:stretch>
        </p:blipFill>
        <p:spPr bwMode="auto">
          <a:xfrm>
            <a:off x="368300" y="1911350"/>
            <a:ext cx="2806700" cy="1849438"/>
          </a:xfrm>
          <a:prstGeom prst="rect">
            <a:avLst/>
          </a:prstGeom>
          <a:noFill/>
          <a:ln w="9525" algn="ctr">
            <a:noFill/>
            <a:miter lim="800000"/>
            <a:headEnd/>
            <a:tailEnd/>
          </a:ln>
        </p:spPr>
      </p:pic>
      <p:pic>
        <p:nvPicPr>
          <p:cNvPr id="23557" name="Picture 22"/>
          <p:cNvPicPr>
            <a:picLocks noChangeAspect="1" noChangeArrowheads="1"/>
          </p:cNvPicPr>
          <p:nvPr/>
        </p:nvPicPr>
        <p:blipFill>
          <a:blip r:embed="rId3" cstate="screen"/>
          <a:srcRect/>
          <a:stretch>
            <a:fillRect/>
          </a:stretch>
        </p:blipFill>
        <p:spPr bwMode="auto">
          <a:xfrm>
            <a:off x="6399213" y="3754438"/>
            <a:ext cx="2068512" cy="2925762"/>
          </a:xfrm>
          <a:prstGeom prst="rect">
            <a:avLst/>
          </a:prstGeom>
          <a:noFill/>
          <a:ln w="9525" algn="ctr">
            <a:noFill/>
            <a:miter lim="800000"/>
            <a:headEnd/>
            <a:tailEnd/>
          </a:ln>
        </p:spPr>
      </p:pic>
      <p:sp>
        <p:nvSpPr>
          <p:cNvPr id="23558" name="Rectangle 23"/>
          <p:cNvSpPr>
            <a:spLocks noChangeArrowheads="1"/>
          </p:cNvSpPr>
          <p:nvPr/>
        </p:nvSpPr>
        <p:spPr bwMode="auto">
          <a:xfrm>
            <a:off x="3152775" y="1900238"/>
            <a:ext cx="5991225" cy="1677987"/>
          </a:xfrm>
          <a:prstGeom prst="rect">
            <a:avLst/>
          </a:prstGeom>
          <a:noFill/>
          <a:ln w="9525" algn="ctr">
            <a:noFill/>
            <a:miter lim="800000"/>
            <a:headEnd/>
            <a:tailEnd/>
          </a:ln>
        </p:spPr>
        <p:txBody>
          <a:bodyPr>
            <a:spAutoFit/>
          </a:bodyPr>
          <a:lstStyle/>
          <a:p>
            <a:pPr algn="l"/>
            <a:r>
              <a:rPr lang="en-US" altLang="ja-JP" sz="1800"/>
              <a:t>Complete preservation of distal nerve in </a:t>
            </a:r>
            <a:r>
              <a:rPr lang="en-US" altLang="ja-JP" sz="1800" i="1">
                <a:solidFill>
                  <a:srgbClr val="FF00FF"/>
                </a:solidFill>
              </a:rPr>
              <a:t>Wld</a:t>
            </a:r>
            <a:r>
              <a:rPr lang="en-US" altLang="ja-JP" sz="1800" i="1" baseline="30000">
                <a:solidFill>
                  <a:srgbClr val="FF00FF"/>
                </a:solidFill>
              </a:rPr>
              <a:t>S</a:t>
            </a:r>
            <a:r>
              <a:rPr lang="en-US" altLang="ja-JP" sz="1800">
                <a:solidFill>
                  <a:srgbClr val="FF00FF"/>
                </a:solidFill>
              </a:rPr>
              <a:t> mouse</a:t>
            </a:r>
            <a:r>
              <a:rPr lang="en-US" altLang="ja-JP" sz="1800"/>
              <a:t> 5 days after nerve lesion (visualized using the YFP-H transgene)</a:t>
            </a:r>
          </a:p>
          <a:p>
            <a:pPr algn="l"/>
            <a:endParaRPr lang="en-US" altLang="ja-JP" sz="1400"/>
          </a:p>
          <a:p>
            <a:pPr algn="l"/>
            <a:r>
              <a:rPr lang="en-US" altLang="ja-JP" sz="1800"/>
              <a:t>In contrast, no unfragmented axons remained in distal nerve lacking in </a:t>
            </a:r>
            <a:r>
              <a:rPr lang="en-US" altLang="ja-JP" sz="1800">
                <a:solidFill>
                  <a:srgbClr val="FF00FF"/>
                </a:solidFill>
              </a:rPr>
              <a:t>wild type</a:t>
            </a:r>
            <a:r>
              <a:rPr lang="en-US" altLang="ja-JP" sz="1800"/>
              <a:t> mouse 3 days after a lesion</a:t>
            </a:r>
          </a:p>
        </p:txBody>
      </p:sp>
      <p:sp>
        <p:nvSpPr>
          <p:cNvPr id="23559" name="Rectangle 24"/>
          <p:cNvSpPr>
            <a:spLocks noChangeArrowheads="1"/>
          </p:cNvSpPr>
          <p:nvPr/>
        </p:nvSpPr>
        <p:spPr bwMode="auto">
          <a:xfrm>
            <a:off x="4140200" y="4051300"/>
            <a:ext cx="2298700" cy="2254250"/>
          </a:xfrm>
          <a:prstGeom prst="rect">
            <a:avLst/>
          </a:prstGeom>
          <a:noFill/>
          <a:ln w="9525" algn="ctr">
            <a:noFill/>
            <a:miter lim="800000"/>
            <a:headEnd/>
            <a:tailEnd/>
          </a:ln>
        </p:spPr>
        <p:txBody>
          <a:bodyPr>
            <a:spAutoFit/>
          </a:bodyPr>
          <a:lstStyle/>
          <a:p>
            <a:pPr algn="l"/>
            <a:r>
              <a:rPr lang="en-US" altLang="ja-JP" sz="1800" i="1">
                <a:solidFill>
                  <a:srgbClr val="FF00FF"/>
                </a:solidFill>
              </a:rPr>
              <a:t>Wld</a:t>
            </a:r>
            <a:r>
              <a:rPr lang="en-US" altLang="ja-JP" sz="1800" i="1" baseline="30000">
                <a:solidFill>
                  <a:srgbClr val="FF00FF"/>
                </a:solidFill>
              </a:rPr>
              <a:t>S</a:t>
            </a:r>
            <a:r>
              <a:rPr lang="en-US" altLang="ja-JP" sz="1800">
                <a:solidFill>
                  <a:srgbClr val="FF00FF"/>
                </a:solidFill>
              </a:rPr>
              <a:t> mouse</a:t>
            </a:r>
            <a:r>
              <a:rPr lang="en-US" altLang="ja-JP" sz="1800"/>
              <a:t> 14 days after transection</a:t>
            </a:r>
          </a:p>
          <a:p>
            <a:pPr algn="l"/>
            <a:endParaRPr lang="en-GB" altLang="ja-JP" sz="1400"/>
          </a:p>
          <a:p>
            <a:pPr algn="l"/>
            <a:endParaRPr lang="en-GB" altLang="ja-JP" sz="1400"/>
          </a:p>
          <a:p>
            <a:pPr algn="l"/>
            <a:endParaRPr lang="en-GB" altLang="ja-JP" sz="1400"/>
          </a:p>
          <a:p>
            <a:pPr algn="l"/>
            <a:endParaRPr lang="en-GB" altLang="ja-JP" sz="1400"/>
          </a:p>
          <a:p>
            <a:pPr algn="l"/>
            <a:endParaRPr lang="en-US" altLang="ja-JP" sz="1400"/>
          </a:p>
          <a:p>
            <a:pPr algn="l"/>
            <a:r>
              <a:rPr lang="en-US" altLang="ja-JP" sz="1800">
                <a:solidFill>
                  <a:srgbClr val="FF00FF"/>
                </a:solidFill>
              </a:rPr>
              <a:t>Wild type</a:t>
            </a:r>
            <a:r>
              <a:rPr lang="en-US" altLang="ja-JP" sz="1800"/>
              <a:t> mouse after 12 days</a:t>
            </a:r>
          </a:p>
        </p:txBody>
      </p:sp>
      <p:pic>
        <p:nvPicPr>
          <p:cNvPr id="23560" name="Picture 25" descr="resear3"/>
          <p:cNvPicPr>
            <a:picLocks noChangeAspect="1" noChangeArrowheads="1"/>
          </p:cNvPicPr>
          <p:nvPr/>
        </p:nvPicPr>
        <p:blipFill>
          <a:blip r:embed="rId4" cstate="screen"/>
          <a:srcRect/>
          <a:stretch>
            <a:fillRect/>
          </a:stretch>
        </p:blipFill>
        <p:spPr bwMode="auto">
          <a:xfrm>
            <a:off x="0" y="4694238"/>
            <a:ext cx="3700463" cy="977900"/>
          </a:xfrm>
          <a:prstGeom prst="rect">
            <a:avLst/>
          </a:prstGeom>
          <a:noFill/>
          <a:ln w="9525">
            <a:noFill/>
            <a:miter lim="800000"/>
            <a:headEnd/>
            <a:tailEnd/>
          </a:ln>
        </p:spPr>
      </p:pic>
      <p:sp>
        <p:nvSpPr>
          <p:cNvPr id="23561" name="Rectangle 26"/>
          <p:cNvSpPr>
            <a:spLocks noChangeArrowheads="1"/>
          </p:cNvSpPr>
          <p:nvPr/>
        </p:nvSpPr>
        <p:spPr bwMode="auto">
          <a:xfrm>
            <a:off x="2374900" y="4868863"/>
            <a:ext cx="1152525" cy="474662"/>
          </a:xfrm>
          <a:prstGeom prst="rect">
            <a:avLst/>
          </a:prstGeom>
          <a:noFill/>
          <a:ln w="38100" algn="ctr">
            <a:solidFill>
              <a:srgbClr val="FF0000"/>
            </a:solidFill>
            <a:miter lim="800000"/>
            <a:headEnd/>
            <a:tailEnd/>
          </a:ln>
        </p:spPr>
        <p:txBody>
          <a:bodyPr wrap="none" anchor="ctr"/>
          <a:lstStyle/>
          <a:p>
            <a:endParaRPr lang="ja-JP" altLang="en-US"/>
          </a:p>
        </p:txBody>
      </p:sp>
      <p:sp>
        <p:nvSpPr>
          <p:cNvPr id="23562" name="Line 27"/>
          <p:cNvSpPr>
            <a:spLocks noChangeShapeType="1"/>
          </p:cNvSpPr>
          <p:nvPr/>
        </p:nvSpPr>
        <p:spPr bwMode="auto">
          <a:xfrm flipH="1" flipV="1">
            <a:off x="2708275" y="3871913"/>
            <a:ext cx="0" cy="901700"/>
          </a:xfrm>
          <a:prstGeom prst="line">
            <a:avLst/>
          </a:prstGeom>
          <a:noFill/>
          <a:ln w="28575">
            <a:solidFill>
              <a:srgbClr val="FF0000"/>
            </a:solidFill>
            <a:round/>
            <a:headEnd/>
            <a:tailEnd type="triangle" w="med" len="med"/>
          </a:ln>
        </p:spPr>
        <p:txBody>
          <a:bodyPr/>
          <a:lstStyle/>
          <a:p>
            <a:endParaRPr lang="ja-JP" altLang="en-US"/>
          </a:p>
        </p:txBody>
      </p:sp>
      <p:sp>
        <p:nvSpPr>
          <p:cNvPr id="23563" name="Line 28"/>
          <p:cNvSpPr>
            <a:spLocks noChangeShapeType="1"/>
          </p:cNvSpPr>
          <p:nvPr/>
        </p:nvSpPr>
        <p:spPr bwMode="auto">
          <a:xfrm flipH="1">
            <a:off x="2992438" y="4738688"/>
            <a:ext cx="11112" cy="855662"/>
          </a:xfrm>
          <a:prstGeom prst="line">
            <a:avLst/>
          </a:prstGeom>
          <a:noFill/>
          <a:ln w="76200">
            <a:solidFill>
              <a:srgbClr val="2DCA0E"/>
            </a:solidFill>
            <a:round/>
            <a:headEnd/>
            <a:tailEnd/>
          </a:ln>
        </p:spPr>
        <p:txBody>
          <a:bodyPr/>
          <a:lstStyle/>
          <a:p>
            <a:endParaRPr lang="ja-JP" altLang="en-US"/>
          </a:p>
        </p:txBody>
      </p:sp>
      <p:sp>
        <p:nvSpPr>
          <p:cNvPr id="23564" name="Line 29"/>
          <p:cNvSpPr>
            <a:spLocks noChangeShapeType="1"/>
          </p:cNvSpPr>
          <p:nvPr/>
        </p:nvSpPr>
        <p:spPr bwMode="auto">
          <a:xfrm flipV="1">
            <a:off x="3087688" y="5237163"/>
            <a:ext cx="2671762" cy="238125"/>
          </a:xfrm>
          <a:prstGeom prst="line">
            <a:avLst/>
          </a:prstGeom>
          <a:noFill/>
          <a:ln w="28575">
            <a:solidFill>
              <a:srgbClr val="2DCA0E"/>
            </a:solidFill>
            <a:round/>
            <a:headEnd/>
            <a:tailEnd type="triangle" w="med" len="med"/>
          </a:ln>
        </p:spPr>
        <p:txBody>
          <a:bodyPr/>
          <a:lstStyle/>
          <a:p>
            <a:endParaRPr lang="ja-JP"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4000" cy="928688"/>
          </a:xfrm>
        </p:spPr>
        <p:txBody>
          <a:bodyPr/>
          <a:lstStyle/>
          <a:p>
            <a:r>
              <a:rPr lang="en-GB" altLang="ja-JP" sz="3600" smtClean="0">
                <a:latin typeface="Helvetica" pitchFamily="34" charset="0"/>
              </a:rPr>
              <a:t>Slow Wallerian degeneration mutant mouse</a:t>
            </a:r>
          </a:p>
        </p:txBody>
      </p:sp>
      <p:sp>
        <p:nvSpPr>
          <p:cNvPr id="24579" name="Rectangle 3"/>
          <p:cNvSpPr>
            <a:spLocks noChangeArrowheads="1"/>
          </p:cNvSpPr>
          <p:nvPr/>
        </p:nvSpPr>
        <p:spPr bwMode="auto">
          <a:xfrm>
            <a:off x="220663" y="1849438"/>
            <a:ext cx="8710612" cy="4232275"/>
          </a:xfrm>
          <a:prstGeom prst="rect">
            <a:avLst/>
          </a:prstGeom>
          <a:noFill/>
          <a:ln w="9525" algn="ctr">
            <a:noFill/>
            <a:miter lim="800000"/>
            <a:headEnd/>
            <a:tailEnd/>
          </a:ln>
        </p:spPr>
        <p:txBody>
          <a:bodyPr anchor="ctr">
            <a:spAutoFit/>
          </a:bodyPr>
          <a:lstStyle/>
          <a:p>
            <a:pPr algn="l"/>
            <a:r>
              <a:rPr lang="de-DE" altLang="ja-JP">
                <a:solidFill>
                  <a:schemeClr val="accent1"/>
                </a:solidFill>
              </a:rPr>
              <a:t>C57BL/</a:t>
            </a:r>
            <a:r>
              <a:rPr lang="de-DE" altLang="ja-JP" i="1">
                <a:solidFill>
                  <a:schemeClr val="accent1"/>
                </a:solidFill>
              </a:rPr>
              <a:t>Wld</a:t>
            </a:r>
            <a:r>
              <a:rPr lang="de-DE" altLang="ja-JP" baseline="30000">
                <a:solidFill>
                  <a:schemeClr val="accent1"/>
                </a:solidFill>
              </a:rPr>
              <a:t>S </a:t>
            </a:r>
            <a:r>
              <a:rPr lang="de-DE" altLang="ja-JP">
                <a:solidFill>
                  <a:schemeClr val="accent1"/>
                </a:solidFill>
              </a:rPr>
              <a:t>mouse</a:t>
            </a:r>
            <a:endParaRPr lang="de-DE" altLang="ja-JP"/>
          </a:p>
          <a:p>
            <a:pPr algn="l"/>
            <a:r>
              <a:rPr lang="de-DE" altLang="ja-JP"/>
              <a:t>     - Shows delayed WD (more than 10-fold)</a:t>
            </a:r>
          </a:p>
          <a:p>
            <a:pPr algn="l"/>
            <a:r>
              <a:rPr lang="de-DE" altLang="ja-JP"/>
              <a:t>     - Developmentally normal and completely healthy</a:t>
            </a:r>
          </a:p>
          <a:p>
            <a:pPr algn="l"/>
            <a:r>
              <a:rPr lang="de-DE" altLang="ja-JP"/>
              <a:t>     - Carries a spontaneous dominant mutation</a:t>
            </a:r>
          </a:p>
          <a:p>
            <a:pPr algn="l"/>
            <a:r>
              <a:rPr lang="de-DE" altLang="ja-JP"/>
              <a:t>               </a:t>
            </a:r>
            <a:r>
              <a:rPr lang="de-DE" altLang="ja-JP" sz="2000" i="1">
                <a:solidFill>
                  <a:schemeClr val="accent1"/>
                </a:solidFill>
              </a:rPr>
              <a:t>Wld</a:t>
            </a:r>
            <a:r>
              <a:rPr lang="de-DE" altLang="ja-JP" sz="2000" i="1" baseline="30000">
                <a:solidFill>
                  <a:schemeClr val="accent1"/>
                </a:solidFill>
              </a:rPr>
              <a:t>s</a:t>
            </a:r>
            <a:r>
              <a:rPr lang="de-DE" altLang="ja-JP" sz="2000">
                <a:solidFill>
                  <a:schemeClr val="accent1"/>
                </a:solidFill>
              </a:rPr>
              <a:t> gene: encodes fusion protein of the N-terimal 70 amino</a:t>
            </a:r>
          </a:p>
          <a:p>
            <a:pPr algn="l"/>
            <a:r>
              <a:rPr lang="de-DE" altLang="ja-JP" sz="2000">
                <a:solidFill>
                  <a:schemeClr val="accent1"/>
                </a:solidFill>
              </a:rPr>
              <a:t>                                    acids fragment of ubiquitination factor E4B, the </a:t>
            </a:r>
          </a:p>
          <a:p>
            <a:pPr algn="l"/>
            <a:r>
              <a:rPr lang="de-DE" altLang="ja-JP" sz="2000">
                <a:solidFill>
                  <a:schemeClr val="accent1"/>
                </a:solidFill>
              </a:rPr>
              <a:t>                                    complete coding region of NAD</a:t>
            </a:r>
            <a:r>
              <a:rPr lang="de-DE" altLang="ja-JP" sz="2000" baseline="30000">
                <a:solidFill>
                  <a:schemeClr val="accent1"/>
                </a:solidFill>
              </a:rPr>
              <a:t>+</a:t>
            </a:r>
            <a:r>
              <a:rPr lang="de-DE" altLang="ja-JP" sz="2000">
                <a:solidFill>
                  <a:schemeClr val="accent1"/>
                </a:solidFill>
              </a:rPr>
              <a:t> synthesizing </a:t>
            </a:r>
          </a:p>
          <a:p>
            <a:pPr algn="l"/>
            <a:r>
              <a:rPr lang="de-DE" altLang="ja-JP" sz="2000">
                <a:solidFill>
                  <a:schemeClr val="accent1"/>
                </a:solidFill>
              </a:rPr>
              <a:t>                                    enzyme nicotinamid adenylyltransferase 1 (NMNAT1) </a:t>
            </a:r>
          </a:p>
          <a:p>
            <a:pPr algn="l"/>
            <a:r>
              <a:rPr lang="de-DE" altLang="ja-JP" sz="2000">
                <a:solidFill>
                  <a:schemeClr val="accent1"/>
                </a:solidFill>
              </a:rPr>
              <a:t>                                    and a unique 18 amino acid linking region</a:t>
            </a:r>
          </a:p>
          <a:p>
            <a:pPr algn="l"/>
            <a:r>
              <a:rPr lang="de-DE" altLang="ja-JP"/>
              <a:t>     - </a:t>
            </a:r>
            <a:r>
              <a:rPr lang="en-US" altLang="ja-JP" i="1"/>
              <a:t>Wld</a:t>
            </a:r>
            <a:r>
              <a:rPr lang="en-US" altLang="ja-JP" i="1" baseline="30000"/>
              <a:t>S</a:t>
            </a:r>
            <a:r>
              <a:rPr lang="en-US" altLang="ja-JP"/>
              <a:t> protein is predominantly located within the nucleus  </a:t>
            </a:r>
          </a:p>
          <a:p>
            <a:pPr algn="l"/>
            <a:r>
              <a:rPr lang="en-US" altLang="ja-JP"/>
              <a:t>               </a:t>
            </a:r>
            <a:r>
              <a:rPr lang="en-US" altLang="ja-JP" sz="2000">
                <a:solidFill>
                  <a:schemeClr val="accent1"/>
                </a:solidFill>
              </a:rPr>
              <a:t>This suggests other factor(s) mediate the protective effect on the </a:t>
            </a:r>
          </a:p>
          <a:p>
            <a:pPr algn="l"/>
            <a:r>
              <a:rPr lang="en-US" altLang="ja-JP" sz="2000">
                <a:solidFill>
                  <a:schemeClr val="accent1"/>
                </a:solidFill>
              </a:rPr>
              <a:t>                  axon</a:t>
            </a:r>
            <a:r>
              <a:rPr lang="en-US" altLang="ja-JP">
                <a:solidFill>
                  <a:schemeClr val="accent1"/>
                </a:solidFill>
              </a:rPr>
              <a:t> </a:t>
            </a:r>
          </a:p>
        </p:txBody>
      </p:sp>
      <p:sp>
        <p:nvSpPr>
          <p:cNvPr id="24580" name="Rectangle 4"/>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22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23</a:t>
            </a:r>
          </a:p>
        </p:txBody>
      </p:sp>
      <p:sp>
        <p:nvSpPr>
          <p:cNvPr id="25603" name="Rectangle 8"/>
          <p:cNvSpPr>
            <a:spLocks noGrp="1" noChangeArrowheads="1"/>
          </p:cNvSpPr>
          <p:nvPr>
            <p:ph type="title"/>
          </p:nvPr>
        </p:nvSpPr>
        <p:spPr>
          <a:xfrm>
            <a:off x="0" y="228600"/>
            <a:ext cx="9144000" cy="1130300"/>
          </a:xfrm>
          <a:noFill/>
        </p:spPr>
        <p:txBody>
          <a:bodyPr/>
          <a:lstStyle/>
          <a:p>
            <a:r>
              <a:rPr lang="en-GB" altLang="ja-JP" sz="3200" smtClean="0">
                <a:latin typeface="Helvetica" pitchFamily="34" charset="0"/>
              </a:rPr>
              <a:t>Proteins upregulated in denervated </a:t>
            </a:r>
            <a:br>
              <a:rPr lang="en-GB" altLang="ja-JP" sz="3200" smtClean="0">
                <a:latin typeface="Helvetica" pitchFamily="34" charset="0"/>
              </a:rPr>
            </a:br>
            <a:r>
              <a:rPr lang="en-GB" altLang="ja-JP" sz="3200" smtClean="0">
                <a:latin typeface="Helvetica" pitchFamily="34" charset="0"/>
              </a:rPr>
              <a:t>Schwann cells</a:t>
            </a:r>
          </a:p>
        </p:txBody>
      </p:sp>
      <p:sp>
        <p:nvSpPr>
          <p:cNvPr id="25604" name="Rectangle 9"/>
          <p:cNvSpPr>
            <a:spLocks noChangeArrowheads="1"/>
          </p:cNvSpPr>
          <p:nvPr/>
        </p:nvSpPr>
        <p:spPr bwMode="auto">
          <a:xfrm>
            <a:off x="242888" y="1836738"/>
            <a:ext cx="8901112" cy="4664075"/>
          </a:xfrm>
          <a:prstGeom prst="rect">
            <a:avLst/>
          </a:prstGeom>
          <a:noFill/>
          <a:ln w="9525" algn="ctr">
            <a:noFill/>
            <a:miter lim="800000"/>
            <a:headEnd/>
            <a:tailEnd/>
          </a:ln>
        </p:spPr>
        <p:txBody>
          <a:bodyPr>
            <a:spAutoFit/>
          </a:bodyPr>
          <a:lstStyle/>
          <a:p>
            <a:pPr algn="l"/>
            <a:r>
              <a:rPr lang="en-GB" altLang="ja-JP" sz="2000">
                <a:solidFill>
                  <a:schemeClr val="accent1"/>
                </a:solidFill>
              </a:rPr>
              <a:t>p75NTR</a:t>
            </a:r>
            <a:r>
              <a:rPr lang="en-GB" altLang="ja-JP" sz="2000"/>
              <a:t> (low affinity neurotrophin receptor)</a:t>
            </a:r>
          </a:p>
          <a:p>
            <a:pPr algn="l"/>
            <a:r>
              <a:rPr lang="en-GB" altLang="ja-JP" sz="2000">
                <a:solidFill>
                  <a:schemeClr val="accent1"/>
                </a:solidFill>
              </a:rPr>
              <a:t>NGF, BDNF</a:t>
            </a:r>
            <a:r>
              <a:rPr lang="en-GB" altLang="ja-JP" sz="2000"/>
              <a:t> (growth factors)</a:t>
            </a:r>
          </a:p>
          <a:p>
            <a:pPr algn="l"/>
            <a:r>
              <a:rPr lang="en-GB" altLang="ja-JP" sz="2000">
                <a:solidFill>
                  <a:schemeClr val="accent1"/>
                </a:solidFill>
              </a:rPr>
              <a:t>GFAP</a:t>
            </a:r>
            <a:r>
              <a:rPr lang="en-GB" altLang="ja-JP" sz="2000"/>
              <a:t> (glial fibrillary acidic protein)</a:t>
            </a:r>
          </a:p>
          <a:p>
            <a:pPr algn="l"/>
            <a:r>
              <a:rPr lang="en-GB" altLang="ja-JP" sz="2000">
                <a:solidFill>
                  <a:schemeClr val="accent1"/>
                </a:solidFill>
              </a:rPr>
              <a:t>Glial maturation factor-</a:t>
            </a:r>
            <a:r>
              <a:rPr lang="en-GB" altLang="ja-JP" sz="2000">
                <a:solidFill>
                  <a:schemeClr val="accent1"/>
                </a:solidFill>
                <a:latin typeface="Symbol" pitchFamily="18" charset="2"/>
              </a:rPr>
              <a:t>b</a:t>
            </a:r>
            <a:endParaRPr lang="en-GB" altLang="ja-JP" sz="2000"/>
          </a:p>
          <a:p>
            <a:pPr algn="l"/>
            <a:r>
              <a:rPr lang="en-GB" altLang="ja-JP" sz="2000">
                <a:solidFill>
                  <a:schemeClr val="accent1"/>
                </a:solidFill>
              </a:rPr>
              <a:t>c-erbB2, c-erbB3</a:t>
            </a:r>
            <a:r>
              <a:rPr lang="en-GB" altLang="ja-JP" sz="2000"/>
              <a:t> (</a:t>
            </a:r>
            <a:r>
              <a:rPr lang="en-GB" altLang="ja-JP" sz="2000" i="1"/>
              <a:t>neu</a:t>
            </a:r>
            <a:r>
              <a:rPr lang="en-GB" altLang="ja-JP" sz="2000"/>
              <a:t> receptors – </a:t>
            </a:r>
            <a:r>
              <a:rPr lang="en-GB" altLang="ja-JP" sz="1600"/>
              <a:t>responsible for Schwann cell proliferation</a:t>
            </a:r>
            <a:r>
              <a:rPr lang="en-GB" altLang="ja-JP" sz="2000"/>
              <a:t>)</a:t>
            </a:r>
          </a:p>
          <a:p>
            <a:pPr algn="l"/>
            <a:r>
              <a:rPr lang="en-GB" altLang="ja-JP" sz="2000">
                <a:solidFill>
                  <a:schemeClr val="accent1"/>
                </a:solidFill>
              </a:rPr>
              <a:t>LP</a:t>
            </a:r>
            <a:r>
              <a:rPr lang="en-GB" altLang="ja-JP" sz="2000"/>
              <a:t> (</a:t>
            </a:r>
            <a:r>
              <a:rPr lang="en-GB" altLang="ja-JP" sz="1600"/>
              <a:t>regulates the morphology/adhesion of Schwann cells</a:t>
            </a:r>
            <a:r>
              <a:rPr lang="en-GB" altLang="ja-JP" sz="2000"/>
              <a:t>)</a:t>
            </a:r>
          </a:p>
          <a:p>
            <a:pPr algn="l"/>
            <a:r>
              <a:rPr lang="en-GB" altLang="ja-JP" sz="2000">
                <a:solidFill>
                  <a:schemeClr val="accent1"/>
                </a:solidFill>
              </a:rPr>
              <a:t>N-CAM, L1 etc</a:t>
            </a:r>
            <a:r>
              <a:rPr lang="en-GB" altLang="ja-JP" sz="2000"/>
              <a:t> (cell adhesion molecules)</a:t>
            </a:r>
          </a:p>
          <a:p>
            <a:pPr algn="l"/>
            <a:r>
              <a:rPr lang="en-GB" altLang="ja-JP" sz="2000">
                <a:solidFill>
                  <a:schemeClr val="accent1"/>
                </a:solidFill>
              </a:rPr>
              <a:t>netrin-1 </a:t>
            </a:r>
            <a:r>
              <a:rPr lang="en-GB" altLang="ja-JP" sz="2000"/>
              <a:t>(</a:t>
            </a:r>
            <a:r>
              <a:rPr lang="en-GB" altLang="ja-JP" sz="1600"/>
              <a:t>responsible for growth cone and axon guidance</a:t>
            </a:r>
            <a:r>
              <a:rPr lang="en-GB" altLang="ja-JP" sz="2000"/>
              <a:t>)</a:t>
            </a:r>
          </a:p>
          <a:p>
            <a:pPr algn="l"/>
            <a:r>
              <a:rPr lang="en-GB" altLang="ja-JP" sz="2000">
                <a:solidFill>
                  <a:schemeClr val="accent1"/>
                </a:solidFill>
              </a:rPr>
              <a:t>IL-1</a:t>
            </a:r>
            <a:r>
              <a:rPr lang="en-GB" altLang="ja-JP" sz="2000">
                <a:solidFill>
                  <a:schemeClr val="accent1"/>
                </a:solidFill>
                <a:latin typeface="Symbol" pitchFamily="18" charset="2"/>
              </a:rPr>
              <a:t>a</a:t>
            </a:r>
            <a:r>
              <a:rPr lang="en-GB" altLang="ja-JP" sz="2000">
                <a:solidFill>
                  <a:schemeClr val="accent1"/>
                </a:solidFill>
              </a:rPr>
              <a:t>, IL-6, TNF-</a:t>
            </a:r>
            <a:r>
              <a:rPr lang="en-GB" altLang="ja-JP" sz="2000">
                <a:solidFill>
                  <a:schemeClr val="accent1"/>
                </a:solidFill>
                <a:latin typeface="Symbol" pitchFamily="18" charset="2"/>
              </a:rPr>
              <a:t>a</a:t>
            </a:r>
            <a:r>
              <a:rPr lang="en-GB" altLang="ja-JP" sz="2000">
                <a:solidFill>
                  <a:schemeClr val="accent1"/>
                </a:solidFill>
              </a:rPr>
              <a:t>, TGF-</a:t>
            </a:r>
            <a:r>
              <a:rPr lang="en-GB" altLang="ja-JP" sz="2000">
                <a:solidFill>
                  <a:schemeClr val="accent1"/>
                </a:solidFill>
                <a:latin typeface="Symbol" pitchFamily="18" charset="2"/>
              </a:rPr>
              <a:t>b</a:t>
            </a:r>
            <a:r>
              <a:rPr lang="en-GB" altLang="ja-JP" sz="2000">
                <a:solidFill>
                  <a:schemeClr val="accent1"/>
                </a:solidFill>
              </a:rPr>
              <a:t>1</a:t>
            </a:r>
            <a:r>
              <a:rPr lang="en-GB" altLang="ja-JP" sz="2000"/>
              <a:t> (cytokines – </a:t>
            </a:r>
            <a:r>
              <a:rPr lang="en-GB" altLang="ja-JP" sz="1600"/>
              <a:t>induce expression of LIF</a:t>
            </a:r>
            <a:r>
              <a:rPr lang="en-GB" altLang="ja-JP" sz="2000"/>
              <a:t>)</a:t>
            </a:r>
          </a:p>
          <a:p>
            <a:pPr algn="l"/>
            <a:r>
              <a:rPr lang="en-GB" altLang="ja-JP" sz="2000">
                <a:solidFill>
                  <a:schemeClr val="accent1"/>
                </a:solidFill>
              </a:rPr>
              <a:t>Erythropoeitin</a:t>
            </a:r>
            <a:r>
              <a:rPr lang="en-GB" altLang="ja-JP" sz="2000"/>
              <a:t> (a neuroprotective cytokine)</a:t>
            </a:r>
          </a:p>
          <a:p>
            <a:pPr algn="l"/>
            <a:r>
              <a:rPr lang="en-GB" altLang="ja-JP" sz="2000">
                <a:solidFill>
                  <a:schemeClr val="accent1"/>
                </a:solidFill>
              </a:rPr>
              <a:t>Connexin 46</a:t>
            </a:r>
            <a:r>
              <a:rPr lang="en-GB" altLang="ja-JP" sz="2000"/>
              <a:t> (a gap-junction protein – </a:t>
            </a:r>
            <a:r>
              <a:rPr lang="en-GB" altLang="ja-JP" sz="1600"/>
              <a:t>facilitates the rapid diffusion of signalling molecules between cells downstream of the site of injury</a:t>
            </a:r>
            <a:r>
              <a:rPr lang="en-GB" altLang="ja-JP" sz="2000"/>
              <a:t>)</a:t>
            </a:r>
          </a:p>
          <a:p>
            <a:pPr algn="l"/>
            <a:r>
              <a:rPr lang="en-GB" altLang="ja-JP" sz="2000">
                <a:solidFill>
                  <a:schemeClr val="accent1"/>
                </a:solidFill>
              </a:rPr>
              <a:t>MMP-2, MMP-9</a:t>
            </a:r>
            <a:r>
              <a:rPr lang="en-GB" altLang="ja-JP" sz="2000"/>
              <a:t> (matrix metalloproteinase – </a:t>
            </a:r>
            <a:r>
              <a:rPr lang="en-GB" altLang="ja-JP" sz="1600"/>
              <a:t>remodelling of BNB</a:t>
            </a:r>
            <a:r>
              <a:rPr lang="en-GB" altLang="ja-JP" sz="2000"/>
              <a:t>)</a:t>
            </a:r>
          </a:p>
          <a:p>
            <a:pPr algn="l"/>
            <a:r>
              <a:rPr lang="en-GB" altLang="ja-JP" sz="2000">
                <a:solidFill>
                  <a:schemeClr val="accent1"/>
                </a:solidFill>
              </a:rPr>
              <a:t>Pax3, c-jun</a:t>
            </a:r>
            <a:r>
              <a:rPr lang="en-GB" altLang="ja-JP" sz="2000"/>
              <a:t> (transcription factors – </a:t>
            </a:r>
            <a:r>
              <a:rPr lang="en-GB" altLang="ja-JP" sz="1600"/>
              <a:t>regulate Schwann cell de- and redifferentiation</a:t>
            </a:r>
            <a:r>
              <a:rPr lang="en-GB" altLang="ja-JP" sz="2000"/>
              <a:t>)</a:t>
            </a:r>
          </a:p>
          <a:p>
            <a:pPr algn="l"/>
            <a:endParaRPr lang="en-GB" altLang="ja-JP" sz="20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24</a:t>
            </a:r>
          </a:p>
        </p:txBody>
      </p:sp>
      <p:sp>
        <p:nvSpPr>
          <p:cNvPr id="26627" name="Rectangle 3"/>
          <p:cNvSpPr>
            <a:spLocks noGrp="1" noChangeArrowheads="1"/>
          </p:cNvSpPr>
          <p:nvPr>
            <p:ph type="title"/>
          </p:nvPr>
        </p:nvSpPr>
        <p:spPr>
          <a:xfrm>
            <a:off x="0" y="228600"/>
            <a:ext cx="9144000" cy="1130300"/>
          </a:xfrm>
          <a:noFill/>
        </p:spPr>
        <p:txBody>
          <a:bodyPr/>
          <a:lstStyle/>
          <a:p>
            <a:r>
              <a:rPr lang="en-GB" altLang="ja-JP" sz="3200" smtClean="0">
                <a:latin typeface="Helvetica" pitchFamily="34" charset="0"/>
              </a:rPr>
              <a:t>Proteins downregulated in denervated </a:t>
            </a:r>
            <a:br>
              <a:rPr lang="en-GB" altLang="ja-JP" sz="3200" smtClean="0">
                <a:latin typeface="Helvetica" pitchFamily="34" charset="0"/>
              </a:rPr>
            </a:br>
            <a:r>
              <a:rPr lang="en-GB" altLang="ja-JP" sz="3200" smtClean="0">
                <a:latin typeface="Helvetica" pitchFamily="34" charset="0"/>
              </a:rPr>
              <a:t>Schwann cells</a:t>
            </a:r>
          </a:p>
        </p:txBody>
      </p:sp>
      <p:sp>
        <p:nvSpPr>
          <p:cNvPr id="26628" name="Rectangle 4"/>
          <p:cNvSpPr>
            <a:spLocks noChangeArrowheads="1"/>
          </p:cNvSpPr>
          <p:nvPr/>
        </p:nvSpPr>
        <p:spPr bwMode="auto">
          <a:xfrm>
            <a:off x="242888" y="2274888"/>
            <a:ext cx="8901112" cy="1311275"/>
          </a:xfrm>
          <a:prstGeom prst="rect">
            <a:avLst/>
          </a:prstGeom>
          <a:noFill/>
          <a:ln w="9525" algn="ctr">
            <a:noFill/>
            <a:miter lim="800000"/>
            <a:headEnd/>
            <a:tailEnd/>
          </a:ln>
        </p:spPr>
        <p:txBody>
          <a:bodyPr>
            <a:spAutoFit/>
          </a:bodyPr>
          <a:lstStyle/>
          <a:p>
            <a:pPr algn="l"/>
            <a:r>
              <a:rPr lang="en-GB" altLang="ja-JP" sz="2000">
                <a:solidFill>
                  <a:schemeClr val="accent1"/>
                </a:solidFill>
              </a:rPr>
              <a:t>MAG, MBP, P0, PMP22, periaxin</a:t>
            </a:r>
            <a:r>
              <a:rPr lang="en-GB" altLang="ja-JP" sz="2000"/>
              <a:t> (</a:t>
            </a:r>
            <a:r>
              <a:rPr lang="en-GB" altLang="ja-JP" sz="1600"/>
              <a:t>myelin-associated protein</a:t>
            </a:r>
            <a:r>
              <a:rPr lang="en-GB" altLang="ja-JP" sz="2000"/>
              <a:t>)</a:t>
            </a:r>
          </a:p>
          <a:p>
            <a:pPr algn="l"/>
            <a:r>
              <a:rPr lang="en-GB" altLang="ja-JP" sz="2000">
                <a:solidFill>
                  <a:schemeClr val="accent1"/>
                </a:solidFill>
              </a:rPr>
              <a:t>Connexin 32, E-cadherin</a:t>
            </a:r>
            <a:r>
              <a:rPr lang="en-GB" altLang="ja-JP" sz="2000"/>
              <a:t> (</a:t>
            </a:r>
            <a:r>
              <a:rPr lang="en-GB" altLang="ja-JP" sz="1600"/>
              <a:t>important for maintaining the complex structural organisation</a:t>
            </a:r>
            <a:r>
              <a:rPr lang="en-GB" altLang="ja-JP" sz="2000"/>
              <a:t>)</a:t>
            </a:r>
          </a:p>
          <a:p>
            <a:pPr algn="l"/>
            <a:r>
              <a:rPr lang="en-GB" altLang="ja-JP" sz="2000">
                <a:solidFill>
                  <a:schemeClr val="accent1"/>
                </a:solidFill>
              </a:rPr>
              <a:t>Krox-20</a:t>
            </a:r>
            <a:r>
              <a:rPr lang="en-GB" altLang="ja-JP" sz="2000"/>
              <a:t> (transcription factor – </a:t>
            </a:r>
            <a:r>
              <a:rPr lang="en-GB" altLang="ja-JP" sz="1600"/>
              <a:t>regulates Schwann cell de- and redifferentiation</a:t>
            </a:r>
            <a:r>
              <a:rPr lang="en-GB" altLang="ja-JP" sz="2000"/>
              <a:t>)</a:t>
            </a:r>
          </a:p>
          <a:p>
            <a:pPr algn="l"/>
            <a:endParaRPr lang="en-GB" altLang="ja-JP" sz="20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25</a:t>
            </a:r>
          </a:p>
        </p:txBody>
      </p:sp>
      <p:sp>
        <p:nvSpPr>
          <p:cNvPr id="27651" name="Rectangle 3"/>
          <p:cNvSpPr>
            <a:spLocks noGrp="1" noChangeArrowheads="1"/>
          </p:cNvSpPr>
          <p:nvPr>
            <p:ph type="title"/>
          </p:nvPr>
        </p:nvSpPr>
        <p:spPr>
          <a:xfrm>
            <a:off x="0" y="228600"/>
            <a:ext cx="9144000" cy="928688"/>
          </a:xfrm>
          <a:noFill/>
        </p:spPr>
        <p:txBody>
          <a:bodyPr/>
          <a:lstStyle/>
          <a:p>
            <a:r>
              <a:rPr lang="en-GB" altLang="ja-JP" sz="3600" smtClean="0">
                <a:latin typeface="Helvetica" pitchFamily="34" charset="0"/>
              </a:rPr>
              <a:t>Proteins upregulated in macrophages</a:t>
            </a:r>
          </a:p>
        </p:txBody>
      </p:sp>
      <p:sp>
        <p:nvSpPr>
          <p:cNvPr id="27652" name="Rectangle 4"/>
          <p:cNvSpPr>
            <a:spLocks noChangeArrowheads="1"/>
          </p:cNvSpPr>
          <p:nvPr/>
        </p:nvSpPr>
        <p:spPr bwMode="auto">
          <a:xfrm>
            <a:off x="242888" y="2406650"/>
            <a:ext cx="8901112" cy="2225675"/>
          </a:xfrm>
          <a:prstGeom prst="rect">
            <a:avLst/>
          </a:prstGeom>
          <a:noFill/>
          <a:ln w="9525" algn="ctr">
            <a:noFill/>
            <a:miter lim="800000"/>
            <a:headEnd/>
            <a:tailEnd/>
          </a:ln>
        </p:spPr>
        <p:txBody>
          <a:bodyPr>
            <a:spAutoFit/>
          </a:bodyPr>
          <a:lstStyle/>
          <a:p>
            <a:pPr algn="l"/>
            <a:r>
              <a:rPr lang="en-GB" altLang="ja-JP" sz="2000">
                <a:solidFill>
                  <a:schemeClr val="accent1"/>
                </a:solidFill>
              </a:rPr>
              <a:t>IL-1</a:t>
            </a:r>
            <a:r>
              <a:rPr lang="en-GB" altLang="ja-JP" sz="2000"/>
              <a:t> (</a:t>
            </a:r>
            <a:r>
              <a:rPr lang="en-GB" altLang="ja-JP" sz="1600"/>
              <a:t>upregulates NGF in Schwann cells</a:t>
            </a:r>
            <a:r>
              <a:rPr lang="en-GB" altLang="ja-JP" sz="2000"/>
              <a:t>)</a:t>
            </a:r>
          </a:p>
          <a:p>
            <a:pPr algn="l"/>
            <a:r>
              <a:rPr lang="en-GB" altLang="ja-JP" sz="2000">
                <a:solidFill>
                  <a:schemeClr val="accent1"/>
                </a:solidFill>
              </a:rPr>
              <a:t>TNF-</a:t>
            </a:r>
            <a:r>
              <a:rPr lang="en-GB" altLang="ja-JP" sz="2000">
                <a:solidFill>
                  <a:schemeClr val="accent1"/>
                </a:solidFill>
                <a:latin typeface="Symbol" pitchFamily="18" charset="2"/>
              </a:rPr>
              <a:t>a, </a:t>
            </a:r>
            <a:r>
              <a:rPr lang="en-GB" altLang="ja-JP" sz="2000">
                <a:solidFill>
                  <a:schemeClr val="accent1"/>
                </a:solidFill>
              </a:rPr>
              <a:t>NO</a:t>
            </a:r>
            <a:r>
              <a:rPr lang="en-GB" altLang="ja-JP" sz="2000"/>
              <a:t> (</a:t>
            </a:r>
            <a:r>
              <a:rPr lang="en-GB" altLang="ja-JP" sz="1600"/>
              <a:t>potential mediators of neuropathic pain, TNF-</a:t>
            </a:r>
            <a:r>
              <a:rPr lang="en-GB" altLang="ja-JP" sz="1600">
                <a:latin typeface="Symbol" pitchFamily="18" charset="2"/>
              </a:rPr>
              <a:t>a </a:t>
            </a:r>
            <a:r>
              <a:rPr lang="en-GB" altLang="ja-JP" sz="1600"/>
              <a:t>activates neuroprotective transcription factor NF-</a:t>
            </a:r>
            <a:r>
              <a:rPr lang="en-GB" altLang="ja-JP" sz="1600">
                <a:latin typeface="Symbol" pitchFamily="18" charset="2"/>
              </a:rPr>
              <a:t>k</a:t>
            </a:r>
            <a:r>
              <a:rPr lang="en-GB" altLang="ja-JP" sz="1600"/>
              <a:t>B</a:t>
            </a:r>
            <a:r>
              <a:rPr lang="en-GB" altLang="ja-JP" sz="2000"/>
              <a:t>)</a:t>
            </a:r>
          </a:p>
          <a:p>
            <a:pPr algn="l"/>
            <a:r>
              <a:rPr lang="en-GB" altLang="ja-JP" sz="2000">
                <a:solidFill>
                  <a:schemeClr val="accent1"/>
                </a:solidFill>
              </a:rPr>
              <a:t>Cyclooxygenase-2 </a:t>
            </a:r>
            <a:r>
              <a:rPr lang="en-GB" altLang="ja-JP" sz="2000"/>
              <a:t>(</a:t>
            </a:r>
            <a:r>
              <a:rPr lang="en-GB" altLang="ja-JP" sz="1600"/>
              <a:t>may mediate chronic post-traumatic neuropathic pain</a:t>
            </a:r>
            <a:r>
              <a:rPr lang="en-GB" altLang="ja-JP" sz="2000"/>
              <a:t>)</a:t>
            </a:r>
          </a:p>
          <a:p>
            <a:pPr algn="l"/>
            <a:r>
              <a:rPr lang="en-GB" altLang="ja-JP" sz="2000">
                <a:solidFill>
                  <a:schemeClr val="accent1"/>
                </a:solidFill>
              </a:rPr>
              <a:t>MMP-2, MMP-9</a:t>
            </a:r>
            <a:r>
              <a:rPr lang="en-GB" altLang="ja-JP" sz="2000"/>
              <a:t> (matrix metalloproteinase – </a:t>
            </a:r>
            <a:r>
              <a:rPr lang="en-GB" altLang="ja-JP" sz="1600"/>
              <a:t>remodelling of BNB</a:t>
            </a:r>
            <a:r>
              <a:rPr lang="en-GB" altLang="ja-JP" sz="2000"/>
              <a:t>)</a:t>
            </a:r>
          </a:p>
          <a:p>
            <a:pPr algn="l"/>
            <a:r>
              <a:rPr lang="en-GB" altLang="ja-JP" sz="2000">
                <a:solidFill>
                  <a:schemeClr val="accent1"/>
                </a:solidFill>
              </a:rPr>
              <a:t>Erythropoeitin</a:t>
            </a:r>
            <a:r>
              <a:rPr lang="en-GB" altLang="ja-JP" sz="2000"/>
              <a:t> (</a:t>
            </a:r>
            <a:r>
              <a:rPr lang="en-GB" altLang="ja-JP" sz="1600"/>
              <a:t>potentiate division of Schwann cells</a:t>
            </a:r>
            <a:r>
              <a:rPr lang="en-GB" altLang="ja-JP" sz="2000"/>
              <a:t>)</a:t>
            </a:r>
          </a:p>
          <a:p>
            <a:pPr algn="l"/>
            <a:endParaRPr lang="en-GB" altLang="ja-JP" sz="20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a:solidFill>
                  <a:schemeClr val="accent1"/>
                </a:solidFill>
              </a:rPr>
              <a:t>26</a:t>
            </a:r>
          </a:p>
        </p:txBody>
      </p:sp>
      <p:sp>
        <p:nvSpPr>
          <p:cNvPr id="28675" name="Rectangle 3"/>
          <p:cNvSpPr>
            <a:spLocks noGrp="1" noChangeArrowheads="1"/>
          </p:cNvSpPr>
          <p:nvPr>
            <p:ph type="title"/>
          </p:nvPr>
        </p:nvSpPr>
        <p:spPr>
          <a:xfrm>
            <a:off x="0" y="228600"/>
            <a:ext cx="9144000" cy="928688"/>
          </a:xfrm>
          <a:noFill/>
        </p:spPr>
        <p:txBody>
          <a:bodyPr/>
          <a:lstStyle/>
          <a:p>
            <a:r>
              <a:rPr lang="en-GB" altLang="ja-JP" sz="3600" smtClean="0">
                <a:latin typeface="Helvetica" pitchFamily="34" charset="0"/>
              </a:rPr>
              <a:t>Proteins regulated in damaged neurons</a:t>
            </a:r>
          </a:p>
        </p:txBody>
      </p:sp>
      <p:sp>
        <p:nvSpPr>
          <p:cNvPr id="28676" name="Rectangle 4"/>
          <p:cNvSpPr>
            <a:spLocks noChangeArrowheads="1"/>
          </p:cNvSpPr>
          <p:nvPr/>
        </p:nvSpPr>
        <p:spPr bwMode="auto">
          <a:xfrm>
            <a:off x="242888" y="2809875"/>
            <a:ext cx="8901112" cy="1311275"/>
          </a:xfrm>
          <a:prstGeom prst="rect">
            <a:avLst/>
          </a:prstGeom>
          <a:noFill/>
          <a:ln w="9525" algn="ctr">
            <a:noFill/>
            <a:miter lim="800000"/>
            <a:headEnd/>
            <a:tailEnd/>
          </a:ln>
        </p:spPr>
        <p:txBody>
          <a:bodyPr>
            <a:spAutoFit/>
          </a:bodyPr>
          <a:lstStyle/>
          <a:p>
            <a:pPr algn="l"/>
            <a:r>
              <a:rPr lang="en-GB" altLang="ja-JP" sz="2000">
                <a:solidFill>
                  <a:schemeClr val="accent1"/>
                </a:solidFill>
              </a:rPr>
              <a:t>   c-jun</a:t>
            </a:r>
            <a:r>
              <a:rPr lang="en-GB" altLang="ja-JP" sz="2000"/>
              <a:t> (transcription factor)</a:t>
            </a:r>
          </a:p>
          <a:p>
            <a:pPr algn="l"/>
            <a:r>
              <a:rPr lang="en-GB" altLang="ja-JP" sz="2000">
                <a:solidFill>
                  <a:schemeClr val="accent1"/>
                </a:solidFill>
              </a:rPr>
              <a:t>   GAP-43/B50</a:t>
            </a:r>
            <a:r>
              <a:rPr lang="en-GB" altLang="ja-JP" sz="2000"/>
              <a:t> (growth associated protein)</a:t>
            </a:r>
          </a:p>
          <a:p>
            <a:pPr algn="l"/>
            <a:r>
              <a:rPr lang="en-GB" altLang="ja-JP" sz="2000">
                <a:solidFill>
                  <a:schemeClr val="accent1"/>
                </a:solidFill>
              </a:rPr>
              <a:t>   peripherin</a:t>
            </a:r>
            <a:r>
              <a:rPr lang="en-GB" altLang="ja-JP" sz="2000"/>
              <a:t> (intermediate filament)</a:t>
            </a:r>
          </a:p>
          <a:p>
            <a:pPr algn="l"/>
            <a:r>
              <a:rPr lang="en-GB" altLang="ja-JP" sz="2000">
                <a:solidFill>
                  <a:schemeClr val="accent1"/>
                </a:solidFill>
              </a:rPr>
              <a:t>   Class II and III </a:t>
            </a:r>
            <a:r>
              <a:rPr lang="en-GB" altLang="ja-JP" sz="2000">
                <a:solidFill>
                  <a:schemeClr val="accent1"/>
                </a:solidFill>
                <a:latin typeface="Symbol" pitchFamily="18" charset="2"/>
              </a:rPr>
              <a:t>b</a:t>
            </a:r>
            <a:r>
              <a:rPr lang="en-GB" altLang="ja-JP" sz="2000">
                <a:solidFill>
                  <a:schemeClr val="accent1"/>
                </a:solidFill>
              </a:rPr>
              <a:t>-tubulin</a:t>
            </a:r>
            <a:endParaRPr lang="en-GB" altLang="ja-JP" sz="2000"/>
          </a:p>
        </p:txBody>
      </p:sp>
      <p:sp>
        <p:nvSpPr>
          <p:cNvPr id="28677" name="Rectangle 5"/>
          <p:cNvSpPr>
            <a:spLocks noChangeArrowheads="1"/>
          </p:cNvSpPr>
          <p:nvPr/>
        </p:nvSpPr>
        <p:spPr bwMode="auto">
          <a:xfrm>
            <a:off x="242888" y="4922838"/>
            <a:ext cx="8901112" cy="396875"/>
          </a:xfrm>
          <a:prstGeom prst="rect">
            <a:avLst/>
          </a:prstGeom>
          <a:noFill/>
          <a:ln w="9525" algn="ctr">
            <a:noFill/>
            <a:miter lim="800000"/>
            <a:headEnd/>
            <a:tailEnd/>
          </a:ln>
        </p:spPr>
        <p:txBody>
          <a:bodyPr>
            <a:spAutoFit/>
          </a:bodyPr>
          <a:lstStyle/>
          <a:p>
            <a:pPr algn="l"/>
            <a:r>
              <a:rPr lang="en-GB" altLang="ja-JP" sz="2000">
                <a:solidFill>
                  <a:schemeClr val="accent1"/>
                </a:solidFill>
              </a:rPr>
              <a:t>   NF-L, NF-M, NF-H</a:t>
            </a:r>
            <a:r>
              <a:rPr lang="en-GB" altLang="ja-JP" sz="2000"/>
              <a:t> (neurofilaments)</a:t>
            </a:r>
          </a:p>
        </p:txBody>
      </p:sp>
      <p:sp>
        <p:nvSpPr>
          <p:cNvPr id="28678" name="Rectangle 6"/>
          <p:cNvSpPr>
            <a:spLocks noChangeArrowheads="1"/>
          </p:cNvSpPr>
          <p:nvPr/>
        </p:nvSpPr>
        <p:spPr bwMode="auto">
          <a:xfrm>
            <a:off x="242888" y="2287588"/>
            <a:ext cx="8901112" cy="519112"/>
          </a:xfrm>
          <a:prstGeom prst="rect">
            <a:avLst/>
          </a:prstGeom>
          <a:noFill/>
          <a:ln w="9525" algn="ctr">
            <a:noFill/>
            <a:miter lim="800000"/>
            <a:headEnd/>
            <a:tailEnd/>
          </a:ln>
        </p:spPr>
        <p:txBody>
          <a:bodyPr>
            <a:spAutoFit/>
          </a:bodyPr>
          <a:lstStyle/>
          <a:p>
            <a:pPr algn="l"/>
            <a:r>
              <a:rPr lang="en-GB" altLang="ja-JP" sz="2800">
                <a:solidFill>
                  <a:schemeClr val="accent1"/>
                </a:solidFill>
              </a:rPr>
              <a:t>Upregulated</a:t>
            </a:r>
            <a:endParaRPr lang="en-GB" altLang="ja-JP" sz="2800"/>
          </a:p>
        </p:txBody>
      </p:sp>
      <p:sp>
        <p:nvSpPr>
          <p:cNvPr id="28679" name="Rectangle 7"/>
          <p:cNvSpPr>
            <a:spLocks noChangeArrowheads="1"/>
          </p:cNvSpPr>
          <p:nvPr/>
        </p:nvSpPr>
        <p:spPr bwMode="auto">
          <a:xfrm>
            <a:off x="242888" y="4378325"/>
            <a:ext cx="8901112" cy="519113"/>
          </a:xfrm>
          <a:prstGeom prst="rect">
            <a:avLst/>
          </a:prstGeom>
          <a:noFill/>
          <a:ln w="9525" algn="ctr">
            <a:noFill/>
            <a:miter lim="800000"/>
            <a:headEnd/>
            <a:tailEnd/>
          </a:ln>
        </p:spPr>
        <p:txBody>
          <a:bodyPr>
            <a:spAutoFit/>
          </a:bodyPr>
          <a:lstStyle/>
          <a:p>
            <a:pPr algn="l"/>
            <a:r>
              <a:rPr lang="en-GB" altLang="ja-JP" sz="2800">
                <a:solidFill>
                  <a:schemeClr val="accent1"/>
                </a:solidFill>
              </a:rPr>
              <a:t>Downregulated</a:t>
            </a:r>
            <a:endParaRPr lang="en-GB" altLang="ja-JP" sz="28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ja-JP" sz="3600" smtClean="0">
                <a:latin typeface="Helvetica" pitchFamily="34" charset="0"/>
              </a:rPr>
              <a:t>Axon regeneration in spinal cord </a:t>
            </a:r>
            <a:br>
              <a:rPr lang="en-GB" altLang="ja-JP" sz="3600" smtClean="0">
                <a:latin typeface="Helvetica" pitchFamily="34" charset="0"/>
              </a:rPr>
            </a:br>
            <a:r>
              <a:rPr lang="en-GB" altLang="ja-JP" sz="3600" smtClean="0">
                <a:latin typeface="Helvetica" pitchFamily="34" charset="0"/>
              </a:rPr>
              <a:t>is induced by cAMP</a:t>
            </a:r>
          </a:p>
        </p:txBody>
      </p:sp>
      <p:pic>
        <p:nvPicPr>
          <p:cNvPr id="19459" name="Picture 5"/>
          <p:cNvPicPr>
            <a:picLocks noChangeAspect="1" noChangeArrowheads="1"/>
          </p:cNvPicPr>
          <p:nvPr/>
        </p:nvPicPr>
        <p:blipFill>
          <a:blip r:embed="rId3" cstate="screen"/>
          <a:srcRect/>
          <a:stretch>
            <a:fillRect/>
          </a:stretch>
        </p:blipFill>
        <p:spPr bwMode="auto">
          <a:xfrm>
            <a:off x="204788" y="1662113"/>
            <a:ext cx="2582862" cy="2962275"/>
          </a:xfrm>
          <a:prstGeom prst="rect">
            <a:avLst/>
          </a:prstGeom>
          <a:noFill/>
          <a:ln w="9525" algn="ctr">
            <a:noFill/>
            <a:miter lim="800000"/>
            <a:headEnd/>
            <a:tailEnd/>
          </a:ln>
        </p:spPr>
      </p:pic>
      <p:pic>
        <p:nvPicPr>
          <p:cNvPr id="19460" name="Picture 6"/>
          <p:cNvPicPr>
            <a:picLocks noChangeAspect="1" noChangeArrowheads="1"/>
          </p:cNvPicPr>
          <p:nvPr/>
        </p:nvPicPr>
        <p:blipFill>
          <a:blip r:embed="rId4" cstate="screen"/>
          <a:srcRect/>
          <a:stretch>
            <a:fillRect/>
          </a:stretch>
        </p:blipFill>
        <p:spPr bwMode="auto">
          <a:xfrm>
            <a:off x="204788" y="4714875"/>
            <a:ext cx="2582862" cy="1965325"/>
          </a:xfrm>
          <a:prstGeom prst="rect">
            <a:avLst/>
          </a:prstGeom>
          <a:noFill/>
          <a:ln w="9525" algn="ctr">
            <a:noFill/>
            <a:miter lim="800000"/>
            <a:headEnd/>
            <a:tailEnd/>
          </a:ln>
        </p:spPr>
      </p:pic>
      <p:sp>
        <p:nvSpPr>
          <p:cNvPr id="19461" name="Rectangle 7"/>
          <p:cNvSpPr>
            <a:spLocks noChangeArrowheads="1"/>
          </p:cNvSpPr>
          <p:nvPr/>
        </p:nvSpPr>
        <p:spPr bwMode="auto">
          <a:xfrm>
            <a:off x="8734425" y="6521450"/>
            <a:ext cx="409575" cy="336550"/>
          </a:xfrm>
          <a:prstGeom prst="rect">
            <a:avLst/>
          </a:prstGeom>
          <a:noFill/>
          <a:ln w="9525" algn="ctr">
            <a:noFill/>
            <a:miter lim="800000"/>
            <a:headEnd/>
            <a:tailEnd/>
          </a:ln>
        </p:spPr>
        <p:txBody>
          <a:bodyPr wrap="none">
            <a:spAutoFit/>
          </a:bodyPr>
          <a:lstStyle/>
          <a:p>
            <a:r>
              <a:rPr lang="en-GB" altLang="ja-JP" sz="1600" b="1" dirty="0" smtClean="0">
                <a:solidFill>
                  <a:schemeClr val="accent1"/>
                </a:solidFill>
              </a:rPr>
              <a:t>27</a:t>
            </a:r>
            <a:endParaRPr lang="en-GB" altLang="ja-JP" sz="1600" b="1" dirty="0">
              <a:solidFill>
                <a:schemeClr val="accent1"/>
              </a:solidFill>
            </a:endParaRPr>
          </a:p>
        </p:txBody>
      </p:sp>
      <p:sp>
        <p:nvSpPr>
          <p:cNvPr id="19462" name="Rectangle 8"/>
          <p:cNvSpPr>
            <a:spLocks noChangeArrowheads="1"/>
          </p:cNvSpPr>
          <p:nvPr/>
        </p:nvSpPr>
        <p:spPr bwMode="auto">
          <a:xfrm>
            <a:off x="2767013" y="1822450"/>
            <a:ext cx="6376987" cy="701675"/>
          </a:xfrm>
          <a:prstGeom prst="rect">
            <a:avLst/>
          </a:prstGeom>
          <a:noFill/>
          <a:ln w="9525" algn="ctr">
            <a:noFill/>
            <a:miter lim="800000"/>
            <a:headEnd/>
            <a:tailEnd/>
          </a:ln>
        </p:spPr>
        <p:txBody>
          <a:bodyPr>
            <a:spAutoFit/>
          </a:bodyPr>
          <a:lstStyle/>
          <a:p>
            <a:pPr algn="l"/>
            <a:r>
              <a:rPr lang="en-US" altLang="en-US" sz="2000"/>
              <a:t>The fibres traverse the spinal cord in a tight bundle in un-operated animal</a:t>
            </a:r>
          </a:p>
        </p:txBody>
      </p:sp>
      <p:sp>
        <p:nvSpPr>
          <p:cNvPr id="19463" name="Rectangle 9"/>
          <p:cNvSpPr>
            <a:spLocks noChangeArrowheads="1"/>
          </p:cNvSpPr>
          <p:nvPr/>
        </p:nvSpPr>
        <p:spPr bwMode="auto">
          <a:xfrm>
            <a:off x="2767013" y="2809875"/>
            <a:ext cx="6376987" cy="701675"/>
          </a:xfrm>
          <a:prstGeom prst="rect">
            <a:avLst/>
          </a:prstGeom>
          <a:noFill/>
          <a:ln w="9525" algn="ctr">
            <a:noFill/>
            <a:miter lim="800000"/>
            <a:headEnd/>
            <a:tailEnd/>
          </a:ln>
        </p:spPr>
        <p:txBody>
          <a:bodyPr>
            <a:spAutoFit/>
          </a:bodyPr>
          <a:lstStyle/>
          <a:p>
            <a:pPr algn="l"/>
            <a:r>
              <a:rPr lang="en-US" altLang="en-US" sz="2000"/>
              <a:t>Horizontal section through the lesion site shows majority of fibres stop at the lesion site</a:t>
            </a:r>
          </a:p>
        </p:txBody>
      </p:sp>
      <p:sp>
        <p:nvSpPr>
          <p:cNvPr id="19464" name="Rectangle 10"/>
          <p:cNvSpPr>
            <a:spLocks noChangeArrowheads="1"/>
          </p:cNvSpPr>
          <p:nvPr/>
        </p:nvSpPr>
        <p:spPr bwMode="auto">
          <a:xfrm>
            <a:off x="2767013" y="3938588"/>
            <a:ext cx="6376987" cy="396875"/>
          </a:xfrm>
          <a:prstGeom prst="rect">
            <a:avLst/>
          </a:prstGeom>
          <a:noFill/>
          <a:ln w="9525" algn="ctr">
            <a:noFill/>
            <a:miter lim="800000"/>
            <a:headEnd/>
            <a:tailEnd/>
          </a:ln>
        </p:spPr>
        <p:txBody>
          <a:bodyPr>
            <a:spAutoFit/>
          </a:bodyPr>
          <a:lstStyle/>
          <a:p>
            <a:pPr algn="l"/>
            <a:r>
              <a:rPr lang="en-US" altLang="en-US" sz="2000"/>
              <a:t>Saline-injection does not alter the condition</a:t>
            </a:r>
          </a:p>
        </p:txBody>
      </p:sp>
      <p:sp>
        <p:nvSpPr>
          <p:cNvPr id="19465" name="Rectangle 11"/>
          <p:cNvSpPr>
            <a:spLocks noChangeArrowheads="1"/>
          </p:cNvSpPr>
          <p:nvPr/>
        </p:nvSpPr>
        <p:spPr bwMode="auto">
          <a:xfrm>
            <a:off x="2767013" y="4830763"/>
            <a:ext cx="6376987" cy="1311275"/>
          </a:xfrm>
          <a:prstGeom prst="rect">
            <a:avLst/>
          </a:prstGeom>
          <a:noFill/>
          <a:ln w="9525" algn="ctr">
            <a:noFill/>
            <a:miter lim="800000"/>
            <a:headEnd/>
            <a:tailEnd/>
          </a:ln>
        </p:spPr>
        <p:txBody>
          <a:bodyPr>
            <a:spAutoFit/>
          </a:bodyPr>
          <a:lstStyle/>
          <a:p>
            <a:pPr algn="l"/>
            <a:r>
              <a:rPr lang="en-US" altLang="en-US" sz="2000"/>
              <a:t>db-cAMP-injected animals show regenerating fibres.</a:t>
            </a:r>
          </a:p>
          <a:p>
            <a:pPr algn="l"/>
            <a:r>
              <a:rPr lang="en-GB" altLang="en-US" sz="2000"/>
              <a:t>Many axons regrow into the </a:t>
            </a:r>
            <a:r>
              <a:rPr lang="en-US" altLang="en-US" sz="2000"/>
              <a:t>lesion site. Some grow extensively around and on the walls of a cyst, while others grow toward the surface of the spinal cord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6146" name="Rectangle 2"/>
          <p:cNvSpPr>
            <a:spLocks noChangeArrowheads="1"/>
          </p:cNvSpPr>
          <p:nvPr/>
        </p:nvSpPr>
        <p:spPr bwMode="auto">
          <a:xfrm>
            <a:off x="0" y="0"/>
            <a:ext cx="9144000" cy="6858000"/>
          </a:xfrm>
          <a:prstGeom prst="rect">
            <a:avLst/>
          </a:prstGeom>
          <a:ln w="12700">
            <a:noFill/>
            <a:miter lim="800000"/>
            <a:headEnd/>
            <a:tailEnd/>
          </a:ln>
        </p:spPr>
        <p:txBody>
          <a:bodyPr wrap="none" anchor="ctr"/>
          <a:lstStyle/>
          <a:p>
            <a:pPr algn="l"/>
            <a:endParaRPr lang="ja-JP" altLang="en-US"/>
          </a:p>
        </p:txBody>
      </p:sp>
      <p:sp>
        <p:nvSpPr>
          <p:cNvPr id="6147" name="Rectangle 3"/>
          <p:cNvSpPr>
            <a:spLocks noChangeArrowheads="1"/>
          </p:cNvSpPr>
          <p:nvPr/>
        </p:nvSpPr>
        <p:spPr bwMode="auto">
          <a:xfrm>
            <a:off x="512763" y="730250"/>
            <a:ext cx="8399462" cy="5386090"/>
          </a:xfrm>
          <a:prstGeom prst="rect">
            <a:avLst/>
          </a:prstGeom>
          <a:noFill/>
          <a:ln w="9525" algn="ctr">
            <a:noFill/>
            <a:miter lim="800000"/>
            <a:headEnd/>
            <a:tailEnd/>
          </a:ln>
        </p:spPr>
        <p:txBody>
          <a:bodyPr anchor="ctr">
            <a:spAutoFit/>
          </a:bodyPr>
          <a:lstStyle/>
          <a:p>
            <a:pPr algn="l" fontAlgn="t"/>
            <a:r>
              <a:rPr lang="en-GB" altLang="ja-JP" sz="2800" dirty="0">
                <a:solidFill>
                  <a:srgbClr val="FFFF66"/>
                </a:solidFill>
              </a:rPr>
              <a:t>Causes of axonal damage</a:t>
            </a:r>
          </a:p>
          <a:p>
            <a:pPr algn="l" fontAlgn="t"/>
            <a:r>
              <a:rPr lang="en-US" altLang="ja-JP" sz="2800" dirty="0">
                <a:solidFill>
                  <a:srgbClr val="FFFF66"/>
                </a:solidFill>
              </a:rPr>
              <a:t>	</a:t>
            </a:r>
            <a:r>
              <a:rPr lang="en-US" altLang="ja-JP" dirty="0"/>
              <a:t>Disease (MS, infection, infarction, ischemia etc)</a:t>
            </a:r>
          </a:p>
          <a:p>
            <a:pPr algn="l" fontAlgn="t"/>
            <a:r>
              <a:rPr lang="en-US" altLang="ja-JP" dirty="0"/>
              <a:t>	Drug induced</a:t>
            </a:r>
          </a:p>
          <a:p>
            <a:pPr algn="l" fontAlgn="t"/>
            <a:r>
              <a:rPr lang="en-US" altLang="ja-JP" dirty="0"/>
              <a:t>	Injury</a:t>
            </a:r>
          </a:p>
          <a:p>
            <a:pPr algn="l" fontAlgn="t"/>
            <a:endParaRPr lang="en-US" altLang="ja-JP" dirty="0"/>
          </a:p>
          <a:p>
            <a:pPr algn="l" fontAlgn="t"/>
            <a:r>
              <a:rPr lang="en-GB" altLang="ja-JP" sz="2800" dirty="0">
                <a:solidFill>
                  <a:srgbClr val="FFFF66"/>
                </a:solidFill>
              </a:rPr>
              <a:t>Pathophysiology and consequences of axonal damage</a:t>
            </a:r>
            <a:endParaRPr lang="en-US" altLang="ja-JP" dirty="0"/>
          </a:p>
          <a:p>
            <a:pPr algn="l" fontAlgn="t"/>
            <a:r>
              <a:rPr lang="en-US" altLang="ja-JP" dirty="0"/>
              <a:t>	Degeneration and Regeneration</a:t>
            </a:r>
            <a:endParaRPr lang="en-GB" altLang="ja-JP" dirty="0"/>
          </a:p>
          <a:p>
            <a:pPr algn="l" fontAlgn="t"/>
            <a:r>
              <a:rPr lang="en-US" altLang="ja-JP" dirty="0"/>
              <a:t>		</a:t>
            </a:r>
            <a:r>
              <a:rPr lang="en-US" altLang="ja-JP" sz="2000" dirty="0"/>
              <a:t>- </a:t>
            </a:r>
            <a:r>
              <a:rPr lang="en-US" altLang="ja-JP" sz="2000" dirty="0" err="1"/>
              <a:t>Wallerian</a:t>
            </a:r>
            <a:r>
              <a:rPr lang="en-US" altLang="ja-JP" sz="2000" dirty="0"/>
              <a:t> Degeneration (WD), C57BL/</a:t>
            </a:r>
            <a:r>
              <a:rPr lang="en-US" altLang="ja-JP" sz="2000" dirty="0" err="1"/>
              <a:t>Wld</a:t>
            </a:r>
            <a:r>
              <a:rPr lang="en-US" altLang="ja-JP" sz="2000" baseline="30000" dirty="0" err="1"/>
              <a:t>s</a:t>
            </a:r>
            <a:r>
              <a:rPr lang="en-US" altLang="ja-JP" sz="2000" dirty="0"/>
              <a:t> mouse</a:t>
            </a:r>
          </a:p>
          <a:p>
            <a:pPr algn="l" fontAlgn="t"/>
            <a:r>
              <a:rPr lang="en-US" altLang="ja-JP" sz="2000" dirty="0"/>
              <a:t>		- </a:t>
            </a:r>
            <a:r>
              <a:rPr lang="en-US" altLang="ja-JP" sz="2000" dirty="0" err="1" smtClean="0"/>
              <a:t>Reinnervation</a:t>
            </a:r>
            <a:endParaRPr lang="en-US" altLang="ja-JP" sz="2000" dirty="0"/>
          </a:p>
          <a:p>
            <a:pPr algn="l" fontAlgn="t"/>
            <a:r>
              <a:rPr lang="en-US" altLang="ja-JP" sz="2000" dirty="0"/>
              <a:t>		- CNS vs. PNS</a:t>
            </a:r>
          </a:p>
          <a:p>
            <a:pPr algn="l" fontAlgn="t"/>
            <a:endParaRPr lang="en-US" altLang="ja-JP" dirty="0"/>
          </a:p>
          <a:p>
            <a:pPr algn="l" fontAlgn="t"/>
            <a:r>
              <a:rPr lang="en-US" altLang="ja-JP" dirty="0"/>
              <a:t>	Genetic changes in neurons, glial cells, macrophages</a:t>
            </a:r>
          </a:p>
          <a:p>
            <a:pPr algn="l" fontAlgn="t"/>
            <a:r>
              <a:rPr lang="en-US" altLang="ja-JP" dirty="0"/>
              <a:t>	</a:t>
            </a:r>
            <a:endParaRPr lang="en-GB" altLang="ja-JP" dirty="0"/>
          </a:p>
        </p:txBody>
      </p:sp>
      <p:sp>
        <p:nvSpPr>
          <p:cNvPr id="6148" name="Rectangle 4"/>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4"/>
          <p:cNvSpPr>
            <a:spLocks noGrp="1" noChangeArrowheads="1"/>
          </p:cNvSpPr>
          <p:nvPr>
            <p:ph type="title"/>
          </p:nvPr>
        </p:nvSpPr>
        <p:spPr>
          <a:xfrm>
            <a:off x="609600" y="228600"/>
            <a:ext cx="7848600" cy="1008063"/>
          </a:xfrm>
        </p:spPr>
        <p:txBody>
          <a:bodyPr/>
          <a:lstStyle/>
          <a:p>
            <a:r>
              <a:rPr lang="en-GB" altLang="ja-JP" sz="2800" smtClean="0">
                <a:solidFill>
                  <a:srgbClr val="FFFF66"/>
                </a:solidFill>
                <a:latin typeface="Helvetica" pitchFamily="34" charset="0"/>
              </a:rPr>
              <a:t>Causes of axonal damage</a:t>
            </a:r>
            <a:r>
              <a:rPr lang="en-GB" altLang="ja-JP" sz="3600" smtClean="0">
                <a:solidFill>
                  <a:srgbClr val="FFFF66"/>
                </a:solidFill>
                <a:latin typeface="Helvetica" pitchFamily="34" charset="0"/>
              </a:rPr>
              <a:t/>
            </a:r>
            <a:br>
              <a:rPr lang="en-GB" altLang="ja-JP" sz="3600" smtClean="0">
                <a:solidFill>
                  <a:srgbClr val="FFFF66"/>
                </a:solidFill>
                <a:latin typeface="Helvetica" pitchFamily="34" charset="0"/>
              </a:rPr>
            </a:br>
            <a:r>
              <a:rPr lang="en-GB" altLang="ja-JP" sz="3600" smtClean="0">
                <a:solidFill>
                  <a:srgbClr val="FFFF66"/>
                </a:solidFill>
                <a:latin typeface="Helvetica" pitchFamily="34" charset="0"/>
              </a:rPr>
              <a:t>Multiple Sclerosis</a:t>
            </a:r>
          </a:p>
        </p:txBody>
      </p:sp>
      <p:sp>
        <p:nvSpPr>
          <p:cNvPr id="7171" name="Rectangle 32"/>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4</a:t>
            </a:r>
          </a:p>
        </p:txBody>
      </p:sp>
      <p:sp>
        <p:nvSpPr>
          <p:cNvPr id="7172" name="Rectangle 33"/>
          <p:cNvSpPr>
            <a:spLocks noChangeArrowheads="1"/>
          </p:cNvSpPr>
          <p:nvPr/>
        </p:nvSpPr>
        <p:spPr bwMode="auto">
          <a:xfrm>
            <a:off x="255588" y="1789113"/>
            <a:ext cx="8888412" cy="2105025"/>
          </a:xfrm>
          <a:prstGeom prst="rect">
            <a:avLst/>
          </a:prstGeom>
          <a:noFill/>
          <a:ln w="9525" algn="ctr">
            <a:noFill/>
            <a:miter lim="800000"/>
            <a:headEnd/>
            <a:tailEnd/>
          </a:ln>
        </p:spPr>
        <p:txBody>
          <a:bodyPr>
            <a:spAutoFit/>
          </a:bodyPr>
          <a:lstStyle/>
          <a:p>
            <a:pPr algn="l"/>
            <a:r>
              <a:rPr lang="en-GB" altLang="ja-JP">
                <a:solidFill>
                  <a:srgbClr val="FFFF66"/>
                </a:solidFill>
              </a:rPr>
              <a:t>Multiple Sclerosis (MS)</a:t>
            </a:r>
            <a:endParaRPr lang="en-GB" altLang="ja-JP">
              <a:solidFill>
                <a:schemeClr val="accent1"/>
              </a:solidFill>
            </a:endParaRPr>
          </a:p>
          <a:p>
            <a:pPr algn="l"/>
            <a:r>
              <a:rPr lang="en-GB" altLang="ja-JP" sz="1800"/>
              <a:t>     - Is an inflammatory neurodegenerative disease </a:t>
            </a:r>
          </a:p>
          <a:p>
            <a:pPr algn="l"/>
            <a:r>
              <a:rPr lang="en-US" altLang="ja-JP" sz="1800"/>
              <a:t>     - </a:t>
            </a:r>
            <a:r>
              <a:rPr lang="en-US" altLang="ja-JP" sz="1800">
                <a:solidFill>
                  <a:srgbClr val="FF00FF"/>
                </a:solidFill>
              </a:rPr>
              <a:t>Significant axonal loss</a:t>
            </a:r>
            <a:r>
              <a:rPr lang="en-US" altLang="ja-JP" sz="1800"/>
              <a:t> in normal-appearing white mater</a:t>
            </a:r>
          </a:p>
          <a:p>
            <a:pPr algn="l"/>
            <a:r>
              <a:rPr lang="en-GB" altLang="ja-JP" sz="1800"/>
              <a:t>     - Molecules secreted by macrophages and activated T cells such as NO and </a:t>
            </a:r>
          </a:p>
          <a:p>
            <a:pPr algn="l"/>
            <a:r>
              <a:rPr lang="en-GB" altLang="ja-JP" sz="1800"/>
              <a:t>       matrix metalloproteinase lead to </a:t>
            </a:r>
            <a:r>
              <a:rPr lang="en-GB" altLang="ja-JP" sz="1800">
                <a:solidFill>
                  <a:srgbClr val="FF00FF"/>
                </a:solidFill>
              </a:rPr>
              <a:t>axon transections</a:t>
            </a:r>
          </a:p>
          <a:p>
            <a:pPr algn="l"/>
            <a:r>
              <a:rPr lang="en-GB" altLang="ja-JP" sz="1800"/>
              <a:t>     - Irreversible denervation of target neurons causes functional loss and possibly</a:t>
            </a:r>
          </a:p>
          <a:p>
            <a:pPr algn="l"/>
            <a:r>
              <a:rPr lang="en-GB" altLang="ja-JP" sz="1800"/>
              <a:t>       downstream effects</a:t>
            </a:r>
          </a:p>
        </p:txBody>
      </p:sp>
      <p:pic>
        <p:nvPicPr>
          <p:cNvPr id="7173" name="Picture 34"/>
          <p:cNvPicPr>
            <a:picLocks noChangeAspect="1" noChangeArrowheads="1"/>
          </p:cNvPicPr>
          <p:nvPr/>
        </p:nvPicPr>
        <p:blipFill>
          <a:blip r:embed="rId2" cstate="screen"/>
          <a:srcRect/>
          <a:stretch>
            <a:fillRect/>
          </a:stretch>
        </p:blipFill>
        <p:spPr bwMode="auto">
          <a:xfrm>
            <a:off x="449263" y="3897313"/>
            <a:ext cx="4662487" cy="1609725"/>
          </a:xfrm>
          <a:prstGeom prst="rect">
            <a:avLst/>
          </a:prstGeom>
          <a:noFill/>
          <a:ln w="9525" algn="ctr">
            <a:noFill/>
            <a:miter lim="800000"/>
            <a:headEnd/>
            <a:tailEnd/>
          </a:ln>
        </p:spPr>
      </p:pic>
      <p:pic>
        <p:nvPicPr>
          <p:cNvPr id="7174" name="Picture 36"/>
          <p:cNvPicPr>
            <a:picLocks noChangeAspect="1" noChangeArrowheads="1"/>
          </p:cNvPicPr>
          <p:nvPr/>
        </p:nvPicPr>
        <p:blipFill>
          <a:blip r:embed="rId3" cstate="screen"/>
          <a:srcRect/>
          <a:stretch>
            <a:fillRect/>
          </a:stretch>
        </p:blipFill>
        <p:spPr bwMode="auto">
          <a:xfrm>
            <a:off x="1189038" y="5600700"/>
            <a:ext cx="1212850" cy="1257300"/>
          </a:xfrm>
          <a:prstGeom prst="rect">
            <a:avLst/>
          </a:prstGeom>
          <a:noFill/>
          <a:ln w="9525" algn="ctr">
            <a:noFill/>
            <a:miter lim="800000"/>
            <a:headEnd/>
            <a:tailEnd/>
          </a:ln>
        </p:spPr>
      </p:pic>
      <p:sp>
        <p:nvSpPr>
          <p:cNvPr id="7175" name="Rectangle 37"/>
          <p:cNvSpPr>
            <a:spLocks noChangeArrowheads="1"/>
          </p:cNvSpPr>
          <p:nvPr/>
        </p:nvSpPr>
        <p:spPr bwMode="auto">
          <a:xfrm>
            <a:off x="2441575" y="5624513"/>
            <a:ext cx="2435225" cy="581025"/>
          </a:xfrm>
          <a:prstGeom prst="rect">
            <a:avLst/>
          </a:prstGeom>
          <a:noFill/>
          <a:ln w="9525" algn="ctr">
            <a:noFill/>
            <a:miter lim="800000"/>
            <a:headEnd/>
            <a:tailEnd/>
          </a:ln>
        </p:spPr>
        <p:txBody>
          <a:bodyPr>
            <a:spAutoFit/>
          </a:bodyPr>
          <a:lstStyle/>
          <a:p>
            <a:pPr algn="l">
              <a:spcBef>
                <a:spcPct val="50000"/>
              </a:spcBef>
            </a:pPr>
            <a:r>
              <a:rPr lang="en-GB" altLang="ja-JP" sz="1600">
                <a:solidFill>
                  <a:schemeClr val="accent1"/>
                </a:solidFill>
                <a:latin typeface="GillSans" charset="0"/>
              </a:rPr>
              <a:t>Axon end bulbs following axon injury in MS</a:t>
            </a:r>
          </a:p>
        </p:txBody>
      </p:sp>
      <p:pic>
        <p:nvPicPr>
          <p:cNvPr id="7176" name="Picture 38"/>
          <p:cNvPicPr>
            <a:picLocks noChangeAspect="1" noChangeArrowheads="1"/>
          </p:cNvPicPr>
          <p:nvPr/>
        </p:nvPicPr>
        <p:blipFill>
          <a:blip r:embed="rId4" cstate="screen"/>
          <a:srcRect/>
          <a:stretch>
            <a:fillRect/>
          </a:stretch>
        </p:blipFill>
        <p:spPr bwMode="auto">
          <a:xfrm>
            <a:off x="5516563" y="4184650"/>
            <a:ext cx="3382962" cy="1252538"/>
          </a:xfrm>
          <a:prstGeom prst="rect">
            <a:avLst/>
          </a:prstGeom>
          <a:noFill/>
          <a:ln w="9525" algn="ctr">
            <a:noFill/>
            <a:miter lim="800000"/>
            <a:headEnd/>
            <a:tailEnd/>
          </a:ln>
        </p:spPr>
      </p:pic>
      <p:sp>
        <p:nvSpPr>
          <p:cNvPr id="7177" name="Rectangle 39"/>
          <p:cNvSpPr>
            <a:spLocks noChangeArrowheads="1"/>
          </p:cNvSpPr>
          <p:nvPr/>
        </p:nvSpPr>
        <p:spPr bwMode="auto">
          <a:xfrm>
            <a:off x="5308600" y="3716338"/>
            <a:ext cx="3692525" cy="517525"/>
          </a:xfrm>
          <a:prstGeom prst="rect">
            <a:avLst/>
          </a:prstGeom>
          <a:noFill/>
          <a:ln w="9525" algn="ctr">
            <a:noFill/>
            <a:miter lim="800000"/>
            <a:headEnd/>
            <a:tailEnd/>
          </a:ln>
        </p:spPr>
        <p:txBody>
          <a:bodyPr>
            <a:spAutoFit/>
          </a:bodyPr>
          <a:lstStyle/>
          <a:p>
            <a:pPr algn="l">
              <a:spcBef>
                <a:spcPct val="50000"/>
              </a:spcBef>
            </a:pPr>
            <a:r>
              <a:rPr lang="en-GB" altLang="ja-JP" sz="1400">
                <a:solidFill>
                  <a:schemeClr val="accent1"/>
                </a:solidFill>
                <a:latin typeface="GillSans" charset="0"/>
              </a:rPr>
              <a:t>Axonal density determined in neurofilament-stained brain white matter sections</a:t>
            </a:r>
          </a:p>
        </p:txBody>
      </p:sp>
      <p:sp>
        <p:nvSpPr>
          <p:cNvPr id="7178" name="Rectangle 40"/>
          <p:cNvSpPr>
            <a:spLocks noChangeArrowheads="1"/>
          </p:cNvSpPr>
          <p:nvPr/>
        </p:nvSpPr>
        <p:spPr bwMode="auto">
          <a:xfrm>
            <a:off x="5654675" y="5475288"/>
            <a:ext cx="771525" cy="304800"/>
          </a:xfrm>
          <a:prstGeom prst="rect">
            <a:avLst/>
          </a:prstGeom>
          <a:noFill/>
          <a:ln w="9525" algn="ctr">
            <a:noFill/>
            <a:miter lim="800000"/>
            <a:headEnd/>
            <a:tailEnd/>
          </a:ln>
        </p:spPr>
        <p:txBody>
          <a:bodyPr>
            <a:spAutoFit/>
          </a:bodyPr>
          <a:lstStyle/>
          <a:p>
            <a:pPr algn="l">
              <a:spcBef>
                <a:spcPct val="50000"/>
              </a:spcBef>
            </a:pPr>
            <a:r>
              <a:rPr lang="en-GB" altLang="ja-JP" sz="1400">
                <a:latin typeface="GillSans" charset="0"/>
              </a:rPr>
              <a:t>control</a:t>
            </a:r>
          </a:p>
        </p:txBody>
      </p:sp>
      <p:sp>
        <p:nvSpPr>
          <p:cNvPr id="7179" name="Rectangle 41"/>
          <p:cNvSpPr>
            <a:spLocks noChangeArrowheads="1"/>
          </p:cNvSpPr>
          <p:nvPr/>
        </p:nvSpPr>
        <p:spPr bwMode="auto">
          <a:xfrm>
            <a:off x="6570663" y="5475288"/>
            <a:ext cx="1328737" cy="304800"/>
          </a:xfrm>
          <a:prstGeom prst="rect">
            <a:avLst/>
          </a:prstGeom>
          <a:noFill/>
          <a:ln w="9525" algn="ctr">
            <a:noFill/>
            <a:miter lim="800000"/>
            <a:headEnd/>
            <a:tailEnd/>
          </a:ln>
        </p:spPr>
        <p:txBody>
          <a:bodyPr>
            <a:spAutoFit/>
          </a:bodyPr>
          <a:lstStyle/>
          <a:p>
            <a:pPr algn="l">
              <a:spcBef>
                <a:spcPct val="50000"/>
              </a:spcBef>
            </a:pPr>
            <a:r>
              <a:rPr lang="en-GB" altLang="ja-JP" sz="1400">
                <a:latin typeface="GillSans" charset="0"/>
              </a:rPr>
              <a:t>MS nonlesion</a:t>
            </a:r>
          </a:p>
        </p:txBody>
      </p:sp>
      <p:sp>
        <p:nvSpPr>
          <p:cNvPr id="7180" name="Rectangle 42"/>
          <p:cNvSpPr>
            <a:spLocks noChangeArrowheads="1"/>
          </p:cNvSpPr>
          <p:nvPr/>
        </p:nvSpPr>
        <p:spPr bwMode="auto">
          <a:xfrm>
            <a:off x="7867650" y="5475288"/>
            <a:ext cx="996950" cy="304800"/>
          </a:xfrm>
          <a:prstGeom prst="rect">
            <a:avLst/>
          </a:prstGeom>
          <a:noFill/>
          <a:ln w="9525" algn="ctr">
            <a:noFill/>
            <a:miter lim="800000"/>
            <a:headEnd/>
            <a:tailEnd/>
          </a:ln>
        </p:spPr>
        <p:txBody>
          <a:bodyPr>
            <a:spAutoFit/>
          </a:bodyPr>
          <a:lstStyle/>
          <a:p>
            <a:pPr algn="l">
              <a:spcBef>
                <a:spcPct val="50000"/>
              </a:spcBef>
            </a:pPr>
            <a:r>
              <a:rPr lang="en-GB" altLang="ja-JP" sz="1400">
                <a:latin typeface="GillSans" charset="0"/>
              </a:rPr>
              <a:t>MS lesion</a:t>
            </a:r>
          </a:p>
        </p:txBody>
      </p:sp>
      <p:sp>
        <p:nvSpPr>
          <p:cNvPr id="7181" name="Rectangle 46"/>
          <p:cNvSpPr>
            <a:spLocks noChangeArrowheads="1"/>
          </p:cNvSpPr>
          <p:nvPr/>
        </p:nvSpPr>
        <p:spPr bwMode="auto">
          <a:xfrm>
            <a:off x="2571750" y="6143625"/>
            <a:ext cx="4987925" cy="517525"/>
          </a:xfrm>
          <a:prstGeom prst="rect">
            <a:avLst/>
          </a:prstGeom>
          <a:noFill/>
          <a:ln w="9525" algn="ctr">
            <a:noFill/>
            <a:miter lim="800000"/>
            <a:headEnd/>
            <a:tailEnd/>
          </a:ln>
        </p:spPr>
        <p:txBody>
          <a:bodyPr>
            <a:spAutoFit/>
          </a:bodyPr>
          <a:lstStyle/>
          <a:p>
            <a:pPr algn="l"/>
            <a:r>
              <a:rPr lang="en-GB" altLang="ja-JP" sz="1400"/>
              <a:t> - Filled with proteins including APP </a:t>
            </a:r>
          </a:p>
          <a:p>
            <a:pPr algn="l"/>
            <a:r>
              <a:rPr lang="en-US" altLang="ja-JP" sz="1400"/>
              <a:t> - appear in acute lesions, but very few in chronic lesions</a:t>
            </a:r>
            <a:endParaRPr lang="ja-JP" altLang="en-US" sz="14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ja-JP" sz="3600" smtClean="0">
                <a:latin typeface="Helvetica" pitchFamily="34" charset="0"/>
              </a:rPr>
              <a:t>Axonal varicosities, spheroids and end bulbs </a:t>
            </a:r>
          </a:p>
        </p:txBody>
      </p:sp>
      <p:pic>
        <p:nvPicPr>
          <p:cNvPr id="8195" name="Picture 4"/>
          <p:cNvPicPr>
            <a:picLocks noChangeAspect="1" noChangeArrowheads="1"/>
          </p:cNvPicPr>
          <p:nvPr/>
        </p:nvPicPr>
        <p:blipFill>
          <a:blip r:embed="rId2" cstate="screen"/>
          <a:srcRect/>
          <a:stretch>
            <a:fillRect/>
          </a:stretch>
        </p:blipFill>
        <p:spPr bwMode="auto">
          <a:xfrm>
            <a:off x="0" y="1625600"/>
            <a:ext cx="4300538" cy="5232400"/>
          </a:xfrm>
          <a:prstGeom prst="rect">
            <a:avLst/>
          </a:prstGeom>
          <a:noFill/>
          <a:ln w="9525" algn="ctr">
            <a:noFill/>
            <a:miter lim="800000"/>
            <a:headEnd/>
            <a:tailEnd/>
          </a:ln>
        </p:spPr>
      </p:pic>
      <p:sp>
        <p:nvSpPr>
          <p:cNvPr id="8196" name="Rectangle 6"/>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5</a:t>
            </a:r>
          </a:p>
        </p:txBody>
      </p:sp>
      <p:sp>
        <p:nvSpPr>
          <p:cNvPr id="8197" name="Rectangle 7"/>
          <p:cNvSpPr>
            <a:spLocks noChangeArrowheads="1"/>
          </p:cNvSpPr>
          <p:nvPr/>
        </p:nvSpPr>
        <p:spPr bwMode="auto">
          <a:xfrm>
            <a:off x="4310063" y="1941513"/>
            <a:ext cx="4833937" cy="1190625"/>
          </a:xfrm>
          <a:prstGeom prst="rect">
            <a:avLst/>
          </a:prstGeom>
          <a:noFill/>
          <a:ln w="9525" algn="ctr">
            <a:noFill/>
            <a:miter lim="800000"/>
            <a:headEnd/>
            <a:tailEnd/>
          </a:ln>
        </p:spPr>
        <p:txBody>
          <a:bodyPr>
            <a:spAutoFit/>
          </a:bodyPr>
          <a:lstStyle/>
          <a:p>
            <a:pPr algn="l"/>
            <a:r>
              <a:rPr lang="en-US" altLang="ja-JP" sz="1800"/>
              <a:t>- Focal blockages of axonal transport, which may occur preferentially at nodes of Ranvier, lead to accumulation of organelles and dis-organized cytoskeleton in axonal varicosities</a:t>
            </a:r>
            <a:endParaRPr lang="en-GB" altLang="ja-JP" sz="1800"/>
          </a:p>
        </p:txBody>
      </p:sp>
      <p:sp>
        <p:nvSpPr>
          <p:cNvPr id="8198" name="Rectangle 8"/>
          <p:cNvSpPr>
            <a:spLocks noChangeArrowheads="1"/>
          </p:cNvSpPr>
          <p:nvPr/>
        </p:nvSpPr>
        <p:spPr bwMode="auto">
          <a:xfrm>
            <a:off x="4310063" y="3281363"/>
            <a:ext cx="4833937" cy="1739900"/>
          </a:xfrm>
          <a:prstGeom prst="rect">
            <a:avLst/>
          </a:prstGeom>
          <a:noFill/>
          <a:ln w="9525" algn="ctr">
            <a:noFill/>
            <a:miter lim="800000"/>
            <a:headEnd/>
            <a:tailEnd/>
          </a:ln>
        </p:spPr>
        <p:txBody>
          <a:bodyPr>
            <a:spAutoFit/>
          </a:bodyPr>
          <a:lstStyle/>
          <a:p>
            <a:pPr algn="l"/>
            <a:r>
              <a:rPr lang="en-US" altLang="ja-JP" sz="1800"/>
              <a:t>- </a:t>
            </a:r>
            <a:r>
              <a:rPr lang="en-US" altLang="ja-JP" sz="1800">
                <a:solidFill>
                  <a:srgbClr val="FF00FF"/>
                </a:solidFill>
              </a:rPr>
              <a:t>Amyloid precursor protein (APP)</a:t>
            </a:r>
            <a:r>
              <a:rPr lang="en-US" altLang="ja-JP" sz="1800"/>
              <a:t> also ac-cumulates in these. The swellings increase in size to form axonal spheroids. </a:t>
            </a:r>
            <a:r>
              <a:rPr lang="en-GB" altLang="ja-JP" sz="1800"/>
              <a:t>The axon re-mains continuous, but as the spheroids grow, axonal transport may become increasingly impaired (APP: consequences or cause?)</a:t>
            </a:r>
          </a:p>
        </p:txBody>
      </p:sp>
      <p:sp>
        <p:nvSpPr>
          <p:cNvPr id="8199" name="Rectangle 9"/>
          <p:cNvSpPr>
            <a:spLocks noChangeArrowheads="1"/>
          </p:cNvSpPr>
          <p:nvPr/>
        </p:nvSpPr>
        <p:spPr bwMode="auto">
          <a:xfrm>
            <a:off x="4310063" y="5181600"/>
            <a:ext cx="4833937" cy="1465263"/>
          </a:xfrm>
          <a:prstGeom prst="rect">
            <a:avLst/>
          </a:prstGeom>
          <a:noFill/>
          <a:ln w="9525" algn="ctr">
            <a:noFill/>
            <a:miter lim="800000"/>
            <a:headEnd/>
            <a:tailEnd/>
          </a:ln>
        </p:spPr>
        <p:txBody>
          <a:bodyPr>
            <a:spAutoFit/>
          </a:bodyPr>
          <a:lstStyle/>
          <a:p>
            <a:pPr algn="l"/>
            <a:r>
              <a:rPr lang="en-GB" altLang="ja-JP" sz="1800"/>
              <a:t>- The block of axonal transport is of sufficient magnitude to trigger </a:t>
            </a:r>
            <a:r>
              <a:rPr lang="en-GB" altLang="ja-JP" sz="1800">
                <a:solidFill>
                  <a:srgbClr val="FF00FF"/>
                </a:solidFill>
              </a:rPr>
              <a:t>Wallerian degeneration (WD)</a:t>
            </a:r>
            <a:r>
              <a:rPr lang="en-GB" altLang="ja-JP" sz="1800"/>
              <a:t> of the distal axon. An </a:t>
            </a:r>
            <a:r>
              <a:rPr lang="en-GB" altLang="ja-JP" sz="1800">
                <a:solidFill>
                  <a:srgbClr val="FF00FF"/>
                </a:solidFill>
              </a:rPr>
              <a:t>end bulb</a:t>
            </a:r>
            <a:r>
              <a:rPr lang="en-GB" altLang="ja-JP" sz="1800"/>
              <a:t> remains on the proximal axon stump. End bulbs also form when axons are transected directly</a:t>
            </a:r>
          </a:p>
        </p:txBody>
      </p:sp>
      <p:sp>
        <p:nvSpPr>
          <p:cNvPr id="8200" name="Rectangle 10"/>
          <p:cNvSpPr>
            <a:spLocks noChangeArrowheads="1"/>
          </p:cNvSpPr>
          <p:nvPr/>
        </p:nvSpPr>
        <p:spPr bwMode="auto">
          <a:xfrm>
            <a:off x="1819275" y="6127750"/>
            <a:ext cx="2482850" cy="730250"/>
          </a:xfrm>
          <a:prstGeom prst="rect">
            <a:avLst/>
          </a:prstGeom>
          <a:noFill/>
          <a:ln w="9525" algn="ctr">
            <a:noFill/>
            <a:miter lim="800000"/>
            <a:headEnd/>
            <a:tailEnd/>
          </a:ln>
        </p:spPr>
        <p:txBody>
          <a:bodyPr>
            <a:spAutoFit/>
          </a:bodyPr>
          <a:lstStyle/>
          <a:p>
            <a:pPr algn="l"/>
            <a:r>
              <a:rPr lang="en-GB" altLang="ja-JP" sz="1400">
                <a:solidFill>
                  <a:srgbClr val="000000"/>
                </a:solidFill>
              </a:rPr>
              <a:t>Potent vasoactive peptides, e.g. CGRP, also accumulate in the end bulb</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6" descr="fig1"/>
          <p:cNvPicPr>
            <a:picLocks noChangeAspect="1" noChangeArrowheads="1"/>
          </p:cNvPicPr>
          <p:nvPr/>
        </p:nvPicPr>
        <p:blipFill>
          <a:blip r:embed="rId2" cstate="screen"/>
          <a:srcRect/>
          <a:stretch>
            <a:fillRect/>
          </a:stretch>
        </p:blipFill>
        <p:spPr bwMode="auto">
          <a:xfrm>
            <a:off x="6419850" y="3241675"/>
            <a:ext cx="2447925" cy="1495425"/>
          </a:xfrm>
          <a:prstGeom prst="rect">
            <a:avLst/>
          </a:prstGeom>
          <a:noFill/>
          <a:ln w="9525">
            <a:noFill/>
            <a:miter lim="800000"/>
            <a:headEnd/>
            <a:tailEnd/>
          </a:ln>
        </p:spPr>
      </p:pic>
      <p:sp useBgFill="1">
        <p:nvSpPr>
          <p:cNvPr id="9219" name="Rectangle 17"/>
          <p:cNvSpPr>
            <a:spLocks noChangeArrowheads="1"/>
          </p:cNvSpPr>
          <p:nvPr/>
        </p:nvSpPr>
        <p:spPr bwMode="auto">
          <a:xfrm>
            <a:off x="6191250" y="3065463"/>
            <a:ext cx="1463675" cy="1846262"/>
          </a:xfrm>
          <a:prstGeom prst="rect">
            <a:avLst/>
          </a:prstGeom>
          <a:ln w="9525" algn="ctr">
            <a:noFill/>
            <a:miter lim="800000"/>
            <a:headEnd/>
            <a:tailEnd/>
          </a:ln>
        </p:spPr>
        <p:txBody>
          <a:bodyPr wrap="none" anchor="ctr"/>
          <a:lstStyle/>
          <a:p>
            <a:endParaRPr lang="ja-JP" altLang="en-US"/>
          </a:p>
        </p:txBody>
      </p:sp>
      <p:sp useBgFill="1">
        <p:nvSpPr>
          <p:cNvPr id="9220" name="Rectangle 18"/>
          <p:cNvSpPr>
            <a:spLocks noChangeArrowheads="1"/>
          </p:cNvSpPr>
          <p:nvPr/>
        </p:nvSpPr>
        <p:spPr bwMode="auto">
          <a:xfrm>
            <a:off x="7485063" y="4481513"/>
            <a:ext cx="1463675" cy="1846262"/>
          </a:xfrm>
          <a:prstGeom prst="rect">
            <a:avLst/>
          </a:prstGeom>
          <a:ln w="9525" algn="ctr">
            <a:noFill/>
            <a:miter lim="800000"/>
            <a:headEnd/>
            <a:tailEnd/>
          </a:ln>
        </p:spPr>
        <p:txBody>
          <a:bodyPr wrap="none" anchor="ctr"/>
          <a:lstStyle/>
          <a:p>
            <a:endParaRPr lang="ja-JP" altLang="en-US"/>
          </a:p>
        </p:txBody>
      </p:sp>
      <p:sp>
        <p:nvSpPr>
          <p:cNvPr id="9221" name="Rectangle 2"/>
          <p:cNvSpPr>
            <a:spLocks noGrp="1" noChangeArrowheads="1"/>
          </p:cNvSpPr>
          <p:nvPr>
            <p:ph type="title"/>
          </p:nvPr>
        </p:nvSpPr>
        <p:spPr>
          <a:xfrm>
            <a:off x="609600" y="228600"/>
            <a:ext cx="7848600" cy="1008063"/>
          </a:xfrm>
        </p:spPr>
        <p:txBody>
          <a:bodyPr/>
          <a:lstStyle/>
          <a:p>
            <a:r>
              <a:rPr lang="en-GB" altLang="ja-JP" sz="2800" smtClean="0">
                <a:solidFill>
                  <a:srgbClr val="FFFF66"/>
                </a:solidFill>
                <a:latin typeface="Helvetica" pitchFamily="34" charset="0"/>
              </a:rPr>
              <a:t>Causes of axonal damage</a:t>
            </a:r>
            <a:r>
              <a:rPr lang="en-GB" altLang="ja-JP" sz="3600" smtClean="0">
                <a:solidFill>
                  <a:srgbClr val="FFFF66"/>
                </a:solidFill>
                <a:latin typeface="Helvetica" pitchFamily="34" charset="0"/>
              </a:rPr>
              <a:t/>
            </a:r>
            <a:br>
              <a:rPr lang="en-GB" altLang="ja-JP" sz="3600" smtClean="0">
                <a:solidFill>
                  <a:srgbClr val="FFFF66"/>
                </a:solidFill>
                <a:latin typeface="Helvetica" pitchFamily="34" charset="0"/>
              </a:rPr>
            </a:br>
            <a:r>
              <a:rPr lang="en-GB" altLang="ja-JP" sz="3600" smtClean="0">
                <a:solidFill>
                  <a:srgbClr val="FFFF66"/>
                </a:solidFill>
                <a:latin typeface="Helvetica" pitchFamily="34" charset="0"/>
              </a:rPr>
              <a:t>Infections</a:t>
            </a:r>
          </a:p>
        </p:txBody>
      </p:sp>
      <p:pic>
        <p:nvPicPr>
          <p:cNvPr id="9222" name="Picture 4"/>
          <p:cNvPicPr>
            <a:picLocks noChangeAspect="1" noChangeArrowheads="1"/>
          </p:cNvPicPr>
          <p:nvPr/>
        </p:nvPicPr>
        <p:blipFill>
          <a:blip r:embed="rId3" cstate="screen"/>
          <a:srcRect/>
          <a:stretch>
            <a:fillRect/>
          </a:stretch>
        </p:blipFill>
        <p:spPr bwMode="auto">
          <a:xfrm>
            <a:off x="1028700" y="3111500"/>
            <a:ext cx="1395413" cy="1028700"/>
          </a:xfrm>
          <a:prstGeom prst="rect">
            <a:avLst/>
          </a:prstGeom>
          <a:noFill/>
          <a:ln w="9525" algn="ctr">
            <a:noFill/>
            <a:miter lim="800000"/>
            <a:headEnd/>
            <a:tailEnd/>
          </a:ln>
        </p:spPr>
      </p:pic>
      <p:pic>
        <p:nvPicPr>
          <p:cNvPr id="9223" name="Picture 5"/>
          <p:cNvPicPr>
            <a:picLocks noChangeAspect="1" noChangeArrowheads="1"/>
          </p:cNvPicPr>
          <p:nvPr/>
        </p:nvPicPr>
        <p:blipFill>
          <a:blip r:embed="rId4" cstate="screen"/>
          <a:srcRect/>
          <a:stretch>
            <a:fillRect/>
          </a:stretch>
        </p:blipFill>
        <p:spPr bwMode="auto">
          <a:xfrm>
            <a:off x="1028700" y="5726113"/>
            <a:ext cx="1395413" cy="987425"/>
          </a:xfrm>
          <a:prstGeom prst="rect">
            <a:avLst/>
          </a:prstGeom>
          <a:noFill/>
          <a:ln w="9525" algn="ctr">
            <a:noFill/>
            <a:miter lim="800000"/>
            <a:headEnd/>
            <a:tailEnd/>
          </a:ln>
        </p:spPr>
      </p:pic>
      <p:sp>
        <p:nvSpPr>
          <p:cNvPr id="9224" name="Rectangle 8"/>
          <p:cNvSpPr>
            <a:spLocks noChangeArrowheads="1"/>
          </p:cNvSpPr>
          <p:nvPr/>
        </p:nvSpPr>
        <p:spPr bwMode="auto">
          <a:xfrm>
            <a:off x="255588" y="1789113"/>
            <a:ext cx="8888412" cy="1281112"/>
          </a:xfrm>
          <a:prstGeom prst="rect">
            <a:avLst/>
          </a:prstGeom>
          <a:noFill/>
          <a:ln w="9525" algn="ctr">
            <a:noFill/>
            <a:miter lim="800000"/>
            <a:headEnd/>
            <a:tailEnd/>
          </a:ln>
        </p:spPr>
        <p:txBody>
          <a:bodyPr>
            <a:spAutoFit/>
          </a:bodyPr>
          <a:lstStyle/>
          <a:p>
            <a:pPr algn="l"/>
            <a:r>
              <a:rPr lang="en-GB" altLang="ja-JP">
                <a:solidFill>
                  <a:schemeClr val="accent1"/>
                </a:solidFill>
              </a:rPr>
              <a:t>Malaria</a:t>
            </a:r>
          </a:p>
          <a:p>
            <a:pPr algn="l"/>
            <a:r>
              <a:rPr lang="en-GB" altLang="ja-JP" sz="1800"/>
              <a:t>     - Axonal damage is a common finding in patients with severe malaria</a:t>
            </a:r>
          </a:p>
          <a:p>
            <a:pPr algn="l"/>
            <a:r>
              <a:rPr lang="en-GB" altLang="ja-JP" sz="1800"/>
              <a:t>     - It is not known how malaria parasites, which remain within the vascular space </a:t>
            </a:r>
          </a:p>
          <a:p>
            <a:pPr algn="l"/>
            <a:r>
              <a:rPr lang="en-GB" altLang="ja-JP" sz="1800"/>
              <a:t>       and do not infect brain cells, influence parenchymal brain function</a:t>
            </a:r>
          </a:p>
        </p:txBody>
      </p:sp>
      <p:sp>
        <p:nvSpPr>
          <p:cNvPr id="9225" name="Rectangle 9"/>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6</a:t>
            </a:r>
          </a:p>
        </p:txBody>
      </p:sp>
      <p:sp>
        <p:nvSpPr>
          <p:cNvPr id="9226" name="Rectangle 10"/>
          <p:cNvSpPr>
            <a:spLocks noChangeArrowheads="1"/>
          </p:cNvSpPr>
          <p:nvPr/>
        </p:nvSpPr>
        <p:spPr bwMode="auto">
          <a:xfrm>
            <a:off x="255588" y="4156075"/>
            <a:ext cx="8888412" cy="1555750"/>
          </a:xfrm>
          <a:prstGeom prst="rect">
            <a:avLst/>
          </a:prstGeom>
          <a:noFill/>
          <a:ln w="9525" algn="ctr">
            <a:noFill/>
            <a:miter lim="800000"/>
            <a:headEnd/>
            <a:tailEnd/>
          </a:ln>
        </p:spPr>
        <p:txBody>
          <a:bodyPr>
            <a:spAutoFit/>
          </a:bodyPr>
          <a:lstStyle/>
          <a:p>
            <a:pPr algn="l"/>
            <a:r>
              <a:rPr lang="en-GB" altLang="ja-JP">
                <a:solidFill>
                  <a:schemeClr val="accent1"/>
                </a:solidFill>
              </a:rPr>
              <a:t>HIV</a:t>
            </a:r>
          </a:p>
          <a:p>
            <a:pPr algn="l"/>
            <a:r>
              <a:rPr lang="en-GB" altLang="ja-JP" sz="1800"/>
              <a:t>     - Neurological disease is a common occurrence in patients with AIDS</a:t>
            </a:r>
          </a:p>
          <a:p>
            <a:pPr algn="l"/>
            <a:r>
              <a:rPr lang="en-US" altLang="ja-JP" sz="1800"/>
              <a:t>     - A proportion of neurological disease will be associated with opportunistic </a:t>
            </a:r>
          </a:p>
          <a:p>
            <a:pPr algn="l"/>
            <a:r>
              <a:rPr lang="en-US" altLang="ja-JP" sz="1800"/>
              <a:t>       infections as a result of immunodeficiency, meanwhile </a:t>
            </a:r>
            <a:r>
              <a:rPr lang="en-GB" altLang="ja-JP" sz="1800"/>
              <a:t>20-30% of patients will </a:t>
            </a:r>
          </a:p>
          <a:p>
            <a:pPr algn="l"/>
            <a:r>
              <a:rPr lang="en-GB" altLang="ja-JP" sz="1800"/>
              <a:t>       develop neurocognitive defects without opportunistic infections</a:t>
            </a:r>
          </a:p>
        </p:txBody>
      </p:sp>
      <p:sp>
        <p:nvSpPr>
          <p:cNvPr id="9227" name="Rectangle 11"/>
          <p:cNvSpPr>
            <a:spLocks noChangeArrowheads="1"/>
          </p:cNvSpPr>
          <p:nvPr/>
        </p:nvSpPr>
        <p:spPr bwMode="auto">
          <a:xfrm>
            <a:off x="2457450" y="3113088"/>
            <a:ext cx="4908550" cy="1155700"/>
          </a:xfrm>
          <a:prstGeom prst="rect">
            <a:avLst/>
          </a:prstGeom>
          <a:noFill/>
          <a:ln w="9525" algn="ctr">
            <a:noFill/>
            <a:miter lim="800000"/>
            <a:headEnd/>
            <a:tailEnd/>
          </a:ln>
        </p:spPr>
        <p:txBody>
          <a:bodyPr>
            <a:spAutoFit/>
          </a:bodyPr>
          <a:lstStyle/>
          <a:p>
            <a:pPr algn="l"/>
            <a:r>
              <a:rPr lang="en-US" altLang="ja-JP" sz="1400"/>
              <a:t>Brain section from a patient who died with malaria infection shows focal patches of arrays of damaged axonal injury are intensely immunoreactive for APP, and consists of linear arrays of damaged axonal segments that often appear grossly swollen or club-shaped</a:t>
            </a:r>
            <a:endParaRPr lang="en-GB" altLang="ja-JP" sz="1400"/>
          </a:p>
        </p:txBody>
      </p:sp>
      <p:sp>
        <p:nvSpPr>
          <p:cNvPr id="9228" name="Rectangle 12"/>
          <p:cNvSpPr>
            <a:spLocks noChangeArrowheads="1"/>
          </p:cNvSpPr>
          <p:nvPr/>
        </p:nvSpPr>
        <p:spPr bwMode="auto">
          <a:xfrm>
            <a:off x="2457450" y="5894388"/>
            <a:ext cx="4568825" cy="730250"/>
          </a:xfrm>
          <a:prstGeom prst="rect">
            <a:avLst/>
          </a:prstGeom>
          <a:noFill/>
          <a:ln w="9525" algn="ctr">
            <a:noFill/>
            <a:miter lim="800000"/>
            <a:headEnd/>
            <a:tailEnd/>
          </a:ln>
        </p:spPr>
        <p:txBody>
          <a:bodyPr>
            <a:spAutoFit/>
          </a:bodyPr>
          <a:lstStyle/>
          <a:p>
            <a:pPr algn="l"/>
            <a:r>
              <a:rPr lang="en-US" altLang="ja-JP" sz="1400"/>
              <a:t>Disseminated and swollen axonal segments in cerebral white matter from a patient who died with HIV encephalitis</a:t>
            </a:r>
            <a:endParaRPr lang="en-GB" altLang="ja-JP" sz="1400"/>
          </a:p>
        </p:txBody>
      </p:sp>
      <p:sp>
        <p:nvSpPr>
          <p:cNvPr id="9229" name="Rectangle 19"/>
          <p:cNvSpPr>
            <a:spLocks noChangeArrowheads="1"/>
          </p:cNvSpPr>
          <p:nvPr/>
        </p:nvSpPr>
        <p:spPr bwMode="auto">
          <a:xfrm>
            <a:off x="7564438" y="2981325"/>
            <a:ext cx="1460500" cy="304800"/>
          </a:xfrm>
          <a:prstGeom prst="rect">
            <a:avLst/>
          </a:prstGeom>
          <a:noFill/>
          <a:ln w="9525" algn="ctr">
            <a:noFill/>
            <a:miter lim="800000"/>
            <a:headEnd/>
            <a:tailEnd/>
          </a:ln>
        </p:spPr>
        <p:txBody>
          <a:bodyPr>
            <a:spAutoFit/>
          </a:bodyPr>
          <a:lstStyle/>
          <a:p>
            <a:pPr algn="l"/>
            <a:r>
              <a:rPr lang="en-US" altLang="ja-JP" sz="1400">
                <a:solidFill>
                  <a:schemeClr val="tx2"/>
                </a:solidFill>
              </a:rPr>
              <a:t>Healthy axons</a:t>
            </a:r>
            <a:endParaRPr lang="en-GB" altLang="ja-JP" sz="1400">
              <a:solidFill>
                <a:schemeClr val="tx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7848600" cy="1008063"/>
          </a:xfrm>
        </p:spPr>
        <p:txBody>
          <a:bodyPr/>
          <a:lstStyle/>
          <a:p>
            <a:r>
              <a:rPr lang="en-GB" altLang="ja-JP" sz="2800" smtClean="0">
                <a:solidFill>
                  <a:srgbClr val="FFFF66"/>
                </a:solidFill>
                <a:latin typeface="Helvetica" pitchFamily="34" charset="0"/>
              </a:rPr>
              <a:t>Causes of axonal damage</a:t>
            </a:r>
            <a:r>
              <a:rPr lang="en-GB" altLang="ja-JP" sz="3600" smtClean="0">
                <a:solidFill>
                  <a:srgbClr val="FFFF66"/>
                </a:solidFill>
                <a:latin typeface="Helvetica" pitchFamily="34" charset="0"/>
              </a:rPr>
              <a:t/>
            </a:r>
            <a:br>
              <a:rPr lang="en-GB" altLang="ja-JP" sz="3600" smtClean="0">
                <a:solidFill>
                  <a:srgbClr val="FFFF66"/>
                </a:solidFill>
                <a:latin typeface="Helvetica" pitchFamily="34" charset="0"/>
              </a:rPr>
            </a:br>
            <a:r>
              <a:rPr lang="en-GB" altLang="ja-JP" sz="3600" smtClean="0">
                <a:solidFill>
                  <a:srgbClr val="FFFF66"/>
                </a:solidFill>
                <a:latin typeface="Helvetica" pitchFamily="34" charset="0"/>
              </a:rPr>
              <a:t>Drug induced</a:t>
            </a:r>
          </a:p>
        </p:txBody>
      </p:sp>
      <p:sp>
        <p:nvSpPr>
          <p:cNvPr id="10243" name="Rectangle 5"/>
          <p:cNvSpPr>
            <a:spLocks noChangeArrowheads="1"/>
          </p:cNvSpPr>
          <p:nvPr/>
        </p:nvSpPr>
        <p:spPr bwMode="auto">
          <a:xfrm>
            <a:off x="255588" y="1884363"/>
            <a:ext cx="8888412" cy="1555750"/>
          </a:xfrm>
          <a:prstGeom prst="rect">
            <a:avLst/>
          </a:prstGeom>
          <a:noFill/>
          <a:ln w="9525" algn="ctr">
            <a:noFill/>
            <a:miter lim="800000"/>
            <a:headEnd/>
            <a:tailEnd/>
          </a:ln>
        </p:spPr>
        <p:txBody>
          <a:bodyPr>
            <a:spAutoFit/>
          </a:bodyPr>
          <a:lstStyle/>
          <a:p>
            <a:pPr algn="l"/>
            <a:r>
              <a:rPr lang="en-GB" altLang="ja-JP">
                <a:solidFill>
                  <a:schemeClr val="accent1"/>
                </a:solidFill>
              </a:rPr>
              <a:t>Taxol</a:t>
            </a:r>
          </a:p>
          <a:p>
            <a:pPr algn="l"/>
            <a:r>
              <a:rPr lang="en-GB" altLang="ja-JP" sz="1800"/>
              <a:t>     - A microtubule-stabilizing drug used in cancer chemotherapy</a:t>
            </a:r>
          </a:p>
          <a:p>
            <a:pPr algn="l"/>
            <a:r>
              <a:rPr lang="en-GB" altLang="ja-JP" sz="1800"/>
              <a:t>     - Because of its action on microtubules, side effects of Taxol include peripheral </a:t>
            </a:r>
          </a:p>
          <a:p>
            <a:pPr algn="l"/>
            <a:r>
              <a:rPr lang="en-GB" altLang="ja-JP" sz="1800"/>
              <a:t>       neuropathy</a:t>
            </a:r>
          </a:p>
          <a:p>
            <a:pPr algn="l"/>
            <a:r>
              <a:rPr lang="en-GB" altLang="ja-JP" sz="1800"/>
              <a:t>     - Dying back axon degeneration occurs</a:t>
            </a:r>
          </a:p>
        </p:txBody>
      </p:sp>
      <p:sp>
        <p:nvSpPr>
          <p:cNvPr id="10244" name="Rectangle 6"/>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7</a:t>
            </a:r>
          </a:p>
        </p:txBody>
      </p:sp>
      <p:grpSp>
        <p:nvGrpSpPr>
          <p:cNvPr id="10245" name="Group 14"/>
          <p:cNvGrpSpPr>
            <a:grpSpLocks/>
          </p:cNvGrpSpPr>
          <p:nvPr/>
        </p:nvGrpSpPr>
        <p:grpSpPr bwMode="auto">
          <a:xfrm>
            <a:off x="1457325" y="3509963"/>
            <a:ext cx="5895975" cy="1885950"/>
            <a:chOff x="574" y="2756"/>
            <a:chExt cx="3714" cy="1188"/>
          </a:xfrm>
        </p:grpSpPr>
        <p:pic>
          <p:nvPicPr>
            <p:cNvPr id="10247" name="Picture 12"/>
            <p:cNvPicPr>
              <a:picLocks noChangeAspect="1" noChangeArrowheads="1"/>
            </p:cNvPicPr>
            <p:nvPr/>
          </p:nvPicPr>
          <p:blipFill>
            <a:blip r:embed="rId2" cstate="screen"/>
            <a:srcRect/>
            <a:stretch>
              <a:fillRect/>
            </a:stretch>
          </p:blipFill>
          <p:spPr bwMode="auto">
            <a:xfrm>
              <a:off x="574" y="2756"/>
              <a:ext cx="3714" cy="1188"/>
            </a:xfrm>
            <a:prstGeom prst="rect">
              <a:avLst/>
            </a:prstGeom>
            <a:noFill/>
            <a:ln w="9525" algn="ctr">
              <a:noFill/>
              <a:miter lim="800000"/>
              <a:headEnd/>
              <a:tailEnd/>
            </a:ln>
          </p:spPr>
        </p:pic>
        <p:sp>
          <p:nvSpPr>
            <p:cNvPr id="10248" name="Rectangle 13"/>
            <p:cNvSpPr>
              <a:spLocks noChangeArrowheads="1"/>
            </p:cNvSpPr>
            <p:nvPr/>
          </p:nvSpPr>
          <p:spPr bwMode="auto">
            <a:xfrm>
              <a:off x="2424" y="3656"/>
              <a:ext cx="129" cy="288"/>
            </a:xfrm>
            <a:prstGeom prst="rect">
              <a:avLst/>
            </a:prstGeom>
            <a:solidFill>
              <a:schemeClr val="tx1"/>
            </a:solidFill>
            <a:ln w="9525" algn="ctr">
              <a:noFill/>
              <a:miter lim="800000"/>
              <a:headEnd/>
              <a:tailEnd/>
            </a:ln>
          </p:spPr>
          <p:txBody>
            <a:bodyPr wrap="none" anchor="ctr"/>
            <a:lstStyle/>
            <a:p>
              <a:endParaRPr lang="ja-JP" altLang="en-US"/>
            </a:p>
          </p:txBody>
        </p:sp>
      </p:grpSp>
      <p:sp>
        <p:nvSpPr>
          <p:cNvPr id="10246" name="Rectangle 16"/>
          <p:cNvSpPr>
            <a:spLocks noChangeArrowheads="1"/>
          </p:cNvSpPr>
          <p:nvPr/>
        </p:nvSpPr>
        <p:spPr bwMode="auto">
          <a:xfrm>
            <a:off x="1300163" y="5489575"/>
            <a:ext cx="6365875" cy="1190625"/>
          </a:xfrm>
          <a:prstGeom prst="rect">
            <a:avLst/>
          </a:prstGeom>
          <a:noFill/>
          <a:ln w="9525" algn="ctr">
            <a:noFill/>
            <a:miter lim="800000"/>
            <a:headEnd/>
            <a:tailEnd/>
          </a:ln>
        </p:spPr>
        <p:txBody>
          <a:bodyPr>
            <a:spAutoFit/>
          </a:bodyPr>
          <a:lstStyle/>
          <a:p>
            <a:pPr algn="l"/>
            <a:r>
              <a:rPr lang="en-GB" altLang="ja-JP" sz="1800">
                <a:solidFill>
                  <a:schemeClr val="accent1"/>
                </a:solidFill>
              </a:rPr>
              <a:t>Degeneration begins at the distal ends of Taxol-challenged axons and spreads retrogradely</a:t>
            </a:r>
          </a:p>
          <a:p>
            <a:pPr algn="l"/>
            <a:r>
              <a:rPr lang="en-GB" altLang="ja-JP" sz="1800"/>
              <a:t>  - similar dying back processes may underlie the early loss </a:t>
            </a:r>
          </a:p>
          <a:p>
            <a:pPr algn="l"/>
            <a:r>
              <a:rPr lang="en-GB" altLang="ja-JP" sz="1800"/>
              <a:t>    of synapses that occurs in Alzheimer’s disease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848600" cy="1008063"/>
          </a:xfrm>
        </p:spPr>
        <p:txBody>
          <a:bodyPr/>
          <a:lstStyle/>
          <a:p>
            <a:r>
              <a:rPr lang="en-GB" altLang="ja-JP" sz="2800" smtClean="0">
                <a:solidFill>
                  <a:srgbClr val="FFFF66"/>
                </a:solidFill>
                <a:latin typeface="Helvetica" pitchFamily="34" charset="0"/>
              </a:rPr>
              <a:t>Causes of axonal damage</a:t>
            </a:r>
            <a:r>
              <a:rPr lang="en-GB" altLang="ja-JP" sz="3600" smtClean="0">
                <a:solidFill>
                  <a:srgbClr val="FFFF66"/>
                </a:solidFill>
                <a:latin typeface="Helvetica" pitchFamily="34" charset="0"/>
              </a:rPr>
              <a:t/>
            </a:r>
            <a:br>
              <a:rPr lang="en-GB" altLang="ja-JP" sz="3600" smtClean="0">
                <a:solidFill>
                  <a:srgbClr val="FFFF66"/>
                </a:solidFill>
                <a:latin typeface="Helvetica" pitchFamily="34" charset="0"/>
              </a:rPr>
            </a:br>
            <a:r>
              <a:rPr lang="en-GB" altLang="ja-JP" sz="3600" smtClean="0">
                <a:solidFill>
                  <a:srgbClr val="FFFF66"/>
                </a:solidFill>
                <a:latin typeface="Helvetica" pitchFamily="34" charset="0"/>
              </a:rPr>
              <a:t>Injury</a:t>
            </a:r>
          </a:p>
        </p:txBody>
      </p:sp>
      <p:sp>
        <p:nvSpPr>
          <p:cNvPr id="11267" name="Rectangle 3"/>
          <p:cNvSpPr>
            <a:spLocks noChangeArrowheads="1"/>
          </p:cNvSpPr>
          <p:nvPr/>
        </p:nvSpPr>
        <p:spPr bwMode="auto">
          <a:xfrm>
            <a:off x="255588" y="1884363"/>
            <a:ext cx="8888412" cy="1281112"/>
          </a:xfrm>
          <a:prstGeom prst="rect">
            <a:avLst/>
          </a:prstGeom>
          <a:noFill/>
          <a:ln w="9525" algn="ctr">
            <a:noFill/>
            <a:miter lim="800000"/>
            <a:headEnd/>
            <a:tailEnd/>
          </a:ln>
        </p:spPr>
        <p:txBody>
          <a:bodyPr>
            <a:spAutoFit/>
          </a:bodyPr>
          <a:lstStyle/>
          <a:p>
            <a:pPr algn="l"/>
            <a:r>
              <a:rPr lang="en-GB" altLang="ja-JP">
                <a:solidFill>
                  <a:schemeClr val="accent1"/>
                </a:solidFill>
              </a:rPr>
              <a:t>Head trauma</a:t>
            </a:r>
          </a:p>
          <a:p>
            <a:pPr algn="l"/>
            <a:r>
              <a:rPr lang="en-GB" altLang="ja-JP" sz="1800"/>
              <a:t>     - Caused by road-traffic accidents, falls from a height, assaults, sports injuries</a:t>
            </a:r>
          </a:p>
          <a:p>
            <a:pPr algn="l"/>
            <a:r>
              <a:rPr lang="en-US" altLang="ja-JP" sz="1800"/>
              <a:t>     - Herniation and brainstem compression caused by haemorrhage, contusion,    </a:t>
            </a:r>
          </a:p>
          <a:p>
            <a:pPr algn="l"/>
            <a:r>
              <a:rPr lang="en-US" altLang="ja-JP" sz="1800"/>
              <a:t>       haematoma</a:t>
            </a:r>
            <a:endParaRPr lang="en-GB" altLang="ja-JP" sz="1800"/>
          </a:p>
        </p:txBody>
      </p:sp>
      <p:pic>
        <p:nvPicPr>
          <p:cNvPr id="11268" name="Picture 4"/>
          <p:cNvPicPr>
            <a:picLocks noChangeAspect="1" noChangeArrowheads="1"/>
          </p:cNvPicPr>
          <p:nvPr/>
        </p:nvPicPr>
        <p:blipFill>
          <a:blip r:embed="rId2" cstate="screen"/>
          <a:srcRect/>
          <a:stretch>
            <a:fillRect/>
          </a:stretch>
        </p:blipFill>
        <p:spPr bwMode="auto">
          <a:xfrm>
            <a:off x="1381125" y="3140075"/>
            <a:ext cx="1395413" cy="1012825"/>
          </a:xfrm>
          <a:prstGeom prst="rect">
            <a:avLst/>
          </a:prstGeom>
          <a:noFill/>
          <a:ln w="9525" algn="ctr">
            <a:noFill/>
            <a:miter lim="800000"/>
            <a:headEnd/>
            <a:tailEnd/>
          </a:ln>
        </p:spPr>
      </p:pic>
      <p:sp>
        <p:nvSpPr>
          <p:cNvPr id="11269" name="Rectangle 6"/>
          <p:cNvSpPr>
            <a:spLocks noChangeArrowheads="1"/>
          </p:cNvSpPr>
          <p:nvPr/>
        </p:nvSpPr>
        <p:spPr bwMode="auto">
          <a:xfrm>
            <a:off x="2849563" y="3344863"/>
            <a:ext cx="4938712" cy="581025"/>
          </a:xfrm>
          <a:prstGeom prst="rect">
            <a:avLst/>
          </a:prstGeom>
          <a:noFill/>
          <a:ln w="9525" algn="ctr">
            <a:noFill/>
            <a:miter lim="800000"/>
            <a:headEnd/>
            <a:tailEnd/>
          </a:ln>
        </p:spPr>
        <p:txBody>
          <a:bodyPr>
            <a:spAutoFit/>
          </a:bodyPr>
          <a:lstStyle/>
          <a:p>
            <a:pPr algn="l"/>
            <a:r>
              <a:rPr lang="en-US" altLang="ja-JP" sz="1600"/>
              <a:t>Brain section from a patient who died with head injury shows waves of diffuse axonal staining</a:t>
            </a:r>
            <a:endParaRPr lang="en-GB" altLang="ja-JP" sz="1600"/>
          </a:p>
        </p:txBody>
      </p:sp>
      <p:sp>
        <p:nvSpPr>
          <p:cNvPr id="11270" name="Rectangle 7"/>
          <p:cNvSpPr>
            <a:spLocks noChangeArrowheads="1"/>
          </p:cNvSpPr>
          <p:nvPr/>
        </p:nvSpPr>
        <p:spPr bwMode="auto">
          <a:xfrm>
            <a:off x="255588" y="4386263"/>
            <a:ext cx="8888412" cy="2105025"/>
          </a:xfrm>
          <a:prstGeom prst="rect">
            <a:avLst/>
          </a:prstGeom>
          <a:noFill/>
          <a:ln w="9525" algn="ctr">
            <a:noFill/>
            <a:miter lim="800000"/>
            <a:headEnd/>
            <a:tailEnd/>
          </a:ln>
        </p:spPr>
        <p:txBody>
          <a:bodyPr>
            <a:spAutoFit/>
          </a:bodyPr>
          <a:lstStyle/>
          <a:p>
            <a:pPr algn="l"/>
            <a:r>
              <a:rPr lang="en-GB" altLang="ja-JP">
                <a:solidFill>
                  <a:schemeClr val="accent1"/>
                </a:solidFill>
              </a:rPr>
              <a:t>Spinal cord injuries</a:t>
            </a:r>
          </a:p>
          <a:p>
            <a:pPr algn="l"/>
            <a:r>
              <a:rPr lang="en-GB" altLang="ja-JP" sz="1800">
                <a:solidFill>
                  <a:schemeClr val="accent1"/>
                </a:solidFill>
              </a:rPr>
              <a:t>     </a:t>
            </a:r>
            <a:r>
              <a:rPr lang="en-GB" altLang="ja-JP" sz="1800"/>
              <a:t>- Caused by a vertebral fracture, subluxation or dislocation</a:t>
            </a:r>
          </a:p>
          <a:p>
            <a:pPr algn="l"/>
            <a:r>
              <a:rPr lang="en-US" altLang="ja-JP" sz="1800"/>
              <a:t>     - </a:t>
            </a:r>
            <a:r>
              <a:rPr lang="en-GB" altLang="ja-JP" sz="1800"/>
              <a:t>8d to 5w postinjury: the injury site of the spinal cord is characterized by axonal </a:t>
            </a:r>
          </a:p>
          <a:p>
            <a:pPr algn="l"/>
            <a:r>
              <a:rPr lang="en-GB" altLang="ja-JP" sz="1800"/>
              <a:t>       swelling, fragmentation and increased spacing between axons.</a:t>
            </a:r>
          </a:p>
          <a:p>
            <a:pPr algn="l"/>
            <a:r>
              <a:rPr lang="en-GB" altLang="ja-JP" sz="1800"/>
              <a:t>     - 7w to 8w postinjury: Wallerian degeneration (WD) is evident in dorsal columns </a:t>
            </a:r>
          </a:p>
          <a:p>
            <a:pPr algn="l"/>
            <a:r>
              <a:rPr lang="en-GB" altLang="ja-JP" sz="1800"/>
              <a:t>       above the injury and lateral columns below the injury, with debris-laden  </a:t>
            </a:r>
          </a:p>
          <a:p>
            <a:pPr algn="l"/>
            <a:r>
              <a:rPr lang="en-GB" altLang="ja-JP" sz="1800"/>
              <a:t>       phagocytes intermingled with axonal and myelin debris.</a:t>
            </a:r>
          </a:p>
        </p:txBody>
      </p:sp>
      <p:sp>
        <p:nvSpPr>
          <p:cNvPr id="11271" name="Rectangle 8"/>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8</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ja-JP" sz="3200" smtClean="0">
                <a:latin typeface="Helvetica" pitchFamily="34" charset="0"/>
              </a:rPr>
              <a:t>Sequence of cellular events triggered by transection of a myelinated axon</a:t>
            </a:r>
          </a:p>
        </p:txBody>
      </p:sp>
      <p:pic>
        <p:nvPicPr>
          <p:cNvPr id="12291" name="Picture 5" descr="16700-2"/>
          <p:cNvPicPr>
            <a:picLocks noChangeAspect="1" noChangeArrowheads="1"/>
          </p:cNvPicPr>
          <p:nvPr/>
        </p:nvPicPr>
        <p:blipFill>
          <a:blip r:embed="rId2" cstate="screen"/>
          <a:srcRect/>
          <a:stretch>
            <a:fillRect/>
          </a:stretch>
        </p:blipFill>
        <p:spPr bwMode="auto">
          <a:xfrm>
            <a:off x="511175" y="1639888"/>
            <a:ext cx="3505200" cy="5218112"/>
          </a:xfrm>
          <a:prstGeom prst="rect">
            <a:avLst/>
          </a:prstGeom>
          <a:noFill/>
          <a:ln w="9525">
            <a:noFill/>
            <a:miter lim="800000"/>
            <a:headEnd/>
            <a:tailEnd/>
          </a:ln>
        </p:spPr>
      </p:pic>
      <p:sp>
        <p:nvSpPr>
          <p:cNvPr id="12292" name="Rectangle 10"/>
          <p:cNvSpPr>
            <a:spLocks noChangeArrowheads="1"/>
          </p:cNvSpPr>
          <p:nvPr/>
        </p:nvSpPr>
        <p:spPr bwMode="auto">
          <a:xfrm>
            <a:off x="4108450" y="1717675"/>
            <a:ext cx="5035550" cy="915988"/>
          </a:xfrm>
          <a:prstGeom prst="rect">
            <a:avLst/>
          </a:prstGeom>
          <a:noFill/>
          <a:ln w="9525" algn="ctr">
            <a:noFill/>
            <a:miter lim="800000"/>
            <a:headEnd/>
            <a:tailEnd/>
          </a:ln>
        </p:spPr>
        <p:txBody>
          <a:bodyPr>
            <a:spAutoFit/>
          </a:bodyPr>
          <a:lstStyle/>
          <a:p>
            <a:pPr algn="l"/>
            <a:r>
              <a:rPr lang="en-US" altLang="ja-JP" sz="1800"/>
              <a:t>A normal myelinated axon associated with a longitudinal chain of glial cells and enclosed within a continuous basal lamina</a:t>
            </a:r>
            <a:endParaRPr lang="en-GB" altLang="ja-JP" sz="1800"/>
          </a:p>
        </p:txBody>
      </p:sp>
      <p:sp>
        <p:nvSpPr>
          <p:cNvPr id="12293" name="Rectangle 11"/>
          <p:cNvSpPr>
            <a:spLocks noChangeArrowheads="1"/>
          </p:cNvSpPr>
          <p:nvPr/>
        </p:nvSpPr>
        <p:spPr bwMode="auto">
          <a:xfrm>
            <a:off x="4108450" y="2795588"/>
            <a:ext cx="5035550" cy="915987"/>
          </a:xfrm>
          <a:prstGeom prst="rect">
            <a:avLst/>
          </a:prstGeom>
          <a:noFill/>
          <a:ln w="9525" algn="ctr">
            <a:noFill/>
            <a:miter lim="800000"/>
            <a:headEnd/>
            <a:tailEnd/>
          </a:ln>
        </p:spPr>
        <p:txBody>
          <a:bodyPr>
            <a:spAutoFit/>
          </a:bodyPr>
          <a:lstStyle/>
          <a:p>
            <a:pPr algn="l"/>
            <a:r>
              <a:rPr lang="en-US" altLang="ja-JP" sz="1800"/>
              <a:t>Local injury producing dissolution of myelin sheaths and </a:t>
            </a:r>
            <a:r>
              <a:rPr lang="en-US" altLang="ja-JP" sz="1800">
                <a:solidFill>
                  <a:srgbClr val="FF00FF"/>
                </a:solidFill>
              </a:rPr>
              <a:t>degeneration of axoplasm distally</a:t>
            </a:r>
            <a:r>
              <a:rPr lang="en-US" altLang="ja-JP" sz="1800"/>
              <a:t>, and sealing of the tip of the proximal stump</a:t>
            </a:r>
            <a:endParaRPr lang="en-GB" altLang="ja-JP" sz="1800"/>
          </a:p>
        </p:txBody>
      </p:sp>
      <p:sp>
        <p:nvSpPr>
          <p:cNvPr id="12294" name="Rectangle 12"/>
          <p:cNvSpPr>
            <a:spLocks noChangeArrowheads="1"/>
          </p:cNvSpPr>
          <p:nvPr/>
        </p:nvSpPr>
        <p:spPr bwMode="auto">
          <a:xfrm>
            <a:off x="4108450" y="5072063"/>
            <a:ext cx="5035550" cy="641350"/>
          </a:xfrm>
          <a:prstGeom prst="rect">
            <a:avLst/>
          </a:prstGeom>
          <a:noFill/>
          <a:ln w="9525" algn="ctr">
            <a:noFill/>
            <a:miter lim="800000"/>
            <a:headEnd/>
            <a:tailEnd/>
          </a:ln>
        </p:spPr>
        <p:txBody>
          <a:bodyPr>
            <a:spAutoFit/>
          </a:bodyPr>
          <a:lstStyle/>
          <a:p>
            <a:pPr algn="l"/>
            <a:r>
              <a:rPr lang="en-US" altLang="ja-JP" sz="1800">
                <a:solidFill>
                  <a:srgbClr val="FF00FF"/>
                </a:solidFill>
              </a:rPr>
              <a:t>Axon sprouts elongate</a:t>
            </a:r>
            <a:r>
              <a:rPr lang="en-US" altLang="ja-JP" sz="1800"/>
              <a:t> within the glial tube and associate with the glial cells therein</a:t>
            </a:r>
            <a:endParaRPr lang="en-GB" altLang="ja-JP" sz="1800"/>
          </a:p>
        </p:txBody>
      </p:sp>
      <p:sp>
        <p:nvSpPr>
          <p:cNvPr id="12295" name="Rectangle 13"/>
          <p:cNvSpPr>
            <a:spLocks noChangeArrowheads="1"/>
          </p:cNvSpPr>
          <p:nvPr/>
        </p:nvSpPr>
        <p:spPr bwMode="auto">
          <a:xfrm>
            <a:off x="4108450" y="3756025"/>
            <a:ext cx="5035550" cy="1190625"/>
          </a:xfrm>
          <a:prstGeom prst="rect">
            <a:avLst/>
          </a:prstGeom>
          <a:noFill/>
          <a:ln w="9525" algn="ctr">
            <a:noFill/>
            <a:miter lim="800000"/>
            <a:headEnd/>
            <a:tailEnd/>
          </a:ln>
        </p:spPr>
        <p:txBody>
          <a:bodyPr>
            <a:spAutoFit/>
          </a:bodyPr>
          <a:lstStyle/>
          <a:p>
            <a:pPr algn="l"/>
            <a:r>
              <a:rPr lang="en-GB" altLang="ja-JP" sz="1800"/>
              <a:t>The glial cell tube is invaded by </a:t>
            </a:r>
            <a:r>
              <a:rPr lang="en-GB" altLang="ja-JP" sz="1800">
                <a:solidFill>
                  <a:srgbClr val="FF00FF"/>
                </a:solidFill>
              </a:rPr>
              <a:t>macrophages</a:t>
            </a:r>
            <a:r>
              <a:rPr lang="en-GB" altLang="ja-JP" sz="1800"/>
              <a:t> which breach the basal lamina. </a:t>
            </a:r>
            <a:r>
              <a:rPr lang="en-GB" altLang="ja-JP" sz="1800">
                <a:solidFill>
                  <a:srgbClr val="FF00FF"/>
                </a:solidFill>
              </a:rPr>
              <a:t>Glial cells distal to the injury proliferate</a:t>
            </a:r>
            <a:r>
              <a:rPr lang="en-GB" altLang="ja-JP" sz="1800"/>
              <a:t>. </a:t>
            </a:r>
            <a:r>
              <a:rPr lang="en-GB" altLang="ja-JP" sz="1800">
                <a:solidFill>
                  <a:srgbClr val="FF00FF"/>
                </a:solidFill>
              </a:rPr>
              <a:t>Axon sprouts</a:t>
            </a:r>
            <a:r>
              <a:rPr lang="en-GB" altLang="ja-JP" sz="1800"/>
              <a:t> emerge from the proximal stump</a:t>
            </a:r>
          </a:p>
        </p:txBody>
      </p:sp>
      <p:sp>
        <p:nvSpPr>
          <p:cNvPr id="12296" name="Rectangle 14"/>
          <p:cNvSpPr>
            <a:spLocks noChangeArrowheads="1"/>
          </p:cNvSpPr>
          <p:nvPr/>
        </p:nvSpPr>
        <p:spPr bwMode="auto">
          <a:xfrm>
            <a:off x="4108450" y="6056313"/>
            <a:ext cx="4868863" cy="641350"/>
          </a:xfrm>
          <a:prstGeom prst="rect">
            <a:avLst/>
          </a:prstGeom>
          <a:noFill/>
          <a:ln w="9525" algn="ctr">
            <a:noFill/>
            <a:miter lim="800000"/>
            <a:headEnd/>
            <a:tailEnd/>
          </a:ln>
        </p:spPr>
        <p:txBody>
          <a:bodyPr>
            <a:spAutoFit/>
          </a:bodyPr>
          <a:lstStyle/>
          <a:p>
            <a:pPr algn="l"/>
            <a:r>
              <a:rPr lang="en-GB" altLang="ja-JP" sz="1800"/>
              <a:t>Daughter glial cells </a:t>
            </a:r>
            <a:r>
              <a:rPr lang="en-GB" altLang="ja-JP" sz="1800">
                <a:solidFill>
                  <a:srgbClr val="FF00FF"/>
                </a:solidFill>
              </a:rPr>
              <a:t>remyelinate</a:t>
            </a:r>
            <a:r>
              <a:rPr lang="en-GB" altLang="ja-JP" sz="1800"/>
              <a:t> the regrowing axon</a:t>
            </a:r>
          </a:p>
        </p:txBody>
      </p:sp>
      <p:sp>
        <p:nvSpPr>
          <p:cNvPr id="12297" name="Rectangle 16"/>
          <p:cNvSpPr>
            <a:spLocks noChangeArrowheads="1"/>
          </p:cNvSpPr>
          <p:nvPr/>
        </p:nvSpPr>
        <p:spPr bwMode="auto">
          <a:xfrm>
            <a:off x="3117850" y="4008438"/>
            <a:ext cx="257175" cy="88900"/>
          </a:xfrm>
          <a:prstGeom prst="rect">
            <a:avLst/>
          </a:prstGeom>
          <a:solidFill>
            <a:schemeClr val="tx1"/>
          </a:solidFill>
          <a:ln w="9525" algn="ctr">
            <a:noFill/>
            <a:miter lim="800000"/>
            <a:headEnd/>
            <a:tailEnd/>
          </a:ln>
        </p:spPr>
        <p:txBody>
          <a:bodyPr wrap="none" anchor="ctr"/>
          <a:lstStyle/>
          <a:p>
            <a:endParaRPr lang="ja-JP" altLang="en-US"/>
          </a:p>
        </p:txBody>
      </p:sp>
      <p:sp>
        <p:nvSpPr>
          <p:cNvPr id="12298" name="Text Box 15"/>
          <p:cNvSpPr txBox="1">
            <a:spLocks noChangeArrowheads="1"/>
          </p:cNvSpPr>
          <p:nvPr/>
        </p:nvSpPr>
        <p:spPr bwMode="auto">
          <a:xfrm>
            <a:off x="2968625" y="3941763"/>
            <a:ext cx="596900" cy="214312"/>
          </a:xfrm>
          <a:prstGeom prst="rect">
            <a:avLst/>
          </a:prstGeom>
          <a:noFill/>
          <a:ln w="9525" algn="ctr">
            <a:noFill/>
            <a:miter lim="800000"/>
            <a:headEnd/>
            <a:tailEnd/>
          </a:ln>
        </p:spPr>
        <p:txBody>
          <a:bodyPr wrap="none">
            <a:spAutoFit/>
          </a:bodyPr>
          <a:lstStyle/>
          <a:p>
            <a:r>
              <a:rPr lang="en-GB" altLang="ja-JP" sz="800">
                <a:solidFill>
                  <a:srgbClr val="000000"/>
                </a:solidFill>
              </a:rPr>
              <a:t>glial cells</a:t>
            </a:r>
            <a:endParaRPr lang="en-US" altLang="ja-JP" sz="800">
              <a:solidFill>
                <a:srgbClr val="000000"/>
              </a:solidFill>
            </a:endParaRPr>
          </a:p>
        </p:txBody>
      </p:sp>
      <p:sp>
        <p:nvSpPr>
          <p:cNvPr id="12299" name="Rectangle 18"/>
          <p:cNvSpPr>
            <a:spLocks noChangeArrowheads="1"/>
          </p:cNvSpPr>
          <p:nvPr/>
        </p:nvSpPr>
        <p:spPr bwMode="auto">
          <a:xfrm>
            <a:off x="2317750" y="4003675"/>
            <a:ext cx="133350" cy="104775"/>
          </a:xfrm>
          <a:prstGeom prst="rect">
            <a:avLst/>
          </a:prstGeom>
          <a:solidFill>
            <a:schemeClr val="tx1"/>
          </a:solidFill>
          <a:ln w="9525" algn="ctr">
            <a:noFill/>
            <a:miter lim="800000"/>
            <a:headEnd/>
            <a:tailEnd/>
          </a:ln>
        </p:spPr>
        <p:txBody>
          <a:bodyPr wrap="none" anchor="ctr"/>
          <a:lstStyle/>
          <a:p>
            <a:endParaRPr lang="ja-JP" altLang="en-US"/>
          </a:p>
        </p:txBody>
      </p:sp>
      <p:sp>
        <p:nvSpPr>
          <p:cNvPr id="12300" name="Text Box 17"/>
          <p:cNvSpPr txBox="1">
            <a:spLocks noChangeArrowheads="1"/>
          </p:cNvSpPr>
          <p:nvPr/>
        </p:nvSpPr>
        <p:spPr bwMode="auto">
          <a:xfrm>
            <a:off x="1762125" y="3943350"/>
            <a:ext cx="755650" cy="214313"/>
          </a:xfrm>
          <a:prstGeom prst="rect">
            <a:avLst/>
          </a:prstGeom>
          <a:noFill/>
          <a:ln w="9525" algn="ctr">
            <a:noFill/>
            <a:miter lim="800000"/>
            <a:headEnd/>
            <a:tailEnd/>
          </a:ln>
        </p:spPr>
        <p:txBody>
          <a:bodyPr wrap="none">
            <a:spAutoFit/>
          </a:bodyPr>
          <a:lstStyle/>
          <a:p>
            <a:r>
              <a:rPr lang="en-GB" altLang="ja-JP" sz="800">
                <a:solidFill>
                  <a:srgbClr val="000000"/>
                </a:solidFill>
              </a:rPr>
              <a:t>macrophage</a:t>
            </a:r>
            <a:endParaRPr lang="en-US" altLang="ja-JP" sz="800">
              <a:solidFill>
                <a:srgbClr val="000000"/>
              </a:solidFill>
            </a:endParaRPr>
          </a:p>
        </p:txBody>
      </p:sp>
      <p:sp>
        <p:nvSpPr>
          <p:cNvPr id="12301" name="Rectangle 19"/>
          <p:cNvSpPr>
            <a:spLocks noChangeArrowheads="1"/>
          </p:cNvSpPr>
          <p:nvPr/>
        </p:nvSpPr>
        <p:spPr bwMode="auto">
          <a:xfrm>
            <a:off x="8847138" y="6494463"/>
            <a:ext cx="296862" cy="336550"/>
          </a:xfrm>
          <a:prstGeom prst="rect">
            <a:avLst/>
          </a:prstGeom>
          <a:noFill/>
          <a:ln w="9525" algn="ctr">
            <a:noFill/>
            <a:miter lim="800000"/>
            <a:headEnd/>
            <a:tailEnd/>
          </a:ln>
        </p:spPr>
        <p:txBody>
          <a:bodyPr wrap="none">
            <a:spAutoFit/>
          </a:bodyPr>
          <a:lstStyle/>
          <a:p>
            <a:r>
              <a:rPr lang="en-GB" altLang="ja-JP" sz="1600" b="1">
                <a:solidFill>
                  <a:schemeClr val="accent1"/>
                </a:solidFill>
              </a:rPr>
              <a:t>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ntitled 2">
  <a:themeElements>
    <a:clrScheme name="">
      <a:dk1>
        <a:srgbClr val="474747"/>
      </a:dk1>
      <a:lt1>
        <a:srgbClr val="FFFFFF"/>
      </a:lt1>
      <a:dk2>
        <a:srgbClr val="114FFB"/>
      </a:dk2>
      <a:lt2>
        <a:srgbClr val="FAFD00"/>
      </a:lt2>
      <a:accent1>
        <a:srgbClr val="FAFD00"/>
      </a:accent1>
      <a:accent2>
        <a:srgbClr val="7FFF00"/>
      </a:accent2>
      <a:accent3>
        <a:srgbClr val="AAB2FD"/>
      </a:accent3>
      <a:accent4>
        <a:srgbClr val="DADADA"/>
      </a:accent4>
      <a:accent5>
        <a:srgbClr val="FCFEAA"/>
      </a:accent5>
      <a:accent6>
        <a:srgbClr val="72E700"/>
      </a:accent6>
      <a:hlink>
        <a:srgbClr val="FE9B03"/>
      </a:hlink>
      <a:folHlink>
        <a:srgbClr val="D989B8"/>
      </a:folHlink>
    </a:clrScheme>
    <a:fontScheme name="untitled 2">
      <a:majorFont>
        <a:latin typeface="Book Antiqu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ea typeface="Osaka"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ea typeface="Osaka"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HD:Applications:MS Office:Microsoft PowerPoint 4:Templates:On Screen &amp; 35mm Slides:dbllines.ppt - Double Lines</Template>
  <TotalTime>23678</TotalTime>
  <Pages>24</Pages>
  <Words>1766</Words>
  <Application>Microsoft Office PowerPoint</Application>
  <PresentationFormat>On-screen Show (4:3)</PresentationFormat>
  <Paragraphs>269</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untitled 2</vt:lpstr>
      <vt:lpstr>Photo Editor Photo</vt:lpstr>
      <vt:lpstr>PowerPoint Presentation</vt:lpstr>
      <vt:lpstr>PowerPoint Presentation</vt:lpstr>
      <vt:lpstr>PowerPoint Presentation</vt:lpstr>
      <vt:lpstr>Causes of axonal damage Multiple Sclerosis</vt:lpstr>
      <vt:lpstr>Axonal varicosities, spheroids and end bulbs </vt:lpstr>
      <vt:lpstr>Causes of axonal damage Infections</vt:lpstr>
      <vt:lpstr>Causes of axonal damage Drug induced</vt:lpstr>
      <vt:lpstr>Causes of axonal damage Injury</vt:lpstr>
      <vt:lpstr>Sequence of cellular events triggered by transection of a myelinated axon</vt:lpstr>
      <vt:lpstr>Dying back and focal lesion models of axon degeneration </vt:lpstr>
      <vt:lpstr>Wallerian Degeneration (WD)</vt:lpstr>
      <vt:lpstr>Wallerian Degeneration  CNS vs. PNS</vt:lpstr>
      <vt:lpstr>Wallerian Degeneration  CNS vs. PNS</vt:lpstr>
      <vt:lpstr>Peripheral and central neurons response differently to axonal damage</vt:lpstr>
      <vt:lpstr>Wallerian Degeneration  CNS vs. PNS</vt:lpstr>
      <vt:lpstr>Why PNS axons can re-grow?</vt:lpstr>
      <vt:lpstr>Why CNS axons cannot re-grow?</vt:lpstr>
      <vt:lpstr>Is Wallerian degeneration good or bad?</vt:lpstr>
      <vt:lpstr>Slow Wallerian degeneration mutant mouse</vt:lpstr>
      <vt:lpstr>WldS mouse shows delayed  axon degeneration</vt:lpstr>
      <vt:lpstr>WldS mouse shows delayed  axon degeneration</vt:lpstr>
      <vt:lpstr>Slow Wallerian degeneration mutant mouse</vt:lpstr>
      <vt:lpstr>Proteins upregulated in denervated  Schwann cells</vt:lpstr>
      <vt:lpstr>Proteins downregulated in denervated  Schwann cells</vt:lpstr>
      <vt:lpstr>Proteins upregulated in macrophages</vt:lpstr>
      <vt:lpstr>Proteins regulated in damaged neurons</vt:lpstr>
      <vt:lpstr>Axon regeneration in spinal cord  is induced by cAMP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voltage dependent Na+ Channel</dc:title>
  <dc:creator>Okuse, Kenji</dc:creator>
  <cp:lastModifiedBy>Shiel, Nuala</cp:lastModifiedBy>
  <cp:revision>338</cp:revision>
  <cp:lastPrinted>2002-03-06T19:41:29Z</cp:lastPrinted>
  <dcterms:created xsi:type="dcterms:W3CDTF">2000-09-18T19:48:36Z</dcterms:created>
  <dcterms:modified xsi:type="dcterms:W3CDTF">2012-10-22T09:07:59Z</dcterms:modified>
</cp:coreProperties>
</file>