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84" r:id="rId2"/>
    <p:sldId id="297" r:id="rId3"/>
    <p:sldId id="298" r:id="rId4"/>
    <p:sldId id="299" r:id="rId5"/>
    <p:sldId id="345" r:id="rId6"/>
    <p:sldId id="346" r:id="rId7"/>
    <p:sldId id="366" r:id="rId8"/>
    <p:sldId id="363" r:id="rId9"/>
    <p:sldId id="364" r:id="rId10"/>
    <p:sldId id="365" r:id="rId11"/>
    <p:sldId id="367"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83" r:id="rId29"/>
    <p:sldId id="306" r:id="rId30"/>
    <p:sldId id="307" r:id="rId31"/>
    <p:sldId id="368" r:id="rId32"/>
    <p:sldId id="369" r:id="rId33"/>
    <p:sldId id="308" r:id="rId34"/>
    <p:sldId id="309" r:id="rId35"/>
    <p:sldId id="310" r:id="rId36"/>
    <p:sldId id="311" r:id="rId37"/>
    <p:sldId id="313" r:id="rId38"/>
    <p:sldId id="314" r:id="rId39"/>
    <p:sldId id="315" r:id="rId40"/>
    <p:sldId id="316" r:id="rId41"/>
    <p:sldId id="317" r:id="rId42"/>
    <p:sldId id="318" r:id="rId43"/>
    <p:sldId id="319" r:id="rId44"/>
    <p:sldId id="320" r:id="rId45"/>
    <p:sldId id="321" r:id="rId46"/>
    <p:sldId id="326" r:id="rId47"/>
    <p:sldId id="327" r:id="rId48"/>
    <p:sldId id="328" r:id="rId49"/>
    <p:sldId id="329" r:id="rId50"/>
    <p:sldId id="377" r:id="rId51"/>
    <p:sldId id="371" r:id="rId52"/>
    <p:sldId id="372" r:id="rId53"/>
    <p:sldId id="373" r:id="rId54"/>
    <p:sldId id="374" r:id="rId55"/>
    <p:sldId id="375" r:id="rId56"/>
    <p:sldId id="376" r:id="rId57"/>
    <p:sldId id="370" r:id="rId58"/>
    <p:sldId id="379" r:id="rId59"/>
    <p:sldId id="378" r:id="rId60"/>
    <p:sldId id="334" r:id="rId61"/>
    <p:sldId id="335" r:id="rId62"/>
    <p:sldId id="336" r:id="rId63"/>
    <p:sldId id="337" r:id="rId64"/>
    <p:sldId id="380" r:id="rId65"/>
    <p:sldId id="381" r:id="rId66"/>
    <p:sldId id="384" r:id="rId67"/>
    <p:sldId id="382" r:id="rId68"/>
  </p:sldIdLst>
  <p:sldSz cx="9144000" cy="6858000" type="screen4x3"/>
  <p:notesSz cx="6858000" cy="9144000"/>
  <p:defaultTextStyle>
    <a:defPPr>
      <a:defRPr lang="en-GB"/>
    </a:defPPr>
    <a:lvl1pPr algn="l" rtl="0" fontAlgn="base">
      <a:spcBef>
        <a:spcPct val="0"/>
      </a:spcBef>
      <a:spcAft>
        <a:spcPct val="0"/>
      </a:spcAft>
      <a:defRPr b="1" kern="1200">
        <a:solidFill>
          <a:schemeClr val="tx1"/>
        </a:solidFill>
        <a:latin typeface="Arial" pitchFamily="34" charset="0"/>
        <a:ea typeface="ヒラギノ角ゴ Pro W3" charset="-128"/>
        <a:cs typeface="+mn-cs"/>
      </a:defRPr>
    </a:lvl1pPr>
    <a:lvl2pPr marL="457200" algn="l" rtl="0" fontAlgn="base">
      <a:spcBef>
        <a:spcPct val="0"/>
      </a:spcBef>
      <a:spcAft>
        <a:spcPct val="0"/>
      </a:spcAft>
      <a:defRPr b="1" kern="1200">
        <a:solidFill>
          <a:schemeClr val="tx1"/>
        </a:solidFill>
        <a:latin typeface="Arial" pitchFamily="34" charset="0"/>
        <a:ea typeface="ヒラギノ角ゴ Pro W3" charset="-128"/>
        <a:cs typeface="+mn-cs"/>
      </a:defRPr>
    </a:lvl2pPr>
    <a:lvl3pPr marL="914400" algn="l" rtl="0" fontAlgn="base">
      <a:spcBef>
        <a:spcPct val="0"/>
      </a:spcBef>
      <a:spcAft>
        <a:spcPct val="0"/>
      </a:spcAft>
      <a:defRPr b="1" kern="1200">
        <a:solidFill>
          <a:schemeClr val="tx1"/>
        </a:solidFill>
        <a:latin typeface="Arial" pitchFamily="34" charset="0"/>
        <a:ea typeface="ヒラギノ角ゴ Pro W3" charset="-128"/>
        <a:cs typeface="+mn-cs"/>
      </a:defRPr>
    </a:lvl3pPr>
    <a:lvl4pPr marL="1371600" algn="l" rtl="0" fontAlgn="base">
      <a:spcBef>
        <a:spcPct val="0"/>
      </a:spcBef>
      <a:spcAft>
        <a:spcPct val="0"/>
      </a:spcAft>
      <a:defRPr b="1" kern="1200">
        <a:solidFill>
          <a:schemeClr val="tx1"/>
        </a:solidFill>
        <a:latin typeface="Arial" pitchFamily="34" charset="0"/>
        <a:ea typeface="ヒラギノ角ゴ Pro W3" charset="-128"/>
        <a:cs typeface="+mn-cs"/>
      </a:defRPr>
    </a:lvl4pPr>
    <a:lvl5pPr marL="1828800" algn="l" rtl="0" fontAlgn="base">
      <a:spcBef>
        <a:spcPct val="0"/>
      </a:spcBef>
      <a:spcAft>
        <a:spcPct val="0"/>
      </a:spcAft>
      <a:defRPr b="1" kern="1200">
        <a:solidFill>
          <a:schemeClr val="tx1"/>
        </a:solidFill>
        <a:latin typeface="Arial" pitchFamily="34" charset="0"/>
        <a:ea typeface="ヒラギノ角ゴ Pro W3" charset="-128"/>
        <a:cs typeface="+mn-cs"/>
      </a:defRPr>
    </a:lvl5pPr>
    <a:lvl6pPr marL="2286000" algn="l" defTabSz="914400" rtl="0" eaLnBrk="1" latinLnBrk="0" hangingPunct="1">
      <a:defRPr b="1" kern="1200">
        <a:solidFill>
          <a:schemeClr val="tx1"/>
        </a:solidFill>
        <a:latin typeface="Arial" pitchFamily="34" charset="0"/>
        <a:ea typeface="ヒラギノ角ゴ Pro W3" charset="-128"/>
        <a:cs typeface="+mn-cs"/>
      </a:defRPr>
    </a:lvl6pPr>
    <a:lvl7pPr marL="2743200" algn="l" defTabSz="914400" rtl="0" eaLnBrk="1" latinLnBrk="0" hangingPunct="1">
      <a:defRPr b="1" kern="1200">
        <a:solidFill>
          <a:schemeClr val="tx1"/>
        </a:solidFill>
        <a:latin typeface="Arial" pitchFamily="34" charset="0"/>
        <a:ea typeface="ヒラギノ角ゴ Pro W3" charset="-128"/>
        <a:cs typeface="+mn-cs"/>
      </a:defRPr>
    </a:lvl7pPr>
    <a:lvl8pPr marL="3200400" algn="l" defTabSz="914400" rtl="0" eaLnBrk="1" latinLnBrk="0" hangingPunct="1">
      <a:defRPr b="1" kern="1200">
        <a:solidFill>
          <a:schemeClr val="tx1"/>
        </a:solidFill>
        <a:latin typeface="Arial" pitchFamily="34" charset="0"/>
        <a:ea typeface="ヒラギノ角ゴ Pro W3" charset="-128"/>
        <a:cs typeface="+mn-cs"/>
      </a:defRPr>
    </a:lvl8pPr>
    <a:lvl9pPr marL="3657600" algn="l" defTabSz="914400" rtl="0" eaLnBrk="1" latinLnBrk="0" hangingPunct="1">
      <a:defRPr b="1"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00FF"/>
    <a:srgbClr val="66FF33"/>
    <a:srgbClr val="FFFF00"/>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0">
                <a:latin typeface="Arial" charset="0"/>
                <a:ea typeface="ヒラギノ角ゴ Pro W3" charset="-128"/>
                <a:cs typeface="ヒラギノ角ゴ Pro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a:lvl1pPr>
          </a:lstStyle>
          <a:p>
            <a:fld id="{CF7DEE1F-F4C5-40D2-8978-D355AA996D41}" type="datetime1">
              <a:rPr lang="en-US"/>
              <a:pPr/>
              <a:t>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b="0">
                <a:latin typeface="Arial" charset="0"/>
                <a:ea typeface="ヒラギノ角ゴ Pro W3" charset="-128"/>
                <a:cs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a:lvl1pPr>
          </a:lstStyle>
          <a:p>
            <a:fld id="{C31931BF-978A-4E92-AE3F-92E63CB41E5C}" type="slidenum">
              <a:rPr lang="en-US"/>
              <a:pPr/>
              <a:t>‹#›</a:t>
            </a:fld>
            <a:endParaRPr lang="en-US"/>
          </a:p>
        </p:txBody>
      </p:sp>
    </p:spTree>
    <p:extLst>
      <p:ext uri="{BB962C8B-B14F-4D97-AF65-F5344CB8AC3E}">
        <p14:creationId xmlns:p14="http://schemas.microsoft.com/office/powerpoint/2010/main" val="8641309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Times New Roman" pitchFamily="18"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terms of drug cost, alemtuzumab is significantly cheaper. It achieves a saving of 4000 pounds in the first year and 1300 in the 2</a:t>
            </a:r>
            <a:r>
              <a:rPr lang="en-US" baseline="30000" smtClean="0"/>
              <a:t>nd</a:t>
            </a:r>
            <a:r>
              <a:rPr lang="en-US" smtClean="0"/>
              <a:t> year. To put this in a bigger picture, assuming a unit perform 120 tx a year. This translates to half million saving in the first year and nearly 150 thousand in the 2</a:t>
            </a:r>
            <a:r>
              <a:rPr lang="en-US" baseline="30000" smtClean="0"/>
              <a:t>nd</a:t>
            </a:r>
            <a:r>
              <a:rPr lang="en-US" smtClean="0"/>
              <a:t> year</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A13DA194-16E2-4D68-A3ED-5A8E63E14F69}" type="slidenum">
              <a:rPr lang="en-US" sz="1200" b="0">
                <a:ea typeface="MS PGothic" pitchFamily="34" charset="-128"/>
              </a:rPr>
              <a:pPr eaLnBrk="1" hangingPunct="1"/>
              <a:t>55</a:t>
            </a:fld>
            <a:endParaRPr lang="en-US" sz="1200" b="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Treatment sur define as MMF and steroid free in the alem  group and pred free in the daclizumab group. Tx sur higher in alem group predominately due to lower rejection rate</a:t>
            </a:r>
          </a:p>
          <a:p>
            <a:endParaRPr lang="en-US" smtClean="0"/>
          </a:p>
          <a:p>
            <a:r>
              <a:rPr lang="en-US" smtClean="0"/>
              <a:t>This KM plot showing treatment survival in the 2 groups. The cumulative survial in the Alemtuzumab group is 90% in the first year and 87.1 % in the 2</a:t>
            </a:r>
            <a:r>
              <a:rPr lang="en-US" baseline="30000" smtClean="0"/>
              <a:t>nd</a:t>
            </a:r>
            <a:r>
              <a:rPr lang="en-US" smtClean="0"/>
              <a:t> year. While it 79.8% in the first year and 2</a:t>
            </a:r>
            <a:r>
              <a:rPr lang="en-US" baseline="30000" smtClean="0"/>
              <a:t>nd</a:t>
            </a:r>
            <a:r>
              <a:rPr lang="en-US" smtClean="0"/>
              <a:t> year in the daclizumab group</a:t>
            </a:r>
          </a:p>
          <a:p>
            <a:endParaRPr lang="en-US" smtClean="0"/>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732B6DD6-8FEE-4303-986F-487DBCA27D64}" type="slidenum">
              <a:rPr lang="en-US" sz="1200" b="0">
                <a:ea typeface="MS PGothic" pitchFamily="34" charset="-128"/>
              </a:rPr>
              <a:pPr eaLnBrk="1" hangingPunct="1"/>
              <a:t>56</a:t>
            </a:fld>
            <a:endParaRPr lang="en-US" sz="1200" b="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C83E3219-29B7-448F-9A9B-6108B58CAD63}" type="slidenum">
              <a:rPr lang="en-US" sz="1200" b="0"/>
              <a:pPr eaLnBrk="1" hangingPunct="1"/>
              <a:t>66</a:t>
            </a:fld>
            <a:endParaRPr lang="en-US" sz="1200" b="0"/>
          </a:p>
        </p:txBody>
      </p:sp>
      <p:sp>
        <p:nvSpPr>
          <p:cNvPr id="9933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We are in a new era of renal transplantation. Incidence of rejection is significantly reduced with the modern immunosuppressants, incidence of rejection is less than 20% in first year post transplantation and graft lost due to rejection is now rare. Multiple immunosuppressive agents and combinations are available. With the improved immunosuppressant regime, steroid is no longer needed as maintenance. Our group showed  excellent results with CD25 monoclonal antibody, MMF and Tacrolimus which I am going to share now.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D7814F93-A6BE-4E12-80BD-38E23A10AA9C}" type="slidenum">
              <a:rPr lang="en-US" sz="1200" b="0"/>
              <a:pPr eaLnBrk="1" hangingPunct="1"/>
              <a:t>45</a:t>
            </a:fld>
            <a:endParaRPr lang="en-US" sz="1200" b="0"/>
          </a:p>
        </p:txBody>
      </p:sp>
      <p:sp>
        <p:nvSpPr>
          <p:cNvPr id="6656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Patients who received our historic immunosupression regime were used as a control. This group consist of patients transplanted from November 2002. These patients all received Daclizumab induction at  2mg/kg on day 0 and day 14. Tacrolimus at 0.15mg/kg/day and aim a higher maintenance level between 8-11 ng/L. This group of patient also received Mycophenolate mofetil for long term and 7 days of steroid.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EA978675-C16B-40C9-979E-57815530EE88}" type="slidenum">
              <a:rPr lang="en-US" sz="1200" b="0"/>
              <a:pPr eaLnBrk="1" hangingPunct="1"/>
              <a:t>48</a:t>
            </a:fld>
            <a:endParaRPr lang="en-US" sz="1200" b="0"/>
          </a:p>
        </p:txBody>
      </p:sp>
      <p:sp>
        <p:nvSpPr>
          <p:cNvPr id="7065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 as shown in this paper published by Kirk et al from NIH. Lymphocytes starts to recover from 2 weeks and return to normal level about 2-3 months.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8C6A8AE5-8998-4F60-879B-98DC94AB83AB}" type="slidenum">
              <a:rPr lang="en-US" sz="1200" b="0"/>
              <a:pPr eaLnBrk="1" hangingPunct="1"/>
              <a:t>49</a:t>
            </a:fld>
            <a:endParaRPr lang="en-US" sz="1200" b="0"/>
          </a:p>
        </p:txBody>
      </p:sp>
      <p:sp>
        <p:nvSpPr>
          <p:cNvPr id="7270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Why campath? Experience from the Cambridge group, with using Campath and low dose cicloporin and no steroid or MMF showed favourable results in medium term. Campath cost </a:t>
            </a:r>
            <a:r>
              <a:rPr lang="en-GB" smtClean="0">
                <a:solidFill>
                  <a:schemeClr val="bg1"/>
                </a:solidFill>
                <a:latin typeface="Arial Narrow" pitchFamily="34" charset="0"/>
              </a:rPr>
              <a:t>£330 per treatment and very effective. Subsequent studies with Campath and Tacrolimus in the US showed excellent outcomes as shown in this Kaplan Meier plot on [patient/allograft survival] when compare with Daclizumab. </a:t>
            </a:r>
            <a:endParaRPr lang="en-US" smtClean="0">
              <a:solidFill>
                <a:schemeClr val="bg1"/>
              </a:solidFill>
              <a:latin typeface="Arial Narrow"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 west London, we have started a pilot using Alemtuzumab induction and tacrolimus monotherapy in 2004. The aim of the pilot was to reduce tacrolimus nephrotoxicity, to comply with NICE guideline and avoid MMF, to reduce cost, spare the use of steroid and use the result to form the basis of a formal randomised control study. Patients received alemtuzumab 30mg iv perioperatively, a medium dose of tacrolimus at 0.1 mg/kg/day with no steroid or MMF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Graft sur cen for death with fn overall was over 97% at 1 year and no stat difference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graphs shows allograft fn , as judged using MDRD estimated GFR, was consistently and persistantly better in the alem group and was only stat diffrence at 3 months time point.</a:t>
            </a:r>
          </a:p>
          <a:p>
            <a:endParaRPr lang="en-US" smtClean="0"/>
          </a:p>
          <a:p>
            <a:r>
              <a:rPr lang="en-US" smtClean="0"/>
              <a:t> are similar between the 2 groups up to 2 years, </a:t>
            </a:r>
          </a:p>
          <a:p>
            <a:endParaRPr lang="en-US" smtClean="0"/>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risk of rejection was less in the alem group at 1 year but not stat different as analysed using the logrank method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have also screened for development of Dsab, and Dsab free survival are similar between the 2 groups</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886FCF6E-1C63-4CDD-86F1-C5DC536386CE}" type="slidenum">
              <a:rPr lang="en-US" sz="1200" b="0">
                <a:ea typeface="MS PGothic" pitchFamily="34" charset="-128"/>
              </a:rPr>
              <a:pPr eaLnBrk="1" hangingPunct="1"/>
              <a:t>54</a:t>
            </a:fld>
            <a:endParaRPr lang="en-US" sz="1200" b="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70347B-AEF5-4162-A841-053E91B2273C}" type="slidenum">
              <a:rPr lang="en-GB"/>
              <a:pPr/>
              <a:t>‹#›</a:t>
            </a:fld>
            <a:endParaRPr lang="en-GB"/>
          </a:p>
        </p:txBody>
      </p:sp>
    </p:spTree>
    <p:extLst>
      <p:ext uri="{BB962C8B-B14F-4D97-AF65-F5344CB8AC3E}">
        <p14:creationId xmlns:p14="http://schemas.microsoft.com/office/powerpoint/2010/main" val="321635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359ABA-6F18-4F50-92B3-B2648400C0AE}" type="slidenum">
              <a:rPr lang="en-GB"/>
              <a:pPr/>
              <a:t>‹#›</a:t>
            </a:fld>
            <a:endParaRPr lang="en-GB"/>
          </a:p>
        </p:txBody>
      </p:sp>
    </p:spTree>
    <p:extLst>
      <p:ext uri="{BB962C8B-B14F-4D97-AF65-F5344CB8AC3E}">
        <p14:creationId xmlns:p14="http://schemas.microsoft.com/office/powerpoint/2010/main" val="297703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74946D-0DDC-4A86-871D-48B24C4A15E2}" type="slidenum">
              <a:rPr lang="en-GB"/>
              <a:pPr/>
              <a:t>‹#›</a:t>
            </a:fld>
            <a:endParaRPr lang="en-GB"/>
          </a:p>
        </p:txBody>
      </p:sp>
    </p:spTree>
    <p:extLst>
      <p:ext uri="{BB962C8B-B14F-4D97-AF65-F5344CB8AC3E}">
        <p14:creationId xmlns:p14="http://schemas.microsoft.com/office/powerpoint/2010/main" val="389763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49A362F-9373-46DE-AE1B-9D43132E5D09}" type="slidenum">
              <a:rPr lang="en-GB"/>
              <a:pPr/>
              <a:t>‹#›</a:t>
            </a:fld>
            <a:endParaRPr lang="en-GB"/>
          </a:p>
        </p:txBody>
      </p:sp>
    </p:spTree>
    <p:extLst>
      <p:ext uri="{BB962C8B-B14F-4D97-AF65-F5344CB8AC3E}">
        <p14:creationId xmlns:p14="http://schemas.microsoft.com/office/powerpoint/2010/main" val="14506981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0D1B891-4838-4160-B101-68583E46E6EE}" type="slidenum">
              <a:rPr lang="en-GB"/>
              <a:pPr/>
              <a:t>‹#›</a:t>
            </a:fld>
            <a:endParaRPr lang="en-GB"/>
          </a:p>
        </p:txBody>
      </p:sp>
    </p:spTree>
    <p:extLst>
      <p:ext uri="{BB962C8B-B14F-4D97-AF65-F5344CB8AC3E}">
        <p14:creationId xmlns:p14="http://schemas.microsoft.com/office/powerpoint/2010/main" val="35016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78BE53B-CA3A-47FB-B8DE-32DFC91E5EAA}" type="slidenum">
              <a:rPr lang="en-US"/>
              <a:pPr/>
              <a:t>‹#›</a:t>
            </a:fld>
            <a:endParaRPr lang="en-US"/>
          </a:p>
        </p:txBody>
      </p:sp>
    </p:spTree>
    <p:extLst>
      <p:ext uri="{BB962C8B-B14F-4D97-AF65-F5344CB8AC3E}">
        <p14:creationId xmlns:p14="http://schemas.microsoft.com/office/powerpoint/2010/main" val="422024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lIns="91430" tIns="45715" rIns="91430" bIns="45715"/>
          <a:lstStyle>
            <a:lvl1pPr>
              <a:defRPr/>
            </a:lvl1pPr>
          </a:lstStyle>
          <a:p>
            <a:pPr>
              <a:defRPr/>
            </a:pPr>
            <a:endParaRPr lang="en-GB"/>
          </a:p>
        </p:txBody>
      </p:sp>
      <p:sp>
        <p:nvSpPr>
          <p:cNvPr id="6" name="Footer Placeholder 5"/>
          <p:cNvSpPr>
            <a:spLocks noGrp="1"/>
          </p:cNvSpPr>
          <p:nvPr>
            <p:ph type="ftr" sz="quarter" idx="11"/>
          </p:nvPr>
        </p:nvSpPr>
        <p:spPr/>
        <p:txBody>
          <a:bodyPr lIns="91430" tIns="45715" rIns="91430" bIns="45715"/>
          <a:lstStyle>
            <a:lvl1pPr>
              <a:defRPr/>
            </a:lvl1pPr>
          </a:lstStyle>
          <a:p>
            <a:pPr>
              <a:defRPr/>
            </a:pPr>
            <a:endParaRPr lang="en-GB"/>
          </a:p>
        </p:txBody>
      </p:sp>
      <p:sp>
        <p:nvSpPr>
          <p:cNvPr id="7" name="Slide Number Placeholder 6"/>
          <p:cNvSpPr>
            <a:spLocks noGrp="1"/>
          </p:cNvSpPr>
          <p:nvPr>
            <p:ph type="sldNum" sz="quarter" idx="12"/>
          </p:nvPr>
        </p:nvSpPr>
        <p:spPr/>
        <p:txBody>
          <a:bodyPr lIns="91430" tIns="45715" rIns="91430" bIns="45715"/>
          <a:lstStyle>
            <a:lvl1pPr>
              <a:defRPr/>
            </a:lvl1pPr>
          </a:lstStyle>
          <a:p>
            <a:fld id="{10D3820D-F57F-4283-BE68-B6DF935328C0}" type="slidenum">
              <a:rPr lang="en-GB"/>
              <a:pPr/>
              <a:t>‹#›</a:t>
            </a:fld>
            <a:endParaRPr lang="en-GB"/>
          </a:p>
        </p:txBody>
      </p:sp>
    </p:spTree>
    <p:extLst>
      <p:ext uri="{BB962C8B-B14F-4D97-AF65-F5344CB8AC3E}">
        <p14:creationId xmlns:p14="http://schemas.microsoft.com/office/powerpoint/2010/main" val="353331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648786-0FEB-4E6D-AD3A-2ABE48989FC6}" type="slidenum">
              <a:rPr lang="en-GB"/>
              <a:pPr/>
              <a:t>‹#›</a:t>
            </a:fld>
            <a:endParaRPr lang="en-GB"/>
          </a:p>
        </p:txBody>
      </p:sp>
    </p:spTree>
    <p:extLst>
      <p:ext uri="{BB962C8B-B14F-4D97-AF65-F5344CB8AC3E}">
        <p14:creationId xmlns:p14="http://schemas.microsoft.com/office/powerpoint/2010/main" val="233247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69BC46-C661-4598-88A2-0FFC5DA5073B}" type="slidenum">
              <a:rPr lang="en-GB"/>
              <a:pPr/>
              <a:t>‹#›</a:t>
            </a:fld>
            <a:endParaRPr lang="en-GB"/>
          </a:p>
        </p:txBody>
      </p:sp>
    </p:spTree>
    <p:extLst>
      <p:ext uri="{BB962C8B-B14F-4D97-AF65-F5344CB8AC3E}">
        <p14:creationId xmlns:p14="http://schemas.microsoft.com/office/powerpoint/2010/main" val="69744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D28ACC-18F3-45AF-A0D8-0A807A4CB4E6}" type="slidenum">
              <a:rPr lang="en-GB"/>
              <a:pPr/>
              <a:t>‹#›</a:t>
            </a:fld>
            <a:endParaRPr lang="en-GB"/>
          </a:p>
        </p:txBody>
      </p:sp>
    </p:spTree>
    <p:extLst>
      <p:ext uri="{BB962C8B-B14F-4D97-AF65-F5344CB8AC3E}">
        <p14:creationId xmlns:p14="http://schemas.microsoft.com/office/powerpoint/2010/main" val="25336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DE438F-33DD-4E7A-9857-B0B4E13472DC}" type="slidenum">
              <a:rPr lang="en-GB"/>
              <a:pPr/>
              <a:t>‹#›</a:t>
            </a:fld>
            <a:endParaRPr lang="en-GB"/>
          </a:p>
        </p:txBody>
      </p:sp>
    </p:spTree>
    <p:extLst>
      <p:ext uri="{BB962C8B-B14F-4D97-AF65-F5344CB8AC3E}">
        <p14:creationId xmlns:p14="http://schemas.microsoft.com/office/powerpoint/2010/main" val="227779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B54206B-00D6-4E6F-9BCE-F42C7BFBB2A9}" type="slidenum">
              <a:rPr lang="en-GB"/>
              <a:pPr/>
              <a:t>‹#›</a:t>
            </a:fld>
            <a:endParaRPr lang="en-GB"/>
          </a:p>
        </p:txBody>
      </p:sp>
    </p:spTree>
    <p:extLst>
      <p:ext uri="{BB962C8B-B14F-4D97-AF65-F5344CB8AC3E}">
        <p14:creationId xmlns:p14="http://schemas.microsoft.com/office/powerpoint/2010/main" val="92005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5AB358-BBEC-4C45-82BE-1D14EFB5D6CE}" type="slidenum">
              <a:rPr lang="en-GB"/>
              <a:pPr/>
              <a:t>‹#›</a:t>
            </a:fld>
            <a:endParaRPr lang="en-GB"/>
          </a:p>
        </p:txBody>
      </p:sp>
    </p:spTree>
    <p:extLst>
      <p:ext uri="{BB962C8B-B14F-4D97-AF65-F5344CB8AC3E}">
        <p14:creationId xmlns:p14="http://schemas.microsoft.com/office/powerpoint/2010/main" val="228880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B037D51-80F2-49D8-90DE-B28890E2EE94}" type="slidenum">
              <a:rPr lang="en-GB"/>
              <a:pPr/>
              <a:t>‹#›</a:t>
            </a:fld>
            <a:endParaRPr lang="en-GB"/>
          </a:p>
        </p:txBody>
      </p:sp>
    </p:spTree>
    <p:extLst>
      <p:ext uri="{BB962C8B-B14F-4D97-AF65-F5344CB8AC3E}">
        <p14:creationId xmlns:p14="http://schemas.microsoft.com/office/powerpoint/2010/main" val="159949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3521DA-87E5-4274-AC6B-F9E635BAAC6D}" type="slidenum">
              <a:rPr lang="en-GB"/>
              <a:pPr/>
              <a:t>‹#›</a:t>
            </a:fld>
            <a:endParaRPr lang="en-GB"/>
          </a:p>
        </p:txBody>
      </p:sp>
    </p:spTree>
    <p:extLst>
      <p:ext uri="{BB962C8B-B14F-4D97-AF65-F5344CB8AC3E}">
        <p14:creationId xmlns:p14="http://schemas.microsoft.com/office/powerpoint/2010/main" val="349025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14D4C4-BCFD-4694-878A-6F4F1CCB5E04}" type="slidenum">
              <a:rPr lang="en-GB"/>
              <a:pPr/>
              <a:t>‹#›</a:t>
            </a:fld>
            <a:endParaRPr lang="en-GB"/>
          </a:p>
        </p:txBody>
      </p:sp>
    </p:spTree>
    <p:extLst>
      <p:ext uri="{BB962C8B-B14F-4D97-AF65-F5344CB8AC3E}">
        <p14:creationId xmlns:p14="http://schemas.microsoft.com/office/powerpoint/2010/main" val="19236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Arial Narrow" charset="0"/>
                <a:ea typeface="ヒラギノ角ゴ Pro W3" charset="-128"/>
                <a:cs typeface="ヒラギノ角ゴ Pro W3"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Arial Narrow" charset="0"/>
                <a:ea typeface="ヒラギノ角ゴ Pro W3" charset="-128"/>
                <a:cs typeface="ヒラギノ角ゴ Pro W3"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Arial Narrow" pitchFamily="34" charset="0"/>
              </a:defRPr>
            </a:lvl1pPr>
          </a:lstStyle>
          <a:p>
            <a:fld id="{4FBBFF40-33ED-461F-8F03-596134F46FCA}" type="slidenum">
              <a:rPr lang="en-GB"/>
              <a:pPr/>
              <a:t>‹#›</a:t>
            </a:fld>
            <a:endParaRPr lang="en-GB"/>
          </a:p>
        </p:txBody>
      </p:sp>
      <p:pic>
        <p:nvPicPr>
          <p:cNvPr id="1031" name="Picture 7" descr="IC logo.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172200" y="5943600"/>
            <a:ext cx="2514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9" r:id="rId12"/>
    <p:sldLayoutId id="2147483817" r:id="rId13"/>
    <p:sldLayoutId id="2147483820" r:id="rId14"/>
    <p:sldLayoutId id="2147483821" r:id="rId15"/>
    <p:sldLayoutId id="2147483818" r:id="rId16"/>
  </p:sldLayoutIdLst>
  <p:txStyles>
    <p:titleStyle>
      <a:lvl1pPr algn="l" rtl="0" eaLnBrk="0" fontAlgn="base" hangingPunct="0">
        <a:spcBef>
          <a:spcPct val="0"/>
        </a:spcBef>
        <a:spcAft>
          <a:spcPct val="0"/>
        </a:spcAft>
        <a:defRPr sz="2000" b="1" u="sng">
          <a:solidFill>
            <a:schemeClr val="bg1"/>
          </a:solidFill>
          <a:latin typeface="+mj-lt"/>
          <a:ea typeface="ヒラギノ角ゴ Pro W3" charset="-128"/>
          <a:cs typeface="ヒラギノ角ゴ Pro W3" charset="-128"/>
        </a:defRPr>
      </a:lvl1pPr>
      <a:lvl2pPr algn="l" rtl="0" eaLnBrk="0" fontAlgn="base" hangingPunct="0">
        <a:spcBef>
          <a:spcPct val="0"/>
        </a:spcBef>
        <a:spcAft>
          <a:spcPct val="0"/>
        </a:spcAft>
        <a:defRPr sz="2000" b="1" u="sng">
          <a:solidFill>
            <a:schemeClr val="bg1"/>
          </a:solidFill>
          <a:latin typeface="Arial Narrow" charset="0"/>
          <a:ea typeface="ヒラギノ角ゴ Pro W3" charset="-128"/>
          <a:cs typeface="ヒラギノ角ゴ Pro W3" charset="-128"/>
        </a:defRPr>
      </a:lvl2pPr>
      <a:lvl3pPr algn="l" rtl="0" eaLnBrk="0" fontAlgn="base" hangingPunct="0">
        <a:spcBef>
          <a:spcPct val="0"/>
        </a:spcBef>
        <a:spcAft>
          <a:spcPct val="0"/>
        </a:spcAft>
        <a:defRPr sz="2000" b="1" u="sng">
          <a:solidFill>
            <a:schemeClr val="bg1"/>
          </a:solidFill>
          <a:latin typeface="Arial Narrow" charset="0"/>
          <a:ea typeface="ヒラギノ角ゴ Pro W3" charset="-128"/>
          <a:cs typeface="ヒラギノ角ゴ Pro W3" charset="-128"/>
        </a:defRPr>
      </a:lvl3pPr>
      <a:lvl4pPr algn="l" rtl="0" eaLnBrk="0" fontAlgn="base" hangingPunct="0">
        <a:spcBef>
          <a:spcPct val="0"/>
        </a:spcBef>
        <a:spcAft>
          <a:spcPct val="0"/>
        </a:spcAft>
        <a:defRPr sz="2000" b="1" u="sng">
          <a:solidFill>
            <a:schemeClr val="bg1"/>
          </a:solidFill>
          <a:latin typeface="Arial Narrow" charset="0"/>
          <a:ea typeface="ヒラギノ角ゴ Pro W3" charset="-128"/>
          <a:cs typeface="ヒラギノ角ゴ Pro W3" charset="-128"/>
        </a:defRPr>
      </a:lvl4pPr>
      <a:lvl5pPr algn="l" rtl="0" eaLnBrk="0" fontAlgn="base" hangingPunct="0">
        <a:spcBef>
          <a:spcPct val="0"/>
        </a:spcBef>
        <a:spcAft>
          <a:spcPct val="0"/>
        </a:spcAft>
        <a:defRPr sz="2000" b="1" u="sng">
          <a:solidFill>
            <a:schemeClr val="bg1"/>
          </a:solidFill>
          <a:latin typeface="Arial Narrow" charset="0"/>
          <a:ea typeface="ヒラギノ角ゴ Pro W3" charset="-128"/>
          <a:cs typeface="ヒラギノ角ゴ Pro W3" charset="-128"/>
        </a:defRPr>
      </a:lvl5pPr>
      <a:lvl6pPr marL="457200" algn="l" rtl="0" fontAlgn="base">
        <a:spcBef>
          <a:spcPct val="0"/>
        </a:spcBef>
        <a:spcAft>
          <a:spcPct val="0"/>
        </a:spcAft>
        <a:defRPr sz="2000" b="1" u="sng">
          <a:solidFill>
            <a:schemeClr val="bg1"/>
          </a:solidFill>
          <a:latin typeface="Arial Narrow" charset="0"/>
        </a:defRPr>
      </a:lvl6pPr>
      <a:lvl7pPr marL="914400" algn="l" rtl="0" fontAlgn="base">
        <a:spcBef>
          <a:spcPct val="0"/>
        </a:spcBef>
        <a:spcAft>
          <a:spcPct val="0"/>
        </a:spcAft>
        <a:defRPr sz="2000" b="1" u="sng">
          <a:solidFill>
            <a:schemeClr val="bg1"/>
          </a:solidFill>
          <a:latin typeface="Arial Narrow" charset="0"/>
        </a:defRPr>
      </a:lvl7pPr>
      <a:lvl8pPr marL="1371600" algn="l" rtl="0" fontAlgn="base">
        <a:spcBef>
          <a:spcPct val="0"/>
        </a:spcBef>
        <a:spcAft>
          <a:spcPct val="0"/>
        </a:spcAft>
        <a:defRPr sz="2000" b="1" u="sng">
          <a:solidFill>
            <a:schemeClr val="bg1"/>
          </a:solidFill>
          <a:latin typeface="Arial Narrow" charset="0"/>
        </a:defRPr>
      </a:lvl8pPr>
      <a:lvl9pPr marL="1828800" algn="l" rtl="0" fontAlgn="base">
        <a:spcBef>
          <a:spcPct val="0"/>
        </a:spcBef>
        <a:spcAft>
          <a:spcPct val="0"/>
        </a:spcAft>
        <a:defRPr sz="2000" b="1" u="sng">
          <a:solidFill>
            <a:schemeClr val="bg1"/>
          </a:solidFill>
          <a:latin typeface="Arial Narrow" charset="0"/>
        </a:defRPr>
      </a:lvl9pPr>
    </p:titleStyle>
    <p:bodyStyle>
      <a:lvl1pPr marL="457200" indent="-457200" algn="l" rtl="0" eaLnBrk="0" fontAlgn="base" hangingPunct="0">
        <a:spcBef>
          <a:spcPct val="20000"/>
        </a:spcBef>
        <a:spcAft>
          <a:spcPct val="0"/>
        </a:spcAft>
        <a:defRPr>
          <a:solidFill>
            <a:schemeClr val="bg1"/>
          </a:solidFill>
          <a:latin typeface="+mn-lt"/>
          <a:ea typeface="ヒラギノ角ゴ Pro W3" charset="-128"/>
          <a:cs typeface="ヒラギノ角ゴ Pro W3" charset="-128"/>
        </a:defRPr>
      </a:lvl1pPr>
      <a:lvl2pPr marL="636588" indent="-457200" algn="l" rtl="0" eaLnBrk="0" fontAlgn="base" hangingPunct="0">
        <a:spcBef>
          <a:spcPct val="20000"/>
        </a:spcBef>
        <a:spcAft>
          <a:spcPct val="0"/>
        </a:spcAft>
        <a:buAutoNum type="romanUcPeriod"/>
        <a:defRPr>
          <a:solidFill>
            <a:schemeClr val="bg1"/>
          </a:solidFill>
          <a:latin typeface="+mn-lt"/>
          <a:ea typeface="ヒラギノ角ゴ Pro W3" charset="-128"/>
          <a:cs typeface="ヒラギノ角ゴ Pro W3" charset="-128"/>
        </a:defRPr>
      </a:lvl2pPr>
      <a:lvl3pPr marL="1390650" indent="-457200" algn="l" rtl="0" eaLnBrk="0" fontAlgn="base" hangingPunct="0">
        <a:spcBef>
          <a:spcPct val="20000"/>
        </a:spcBef>
        <a:spcAft>
          <a:spcPct val="0"/>
        </a:spcAft>
        <a:buChar char="•"/>
        <a:defRPr>
          <a:solidFill>
            <a:schemeClr val="bg1"/>
          </a:solidFill>
          <a:latin typeface="+mn-lt"/>
          <a:ea typeface="ヒラギノ角ゴ Pro W3" charset="-128"/>
          <a:cs typeface="ヒラギノ角ゴ Pro W3" charset="-128"/>
        </a:defRPr>
      </a:lvl3pPr>
      <a:lvl4pPr marL="1828800" indent="-457200" algn="l" rtl="0" eaLnBrk="0" fontAlgn="base" hangingPunct="0">
        <a:spcBef>
          <a:spcPct val="20000"/>
        </a:spcBef>
        <a:spcAft>
          <a:spcPct val="0"/>
        </a:spcAft>
        <a:buChar char="–"/>
        <a:defRPr>
          <a:solidFill>
            <a:schemeClr val="bg1"/>
          </a:solidFill>
          <a:latin typeface="+mn-lt"/>
          <a:ea typeface="ヒラギノ角ゴ Pro W3" charset="-128"/>
          <a:cs typeface="ヒラギノ角ゴ Pro W3" charset="-128"/>
        </a:defRPr>
      </a:lvl4pPr>
      <a:lvl5pPr marL="2286000" indent="-457200" algn="l" rtl="0" eaLnBrk="0" fontAlgn="base" hangingPunct="0">
        <a:spcBef>
          <a:spcPct val="20000"/>
        </a:spcBef>
        <a:spcAft>
          <a:spcPct val="0"/>
        </a:spcAft>
        <a:buChar char="»"/>
        <a:defRPr>
          <a:solidFill>
            <a:schemeClr val="bg1"/>
          </a:solidFill>
          <a:latin typeface="+mn-lt"/>
          <a:ea typeface="ヒラギノ角ゴ Pro W3" charset="-128"/>
          <a:cs typeface="ヒラギノ角ゴ Pro W3" charset="-128"/>
        </a:defRPr>
      </a:lvl5pPr>
      <a:lvl6pPr marL="2743200" indent="-457200" algn="l" rtl="0" fontAlgn="base">
        <a:spcBef>
          <a:spcPct val="20000"/>
        </a:spcBef>
        <a:spcAft>
          <a:spcPct val="0"/>
        </a:spcAft>
        <a:buChar char="»"/>
        <a:defRPr>
          <a:solidFill>
            <a:schemeClr val="bg1"/>
          </a:solidFill>
          <a:latin typeface="+mn-lt"/>
          <a:ea typeface="ヒラギノ角ゴ Pro W3" charset="-128"/>
        </a:defRPr>
      </a:lvl6pPr>
      <a:lvl7pPr marL="3200400" indent="-457200" algn="l" rtl="0" fontAlgn="base">
        <a:spcBef>
          <a:spcPct val="20000"/>
        </a:spcBef>
        <a:spcAft>
          <a:spcPct val="0"/>
        </a:spcAft>
        <a:buChar char="»"/>
        <a:defRPr>
          <a:solidFill>
            <a:schemeClr val="bg1"/>
          </a:solidFill>
          <a:latin typeface="+mn-lt"/>
          <a:ea typeface="ヒラギノ角ゴ Pro W3" charset="-128"/>
        </a:defRPr>
      </a:lvl7pPr>
      <a:lvl8pPr marL="3657600" indent="-457200" algn="l" rtl="0" fontAlgn="base">
        <a:spcBef>
          <a:spcPct val="20000"/>
        </a:spcBef>
        <a:spcAft>
          <a:spcPct val="0"/>
        </a:spcAft>
        <a:buChar char="»"/>
        <a:defRPr>
          <a:solidFill>
            <a:schemeClr val="bg1"/>
          </a:solidFill>
          <a:latin typeface="+mn-lt"/>
          <a:ea typeface="ヒラギノ角ゴ Pro W3" charset="-128"/>
        </a:defRPr>
      </a:lvl8pPr>
      <a:lvl9pPr marL="4114800" indent="-457200" algn="l" rtl="0" fontAlgn="base">
        <a:spcBef>
          <a:spcPct val="20000"/>
        </a:spcBef>
        <a:spcAft>
          <a:spcPct val="0"/>
        </a:spcAft>
        <a:buChar char="»"/>
        <a:defRPr>
          <a:solidFill>
            <a:schemeClr val="bg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Chart2.xls"/><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79388" y="0"/>
            <a:ext cx="8229600" cy="1143000"/>
          </a:xfrm>
        </p:spPr>
        <p:txBody>
          <a:bodyPr/>
          <a:lstStyle/>
          <a:p>
            <a:pPr eaLnBrk="1" hangingPunct="1"/>
            <a:r>
              <a:rPr lang="en-GB" sz="5400" b="0" u="none" dirty="0" smtClean="0">
                <a:latin typeface="Arial" pitchFamily="34" charset="0"/>
                <a:ea typeface="MS PGothic" pitchFamily="34" charset="-128"/>
                <a:cs typeface="Arial" pitchFamily="34" charset="0"/>
              </a:rPr>
              <a:t>Renal transplantation</a:t>
            </a:r>
            <a:endParaRPr lang="en-GB" sz="5400" b="0" u="none" dirty="0" smtClean="0">
              <a:latin typeface="Arial" pitchFamily="34" charset="0"/>
              <a:ea typeface="MS PGothic" pitchFamily="34" charset="-128"/>
              <a:cs typeface="Arial" pitchFamily="34" charset="0"/>
            </a:endParaRPr>
          </a:p>
        </p:txBody>
      </p:sp>
      <p:pic>
        <p:nvPicPr>
          <p:cNvPr id="19458" name="Picture 6" descr="WLRaTC rear view Oct 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6787" r="-86787"/>
          <a:stretch>
            <a:fillRect/>
          </a:stretch>
        </p:blipFill>
        <p:spPr>
          <a:xfrm>
            <a:off x="-2057400" y="1524000"/>
            <a:ext cx="8229600" cy="4525963"/>
          </a:xfrm>
          <a:noFill/>
        </p:spPr>
      </p:pic>
      <p:sp>
        <p:nvSpPr>
          <p:cNvPr id="19459" name="Rectangle 3"/>
          <p:cNvSpPr>
            <a:spLocks noGrp="1" noChangeArrowheads="1"/>
          </p:cNvSpPr>
          <p:nvPr>
            <p:ph type="body" sz="half" idx="4294967295"/>
          </p:nvPr>
        </p:nvSpPr>
        <p:spPr>
          <a:xfrm>
            <a:off x="3962400" y="1447800"/>
            <a:ext cx="5181600" cy="2743200"/>
          </a:xfrm>
        </p:spPr>
        <p:txBody>
          <a:bodyPr/>
          <a:lstStyle/>
          <a:p>
            <a:pPr marL="0" indent="0" eaLnBrk="1" hangingPunct="1">
              <a:lnSpc>
                <a:spcPct val="90000"/>
              </a:lnSpc>
            </a:pPr>
            <a:r>
              <a:rPr lang="en-GB" sz="3200" dirty="0" smtClean="0">
                <a:latin typeface="Arial" pitchFamily="34" charset="0"/>
                <a:ea typeface="MS PGothic" pitchFamily="34" charset="-128"/>
                <a:cs typeface="Arial" pitchFamily="34" charset="0"/>
              </a:rPr>
              <a:t>Jack </a:t>
            </a:r>
            <a:r>
              <a:rPr lang="en-GB" sz="3200" dirty="0" err="1" smtClean="0">
                <a:latin typeface="Arial" pitchFamily="34" charset="0"/>
                <a:ea typeface="MS PGothic" pitchFamily="34" charset="-128"/>
                <a:cs typeface="Arial" pitchFamily="34" charset="0"/>
              </a:rPr>
              <a:t>Galliford</a:t>
            </a:r>
            <a:r>
              <a:rPr lang="en-GB" sz="3200" dirty="0" smtClean="0">
                <a:latin typeface="Arial" pitchFamily="34" charset="0"/>
                <a:ea typeface="MS PGothic" pitchFamily="34" charset="-128"/>
                <a:cs typeface="Arial" pitchFamily="34" charset="0"/>
              </a:rPr>
              <a:t> </a:t>
            </a:r>
          </a:p>
          <a:p>
            <a:pPr marL="0" indent="0" eaLnBrk="1" hangingPunct="1">
              <a:lnSpc>
                <a:spcPct val="90000"/>
              </a:lnSpc>
            </a:pPr>
            <a:endParaRPr lang="en-GB" sz="2800" dirty="0" smtClean="0">
              <a:latin typeface="Arial" pitchFamily="34" charset="0"/>
              <a:ea typeface="MS PGothic" pitchFamily="34" charset="-128"/>
              <a:cs typeface="Arial" pitchFamily="34" charset="0"/>
            </a:endParaRPr>
          </a:p>
          <a:p>
            <a:pPr marL="0" indent="0" eaLnBrk="1" hangingPunct="1">
              <a:lnSpc>
                <a:spcPct val="90000"/>
              </a:lnSpc>
            </a:pPr>
            <a:r>
              <a:rPr lang="en-GB" sz="2800" dirty="0" smtClean="0">
                <a:latin typeface="Arial" pitchFamily="34" charset="0"/>
                <a:ea typeface="MS PGothic" pitchFamily="34" charset="-128"/>
                <a:cs typeface="Arial" pitchFamily="34" charset="0"/>
              </a:rPr>
              <a:t>Consultant Renal and Transplant physician</a:t>
            </a:r>
          </a:p>
          <a:p>
            <a:pPr marL="0" indent="0" eaLnBrk="1" hangingPunct="1">
              <a:lnSpc>
                <a:spcPct val="90000"/>
              </a:lnSpc>
            </a:pPr>
            <a:r>
              <a:rPr lang="en-GB" sz="2800" dirty="0" smtClean="0">
                <a:latin typeface="Arial" pitchFamily="34" charset="0"/>
                <a:ea typeface="MS PGothic" pitchFamily="34" charset="-128"/>
                <a:cs typeface="Arial" pitchFamily="34" charset="0"/>
              </a:rPr>
              <a:t>Hammersmith Hospital, 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GB" smtClean="0"/>
              <a:t>HLA matching</a:t>
            </a:r>
          </a:p>
        </p:txBody>
      </p:sp>
      <p:sp>
        <p:nvSpPr>
          <p:cNvPr id="29698" name="Rectangle 3"/>
          <p:cNvSpPr>
            <a:spLocks noGrp="1" noChangeArrowheads="1"/>
          </p:cNvSpPr>
          <p:nvPr>
            <p:ph type="body" idx="1"/>
          </p:nvPr>
        </p:nvSpPr>
        <p:spPr/>
        <p:txBody>
          <a:bodyPr/>
          <a:lstStyle/>
          <a:p>
            <a:r>
              <a:rPr lang="en-GB" smtClean="0"/>
              <a:t>Improved graft survival (cadaveric)</a:t>
            </a:r>
          </a:p>
          <a:p>
            <a:r>
              <a:rPr lang="en-GB" smtClean="0"/>
              <a:t>No effect on feasibility of transplantation</a:t>
            </a:r>
          </a:p>
          <a:p>
            <a:r>
              <a:rPr lang="en-GB" smtClean="0"/>
              <a:t>No bearing on complement fixation</a:t>
            </a:r>
          </a:p>
          <a:p>
            <a:r>
              <a:rPr lang="en-GB" smtClean="0"/>
              <a:t>Kidney transplants are matched to </a:t>
            </a:r>
          </a:p>
          <a:p>
            <a:r>
              <a:rPr lang="en-GB" smtClean="0"/>
              <a:t>	HLA A, B and DR</a:t>
            </a:r>
          </a:p>
          <a:p>
            <a:endParaRPr lang="en-GB" smtClean="0"/>
          </a:p>
          <a:p>
            <a:r>
              <a:rPr lang="en-GB" smtClean="0"/>
              <a:t>Why not to HLA C, DP and DQ?</a:t>
            </a:r>
          </a:p>
          <a:p>
            <a:endParaRPr lang="en-GB" smtClean="0"/>
          </a:p>
          <a:p>
            <a:r>
              <a:rPr lang="en-GB" smtClean="0"/>
              <a:t>(Good) survival!</a:t>
            </a:r>
          </a:p>
          <a:p>
            <a:endParaRPr lang="en-GB" smtClean="0"/>
          </a:p>
          <a:p>
            <a:r>
              <a:rPr lang="en-GB" smtClean="0"/>
              <a:t>HLA C antibodies are generally not complement fixing</a:t>
            </a:r>
          </a:p>
          <a:p>
            <a:r>
              <a:rPr lang="en-GB" smtClean="0"/>
              <a:t>HLA DR shows linkage disequilibration</a:t>
            </a:r>
          </a:p>
          <a:p>
            <a:r>
              <a:rPr lang="en-GB" smtClean="0"/>
              <a:t>	</a:t>
            </a:r>
          </a:p>
          <a:p>
            <a:endParaRPr lang="en-GB" smtClean="0"/>
          </a:p>
          <a:p>
            <a:endParaRPr lang="en-GB" smtClean="0"/>
          </a:p>
          <a:p>
            <a:endParaRPr lang="en-GB" smtClean="0"/>
          </a:p>
          <a:p>
            <a:endParaRPr lang="en-GB" smtClean="0"/>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163513"/>
            <a:ext cx="3671887"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5356225" y="5257800"/>
            <a:ext cx="3700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a:lnSpc>
                <a:spcPct val="97000"/>
              </a:lnSpc>
              <a:buClr>
                <a:srgbClr val="FFFFFF"/>
              </a:buClr>
              <a:buSzPct val="45000"/>
              <a:buFont typeface="StarSymbol" charset="0"/>
              <a:buNone/>
            </a:pPr>
            <a:r>
              <a:rPr lang="en-GB" sz="1500">
                <a:solidFill>
                  <a:srgbClr val="FFFFFF"/>
                </a:solidFill>
                <a:latin typeface="Arial Narrow" pitchFamily="34" charset="0"/>
              </a:rPr>
              <a:t>Takemoto S et al. N Engl J Med 1994;331:760-764</a:t>
            </a:r>
          </a:p>
        </p:txBody>
      </p:sp>
      <p:sp>
        <p:nvSpPr>
          <p:cNvPr id="2970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11CC2565-BCCE-4253-89F5-78C5DD6B6A20}" type="slidenum">
              <a:rPr lang="en-GB" sz="1400" b="0">
                <a:solidFill>
                  <a:schemeClr val="bg1"/>
                </a:solidFill>
                <a:latin typeface="Arial Narrow" pitchFamily="34" charset="0"/>
              </a:rPr>
              <a:pPr eaLnBrk="1" hangingPunct="1"/>
              <a:t>10</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What helps you keep the kidney</a:t>
            </a:r>
          </a:p>
        </p:txBody>
      </p:sp>
      <p:sp>
        <p:nvSpPr>
          <p:cNvPr id="30722" name="Content Placeholder 2"/>
          <p:cNvSpPr>
            <a:spLocks noGrp="1"/>
          </p:cNvSpPr>
          <p:nvPr>
            <p:ph idx="1"/>
          </p:nvPr>
        </p:nvSpPr>
        <p:spPr/>
        <p:txBody>
          <a:bodyPr/>
          <a:lstStyle/>
          <a:p>
            <a:r>
              <a:rPr lang="en-US" smtClean="0"/>
              <a:t>Rejection</a:t>
            </a:r>
          </a:p>
          <a:p>
            <a:endParaRPr lang="en-US" smtClean="0"/>
          </a:p>
          <a:p>
            <a:endParaRPr lang="en-US" smtClean="0"/>
          </a:p>
          <a:p>
            <a:r>
              <a:rPr lang="en-US" smtClean="0"/>
              <a:t>Drugs [compliance]</a:t>
            </a:r>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GB" smtClean="0"/>
              <a:t>Pathogenesis and classification of kidney transplant rejection</a:t>
            </a:r>
          </a:p>
        </p:txBody>
      </p:sp>
      <p:sp>
        <p:nvSpPr>
          <p:cNvPr id="31746" name="Content Placeholder 3"/>
          <p:cNvSpPr>
            <a:spLocks noGrp="1"/>
          </p:cNvSpPr>
          <p:nvPr>
            <p:ph idx="1"/>
          </p:nvPr>
        </p:nvSpPr>
        <p:spPr/>
        <p:txBody>
          <a:bodyPr/>
          <a:lstStyle/>
          <a:p>
            <a:r>
              <a:rPr lang="en-US" smtClean="0"/>
              <a:t>Cellular Rejection</a:t>
            </a:r>
          </a:p>
          <a:p>
            <a:endParaRPr lang="en-US" smtClean="0"/>
          </a:p>
          <a:p>
            <a:r>
              <a:rPr lang="en-US" smtClean="0"/>
              <a:t>Antibody mediated Rejection</a:t>
            </a:r>
          </a:p>
          <a:p>
            <a:endParaRPr lang="en-US" smtClean="0"/>
          </a:p>
          <a:p>
            <a:r>
              <a:rPr lang="en-US" smtClean="0"/>
              <a:t>They can co-exist</a:t>
            </a:r>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408EA67E-F3A9-4F73-BC6F-FCE0D5624B7C}" type="slidenum">
              <a:rPr lang="en-GB" sz="1400" b="0">
                <a:solidFill>
                  <a:schemeClr val="bg1"/>
                </a:solidFill>
                <a:latin typeface="Arial Narrow" pitchFamily="34" charset="0"/>
              </a:rPr>
              <a:pPr eaLnBrk="1" hangingPunct="1"/>
              <a:t>12</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3563938" y="476250"/>
            <a:ext cx="1327150" cy="461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a:solidFill>
                  <a:srgbClr val="FFFFFF"/>
                </a:solidFill>
              </a:rPr>
              <a:t>Allograft</a:t>
            </a:r>
          </a:p>
        </p:txBody>
      </p:sp>
      <p:sp>
        <p:nvSpPr>
          <p:cNvPr id="32770" name="Text Box 3"/>
          <p:cNvSpPr txBox="1">
            <a:spLocks noChangeArrowheads="1"/>
          </p:cNvSpPr>
          <p:nvPr/>
        </p:nvSpPr>
        <p:spPr bwMode="auto">
          <a:xfrm>
            <a:off x="3492500" y="5229225"/>
            <a:ext cx="1468438" cy="461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a:solidFill>
                  <a:srgbClr val="FFFFFF"/>
                </a:solidFill>
              </a:rPr>
              <a:t>Rejection</a:t>
            </a:r>
          </a:p>
        </p:txBody>
      </p:sp>
      <p:sp>
        <p:nvSpPr>
          <p:cNvPr id="32771" name="Text Box 4"/>
          <p:cNvSpPr txBox="1">
            <a:spLocks noChangeArrowheads="1"/>
          </p:cNvSpPr>
          <p:nvPr/>
        </p:nvSpPr>
        <p:spPr bwMode="auto">
          <a:xfrm>
            <a:off x="3779838" y="2060575"/>
            <a:ext cx="1254125"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FFFFF"/>
                </a:solidFill>
              </a:rPr>
              <a:t>CD4 T cell</a:t>
            </a:r>
          </a:p>
        </p:txBody>
      </p:sp>
      <p:sp>
        <p:nvSpPr>
          <p:cNvPr id="32772" name="Text Box 5"/>
          <p:cNvSpPr txBox="1">
            <a:spLocks noChangeArrowheads="1"/>
          </p:cNvSpPr>
          <p:nvPr/>
        </p:nvSpPr>
        <p:spPr bwMode="auto">
          <a:xfrm>
            <a:off x="1455738" y="2439988"/>
            <a:ext cx="1254125"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FFFFF"/>
                </a:solidFill>
              </a:rPr>
              <a:t>CD8 T cell</a:t>
            </a:r>
          </a:p>
        </p:txBody>
      </p:sp>
      <p:sp>
        <p:nvSpPr>
          <p:cNvPr id="32773" name="Text Box 6"/>
          <p:cNvSpPr txBox="1">
            <a:spLocks noChangeArrowheads="1"/>
          </p:cNvSpPr>
          <p:nvPr/>
        </p:nvSpPr>
        <p:spPr bwMode="auto">
          <a:xfrm>
            <a:off x="3400425" y="3521075"/>
            <a:ext cx="1468438"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FFFFF"/>
                </a:solidFill>
              </a:rPr>
              <a:t>Macrophage</a:t>
            </a:r>
          </a:p>
        </p:txBody>
      </p:sp>
      <p:sp>
        <p:nvSpPr>
          <p:cNvPr id="32774" name="Text Box 7"/>
          <p:cNvSpPr txBox="1">
            <a:spLocks noChangeArrowheads="1"/>
          </p:cNvSpPr>
          <p:nvPr/>
        </p:nvSpPr>
        <p:spPr bwMode="auto">
          <a:xfrm>
            <a:off x="6659563" y="2565400"/>
            <a:ext cx="749300"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FFFFF"/>
                </a:solidFill>
              </a:rPr>
              <a:t>B cell</a:t>
            </a:r>
          </a:p>
        </p:txBody>
      </p:sp>
      <p:sp>
        <p:nvSpPr>
          <p:cNvPr id="32775" name="Text Box 8"/>
          <p:cNvSpPr txBox="1">
            <a:spLocks noChangeArrowheads="1"/>
          </p:cNvSpPr>
          <p:nvPr/>
        </p:nvSpPr>
        <p:spPr bwMode="auto">
          <a:xfrm>
            <a:off x="6588125" y="3933825"/>
            <a:ext cx="1365250"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FFFFF"/>
                </a:solidFill>
              </a:rPr>
              <a:t>Plasma cell</a:t>
            </a:r>
          </a:p>
        </p:txBody>
      </p:sp>
      <p:sp>
        <p:nvSpPr>
          <p:cNvPr id="32776" name="Rectangle 9"/>
          <p:cNvSpPr>
            <a:spLocks noChangeArrowheads="1"/>
          </p:cNvSpPr>
          <p:nvPr/>
        </p:nvSpPr>
        <p:spPr bwMode="auto">
          <a:xfrm>
            <a:off x="3708400" y="1916113"/>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endParaRPr lang="en-US"/>
          </a:p>
        </p:txBody>
      </p:sp>
      <p:sp>
        <p:nvSpPr>
          <p:cNvPr id="32777" name="Text Box 11"/>
          <p:cNvSpPr txBox="1">
            <a:spLocks noChangeArrowheads="1"/>
          </p:cNvSpPr>
          <p:nvPr/>
        </p:nvSpPr>
        <p:spPr bwMode="auto">
          <a:xfrm>
            <a:off x="5703888" y="2297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endParaRPr lang="en-US" sz="1800">
              <a:solidFill>
                <a:srgbClr val="FE9914"/>
              </a:solidFill>
            </a:endParaRPr>
          </a:p>
        </p:txBody>
      </p:sp>
      <p:sp>
        <p:nvSpPr>
          <p:cNvPr id="32778" name="Line 13"/>
          <p:cNvSpPr>
            <a:spLocks noChangeShapeType="1"/>
          </p:cNvSpPr>
          <p:nvPr/>
        </p:nvSpPr>
        <p:spPr bwMode="auto">
          <a:xfrm flipH="1">
            <a:off x="1979613" y="908050"/>
            <a:ext cx="1296987" cy="1295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2779" name="Line 14"/>
          <p:cNvSpPr>
            <a:spLocks noChangeShapeType="1"/>
          </p:cNvSpPr>
          <p:nvPr/>
        </p:nvSpPr>
        <p:spPr bwMode="auto">
          <a:xfrm>
            <a:off x="4211638" y="981075"/>
            <a:ext cx="0" cy="10080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2780" name="Line 15"/>
          <p:cNvSpPr>
            <a:spLocks noChangeShapeType="1"/>
          </p:cNvSpPr>
          <p:nvPr/>
        </p:nvSpPr>
        <p:spPr bwMode="auto">
          <a:xfrm>
            <a:off x="5219700" y="2349500"/>
            <a:ext cx="1368425" cy="3587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2781" name="Line 16"/>
          <p:cNvSpPr>
            <a:spLocks noChangeShapeType="1"/>
          </p:cNvSpPr>
          <p:nvPr/>
        </p:nvSpPr>
        <p:spPr bwMode="auto">
          <a:xfrm>
            <a:off x="4211638" y="2565400"/>
            <a:ext cx="0" cy="7921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2782" name="Line 17"/>
          <p:cNvSpPr>
            <a:spLocks noChangeShapeType="1"/>
          </p:cNvSpPr>
          <p:nvPr/>
        </p:nvSpPr>
        <p:spPr bwMode="auto">
          <a:xfrm>
            <a:off x="1908175" y="3068638"/>
            <a:ext cx="1727200" cy="201612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2783" name="Line 18"/>
          <p:cNvSpPr>
            <a:spLocks noChangeShapeType="1"/>
          </p:cNvSpPr>
          <p:nvPr/>
        </p:nvSpPr>
        <p:spPr bwMode="auto">
          <a:xfrm>
            <a:off x="4140200" y="4076700"/>
            <a:ext cx="0" cy="10810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2784" name="Line 19"/>
          <p:cNvSpPr>
            <a:spLocks noChangeShapeType="1"/>
          </p:cNvSpPr>
          <p:nvPr/>
        </p:nvSpPr>
        <p:spPr bwMode="auto">
          <a:xfrm>
            <a:off x="7019925" y="3141663"/>
            <a:ext cx="0" cy="6477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2785" name="Line 20"/>
          <p:cNvSpPr>
            <a:spLocks noChangeShapeType="1"/>
          </p:cNvSpPr>
          <p:nvPr/>
        </p:nvSpPr>
        <p:spPr bwMode="auto">
          <a:xfrm flipH="1">
            <a:off x="5003800" y="4437063"/>
            <a:ext cx="1439863" cy="79216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2786" name="Text Box 21"/>
          <p:cNvSpPr txBox="1">
            <a:spLocks noChangeArrowheads="1"/>
          </p:cNvSpPr>
          <p:nvPr/>
        </p:nvSpPr>
        <p:spPr bwMode="auto">
          <a:xfrm>
            <a:off x="2843213" y="1196975"/>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Antigen presentation</a:t>
            </a:r>
          </a:p>
        </p:txBody>
      </p:sp>
      <p:sp>
        <p:nvSpPr>
          <p:cNvPr id="32787" name="Text Box 22"/>
          <p:cNvSpPr txBox="1">
            <a:spLocks noChangeArrowheads="1"/>
          </p:cNvSpPr>
          <p:nvPr/>
        </p:nvSpPr>
        <p:spPr bwMode="auto">
          <a:xfrm>
            <a:off x="4140200" y="2708275"/>
            <a:ext cx="103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latin typeface="Symbol" pitchFamily="18" charset="2"/>
              </a:rPr>
              <a:t>g</a:t>
            </a:r>
            <a:r>
              <a:rPr lang="en-GB" sz="1800">
                <a:solidFill>
                  <a:srgbClr val="FE9914"/>
                </a:solidFill>
                <a:latin typeface="Times New Roman" pitchFamily="18" charset="0"/>
              </a:rPr>
              <a:t>IFN etc.</a:t>
            </a:r>
            <a:endParaRPr lang="en-GB" sz="1800">
              <a:solidFill>
                <a:srgbClr val="FE9914"/>
              </a:solidFill>
              <a:latin typeface="Symbol" pitchFamily="18" charset="2"/>
            </a:endParaRPr>
          </a:p>
        </p:txBody>
      </p:sp>
      <p:sp>
        <p:nvSpPr>
          <p:cNvPr id="32788" name="Text Box 23"/>
          <p:cNvSpPr txBox="1">
            <a:spLocks noChangeArrowheads="1"/>
          </p:cNvSpPr>
          <p:nvPr/>
        </p:nvSpPr>
        <p:spPr bwMode="auto">
          <a:xfrm>
            <a:off x="5416550" y="2008188"/>
            <a:ext cx="140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IL2, IL4, IL5</a:t>
            </a:r>
          </a:p>
        </p:txBody>
      </p:sp>
      <p:sp>
        <p:nvSpPr>
          <p:cNvPr id="32789" name="Text Box 24"/>
          <p:cNvSpPr txBox="1">
            <a:spLocks noChangeArrowheads="1"/>
          </p:cNvSpPr>
          <p:nvPr/>
        </p:nvSpPr>
        <p:spPr bwMode="auto">
          <a:xfrm>
            <a:off x="5632450" y="4816475"/>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Antibody</a:t>
            </a:r>
          </a:p>
        </p:txBody>
      </p:sp>
      <p:sp>
        <p:nvSpPr>
          <p:cNvPr id="32790" name="Text Box 23"/>
          <p:cNvSpPr txBox="1">
            <a:spLocks noChangeArrowheads="1"/>
          </p:cNvSpPr>
          <p:nvPr/>
        </p:nvSpPr>
        <p:spPr bwMode="auto">
          <a:xfrm>
            <a:off x="3505200" y="27432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IL2</a:t>
            </a:r>
          </a:p>
        </p:txBody>
      </p:sp>
      <p:sp>
        <p:nvSpPr>
          <p:cNvPr id="32791"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D8308E0A-6474-443D-A065-E03310E470D8}" type="slidenum">
              <a:rPr lang="en-GB" sz="1400" b="0">
                <a:solidFill>
                  <a:schemeClr val="bg1"/>
                </a:solidFill>
                <a:latin typeface="Arial Narrow" pitchFamily="34" charset="0"/>
              </a:rPr>
              <a:pPr eaLnBrk="1" hangingPunct="1"/>
              <a:t>13</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3563938" y="476250"/>
            <a:ext cx="1327150" cy="461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a:solidFill>
                  <a:srgbClr val="FFFFFF"/>
                </a:solidFill>
              </a:rPr>
              <a:t>Allograft</a:t>
            </a:r>
          </a:p>
        </p:txBody>
      </p:sp>
      <p:sp>
        <p:nvSpPr>
          <p:cNvPr id="33794" name="Text Box 3"/>
          <p:cNvSpPr txBox="1">
            <a:spLocks noChangeArrowheads="1"/>
          </p:cNvSpPr>
          <p:nvPr/>
        </p:nvSpPr>
        <p:spPr bwMode="auto">
          <a:xfrm>
            <a:off x="3492500" y="5229225"/>
            <a:ext cx="1468438" cy="461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a:solidFill>
                  <a:srgbClr val="FFFFFF"/>
                </a:solidFill>
              </a:rPr>
              <a:t>Rejection</a:t>
            </a:r>
          </a:p>
        </p:txBody>
      </p:sp>
      <p:sp>
        <p:nvSpPr>
          <p:cNvPr id="33795" name="Text Box 4"/>
          <p:cNvSpPr txBox="1">
            <a:spLocks noChangeArrowheads="1"/>
          </p:cNvSpPr>
          <p:nvPr/>
        </p:nvSpPr>
        <p:spPr bwMode="auto">
          <a:xfrm>
            <a:off x="3779838" y="2060575"/>
            <a:ext cx="1254125"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FFFFF"/>
                </a:solidFill>
              </a:rPr>
              <a:t>CD4 T cell</a:t>
            </a:r>
          </a:p>
        </p:txBody>
      </p:sp>
      <p:sp>
        <p:nvSpPr>
          <p:cNvPr id="33796" name="Text Box 5"/>
          <p:cNvSpPr txBox="1">
            <a:spLocks noChangeArrowheads="1"/>
          </p:cNvSpPr>
          <p:nvPr/>
        </p:nvSpPr>
        <p:spPr bwMode="auto">
          <a:xfrm>
            <a:off x="1455738" y="2439988"/>
            <a:ext cx="1254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FFFFF"/>
                </a:solidFill>
              </a:rPr>
              <a:t>CD8 T cell</a:t>
            </a:r>
          </a:p>
        </p:txBody>
      </p:sp>
      <p:sp>
        <p:nvSpPr>
          <p:cNvPr id="33797" name="Text Box 6"/>
          <p:cNvSpPr txBox="1">
            <a:spLocks noChangeArrowheads="1"/>
          </p:cNvSpPr>
          <p:nvPr/>
        </p:nvSpPr>
        <p:spPr bwMode="auto">
          <a:xfrm>
            <a:off x="3400425" y="3521075"/>
            <a:ext cx="1468438"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FFFFF"/>
                </a:solidFill>
              </a:rPr>
              <a:t>Macrophage</a:t>
            </a:r>
          </a:p>
        </p:txBody>
      </p:sp>
      <p:sp>
        <p:nvSpPr>
          <p:cNvPr id="33798" name="Text Box 7"/>
          <p:cNvSpPr txBox="1">
            <a:spLocks noChangeArrowheads="1"/>
          </p:cNvSpPr>
          <p:nvPr/>
        </p:nvSpPr>
        <p:spPr bwMode="auto">
          <a:xfrm>
            <a:off x="6659563" y="2565400"/>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t>B cell</a:t>
            </a:r>
          </a:p>
        </p:txBody>
      </p:sp>
      <p:sp>
        <p:nvSpPr>
          <p:cNvPr id="33799" name="Text Box 8"/>
          <p:cNvSpPr txBox="1">
            <a:spLocks noChangeArrowheads="1"/>
          </p:cNvSpPr>
          <p:nvPr/>
        </p:nvSpPr>
        <p:spPr bwMode="auto">
          <a:xfrm>
            <a:off x="6588125" y="3933825"/>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t>Plasma cell</a:t>
            </a:r>
          </a:p>
        </p:txBody>
      </p:sp>
      <p:sp>
        <p:nvSpPr>
          <p:cNvPr id="33800" name="Rectangle 9"/>
          <p:cNvSpPr>
            <a:spLocks noChangeArrowheads="1"/>
          </p:cNvSpPr>
          <p:nvPr/>
        </p:nvSpPr>
        <p:spPr bwMode="auto">
          <a:xfrm>
            <a:off x="3708400" y="1916113"/>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endParaRPr lang="en-US"/>
          </a:p>
        </p:txBody>
      </p:sp>
      <p:sp>
        <p:nvSpPr>
          <p:cNvPr id="33801" name="Rectangle 10"/>
          <p:cNvSpPr>
            <a:spLocks noChangeArrowheads="1"/>
          </p:cNvSpPr>
          <p:nvPr/>
        </p:nvSpPr>
        <p:spPr bwMode="auto">
          <a:xfrm>
            <a:off x="1403350" y="2420938"/>
            <a:ext cx="1368425" cy="431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p>
            <a:endParaRPr lang="en-US"/>
          </a:p>
        </p:txBody>
      </p:sp>
      <p:sp>
        <p:nvSpPr>
          <p:cNvPr id="33802" name="Text Box 11"/>
          <p:cNvSpPr txBox="1">
            <a:spLocks noChangeArrowheads="1"/>
          </p:cNvSpPr>
          <p:nvPr/>
        </p:nvSpPr>
        <p:spPr bwMode="auto">
          <a:xfrm>
            <a:off x="5703888" y="2297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endParaRPr lang="en-US" sz="1800">
              <a:solidFill>
                <a:srgbClr val="FE9914"/>
              </a:solidFill>
            </a:endParaRPr>
          </a:p>
        </p:txBody>
      </p:sp>
      <p:sp>
        <p:nvSpPr>
          <p:cNvPr id="33803" name="Rectangle 12"/>
          <p:cNvSpPr>
            <a:spLocks noChangeArrowheads="1"/>
          </p:cNvSpPr>
          <p:nvPr/>
        </p:nvSpPr>
        <p:spPr bwMode="auto">
          <a:xfrm>
            <a:off x="6732588" y="2565400"/>
            <a:ext cx="7207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p>
            <a:endParaRPr lang="en-US"/>
          </a:p>
        </p:txBody>
      </p:sp>
      <p:sp>
        <p:nvSpPr>
          <p:cNvPr id="33804" name="Line 13"/>
          <p:cNvSpPr>
            <a:spLocks noChangeShapeType="1"/>
          </p:cNvSpPr>
          <p:nvPr/>
        </p:nvSpPr>
        <p:spPr bwMode="auto">
          <a:xfrm flipH="1">
            <a:off x="1979613" y="908050"/>
            <a:ext cx="1296987" cy="1295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3805" name="Line 14"/>
          <p:cNvSpPr>
            <a:spLocks noChangeShapeType="1"/>
          </p:cNvSpPr>
          <p:nvPr/>
        </p:nvSpPr>
        <p:spPr bwMode="auto">
          <a:xfrm>
            <a:off x="4211638" y="981075"/>
            <a:ext cx="0" cy="10080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3806" name="Line 15"/>
          <p:cNvSpPr>
            <a:spLocks noChangeShapeType="1"/>
          </p:cNvSpPr>
          <p:nvPr/>
        </p:nvSpPr>
        <p:spPr bwMode="auto">
          <a:xfrm>
            <a:off x="5219700" y="2349500"/>
            <a:ext cx="1368425"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3807" name="Line 16"/>
          <p:cNvSpPr>
            <a:spLocks noChangeShapeType="1"/>
          </p:cNvSpPr>
          <p:nvPr/>
        </p:nvSpPr>
        <p:spPr bwMode="auto">
          <a:xfrm>
            <a:off x="4211638" y="2565400"/>
            <a:ext cx="0" cy="7921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3808" name="Line 17"/>
          <p:cNvSpPr>
            <a:spLocks noChangeShapeType="1"/>
          </p:cNvSpPr>
          <p:nvPr/>
        </p:nvSpPr>
        <p:spPr bwMode="auto">
          <a:xfrm>
            <a:off x="1908175" y="3068638"/>
            <a:ext cx="1727200" cy="201612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3809" name="Line 18"/>
          <p:cNvSpPr>
            <a:spLocks noChangeShapeType="1"/>
          </p:cNvSpPr>
          <p:nvPr/>
        </p:nvSpPr>
        <p:spPr bwMode="auto">
          <a:xfrm>
            <a:off x="4140200" y="4076700"/>
            <a:ext cx="0" cy="10810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3810" name="Line 19"/>
          <p:cNvSpPr>
            <a:spLocks noChangeShapeType="1"/>
          </p:cNvSpPr>
          <p:nvPr/>
        </p:nvSpPr>
        <p:spPr bwMode="auto">
          <a:xfrm>
            <a:off x="7019925" y="3141663"/>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3811" name="Line 20"/>
          <p:cNvSpPr>
            <a:spLocks noChangeShapeType="1"/>
          </p:cNvSpPr>
          <p:nvPr/>
        </p:nvSpPr>
        <p:spPr bwMode="auto">
          <a:xfrm flipH="1">
            <a:off x="5003800" y="4437063"/>
            <a:ext cx="1439863"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33812" name="Text Box 21"/>
          <p:cNvSpPr txBox="1">
            <a:spLocks noChangeArrowheads="1"/>
          </p:cNvSpPr>
          <p:nvPr/>
        </p:nvSpPr>
        <p:spPr bwMode="auto">
          <a:xfrm>
            <a:off x="2843213" y="1196975"/>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Antigen presentation</a:t>
            </a:r>
          </a:p>
        </p:txBody>
      </p:sp>
      <p:sp>
        <p:nvSpPr>
          <p:cNvPr id="33813" name="Text Box 22"/>
          <p:cNvSpPr txBox="1">
            <a:spLocks noChangeArrowheads="1"/>
          </p:cNvSpPr>
          <p:nvPr/>
        </p:nvSpPr>
        <p:spPr bwMode="auto">
          <a:xfrm>
            <a:off x="4140200" y="2708275"/>
            <a:ext cx="103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latin typeface="Symbol" pitchFamily="18" charset="2"/>
              </a:rPr>
              <a:t>g</a:t>
            </a:r>
            <a:r>
              <a:rPr lang="en-GB" sz="1800">
                <a:solidFill>
                  <a:srgbClr val="FE9914"/>
                </a:solidFill>
                <a:latin typeface="Times New Roman" pitchFamily="18" charset="0"/>
              </a:rPr>
              <a:t>IFN etc.</a:t>
            </a:r>
            <a:endParaRPr lang="en-GB" sz="1800">
              <a:solidFill>
                <a:srgbClr val="FE9914"/>
              </a:solidFill>
              <a:latin typeface="Symbol" pitchFamily="18" charset="2"/>
            </a:endParaRPr>
          </a:p>
        </p:txBody>
      </p:sp>
      <p:sp>
        <p:nvSpPr>
          <p:cNvPr id="33814" name="Text Box 23"/>
          <p:cNvSpPr txBox="1">
            <a:spLocks noChangeArrowheads="1"/>
          </p:cNvSpPr>
          <p:nvPr/>
        </p:nvSpPr>
        <p:spPr bwMode="auto">
          <a:xfrm>
            <a:off x="5416550" y="2008188"/>
            <a:ext cx="140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IL2, IL4, IL5</a:t>
            </a:r>
          </a:p>
        </p:txBody>
      </p:sp>
      <p:sp>
        <p:nvSpPr>
          <p:cNvPr id="33815" name="Text Box 24"/>
          <p:cNvSpPr txBox="1">
            <a:spLocks noChangeArrowheads="1"/>
          </p:cNvSpPr>
          <p:nvPr/>
        </p:nvSpPr>
        <p:spPr bwMode="auto">
          <a:xfrm>
            <a:off x="5632450" y="4816475"/>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Antibody</a:t>
            </a:r>
          </a:p>
        </p:txBody>
      </p:sp>
      <p:sp>
        <p:nvSpPr>
          <p:cNvPr id="33816" name="Rectangle 25"/>
          <p:cNvSpPr>
            <a:spLocks noChangeArrowheads="1"/>
          </p:cNvSpPr>
          <p:nvPr/>
        </p:nvSpPr>
        <p:spPr bwMode="auto">
          <a:xfrm>
            <a:off x="1042988" y="404813"/>
            <a:ext cx="4392612" cy="54006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p>
            <a:pPr algn="ctr" eaLnBrk="0" hangingPunct="0">
              <a:spcBef>
                <a:spcPct val="20000"/>
              </a:spcBef>
            </a:pPr>
            <a:endParaRPr lang="en-US"/>
          </a:p>
        </p:txBody>
      </p:sp>
      <p:sp>
        <p:nvSpPr>
          <p:cNvPr id="33817" name="Rectangle 26"/>
          <p:cNvSpPr>
            <a:spLocks noChangeArrowheads="1"/>
          </p:cNvSpPr>
          <p:nvPr/>
        </p:nvSpPr>
        <p:spPr bwMode="auto">
          <a:xfrm>
            <a:off x="6588125" y="3933825"/>
            <a:ext cx="136842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p>
            <a:endParaRPr lang="en-US"/>
          </a:p>
        </p:txBody>
      </p:sp>
      <p:sp>
        <p:nvSpPr>
          <p:cNvPr id="33818" name="Text Box 23"/>
          <p:cNvSpPr txBox="1">
            <a:spLocks noChangeArrowheads="1"/>
          </p:cNvSpPr>
          <p:nvPr/>
        </p:nvSpPr>
        <p:spPr bwMode="auto">
          <a:xfrm>
            <a:off x="3505200" y="27432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IL2</a:t>
            </a:r>
          </a:p>
        </p:txBody>
      </p:sp>
      <p:sp>
        <p:nvSpPr>
          <p:cNvPr id="33819" name="Slide Number Placeholder 2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A0D12806-3C2D-4287-B98A-672FAC80E5F6}" type="slidenum">
              <a:rPr lang="en-GB" sz="1400" b="0">
                <a:solidFill>
                  <a:schemeClr val="bg1"/>
                </a:solidFill>
                <a:latin typeface="Arial Narrow" pitchFamily="34" charset="0"/>
              </a:rPr>
              <a:pPr eaLnBrk="1" hangingPunct="1"/>
              <a:t>14</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GB" smtClean="0">
                <a:latin typeface="Arial Narrow Bold" charset="0"/>
              </a:rPr>
              <a:t>Acute cellular rejection [ACR]</a:t>
            </a:r>
          </a:p>
        </p:txBody>
      </p:sp>
      <p:sp>
        <p:nvSpPr>
          <p:cNvPr id="34818" name="Rectangle 3"/>
          <p:cNvSpPr>
            <a:spLocks noGrp="1" noChangeArrowheads="1"/>
          </p:cNvSpPr>
          <p:nvPr>
            <p:ph type="body" idx="1"/>
          </p:nvPr>
        </p:nvSpPr>
        <p:spPr/>
        <p:txBody>
          <a:bodyPr/>
          <a:lstStyle/>
          <a:p>
            <a:r>
              <a:rPr lang="en-GB" sz="1600" smtClean="0"/>
              <a:t>T cell mediated</a:t>
            </a:r>
          </a:p>
          <a:p>
            <a:r>
              <a:rPr lang="en-GB" sz="1600" smtClean="0"/>
              <a:t>Common form of rejection that develops classically 1 – 6 weeks after transplantation</a:t>
            </a:r>
          </a:p>
          <a:p>
            <a:r>
              <a:rPr lang="en-GB" sz="1600" smtClean="0"/>
              <a:t>May occur after many years</a:t>
            </a:r>
          </a:p>
        </p:txBody>
      </p:sp>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97BC4020-33CE-4914-96C5-AB072304580B}" type="slidenum">
              <a:rPr lang="en-GB" sz="1400" b="0">
                <a:solidFill>
                  <a:schemeClr val="bg1"/>
                </a:solidFill>
                <a:latin typeface="Arial Narrow" pitchFamily="34" charset="0"/>
              </a:rPr>
              <a:pPr eaLnBrk="1" hangingPunct="1"/>
              <a:t>15</a:t>
            </a:fld>
            <a:endParaRPr lang="en-GB" sz="1400" b="0">
              <a:solidFill>
                <a:schemeClr val="bg1"/>
              </a:solidFill>
              <a:latin typeface="Arial Narrow"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t>Features of ACR</a:t>
            </a:r>
          </a:p>
        </p:txBody>
      </p:sp>
      <p:sp>
        <p:nvSpPr>
          <p:cNvPr id="35842" name="Rectangle 3"/>
          <p:cNvSpPr>
            <a:spLocks noGrp="1" noChangeArrowheads="1"/>
          </p:cNvSpPr>
          <p:nvPr>
            <p:ph type="body" idx="1"/>
          </p:nvPr>
        </p:nvSpPr>
        <p:spPr/>
        <p:txBody>
          <a:bodyPr/>
          <a:lstStyle/>
          <a:p>
            <a:pPr>
              <a:lnSpc>
                <a:spcPct val="90000"/>
              </a:lnSpc>
            </a:pPr>
            <a:r>
              <a:rPr lang="en-US" sz="1600" smtClean="0"/>
              <a:t>Inflammatory infiltrate of mainly lymphocytes and monocytes</a:t>
            </a:r>
          </a:p>
          <a:p>
            <a:pPr>
              <a:lnSpc>
                <a:spcPct val="90000"/>
              </a:lnSpc>
            </a:pPr>
            <a:endParaRPr lang="en-US" sz="1600" smtClean="0"/>
          </a:p>
          <a:p>
            <a:pPr>
              <a:lnSpc>
                <a:spcPct val="90000"/>
              </a:lnSpc>
            </a:pPr>
            <a:r>
              <a:rPr lang="en-US" sz="1600" smtClean="0"/>
              <a:t>Targeting of structural components of the kidney</a:t>
            </a:r>
          </a:p>
          <a:p>
            <a:pPr>
              <a:lnSpc>
                <a:spcPct val="90000"/>
              </a:lnSpc>
            </a:pPr>
            <a:r>
              <a:rPr lang="en-US" sz="1600" smtClean="0"/>
              <a:t>		tubules</a:t>
            </a:r>
          </a:p>
          <a:p>
            <a:pPr>
              <a:lnSpc>
                <a:spcPct val="90000"/>
              </a:lnSpc>
            </a:pPr>
            <a:r>
              <a:rPr lang="en-US" sz="1600" smtClean="0"/>
              <a:t>		interstitium</a:t>
            </a:r>
          </a:p>
          <a:p>
            <a:pPr>
              <a:lnSpc>
                <a:spcPct val="90000"/>
              </a:lnSpc>
            </a:pPr>
            <a:r>
              <a:rPr lang="en-US" sz="1600" smtClean="0"/>
              <a:t>		blood vessels</a:t>
            </a:r>
          </a:p>
          <a:p>
            <a:pPr>
              <a:lnSpc>
                <a:spcPct val="90000"/>
              </a:lnSpc>
            </a:pPr>
            <a:r>
              <a:rPr lang="en-US" sz="1600" smtClean="0"/>
              <a:t>		glomeruli</a:t>
            </a:r>
          </a:p>
        </p:txBody>
      </p:sp>
      <p:sp>
        <p:nvSpPr>
          <p:cNvPr id="358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2B0E717C-BB28-4308-B7EC-C11918431FCA}" type="slidenum">
              <a:rPr lang="en-GB" sz="1400" b="0">
                <a:solidFill>
                  <a:schemeClr val="bg1"/>
                </a:solidFill>
                <a:latin typeface="Arial Narrow" pitchFamily="34" charset="0"/>
              </a:rPr>
              <a:pPr eaLnBrk="1" hangingPunct="1"/>
              <a:t>16</a:t>
            </a:fld>
            <a:endParaRPr lang="en-GB" sz="1400" b="0">
              <a:solidFill>
                <a:schemeClr val="bg1"/>
              </a:solidFill>
              <a:latin typeface="Arial Narrow"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GB" smtClean="0"/>
              <a:t>Treatment</a:t>
            </a:r>
          </a:p>
        </p:txBody>
      </p:sp>
      <p:sp>
        <p:nvSpPr>
          <p:cNvPr id="36866" name="Rectangle 3"/>
          <p:cNvSpPr>
            <a:spLocks noGrp="1" noChangeArrowheads="1"/>
          </p:cNvSpPr>
          <p:nvPr>
            <p:ph type="body" idx="1"/>
          </p:nvPr>
        </p:nvSpPr>
        <p:spPr/>
        <p:txBody>
          <a:bodyPr/>
          <a:lstStyle/>
          <a:p>
            <a:r>
              <a:rPr lang="en-GB" smtClean="0"/>
              <a:t>Often responds to bolus steroid treatment and rarely causes graft loss</a:t>
            </a:r>
          </a:p>
          <a:p>
            <a:r>
              <a:rPr lang="en-GB" smtClean="0"/>
              <a:t>Pathological features are not pathognomonic of rejection and may occur in drug induced </a:t>
            </a:r>
          </a:p>
          <a:p>
            <a:r>
              <a:rPr lang="en-GB" smtClean="0"/>
              <a:t>interstitial nephritis</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C814C908-C658-463B-B947-D977BB59D743}" type="slidenum">
              <a:rPr lang="en-GB" sz="1400" b="0">
                <a:solidFill>
                  <a:schemeClr val="bg1"/>
                </a:solidFill>
                <a:latin typeface="Arial Narrow" pitchFamily="34" charset="0"/>
              </a:rPr>
              <a:pPr eaLnBrk="1" hangingPunct="1"/>
              <a:t>17</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391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FD1F5BBF-C244-4949-8D50-56FC19B511FA}" type="slidenum">
              <a:rPr lang="en-GB" sz="1400" b="0">
                <a:solidFill>
                  <a:schemeClr val="bg1"/>
                </a:solidFill>
                <a:latin typeface="Arial Narrow" pitchFamily="34" charset="0"/>
              </a:rPr>
              <a:pPr eaLnBrk="1" hangingPunct="1"/>
              <a:t>18</a:t>
            </a:fld>
            <a:endParaRPr lang="en-GB" sz="1400" b="0">
              <a:solidFill>
                <a:schemeClr val="bg1"/>
              </a:solidFill>
              <a:latin typeface="Arial Narrow"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14350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14638"/>
            <a:ext cx="5067300"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p:cNvSpPr>
            <a:spLocks noChangeArrowheads="1"/>
          </p:cNvSpPr>
          <p:nvPr/>
        </p:nvSpPr>
        <p:spPr bwMode="auto">
          <a:xfrm>
            <a:off x="5911850" y="1212850"/>
            <a:ext cx="1141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eaLnBrk="0" hangingPunct="0"/>
            <a:r>
              <a:rPr lang="en-US">
                <a:solidFill>
                  <a:srgbClr val="FFFFFF"/>
                </a:solidFill>
                <a:latin typeface="Arial Narrow" pitchFamily="34" charset="0"/>
              </a:rPr>
              <a:t>Endarteritis </a:t>
            </a: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805A2877-C4A4-4111-8368-8B99A84CB7D1}" type="slidenum">
              <a:rPr lang="en-GB" sz="1400" b="0">
                <a:solidFill>
                  <a:schemeClr val="bg1"/>
                </a:solidFill>
                <a:latin typeface="Arial Narrow" pitchFamily="34" charset="0"/>
              </a:rPr>
              <a:pPr eaLnBrk="1" hangingPunct="1"/>
              <a:t>19</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p:nvPr>
        </p:nvSpPr>
        <p:spPr>
          <a:xfrm>
            <a:off x="250825" y="0"/>
            <a:ext cx="8229600" cy="1143000"/>
          </a:xfrm>
        </p:spPr>
        <p:txBody>
          <a:bodyPr/>
          <a:lstStyle/>
          <a:p>
            <a:r>
              <a:rPr lang="en-US" smtClean="0">
                <a:ea typeface="MS PGothic" pitchFamily="34" charset="-128"/>
              </a:rPr>
              <a:t>Rationale: Poor survival on dialysis</a:t>
            </a:r>
          </a:p>
        </p:txBody>
      </p:sp>
      <p:pic>
        <p:nvPicPr>
          <p:cNvPr id="2150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54150"/>
            <a:ext cx="77851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AD26A92A-A5A9-413F-AEE8-9A71ED0D2063}" type="slidenum">
              <a:rPr lang="en-GB" sz="1400" b="0">
                <a:solidFill>
                  <a:schemeClr val="bg1"/>
                </a:solidFill>
                <a:latin typeface="Arial Narrow" pitchFamily="34" charset="0"/>
              </a:rPr>
              <a:pPr eaLnBrk="1" hangingPunct="1"/>
              <a:t>2</a:t>
            </a:fld>
            <a:endParaRPr lang="en-GB" sz="1400" b="0">
              <a:solidFill>
                <a:schemeClr val="bg1"/>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274638"/>
            <a:ext cx="8229600" cy="1143000"/>
          </a:xfrm>
        </p:spPr>
        <p:txBody>
          <a:bodyPr/>
          <a:lstStyle/>
          <a:p>
            <a:r>
              <a:rPr lang="en-GB" smtClean="0"/>
              <a:t>Arterial transmural inflammation</a:t>
            </a:r>
          </a:p>
        </p:txBody>
      </p:sp>
      <p:sp>
        <p:nvSpPr>
          <p:cNvPr id="39938" name="Rectangle 3"/>
          <p:cNvSpPr>
            <a:spLocks noGrp="1" noChangeArrowheads="1"/>
          </p:cNvSpPr>
          <p:nvPr>
            <p:ph type="body" sz="half" idx="1"/>
          </p:nvPr>
        </p:nvSpPr>
        <p:spPr>
          <a:xfrm>
            <a:off x="457200" y="1600200"/>
            <a:ext cx="4033838" cy="4525963"/>
          </a:xfrm>
        </p:spPr>
        <p:txBody>
          <a:bodyPr/>
          <a:lstStyle/>
          <a:p>
            <a:pPr marL="0" indent="0"/>
            <a:r>
              <a:rPr lang="en-GB" sz="1600" smtClean="0"/>
              <a:t>Poor pathogenic feature</a:t>
            </a:r>
          </a:p>
          <a:p>
            <a:pPr marL="0" indent="0"/>
            <a:r>
              <a:rPr lang="en-GB" sz="1600" smtClean="0"/>
              <a:t>Less responsive to steroids</a:t>
            </a:r>
          </a:p>
          <a:p>
            <a:pPr marL="0" indent="0"/>
            <a:endParaRPr lang="en-GB" sz="1600" smtClean="0"/>
          </a:p>
          <a:p>
            <a:pPr marL="0" indent="0"/>
            <a:r>
              <a:rPr lang="en-GB" sz="1600" smtClean="0"/>
              <a:t>Other T cell based therapies</a:t>
            </a:r>
          </a:p>
        </p:txBody>
      </p:sp>
      <p:pic>
        <p:nvPicPr>
          <p:cNvPr id="39939"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2963" y="1851025"/>
            <a:ext cx="4033837" cy="4024313"/>
          </a:xfrm>
          <a:noFill/>
        </p:spPr>
      </p:pic>
      <p:sp>
        <p:nvSpPr>
          <p:cNvPr id="399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F25A8311-734E-4A5C-A609-10C7309C6F51}" type="slidenum">
              <a:rPr lang="en-GB" sz="1400" b="0">
                <a:solidFill>
                  <a:schemeClr val="bg1"/>
                </a:solidFill>
                <a:latin typeface="Arial Narrow" pitchFamily="34" charset="0"/>
              </a:rPr>
              <a:pPr eaLnBrk="1" hangingPunct="1"/>
              <a:t>20</a:t>
            </a:fld>
            <a:endParaRPr lang="en-GB" sz="1400" b="0">
              <a:solidFill>
                <a:schemeClr val="bg1"/>
              </a:solidFill>
              <a:latin typeface="Arial Narrow"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GB" smtClean="0"/>
              <a:t>Glomerular changes</a:t>
            </a:r>
          </a:p>
        </p:txBody>
      </p:sp>
      <p:sp>
        <p:nvSpPr>
          <p:cNvPr id="40962" name="Rectangle 3"/>
          <p:cNvSpPr>
            <a:spLocks noGrp="1" noChangeArrowheads="1"/>
          </p:cNvSpPr>
          <p:nvPr>
            <p:ph type="body" idx="1"/>
          </p:nvPr>
        </p:nvSpPr>
        <p:spPr/>
        <p:txBody>
          <a:bodyPr/>
          <a:lstStyle/>
          <a:p>
            <a:r>
              <a:rPr lang="en-GB" sz="1600" smtClean="0"/>
              <a:t>Glomeruli usually spared in acute cellular rejection</a:t>
            </a:r>
          </a:p>
          <a:p>
            <a:r>
              <a:rPr lang="en-GB" sz="1600" smtClean="0"/>
              <a:t>May show minor changes with a few infiltrating mononuclear cells</a:t>
            </a:r>
          </a:p>
          <a:p>
            <a:r>
              <a:rPr lang="en-GB" sz="1600" smtClean="0"/>
              <a:t>Occasionally show acute allograft glomerulopathy with numerous T cells and macrophages</a:t>
            </a:r>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116FB767-F9CD-4EF6-9F15-0AA50A7E3350}" type="slidenum">
              <a:rPr lang="en-GB" sz="1400" b="0">
                <a:solidFill>
                  <a:schemeClr val="bg1"/>
                </a:solidFill>
                <a:latin typeface="Arial Narrow" pitchFamily="34" charset="0"/>
              </a:rPr>
              <a:pPr eaLnBrk="1" hangingPunct="1"/>
              <a:t>21</a:t>
            </a:fld>
            <a:endParaRPr lang="en-GB" sz="1400" b="0">
              <a:solidFill>
                <a:schemeClr val="bg1"/>
              </a:solidFill>
              <a:latin typeface="Arial Narrow"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3563938" y="476250"/>
            <a:ext cx="1327150" cy="461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a:solidFill>
                  <a:schemeClr val="bg1"/>
                </a:solidFill>
              </a:rPr>
              <a:t>Allograft</a:t>
            </a:r>
          </a:p>
        </p:txBody>
      </p:sp>
      <p:sp>
        <p:nvSpPr>
          <p:cNvPr id="41986" name="Text Box 3"/>
          <p:cNvSpPr txBox="1">
            <a:spLocks noChangeArrowheads="1"/>
          </p:cNvSpPr>
          <p:nvPr/>
        </p:nvSpPr>
        <p:spPr bwMode="auto">
          <a:xfrm>
            <a:off x="3492500" y="5229225"/>
            <a:ext cx="1468438" cy="461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a:solidFill>
                  <a:schemeClr val="bg1"/>
                </a:solidFill>
              </a:rPr>
              <a:t>Rejection</a:t>
            </a:r>
          </a:p>
        </p:txBody>
      </p:sp>
      <p:sp>
        <p:nvSpPr>
          <p:cNvPr id="41987" name="Text Box 4"/>
          <p:cNvSpPr txBox="1">
            <a:spLocks noChangeArrowheads="1"/>
          </p:cNvSpPr>
          <p:nvPr/>
        </p:nvSpPr>
        <p:spPr bwMode="auto">
          <a:xfrm>
            <a:off x="3779838" y="2060575"/>
            <a:ext cx="1254125"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chemeClr val="bg1"/>
                </a:solidFill>
              </a:rPr>
              <a:t>CD4 T cell</a:t>
            </a:r>
          </a:p>
        </p:txBody>
      </p:sp>
      <p:sp>
        <p:nvSpPr>
          <p:cNvPr id="41988" name="Text Box 5"/>
          <p:cNvSpPr txBox="1">
            <a:spLocks noChangeArrowheads="1"/>
          </p:cNvSpPr>
          <p:nvPr/>
        </p:nvSpPr>
        <p:spPr bwMode="auto">
          <a:xfrm>
            <a:off x="1455738" y="2439988"/>
            <a:ext cx="1254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t>CD8 T cell</a:t>
            </a:r>
          </a:p>
        </p:txBody>
      </p:sp>
      <p:sp>
        <p:nvSpPr>
          <p:cNvPr id="41989" name="Text Box 6"/>
          <p:cNvSpPr txBox="1">
            <a:spLocks noChangeArrowheads="1"/>
          </p:cNvSpPr>
          <p:nvPr/>
        </p:nvSpPr>
        <p:spPr bwMode="auto">
          <a:xfrm>
            <a:off x="3400425" y="3521075"/>
            <a:ext cx="14684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t>Macrophage</a:t>
            </a:r>
          </a:p>
        </p:txBody>
      </p:sp>
      <p:sp>
        <p:nvSpPr>
          <p:cNvPr id="41990" name="Text Box 7"/>
          <p:cNvSpPr txBox="1">
            <a:spLocks noChangeArrowheads="1"/>
          </p:cNvSpPr>
          <p:nvPr/>
        </p:nvSpPr>
        <p:spPr bwMode="auto">
          <a:xfrm>
            <a:off x="6659563" y="2565400"/>
            <a:ext cx="749300"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chemeClr val="bg1"/>
                </a:solidFill>
              </a:rPr>
              <a:t>B cell</a:t>
            </a:r>
          </a:p>
        </p:txBody>
      </p:sp>
      <p:sp>
        <p:nvSpPr>
          <p:cNvPr id="21512" name="Text Box 8"/>
          <p:cNvSpPr txBox="1">
            <a:spLocks noChangeArrowheads="1"/>
          </p:cNvSpPr>
          <p:nvPr/>
        </p:nvSpPr>
        <p:spPr bwMode="auto">
          <a:xfrm>
            <a:off x="6588125" y="3933825"/>
            <a:ext cx="1364844" cy="369322"/>
          </a:xfrm>
          <a:prstGeom prst="rect">
            <a:avLst/>
          </a:prstGeom>
          <a:noFill/>
          <a:ln w="6350" cmpd="sng">
            <a:solidFill>
              <a:schemeClr val="bg1"/>
            </a:solidFill>
            <a:miter lim="800000"/>
            <a:headEnd/>
            <a:tailEnd/>
          </a:ln>
          <a:effectLst/>
        </p:spPr>
        <p:txBody>
          <a:bodyPr wrap="none" lIns="91430" tIns="45715" rIns="91430" bIns="45715">
            <a:spAutoFit/>
          </a:bodyPr>
          <a:lstStyle/>
          <a:p>
            <a:pPr eaLnBrk="0" hangingPunct="0">
              <a:spcBef>
                <a:spcPct val="20000"/>
              </a:spcBef>
              <a:defRPr/>
            </a:pPr>
            <a:r>
              <a:rPr lang="en-GB" dirty="0">
                <a:ln>
                  <a:solidFill>
                    <a:schemeClr val="bg1"/>
                  </a:solidFill>
                </a:ln>
                <a:solidFill>
                  <a:srgbClr val="FFFFFF"/>
                </a:solidFill>
                <a:latin typeface="Arial" charset="0"/>
                <a:cs typeface="ヒラギノ角ゴ Pro W3" charset="-128"/>
              </a:rPr>
              <a:t>Plasma cell</a:t>
            </a:r>
          </a:p>
        </p:txBody>
      </p:sp>
      <p:sp>
        <p:nvSpPr>
          <p:cNvPr id="41992" name="Rectangle 9"/>
          <p:cNvSpPr>
            <a:spLocks noChangeArrowheads="1"/>
          </p:cNvSpPr>
          <p:nvPr/>
        </p:nvSpPr>
        <p:spPr bwMode="auto">
          <a:xfrm>
            <a:off x="3708400" y="1916113"/>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endParaRPr lang="en-US"/>
          </a:p>
        </p:txBody>
      </p:sp>
      <p:sp>
        <p:nvSpPr>
          <p:cNvPr id="41993" name="Rectangle 10"/>
          <p:cNvSpPr>
            <a:spLocks noChangeArrowheads="1"/>
          </p:cNvSpPr>
          <p:nvPr/>
        </p:nvSpPr>
        <p:spPr bwMode="auto">
          <a:xfrm>
            <a:off x="1403350" y="2420938"/>
            <a:ext cx="13684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p>
            <a:endParaRPr lang="en-US"/>
          </a:p>
        </p:txBody>
      </p:sp>
      <p:sp>
        <p:nvSpPr>
          <p:cNvPr id="41994" name="Text Box 11"/>
          <p:cNvSpPr txBox="1">
            <a:spLocks noChangeArrowheads="1"/>
          </p:cNvSpPr>
          <p:nvPr/>
        </p:nvSpPr>
        <p:spPr bwMode="auto">
          <a:xfrm>
            <a:off x="5703888" y="2297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endParaRPr lang="en-US" sz="1800">
              <a:solidFill>
                <a:srgbClr val="FE9914"/>
              </a:solidFill>
            </a:endParaRPr>
          </a:p>
        </p:txBody>
      </p:sp>
      <p:sp>
        <p:nvSpPr>
          <p:cNvPr id="41995" name="Line 13"/>
          <p:cNvSpPr>
            <a:spLocks noChangeShapeType="1"/>
          </p:cNvSpPr>
          <p:nvPr/>
        </p:nvSpPr>
        <p:spPr bwMode="auto">
          <a:xfrm flipH="1">
            <a:off x="1979613" y="908050"/>
            <a:ext cx="1296987"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41996" name="Line 14"/>
          <p:cNvSpPr>
            <a:spLocks noChangeShapeType="1"/>
          </p:cNvSpPr>
          <p:nvPr/>
        </p:nvSpPr>
        <p:spPr bwMode="auto">
          <a:xfrm>
            <a:off x="4211638" y="981075"/>
            <a:ext cx="0" cy="10080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41997" name="Line 15"/>
          <p:cNvSpPr>
            <a:spLocks noChangeShapeType="1"/>
          </p:cNvSpPr>
          <p:nvPr/>
        </p:nvSpPr>
        <p:spPr bwMode="auto">
          <a:xfrm>
            <a:off x="5219700" y="2349500"/>
            <a:ext cx="1368425" cy="3587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41998" name="Line 16"/>
          <p:cNvSpPr>
            <a:spLocks noChangeShapeType="1"/>
          </p:cNvSpPr>
          <p:nvPr/>
        </p:nvSpPr>
        <p:spPr bwMode="auto">
          <a:xfrm>
            <a:off x="4211638" y="2565400"/>
            <a:ext cx="0"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41999" name="Line 17"/>
          <p:cNvSpPr>
            <a:spLocks noChangeShapeType="1"/>
          </p:cNvSpPr>
          <p:nvPr/>
        </p:nvSpPr>
        <p:spPr bwMode="auto">
          <a:xfrm>
            <a:off x="1908175" y="3068638"/>
            <a:ext cx="1727200" cy="2016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42000" name="Line 18"/>
          <p:cNvSpPr>
            <a:spLocks noChangeShapeType="1"/>
          </p:cNvSpPr>
          <p:nvPr/>
        </p:nvSpPr>
        <p:spPr bwMode="auto">
          <a:xfrm>
            <a:off x="4140200" y="4076700"/>
            <a:ext cx="0" cy="108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42001" name="Line 19"/>
          <p:cNvSpPr>
            <a:spLocks noChangeShapeType="1"/>
          </p:cNvSpPr>
          <p:nvPr/>
        </p:nvSpPr>
        <p:spPr bwMode="auto">
          <a:xfrm>
            <a:off x="7019925" y="3141663"/>
            <a:ext cx="0" cy="6477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42002" name="Line 20"/>
          <p:cNvSpPr>
            <a:spLocks noChangeShapeType="1"/>
          </p:cNvSpPr>
          <p:nvPr/>
        </p:nvSpPr>
        <p:spPr bwMode="auto">
          <a:xfrm flipH="1">
            <a:off x="5003800" y="4437063"/>
            <a:ext cx="1439863" cy="79216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42003" name="Text Box 21"/>
          <p:cNvSpPr txBox="1">
            <a:spLocks noChangeArrowheads="1"/>
          </p:cNvSpPr>
          <p:nvPr/>
        </p:nvSpPr>
        <p:spPr bwMode="auto">
          <a:xfrm>
            <a:off x="2843213" y="1196975"/>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Antigen presentation</a:t>
            </a:r>
          </a:p>
        </p:txBody>
      </p:sp>
      <p:sp>
        <p:nvSpPr>
          <p:cNvPr id="42004" name="Text Box 22"/>
          <p:cNvSpPr txBox="1">
            <a:spLocks noChangeArrowheads="1"/>
          </p:cNvSpPr>
          <p:nvPr/>
        </p:nvSpPr>
        <p:spPr bwMode="auto">
          <a:xfrm>
            <a:off x="4140200" y="2708275"/>
            <a:ext cx="103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latin typeface="Symbol" pitchFamily="18" charset="2"/>
              </a:rPr>
              <a:t>g</a:t>
            </a:r>
            <a:r>
              <a:rPr lang="en-GB" sz="1800">
                <a:solidFill>
                  <a:srgbClr val="FE9914"/>
                </a:solidFill>
                <a:latin typeface="Times New Roman" pitchFamily="18" charset="0"/>
              </a:rPr>
              <a:t>IFN etc.</a:t>
            </a:r>
            <a:endParaRPr lang="en-GB" sz="1800">
              <a:solidFill>
                <a:srgbClr val="FE9914"/>
              </a:solidFill>
              <a:latin typeface="Symbol" pitchFamily="18" charset="2"/>
            </a:endParaRPr>
          </a:p>
        </p:txBody>
      </p:sp>
      <p:sp>
        <p:nvSpPr>
          <p:cNvPr id="42005" name="Text Box 23"/>
          <p:cNvSpPr txBox="1">
            <a:spLocks noChangeArrowheads="1"/>
          </p:cNvSpPr>
          <p:nvPr/>
        </p:nvSpPr>
        <p:spPr bwMode="auto">
          <a:xfrm>
            <a:off x="5416550" y="2008188"/>
            <a:ext cx="140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IL2, IL4, IL5</a:t>
            </a:r>
          </a:p>
        </p:txBody>
      </p:sp>
      <p:sp>
        <p:nvSpPr>
          <p:cNvPr id="42006" name="Text Box 24"/>
          <p:cNvSpPr txBox="1">
            <a:spLocks noChangeArrowheads="1"/>
          </p:cNvSpPr>
          <p:nvPr/>
        </p:nvSpPr>
        <p:spPr bwMode="auto">
          <a:xfrm>
            <a:off x="5632450" y="4816475"/>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Antibody</a:t>
            </a:r>
          </a:p>
        </p:txBody>
      </p:sp>
      <p:sp>
        <p:nvSpPr>
          <p:cNvPr id="42007" name="Rectangle 26"/>
          <p:cNvSpPr>
            <a:spLocks noChangeArrowheads="1"/>
          </p:cNvSpPr>
          <p:nvPr/>
        </p:nvSpPr>
        <p:spPr bwMode="auto">
          <a:xfrm>
            <a:off x="5148263" y="765175"/>
            <a:ext cx="3168650" cy="504031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p>
            <a:endParaRPr lang="en-US">
              <a:solidFill>
                <a:schemeClr val="bg1"/>
              </a:solidFill>
            </a:endParaRPr>
          </a:p>
        </p:txBody>
      </p:sp>
      <p:sp>
        <p:nvSpPr>
          <p:cNvPr id="42008" name="Text Box 23"/>
          <p:cNvSpPr txBox="1">
            <a:spLocks noChangeArrowheads="1"/>
          </p:cNvSpPr>
          <p:nvPr/>
        </p:nvSpPr>
        <p:spPr bwMode="auto">
          <a:xfrm>
            <a:off x="3505200" y="27432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spcBef>
                <a:spcPct val="20000"/>
              </a:spcBef>
            </a:pPr>
            <a:r>
              <a:rPr lang="en-GB" sz="1800">
                <a:solidFill>
                  <a:srgbClr val="FE9914"/>
                </a:solidFill>
              </a:rPr>
              <a:t>IL2</a:t>
            </a:r>
          </a:p>
        </p:txBody>
      </p:sp>
      <p:sp>
        <p:nvSpPr>
          <p:cNvPr id="42009" name="Slide Number Placeholder 2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C8F2E173-FA8F-4745-81C1-E04870590848}" type="slidenum">
              <a:rPr lang="en-GB" sz="1400" b="0">
                <a:solidFill>
                  <a:schemeClr val="bg1"/>
                </a:solidFill>
                <a:latin typeface="Arial Narrow" pitchFamily="34" charset="0"/>
              </a:rPr>
              <a:pPr eaLnBrk="1" hangingPunct="1"/>
              <a:t>22</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t>Humoral (antibody-mediated) rejection</a:t>
            </a:r>
          </a:p>
        </p:txBody>
      </p:sp>
      <p:sp>
        <p:nvSpPr>
          <p:cNvPr id="43010" name="Rectangle 3"/>
          <p:cNvSpPr>
            <a:spLocks noGrp="1" noChangeArrowheads="1"/>
          </p:cNvSpPr>
          <p:nvPr>
            <p:ph type="body" idx="1"/>
          </p:nvPr>
        </p:nvSpPr>
        <p:spPr/>
        <p:txBody>
          <a:bodyPr/>
          <a:lstStyle/>
          <a:p>
            <a:r>
              <a:rPr lang="en-US" smtClean="0"/>
              <a:t>AMR</a:t>
            </a:r>
          </a:p>
          <a:p>
            <a:r>
              <a:rPr lang="en-US" smtClean="0"/>
              <a:t>Antibodies against ABO antigens, MHC antigens (class I,II), others (including anti-AT</a:t>
            </a:r>
            <a:r>
              <a:rPr lang="en-US" baseline="-25000" smtClean="0"/>
              <a:t>1</a:t>
            </a:r>
            <a:r>
              <a:rPr lang="en-US" smtClean="0"/>
              <a:t> receptor</a:t>
            </a:r>
          </a:p>
          <a:p>
            <a:r>
              <a:rPr lang="en-US" smtClean="0"/>
              <a:t>Primary target - endothelium of arteries and capillaries </a:t>
            </a:r>
          </a:p>
          <a:p>
            <a:r>
              <a:rPr lang="en-US" smtClean="0"/>
              <a:t>Risk factors</a:t>
            </a:r>
          </a:p>
          <a:p>
            <a:pPr lvl="1">
              <a:buFontTx/>
              <a:buNone/>
            </a:pPr>
            <a:r>
              <a:rPr lang="en-US" smtClean="0">
                <a:ea typeface="MS PGothic" pitchFamily="34" charset="-128"/>
              </a:rPr>
              <a:t>Sensitized, prior transplant, historically positive cross match</a:t>
            </a:r>
          </a:p>
          <a:p>
            <a:pPr lvl="1">
              <a:buFontTx/>
              <a:buNone/>
            </a:pPr>
            <a:r>
              <a:rPr lang="en-US" smtClean="0">
                <a:ea typeface="MS PGothic" pitchFamily="34" charset="-128"/>
              </a:rPr>
              <a:t>Antibody</a:t>
            </a:r>
          </a:p>
          <a:p>
            <a:endParaRPr lang="en-US" smtClean="0"/>
          </a:p>
          <a:p>
            <a:endParaRPr lang="en-US" smtClean="0"/>
          </a:p>
        </p:txBody>
      </p:sp>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07CD5B31-AF8E-4130-B585-E571622D51FE}" type="slidenum">
              <a:rPr lang="en-GB" sz="1400" b="0">
                <a:solidFill>
                  <a:schemeClr val="bg1"/>
                </a:solidFill>
                <a:latin typeface="Arial Narrow" pitchFamily="34" charset="0"/>
              </a:rPr>
              <a:pPr eaLnBrk="1" hangingPunct="1"/>
              <a:t>23</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t>AMR</a:t>
            </a:r>
            <a:endParaRPr lang="en-GB" smtClean="0"/>
          </a:p>
        </p:txBody>
      </p:sp>
      <p:sp>
        <p:nvSpPr>
          <p:cNvPr id="44034" name="Rectangle 3"/>
          <p:cNvSpPr>
            <a:spLocks noGrp="1" noChangeArrowheads="1"/>
          </p:cNvSpPr>
          <p:nvPr>
            <p:ph type="body" idx="1"/>
          </p:nvPr>
        </p:nvSpPr>
        <p:spPr/>
        <p:txBody>
          <a:bodyPr/>
          <a:lstStyle/>
          <a:p>
            <a:r>
              <a:rPr lang="en-US" smtClean="0"/>
              <a:t>Not responsive to anti-lymphocyte antibodies or drugs</a:t>
            </a:r>
          </a:p>
          <a:p>
            <a:r>
              <a:rPr lang="en-US" smtClean="0"/>
              <a:t>Rates of rejection have decreased [this represents cellular rejection]</a:t>
            </a:r>
          </a:p>
          <a:p>
            <a:r>
              <a:rPr lang="en-US" smtClean="0"/>
              <a:t>AMR rates have not changed </a:t>
            </a:r>
          </a:p>
          <a:p>
            <a:r>
              <a:rPr lang="en-US" smtClean="0"/>
              <a:t>Higher rate of graft loss than cellular rejection</a:t>
            </a:r>
          </a:p>
          <a:p>
            <a:r>
              <a:rPr lang="en-US" smtClean="0"/>
              <a:t>May co-exist with cellular rejection</a:t>
            </a:r>
          </a:p>
          <a:p>
            <a:endParaRPr lang="en-GB" smtClean="0"/>
          </a:p>
        </p:txBody>
      </p:sp>
      <p:sp>
        <p:nvSpPr>
          <p:cNvPr id="440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ABF7B2EC-34B4-4CA4-8F53-67CB240DB6BA}" type="slidenum">
              <a:rPr lang="en-GB" sz="1400" b="0">
                <a:solidFill>
                  <a:schemeClr val="bg1"/>
                </a:solidFill>
                <a:latin typeface="Arial Narrow" pitchFamily="34" charset="0"/>
              </a:rPr>
              <a:pPr eaLnBrk="1" hangingPunct="1"/>
              <a:t>24</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1452563" y="396875"/>
            <a:ext cx="454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u="sng">
                <a:solidFill>
                  <a:schemeClr val="bg1"/>
                </a:solidFill>
                <a:latin typeface="Arial Narrow" pitchFamily="34" charset="0"/>
              </a:rPr>
              <a:t>Classical pathway of complement activation</a:t>
            </a:r>
          </a:p>
        </p:txBody>
      </p:sp>
      <p:sp>
        <p:nvSpPr>
          <p:cNvPr id="45058" name="Rectangle 3"/>
          <p:cNvSpPr>
            <a:spLocks noChangeArrowheads="1"/>
          </p:cNvSpPr>
          <p:nvPr/>
        </p:nvSpPr>
        <p:spPr bwMode="auto">
          <a:xfrm>
            <a:off x="1828800" y="2859088"/>
            <a:ext cx="423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chemeClr val="bg1"/>
                </a:solidFill>
                <a:latin typeface="Arial Narrow" pitchFamily="34" charset="0"/>
              </a:rPr>
              <a:t>C2</a:t>
            </a:r>
          </a:p>
        </p:txBody>
      </p:sp>
      <p:sp>
        <p:nvSpPr>
          <p:cNvPr id="45059" name="Rectangle 4"/>
          <p:cNvSpPr>
            <a:spLocks noChangeArrowheads="1"/>
          </p:cNvSpPr>
          <p:nvPr/>
        </p:nvSpPr>
        <p:spPr bwMode="auto">
          <a:xfrm>
            <a:off x="1828800" y="3163888"/>
            <a:ext cx="423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chemeClr val="bg1"/>
                </a:solidFill>
                <a:latin typeface="Arial Narrow" pitchFamily="34" charset="0"/>
              </a:rPr>
              <a:t>C4</a:t>
            </a:r>
          </a:p>
        </p:txBody>
      </p:sp>
      <p:sp>
        <p:nvSpPr>
          <p:cNvPr id="45060" name="Rectangle 5"/>
          <p:cNvSpPr>
            <a:spLocks noChangeArrowheads="1"/>
          </p:cNvSpPr>
          <p:nvPr/>
        </p:nvSpPr>
        <p:spPr bwMode="auto">
          <a:xfrm>
            <a:off x="5943600" y="2260600"/>
            <a:ext cx="423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chemeClr val="bg1"/>
                </a:solidFill>
                <a:latin typeface="Arial Narrow" pitchFamily="34" charset="0"/>
              </a:rPr>
              <a:t>C3</a:t>
            </a:r>
          </a:p>
        </p:txBody>
      </p:sp>
      <p:sp>
        <p:nvSpPr>
          <p:cNvPr id="45061" name="Rectangle 6"/>
          <p:cNvSpPr>
            <a:spLocks noChangeArrowheads="1"/>
          </p:cNvSpPr>
          <p:nvPr/>
        </p:nvSpPr>
        <p:spPr bwMode="auto">
          <a:xfrm>
            <a:off x="3810000" y="2794000"/>
            <a:ext cx="139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chemeClr val="bg1"/>
                </a:solidFill>
                <a:latin typeface="Arial Narrow" pitchFamily="34" charset="0"/>
              </a:rPr>
              <a:t>C4b2a</a:t>
            </a:r>
          </a:p>
          <a:p>
            <a:pPr eaLnBrk="0" hangingPunct="0"/>
            <a:r>
              <a:rPr lang="en-US">
                <a:solidFill>
                  <a:schemeClr val="bg1"/>
                </a:solidFill>
                <a:latin typeface="Arial Narrow" pitchFamily="34" charset="0"/>
              </a:rPr>
              <a:t>C3 convertase</a:t>
            </a:r>
          </a:p>
        </p:txBody>
      </p:sp>
      <p:sp>
        <p:nvSpPr>
          <p:cNvPr id="45062" name="Line 7"/>
          <p:cNvSpPr>
            <a:spLocks noChangeShapeType="1"/>
          </p:cNvSpPr>
          <p:nvPr/>
        </p:nvSpPr>
        <p:spPr bwMode="auto">
          <a:xfrm>
            <a:off x="2514600" y="3124200"/>
            <a:ext cx="9906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63" name="Line 8"/>
          <p:cNvSpPr>
            <a:spLocks noChangeShapeType="1"/>
          </p:cNvSpPr>
          <p:nvPr/>
        </p:nvSpPr>
        <p:spPr bwMode="auto">
          <a:xfrm>
            <a:off x="5867400" y="3124200"/>
            <a:ext cx="8382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64" name="AutoShape 9"/>
          <p:cNvSpPr>
            <a:spLocks noChangeArrowheads="1"/>
          </p:cNvSpPr>
          <p:nvPr/>
        </p:nvSpPr>
        <p:spPr bwMode="auto">
          <a:xfrm>
            <a:off x="2743200" y="3200400"/>
            <a:ext cx="533400" cy="457200"/>
          </a:xfrm>
          <a:prstGeom prst="curvedDownArrow">
            <a:avLst>
              <a:gd name="adj1" fmla="val 23333"/>
              <a:gd name="adj2" fmla="val 4666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5065" name="Rectangle 10"/>
          <p:cNvSpPr>
            <a:spLocks noChangeArrowheads="1"/>
          </p:cNvSpPr>
          <p:nvPr/>
        </p:nvSpPr>
        <p:spPr bwMode="auto">
          <a:xfrm>
            <a:off x="3124200" y="3937000"/>
            <a:ext cx="538163" cy="3762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a:solidFill>
                  <a:schemeClr val="bg1"/>
                </a:solidFill>
                <a:latin typeface="Arial Narrow" pitchFamily="34" charset="0"/>
              </a:rPr>
              <a:t>C4d</a:t>
            </a:r>
          </a:p>
        </p:txBody>
      </p:sp>
      <p:sp>
        <p:nvSpPr>
          <p:cNvPr id="45066" name="Rectangle 11"/>
          <p:cNvSpPr>
            <a:spLocks noChangeArrowheads="1"/>
          </p:cNvSpPr>
          <p:nvPr/>
        </p:nvSpPr>
        <p:spPr bwMode="auto">
          <a:xfrm>
            <a:off x="1447800" y="5156200"/>
            <a:ext cx="4194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chemeClr val="bg1"/>
                </a:solidFill>
                <a:latin typeface="Arial Narrow" pitchFamily="34" charset="0"/>
              </a:rPr>
              <a:t>Covalent bonds with thio-ester groups on</a:t>
            </a:r>
          </a:p>
          <a:p>
            <a:pPr eaLnBrk="0" hangingPunct="0"/>
            <a:r>
              <a:rPr lang="en-US">
                <a:solidFill>
                  <a:schemeClr val="bg1"/>
                </a:solidFill>
                <a:latin typeface="Arial Narrow" pitchFamily="34" charset="0"/>
              </a:rPr>
              <a:t>endothelial cell surfaces and matrix components</a:t>
            </a:r>
          </a:p>
        </p:txBody>
      </p:sp>
      <p:sp>
        <p:nvSpPr>
          <p:cNvPr id="45067" name="Rectangle 12"/>
          <p:cNvSpPr>
            <a:spLocks noChangeArrowheads="1"/>
          </p:cNvSpPr>
          <p:nvPr/>
        </p:nvSpPr>
        <p:spPr bwMode="auto">
          <a:xfrm>
            <a:off x="6705600" y="2890838"/>
            <a:ext cx="139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chemeClr val="bg1"/>
                </a:solidFill>
                <a:latin typeface="Arial Narrow" pitchFamily="34" charset="0"/>
              </a:rPr>
              <a:t>C4b2a3b</a:t>
            </a:r>
          </a:p>
          <a:p>
            <a:pPr eaLnBrk="0" hangingPunct="0"/>
            <a:r>
              <a:rPr lang="en-US">
                <a:solidFill>
                  <a:schemeClr val="bg1"/>
                </a:solidFill>
                <a:latin typeface="Arial Narrow" pitchFamily="34" charset="0"/>
              </a:rPr>
              <a:t>C5 convertase</a:t>
            </a:r>
          </a:p>
        </p:txBody>
      </p:sp>
      <p:sp>
        <p:nvSpPr>
          <p:cNvPr id="45068" name="AutoShape 13"/>
          <p:cNvSpPr>
            <a:spLocks noChangeArrowheads="1"/>
          </p:cNvSpPr>
          <p:nvPr/>
        </p:nvSpPr>
        <p:spPr bwMode="auto">
          <a:xfrm>
            <a:off x="6248400" y="2667000"/>
            <a:ext cx="457200" cy="304800"/>
          </a:xfrm>
          <a:prstGeom prst="curvedUpArrow">
            <a:avLst>
              <a:gd name="adj1" fmla="val 30000"/>
              <a:gd name="adj2" fmla="val 6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5069" name="Rectangle 14"/>
          <p:cNvSpPr>
            <a:spLocks noChangeArrowheads="1"/>
          </p:cNvSpPr>
          <p:nvPr/>
        </p:nvSpPr>
        <p:spPr bwMode="auto">
          <a:xfrm>
            <a:off x="482600" y="1558925"/>
            <a:ext cx="2355850" cy="376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a:solidFill>
                  <a:srgbClr val="FFFFFF"/>
                </a:solidFill>
                <a:latin typeface="Arial Narrow" pitchFamily="34" charset="0"/>
              </a:rPr>
              <a:t>Antibody-antigen complex</a:t>
            </a:r>
          </a:p>
        </p:txBody>
      </p:sp>
      <p:sp>
        <p:nvSpPr>
          <p:cNvPr id="45070" name="Line 15"/>
          <p:cNvSpPr>
            <a:spLocks noChangeShapeType="1"/>
          </p:cNvSpPr>
          <p:nvPr/>
        </p:nvSpPr>
        <p:spPr bwMode="auto">
          <a:xfrm>
            <a:off x="1752600" y="1981200"/>
            <a:ext cx="0" cy="304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71" name="Rectangle 16"/>
          <p:cNvSpPr>
            <a:spLocks noChangeArrowheads="1"/>
          </p:cNvSpPr>
          <p:nvPr/>
        </p:nvSpPr>
        <p:spPr bwMode="auto">
          <a:xfrm>
            <a:off x="742950" y="2271713"/>
            <a:ext cx="423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chemeClr val="bg1"/>
                </a:solidFill>
                <a:latin typeface="Arial Narrow" pitchFamily="34" charset="0"/>
              </a:rPr>
              <a:t>C1</a:t>
            </a:r>
          </a:p>
        </p:txBody>
      </p:sp>
      <p:sp>
        <p:nvSpPr>
          <p:cNvPr id="45072" name="Line 17"/>
          <p:cNvSpPr>
            <a:spLocks noChangeShapeType="1"/>
          </p:cNvSpPr>
          <p:nvPr/>
        </p:nvSpPr>
        <p:spPr bwMode="auto">
          <a:xfrm>
            <a:off x="1371600" y="2514600"/>
            <a:ext cx="6096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73" name="Rectangle 18"/>
          <p:cNvSpPr>
            <a:spLocks noChangeArrowheads="1"/>
          </p:cNvSpPr>
          <p:nvPr/>
        </p:nvSpPr>
        <p:spPr bwMode="auto">
          <a:xfrm>
            <a:off x="2286000" y="2211388"/>
            <a:ext cx="1249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chemeClr val="bg1"/>
                </a:solidFill>
                <a:latin typeface="Arial Narrow" pitchFamily="34" charset="0"/>
              </a:rPr>
              <a:t>Activated C1</a:t>
            </a:r>
          </a:p>
        </p:txBody>
      </p:sp>
      <p:sp>
        <p:nvSpPr>
          <p:cNvPr id="45074" name="Line 19"/>
          <p:cNvSpPr>
            <a:spLocks noChangeShapeType="1"/>
          </p:cNvSpPr>
          <p:nvPr/>
        </p:nvSpPr>
        <p:spPr bwMode="auto">
          <a:xfrm>
            <a:off x="3048000" y="2667000"/>
            <a:ext cx="0" cy="304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75" name="Line 20"/>
          <p:cNvSpPr>
            <a:spLocks noChangeShapeType="1"/>
          </p:cNvSpPr>
          <p:nvPr/>
        </p:nvSpPr>
        <p:spPr bwMode="auto">
          <a:xfrm>
            <a:off x="3581400" y="4343400"/>
            <a:ext cx="0" cy="6096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76" name="Slide Number Placeholder 2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72544B63-3343-4409-9539-DB1C7D099C42}" type="slidenum">
              <a:rPr lang="en-GB" sz="1400" b="0">
                <a:solidFill>
                  <a:schemeClr val="bg1"/>
                </a:solidFill>
                <a:latin typeface="Arial Narrow" pitchFamily="34" charset="0"/>
              </a:rPr>
              <a:pPr eaLnBrk="1" hangingPunct="1"/>
              <a:t>25</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endParaRPr lang="en-US" smtClean="0"/>
          </a:p>
        </p:txBody>
      </p:sp>
      <p:sp>
        <p:nvSpPr>
          <p:cNvPr id="46082" name="Rectangle 3"/>
          <p:cNvSpPr>
            <a:spLocks noGrp="1" noChangeArrowheads="1"/>
          </p:cNvSpPr>
          <p:nvPr>
            <p:ph type="body" idx="1"/>
          </p:nvPr>
        </p:nvSpPr>
        <p:spPr/>
        <p:txBody>
          <a:bodyPr/>
          <a:lstStyle/>
          <a:p>
            <a:pPr eaLnBrk="1" hangingPunct="1"/>
            <a:endParaRPr lang="en-US" smtClean="0"/>
          </a:p>
        </p:txBody>
      </p:sp>
      <p:pic>
        <p:nvPicPr>
          <p:cNvPr id="46083" name="Picture 4" descr="hs09-11372 c4d 2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307975"/>
            <a:ext cx="8289925"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365EBDFF-102E-4CCD-A757-E4401D67083D}" type="slidenum">
              <a:rPr lang="en-GB" sz="1400" b="0">
                <a:solidFill>
                  <a:schemeClr val="bg1"/>
                </a:solidFill>
                <a:latin typeface="Arial Narrow" pitchFamily="34" charset="0"/>
              </a:rPr>
              <a:pPr eaLnBrk="1" hangingPunct="1"/>
              <a:t>26</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lIns="90487" tIns="44450" rIns="90487" bIns="44450"/>
          <a:lstStyle/>
          <a:p>
            <a:r>
              <a:rPr lang="en-US" b="0" smtClean="0"/>
              <a:t>Frequency and Outcome by Acute Rejection Type</a:t>
            </a:r>
            <a:endParaRPr lang="en-GB" b="0" smtClean="0"/>
          </a:p>
        </p:txBody>
      </p:sp>
      <p:sp>
        <p:nvSpPr>
          <p:cNvPr id="47106" name="Rectangle 3"/>
          <p:cNvSpPr>
            <a:spLocks noGrp="1" noChangeArrowheads="1"/>
          </p:cNvSpPr>
          <p:nvPr>
            <p:ph type="body" idx="4294967295"/>
          </p:nvPr>
        </p:nvSpPr>
        <p:spPr/>
        <p:txBody>
          <a:bodyPr lIns="90487" tIns="44450" rIns="90487" bIns="44450"/>
          <a:lstStyle/>
          <a:p>
            <a:pPr marL="342900" indent="-342900"/>
            <a:r>
              <a:rPr lang="en-US" b="1" smtClean="0"/>
              <a:t> Type	  	Frequency	    		Graft loss</a:t>
            </a:r>
          </a:p>
          <a:p>
            <a:pPr marL="342900" indent="-342900"/>
            <a:r>
              <a:rPr lang="en-US" b="1" smtClean="0"/>
              <a:t>			% Bx (n=67)			by 1 yr</a:t>
            </a:r>
          </a:p>
          <a:p>
            <a:pPr marL="342900" indent="-342900"/>
            <a:r>
              <a:rPr lang="en-US" b="1" smtClean="0"/>
              <a:t>ACR 1*		48%				   3%</a:t>
            </a:r>
          </a:p>
          <a:p>
            <a:pPr marL="342900" indent="-342900"/>
            <a:r>
              <a:rPr lang="en-US" b="1" smtClean="0"/>
              <a:t>ACR 2*		22%				   7%</a:t>
            </a:r>
          </a:p>
          <a:p>
            <a:pPr marL="342900" indent="-342900"/>
            <a:endParaRPr lang="en-US" b="1" smtClean="0"/>
          </a:p>
          <a:p>
            <a:pPr marL="342900" indent="-342900"/>
            <a:r>
              <a:rPr lang="en-US" b="1" smtClean="0"/>
              <a:t>AMR 1		22%				 27%</a:t>
            </a:r>
          </a:p>
          <a:p>
            <a:pPr marL="342900" indent="-342900"/>
            <a:r>
              <a:rPr lang="en-US" b="1" smtClean="0"/>
              <a:t>AMR 2		  7%	       			 40%</a:t>
            </a:r>
          </a:p>
          <a:p>
            <a:pPr marL="342900" indent="-342900"/>
            <a:endParaRPr lang="en-US" smtClean="0">
              <a:solidFill>
                <a:srgbClr val="FFFF00"/>
              </a:solidFill>
            </a:endParaRPr>
          </a:p>
          <a:p>
            <a:pPr marL="342900" indent="-342900"/>
            <a:r>
              <a:rPr lang="en-US" smtClean="0">
                <a:solidFill>
                  <a:schemeClr val="accent1"/>
                </a:solidFill>
              </a:rPr>
              <a:t>*C4d negative </a:t>
            </a:r>
            <a:endParaRPr lang="en-US" b="1" smtClean="0">
              <a:solidFill>
                <a:schemeClr val="accent1"/>
              </a:solidFill>
            </a:endParaRPr>
          </a:p>
          <a:p>
            <a:pPr marL="342900" indent="-342900"/>
            <a:endParaRPr lang="en-GB" smtClean="0">
              <a:solidFill>
                <a:schemeClr val="accent1"/>
              </a:solidFill>
            </a:endParaRPr>
          </a:p>
        </p:txBody>
      </p:sp>
      <p:sp>
        <p:nvSpPr>
          <p:cNvPr id="47107" name="Text Box 4"/>
          <p:cNvSpPr txBox="1">
            <a:spLocks noChangeArrowheads="1"/>
          </p:cNvSpPr>
          <p:nvPr/>
        </p:nvSpPr>
        <p:spPr bwMode="auto">
          <a:xfrm>
            <a:off x="3429000" y="4648200"/>
            <a:ext cx="518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r>
              <a:rPr lang="da-DK" sz="1600">
                <a:solidFill>
                  <a:srgbClr val="FFFFFF"/>
                </a:solidFill>
                <a:latin typeface="Times" charset="0"/>
                <a:ea typeface="MS PGothic" pitchFamily="34" charset="-128"/>
              </a:rPr>
              <a:t>Mauiyyedi et al, J. Am. Soc. Nephrol, 13:779,2002</a:t>
            </a:r>
          </a:p>
          <a:p>
            <a:endParaRPr lang="en-GB">
              <a:latin typeface="Times" charset="0"/>
              <a:ea typeface="MS PGothic" pitchFamily="34" charset="-128"/>
            </a:endParaRPr>
          </a:p>
        </p:txBody>
      </p:sp>
      <p:sp>
        <p:nvSpPr>
          <p:cNvPr id="471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21C36584-743E-41F6-96C8-BF8F6E40D1D4}" type="slidenum">
              <a:rPr lang="en-GB" sz="1400" b="0">
                <a:solidFill>
                  <a:schemeClr val="bg1"/>
                </a:solidFill>
                <a:latin typeface="Arial Narrow" pitchFamily="34" charset="0"/>
              </a:rPr>
              <a:pPr eaLnBrk="1" hangingPunct="1"/>
              <a:t>27</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What helps you keep the kidney</a:t>
            </a:r>
          </a:p>
        </p:txBody>
      </p:sp>
      <p:sp>
        <p:nvSpPr>
          <p:cNvPr id="48130" name="Content Placeholder 2"/>
          <p:cNvSpPr>
            <a:spLocks noGrp="1"/>
          </p:cNvSpPr>
          <p:nvPr>
            <p:ph idx="1"/>
          </p:nvPr>
        </p:nvSpPr>
        <p:spPr/>
        <p:txBody>
          <a:bodyPr/>
          <a:lstStyle/>
          <a:p>
            <a:r>
              <a:rPr lang="en-US" smtClean="0"/>
              <a:t>Rejection</a:t>
            </a:r>
          </a:p>
          <a:p>
            <a:endParaRPr lang="en-US" smtClean="0"/>
          </a:p>
          <a:p>
            <a:endParaRPr lang="en-US" smtClean="0"/>
          </a:p>
          <a:p>
            <a:r>
              <a:rPr lang="en-US" smtClean="0"/>
              <a:t>Drugs [compliance]</a:t>
            </a:r>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Drugs used in transplantation</a:t>
            </a:r>
          </a:p>
        </p:txBody>
      </p:sp>
      <p:sp>
        <p:nvSpPr>
          <p:cNvPr id="49154" name="Content Placeholder 2"/>
          <p:cNvSpPr>
            <a:spLocks noGrp="1"/>
          </p:cNvSpPr>
          <p:nvPr>
            <p:ph idx="1"/>
          </p:nvPr>
        </p:nvSpPr>
        <p:spPr/>
        <p:txBody>
          <a:bodyPr/>
          <a:lstStyle/>
          <a:p>
            <a:r>
              <a:rPr lang="en-US" smtClean="0"/>
              <a:t>Historically have come from other departments!</a:t>
            </a:r>
          </a:p>
          <a:p>
            <a:r>
              <a:rPr lang="en-US" smtClean="0"/>
              <a:t>Mechanism of action found subsequent to use</a:t>
            </a:r>
          </a:p>
          <a:p>
            <a:r>
              <a:rPr lang="en-US" smtClean="0"/>
              <a:t>Balance of toxicity versus effectiveness</a:t>
            </a:r>
          </a:p>
          <a:p>
            <a:endParaRPr lang="en-US" smtClean="0"/>
          </a:p>
          <a:p>
            <a:r>
              <a:rPr lang="en-US" smtClean="0"/>
              <a:t>[Mostly] Immunosuppression predominantly deals with cellular rejection</a:t>
            </a:r>
          </a:p>
          <a:p>
            <a:r>
              <a:rPr lang="en-US" smtClean="0"/>
              <a:t>The massive improvement in allograft survival is due to the prevention of this</a:t>
            </a:r>
          </a:p>
          <a:p>
            <a:r>
              <a:rPr lang="en-US" smtClean="0"/>
              <a:t>The rates of allografts lost due to antibody mediated rejection has remained constant</a:t>
            </a:r>
          </a:p>
          <a:p>
            <a:r>
              <a:rPr lang="en-US" u="sng" smtClean="0"/>
              <a:t>Enhanced tissue typing has decreased the proportion of AMR </a:t>
            </a:r>
          </a:p>
        </p:txBody>
      </p:sp>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B47B55A8-9D6C-4ED4-B3D8-6B72094E1746}" type="slidenum">
              <a:rPr lang="en-GB" sz="1400" b="0">
                <a:solidFill>
                  <a:schemeClr val="bg1"/>
                </a:solidFill>
                <a:latin typeface="Arial Narrow" pitchFamily="34" charset="0"/>
              </a:rPr>
              <a:pPr eaLnBrk="1" hangingPunct="1"/>
              <a:t>29</a:t>
            </a:fld>
            <a:endParaRPr lang="en-GB" sz="1400" b="0">
              <a:solidFill>
                <a:schemeClr val="bg1"/>
              </a:solidFill>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50825" y="228600"/>
            <a:ext cx="8569325" cy="863600"/>
          </a:xfrm>
        </p:spPr>
        <p:txBody>
          <a:bodyPr/>
          <a:lstStyle/>
          <a:p>
            <a:r>
              <a:rPr lang="en-GB" smtClean="0">
                <a:ea typeface="MS PGothic" pitchFamily="34" charset="-128"/>
              </a:rPr>
              <a:t>West London patient and graft survival after renal transplantation: 1995-2005 </a:t>
            </a:r>
            <a:br>
              <a:rPr lang="en-GB" smtClean="0">
                <a:ea typeface="MS PGothic" pitchFamily="34" charset="-128"/>
              </a:rPr>
            </a:br>
            <a:endParaRPr lang="en-US" smtClean="0">
              <a:ea typeface="MS PGothic" pitchFamily="34" charset="-128"/>
            </a:endParaRPr>
          </a:p>
        </p:txBody>
      </p:sp>
      <p:graphicFrame>
        <p:nvGraphicFramePr>
          <p:cNvPr id="22530" name="Object 2"/>
          <p:cNvGraphicFramePr>
            <a:graphicFrameLocks noGrp="1" noChangeAspect="1"/>
          </p:cNvGraphicFramePr>
          <p:nvPr>
            <p:ph type="chart" sz="half" idx="1"/>
          </p:nvPr>
        </p:nvGraphicFramePr>
        <p:xfrm>
          <a:off x="304800" y="1174750"/>
          <a:ext cx="8115300" cy="5080000"/>
        </p:xfrm>
        <a:graphic>
          <a:graphicData uri="http://schemas.openxmlformats.org/presentationml/2006/ole">
            <mc:AlternateContent xmlns:mc="http://schemas.openxmlformats.org/markup-compatibility/2006">
              <mc:Choice xmlns:v="urn:schemas-microsoft-com:vml" Requires="v">
                <p:oleObj spid="_x0000_s22533" r:id="rId3" imgW="8113105" imgH="5077548" progId="Excel.Chart.8">
                  <p:embed/>
                </p:oleObj>
              </mc:Choice>
              <mc:Fallback>
                <p:oleObj r:id="rId3" imgW="8113105" imgH="5077548"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74750"/>
                        <a:ext cx="81153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CF63A842-4D61-44E9-AF74-580B6B5AC3FB}" type="slidenum">
              <a:rPr lang="en-GB" sz="1400" b="0">
                <a:solidFill>
                  <a:schemeClr val="bg1"/>
                </a:solidFill>
                <a:latin typeface="Arial Narrow" pitchFamily="34" charset="0"/>
              </a:rPr>
              <a:pPr eaLnBrk="1" hangingPunct="1"/>
              <a:t>3</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Content Placeholder 3" descr="grandaliano10.bmp"/>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a:xfrm>
            <a:off x="-684213" y="1619250"/>
            <a:ext cx="8510588" cy="4681538"/>
          </a:xfrm>
        </p:spPr>
      </p:pic>
      <p:sp>
        <p:nvSpPr>
          <p:cNvPr id="501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7C168738-7AC1-4744-B846-603144345628}" type="slidenum">
              <a:rPr lang="en-GB" sz="1400" b="0">
                <a:solidFill>
                  <a:schemeClr val="bg1"/>
                </a:solidFill>
                <a:latin typeface="Arial Narrow" pitchFamily="34" charset="0"/>
              </a:rPr>
              <a:pPr eaLnBrk="1" hangingPunct="1"/>
              <a:t>30</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What makes a good drug?</a:t>
            </a:r>
          </a:p>
        </p:txBody>
      </p:sp>
      <p:sp>
        <p:nvSpPr>
          <p:cNvPr id="51202" name="Content Placeholder 2"/>
          <p:cNvSpPr>
            <a:spLocks noGrp="1"/>
          </p:cNvSpPr>
          <p:nvPr>
            <p:ph idx="1"/>
          </p:nvPr>
        </p:nvSpPr>
        <p:spPr/>
        <p:txBody>
          <a:bodyPr/>
          <a:lstStyle/>
          <a:p>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May make a good drug…..?</a:t>
            </a:r>
          </a:p>
        </p:txBody>
      </p:sp>
      <p:sp>
        <p:nvSpPr>
          <p:cNvPr id="52226" name="Content Placeholder 2"/>
          <p:cNvSpPr>
            <a:spLocks noGrp="1"/>
          </p:cNvSpPr>
          <p:nvPr>
            <p:ph idx="1"/>
          </p:nvPr>
        </p:nvSpPr>
        <p:spPr/>
        <p:txBody>
          <a:bodyPr/>
          <a:lstStyle/>
          <a:p>
            <a:r>
              <a:rPr lang="en-US" smtClean="0"/>
              <a:t>Efficacious</a:t>
            </a:r>
          </a:p>
          <a:p>
            <a:r>
              <a:rPr lang="en-US" smtClean="0"/>
              <a:t>Well tolerated</a:t>
            </a:r>
          </a:p>
          <a:p>
            <a:r>
              <a:rPr lang="en-US" smtClean="0"/>
              <a:t>Easy to administer/ take</a:t>
            </a:r>
          </a:p>
          <a:p>
            <a:r>
              <a:rPr lang="en-US" smtClean="0"/>
              <a:t>Low side effect profile</a:t>
            </a:r>
          </a:p>
          <a:p>
            <a:r>
              <a:rPr lang="en-US" smtClean="0"/>
              <a:t>Non toxic</a:t>
            </a:r>
          </a:p>
          <a:p>
            <a:r>
              <a:rPr lang="en-US" smtClean="0"/>
              <a:t>Easily available</a:t>
            </a:r>
          </a:p>
          <a:p>
            <a:r>
              <a:rPr lang="en-US" smtClean="0"/>
              <a:t>Cheap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Drugs used in transplantation; Stopping cellular rejection</a:t>
            </a:r>
          </a:p>
        </p:txBody>
      </p:sp>
      <p:sp>
        <p:nvSpPr>
          <p:cNvPr id="53250" name="Content Placeholder 2"/>
          <p:cNvSpPr>
            <a:spLocks noGrp="1"/>
          </p:cNvSpPr>
          <p:nvPr>
            <p:ph idx="1"/>
          </p:nvPr>
        </p:nvSpPr>
        <p:spPr/>
        <p:txBody>
          <a:bodyPr/>
          <a:lstStyle/>
          <a:p>
            <a:r>
              <a:rPr lang="en-US" smtClean="0"/>
              <a:t>Calcineurin inhibitors</a:t>
            </a:r>
          </a:p>
          <a:p>
            <a:endParaRPr lang="en-US" smtClean="0"/>
          </a:p>
          <a:p>
            <a:r>
              <a:rPr lang="en-US" smtClean="0"/>
              <a:t>Entered routine clinical practise in 1980</a:t>
            </a:r>
            <a:r>
              <a:rPr lang="en-US" altLang="en-US" smtClean="0"/>
              <a:t>’</a:t>
            </a:r>
            <a:r>
              <a:rPr lang="en-US" smtClean="0"/>
              <a:t>s</a:t>
            </a:r>
          </a:p>
          <a:p>
            <a:r>
              <a:rPr lang="en-US" smtClean="0"/>
              <a:t>Revolutionised transplantation.</a:t>
            </a:r>
          </a:p>
          <a:p>
            <a:r>
              <a:rPr lang="en-US" smtClean="0"/>
              <a:t>Mainstay of most immunosuppressive protocols</a:t>
            </a:r>
          </a:p>
          <a:p>
            <a:r>
              <a:rPr lang="en-US" smtClean="0"/>
              <a:t>Allograft survival at 1 year raised from 40% to 70-80%</a:t>
            </a:r>
          </a:p>
          <a:p>
            <a:r>
              <a:rPr lang="en-US" smtClean="0"/>
              <a:t>Can be monitored using 12 hour trough levels</a:t>
            </a:r>
          </a:p>
          <a:p>
            <a:r>
              <a:rPr lang="en-US" smtClean="0"/>
              <a:t>Metabolised by CYP3A isoform of Cytochrome P450 – lots of interactions</a:t>
            </a:r>
          </a:p>
          <a:p>
            <a:endParaRPr lang="en-US" smtClean="0"/>
          </a:p>
          <a:p>
            <a:r>
              <a:rPr lang="en-US" b="1" smtClean="0">
                <a:solidFill>
                  <a:srgbClr val="FFFFFF"/>
                </a:solidFill>
              </a:rPr>
              <a:t>Nephrotoxic</a:t>
            </a:r>
          </a:p>
        </p:txBody>
      </p:sp>
      <p:sp>
        <p:nvSpPr>
          <p:cNvPr id="532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140E1DC2-BD8A-4917-B0EE-5E42015AF0DD}" type="slidenum">
              <a:rPr lang="en-GB" sz="1400" b="0">
                <a:solidFill>
                  <a:schemeClr val="bg1"/>
                </a:solidFill>
                <a:latin typeface="Arial Narrow" pitchFamily="34" charset="0"/>
              </a:rPr>
              <a:pPr eaLnBrk="1" hangingPunct="1"/>
              <a:t>33</a:t>
            </a:fld>
            <a:endParaRPr lang="en-GB" sz="1400" b="0">
              <a:solidFill>
                <a:schemeClr val="bg1"/>
              </a:solidFill>
              <a:latin typeface="Arial Narrow"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Calcineurin inhibitors</a:t>
            </a:r>
          </a:p>
        </p:txBody>
      </p:sp>
      <p:pic>
        <p:nvPicPr>
          <p:cNvPr id="54274" name="Content Placeholder 3" descr="grandaliano10.bmp"/>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a:xfrm>
            <a:off x="-684213" y="1644650"/>
            <a:ext cx="8510588" cy="4679950"/>
          </a:xfrm>
        </p:spPr>
      </p:pic>
      <p:sp>
        <p:nvSpPr>
          <p:cNvPr id="5" name="Rectangle 4"/>
          <p:cNvSpPr>
            <a:spLocks noChangeArrowheads="1"/>
          </p:cNvSpPr>
          <p:nvPr/>
        </p:nvSpPr>
        <p:spPr bwMode="auto">
          <a:xfrm>
            <a:off x="1524000" y="42672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 name="Rectangle 5"/>
          <p:cNvSpPr>
            <a:spLocks noChangeArrowheads="1"/>
          </p:cNvSpPr>
          <p:nvPr/>
        </p:nvSpPr>
        <p:spPr bwMode="auto">
          <a:xfrm>
            <a:off x="990600" y="47244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5427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3F0CB683-1C40-4EF4-8C0D-560B059CF234}" type="slidenum">
              <a:rPr lang="en-GB" sz="1400" b="0">
                <a:solidFill>
                  <a:schemeClr val="bg1"/>
                </a:solidFill>
                <a:latin typeface="Arial Narrow" pitchFamily="34" charset="0"/>
              </a:rPr>
              <a:pPr eaLnBrk="1" hangingPunct="1"/>
              <a:t>34</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Ciclosporin/ ciclosporin [CyA]</a:t>
            </a:r>
          </a:p>
        </p:txBody>
      </p:sp>
      <p:sp>
        <p:nvSpPr>
          <p:cNvPr id="55298" name="Content Placeholder 2"/>
          <p:cNvSpPr>
            <a:spLocks noGrp="1"/>
          </p:cNvSpPr>
          <p:nvPr>
            <p:ph idx="1"/>
          </p:nvPr>
        </p:nvSpPr>
        <p:spPr/>
        <p:txBody>
          <a:bodyPr/>
          <a:lstStyle/>
          <a:p>
            <a:r>
              <a:rPr lang="en-US" smtClean="0"/>
              <a:t>Binds to cyclophilin</a:t>
            </a:r>
          </a:p>
          <a:p>
            <a:r>
              <a:rPr lang="en-US" smtClean="0"/>
              <a:t>Cyclophilin complex inhibits calcineurin phosphatase </a:t>
            </a:r>
          </a:p>
          <a:p>
            <a:r>
              <a:rPr lang="en-US" smtClean="0"/>
              <a:t>Prevents IL-2 transcription and therefore T cell activation</a:t>
            </a:r>
          </a:p>
          <a:p>
            <a:endParaRPr lang="en-US" smtClean="0"/>
          </a:p>
          <a:p>
            <a:r>
              <a:rPr lang="en-US" smtClean="0"/>
              <a:t>Emulsion 	- poorly absorbed</a:t>
            </a:r>
          </a:p>
          <a:p>
            <a:r>
              <a:rPr lang="en-US" smtClean="0"/>
              <a:t>		- wide variation in levels</a:t>
            </a:r>
          </a:p>
          <a:p>
            <a:r>
              <a:rPr lang="en-US" smtClean="0"/>
              <a:t>		- Sandimmune</a:t>
            </a:r>
          </a:p>
          <a:p>
            <a:endParaRPr lang="en-US" smtClean="0"/>
          </a:p>
          <a:p>
            <a:r>
              <a:rPr lang="en-US" smtClean="0"/>
              <a:t>Microemulsion</a:t>
            </a:r>
          </a:p>
          <a:p>
            <a:r>
              <a:rPr lang="en-US" smtClean="0"/>
              <a:t>		- Neoral</a:t>
            </a:r>
          </a:p>
        </p:txBody>
      </p:sp>
      <p:sp>
        <p:nvSpPr>
          <p:cNvPr id="552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A77524F6-FC5E-42D9-847B-226B05612FEF}" type="slidenum">
              <a:rPr lang="en-GB" sz="1400" b="0">
                <a:solidFill>
                  <a:schemeClr val="bg1"/>
                </a:solidFill>
                <a:latin typeface="Arial Narrow" pitchFamily="34" charset="0"/>
              </a:rPr>
              <a:pPr eaLnBrk="1" hangingPunct="1"/>
              <a:t>35</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Tacrolimus [FK506]</a:t>
            </a:r>
          </a:p>
        </p:txBody>
      </p:sp>
      <p:sp>
        <p:nvSpPr>
          <p:cNvPr id="56322" name="Content Placeholder 2"/>
          <p:cNvSpPr>
            <a:spLocks noGrp="1"/>
          </p:cNvSpPr>
          <p:nvPr>
            <p:ph idx="1"/>
          </p:nvPr>
        </p:nvSpPr>
        <p:spPr/>
        <p:txBody>
          <a:bodyPr/>
          <a:lstStyle/>
          <a:p>
            <a:r>
              <a:rPr lang="en-US" smtClean="0"/>
              <a:t>Mechanism of action very similar to Cyclosporin</a:t>
            </a:r>
          </a:p>
          <a:p>
            <a:r>
              <a:rPr lang="en-US" smtClean="0"/>
              <a:t>More effective at preventing acute rejection</a:t>
            </a:r>
          </a:p>
          <a:p>
            <a:r>
              <a:rPr lang="en-US" smtClean="0"/>
              <a:t>Binds to FK binding proteins, creating similar complex that inhibits IL-2 transcription</a:t>
            </a:r>
          </a:p>
          <a:p>
            <a:r>
              <a:rPr lang="en-US" smtClean="0"/>
              <a:t>Preferable cardiovascular and side effect profile to CyA</a:t>
            </a:r>
          </a:p>
          <a:p>
            <a:r>
              <a:rPr lang="en-US" smtClean="0"/>
              <a:t>Higher incidence of post transplant diabetes [insulin resistance]</a:t>
            </a:r>
          </a:p>
          <a:p>
            <a:endParaRPr lang="en-US" smtClean="0"/>
          </a:p>
          <a:p>
            <a:r>
              <a:rPr lang="en-US" smtClean="0"/>
              <a:t>Fujisawa/ astellas lost patent [Prograf]</a:t>
            </a:r>
          </a:p>
          <a:p>
            <a:r>
              <a:rPr lang="en-US" smtClean="0"/>
              <a:t>Advagraf</a:t>
            </a:r>
          </a:p>
          <a:p>
            <a:r>
              <a:rPr lang="en-US" smtClean="0"/>
              <a:t>Generics/ bioequivalents available</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65493A24-E24B-44FA-9762-D36660490E93}" type="slidenum">
              <a:rPr lang="en-GB" sz="1400" b="0">
                <a:solidFill>
                  <a:schemeClr val="bg1"/>
                </a:solidFill>
                <a:latin typeface="Arial Narrow" pitchFamily="34" charset="0"/>
              </a:rPr>
              <a:pPr eaLnBrk="1" hangingPunct="1"/>
              <a:t>36</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Antiproliferative Agents</a:t>
            </a:r>
          </a:p>
        </p:txBody>
      </p:sp>
      <p:sp>
        <p:nvSpPr>
          <p:cNvPr id="57346" name="Content Placeholder 2"/>
          <p:cNvSpPr>
            <a:spLocks noGrp="1"/>
          </p:cNvSpPr>
          <p:nvPr>
            <p:ph idx="1"/>
          </p:nvPr>
        </p:nvSpPr>
        <p:spPr/>
        <p:txBody>
          <a:bodyPr/>
          <a:lstStyle/>
          <a:p>
            <a:r>
              <a:rPr lang="en-US" u="sng" smtClean="0"/>
              <a:t>Azathioprine</a:t>
            </a:r>
          </a:p>
          <a:p>
            <a:r>
              <a:rPr lang="en-US" smtClean="0"/>
              <a:t>Derived from 6MP</a:t>
            </a:r>
          </a:p>
          <a:p>
            <a:r>
              <a:rPr lang="en-US" smtClean="0"/>
              <a:t>Came into clinical use with steroids in 1960</a:t>
            </a:r>
            <a:r>
              <a:rPr lang="en-US" altLang="en-US" smtClean="0"/>
              <a:t>’</a:t>
            </a:r>
            <a:r>
              <a:rPr lang="en-US" smtClean="0"/>
              <a:t>s</a:t>
            </a:r>
          </a:p>
          <a:p>
            <a:r>
              <a:rPr lang="en-US" altLang="en-US" smtClean="0"/>
              <a:t>‘</a:t>
            </a:r>
            <a:r>
              <a:rPr lang="en-US" smtClean="0"/>
              <a:t>Global</a:t>
            </a:r>
            <a:r>
              <a:rPr lang="en-US" altLang="en-US" smtClean="0"/>
              <a:t>’</a:t>
            </a:r>
            <a:r>
              <a:rPr lang="en-US" smtClean="0"/>
              <a:t> action</a:t>
            </a:r>
          </a:p>
          <a:p>
            <a:r>
              <a:rPr lang="en-US" smtClean="0"/>
              <a:t>Long term concerns about skin tumours</a:t>
            </a:r>
          </a:p>
          <a:p>
            <a:endParaRPr lang="en-US" smtClean="0"/>
          </a:p>
        </p:txBody>
      </p:sp>
      <p:sp>
        <p:nvSpPr>
          <p:cNvPr id="573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A197400B-9099-4C5E-A5AA-61E38F75DBEA}" type="slidenum">
              <a:rPr lang="en-GB" sz="1400" b="0">
                <a:solidFill>
                  <a:schemeClr val="bg1"/>
                </a:solidFill>
                <a:latin typeface="Arial Narrow" pitchFamily="34" charset="0"/>
              </a:rPr>
              <a:pPr eaLnBrk="1" hangingPunct="1"/>
              <a:t>37</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Azathioprine</a:t>
            </a:r>
          </a:p>
        </p:txBody>
      </p:sp>
      <p:pic>
        <p:nvPicPr>
          <p:cNvPr id="58370" name="Content Placeholder 3" descr="grandaliano10.bmp"/>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a:xfrm>
            <a:off x="-684213" y="1619250"/>
            <a:ext cx="8510588" cy="4681538"/>
          </a:xfrm>
        </p:spPr>
      </p:pic>
      <p:sp>
        <p:nvSpPr>
          <p:cNvPr id="6" name="Rectangle 5"/>
          <p:cNvSpPr>
            <a:spLocks noChangeArrowheads="1"/>
          </p:cNvSpPr>
          <p:nvPr/>
        </p:nvSpPr>
        <p:spPr bwMode="auto">
          <a:xfrm>
            <a:off x="4038600" y="49530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7BA54201-3617-45AC-AD6D-CB6E28A4A551}" type="slidenum">
              <a:rPr lang="en-GB" sz="1400" b="0">
                <a:solidFill>
                  <a:schemeClr val="bg1"/>
                </a:solidFill>
                <a:latin typeface="Arial Narrow" pitchFamily="34" charset="0"/>
              </a:rPr>
              <a:pPr eaLnBrk="1" hangingPunct="1"/>
              <a:t>38</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Antiproliferative Agents</a:t>
            </a:r>
          </a:p>
        </p:txBody>
      </p:sp>
      <p:sp>
        <p:nvSpPr>
          <p:cNvPr id="59394" name="Content Placeholder 2"/>
          <p:cNvSpPr>
            <a:spLocks noGrp="1"/>
          </p:cNvSpPr>
          <p:nvPr>
            <p:ph idx="1"/>
          </p:nvPr>
        </p:nvSpPr>
        <p:spPr/>
        <p:txBody>
          <a:bodyPr/>
          <a:lstStyle/>
          <a:p>
            <a:r>
              <a:rPr lang="en-US" u="sng" smtClean="0"/>
              <a:t>Mycophenolate Mofetil/ Myfortic</a:t>
            </a:r>
          </a:p>
          <a:p>
            <a:r>
              <a:rPr lang="en-US" smtClean="0"/>
              <a:t>Prodrug of Mycophenolic Acid</a:t>
            </a:r>
          </a:p>
          <a:p>
            <a:r>
              <a:rPr lang="en-US" smtClean="0"/>
              <a:t>Non-competitive and selective antagonist to inosine monophosphate dehydrogenase</a:t>
            </a:r>
          </a:p>
          <a:p>
            <a:pPr eaLnBrk="1" hangingPunct="1"/>
            <a:r>
              <a:rPr lang="en-US" smtClean="0"/>
              <a:t>Little effect on cell division in other eukaryotic cells as purines can be generated from other </a:t>
            </a:r>
          </a:p>
          <a:p>
            <a:pPr eaLnBrk="1" hangingPunct="1"/>
            <a:r>
              <a:rPr lang="en-US" smtClean="0"/>
              <a:t>nucleotide breakdown products</a:t>
            </a:r>
          </a:p>
          <a:p>
            <a:pPr eaLnBrk="1" hangingPunct="1"/>
            <a:r>
              <a:rPr lang="en-US" smtClean="0"/>
              <a:t>Lymphocytes lack this </a:t>
            </a:r>
            <a:r>
              <a:rPr lang="en-US" altLang="en-US" smtClean="0"/>
              <a:t>‘</a:t>
            </a:r>
            <a:r>
              <a:rPr lang="en-US" smtClean="0"/>
              <a:t>salvage pathway</a:t>
            </a:r>
            <a:r>
              <a:rPr lang="en-US" altLang="en-US" smtClean="0"/>
              <a:t>”</a:t>
            </a:r>
            <a:endParaRPr lang="en-US" smtClean="0"/>
          </a:p>
          <a:p>
            <a:pPr eaLnBrk="1" hangingPunct="1"/>
            <a:r>
              <a:rPr lang="en-US" smtClean="0"/>
              <a:t>MPA specifically inhibits lymphocyte proliferation – little effect on other tissues with high </a:t>
            </a:r>
          </a:p>
          <a:p>
            <a:pPr eaLnBrk="1" hangingPunct="1"/>
            <a:r>
              <a:rPr lang="en-US" smtClean="0"/>
              <a:t>proliferative activity [skin, bone marrow]</a:t>
            </a:r>
          </a:p>
          <a:p>
            <a:pPr eaLnBrk="1" hangingPunct="1"/>
            <a:r>
              <a:rPr lang="en-GB" smtClean="0"/>
              <a:t>United Kingdom National Institute for Health and  Clinical Excellence [NICE] guidelines do not </a:t>
            </a:r>
          </a:p>
          <a:p>
            <a:pPr eaLnBrk="1" hangingPunct="1"/>
            <a:r>
              <a:rPr lang="en-GB" smtClean="0"/>
              <a:t>favour routine use of MMF</a:t>
            </a:r>
            <a:endParaRPr lang="en-US" smtClean="0"/>
          </a:p>
          <a:p>
            <a:endParaRPr lang="en-US" smtClean="0"/>
          </a:p>
        </p:txBody>
      </p:sp>
      <p:sp>
        <p:nvSpPr>
          <p:cNvPr id="593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B230B27D-AD69-4FFC-B417-F46939A0A36D}" type="slidenum">
              <a:rPr lang="en-GB" sz="1400" b="0">
                <a:solidFill>
                  <a:schemeClr val="bg1"/>
                </a:solidFill>
                <a:latin typeface="Arial Narrow" pitchFamily="34" charset="0"/>
              </a:rPr>
              <a:pPr eaLnBrk="1" hangingPunct="1"/>
              <a:t>39</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6"/>
          <p:cNvSpPr>
            <a:spLocks noGrp="1"/>
          </p:cNvSpPr>
          <p:nvPr>
            <p:ph type="title"/>
          </p:nvPr>
        </p:nvSpPr>
        <p:spPr>
          <a:xfrm>
            <a:off x="381000" y="0"/>
            <a:ext cx="8229600" cy="1143000"/>
          </a:xfrm>
        </p:spPr>
        <p:txBody>
          <a:bodyPr/>
          <a:lstStyle/>
          <a:p>
            <a:r>
              <a:rPr lang="en-US" sz="1800" smtClean="0">
                <a:ea typeface="MS PGothic" pitchFamily="34" charset="-128"/>
              </a:rPr>
              <a:t>UKT</a:t>
            </a:r>
          </a:p>
        </p:txBody>
      </p:sp>
      <p:sp>
        <p:nvSpPr>
          <p:cNvPr id="235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2D1E941D-C5AD-4673-831F-757FF76E7D88}" type="slidenum">
              <a:rPr lang="en-GB" sz="1400" b="0">
                <a:solidFill>
                  <a:schemeClr val="bg1"/>
                </a:solidFill>
                <a:latin typeface="Arial Narrow" pitchFamily="34" charset="0"/>
              </a:rPr>
              <a:pPr eaLnBrk="1" hangingPunct="1"/>
              <a:t>4</a:t>
            </a:fld>
            <a:endParaRPr lang="en-GB" sz="1400" b="0">
              <a:solidFill>
                <a:schemeClr val="bg1"/>
              </a:solidFill>
              <a:latin typeface="Arial Narrow" pitchFamily="34"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04813"/>
            <a:ext cx="6948487" cy="521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Mycophenolic Acid</a:t>
            </a:r>
          </a:p>
        </p:txBody>
      </p:sp>
      <p:pic>
        <p:nvPicPr>
          <p:cNvPr id="60418" name="Content Placeholder 3" descr="grandaliano10.bmp"/>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a:xfrm>
            <a:off x="-684213" y="1619250"/>
            <a:ext cx="8510588" cy="4681538"/>
          </a:xfrm>
        </p:spPr>
      </p:pic>
      <p:sp>
        <p:nvSpPr>
          <p:cNvPr id="5" name="Rectangle 4"/>
          <p:cNvSpPr>
            <a:spLocks noChangeArrowheads="1"/>
          </p:cNvSpPr>
          <p:nvPr/>
        </p:nvSpPr>
        <p:spPr bwMode="auto">
          <a:xfrm>
            <a:off x="5562600" y="36576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 name="Rectangle 5"/>
          <p:cNvSpPr>
            <a:spLocks noChangeArrowheads="1"/>
          </p:cNvSpPr>
          <p:nvPr/>
        </p:nvSpPr>
        <p:spPr bwMode="auto">
          <a:xfrm>
            <a:off x="4572000" y="41148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04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081B25AF-8E1E-4AF9-84A8-CED1FC8559D0}" type="slidenum">
              <a:rPr lang="en-GB" sz="1400" b="0">
                <a:solidFill>
                  <a:schemeClr val="bg1"/>
                </a:solidFill>
                <a:latin typeface="Arial Narrow" pitchFamily="34" charset="0"/>
              </a:rPr>
              <a:pPr eaLnBrk="1" hangingPunct="1"/>
              <a:t>40</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mTor inhibition</a:t>
            </a:r>
          </a:p>
        </p:txBody>
      </p:sp>
      <p:sp>
        <p:nvSpPr>
          <p:cNvPr id="61442" name="Content Placeholder 2"/>
          <p:cNvSpPr>
            <a:spLocks noGrp="1"/>
          </p:cNvSpPr>
          <p:nvPr>
            <p:ph idx="1"/>
          </p:nvPr>
        </p:nvSpPr>
        <p:spPr/>
        <p:txBody>
          <a:bodyPr/>
          <a:lstStyle/>
          <a:p>
            <a:r>
              <a:rPr lang="en-US" smtClean="0"/>
              <a:t>Not nephrotoxic</a:t>
            </a:r>
          </a:p>
          <a:p>
            <a:r>
              <a:rPr lang="en-US" smtClean="0"/>
              <a:t>Binds to FK binding protein</a:t>
            </a:r>
          </a:p>
          <a:p>
            <a:r>
              <a:rPr lang="en-US" smtClean="0"/>
              <a:t>Inhibits cell cycling</a:t>
            </a:r>
          </a:p>
          <a:p>
            <a:r>
              <a:rPr lang="en-US" smtClean="0"/>
              <a:t>May have anti-tumorigenic activity [in vitro]</a:t>
            </a:r>
          </a:p>
          <a:p>
            <a:endParaRPr lang="en-US" smtClean="0"/>
          </a:p>
          <a:p>
            <a:r>
              <a:rPr lang="en-US" smtClean="0"/>
              <a:t>Not the easiest drug to use</a:t>
            </a:r>
          </a:p>
          <a:p>
            <a:r>
              <a:rPr lang="en-US" smtClean="0"/>
              <a:t>	- infection</a:t>
            </a:r>
          </a:p>
          <a:p>
            <a:r>
              <a:rPr lang="en-US" smtClean="0"/>
              <a:t>	- rejection</a:t>
            </a:r>
          </a:p>
          <a:p>
            <a:r>
              <a:rPr lang="en-US" smtClean="0"/>
              <a:t>	- wound healing problems</a:t>
            </a:r>
          </a:p>
          <a:p>
            <a:r>
              <a:rPr lang="en-US" smtClean="0"/>
              <a:t>	- lymphoedema</a:t>
            </a:r>
          </a:p>
          <a:p>
            <a:r>
              <a:rPr lang="en-US" smtClean="0"/>
              <a:t>Especially as a primary immunosuppressive agent [high rates of rejection]</a:t>
            </a:r>
          </a:p>
        </p:txBody>
      </p:sp>
      <p:sp>
        <p:nvSpPr>
          <p:cNvPr id="614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46BD8C34-F97E-4013-B6E4-3854B06D9E9B}" type="slidenum">
              <a:rPr lang="en-GB" sz="1400" b="0">
                <a:solidFill>
                  <a:schemeClr val="bg1"/>
                </a:solidFill>
                <a:latin typeface="Arial Narrow" pitchFamily="34" charset="0"/>
              </a:rPr>
              <a:pPr eaLnBrk="1" hangingPunct="1"/>
              <a:t>41</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Sirolimus; Evorlimus [mTor Inhibitors]</a:t>
            </a:r>
          </a:p>
        </p:txBody>
      </p:sp>
      <p:pic>
        <p:nvPicPr>
          <p:cNvPr id="62466" name="Content Placeholder 3" descr="grandaliano10.bmp"/>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a:xfrm>
            <a:off x="-684213" y="1619250"/>
            <a:ext cx="8510588" cy="4681538"/>
          </a:xfrm>
        </p:spPr>
      </p:pic>
      <p:sp>
        <p:nvSpPr>
          <p:cNvPr id="5" name="Rectangle 4"/>
          <p:cNvSpPr>
            <a:spLocks noChangeArrowheads="1"/>
          </p:cNvSpPr>
          <p:nvPr/>
        </p:nvSpPr>
        <p:spPr bwMode="auto">
          <a:xfrm>
            <a:off x="4495800" y="26670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 name="Rectangle 5"/>
          <p:cNvSpPr>
            <a:spLocks noChangeArrowheads="1"/>
          </p:cNvSpPr>
          <p:nvPr/>
        </p:nvSpPr>
        <p:spPr bwMode="auto">
          <a:xfrm>
            <a:off x="4038600" y="39624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46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CE0C2517-974A-45FD-A63C-E47165259F06}" type="slidenum">
              <a:rPr lang="en-GB" sz="1400" b="0">
                <a:solidFill>
                  <a:schemeClr val="bg1"/>
                </a:solidFill>
                <a:latin typeface="Arial Narrow" pitchFamily="34" charset="0"/>
              </a:rPr>
              <a:pPr eaLnBrk="1" hangingPunct="1"/>
              <a:t>42</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Induction agents</a:t>
            </a:r>
          </a:p>
        </p:txBody>
      </p:sp>
      <p:sp>
        <p:nvSpPr>
          <p:cNvPr id="63490" name="Content Placeholder 2"/>
          <p:cNvSpPr>
            <a:spLocks noGrp="1"/>
          </p:cNvSpPr>
          <p:nvPr>
            <p:ph idx="1"/>
          </p:nvPr>
        </p:nvSpPr>
        <p:spPr/>
        <p:txBody>
          <a:bodyPr/>
          <a:lstStyle/>
          <a:p>
            <a:endParaRPr lang="en-US" smtClean="0"/>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53D7AC37-4ACD-4382-A865-15C69DEF18A2}" type="slidenum">
              <a:rPr lang="en-GB" sz="1400" b="0">
                <a:solidFill>
                  <a:schemeClr val="bg1"/>
                </a:solidFill>
                <a:latin typeface="Arial Narrow" pitchFamily="34" charset="0"/>
              </a:rPr>
              <a:pPr eaLnBrk="1" hangingPunct="1"/>
              <a:t>43</a:t>
            </a:fld>
            <a:endParaRPr lang="en-GB" sz="1400" b="0">
              <a:solidFill>
                <a:schemeClr val="bg1"/>
              </a:solidFill>
              <a:latin typeface="Arial Narrow"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Daclizumab; Basiliximab [IL-2 receptor (CD25) inhibitors]</a:t>
            </a:r>
          </a:p>
        </p:txBody>
      </p:sp>
      <p:pic>
        <p:nvPicPr>
          <p:cNvPr id="64514" name="Content Placeholder 3" descr="grandaliano10.bmp"/>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a:xfrm>
            <a:off x="-684213" y="1619250"/>
            <a:ext cx="8510588" cy="4681538"/>
          </a:xfrm>
        </p:spPr>
      </p:pic>
      <p:sp>
        <p:nvSpPr>
          <p:cNvPr id="6" name="Rectangle 5"/>
          <p:cNvSpPr>
            <a:spLocks noChangeArrowheads="1"/>
          </p:cNvSpPr>
          <p:nvPr/>
        </p:nvSpPr>
        <p:spPr bwMode="auto">
          <a:xfrm>
            <a:off x="3505200" y="23622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45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5AE9E561-C7F2-4E93-99EA-238171D8D6BE}" type="slidenum">
              <a:rPr lang="en-GB" sz="1400" b="0">
                <a:solidFill>
                  <a:schemeClr val="bg1"/>
                </a:solidFill>
                <a:latin typeface="Arial Narrow" pitchFamily="34" charset="0"/>
              </a:rPr>
              <a:pPr eaLnBrk="1" hangingPunct="1"/>
              <a:t>44</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7" descr="IMG_1191"/>
          <p:cNvPicPr>
            <a:picLocks noGrp="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3048000"/>
            <a:ext cx="3454400" cy="3529013"/>
          </a:xfrm>
          <a:noFill/>
        </p:spPr>
      </p:pic>
      <p:sp>
        <p:nvSpPr>
          <p:cNvPr id="65538" name="Text Box 10"/>
          <p:cNvSpPr txBox="1">
            <a:spLocks noChangeArrowheads="1"/>
          </p:cNvSpPr>
          <p:nvPr/>
        </p:nvSpPr>
        <p:spPr bwMode="auto">
          <a:xfrm>
            <a:off x="4267200" y="3048000"/>
            <a:ext cx="41449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spcBef>
                <a:spcPct val="20000"/>
              </a:spcBef>
            </a:pPr>
            <a:r>
              <a:rPr lang="en-US" sz="1800">
                <a:solidFill>
                  <a:schemeClr val="bg1"/>
                </a:solidFill>
                <a:latin typeface="Arial Narrow" pitchFamily="34" charset="0"/>
              </a:rPr>
              <a:t>Activated T cells increase IL-2R [CD25] on cell surface</a:t>
            </a:r>
          </a:p>
          <a:p>
            <a:pPr eaLnBrk="1" hangingPunct="1">
              <a:spcBef>
                <a:spcPct val="20000"/>
              </a:spcBef>
            </a:pPr>
            <a:endParaRPr lang="en-US" sz="1800">
              <a:solidFill>
                <a:schemeClr val="bg1"/>
              </a:solidFill>
              <a:latin typeface="Arial Narrow" pitchFamily="34" charset="0"/>
            </a:endParaRPr>
          </a:p>
          <a:p>
            <a:pPr eaLnBrk="1" hangingPunct="1">
              <a:spcBef>
                <a:spcPct val="20000"/>
              </a:spcBef>
            </a:pPr>
            <a:r>
              <a:rPr lang="en-US" sz="1800">
                <a:solidFill>
                  <a:schemeClr val="bg1"/>
                </a:solidFill>
                <a:latin typeface="Arial Narrow" pitchFamily="34" charset="0"/>
              </a:rPr>
              <a:t>Daclizumab</a:t>
            </a:r>
          </a:p>
          <a:p>
            <a:pPr eaLnBrk="1" hangingPunct="1">
              <a:spcBef>
                <a:spcPct val="20000"/>
              </a:spcBef>
            </a:pPr>
            <a:r>
              <a:rPr lang="en-US" sz="1800">
                <a:solidFill>
                  <a:schemeClr val="bg1"/>
                </a:solidFill>
                <a:latin typeface="Arial Narrow" pitchFamily="34" charset="0"/>
              </a:rPr>
              <a:t>Tacrolimus</a:t>
            </a:r>
          </a:p>
          <a:p>
            <a:pPr eaLnBrk="1" hangingPunct="1">
              <a:spcBef>
                <a:spcPct val="20000"/>
              </a:spcBef>
            </a:pPr>
            <a:r>
              <a:rPr lang="en-US" sz="1800">
                <a:solidFill>
                  <a:schemeClr val="bg1"/>
                </a:solidFill>
                <a:latin typeface="Arial Narrow" pitchFamily="34" charset="0"/>
              </a:rPr>
              <a:t>Mycophenolate Mofetil</a:t>
            </a:r>
          </a:p>
          <a:p>
            <a:pPr eaLnBrk="1" hangingPunct="1">
              <a:spcBef>
                <a:spcPct val="20000"/>
              </a:spcBef>
            </a:pPr>
            <a:r>
              <a:rPr lang="en-US" sz="1800">
                <a:solidFill>
                  <a:schemeClr val="bg1"/>
                </a:solidFill>
                <a:latin typeface="Arial Narrow" pitchFamily="34" charset="0"/>
              </a:rPr>
              <a:t>7 day steroid sparing regime</a:t>
            </a:r>
          </a:p>
          <a:p>
            <a:pPr eaLnBrk="1" hangingPunct="1"/>
            <a:endParaRPr lang="en-US" sz="1800">
              <a:solidFill>
                <a:schemeClr val="bg1"/>
              </a:solidFill>
            </a:endParaRPr>
          </a:p>
        </p:txBody>
      </p:sp>
      <p:pic>
        <p:nvPicPr>
          <p:cNvPr id="6553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736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16224063-A11D-463F-B18D-6D7B02CF87D3}" type="slidenum">
              <a:rPr lang="en-US" sz="1400" b="0">
                <a:solidFill>
                  <a:schemeClr val="bg1"/>
                </a:solidFill>
                <a:latin typeface="Arial Narrow" pitchFamily="34" charset="0"/>
              </a:rPr>
              <a:pPr eaLnBrk="1" hangingPunct="1"/>
              <a:t>45</a:t>
            </a:fld>
            <a:endParaRPr lang="en-US" sz="1400" b="0">
              <a:solidFill>
                <a:schemeClr val="bg1"/>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Alemtuzumab [Campath 1H]</a:t>
            </a:r>
          </a:p>
        </p:txBody>
      </p:sp>
      <p:pic>
        <p:nvPicPr>
          <p:cNvPr id="67586" name="Content Placeholder 3" descr="grandaliano10.bmp"/>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a:xfrm>
            <a:off x="-684213" y="1619250"/>
            <a:ext cx="8510588" cy="4681538"/>
          </a:xfrm>
        </p:spPr>
      </p:pic>
      <p:sp>
        <p:nvSpPr>
          <p:cNvPr id="6" name="Rectangle 5"/>
          <p:cNvSpPr>
            <a:spLocks noChangeArrowheads="1"/>
          </p:cNvSpPr>
          <p:nvPr/>
        </p:nvSpPr>
        <p:spPr bwMode="auto">
          <a:xfrm>
            <a:off x="5181600" y="4495800"/>
            <a:ext cx="1066800" cy="6858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75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FA05DA94-8BFE-4A5B-9875-1688084A73F2}" type="slidenum">
              <a:rPr lang="en-GB" sz="1400" b="0">
                <a:solidFill>
                  <a:schemeClr val="bg1"/>
                </a:solidFill>
                <a:latin typeface="Arial Narrow" pitchFamily="34" charset="0"/>
              </a:rPr>
              <a:pPr eaLnBrk="1" hangingPunct="1"/>
              <a:t>46</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endParaRPr lang="en-US" smtClean="0"/>
          </a:p>
        </p:txBody>
      </p:sp>
      <p:sp>
        <p:nvSpPr>
          <p:cNvPr id="68610" name="Content Placeholder 2"/>
          <p:cNvSpPr>
            <a:spLocks noGrp="1"/>
          </p:cNvSpPr>
          <p:nvPr>
            <p:ph idx="1"/>
          </p:nvPr>
        </p:nvSpPr>
        <p:spPr>
          <a:xfrm>
            <a:off x="457200" y="3581400"/>
            <a:ext cx="8229600" cy="2773363"/>
          </a:xfrm>
        </p:spPr>
        <p:txBody>
          <a:bodyPr/>
          <a:lstStyle/>
          <a:p>
            <a:pPr>
              <a:lnSpc>
                <a:spcPct val="80000"/>
              </a:lnSpc>
            </a:pPr>
            <a:r>
              <a:rPr lang="en-US" smtClean="0"/>
              <a:t>1] Campath 1H [Alemtuzumab] is a humanised rat IgM Mab</a:t>
            </a:r>
          </a:p>
          <a:p>
            <a:pPr>
              <a:lnSpc>
                <a:spcPct val="80000"/>
              </a:lnSpc>
            </a:pPr>
            <a:r>
              <a:rPr lang="en-US" smtClean="0"/>
              <a:t>2] Directed against a cell surface glycoprotein, CD52 antigen.</a:t>
            </a:r>
          </a:p>
          <a:p>
            <a:pPr>
              <a:lnSpc>
                <a:spcPct val="80000"/>
              </a:lnSpc>
            </a:pPr>
            <a:r>
              <a:rPr lang="en-US" smtClean="0"/>
              <a:t>3] Few mgs of Campath 1 H can deplete all lymphocytes in circulation within minutes</a:t>
            </a:r>
          </a:p>
          <a:p>
            <a:pPr>
              <a:lnSpc>
                <a:spcPct val="80000"/>
              </a:lnSpc>
            </a:pPr>
            <a:r>
              <a:rPr lang="en-US" smtClean="0"/>
              <a:t>4] CD4 and CD8 counts remain depressed for years and may never return to normal</a:t>
            </a:r>
          </a:p>
          <a:p>
            <a:pPr>
              <a:lnSpc>
                <a:spcPct val="80000"/>
              </a:lnSpc>
            </a:pPr>
            <a:r>
              <a:rPr lang="en-US" smtClean="0"/>
              <a:t>5] B cells, NK cells, monocytes, eosinophils reappear earlier and achieve normal levels</a:t>
            </a:r>
          </a:p>
          <a:p>
            <a:pPr>
              <a:lnSpc>
                <a:spcPct val="80000"/>
              </a:lnSpc>
            </a:pPr>
            <a:r>
              <a:rPr lang="en-US" smtClean="0"/>
              <a:t>   - monocytes within 60 – 90 days</a:t>
            </a:r>
          </a:p>
          <a:p>
            <a:endParaRPr lang="en-US" smtClean="0"/>
          </a:p>
        </p:txBody>
      </p:sp>
      <p:pic>
        <p:nvPicPr>
          <p:cNvPr id="686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7340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1C6E48F6-193E-4931-B4C3-32A18537AC83}" type="slidenum">
              <a:rPr lang="en-GB" sz="1400" b="0">
                <a:solidFill>
                  <a:schemeClr val="bg1"/>
                </a:solidFill>
                <a:latin typeface="Arial Narrow" pitchFamily="34" charset="0"/>
              </a:rPr>
              <a:pPr eaLnBrk="1" hangingPunct="1"/>
              <a:t>47</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a:xfrm>
            <a:off x="457200" y="274638"/>
            <a:ext cx="8229600" cy="582612"/>
          </a:xfrm>
        </p:spPr>
        <p:txBody>
          <a:bodyPr/>
          <a:lstStyle/>
          <a:p>
            <a:r>
              <a:rPr lang="en-GB" sz="1800" smtClean="0"/>
              <a:t>Effect of Campath 1 H on lymphocyte and monocyte counts</a:t>
            </a:r>
            <a:endParaRPr lang="en-US" sz="1800" smtClean="0"/>
          </a:p>
        </p:txBody>
      </p:sp>
      <p:pic>
        <p:nvPicPr>
          <p:cNvPr id="69634" name="Picture 2" descr="ServeImage;jsessionid=ANO4ZXQ3WQCpgYJWPMWS1XJhYRWP2uyC5x3ZkXz0kLQ1du9v714T!1032750822!-949856031!9001!-1?an=00007890-200307150-00021&amp;id=FF1&amp;type=full"/>
          <p:cNvPicPr>
            <a:picLocks noChangeAspect="1" noChangeArrowheads="1"/>
          </p:cNvPicPr>
          <p:nvPr>
            <p:ph type="clipArt" sz="half" idx="4294967295"/>
          </p:nvPr>
        </p:nvPicPr>
        <p:blipFill>
          <a:blip r:embed="rId3">
            <a:lum bright="-90000" contrast="100000"/>
            <a:grayscl/>
            <a:biLevel thresh="50000"/>
            <a:extLst>
              <a:ext uri="{28A0092B-C50C-407E-A947-70E740481C1C}">
                <a14:useLocalDpi xmlns:a14="http://schemas.microsoft.com/office/drawing/2010/main" val="0"/>
              </a:ext>
            </a:extLst>
          </a:blip>
          <a:srcRect/>
          <a:stretch>
            <a:fillRect/>
          </a:stretch>
        </p:blipFill>
        <p:spPr>
          <a:xfrm>
            <a:off x="571500" y="928688"/>
            <a:ext cx="5214938" cy="5795962"/>
          </a:xfrm>
          <a:noFill/>
        </p:spPr>
      </p:pic>
      <p:sp>
        <p:nvSpPr>
          <p:cNvPr id="59396" name="Text Box 4"/>
          <p:cNvSpPr txBox="1">
            <a:spLocks noChangeArrowheads="1"/>
          </p:cNvSpPr>
          <p:nvPr/>
        </p:nvSpPr>
        <p:spPr bwMode="auto">
          <a:xfrm>
            <a:off x="6357938" y="1000125"/>
            <a:ext cx="1951037" cy="641350"/>
          </a:xfrm>
          <a:prstGeom prst="rect">
            <a:avLst/>
          </a:prstGeom>
          <a:noFill/>
          <a:ln w="12700">
            <a:noFill/>
            <a:miter lim="800000"/>
            <a:headEnd type="none" w="sm" len="sm"/>
            <a:tailEnd type="none" w="sm" len="sm"/>
          </a:ln>
          <a:effectLst/>
        </p:spPr>
        <p:txBody>
          <a:bodyPr wrap="none">
            <a:spAutoFit/>
          </a:bodyPr>
          <a:lstStyle/>
          <a:p>
            <a:pPr eaLnBrk="0" hangingPunct="0">
              <a:defRPr/>
            </a:pPr>
            <a:r>
              <a:rPr lang="en-GB" dirty="0">
                <a:solidFill>
                  <a:schemeClr val="bg1"/>
                </a:solidFill>
                <a:latin typeface="+mn-lt"/>
                <a:cs typeface="ヒラギノ角ゴ Pro W3" charset="-128"/>
              </a:rPr>
              <a:t>From Kirk et al</a:t>
            </a:r>
          </a:p>
          <a:p>
            <a:pPr eaLnBrk="0" hangingPunct="0">
              <a:defRPr/>
            </a:pPr>
            <a:r>
              <a:rPr lang="en-GB" dirty="0">
                <a:solidFill>
                  <a:schemeClr val="bg1"/>
                </a:solidFill>
                <a:latin typeface="+mn-lt"/>
                <a:cs typeface="ヒラギノ角ゴ Pro W3" charset="-128"/>
              </a:rPr>
              <a:t>Transplantation 2003</a:t>
            </a:r>
          </a:p>
        </p:txBody>
      </p:sp>
      <p:sp>
        <p:nvSpPr>
          <p:cNvPr id="696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AD38ECC5-9A64-45A7-BA63-C63F7B777756}" type="slidenum">
              <a:rPr lang="en-GB" sz="1400" b="0">
                <a:solidFill>
                  <a:schemeClr val="bg1"/>
                </a:solidFill>
                <a:latin typeface="Arial Narrow" pitchFamily="34" charset="0"/>
              </a:rPr>
              <a:pPr eaLnBrk="1" hangingPunct="1"/>
              <a:t>48</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57200" y="274638"/>
            <a:ext cx="8229600" cy="582612"/>
          </a:xfrm>
        </p:spPr>
        <p:txBody>
          <a:bodyPr/>
          <a:lstStyle/>
          <a:p>
            <a:r>
              <a:rPr lang="en-GB" smtClean="0"/>
              <a:t>Campath 1H [Alemtuzmab]</a:t>
            </a:r>
          </a:p>
        </p:txBody>
      </p:sp>
      <p:sp>
        <p:nvSpPr>
          <p:cNvPr id="71682" name="Rectangle 4"/>
          <p:cNvSpPr>
            <a:spLocks noGrp="1" noChangeArrowheads="1"/>
          </p:cNvSpPr>
          <p:nvPr>
            <p:ph type="body" sz="half" idx="2"/>
          </p:nvPr>
        </p:nvSpPr>
        <p:spPr>
          <a:xfrm>
            <a:off x="468313" y="1196975"/>
            <a:ext cx="4038600" cy="4525963"/>
          </a:xfrm>
        </p:spPr>
        <p:txBody>
          <a:bodyPr/>
          <a:lstStyle/>
          <a:p>
            <a:pPr marL="185738" indent="-185738">
              <a:lnSpc>
                <a:spcPct val="80000"/>
              </a:lnSpc>
            </a:pPr>
            <a:r>
              <a:rPr lang="en-GB" smtClean="0"/>
              <a:t>1] Favourable experience from Cambridge with Campath and low dose cyclosporin.*</a:t>
            </a:r>
          </a:p>
          <a:p>
            <a:pPr marL="185738" indent="-185738">
              <a:lnSpc>
                <a:spcPct val="80000"/>
              </a:lnSpc>
            </a:pPr>
            <a:r>
              <a:rPr lang="en-GB" smtClean="0"/>
              <a:t>    - no steroids</a:t>
            </a:r>
          </a:p>
          <a:p>
            <a:pPr marL="185738" indent="-185738">
              <a:lnSpc>
                <a:spcPct val="80000"/>
              </a:lnSpc>
            </a:pPr>
            <a:r>
              <a:rPr lang="en-GB" smtClean="0"/>
              <a:t>    - no MMF</a:t>
            </a:r>
          </a:p>
          <a:p>
            <a:pPr marL="185738" indent="-185738">
              <a:lnSpc>
                <a:spcPct val="80000"/>
              </a:lnSpc>
            </a:pPr>
            <a:r>
              <a:rPr lang="en-GB" smtClean="0"/>
              <a:t>2] Campath is cheap</a:t>
            </a:r>
          </a:p>
          <a:p>
            <a:pPr marL="185738" indent="-185738">
              <a:lnSpc>
                <a:spcPct val="80000"/>
              </a:lnSpc>
            </a:pPr>
            <a:r>
              <a:rPr lang="en-GB" smtClean="0"/>
              <a:t>3] Subsequent studies with Campath and Tacrolimus in the US have shown excellent short term outcomes.**</a:t>
            </a:r>
          </a:p>
          <a:p>
            <a:pPr marL="185738" indent="-185738">
              <a:lnSpc>
                <a:spcPct val="80000"/>
              </a:lnSpc>
            </a:pPr>
            <a:endParaRPr lang="en-GB" smtClean="0"/>
          </a:p>
          <a:p>
            <a:pPr marL="185738" indent="-185738">
              <a:lnSpc>
                <a:spcPct val="80000"/>
              </a:lnSpc>
            </a:pPr>
            <a:r>
              <a:rPr lang="en-GB" smtClean="0"/>
              <a:t>* Watson CJE et al. Am J Trans. 2005</a:t>
            </a:r>
          </a:p>
          <a:p>
            <a:pPr marL="185738" indent="-185738">
              <a:lnSpc>
                <a:spcPct val="80000"/>
              </a:lnSpc>
            </a:pPr>
            <a:r>
              <a:rPr lang="en-GB" smtClean="0"/>
              <a:t>** Kaufman DB et al. Am J Trans 2005</a:t>
            </a:r>
          </a:p>
        </p:txBody>
      </p:sp>
      <p:pic>
        <p:nvPicPr>
          <p:cNvPr id="71683" name="Picture 5" descr="Campath 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292725" y="457200"/>
            <a:ext cx="2635250" cy="5329238"/>
          </a:xfrm>
          <a:noFill/>
        </p:spPr>
      </p:pic>
      <p:sp>
        <p:nvSpPr>
          <p:cNvPr id="716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3969EB75-A492-4FCD-8E62-1ECFD05484F2}" type="slidenum">
              <a:rPr lang="en-US" sz="1400" b="0">
                <a:solidFill>
                  <a:schemeClr val="bg1"/>
                </a:solidFill>
                <a:latin typeface="Arial Narrow" pitchFamily="34" charset="0"/>
              </a:rPr>
              <a:pPr eaLnBrk="1" hangingPunct="1"/>
              <a:t>49</a:t>
            </a:fld>
            <a:endParaRPr lang="en-US"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Economics?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5613" y="273050"/>
            <a:ext cx="6061075" cy="549275"/>
          </a:xfrm>
        </p:spPr>
        <p:txBody>
          <a:bodyPr/>
          <a:lstStyle/>
          <a:p>
            <a:r>
              <a:rPr lang="en-GB" smtClean="0"/>
              <a:t>Alemtuzumab induction in West London</a:t>
            </a:r>
          </a:p>
        </p:txBody>
      </p:sp>
      <p:sp>
        <p:nvSpPr>
          <p:cNvPr id="73730" name="TextBox 4"/>
          <p:cNvSpPr txBox="1">
            <a:spLocks noChangeArrowheads="1"/>
          </p:cNvSpPr>
          <p:nvPr/>
        </p:nvSpPr>
        <p:spPr bwMode="auto">
          <a:xfrm>
            <a:off x="900113" y="1125538"/>
            <a:ext cx="71278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GB" sz="1800" u="sng">
                <a:solidFill>
                  <a:schemeClr val="bg1"/>
                </a:solidFill>
                <a:latin typeface="Arial Narrow" pitchFamily="34" charset="0"/>
                <a:ea typeface="MS PGothic" pitchFamily="34" charset="-128"/>
              </a:rPr>
              <a:t>2004 </a:t>
            </a:r>
          </a:p>
          <a:p>
            <a:pPr eaLnBrk="1" hangingPunct="1"/>
            <a:r>
              <a:rPr lang="en-GB" sz="1800" u="sng">
                <a:solidFill>
                  <a:schemeClr val="bg1"/>
                </a:solidFill>
                <a:latin typeface="Arial Narrow" pitchFamily="34" charset="0"/>
                <a:ea typeface="MS PGothic" pitchFamily="34" charset="-128"/>
              </a:rPr>
              <a:t>Pilot study</a:t>
            </a:r>
          </a:p>
          <a:p>
            <a:pPr eaLnBrk="1" hangingPunct="1"/>
            <a:r>
              <a:rPr lang="en-GB" sz="1800">
                <a:solidFill>
                  <a:schemeClr val="bg1"/>
                </a:solidFill>
                <a:latin typeface="Arial Narrow" pitchFamily="34" charset="0"/>
                <a:ea typeface="MS PGothic" pitchFamily="34" charset="-128"/>
              </a:rPr>
              <a:t>-reduce Tacrolimus nephrotoxicity</a:t>
            </a:r>
          </a:p>
          <a:p>
            <a:pPr eaLnBrk="1" hangingPunct="1">
              <a:buFontTx/>
              <a:buChar char="-"/>
            </a:pPr>
            <a:r>
              <a:rPr lang="en-GB" sz="1800">
                <a:solidFill>
                  <a:schemeClr val="bg1"/>
                </a:solidFill>
                <a:latin typeface="Arial Narrow" pitchFamily="34" charset="0"/>
                <a:ea typeface="MS PGothic" pitchFamily="34" charset="-128"/>
              </a:rPr>
              <a:t>comply with NICE guidelines [MMF]</a:t>
            </a:r>
          </a:p>
          <a:p>
            <a:pPr eaLnBrk="1" hangingPunct="1">
              <a:buFontTx/>
              <a:buChar char="-"/>
            </a:pPr>
            <a:r>
              <a:rPr lang="en-GB" sz="1800">
                <a:solidFill>
                  <a:schemeClr val="bg1"/>
                </a:solidFill>
                <a:latin typeface="Arial Narrow" pitchFamily="34" charset="0"/>
                <a:ea typeface="MS PGothic" pitchFamily="34" charset="-128"/>
              </a:rPr>
              <a:t>reduce  costs</a:t>
            </a:r>
          </a:p>
          <a:p>
            <a:pPr eaLnBrk="1" hangingPunct="1">
              <a:buFontTx/>
              <a:buChar char="-"/>
            </a:pPr>
            <a:r>
              <a:rPr lang="en-GB" sz="1800">
                <a:solidFill>
                  <a:schemeClr val="bg1"/>
                </a:solidFill>
                <a:latin typeface="Arial Narrow" pitchFamily="34" charset="0"/>
                <a:ea typeface="MS PGothic" pitchFamily="34" charset="-128"/>
              </a:rPr>
              <a:t>steroid sparing </a:t>
            </a:r>
          </a:p>
          <a:p>
            <a:pPr eaLnBrk="1" hangingPunct="1">
              <a:buFontTx/>
              <a:buChar char="-"/>
            </a:pPr>
            <a:r>
              <a:rPr lang="en-GB" sz="1800">
                <a:solidFill>
                  <a:schemeClr val="bg1"/>
                </a:solidFill>
                <a:latin typeface="Arial Narrow" pitchFamily="34" charset="0"/>
                <a:ea typeface="MS PGothic" pitchFamily="34" charset="-128"/>
              </a:rPr>
              <a:t>basis of a formal randomised controlled trial</a:t>
            </a:r>
          </a:p>
          <a:p>
            <a:pPr eaLnBrk="1" hangingPunct="1">
              <a:buFontTx/>
              <a:buChar char="-"/>
            </a:pPr>
            <a:endParaRPr lang="en-GB" sz="1800">
              <a:solidFill>
                <a:schemeClr val="bg1"/>
              </a:solidFill>
              <a:latin typeface="Arial Narrow" pitchFamily="34" charset="0"/>
              <a:ea typeface="MS PGothic" pitchFamily="34" charset="-128"/>
            </a:endParaRPr>
          </a:p>
          <a:p>
            <a:pPr eaLnBrk="1" hangingPunct="1"/>
            <a:r>
              <a:rPr lang="en-GB" sz="1800">
                <a:solidFill>
                  <a:schemeClr val="bg1"/>
                </a:solidFill>
                <a:latin typeface="Arial Narrow" pitchFamily="34" charset="0"/>
                <a:ea typeface="MS PGothic" pitchFamily="34" charset="-128"/>
              </a:rPr>
              <a:t> </a:t>
            </a:r>
            <a:r>
              <a:rPr lang="en-GB" sz="1800" u="sng">
                <a:solidFill>
                  <a:schemeClr val="bg1"/>
                </a:solidFill>
                <a:latin typeface="Arial Narrow" pitchFamily="34" charset="0"/>
                <a:ea typeface="MS PGothic" pitchFamily="34" charset="-128"/>
              </a:rPr>
              <a:t>Protocol</a:t>
            </a:r>
          </a:p>
          <a:p>
            <a:pPr eaLnBrk="1" hangingPunct="1"/>
            <a:r>
              <a:rPr lang="en-GB" sz="1800">
                <a:solidFill>
                  <a:schemeClr val="bg1"/>
                </a:solidFill>
                <a:latin typeface="Arial Narrow" pitchFamily="34" charset="0"/>
                <a:ea typeface="MS PGothic" pitchFamily="34" charset="-128"/>
              </a:rPr>
              <a:t>Alemtuzumab 30 mgs iv peri operatively</a:t>
            </a:r>
          </a:p>
          <a:p>
            <a:pPr eaLnBrk="1" hangingPunct="1"/>
            <a:r>
              <a:rPr lang="en-GB" sz="1800">
                <a:solidFill>
                  <a:schemeClr val="bg1"/>
                </a:solidFill>
                <a:latin typeface="Arial Narrow" pitchFamily="34" charset="0"/>
                <a:ea typeface="MS PGothic" pitchFamily="34" charset="-128"/>
              </a:rPr>
              <a:t>Tacrolimus [0.1mgs/kg/day] monotherapy</a:t>
            </a:r>
          </a:p>
          <a:p>
            <a:pPr eaLnBrk="1" hangingPunct="1"/>
            <a:r>
              <a:rPr lang="en-GB" sz="1800">
                <a:solidFill>
                  <a:schemeClr val="bg1"/>
                </a:solidFill>
                <a:latin typeface="Arial Narrow" pitchFamily="34" charset="0"/>
                <a:ea typeface="MS PGothic" pitchFamily="34" charset="-128"/>
              </a:rPr>
              <a:t>Steroid sparing [30mg bd Day 0-4; 30mg od Day 5-7 then stopped]</a:t>
            </a:r>
          </a:p>
          <a:p>
            <a:pPr eaLnBrk="1" hangingPunct="1"/>
            <a:r>
              <a:rPr lang="en-GB" sz="1800">
                <a:solidFill>
                  <a:schemeClr val="bg1"/>
                </a:solidFill>
                <a:latin typeface="Arial Narrow" pitchFamily="34" charset="0"/>
                <a:ea typeface="MS PGothic" pitchFamily="34" charset="-128"/>
              </a:rPr>
              <a:t>No MMF</a:t>
            </a:r>
          </a:p>
          <a:p>
            <a:pPr eaLnBrk="1" hangingPunct="1">
              <a:buFontTx/>
              <a:buChar char="-"/>
            </a:pPr>
            <a:endParaRPr lang="en-GB" sz="1800">
              <a:solidFill>
                <a:schemeClr val="bg1"/>
              </a:solidFill>
              <a:latin typeface="Arial Narrow" pitchFamily="34" charset="0"/>
              <a:ea typeface="MS PGothic" pitchFamily="34" charset="-128"/>
            </a:endParaRPr>
          </a:p>
          <a:p>
            <a:pPr eaLnBrk="1" hangingPunct="1"/>
            <a:endParaRPr lang="en-GB" sz="1800">
              <a:solidFill>
                <a:schemeClr val="bg1"/>
              </a:solidFill>
              <a:latin typeface="Arial Narrow" pitchFamily="34" charset="0"/>
              <a:ea typeface="MS PGothic" pitchFamily="34" charset="-128"/>
            </a:endParaRPr>
          </a:p>
        </p:txBody>
      </p:sp>
      <p:pic>
        <p:nvPicPr>
          <p:cNvPr id="73731" name="Picture 7" descr="IMG_11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188913"/>
            <a:ext cx="34544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74638"/>
            <a:ext cx="8229600" cy="654050"/>
          </a:xfrm>
        </p:spPr>
        <p:txBody>
          <a:bodyPr/>
          <a:lstStyle/>
          <a:p>
            <a:pPr eaLnBrk="1" hangingPunct="1"/>
            <a:r>
              <a:rPr lang="en-US" smtClean="0"/>
              <a:t>Allograft survival [censored for death with function]</a:t>
            </a:r>
          </a:p>
        </p:txBody>
      </p:sp>
      <p:pic>
        <p:nvPicPr>
          <p:cNvPr id="757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1312863"/>
            <a:ext cx="743108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68313" y="333375"/>
            <a:ext cx="8229600" cy="503238"/>
          </a:xfrm>
        </p:spPr>
        <p:txBody>
          <a:bodyPr/>
          <a:lstStyle/>
          <a:p>
            <a:r>
              <a:rPr lang="en-US" sz="1800" smtClean="0"/>
              <a:t>Allograft function [MDRD egfr]</a:t>
            </a:r>
            <a:endParaRPr lang="en-US" sz="1800" baseline="-25000" smtClean="0"/>
          </a:p>
        </p:txBody>
      </p:sp>
      <p:pic>
        <p:nvPicPr>
          <p:cNvPr id="778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1312863"/>
            <a:ext cx="743108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a:xfrm>
            <a:off x="457200" y="274638"/>
            <a:ext cx="8229600" cy="582612"/>
          </a:xfrm>
        </p:spPr>
        <p:txBody>
          <a:bodyPr/>
          <a:lstStyle/>
          <a:p>
            <a:r>
              <a:rPr lang="en-US" sz="1800" smtClean="0"/>
              <a:t>Rejection free survival</a:t>
            </a:r>
          </a:p>
        </p:txBody>
      </p:sp>
      <p:pic>
        <p:nvPicPr>
          <p:cNvPr id="798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1312863"/>
            <a:ext cx="743108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57200" y="274638"/>
            <a:ext cx="8229600" cy="561975"/>
          </a:xfrm>
        </p:spPr>
        <p:txBody>
          <a:bodyPr/>
          <a:lstStyle/>
          <a:p>
            <a:r>
              <a:rPr lang="en-GB" sz="1800" smtClean="0"/>
              <a:t>Occurrence of Dsabs [Luminex assay]</a:t>
            </a:r>
          </a:p>
        </p:txBody>
      </p:sp>
      <p:pic>
        <p:nvPicPr>
          <p:cNvPr id="819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1312863"/>
            <a:ext cx="743108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GB" sz="1800" smtClean="0"/>
              <a:t>Drug costs [mean per patient, per year, using BNF prices]</a:t>
            </a:r>
          </a:p>
        </p:txBody>
      </p:sp>
      <p:graphicFrame>
        <p:nvGraphicFramePr>
          <p:cNvPr id="75885" name="Group 109"/>
          <p:cNvGraphicFramePr>
            <a:graphicFrameLocks noGrp="1"/>
          </p:cNvGraphicFramePr>
          <p:nvPr>
            <p:ph idx="1"/>
          </p:nvPr>
        </p:nvGraphicFramePr>
        <p:xfrm>
          <a:off x="468313" y="1268413"/>
          <a:ext cx="7991475" cy="3676650"/>
        </p:xfrm>
        <a:graphic>
          <a:graphicData uri="http://schemas.openxmlformats.org/drawingml/2006/table">
            <a:tbl>
              <a:tblPr/>
              <a:tblGrid>
                <a:gridCol w="2254250"/>
                <a:gridCol w="2146300"/>
                <a:gridCol w="1928812"/>
                <a:gridCol w="1662113"/>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Narrow" pitchFamily="34" charset="0"/>
                        <a:ea typeface="MS PGothic" pitchFamily="34" charset="-128"/>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Narrow" pitchFamily="34" charset="0"/>
                        <a:ea typeface="MS PGothic" pitchFamily="34" charset="-128"/>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Arial Narrow" pitchFamily="34" charset="0"/>
                          <a:ea typeface="MS PGothic" pitchFamily="34" charset="-128"/>
                        </a:rPr>
                        <a:t>1st year</a:t>
                      </a: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Arial Narrow" pitchFamily="34" charset="0"/>
                          <a:ea typeface="MS PGothic" pitchFamily="34" charset="-128"/>
                        </a:rPr>
                        <a:t>2nd year</a:t>
                      </a: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r>
              <a:tr h="0">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Alemtuzumab</a:t>
                      </a:r>
                    </a:p>
                  </a:txBody>
                  <a:tcPr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Induction</a:t>
                      </a:r>
                    </a:p>
                  </a:txBody>
                  <a:tcPr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£275</a:t>
                      </a:r>
                    </a:p>
                  </a:txBody>
                  <a:tcPr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£0</a:t>
                      </a:r>
                    </a:p>
                  </a:txBody>
                  <a:tcPr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Narrow" pitchFamily="34"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Tacrolimus</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£3,082</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£3,200</a:t>
                      </a:r>
                    </a:p>
                  </a:txBody>
                  <a:tcPr anchor="b" horzOverflow="overflow">
                    <a:lnL>
                      <a:noFill/>
                    </a:lnL>
                    <a:lnR>
                      <a:noFill/>
                    </a:lnR>
                    <a:lnT>
                      <a:noFill/>
                    </a:lnT>
                    <a:lnB>
                      <a:noFill/>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Narrow" pitchFamily="34"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MMF</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£130</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£25.16</a:t>
                      </a:r>
                    </a:p>
                  </a:txBody>
                  <a:tcPr anchor="b" horzOverflow="overflow">
                    <a:lnL>
                      <a:noFill/>
                    </a:lnL>
                    <a:lnR>
                      <a:noFill/>
                    </a:lnR>
                    <a:lnT>
                      <a:noFill/>
                    </a:lnT>
                    <a:lnB>
                      <a:noFill/>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FFFF99"/>
                        </a:solidFill>
                        <a:effectLst/>
                        <a:latin typeface="Arial Narrow" pitchFamily="34"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Total</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£3,488.00</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£3,225</a:t>
                      </a:r>
                    </a:p>
                  </a:txBody>
                  <a:tcPr anchor="b" horzOverflow="overflow">
                    <a:lnL>
                      <a:noFill/>
                    </a:lnL>
                    <a:lnR>
                      <a:noFill/>
                    </a:lnR>
                    <a:lnT>
                      <a:noFill/>
                    </a:lnT>
                    <a:lnB>
                      <a:noFill/>
                    </a:lnB>
                    <a:lnTlToBr>
                      <a:noFill/>
                    </a:lnTlToBr>
                    <a:lnBlToTr>
                      <a:noFill/>
                    </a:lnBlToTr>
                    <a:noFill/>
                  </a:tcPr>
                </a:tc>
              </a:tr>
              <a:tr h="485775">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Daclizumab</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Induction</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£2,505</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£0</a:t>
                      </a:r>
                    </a:p>
                  </a:txBody>
                  <a:tcPr anchor="b" horzOverflow="overflow">
                    <a:lnL>
                      <a:noFill/>
                    </a:lnL>
                    <a:lnR>
                      <a:noFill/>
                    </a:lnR>
                    <a:lnT>
                      <a:noFill/>
                    </a:lnT>
                    <a:lnB>
                      <a:noFill/>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Narrow" pitchFamily="34"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Tacrolimus</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£3,723</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£3,110</a:t>
                      </a:r>
                    </a:p>
                  </a:txBody>
                  <a:tcPr anchor="b" horzOverflow="overflow">
                    <a:lnL>
                      <a:noFill/>
                    </a:lnL>
                    <a:lnR>
                      <a:noFill/>
                    </a:lnR>
                    <a:lnT>
                      <a:noFill/>
                    </a:lnT>
                    <a:lnB>
                      <a:noFill/>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Narrow" pitchFamily="34"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MMF</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£1,293</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£1,342</a:t>
                      </a:r>
                    </a:p>
                  </a:txBody>
                  <a:tcPr anchor="b" horzOverflow="overflow">
                    <a:lnL>
                      <a:noFill/>
                    </a:lnL>
                    <a:lnR>
                      <a:noFill/>
                    </a:lnR>
                    <a:lnT>
                      <a:noFill/>
                    </a:lnT>
                    <a:lnB>
                      <a:noFill/>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FFFF99"/>
                        </a:solidFill>
                        <a:effectLst/>
                        <a:latin typeface="Arial Narrow" pitchFamily="34"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Total</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£7,521.00</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Arial Narrow" pitchFamily="34" charset="0"/>
                          <a:ea typeface="MS PGothic" pitchFamily="34" charset="-128"/>
                        </a:rPr>
                        <a:t>£4,452</a:t>
                      </a:r>
                    </a:p>
                  </a:txBody>
                  <a:tcPr anchor="b" horzOverflow="overflow">
                    <a:lnL>
                      <a:noFill/>
                    </a:lnL>
                    <a:lnR>
                      <a:noFill/>
                    </a:lnR>
                    <a:lnT>
                      <a:noFill/>
                    </a:lnT>
                    <a:lnB>
                      <a:noFill/>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smtClean="0">
                        <a:ln>
                          <a:noFill/>
                        </a:ln>
                        <a:solidFill>
                          <a:srgbClr val="FFFF99"/>
                        </a:solidFill>
                        <a:effectLst/>
                        <a:latin typeface="Arial Narrow" pitchFamily="34"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Arial Narrow" pitchFamily="34" charset="0"/>
                          <a:ea typeface="MS PGothic" pitchFamily="34" charset="-128"/>
                        </a:rPr>
                        <a:t>Saving</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Arial Narrow" pitchFamily="34" charset="0"/>
                          <a:ea typeface="MS PGothic" pitchFamily="34" charset="-128"/>
                        </a:rPr>
                        <a:t>£4,033.00</a:t>
                      </a:r>
                    </a:p>
                  </a:txBody>
                  <a:tcPr anchor="b" horzOverflow="overflow">
                    <a:lnL>
                      <a:noFill/>
                    </a:lnL>
                    <a:lnR>
                      <a:noFill/>
                    </a:lnR>
                    <a:lnT>
                      <a:noFill/>
                    </a:lnT>
                    <a:lnB>
                      <a:noFill/>
                    </a:lnB>
                    <a:lnTlToBr>
                      <a:noFill/>
                    </a:lnTlToBr>
                    <a:lnBlToTr>
                      <a:noFill/>
                    </a:lnBlToTr>
                    <a:noFill/>
                  </a:tcPr>
                </a:tc>
                <a:tc>
                  <a:txBody>
                    <a:bodyPr/>
                    <a:lstStyle/>
                    <a:p>
                      <a:pPr marL="457200" marR="0" lvl="0" indent="-457200" algn="l"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bg1"/>
                          </a:solidFill>
                          <a:effectLst/>
                          <a:latin typeface="Arial Narrow" pitchFamily="34" charset="0"/>
                          <a:ea typeface="MS PGothic" pitchFamily="34" charset="-128"/>
                        </a:rPr>
                        <a:t>£1,226.84</a:t>
                      </a:r>
                    </a:p>
                  </a:txBody>
                  <a:tcPr anchor="b"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274638"/>
            <a:ext cx="8229600" cy="561975"/>
          </a:xfrm>
        </p:spPr>
        <p:txBody>
          <a:bodyPr/>
          <a:lstStyle/>
          <a:p>
            <a:r>
              <a:rPr lang="en-GB" smtClean="0"/>
              <a:t>Treatment survival</a:t>
            </a:r>
          </a:p>
        </p:txBody>
      </p:sp>
      <p:pic>
        <p:nvPicPr>
          <p:cNvPr id="860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1312863"/>
            <a:ext cx="743108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274638"/>
            <a:ext cx="8218488" cy="582612"/>
          </a:xfrm>
        </p:spPr>
        <p:txBody>
          <a:bodyPr/>
          <a:lstStyle/>
          <a:p>
            <a:r>
              <a:rPr lang="en-US" sz="1800" smtClean="0"/>
              <a:t>Summary and conclusions of CamTac study</a:t>
            </a:r>
          </a:p>
        </p:txBody>
      </p:sp>
      <p:sp>
        <p:nvSpPr>
          <p:cNvPr id="88066" name="Content Placeholder 2"/>
          <p:cNvSpPr>
            <a:spLocks noGrp="1"/>
          </p:cNvSpPr>
          <p:nvPr>
            <p:ph idx="1"/>
          </p:nvPr>
        </p:nvSpPr>
        <p:spPr>
          <a:xfrm>
            <a:off x="468313" y="1052513"/>
            <a:ext cx="8229600" cy="5197475"/>
          </a:xfrm>
        </p:spPr>
        <p:txBody>
          <a:bodyPr/>
          <a:lstStyle/>
          <a:p>
            <a:r>
              <a:rPr lang="en-US" smtClean="0"/>
              <a:t>1] 2 year patient and allograft survival are similar in both groups.</a:t>
            </a:r>
          </a:p>
          <a:p>
            <a:r>
              <a:rPr lang="en-US" smtClean="0"/>
              <a:t>2] Early allograft function is better in the Alemtuzumab group </a:t>
            </a:r>
          </a:p>
          <a:p>
            <a:r>
              <a:rPr lang="en-US" smtClean="0"/>
              <a:t>3] Incidence and nature of rejection are similar in both groups</a:t>
            </a:r>
          </a:p>
          <a:p>
            <a:r>
              <a:rPr lang="en-GB" smtClean="0"/>
              <a:t>4] Surveillance biopsies [6 – 12 months] shows the Alemtuzumab group has higher proportion of biopsies with normal features, however not statistically significant</a:t>
            </a:r>
            <a:endParaRPr lang="en-US" smtClean="0"/>
          </a:p>
          <a:p>
            <a:r>
              <a:rPr lang="en-US" smtClean="0"/>
              <a:t>5] Incidence of infection is similar in both groups</a:t>
            </a:r>
          </a:p>
          <a:p>
            <a:r>
              <a:rPr lang="en-GB" smtClean="0"/>
              <a:t>6] Alemtuzumab regime is significantly cheaper</a:t>
            </a:r>
            <a:endParaRPr lang="en-US" smtClean="0"/>
          </a:p>
          <a:p>
            <a:endParaRPr lang="en-US" smtClean="0"/>
          </a:p>
          <a:p>
            <a:endParaRPr lang="en-US" smtClean="0"/>
          </a:p>
          <a:p>
            <a:endParaRPr lang="en-US" b="1"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t>Depletion vs. non-depletion</a:t>
            </a:r>
          </a:p>
        </p:txBody>
      </p:sp>
      <p:pic>
        <p:nvPicPr>
          <p:cNvPr id="901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564673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t>Others and notable ommissions</a:t>
            </a:r>
          </a:p>
        </p:txBody>
      </p:sp>
      <p:sp>
        <p:nvSpPr>
          <p:cNvPr id="91138"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50825" y="228600"/>
            <a:ext cx="8569325" cy="863600"/>
          </a:xfrm>
        </p:spPr>
        <p:txBody>
          <a:bodyPr/>
          <a:lstStyle/>
          <a:p>
            <a:r>
              <a:rPr lang="en-GB" smtClean="0">
                <a:ea typeface="MS PGothic" pitchFamily="34" charset="-128"/>
              </a:rPr>
              <a:t>How do we get here?</a:t>
            </a:r>
            <a:endParaRPr lang="en-US" smtClean="0">
              <a:ea typeface="MS PGothic" pitchFamily="34" charset="-128"/>
            </a:endParaRPr>
          </a:p>
        </p:txBody>
      </p:sp>
      <p:graphicFrame>
        <p:nvGraphicFramePr>
          <p:cNvPr id="25602" name="Object 2"/>
          <p:cNvGraphicFramePr>
            <a:graphicFrameLocks noGrp="1" noChangeAspect="1"/>
          </p:cNvGraphicFramePr>
          <p:nvPr>
            <p:ph type="chart" sz="half" idx="1"/>
          </p:nvPr>
        </p:nvGraphicFramePr>
        <p:xfrm>
          <a:off x="304800" y="1174750"/>
          <a:ext cx="8115300" cy="5080000"/>
        </p:xfrm>
        <a:graphic>
          <a:graphicData uri="http://schemas.openxmlformats.org/presentationml/2006/ole">
            <mc:AlternateContent xmlns:mc="http://schemas.openxmlformats.org/markup-compatibility/2006">
              <mc:Choice xmlns:v="urn:schemas-microsoft-com:vml" Requires="v">
                <p:oleObj spid="_x0000_s25605" r:id="rId3" imgW="8113105" imgH="5077548" progId="Excel.Chart.8">
                  <p:embed/>
                </p:oleObj>
              </mc:Choice>
              <mc:Fallback>
                <p:oleObj r:id="rId3" imgW="8113105" imgH="5077548"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74750"/>
                        <a:ext cx="81153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49758BA7-2883-4705-A879-D449E5A7CF26}" type="slidenum">
              <a:rPr lang="en-GB" sz="1400" b="0">
                <a:solidFill>
                  <a:schemeClr val="bg1"/>
                </a:solidFill>
                <a:latin typeface="Arial Narrow" pitchFamily="34" charset="0"/>
              </a:rPr>
              <a:pPr eaLnBrk="1" hangingPunct="1"/>
              <a:t>6</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t>JAK3 inhibitors [Tasocitinib]</a:t>
            </a:r>
          </a:p>
        </p:txBody>
      </p:sp>
      <p:pic>
        <p:nvPicPr>
          <p:cNvPr id="92162" name="Content Placeholder 3" descr="grandaliano10.bmp"/>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a:xfrm>
            <a:off x="-684213" y="1619250"/>
            <a:ext cx="8510588" cy="4681538"/>
          </a:xfrm>
        </p:spPr>
      </p:pic>
      <p:sp>
        <p:nvSpPr>
          <p:cNvPr id="6" name="Rectangle 5"/>
          <p:cNvSpPr>
            <a:spLocks noChangeArrowheads="1"/>
          </p:cNvSpPr>
          <p:nvPr/>
        </p:nvSpPr>
        <p:spPr bwMode="auto">
          <a:xfrm>
            <a:off x="5410200" y="32766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921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8FC4C5B7-912E-4F0C-85B1-AD4AED3B188C}" type="slidenum">
              <a:rPr lang="en-GB" sz="1400" b="0">
                <a:solidFill>
                  <a:schemeClr val="bg1"/>
                </a:solidFill>
                <a:latin typeface="Arial Narrow" pitchFamily="34" charset="0"/>
              </a:rPr>
              <a:pPr eaLnBrk="1" hangingPunct="1"/>
              <a:t>60</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t>Janus Kinase Inhibitors</a:t>
            </a:r>
          </a:p>
        </p:txBody>
      </p:sp>
      <p:sp>
        <p:nvSpPr>
          <p:cNvPr id="93186" name="Content Placeholder 2"/>
          <p:cNvSpPr>
            <a:spLocks noGrp="1"/>
          </p:cNvSpPr>
          <p:nvPr>
            <p:ph idx="1"/>
          </p:nvPr>
        </p:nvSpPr>
        <p:spPr/>
        <p:txBody>
          <a:bodyPr/>
          <a:lstStyle/>
          <a:p>
            <a:r>
              <a:rPr lang="en-US" smtClean="0"/>
              <a:t>Receptor tyrosine kinase pathway</a:t>
            </a:r>
          </a:p>
          <a:p>
            <a:r>
              <a:rPr lang="en-US" smtClean="0"/>
              <a:t>Very effective immunosuppressive agents</a:t>
            </a:r>
          </a:p>
          <a:p>
            <a:r>
              <a:rPr lang="en-US" smtClean="0"/>
              <a:t>High rates of BK [polyoma] viral nephropathy</a:t>
            </a:r>
          </a:p>
          <a:p>
            <a:endParaRPr lang="en-US" smtClean="0"/>
          </a:p>
          <a:p>
            <a:endParaRPr lang="en-US" smtClean="0"/>
          </a:p>
        </p:txBody>
      </p:sp>
      <p:sp>
        <p:nvSpPr>
          <p:cNvPr id="931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9AB05892-5601-4FF6-92B9-65A10F64DA1B}" type="slidenum">
              <a:rPr lang="en-GB" sz="1400" b="0">
                <a:solidFill>
                  <a:schemeClr val="bg1"/>
                </a:solidFill>
                <a:latin typeface="Arial Narrow" pitchFamily="34" charset="0"/>
              </a:rPr>
              <a:pPr eaLnBrk="1" hangingPunct="1"/>
              <a:t>61</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Belatacept</a:t>
            </a:r>
          </a:p>
        </p:txBody>
      </p:sp>
      <p:pic>
        <p:nvPicPr>
          <p:cNvPr id="94210" name="Content Placeholder 3" descr="grandaliano10.bmp"/>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a:xfrm>
            <a:off x="-684213" y="1619250"/>
            <a:ext cx="8510588" cy="4681538"/>
          </a:xfrm>
        </p:spPr>
      </p:pic>
      <p:sp>
        <p:nvSpPr>
          <p:cNvPr id="5" name="Rectangle 4"/>
          <p:cNvSpPr>
            <a:spLocks noChangeArrowheads="1"/>
          </p:cNvSpPr>
          <p:nvPr/>
        </p:nvSpPr>
        <p:spPr bwMode="auto">
          <a:xfrm>
            <a:off x="1524000" y="3048000"/>
            <a:ext cx="685800" cy="457200"/>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94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74DA2F72-35DD-484E-A7E4-F06EA199A507}" type="slidenum">
              <a:rPr lang="en-GB" sz="1400" b="0">
                <a:solidFill>
                  <a:schemeClr val="bg1"/>
                </a:solidFill>
                <a:latin typeface="Arial Narrow" pitchFamily="34" charset="0"/>
              </a:rPr>
              <a:pPr eaLnBrk="1" hangingPunct="1"/>
              <a:t>62</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t>Belatacept</a:t>
            </a:r>
          </a:p>
        </p:txBody>
      </p:sp>
      <p:sp>
        <p:nvSpPr>
          <p:cNvPr id="95234" name="Content Placeholder 2"/>
          <p:cNvSpPr>
            <a:spLocks noGrp="1"/>
          </p:cNvSpPr>
          <p:nvPr>
            <p:ph idx="1"/>
          </p:nvPr>
        </p:nvSpPr>
        <p:spPr/>
        <p:txBody>
          <a:bodyPr/>
          <a:lstStyle/>
          <a:p>
            <a:r>
              <a:rPr lang="en-US" smtClean="0"/>
              <a:t>CTLA-4 inhibition</a:t>
            </a:r>
          </a:p>
          <a:p>
            <a:r>
              <a:rPr lang="en-US" smtClean="0"/>
              <a:t>Non-calcineurin/ minimal calcineurin based immunosuppression protocols</a:t>
            </a:r>
          </a:p>
          <a:p>
            <a:r>
              <a:rPr lang="en-US" smtClean="0"/>
              <a:t>Increasing use on continent</a:t>
            </a:r>
          </a:p>
          <a:p>
            <a:r>
              <a:rPr lang="en-US" smtClean="0"/>
              <a:t>FDA approval recently achieved</a:t>
            </a:r>
          </a:p>
          <a:p>
            <a:r>
              <a:rPr lang="en-US" smtClean="0"/>
              <a:t>High rates of head and neck lymphoma, especially in EBV negative recipients</a:t>
            </a:r>
          </a:p>
          <a:p>
            <a:endParaRPr lang="en-US" smtClean="0"/>
          </a:p>
          <a:p>
            <a:endParaRPr lang="en-US" smtClean="0"/>
          </a:p>
        </p:txBody>
      </p:sp>
      <p:sp>
        <p:nvSpPr>
          <p:cNvPr id="952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0133EB98-A159-44CE-8DA6-A8FD48D99977}" type="slidenum">
              <a:rPr lang="en-GB" sz="1400" b="0">
                <a:solidFill>
                  <a:schemeClr val="bg1"/>
                </a:solidFill>
                <a:latin typeface="Arial Narrow" pitchFamily="34" charset="0"/>
              </a:rPr>
              <a:pPr eaLnBrk="1" hangingPunct="1"/>
              <a:t>63</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mtClean="0"/>
              <a:t>ATG</a:t>
            </a:r>
          </a:p>
        </p:txBody>
      </p:sp>
      <p:sp>
        <p:nvSpPr>
          <p:cNvPr id="96258" name="Content Placeholder 2"/>
          <p:cNvSpPr>
            <a:spLocks noGrp="1"/>
          </p:cNvSpPr>
          <p:nvPr>
            <p:ph idx="1"/>
          </p:nvPr>
        </p:nvSpPr>
        <p:spPr/>
        <p:txBody>
          <a:bodyPr/>
          <a:lstStyle/>
          <a:p>
            <a:r>
              <a:rPr lang="en-US" smtClean="0"/>
              <a:t>Anti-thymocyte globulin</a:t>
            </a:r>
          </a:p>
          <a:p>
            <a:r>
              <a:rPr lang="en-US" smtClean="0"/>
              <a:t>Immunising horses or rabbits with human lymphoid cells</a:t>
            </a:r>
          </a:p>
          <a:p>
            <a:r>
              <a:rPr lang="en-US" smtClean="0"/>
              <a:t>Harvest and purify [absorbing out toxic antibodies]</a:t>
            </a:r>
          </a:p>
          <a:p>
            <a:endParaRPr lang="en-US" smtClean="0"/>
          </a:p>
          <a:p>
            <a:r>
              <a:rPr lang="en-US" smtClean="0"/>
              <a:t>Produces profound and prolonged lymphopenia [depletion]</a:t>
            </a:r>
          </a:p>
          <a:p>
            <a:r>
              <a:rPr lang="en-US" smtClean="0"/>
              <a:t>Commonly used in US</a:t>
            </a:r>
          </a:p>
          <a:p>
            <a:r>
              <a:rPr lang="en-US" smtClean="0"/>
              <a:t>Concerns about infection and malignancy</a:t>
            </a:r>
          </a:p>
          <a:p>
            <a:endParaRPr lang="en-US" smtClean="0"/>
          </a:p>
          <a:p>
            <a:r>
              <a:rPr lang="en-US" smtClean="0"/>
              <a:t>Expensive compared with Campath [owned by the same company]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mtClean="0"/>
              <a:t>And finally…….Steroids</a:t>
            </a:r>
          </a:p>
        </p:txBody>
      </p:sp>
      <p:sp>
        <p:nvSpPr>
          <p:cNvPr id="97282" name="Content Placeholder 2"/>
          <p:cNvSpPr>
            <a:spLocks noGrp="1"/>
          </p:cNvSpPr>
          <p:nvPr>
            <p:ph idx="1"/>
          </p:nvPr>
        </p:nvSpPr>
        <p:spPr/>
        <p:txBody>
          <a:bodyPr/>
          <a:lstStyle/>
          <a:p>
            <a:r>
              <a:rPr lang="en-US" smtClean="0"/>
              <a:t>Agonists to glucocorticoid receptors at low dose.</a:t>
            </a:r>
          </a:p>
          <a:p>
            <a:r>
              <a:rPr lang="en-US" smtClean="0"/>
              <a:t>Receptor independent at high dose – non-specific</a:t>
            </a:r>
          </a:p>
          <a:p>
            <a:endParaRPr lang="en-US" smtClean="0"/>
          </a:p>
          <a:p>
            <a:r>
              <a:rPr lang="en-US" smtClean="0"/>
              <a:t>Large side effect profile</a:t>
            </a:r>
          </a:p>
          <a:p>
            <a:r>
              <a:rPr lang="en-US" smtClean="0"/>
              <a:t>Infection </a:t>
            </a:r>
          </a:p>
          <a:p>
            <a:r>
              <a:rPr lang="en-US" smtClean="0"/>
              <a:t>Weight Gain</a:t>
            </a:r>
          </a:p>
          <a:p>
            <a:r>
              <a:rPr lang="en-US" smtClean="0"/>
              <a:t>NODAT</a:t>
            </a:r>
          </a:p>
          <a:p>
            <a:r>
              <a:rPr lang="en-US" smtClean="0"/>
              <a:t>Hypertension</a:t>
            </a:r>
          </a:p>
          <a:p>
            <a:r>
              <a:rPr lang="en-US" smtClean="0"/>
              <a:t>Hyperlipidaemia</a:t>
            </a:r>
          </a:p>
          <a:p>
            <a:r>
              <a:rPr lang="en-US" smtClean="0"/>
              <a:t>Osteopenia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457200" y="274638"/>
            <a:ext cx="8229600" cy="582612"/>
          </a:xfrm>
        </p:spPr>
        <p:txBody>
          <a:bodyPr/>
          <a:lstStyle/>
          <a:p>
            <a:r>
              <a:rPr lang="en-GB" smtClean="0"/>
              <a:t>New era of renal transplantation</a:t>
            </a:r>
          </a:p>
        </p:txBody>
      </p:sp>
      <p:sp>
        <p:nvSpPr>
          <p:cNvPr id="98306" name="Rectangle 4"/>
          <p:cNvSpPr>
            <a:spLocks noGrp="1" noChangeArrowheads="1"/>
          </p:cNvSpPr>
          <p:nvPr>
            <p:ph idx="1"/>
          </p:nvPr>
        </p:nvSpPr>
        <p:spPr/>
        <p:txBody>
          <a:bodyPr/>
          <a:lstStyle/>
          <a:p>
            <a:r>
              <a:rPr lang="en-GB" smtClean="0"/>
              <a:t>Transplantation is good</a:t>
            </a:r>
          </a:p>
          <a:p>
            <a:r>
              <a:rPr lang="en-GB" smtClean="0"/>
              <a:t>Patient survival is good</a:t>
            </a:r>
          </a:p>
          <a:p>
            <a:r>
              <a:rPr lang="en-GB" smtClean="0"/>
              <a:t>Low incidence of rejection &lt; 20% in 1st year post txp </a:t>
            </a:r>
          </a:p>
          <a:p>
            <a:r>
              <a:rPr lang="en-GB" smtClean="0"/>
              <a:t>Graft loss from acute rejection is now rare</a:t>
            </a:r>
          </a:p>
          <a:p>
            <a:r>
              <a:rPr lang="en-GB" smtClean="0"/>
              <a:t>Multiple immunosuppressive agents and combinations at our disposal</a:t>
            </a:r>
          </a:p>
          <a:p>
            <a:r>
              <a:rPr lang="en-GB" smtClean="0"/>
              <a:t>Health economics increasingly a part of medicine</a:t>
            </a:r>
          </a:p>
          <a:p>
            <a:endParaRPr lang="en-GB" smtClean="0"/>
          </a:p>
        </p:txBody>
      </p:sp>
      <p:sp>
        <p:nvSpPr>
          <p:cNvPr id="983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A0BD1570-F7E2-4CA9-B0B6-D682C7657B06}" type="slidenum">
              <a:rPr lang="en-GB" sz="1400" b="0">
                <a:solidFill>
                  <a:schemeClr val="bg1"/>
                </a:solidFill>
                <a:latin typeface="Arial Narrow" pitchFamily="34" charset="0"/>
              </a:rPr>
              <a:pPr eaLnBrk="1" hangingPunct="1"/>
              <a:t>66</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t>Thank you</a:t>
            </a:r>
          </a:p>
        </p:txBody>
      </p:sp>
      <p:sp>
        <p:nvSpPr>
          <p:cNvPr id="100354" name="Content Placeholder 2"/>
          <p:cNvSpPr>
            <a:spLocks noGrp="1"/>
          </p:cNvSpPr>
          <p:nvPr>
            <p:ph idx="1"/>
          </p:nvPr>
        </p:nvSpPr>
        <p:spPr/>
        <p:txBody>
          <a:bodyPr/>
          <a:lstStyle/>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What gets you the kidney?</a:t>
            </a:r>
          </a:p>
        </p:txBody>
      </p:sp>
      <p:sp>
        <p:nvSpPr>
          <p:cNvPr id="26626" name="Content Placeholder 2"/>
          <p:cNvSpPr>
            <a:spLocks noGrp="1"/>
          </p:cNvSpPr>
          <p:nvPr>
            <p:ph idx="1"/>
          </p:nvPr>
        </p:nvSpPr>
        <p:spPr/>
        <p:txBody>
          <a:bodyPr/>
          <a:lstStyle/>
          <a:p>
            <a:r>
              <a:rPr lang="en-US" smtClean="0"/>
              <a:t>Live donor</a:t>
            </a:r>
          </a:p>
          <a:p>
            <a:endParaRPr lang="en-US" smtClean="0"/>
          </a:p>
          <a:p>
            <a:endParaRPr lang="en-US" smtClean="0"/>
          </a:p>
          <a:p>
            <a:r>
              <a:rPr lang="en-US" smtClean="0"/>
              <a:t>Deceased Donor</a:t>
            </a:r>
          </a:p>
          <a:p>
            <a:endParaRPr lang="en-US" smtClean="0"/>
          </a:p>
          <a:p>
            <a:r>
              <a:rPr lang="en-US" smtClean="0"/>
              <a:t>Age</a:t>
            </a:r>
          </a:p>
          <a:p>
            <a:r>
              <a:rPr lang="en-US" smtClean="0"/>
              <a:t>Blood Group</a:t>
            </a:r>
          </a:p>
          <a:p>
            <a:r>
              <a:rPr lang="en-US" smtClean="0"/>
              <a:t>Tissue type/ Matching</a:t>
            </a:r>
          </a:p>
          <a:p>
            <a:r>
              <a:rPr lang="en-US" smtClean="0"/>
              <a:t>Sensitisation</a:t>
            </a:r>
          </a:p>
          <a:p>
            <a:r>
              <a:rPr lang="en-US" smtClean="0"/>
              <a:t>Wait time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GB" smtClean="0"/>
              <a:t>HLA type in transplantation</a:t>
            </a:r>
          </a:p>
        </p:txBody>
      </p:sp>
      <p:sp>
        <p:nvSpPr>
          <p:cNvPr id="27650" name="Rectangle 3"/>
          <p:cNvSpPr>
            <a:spLocks noGrp="1" noChangeArrowheads="1"/>
          </p:cNvSpPr>
          <p:nvPr>
            <p:ph type="body" idx="1"/>
          </p:nvPr>
        </p:nvSpPr>
        <p:spPr/>
        <p:txBody>
          <a:bodyPr/>
          <a:lstStyle/>
          <a:p>
            <a:r>
              <a:rPr lang="en-GB" smtClean="0"/>
              <a:t>Define compatibility</a:t>
            </a:r>
          </a:p>
          <a:p>
            <a:r>
              <a:rPr lang="en-GB" smtClean="0"/>
              <a:t>Individual HLA type determined by a group of genes</a:t>
            </a:r>
          </a:p>
          <a:p>
            <a:r>
              <a:rPr lang="en-GB" smtClean="0"/>
              <a:t>Most kidney transplants are not zero mismatched</a:t>
            </a:r>
          </a:p>
          <a:p>
            <a:r>
              <a:rPr lang="en-GB" smtClean="0"/>
              <a:t>Avoid sensitization</a:t>
            </a:r>
          </a:p>
        </p:txBody>
      </p:sp>
      <p:pic>
        <p:nvPicPr>
          <p:cNvPr id="27651" name="Picture 4" descr="H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788" y="360363"/>
            <a:ext cx="37846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0C0DC588-AD8D-46BB-9AE0-F4BF2BD7228C}" type="slidenum">
              <a:rPr lang="en-GB" sz="1400" b="0">
                <a:solidFill>
                  <a:schemeClr val="bg1"/>
                </a:solidFill>
                <a:latin typeface="Arial Narrow" pitchFamily="34" charset="0"/>
              </a:rPr>
              <a:pPr eaLnBrk="1" hangingPunct="1"/>
              <a:t>8</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GB" smtClean="0"/>
              <a:t>HLA matching</a:t>
            </a:r>
          </a:p>
        </p:txBody>
      </p:sp>
      <p:sp>
        <p:nvSpPr>
          <p:cNvPr id="28674" name="Rectangle 3"/>
          <p:cNvSpPr>
            <a:spLocks noGrp="1" noChangeArrowheads="1"/>
          </p:cNvSpPr>
          <p:nvPr>
            <p:ph type="body" idx="1"/>
          </p:nvPr>
        </p:nvSpPr>
        <p:spPr/>
        <p:txBody>
          <a:bodyPr/>
          <a:lstStyle/>
          <a:p>
            <a:r>
              <a:rPr lang="en-GB" smtClean="0"/>
              <a:t>Improved graft survival (cadaveric)</a:t>
            </a:r>
          </a:p>
          <a:p>
            <a:r>
              <a:rPr lang="en-GB" smtClean="0"/>
              <a:t>No effect on feasibility of transplantation</a:t>
            </a:r>
          </a:p>
          <a:p>
            <a:r>
              <a:rPr lang="en-GB" smtClean="0"/>
              <a:t>No bearing on complement fixation</a:t>
            </a:r>
          </a:p>
          <a:p>
            <a:r>
              <a:rPr lang="en-GB" smtClean="0"/>
              <a:t>Kidney transplants are matched to </a:t>
            </a:r>
          </a:p>
          <a:p>
            <a:r>
              <a:rPr lang="en-GB" smtClean="0"/>
              <a:t>	HLA A, B and DR</a:t>
            </a:r>
          </a:p>
          <a:p>
            <a:endParaRPr lang="en-GB" smtClean="0"/>
          </a:p>
          <a:p>
            <a:r>
              <a:rPr lang="en-GB" smtClean="0"/>
              <a:t>Why not to HLA C, DP and DQ?</a:t>
            </a:r>
          </a:p>
          <a:p>
            <a:endParaRPr lang="en-GB" smtClean="0"/>
          </a:p>
          <a:p>
            <a:r>
              <a:rPr lang="en-GB" smtClean="0"/>
              <a:t>	</a:t>
            </a:r>
          </a:p>
          <a:p>
            <a:endParaRPr lang="en-GB" smtClean="0"/>
          </a:p>
          <a:p>
            <a:endParaRPr lang="en-GB" smtClean="0"/>
          </a:p>
          <a:p>
            <a:endParaRPr lang="en-GB" smtClean="0"/>
          </a:p>
          <a:p>
            <a:endParaRPr lang="en-GB" smtClean="0"/>
          </a:p>
        </p:txBody>
      </p:sp>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163513"/>
            <a:ext cx="3671887"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ChangeArrowheads="1"/>
          </p:cNvSpPr>
          <p:nvPr/>
        </p:nvSpPr>
        <p:spPr bwMode="auto">
          <a:xfrm>
            <a:off x="5356225" y="5257800"/>
            <a:ext cx="3700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a:lnSpc>
                <a:spcPct val="97000"/>
              </a:lnSpc>
              <a:buClr>
                <a:srgbClr val="FFFFFF"/>
              </a:buClr>
              <a:buSzPct val="45000"/>
              <a:buFont typeface="StarSymbol" charset="0"/>
              <a:buNone/>
            </a:pPr>
            <a:r>
              <a:rPr lang="en-GB" sz="1500">
                <a:solidFill>
                  <a:srgbClr val="FFFFFF"/>
                </a:solidFill>
                <a:latin typeface="Arial Narrow" pitchFamily="34" charset="0"/>
              </a:rPr>
              <a:t>Takemoto S et al. N Engl J Med 1994;331:760-764</a:t>
            </a:r>
          </a:p>
        </p:txBody>
      </p:sp>
      <p:sp>
        <p:nvSpPr>
          <p:cNvPr id="2867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fld id="{47DAF5FC-583F-47BF-B473-7F7A974945AB}" type="slidenum">
              <a:rPr lang="en-GB" sz="1400" b="0">
                <a:solidFill>
                  <a:schemeClr val="bg1"/>
                </a:solidFill>
                <a:latin typeface="Arial Narrow" pitchFamily="34" charset="0"/>
              </a:rPr>
              <a:pPr eaLnBrk="1" hangingPunct="1"/>
              <a:t>9</a:t>
            </a:fld>
            <a:endParaRPr lang="en-GB" sz="1400" b="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T presentation">
  <a:themeElements>
    <a:clrScheme name="D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T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6018</TotalTime>
  <Words>2172</Words>
  <Application>Microsoft Office PowerPoint</Application>
  <PresentationFormat>On-screen Show (4:3)</PresentationFormat>
  <Paragraphs>453</Paragraphs>
  <Slides>67</Slides>
  <Notes>13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9" baseType="lpstr">
      <vt:lpstr>Arial</vt:lpstr>
      <vt:lpstr>ヒラギノ角ゴ Pro W3</vt:lpstr>
      <vt:lpstr>Arial Narrow</vt:lpstr>
      <vt:lpstr>Calibri</vt:lpstr>
      <vt:lpstr>MS PGothic</vt:lpstr>
      <vt:lpstr>StarSymbol</vt:lpstr>
      <vt:lpstr>Symbol</vt:lpstr>
      <vt:lpstr>Times New Roman</vt:lpstr>
      <vt:lpstr>Arial Narrow Bold</vt:lpstr>
      <vt:lpstr>Times</vt:lpstr>
      <vt:lpstr>DT presentation</vt:lpstr>
      <vt:lpstr>Excel.Chart.8</vt:lpstr>
      <vt:lpstr>Renal transplantation</vt:lpstr>
      <vt:lpstr>Rationale: Poor survival on dialysis</vt:lpstr>
      <vt:lpstr>West London patient and graft survival after renal transplantation: 1995-2005  </vt:lpstr>
      <vt:lpstr>UKT</vt:lpstr>
      <vt:lpstr>Economics?</vt:lpstr>
      <vt:lpstr>How do we get here?</vt:lpstr>
      <vt:lpstr>What gets you the kidney?</vt:lpstr>
      <vt:lpstr>HLA type in transplantation</vt:lpstr>
      <vt:lpstr>HLA matching</vt:lpstr>
      <vt:lpstr>HLA matching</vt:lpstr>
      <vt:lpstr>What helps you keep the kidney</vt:lpstr>
      <vt:lpstr>Pathogenesis and classification of kidney transplant rejection</vt:lpstr>
      <vt:lpstr>PowerPoint Presentation</vt:lpstr>
      <vt:lpstr>PowerPoint Presentation</vt:lpstr>
      <vt:lpstr>Acute cellular rejection [ACR]</vt:lpstr>
      <vt:lpstr>Features of ACR</vt:lpstr>
      <vt:lpstr>Treatment</vt:lpstr>
      <vt:lpstr>PowerPoint Presentation</vt:lpstr>
      <vt:lpstr>PowerPoint Presentation</vt:lpstr>
      <vt:lpstr>Arterial transmural inflammation</vt:lpstr>
      <vt:lpstr>Glomerular changes</vt:lpstr>
      <vt:lpstr>PowerPoint Presentation</vt:lpstr>
      <vt:lpstr>Humoral (antibody-mediated) rejection</vt:lpstr>
      <vt:lpstr>AMR</vt:lpstr>
      <vt:lpstr>PowerPoint Presentation</vt:lpstr>
      <vt:lpstr>PowerPoint Presentation</vt:lpstr>
      <vt:lpstr>Frequency and Outcome by Acute Rejection Type</vt:lpstr>
      <vt:lpstr>What helps you keep the kidney</vt:lpstr>
      <vt:lpstr>Drugs used in transplantation</vt:lpstr>
      <vt:lpstr>PowerPoint Presentation</vt:lpstr>
      <vt:lpstr>What makes a good drug?</vt:lpstr>
      <vt:lpstr>May make a good drug…..?</vt:lpstr>
      <vt:lpstr>Drugs used in transplantation; Stopping cellular rejection</vt:lpstr>
      <vt:lpstr>Calcineurin inhibitors</vt:lpstr>
      <vt:lpstr>Ciclosporin/ ciclosporin [CyA]</vt:lpstr>
      <vt:lpstr>Tacrolimus [FK506]</vt:lpstr>
      <vt:lpstr>Antiproliferative Agents</vt:lpstr>
      <vt:lpstr>Azathioprine</vt:lpstr>
      <vt:lpstr>Antiproliferative Agents</vt:lpstr>
      <vt:lpstr>Mycophenolic Acid</vt:lpstr>
      <vt:lpstr>mTor inhibition</vt:lpstr>
      <vt:lpstr>Sirolimus; Evorlimus [mTor Inhibitors]</vt:lpstr>
      <vt:lpstr>Induction agents</vt:lpstr>
      <vt:lpstr>Daclizumab; Basiliximab [IL-2 receptor (CD25) inhibitors]</vt:lpstr>
      <vt:lpstr>PowerPoint Presentation</vt:lpstr>
      <vt:lpstr>Alemtuzumab [Campath 1H]</vt:lpstr>
      <vt:lpstr>PowerPoint Presentation</vt:lpstr>
      <vt:lpstr>Effect of Campath 1 H on lymphocyte and monocyte counts</vt:lpstr>
      <vt:lpstr>Campath 1H [Alemtuzmab]</vt:lpstr>
      <vt:lpstr>Alemtuzumab induction in West London</vt:lpstr>
      <vt:lpstr>Allograft survival [censored for death with function]</vt:lpstr>
      <vt:lpstr>Allograft function [MDRD egfr]</vt:lpstr>
      <vt:lpstr>Rejection free survival</vt:lpstr>
      <vt:lpstr>Occurrence of Dsabs [Luminex assay]</vt:lpstr>
      <vt:lpstr>Drug costs [mean per patient, per year, using BNF prices]</vt:lpstr>
      <vt:lpstr>Treatment survival</vt:lpstr>
      <vt:lpstr>Summary and conclusions of CamTac study</vt:lpstr>
      <vt:lpstr>Depletion vs. non-depletion</vt:lpstr>
      <vt:lpstr>Others and notable ommissions</vt:lpstr>
      <vt:lpstr>JAK3 inhibitors [Tasocitinib]</vt:lpstr>
      <vt:lpstr>Janus Kinase Inhibitors</vt:lpstr>
      <vt:lpstr>Belatacept</vt:lpstr>
      <vt:lpstr>Belatacept</vt:lpstr>
      <vt:lpstr>ATG</vt:lpstr>
      <vt:lpstr>And finally…….Steroids</vt:lpstr>
      <vt:lpstr>New era of renal transplantation</vt:lpstr>
      <vt:lpstr>Thank you</vt:lpstr>
    </vt:vector>
  </TitlesOfParts>
  <Company>Hammersmith Hospitals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dc:creator>
  <cp:lastModifiedBy>Shiel, Nuala</cp:lastModifiedBy>
  <cp:revision>211</cp:revision>
  <dcterms:created xsi:type="dcterms:W3CDTF">2012-05-13T13:13:24Z</dcterms:created>
  <dcterms:modified xsi:type="dcterms:W3CDTF">2013-01-24T18:38:14Z</dcterms:modified>
</cp:coreProperties>
</file>