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397" r:id="rId2"/>
    <p:sldId id="399" r:id="rId3"/>
    <p:sldId id="400" r:id="rId4"/>
    <p:sldId id="404" r:id="rId5"/>
    <p:sldId id="484" r:id="rId6"/>
    <p:sldId id="482" r:id="rId7"/>
    <p:sldId id="483" r:id="rId8"/>
    <p:sldId id="456" r:id="rId9"/>
    <p:sldId id="481" r:id="rId10"/>
    <p:sldId id="432" r:id="rId11"/>
    <p:sldId id="445" r:id="rId12"/>
    <p:sldId id="405" r:id="rId13"/>
    <p:sldId id="406" r:id="rId14"/>
    <p:sldId id="408" r:id="rId15"/>
    <p:sldId id="461" r:id="rId16"/>
    <p:sldId id="446" r:id="rId17"/>
    <p:sldId id="410" r:id="rId18"/>
    <p:sldId id="358" r:id="rId19"/>
    <p:sldId id="477" r:id="rId20"/>
    <p:sldId id="458" r:id="rId21"/>
    <p:sldId id="462" r:id="rId22"/>
    <p:sldId id="479" r:id="rId23"/>
    <p:sldId id="434" r:id="rId24"/>
    <p:sldId id="435" r:id="rId25"/>
    <p:sldId id="459" r:id="rId26"/>
    <p:sldId id="460" r:id="rId27"/>
    <p:sldId id="343" r:id="rId28"/>
    <p:sldId id="363" r:id="rId29"/>
    <p:sldId id="268" r:id="rId30"/>
    <p:sldId id="302" r:id="rId31"/>
    <p:sldId id="485" r:id="rId32"/>
    <p:sldId id="486" r:id="rId33"/>
    <p:sldId id="416" r:id="rId34"/>
    <p:sldId id="465" r:id="rId35"/>
    <p:sldId id="463" r:id="rId36"/>
    <p:sldId id="464" r:id="rId37"/>
    <p:sldId id="466" r:id="rId38"/>
    <p:sldId id="453" r:id="rId39"/>
    <p:sldId id="449" r:id="rId40"/>
    <p:sldId id="454" r:id="rId41"/>
    <p:sldId id="443" r:id="rId42"/>
    <p:sldId id="469" r:id="rId43"/>
    <p:sldId id="474" r:id="rId44"/>
    <p:sldId id="473" r:id="rId45"/>
    <p:sldId id="467" r:id="rId46"/>
    <p:sldId id="468" r:id="rId47"/>
    <p:sldId id="472" r:id="rId48"/>
    <p:sldId id="470" r:id="rId49"/>
  </p:sldIdLst>
  <p:sldSz cx="10058400" cy="6702425"/>
  <p:notesSz cx="6858000" cy="9144000"/>
  <p:defaultTextStyle>
    <a:defPPr>
      <a:defRPr lang="en-US"/>
    </a:defPPr>
    <a:lvl1pPr algn="l" rtl="0" eaLnBrk="0" fontAlgn="base" hangingPunct="0">
      <a:spcBef>
        <a:spcPct val="0"/>
      </a:spcBef>
      <a:spcAft>
        <a:spcPct val="0"/>
      </a:spcAft>
      <a:defRPr sz="2400" kern="1200" baseline="30000">
        <a:solidFill>
          <a:schemeClr val="tx1"/>
        </a:solidFill>
        <a:latin typeface="Helvetica" charset="0"/>
        <a:ea typeface="+mn-ea"/>
        <a:cs typeface="+mn-cs"/>
      </a:defRPr>
    </a:lvl1pPr>
    <a:lvl2pPr marL="457200" algn="l" rtl="0" eaLnBrk="0" fontAlgn="base" hangingPunct="0">
      <a:spcBef>
        <a:spcPct val="0"/>
      </a:spcBef>
      <a:spcAft>
        <a:spcPct val="0"/>
      </a:spcAft>
      <a:defRPr sz="2400" kern="1200" baseline="30000">
        <a:solidFill>
          <a:schemeClr val="tx1"/>
        </a:solidFill>
        <a:latin typeface="Helvetica" charset="0"/>
        <a:ea typeface="+mn-ea"/>
        <a:cs typeface="+mn-cs"/>
      </a:defRPr>
    </a:lvl2pPr>
    <a:lvl3pPr marL="914400" algn="l" rtl="0" eaLnBrk="0" fontAlgn="base" hangingPunct="0">
      <a:spcBef>
        <a:spcPct val="0"/>
      </a:spcBef>
      <a:spcAft>
        <a:spcPct val="0"/>
      </a:spcAft>
      <a:defRPr sz="2400" kern="1200" baseline="30000">
        <a:solidFill>
          <a:schemeClr val="tx1"/>
        </a:solidFill>
        <a:latin typeface="Helvetica" charset="0"/>
        <a:ea typeface="+mn-ea"/>
        <a:cs typeface="+mn-cs"/>
      </a:defRPr>
    </a:lvl3pPr>
    <a:lvl4pPr marL="1371600" algn="l" rtl="0" eaLnBrk="0" fontAlgn="base" hangingPunct="0">
      <a:spcBef>
        <a:spcPct val="0"/>
      </a:spcBef>
      <a:spcAft>
        <a:spcPct val="0"/>
      </a:spcAft>
      <a:defRPr sz="2400" kern="1200" baseline="30000">
        <a:solidFill>
          <a:schemeClr val="tx1"/>
        </a:solidFill>
        <a:latin typeface="Helvetica" charset="0"/>
        <a:ea typeface="+mn-ea"/>
        <a:cs typeface="+mn-cs"/>
      </a:defRPr>
    </a:lvl4pPr>
    <a:lvl5pPr marL="1828800" algn="l" rtl="0" eaLnBrk="0" fontAlgn="base" hangingPunct="0">
      <a:spcBef>
        <a:spcPct val="0"/>
      </a:spcBef>
      <a:spcAft>
        <a:spcPct val="0"/>
      </a:spcAft>
      <a:defRPr sz="2400" kern="1200" baseline="30000">
        <a:solidFill>
          <a:schemeClr val="tx1"/>
        </a:solidFill>
        <a:latin typeface="Helvetica" charset="0"/>
        <a:ea typeface="+mn-ea"/>
        <a:cs typeface="+mn-cs"/>
      </a:defRPr>
    </a:lvl5pPr>
    <a:lvl6pPr marL="2286000" algn="l" defTabSz="457200" rtl="0" eaLnBrk="1" latinLnBrk="0" hangingPunct="1">
      <a:defRPr sz="2400" kern="1200" baseline="30000">
        <a:solidFill>
          <a:schemeClr val="tx1"/>
        </a:solidFill>
        <a:latin typeface="Helvetica" charset="0"/>
        <a:ea typeface="+mn-ea"/>
        <a:cs typeface="+mn-cs"/>
      </a:defRPr>
    </a:lvl6pPr>
    <a:lvl7pPr marL="2743200" algn="l" defTabSz="457200" rtl="0" eaLnBrk="1" latinLnBrk="0" hangingPunct="1">
      <a:defRPr sz="2400" kern="1200" baseline="30000">
        <a:solidFill>
          <a:schemeClr val="tx1"/>
        </a:solidFill>
        <a:latin typeface="Helvetica" charset="0"/>
        <a:ea typeface="+mn-ea"/>
        <a:cs typeface="+mn-cs"/>
      </a:defRPr>
    </a:lvl7pPr>
    <a:lvl8pPr marL="3200400" algn="l" defTabSz="457200" rtl="0" eaLnBrk="1" latinLnBrk="0" hangingPunct="1">
      <a:defRPr sz="2400" kern="1200" baseline="30000">
        <a:solidFill>
          <a:schemeClr val="tx1"/>
        </a:solidFill>
        <a:latin typeface="Helvetica" charset="0"/>
        <a:ea typeface="+mn-ea"/>
        <a:cs typeface="+mn-cs"/>
      </a:defRPr>
    </a:lvl8pPr>
    <a:lvl9pPr marL="3657600" algn="l" defTabSz="457200" rtl="0" eaLnBrk="1" latinLnBrk="0" hangingPunct="1">
      <a:defRPr sz="2400" kern="1200" baseline="300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FF"/>
    <a:srgbClr val="FF00FF"/>
    <a:srgbClr val="5AB9F2"/>
    <a:srgbClr val="FFFFFF"/>
    <a:srgbClr val="E52422"/>
    <a:srgbClr val="A096CC"/>
    <a:srgbClr val="ADB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28" autoAdjust="0"/>
  </p:normalViewPr>
  <p:slideViewPr>
    <p:cSldViewPr snapToGrid="0">
      <p:cViewPr>
        <p:scale>
          <a:sx n="50" d="100"/>
          <a:sy n="50" d="100"/>
        </p:scale>
        <p:origin x="-528" y="-210"/>
      </p:cViewPr>
      <p:guideLst>
        <p:guide orient="horz" pos="4221"/>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atin typeface="Times" charset="0"/>
              </a:defRPr>
            </a:lvl1pPr>
          </a:lstStyle>
          <a:p>
            <a:endParaRPr lang="en-US"/>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atin typeface="Times" charset="0"/>
              </a:defRPr>
            </a:lvl1pPr>
          </a:lstStyle>
          <a:p>
            <a:endParaRPr lang="en-US"/>
          </a:p>
        </p:txBody>
      </p:sp>
      <p:sp>
        <p:nvSpPr>
          <p:cNvPr id="15364" name="Rectangle 4"/>
          <p:cNvSpPr>
            <a:spLocks noGrp="1" noRot="1" noChangeAspect="1" noChangeArrowheads="1" noTextEdit="1"/>
          </p:cNvSpPr>
          <p:nvPr>
            <p:ph type="sldImg" idx="2"/>
          </p:nvPr>
        </p:nvSpPr>
        <p:spPr bwMode="auto">
          <a:xfrm>
            <a:off x="857250" y="685800"/>
            <a:ext cx="51435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atin typeface="Times" charset="0"/>
              </a:defRPr>
            </a:lvl1pPr>
          </a:lstStyle>
          <a:p>
            <a:endParaRPr 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Times" charset="0"/>
              </a:defRPr>
            </a:lvl1pPr>
          </a:lstStyle>
          <a:p>
            <a:fld id="{3FC9637E-6A29-AA43-BEA9-132F48D71767}" type="slidenum">
              <a:rPr lang="en-US"/>
              <a:pPr/>
              <a:t>‹#›</a:t>
            </a:fld>
            <a:endParaRPr lang="en-US"/>
          </a:p>
        </p:txBody>
      </p:sp>
    </p:spTree>
    <p:extLst>
      <p:ext uri="{BB962C8B-B14F-4D97-AF65-F5344CB8AC3E}">
        <p14:creationId xmlns:p14="http://schemas.microsoft.com/office/powerpoint/2010/main" val="3669402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0" charset="0"/>
        <a:ea typeface="ヒラギノ角ゴ Pro W3" pitchFamily="-110" charset="-128"/>
        <a:cs typeface="ヒラギノ角ゴ Pro W3" pitchFamily="-110" charset="-128"/>
      </a:defRPr>
    </a:lvl1pPr>
    <a:lvl2pPr marL="457200" algn="l" rtl="0" eaLnBrk="0" fontAlgn="base" hangingPunct="0">
      <a:spcBef>
        <a:spcPct val="30000"/>
      </a:spcBef>
      <a:spcAft>
        <a:spcPct val="0"/>
      </a:spcAft>
      <a:defRPr sz="1200" kern="1200">
        <a:solidFill>
          <a:schemeClr val="tx1"/>
        </a:solidFill>
        <a:latin typeface="Times" pitchFamily="-110" charset="0"/>
        <a:ea typeface="ヒラギノ角ゴ Pro W3" pitchFamily="-110" charset="-128"/>
        <a:cs typeface="+mn-cs"/>
      </a:defRPr>
    </a:lvl2pPr>
    <a:lvl3pPr marL="914400" algn="l" rtl="0" eaLnBrk="0" fontAlgn="base" hangingPunct="0">
      <a:spcBef>
        <a:spcPct val="30000"/>
      </a:spcBef>
      <a:spcAft>
        <a:spcPct val="0"/>
      </a:spcAft>
      <a:defRPr sz="1200" kern="1200">
        <a:solidFill>
          <a:schemeClr val="tx1"/>
        </a:solidFill>
        <a:latin typeface="Times" pitchFamily="-110" charset="0"/>
        <a:ea typeface="ＭＳ Ｐゴシック" charset="-128"/>
        <a:cs typeface="ＭＳ Ｐゴシック" pitchFamily="-108" charset="-128"/>
      </a:defRPr>
    </a:lvl3pPr>
    <a:lvl4pPr marL="1371600" algn="l" rtl="0" eaLnBrk="0" fontAlgn="base" hangingPunct="0">
      <a:spcBef>
        <a:spcPct val="30000"/>
      </a:spcBef>
      <a:spcAft>
        <a:spcPct val="0"/>
      </a:spcAft>
      <a:defRPr sz="1200" kern="1200">
        <a:solidFill>
          <a:schemeClr val="tx1"/>
        </a:solidFill>
        <a:latin typeface="Times" pitchFamily="-110"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110"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3D733D5-AA47-074E-BF10-6BAEFF5FE69B}"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25450DF-75EB-7E40-AD9D-F65DECC29852}" type="slidenum">
              <a:rPr lang="en-US"/>
              <a:pPr/>
              <a:t>14</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CBA5B13-50B7-B141-899C-CE8B19882766}" type="slidenum">
              <a:rPr lang="en-US"/>
              <a:pPr/>
              <a:t>16</a:t>
            </a:fld>
            <a:endParaRPr lang="en-US"/>
          </a:p>
        </p:txBody>
      </p:sp>
      <p:sp>
        <p:nvSpPr>
          <p:cNvPr id="35843" name="Rectangle 1026"/>
          <p:cNvSpPr>
            <a:spLocks noGrp="1" noRot="1" noChangeAspect="1" noChangeArrowheads="1"/>
          </p:cNvSpPr>
          <p:nvPr>
            <p:ph type="sldImg"/>
          </p:nvPr>
        </p:nvSpPr>
        <p:spPr>
          <a:solidFill>
            <a:srgbClr val="FFFFFF"/>
          </a:solidFill>
          <a:ln/>
        </p:spPr>
      </p:sp>
      <p:sp>
        <p:nvSpPr>
          <p:cNvPr id="35844" name="Rectangle 1027"/>
          <p:cNvSpPr>
            <a:spLocks noGrp="1" noChangeArrowheads="1"/>
          </p:cNvSpPr>
          <p:nvPr>
            <p:ph type="body" idx="1"/>
          </p:nvPr>
        </p:nvSpPr>
        <p:spPr>
          <a:solidFill>
            <a:srgbClr val="FFFFFF"/>
          </a:solidFill>
          <a:ln>
            <a:solidFill>
              <a:srgbClr val="000000"/>
            </a:solidFill>
          </a:ln>
        </p:spPr>
        <p:txBody>
          <a:bodyPr/>
          <a:lstStyle/>
          <a:p>
            <a:endParaRPr lang="en-US">
              <a:latin typeface="Times" charset="0"/>
              <a:ea typeface="ヒラギノ角ゴ Pro W3" charset="-128"/>
              <a:cs typeface="ヒラギノ角ゴ Pro W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E9BD9D4-5C8B-3340-8F41-82D5AC4A543C}" type="slidenum">
              <a:rPr lang="en-US"/>
              <a:pPr/>
              <a:t>18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E9BD9D4-5C8B-3340-8F41-82D5AC4A543C}" type="slidenum">
              <a:rPr lang="en-US"/>
              <a:pPr/>
              <a:t>19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5E2F819-C211-3141-8DFF-60F1E65DD24A}" type="slidenum">
              <a:rPr lang="en-US"/>
              <a:pPr/>
              <a:t>20</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CBE1A09-C1F8-B748-B333-A8EDD6F74BF4}" type="slidenum">
              <a:rPr lang="en-US"/>
              <a:pPr/>
              <a:t>21</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CBE1A09-C1F8-B748-B333-A8EDD6F74BF4}" type="slidenum">
              <a:rPr lang="en-US"/>
              <a:pPr/>
              <a:t>22</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1A1685D-0FF5-EF47-8176-34D88E92A1C0}" type="slidenum">
              <a:rPr lang="en-US"/>
              <a:pPr/>
              <a:t>23</a:t>
            </a:fld>
            <a:endParaRPr lang="en-US"/>
          </a:p>
        </p:txBody>
      </p:sp>
      <p:sp>
        <p:nvSpPr>
          <p:cNvPr id="48131" name="Rectangle 1026"/>
          <p:cNvSpPr>
            <a:spLocks noChangeArrowheads="1"/>
          </p:cNvSpPr>
          <p:nvPr/>
        </p:nvSpPr>
        <p:spPr bwMode="auto">
          <a:xfrm>
            <a:off x="3887788" y="0"/>
            <a:ext cx="2970212" cy="457200"/>
          </a:xfrm>
          <a:prstGeom prst="rect">
            <a:avLst/>
          </a:prstGeom>
          <a:noFill/>
          <a:ln w="12700">
            <a:noFill/>
            <a:miter lim="800000"/>
            <a:headEnd/>
            <a:tailEnd/>
          </a:ln>
        </p:spPr>
        <p:txBody>
          <a:bodyPr wrap="none" anchor="ctr">
            <a:prstTxWarp prst="textNoShape">
              <a:avLst/>
            </a:prstTxWarp>
          </a:bodyPr>
          <a:lstStyle/>
          <a:p>
            <a:endParaRPr lang="en-US"/>
          </a:p>
        </p:txBody>
      </p:sp>
      <p:sp>
        <p:nvSpPr>
          <p:cNvPr id="48132" name="Rectangle 1027"/>
          <p:cNvSpPr>
            <a:spLocks noChangeArrowheads="1"/>
          </p:cNvSpPr>
          <p:nvPr/>
        </p:nvSpPr>
        <p:spPr bwMode="auto">
          <a:xfrm>
            <a:off x="3887788" y="8686800"/>
            <a:ext cx="2970212" cy="457200"/>
          </a:xfrm>
          <a:prstGeom prst="rect">
            <a:avLst/>
          </a:prstGeom>
          <a:noFill/>
          <a:ln w="12700">
            <a:noFill/>
            <a:miter lim="800000"/>
            <a:headEnd/>
            <a:tailEnd/>
          </a:ln>
        </p:spPr>
        <p:txBody>
          <a:bodyPr lIns="90488" tIns="44450" rIns="90488" bIns="44450" anchor="b">
            <a:prstTxWarp prst="textNoShape">
              <a:avLst/>
            </a:prstTxWarp>
          </a:bodyPr>
          <a:lstStyle/>
          <a:p>
            <a:pPr algn="r"/>
            <a:r>
              <a:rPr lang="en-GB" sz="1200" baseline="0">
                <a:latin typeface="Times" charset="0"/>
              </a:rPr>
              <a:t>10</a:t>
            </a:r>
          </a:p>
        </p:txBody>
      </p:sp>
      <p:sp>
        <p:nvSpPr>
          <p:cNvPr id="48133" name="Rectangle 1028"/>
          <p:cNvSpPr>
            <a:spLocks noChangeArrowheads="1"/>
          </p:cNvSpPr>
          <p:nvPr/>
        </p:nvSpPr>
        <p:spPr bwMode="auto">
          <a:xfrm>
            <a:off x="0" y="8686800"/>
            <a:ext cx="2970213" cy="457200"/>
          </a:xfrm>
          <a:prstGeom prst="rect">
            <a:avLst/>
          </a:prstGeom>
          <a:noFill/>
          <a:ln w="12700">
            <a:noFill/>
            <a:miter lim="800000"/>
            <a:headEnd/>
            <a:tailEnd/>
          </a:ln>
        </p:spPr>
        <p:txBody>
          <a:bodyPr wrap="none" anchor="ctr">
            <a:prstTxWarp prst="textNoShape">
              <a:avLst/>
            </a:prstTxWarp>
          </a:bodyPr>
          <a:lstStyle/>
          <a:p>
            <a:endParaRPr lang="en-US"/>
          </a:p>
        </p:txBody>
      </p:sp>
      <p:sp>
        <p:nvSpPr>
          <p:cNvPr id="48134" name="Rectangle 1029"/>
          <p:cNvSpPr>
            <a:spLocks noChangeArrowheads="1"/>
          </p:cNvSpPr>
          <p:nvPr/>
        </p:nvSpPr>
        <p:spPr bwMode="auto">
          <a:xfrm>
            <a:off x="0" y="0"/>
            <a:ext cx="2970213" cy="457200"/>
          </a:xfrm>
          <a:prstGeom prst="rect">
            <a:avLst/>
          </a:prstGeom>
          <a:noFill/>
          <a:ln w="12700">
            <a:noFill/>
            <a:miter lim="800000"/>
            <a:headEnd/>
            <a:tailEnd/>
          </a:ln>
        </p:spPr>
        <p:txBody>
          <a:bodyPr wrap="none" anchor="ctr">
            <a:prstTxWarp prst="textNoShape">
              <a:avLst/>
            </a:prstTxWarp>
          </a:bodyPr>
          <a:lstStyle/>
          <a:p>
            <a:endParaRPr lang="en-US"/>
          </a:p>
        </p:txBody>
      </p:sp>
      <p:sp>
        <p:nvSpPr>
          <p:cNvPr id="48135" name="Rectangle 1030"/>
          <p:cNvSpPr>
            <a:spLocks noGrp="1" noRot="1" noChangeAspect="1" noChangeArrowheads="1"/>
          </p:cNvSpPr>
          <p:nvPr>
            <p:ph type="sldImg"/>
          </p:nvPr>
        </p:nvSpPr>
        <p:spPr>
          <a:xfrm>
            <a:off x="1031875" y="803275"/>
            <a:ext cx="4792663" cy="3194050"/>
          </a:xfrm>
          <a:solidFill>
            <a:srgbClr val="FFFFFF"/>
          </a:solidFill>
          <a:ln w="12700" cap="flat"/>
        </p:spPr>
      </p:sp>
      <p:sp>
        <p:nvSpPr>
          <p:cNvPr id="48136" name="Rectangle 1031"/>
          <p:cNvSpPr>
            <a:spLocks noGrp="1" noChangeArrowheads="1"/>
          </p:cNvSpPr>
          <p:nvPr>
            <p:ph type="body" idx="1"/>
          </p:nvPr>
        </p:nvSpPr>
        <p:spPr>
          <a:noFill/>
          <a:ln/>
        </p:spPr>
        <p:txBody>
          <a:bodyPr lIns="90488" tIns="44450" rIns="90488" bIns="44450"/>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8752B16-4A04-5044-B351-32F85A14D2F5}" type="slidenum">
              <a:rPr lang="en-US"/>
              <a:pPr/>
              <a:t>25</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DB45545-4310-894C-86D3-DF2FB25ED0B1}" type="slidenum">
              <a:rPr lang="en-US"/>
              <a:pPr/>
              <a:t>26</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0BE91AA-12DA-3B4D-B6E1-365D77844760}" type="slidenum">
              <a:rPr lang="en-US"/>
              <a:pPr/>
              <a:t>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6B5DDF9-3D09-8E4D-AB7F-8F0EB447D787}" type="slidenum">
              <a:rPr lang="en-US"/>
              <a:pPr/>
              <a:t>27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884826F-A362-744B-93B4-A341A8B4E24F}" type="slidenum">
              <a:rPr lang="en-US"/>
              <a:pPr/>
              <a:t>28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E81AB17-D45B-454E-ADBE-13A0FC8B8F92}" type="slidenum">
              <a:rPr lang="en-US"/>
              <a:pPr/>
              <a:t>29</a:t>
            </a:fld>
            <a:endParaRPr lang="en-US"/>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F58F165-BF1A-3549-AD31-88CF107E7DC2}" type="slidenum">
              <a:rPr lang="en-US"/>
              <a:pPr/>
              <a:t>30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F58F165-BF1A-3549-AD31-88CF107E7DC2}" type="slidenum">
              <a:rPr lang="en-US"/>
              <a:pPr/>
              <a:t>31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F58F165-BF1A-3549-AD31-88CF107E7DC2}" type="slidenum">
              <a:rPr lang="en-US"/>
              <a:pPr/>
              <a:t>32</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eaLnBrk="1">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Identification of candidate genes and </a:t>
            </a:r>
            <a:r>
              <a:rPr lang="en-GB" dirty="0" err="1">
                <a:latin typeface="Arial" charset="0"/>
                <a:ea typeface="msgothic" charset="0"/>
                <a:cs typeface="msgothic" charset="0"/>
              </a:rPr>
              <a:t>MiHA</a:t>
            </a:r>
            <a:r>
              <a:rPr lang="en-GB" dirty="0">
                <a:latin typeface="Arial" charset="0"/>
                <a:ea typeface="msgothic" charset="0"/>
                <a:cs typeface="msgothic" charset="0"/>
              </a:rPr>
              <a:t>-encoding </a:t>
            </a:r>
            <a:r>
              <a:rPr lang="en-GB" dirty="0" err="1">
                <a:latin typeface="Arial" charset="0"/>
                <a:ea typeface="msgothic" charset="0"/>
                <a:cs typeface="msgothic" charset="0"/>
              </a:rPr>
              <a:t>SNPs</a:t>
            </a:r>
            <a:r>
              <a:rPr lang="en-GB" dirty="0">
                <a:latin typeface="Arial" charset="0"/>
                <a:ea typeface="msgothic" charset="0"/>
                <a:cs typeface="msgothic" charset="0"/>
              </a:rPr>
              <a:t> by </a:t>
            </a:r>
            <a:r>
              <a:rPr lang="en-GB" dirty="0" err="1">
                <a:latin typeface="Arial" charset="0"/>
                <a:ea typeface="msgothic" charset="0"/>
                <a:cs typeface="msgothic" charset="0"/>
              </a:rPr>
              <a:t>WGAs</a:t>
            </a:r>
            <a:r>
              <a:rPr lang="en-GB" dirty="0">
                <a:latin typeface="Arial" charset="0"/>
                <a:ea typeface="msgothic" charset="0"/>
                <a:cs typeface="msgothic" charset="0"/>
              </a:rPr>
              <a:t>. Association results and selection of candidate </a:t>
            </a:r>
            <a:r>
              <a:rPr lang="en-GB" dirty="0" err="1">
                <a:latin typeface="Arial" charset="0"/>
                <a:ea typeface="msgothic" charset="0"/>
                <a:cs typeface="msgothic" charset="0"/>
              </a:rPr>
              <a:t>MiHA</a:t>
            </a:r>
            <a:r>
              <a:rPr lang="en-GB" dirty="0">
                <a:latin typeface="Arial" charset="0"/>
                <a:ea typeface="msgothic" charset="0"/>
                <a:cs typeface="msgothic" charset="0"/>
              </a:rPr>
              <a:t>-encoding </a:t>
            </a:r>
            <a:r>
              <a:rPr lang="en-GB" dirty="0" err="1">
                <a:latin typeface="Arial" charset="0"/>
                <a:ea typeface="msgothic" charset="0"/>
                <a:cs typeface="msgothic" charset="0"/>
              </a:rPr>
              <a:t>SNPs</a:t>
            </a:r>
            <a:r>
              <a:rPr lang="en-GB" dirty="0">
                <a:latin typeface="Arial" charset="0"/>
                <a:ea typeface="msgothic" charset="0"/>
                <a:cs typeface="msgothic" charset="0"/>
              </a:rPr>
              <a:t> are shown for WNK1 (A) and ERAP1 (B) genes as representative examples. Significance of association for each individual array SNP as expressed by P value is depicted. Each dot represents the array SNP relative to its physical position on the genome. The image below each plot shows the gene aligned to the chromosomal position as indicated on the X axis of the plot. </a:t>
            </a:r>
            <a:r>
              <a:rPr lang="en-GB" dirty="0" err="1">
                <a:latin typeface="Arial" charset="0"/>
                <a:ea typeface="msgothic" charset="0"/>
                <a:cs typeface="msgothic" charset="0"/>
              </a:rPr>
              <a:t>Exons</a:t>
            </a:r>
            <a:r>
              <a:rPr lang="en-GB" dirty="0">
                <a:latin typeface="Arial" charset="0"/>
                <a:ea typeface="msgothic" charset="0"/>
                <a:cs typeface="msgothic" charset="0"/>
              </a:rPr>
              <a:t> and </a:t>
            </a:r>
            <a:r>
              <a:rPr lang="en-GB" dirty="0" err="1">
                <a:latin typeface="Arial" charset="0"/>
                <a:ea typeface="msgothic" charset="0"/>
                <a:cs typeface="msgothic" charset="0"/>
              </a:rPr>
              <a:t>introns</a:t>
            </a:r>
            <a:r>
              <a:rPr lang="en-GB" dirty="0">
                <a:latin typeface="Arial" charset="0"/>
                <a:ea typeface="msgothic" charset="0"/>
                <a:cs typeface="msgothic" charset="0"/>
              </a:rPr>
              <a:t> are represented by dark and light boxes, respectively. A, for clone H1, the strongest associating SNP is located in </a:t>
            </a:r>
            <a:r>
              <a:rPr lang="en-GB" dirty="0" err="1">
                <a:latin typeface="Arial" charset="0"/>
                <a:ea typeface="msgothic" charset="0"/>
                <a:cs typeface="msgothic" charset="0"/>
              </a:rPr>
              <a:t>exon</a:t>
            </a:r>
            <a:r>
              <a:rPr lang="en-GB" dirty="0">
                <a:latin typeface="Arial" charset="0"/>
                <a:ea typeface="msgothic" charset="0"/>
                <a:cs typeface="msgothic" charset="0"/>
              </a:rPr>
              <a:t> 21 of the WNK1 gene and encodes an amino acid polymorphism. B, the strongest associating SNP for clone H8 is located in </a:t>
            </a:r>
            <a:r>
              <a:rPr lang="en-GB" dirty="0" err="1">
                <a:latin typeface="Arial" charset="0"/>
                <a:ea typeface="msgothic" charset="0"/>
                <a:cs typeface="msgothic" charset="0"/>
              </a:rPr>
              <a:t>intron</a:t>
            </a:r>
            <a:r>
              <a:rPr lang="en-GB" dirty="0">
                <a:latin typeface="Arial" charset="0"/>
                <a:ea typeface="msgothic" charset="0"/>
                <a:cs typeface="msgothic" charset="0"/>
              </a:rPr>
              <a:t> 1 of the ERAP1 gene. Sequence analysis revealed a disparate </a:t>
            </a:r>
            <a:r>
              <a:rPr lang="en-GB" dirty="0" err="1">
                <a:latin typeface="Arial" charset="0"/>
                <a:ea typeface="msgothic" charset="0"/>
                <a:cs typeface="msgothic" charset="0"/>
              </a:rPr>
              <a:t>missense</a:t>
            </a:r>
            <a:r>
              <a:rPr lang="en-GB" dirty="0">
                <a:latin typeface="Arial" charset="0"/>
                <a:ea typeface="msgothic" charset="0"/>
                <a:cs typeface="msgothic" charset="0"/>
              </a:rPr>
              <a:t> SNP in </a:t>
            </a:r>
            <a:r>
              <a:rPr lang="en-GB" dirty="0" err="1">
                <a:latin typeface="Arial" charset="0"/>
                <a:ea typeface="msgothic" charset="0"/>
                <a:cs typeface="msgothic" charset="0"/>
              </a:rPr>
              <a:t>exon</a:t>
            </a:r>
            <a:r>
              <a:rPr lang="en-GB" dirty="0">
                <a:latin typeface="Arial" charset="0"/>
                <a:ea typeface="msgothic" charset="0"/>
                <a:cs typeface="msgothic" charset="0"/>
              </a:rPr>
              <a:t> 2 of the ERAP1 gene.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CBE1A09-C1F8-B748-B333-A8EDD6F74BF4}" type="slidenum">
              <a:rPr lang="en-US"/>
              <a:pPr/>
              <a:t>36</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25450DF-75EB-7E40-AD9D-F65DECC29852}" type="slidenum">
              <a:rPr lang="en-US"/>
              <a:pPr/>
              <a:t>37</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B10A3E-C3D4-4844-BA83-3EED41344525}" type="slidenum">
              <a:rPr lang="en-US"/>
              <a:pPr/>
              <a:t>41</a:t>
            </a:fld>
            <a:endParaRPr lang="en-US"/>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CBE1A09-C1F8-B748-B333-A8EDD6F74BF4}" type="slidenum">
              <a:rPr lang="en-US"/>
              <a:pPr/>
              <a:t>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B10A3E-C3D4-4844-BA83-3EED41344525}" type="slidenum">
              <a:rPr lang="en-US"/>
              <a:pPr/>
              <a:t>42</a:t>
            </a:fld>
            <a:endParaRPr lang="en-US"/>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DB45545-4310-894C-86D3-DF2FB25ED0B1}" type="slidenum">
              <a:rPr lang="en-US"/>
              <a:pPr/>
              <a:t>44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B10A3E-C3D4-4844-BA83-3EED41344525}" type="slidenum">
              <a:rPr lang="en-US"/>
              <a:pPr/>
              <a:t>45</a:t>
            </a:fld>
            <a:endParaRPr lang="en-US"/>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B10A3E-C3D4-4844-BA83-3EED41344525}" type="slidenum">
              <a:rPr lang="en-US"/>
              <a:pPr/>
              <a:t>46</a:t>
            </a:fld>
            <a:endParaRPr lang="en-US"/>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B10A3E-C3D4-4844-BA83-3EED41344525}" type="slidenum">
              <a:rPr lang="en-US"/>
              <a:pPr/>
              <a:t>47</a:t>
            </a:fld>
            <a:endParaRPr lang="en-US"/>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B10A3E-C3D4-4844-BA83-3EED41344525}" type="slidenum">
              <a:rPr lang="en-US"/>
              <a:pPr/>
              <a:t>48</a:t>
            </a:fld>
            <a:endParaRPr lang="en-US"/>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E1DD4CC-0530-8D4A-A35C-C9B065AED6D3}" type="slidenum">
              <a:rPr lang="en-US"/>
              <a:pPr/>
              <a:t>4</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E1DD4CC-0530-8D4A-A35C-C9B065AED6D3}" type="slidenum">
              <a:rPr lang="en-US"/>
              <a:pPr/>
              <a:t>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E1DD4CC-0530-8D4A-A35C-C9B065AED6D3}" type="slidenum">
              <a:rPr lang="en-US"/>
              <a:pPr/>
              <a:t>6</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E1DD4CC-0530-8D4A-A35C-C9B065AED6D3}" type="slidenum">
              <a:rPr lang="en-US"/>
              <a:pPr/>
              <a:t>7</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DF6488B-F8A0-AC4E-91C2-1BE341E92B86}" type="slidenum">
              <a:rPr lang="en-US"/>
              <a:pPr/>
              <a:t>8</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DF6488B-F8A0-AC4E-91C2-1BE341E92B86}" type="slidenum">
              <a:rPr lang="en-US"/>
              <a:pPr/>
              <a:t>9</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GB">
              <a:latin typeface="Times" charset="0"/>
              <a:ea typeface="ヒラギノ角ゴ Pro W3" charset="-128"/>
              <a:cs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082800"/>
            <a:ext cx="8550275" cy="1436688"/>
          </a:xfrm>
        </p:spPr>
        <p:txBody>
          <a:bodyPr/>
          <a:lstStyle/>
          <a:p>
            <a:r>
              <a:rPr lang="en-GB" smtClean="0"/>
              <a:t>Click to edit Master title style</a:t>
            </a:r>
            <a:endParaRPr lang="en-US"/>
          </a:p>
        </p:txBody>
      </p:sp>
      <p:sp>
        <p:nvSpPr>
          <p:cNvPr id="3" name="Subtitle 2"/>
          <p:cNvSpPr>
            <a:spLocks noGrp="1"/>
          </p:cNvSpPr>
          <p:nvPr>
            <p:ph type="subTitle" idx="1"/>
          </p:nvPr>
        </p:nvSpPr>
        <p:spPr>
          <a:xfrm>
            <a:off x="1508125" y="3797300"/>
            <a:ext cx="7042150" cy="17129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80288" y="293688"/>
            <a:ext cx="2362200" cy="610711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293688" y="293688"/>
            <a:ext cx="6934200" cy="610711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3688" y="293688"/>
            <a:ext cx="9448800" cy="11176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293688" y="1635125"/>
            <a:ext cx="4648200" cy="47656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hart Placeholder 3"/>
          <p:cNvSpPr>
            <a:spLocks noGrp="1"/>
          </p:cNvSpPr>
          <p:nvPr>
            <p:ph type="chart" sz="half" idx="2"/>
          </p:nvPr>
        </p:nvSpPr>
        <p:spPr>
          <a:xfrm>
            <a:off x="5094288" y="1635125"/>
            <a:ext cx="4648200" cy="4765675"/>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3688" y="293688"/>
            <a:ext cx="9448800" cy="1117600"/>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293688" y="1635125"/>
            <a:ext cx="9448800" cy="4765675"/>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306888"/>
            <a:ext cx="8548687" cy="1331912"/>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95338" y="2840038"/>
            <a:ext cx="8548687" cy="1466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293688" y="1635125"/>
            <a:ext cx="46482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94288" y="1635125"/>
            <a:ext cx="46482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8288"/>
            <a:ext cx="9051925" cy="1117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03238" y="1500188"/>
            <a:ext cx="4443412"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03238" y="2125663"/>
            <a:ext cx="4443412"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110163" y="1500188"/>
            <a:ext cx="4445000"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110163" y="2125663"/>
            <a:ext cx="4445000"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6700"/>
            <a:ext cx="3308350" cy="1135063"/>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932238" y="266700"/>
            <a:ext cx="5622925" cy="571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03238" y="1401763"/>
            <a:ext cx="3308350"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4691063"/>
            <a:ext cx="6035675" cy="554037"/>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71675" y="598488"/>
            <a:ext cx="6035675" cy="4021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5245100"/>
            <a:ext cx="6035675" cy="78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3688" y="293688"/>
            <a:ext cx="9448800" cy="1117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1635125"/>
            <a:ext cx="9448800" cy="4765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600" b="1">
          <a:solidFill>
            <a:srgbClr val="FFFF00"/>
          </a:solidFill>
          <a:latin typeface="+mj-lt"/>
          <a:ea typeface="ヒラギノ角ゴ Pro W3" pitchFamily="-110" charset="-128"/>
          <a:cs typeface="ヒラギノ角ゴ Pro W3" pitchFamily="-110" charset="-128"/>
        </a:defRPr>
      </a:lvl1pPr>
      <a:lvl2pPr algn="ctr" rtl="0" eaLnBrk="0" fontAlgn="base" hangingPunct="0">
        <a:spcBef>
          <a:spcPct val="0"/>
        </a:spcBef>
        <a:spcAft>
          <a:spcPct val="0"/>
        </a:spcAft>
        <a:defRPr sz="3600" b="1">
          <a:solidFill>
            <a:srgbClr val="FFFF00"/>
          </a:solidFill>
          <a:latin typeface="Helvetica" pitchFamily="-110" charset="0"/>
          <a:ea typeface="ヒラギノ角ゴ Pro W3" pitchFamily="-110" charset="-128"/>
          <a:cs typeface="ヒラギノ角ゴ Pro W3" pitchFamily="-110" charset="-128"/>
        </a:defRPr>
      </a:lvl2pPr>
      <a:lvl3pPr algn="ctr" rtl="0" eaLnBrk="0" fontAlgn="base" hangingPunct="0">
        <a:spcBef>
          <a:spcPct val="0"/>
        </a:spcBef>
        <a:spcAft>
          <a:spcPct val="0"/>
        </a:spcAft>
        <a:defRPr sz="3600" b="1">
          <a:solidFill>
            <a:srgbClr val="FFFF00"/>
          </a:solidFill>
          <a:latin typeface="Helvetica" pitchFamily="-110" charset="0"/>
          <a:ea typeface="ヒラギノ角ゴ Pro W3" pitchFamily="-110" charset="-128"/>
          <a:cs typeface="ヒラギノ角ゴ Pro W3" pitchFamily="-110" charset="-128"/>
        </a:defRPr>
      </a:lvl3pPr>
      <a:lvl4pPr algn="ctr" rtl="0" eaLnBrk="0" fontAlgn="base" hangingPunct="0">
        <a:spcBef>
          <a:spcPct val="0"/>
        </a:spcBef>
        <a:spcAft>
          <a:spcPct val="0"/>
        </a:spcAft>
        <a:defRPr sz="3600" b="1">
          <a:solidFill>
            <a:srgbClr val="FFFF00"/>
          </a:solidFill>
          <a:latin typeface="Helvetica" pitchFamily="-110" charset="0"/>
          <a:ea typeface="ヒラギノ角ゴ Pro W3" pitchFamily="-110" charset="-128"/>
          <a:cs typeface="ヒラギノ角ゴ Pro W3" pitchFamily="-110" charset="-128"/>
        </a:defRPr>
      </a:lvl4pPr>
      <a:lvl5pPr algn="ctr" rtl="0" eaLnBrk="0" fontAlgn="base" hangingPunct="0">
        <a:spcBef>
          <a:spcPct val="0"/>
        </a:spcBef>
        <a:spcAft>
          <a:spcPct val="0"/>
        </a:spcAft>
        <a:defRPr sz="3600" b="1">
          <a:solidFill>
            <a:srgbClr val="FFFF00"/>
          </a:solidFill>
          <a:latin typeface="Helvetica" pitchFamily="-110" charset="0"/>
          <a:ea typeface="ヒラギノ角ゴ Pro W3" pitchFamily="-110" charset="-128"/>
          <a:cs typeface="ヒラギノ角ゴ Pro W3" pitchFamily="-110" charset="-128"/>
        </a:defRPr>
      </a:lvl5pPr>
      <a:lvl6pPr marL="457200" algn="ctr" rtl="0" eaLnBrk="0" fontAlgn="base" hangingPunct="0">
        <a:spcBef>
          <a:spcPct val="0"/>
        </a:spcBef>
        <a:spcAft>
          <a:spcPct val="0"/>
        </a:spcAft>
        <a:defRPr sz="3600" b="1">
          <a:solidFill>
            <a:srgbClr val="FFFF00"/>
          </a:solidFill>
          <a:latin typeface="Helvetica" pitchFamily="-110" charset="0"/>
        </a:defRPr>
      </a:lvl6pPr>
      <a:lvl7pPr marL="914400" algn="ctr" rtl="0" eaLnBrk="0" fontAlgn="base" hangingPunct="0">
        <a:spcBef>
          <a:spcPct val="0"/>
        </a:spcBef>
        <a:spcAft>
          <a:spcPct val="0"/>
        </a:spcAft>
        <a:defRPr sz="3600" b="1">
          <a:solidFill>
            <a:srgbClr val="FFFF00"/>
          </a:solidFill>
          <a:latin typeface="Helvetica" pitchFamily="-110" charset="0"/>
        </a:defRPr>
      </a:lvl7pPr>
      <a:lvl8pPr marL="1371600" algn="ctr" rtl="0" eaLnBrk="0" fontAlgn="base" hangingPunct="0">
        <a:spcBef>
          <a:spcPct val="0"/>
        </a:spcBef>
        <a:spcAft>
          <a:spcPct val="0"/>
        </a:spcAft>
        <a:defRPr sz="3600" b="1">
          <a:solidFill>
            <a:srgbClr val="FFFF00"/>
          </a:solidFill>
          <a:latin typeface="Helvetica" pitchFamily="-110" charset="0"/>
        </a:defRPr>
      </a:lvl8pPr>
      <a:lvl9pPr marL="1828800" algn="ctr" rtl="0" eaLnBrk="0" fontAlgn="base" hangingPunct="0">
        <a:spcBef>
          <a:spcPct val="0"/>
        </a:spcBef>
        <a:spcAft>
          <a:spcPct val="0"/>
        </a:spcAft>
        <a:defRPr sz="3600" b="1">
          <a:solidFill>
            <a:srgbClr val="FFFF00"/>
          </a:solidFill>
          <a:latin typeface="Helvetica" pitchFamily="-110" charset="0"/>
        </a:defRPr>
      </a:lvl9pPr>
    </p:titleStyle>
    <p:bodyStyle>
      <a:lvl1pPr marL="342900" indent="-342900" algn="l" rtl="0" eaLnBrk="0" fontAlgn="base" hangingPunct="0">
        <a:spcBef>
          <a:spcPct val="20000"/>
        </a:spcBef>
        <a:spcAft>
          <a:spcPct val="0"/>
        </a:spcAft>
        <a:buClr>
          <a:srgbClr val="FFFF00"/>
        </a:buClr>
        <a:buChar char="•"/>
        <a:defRPr sz="2400" b="1">
          <a:solidFill>
            <a:schemeClr val="bg1"/>
          </a:solidFill>
          <a:latin typeface="+mn-lt"/>
          <a:ea typeface="ヒラギノ角ゴ Pro W3" pitchFamily="-110" charset="-128"/>
          <a:cs typeface="ヒラギノ角ゴ Pro W3" pitchFamily="-110" charset="-128"/>
        </a:defRPr>
      </a:lvl1pPr>
      <a:lvl2pPr marL="742950" indent="-285750" algn="l" rtl="0" eaLnBrk="0" fontAlgn="base" hangingPunct="0">
        <a:spcBef>
          <a:spcPct val="20000"/>
        </a:spcBef>
        <a:spcAft>
          <a:spcPct val="0"/>
        </a:spcAft>
        <a:buChar char="–"/>
        <a:defRPr sz="2000" b="1">
          <a:solidFill>
            <a:schemeClr val="bg1"/>
          </a:solidFill>
          <a:latin typeface="+mn-lt"/>
          <a:ea typeface="ヒラギノ角ゴ Pro W3" pitchFamily="-110" charset="-128"/>
        </a:defRPr>
      </a:lvl2pPr>
      <a:lvl3pPr marL="1143000" indent="-228600" algn="l" rtl="0" eaLnBrk="0" fontAlgn="base" hangingPunct="0">
        <a:spcBef>
          <a:spcPct val="20000"/>
        </a:spcBef>
        <a:spcAft>
          <a:spcPct val="0"/>
        </a:spcAft>
        <a:buChar char="•"/>
        <a:defRPr b="1">
          <a:solidFill>
            <a:schemeClr val="bg1"/>
          </a:solidFill>
          <a:latin typeface="+mn-lt"/>
          <a:ea typeface="ＭＳ Ｐゴシック" charset="-128"/>
          <a:cs typeface="ＭＳ Ｐゴシック" pitchFamily="-108" charset="-128"/>
        </a:defRPr>
      </a:lvl3pPr>
      <a:lvl4pPr marL="1600200" indent="-228600" algn="l" rtl="0" eaLnBrk="0" fontAlgn="base" hangingPunct="0">
        <a:spcBef>
          <a:spcPct val="20000"/>
        </a:spcBef>
        <a:spcAft>
          <a:spcPct val="0"/>
        </a:spcAft>
        <a:buChar char="–"/>
        <a:defRPr sz="1600" b="1">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b="1">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1600" b="1">
          <a:solidFill>
            <a:schemeClr val="tx1"/>
          </a:solidFill>
          <a:latin typeface="+mn-lt"/>
          <a:ea typeface="ヒラギノ角ゴ Pro W3" pitchFamily="-110" charset="-128"/>
        </a:defRPr>
      </a:lvl6pPr>
      <a:lvl7pPr marL="2971800" indent="-228600" algn="l" rtl="0" eaLnBrk="0" fontAlgn="base" hangingPunct="0">
        <a:spcBef>
          <a:spcPct val="20000"/>
        </a:spcBef>
        <a:spcAft>
          <a:spcPct val="0"/>
        </a:spcAft>
        <a:buChar char="»"/>
        <a:defRPr sz="1600" b="1">
          <a:solidFill>
            <a:schemeClr val="tx1"/>
          </a:solidFill>
          <a:latin typeface="+mn-lt"/>
          <a:ea typeface="ヒラギノ角ゴ Pro W3" pitchFamily="-110" charset="-128"/>
        </a:defRPr>
      </a:lvl7pPr>
      <a:lvl8pPr marL="3429000" indent="-228600" algn="l" rtl="0" eaLnBrk="0" fontAlgn="base" hangingPunct="0">
        <a:spcBef>
          <a:spcPct val="20000"/>
        </a:spcBef>
        <a:spcAft>
          <a:spcPct val="0"/>
        </a:spcAft>
        <a:buChar char="»"/>
        <a:defRPr sz="1600" b="1">
          <a:solidFill>
            <a:schemeClr val="tx1"/>
          </a:solidFill>
          <a:latin typeface="+mn-lt"/>
          <a:ea typeface="ヒラギノ角ゴ Pro W3" pitchFamily="-110" charset="-128"/>
        </a:defRPr>
      </a:lvl8pPr>
      <a:lvl9pPr marL="3886200" indent="-228600" algn="l" rtl="0" eaLnBrk="0" fontAlgn="base" hangingPunct="0">
        <a:spcBef>
          <a:spcPct val="20000"/>
        </a:spcBef>
        <a:spcAft>
          <a:spcPct val="0"/>
        </a:spcAft>
        <a:buChar char="»"/>
        <a:defRPr sz="1600" b="1">
          <a:solidFill>
            <a:schemeClr val="tx1"/>
          </a:solidFill>
          <a:latin typeface="+mn-lt"/>
          <a:ea typeface="ヒラギノ角ゴ Pro W3"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syfpeithi.de/"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774700" y="1098550"/>
            <a:ext cx="8534400" cy="1143000"/>
          </a:xfrm>
        </p:spPr>
        <p:txBody>
          <a:bodyPr/>
          <a:lstStyle/>
          <a:p>
            <a:r>
              <a:rPr lang="en-GB" sz="4400" b="0" dirty="0" smtClean="0">
                <a:latin typeface="Arial" pitchFamily="34" charset="0"/>
                <a:ea typeface="ヒラギノ角ゴ Pro W3" charset="-128"/>
                <a:cs typeface="Arial" pitchFamily="34" charset="0"/>
              </a:rPr>
              <a:t>Minor histocompatibility antigens</a:t>
            </a:r>
            <a:endParaRPr lang="en-GB" sz="4400" b="0" dirty="0">
              <a:latin typeface="Arial" pitchFamily="34" charset="0"/>
              <a:ea typeface="ヒラギノ角ゴ Pro W3" charset="-128"/>
              <a:cs typeface="Arial" pitchFamily="34" charset="0"/>
            </a:endParaRPr>
          </a:p>
        </p:txBody>
      </p:sp>
      <p:sp>
        <p:nvSpPr>
          <p:cNvPr id="16387" name="Rectangle 3"/>
          <p:cNvSpPr>
            <a:spLocks noGrp="1" noChangeArrowheads="1"/>
          </p:cNvSpPr>
          <p:nvPr>
            <p:ph type="subTitle" idx="1"/>
          </p:nvPr>
        </p:nvSpPr>
        <p:spPr>
          <a:xfrm>
            <a:off x="1511300" y="2400300"/>
            <a:ext cx="7073900" cy="2387600"/>
          </a:xfrm>
        </p:spPr>
        <p:txBody>
          <a:bodyPr/>
          <a:lstStyle/>
          <a:p>
            <a:endParaRPr lang="en-GB" sz="3600" b="0" dirty="0" smtClean="0">
              <a:ea typeface="ヒラギノ角ゴ Pro W3" charset="-128"/>
              <a:cs typeface="ヒラギノ角ゴ Pro W3" charset="-128"/>
            </a:endParaRPr>
          </a:p>
          <a:p>
            <a:r>
              <a:rPr lang="en-GB" sz="2800" b="0" dirty="0" smtClean="0">
                <a:latin typeface="Arial" pitchFamily="34" charset="0"/>
                <a:ea typeface="ヒラギノ角ゴ Pro W3" charset="-128"/>
                <a:cs typeface="Arial" pitchFamily="34" charset="0"/>
              </a:rPr>
              <a:t>Professor </a:t>
            </a:r>
            <a:r>
              <a:rPr lang="en-GB" sz="2800" b="0" dirty="0" smtClean="0">
                <a:latin typeface="Arial" pitchFamily="34" charset="0"/>
                <a:ea typeface="ヒラギノ角ゴ Pro W3" charset="-128"/>
                <a:cs typeface="Arial" pitchFamily="34" charset="0"/>
              </a:rPr>
              <a:t>Julian Dyson</a:t>
            </a:r>
          </a:p>
          <a:p>
            <a:r>
              <a:rPr lang="en-GB" sz="2800" b="0" dirty="0" smtClean="0">
                <a:latin typeface="Arial" pitchFamily="34" charset="0"/>
                <a:ea typeface="ヒラギノ角ゴ Pro W3" charset="-128"/>
                <a:cs typeface="Arial" pitchFamily="34" charset="0"/>
              </a:rPr>
              <a:t>Jan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8674" name="Picture 5" descr="E:\Jpg\CH09\F09-14B.JPG"/>
          <p:cNvPicPr>
            <a:picLocks noChangeAspect="1" noChangeArrowheads="1"/>
          </p:cNvPicPr>
          <p:nvPr/>
        </p:nvPicPr>
        <p:blipFill>
          <a:blip r:embed="rId2"/>
          <a:srcRect/>
          <a:stretch>
            <a:fillRect/>
          </a:stretch>
        </p:blipFill>
        <p:spPr bwMode="auto">
          <a:xfrm>
            <a:off x="3424239" y="1202777"/>
            <a:ext cx="2608262" cy="5499648"/>
          </a:xfrm>
          <a:prstGeom prst="rect">
            <a:avLst/>
          </a:prstGeom>
          <a:noFill/>
          <a:ln w="9525">
            <a:noFill/>
            <a:miter lim="800000"/>
            <a:headEnd/>
            <a:tailEnd/>
          </a:ln>
        </p:spPr>
      </p:pic>
      <p:sp>
        <p:nvSpPr>
          <p:cNvPr id="28675" name="Text Box 12"/>
          <p:cNvSpPr txBox="1">
            <a:spLocks noChangeArrowheads="1"/>
          </p:cNvSpPr>
          <p:nvPr/>
        </p:nvSpPr>
        <p:spPr bwMode="auto">
          <a:xfrm>
            <a:off x="1508125" y="215900"/>
            <a:ext cx="7078663" cy="584200"/>
          </a:xfrm>
          <a:prstGeom prst="rect">
            <a:avLst/>
          </a:prstGeom>
          <a:noFill/>
          <a:ln w="9525">
            <a:noFill/>
            <a:miter lim="800000"/>
            <a:headEnd/>
            <a:tailEnd/>
          </a:ln>
        </p:spPr>
        <p:txBody>
          <a:bodyPr wrap="none">
            <a:prstTxWarp prst="textNoShape">
              <a:avLst/>
            </a:prstTxWarp>
            <a:spAutoFit/>
          </a:bodyPr>
          <a:lstStyle/>
          <a:p>
            <a:r>
              <a:rPr lang="en-GB" sz="3200" baseline="0">
                <a:solidFill>
                  <a:srgbClr val="FFFF00"/>
                </a:solidFill>
                <a:latin typeface="Times New Roman" charset="0"/>
              </a:rPr>
              <a:t>Why are minor H antigens immunogenic?</a:t>
            </a:r>
            <a:endParaRPr lang="en-GB" sz="4000"/>
          </a:p>
        </p:txBody>
      </p:sp>
      <p:sp>
        <p:nvSpPr>
          <p:cNvPr id="28676" name="Text Box 16"/>
          <p:cNvSpPr txBox="1">
            <a:spLocks noChangeArrowheads="1"/>
          </p:cNvSpPr>
          <p:nvPr/>
        </p:nvSpPr>
        <p:spPr bwMode="auto">
          <a:xfrm>
            <a:off x="6299200" y="290513"/>
            <a:ext cx="1562100" cy="336550"/>
          </a:xfrm>
          <a:prstGeom prst="rect">
            <a:avLst/>
          </a:prstGeom>
          <a:noFill/>
          <a:ln w="9525">
            <a:noFill/>
            <a:miter lim="800000"/>
            <a:headEnd/>
            <a:tailEnd/>
          </a:ln>
        </p:spPr>
        <p:txBody>
          <a:bodyPr>
            <a:prstTxWarp prst="textNoShape">
              <a:avLst/>
            </a:prstTxWarp>
            <a:spAutoFit/>
          </a:bodyPr>
          <a:lstStyle/>
          <a:p>
            <a:pPr>
              <a:spcBef>
                <a:spcPct val="50000"/>
              </a:spcBef>
            </a:pPr>
            <a:endParaRPr lang="en-GB"/>
          </a:p>
        </p:txBody>
      </p:sp>
      <p:sp>
        <p:nvSpPr>
          <p:cNvPr id="28677" name="Line 18"/>
          <p:cNvSpPr>
            <a:spLocks noChangeShapeType="1"/>
          </p:cNvSpPr>
          <p:nvPr/>
        </p:nvSpPr>
        <p:spPr bwMode="auto">
          <a:xfrm flipH="1">
            <a:off x="4648200" y="2603500"/>
            <a:ext cx="1625600" cy="12065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28678" name="Text Box 19"/>
          <p:cNvSpPr txBox="1">
            <a:spLocks noChangeArrowheads="1"/>
          </p:cNvSpPr>
          <p:nvPr/>
        </p:nvSpPr>
        <p:spPr bwMode="auto">
          <a:xfrm>
            <a:off x="6388100" y="1625600"/>
            <a:ext cx="3670300" cy="341632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baseline="0" dirty="0">
                <a:solidFill>
                  <a:srgbClr val="FFFFFF"/>
                </a:solidFill>
              </a:rPr>
              <a:t>Individuals have</a:t>
            </a:r>
            <a:r>
              <a:rPr lang="en-US" baseline="0" dirty="0" smtClean="0">
                <a:solidFill>
                  <a:srgbClr val="FFFFFF"/>
                </a:solidFill>
              </a:rPr>
              <a:t> </a:t>
            </a:r>
            <a:r>
              <a:rPr lang="en-US" baseline="0" dirty="0" smtClean="0">
                <a:solidFill>
                  <a:srgbClr val="FFFF00"/>
                </a:solidFill>
              </a:rPr>
              <a:t>some</a:t>
            </a:r>
            <a:r>
              <a:rPr lang="en-US" baseline="0" dirty="0" smtClean="0">
                <a:solidFill>
                  <a:srgbClr val="FFFFFF"/>
                </a:solidFill>
              </a:rPr>
              <a:t> different peptides bound </a:t>
            </a:r>
            <a:r>
              <a:rPr lang="en-US" baseline="0" dirty="0">
                <a:solidFill>
                  <a:srgbClr val="FFFFFF"/>
                </a:solidFill>
              </a:rPr>
              <a:t>to </a:t>
            </a:r>
            <a:r>
              <a:rPr lang="en-US" baseline="0" dirty="0">
                <a:solidFill>
                  <a:srgbClr val="FFFF00"/>
                </a:solidFill>
              </a:rPr>
              <a:t>MHC class I/II </a:t>
            </a:r>
            <a:r>
              <a:rPr lang="en-US" baseline="0" dirty="0">
                <a:solidFill>
                  <a:srgbClr val="FFFFFF"/>
                </a:solidFill>
              </a:rPr>
              <a:t>which are </a:t>
            </a:r>
            <a:r>
              <a:rPr lang="en-US" baseline="0" dirty="0" err="1">
                <a:solidFill>
                  <a:srgbClr val="FFFFFF"/>
                </a:solidFill>
              </a:rPr>
              <a:t>recognised</a:t>
            </a:r>
            <a:r>
              <a:rPr lang="en-US" baseline="0" dirty="0">
                <a:solidFill>
                  <a:srgbClr val="FFFFFF"/>
                </a:solidFill>
              </a:rPr>
              <a:t> by </a:t>
            </a:r>
            <a:r>
              <a:rPr lang="en-US" baseline="0" dirty="0" err="1">
                <a:solidFill>
                  <a:srgbClr val="FFFFFF"/>
                </a:solidFill>
              </a:rPr>
              <a:t>TCRs</a:t>
            </a:r>
            <a:r>
              <a:rPr lang="en-US" dirty="0">
                <a:solidFill>
                  <a:srgbClr val="FFFFFF"/>
                </a:solidFill>
              </a:rPr>
              <a:t> </a:t>
            </a:r>
          </a:p>
          <a:p>
            <a:pPr>
              <a:spcBef>
                <a:spcPct val="50000"/>
              </a:spcBef>
            </a:pPr>
            <a:endParaRPr lang="en-US" baseline="0" dirty="0">
              <a:solidFill>
                <a:srgbClr val="FFFFFF"/>
              </a:solidFill>
            </a:endParaRPr>
          </a:p>
          <a:p>
            <a:pPr>
              <a:spcBef>
                <a:spcPct val="50000"/>
              </a:spcBef>
            </a:pPr>
            <a:r>
              <a:rPr lang="en-US" baseline="0" dirty="0">
                <a:solidFill>
                  <a:srgbClr val="FFFF00"/>
                </a:solidFill>
              </a:rPr>
              <a:t>Same process as for recognition foreign antigen</a:t>
            </a:r>
            <a:r>
              <a:rPr lang="en-US" baseline="0" dirty="0" smtClean="0">
                <a:solidFill>
                  <a:srgbClr val="FFFF00"/>
                </a:solidFill>
              </a:rPr>
              <a:t> </a:t>
            </a:r>
            <a:r>
              <a:rPr lang="en-US" baseline="0" dirty="0" err="1" smtClean="0">
                <a:solidFill>
                  <a:srgbClr val="FFFF00"/>
                </a:solidFill>
              </a:rPr>
              <a:t>eg</a:t>
            </a:r>
            <a:r>
              <a:rPr lang="en-US" baseline="0" dirty="0" smtClean="0">
                <a:solidFill>
                  <a:srgbClr val="FFFF00"/>
                </a:solidFill>
              </a:rPr>
              <a:t> </a:t>
            </a:r>
            <a:r>
              <a:rPr lang="en-US" baseline="0" dirty="0">
                <a:solidFill>
                  <a:srgbClr val="FFFF00"/>
                </a:solidFill>
              </a:rPr>
              <a:t>virus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9698" name="Picture 2" descr="E:\Jpg\CH09\F09-14B.JPG"/>
          <p:cNvPicPr>
            <a:picLocks noChangeAspect="1" noChangeArrowheads="1"/>
          </p:cNvPicPr>
          <p:nvPr/>
        </p:nvPicPr>
        <p:blipFill>
          <a:blip r:embed="rId2"/>
          <a:srcRect/>
          <a:stretch>
            <a:fillRect/>
          </a:stretch>
        </p:blipFill>
        <p:spPr bwMode="auto">
          <a:xfrm>
            <a:off x="2001838" y="623888"/>
            <a:ext cx="2822575" cy="5951537"/>
          </a:xfrm>
          <a:prstGeom prst="rect">
            <a:avLst/>
          </a:prstGeom>
          <a:noFill/>
          <a:ln w="9525">
            <a:noFill/>
            <a:miter lim="800000"/>
            <a:headEnd/>
            <a:tailEnd/>
          </a:ln>
        </p:spPr>
      </p:pic>
      <p:sp>
        <p:nvSpPr>
          <p:cNvPr id="29699" name="Line 3"/>
          <p:cNvSpPr>
            <a:spLocks noChangeShapeType="1"/>
          </p:cNvSpPr>
          <p:nvPr/>
        </p:nvSpPr>
        <p:spPr bwMode="auto">
          <a:xfrm flipH="1">
            <a:off x="4191000" y="2400300"/>
            <a:ext cx="1206500" cy="7493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29700" name="Text Box 4"/>
          <p:cNvSpPr txBox="1">
            <a:spLocks noChangeArrowheads="1"/>
          </p:cNvSpPr>
          <p:nvPr/>
        </p:nvSpPr>
        <p:spPr bwMode="auto">
          <a:xfrm>
            <a:off x="1571625" y="12700"/>
            <a:ext cx="7078663" cy="584200"/>
          </a:xfrm>
          <a:prstGeom prst="rect">
            <a:avLst/>
          </a:prstGeom>
          <a:noFill/>
          <a:ln w="9525">
            <a:noFill/>
            <a:miter lim="800000"/>
            <a:headEnd/>
            <a:tailEnd/>
          </a:ln>
        </p:spPr>
        <p:txBody>
          <a:bodyPr wrap="none">
            <a:prstTxWarp prst="textNoShape">
              <a:avLst/>
            </a:prstTxWarp>
            <a:spAutoFit/>
          </a:bodyPr>
          <a:lstStyle/>
          <a:p>
            <a:r>
              <a:rPr lang="en-GB" sz="3200" baseline="0">
                <a:solidFill>
                  <a:srgbClr val="FFFF00"/>
                </a:solidFill>
                <a:latin typeface="Times New Roman" charset="0"/>
              </a:rPr>
              <a:t>Why are minor H antigens immunogenic?</a:t>
            </a:r>
            <a:endParaRPr lang="en-GB" sz="4000"/>
          </a:p>
        </p:txBody>
      </p:sp>
      <p:sp>
        <p:nvSpPr>
          <p:cNvPr id="29701" name="Line 5"/>
          <p:cNvSpPr>
            <a:spLocks noChangeShapeType="1"/>
          </p:cNvSpPr>
          <p:nvPr/>
        </p:nvSpPr>
        <p:spPr bwMode="auto">
          <a:xfrm flipH="1" flipV="1">
            <a:off x="3962400" y="3810000"/>
            <a:ext cx="1422400"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29702" name="Text Box 6"/>
          <p:cNvSpPr txBox="1">
            <a:spLocks noChangeArrowheads="1"/>
          </p:cNvSpPr>
          <p:nvPr/>
        </p:nvSpPr>
        <p:spPr bwMode="auto">
          <a:xfrm>
            <a:off x="5594350" y="2024063"/>
            <a:ext cx="3531736" cy="1282402"/>
          </a:xfrm>
          <a:prstGeom prst="rect">
            <a:avLst/>
          </a:prstGeom>
          <a:noFill/>
          <a:ln w="9525">
            <a:noFill/>
            <a:miter lim="800000"/>
            <a:headEnd/>
            <a:tailEnd/>
          </a:ln>
        </p:spPr>
        <p:txBody>
          <a:bodyPr wrap="none">
            <a:prstTxWarp prst="textNoShape">
              <a:avLst/>
            </a:prstTxWarp>
            <a:spAutoFit/>
          </a:bodyPr>
          <a:lstStyle/>
          <a:p>
            <a:r>
              <a:rPr lang="en-GB" sz="4000" dirty="0">
                <a:solidFill>
                  <a:schemeClr val="bg1"/>
                </a:solidFill>
                <a:latin typeface="Times New Roman" charset="0"/>
              </a:rPr>
              <a:t>TCR repertoire </a:t>
            </a:r>
            <a:r>
              <a:rPr lang="en-GB" sz="4000" dirty="0" err="1">
                <a:solidFill>
                  <a:schemeClr val="bg1"/>
                </a:solidFill>
                <a:latin typeface="Times New Roman" charset="0"/>
              </a:rPr>
              <a:t>tolerised</a:t>
            </a:r>
            <a:r>
              <a:rPr lang="en-GB" sz="4000" dirty="0">
                <a:solidFill>
                  <a:schemeClr val="bg1"/>
                </a:solidFill>
                <a:latin typeface="Times New Roman" charset="0"/>
              </a:rPr>
              <a:t> </a:t>
            </a:r>
          </a:p>
          <a:p>
            <a:r>
              <a:rPr lang="en-GB" sz="4000" dirty="0">
                <a:solidFill>
                  <a:schemeClr val="bg1"/>
                </a:solidFill>
                <a:latin typeface="Times New Roman" charset="0"/>
              </a:rPr>
              <a:t>only to</a:t>
            </a:r>
            <a:r>
              <a:rPr lang="en-GB" sz="4000" dirty="0" smtClean="0">
                <a:solidFill>
                  <a:schemeClr val="bg1"/>
                </a:solidFill>
                <a:latin typeface="Times New Roman" charset="0"/>
              </a:rPr>
              <a:t> </a:t>
            </a:r>
            <a:r>
              <a:rPr lang="en-GB" sz="4000" dirty="0" smtClean="0">
                <a:solidFill>
                  <a:srgbClr val="FFFF00"/>
                </a:solidFill>
                <a:latin typeface="Times New Roman" charset="0"/>
              </a:rPr>
              <a:t>self-peptides</a:t>
            </a:r>
            <a:endParaRPr lang="en-GB" sz="3600" dirty="0">
              <a:solidFill>
                <a:srgbClr val="FFFF00"/>
              </a:solidFill>
              <a:latin typeface="Times New Roman" charset="0"/>
            </a:endParaRPr>
          </a:p>
          <a:p>
            <a:endParaRPr lang="en-GB" sz="3600" dirty="0">
              <a:latin typeface="Times New Roman" charset="0"/>
            </a:endParaRPr>
          </a:p>
        </p:txBody>
      </p:sp>
      <p:sp>
        <p:nvSpPr>
          <p:cNvPr id="29703" name="Text Box 7"/>
          <p:cNvSpPr txBox="1">
            <a:spLocks noChangeArrowheads="1"/>
          </p:cNvSpPr>
          <p:nvPr/>
        </p:nvSpPr>
        <p:spPr bwMode="auto">
          <a:xfrm>
            <a:off x="5475288" y="3890963"/>
            <a:ext cx="4583112" cy="1692771"/>
          </a:xfrm>
          <a:prstGeom prst="rect">
            <a:avLst/>
          </a:prstGeom>
          <a:noFill/>
          <a:ln w="9525">
            <a:noFill/>
            <a:miter lim="800000"/>
            <a:headEnd/>
            <a:tailEnd/>
          </a:ln>
        </p:spPr>
        <p:txBody>
          <a:bodyPr>
            <a:prstTxWarp prst="textNoShape">
              <a:avLst/>
            </a:prstTxWarp>
            <a:spAutoFit/>
          </a:bodyPr>
          <a:lstStyle/>
          <a:p>
            <a:r>
              <a:rPr lang="en-GB" sz="4000" dirty="0">
                <a:solidFill>
                  <a:srgbClr val="FFFF00"/>
                </a:solidFill>
                <a:latin typeface="Times New Roman" charset="0"/>
              </a:rPr>
              <a:t>Allelic forms </a:t>
            </a:r>
            <a:r>
              <a:rPr lang="en-GB" sz="4000" dirty="0">
                <a:solidFill>
                  <a:schemeClr val="bg1"/>
                </a:solidFill>
                <a:latin typeface="Times New Roman" charset="0"/>
              </a:rPr>
              <a:t>of</a:t>
            </a:r>
            <a:r>
              <a:rPr lang="en-GB" sz="4000" dirty="0" smtClean="0">
                <a:solidFill>
                  <a:schemeClr val="bg1"/>
                </a:solidFill>
                <a:latin typeface="Times New Roman" charset="0"/>
              </a:rPr>
              <a:t> self- peptides </a:t>
            </a:r>
            <a:r>
              <a:rPr lang="en-GB" sz="4000" dirty="0">
                <a:solidFill>
                  <a:schemeClr val="bg1"/>
                </a:solidFill>
                <a:latin typeface="Times New Roman" charset="0"/>
              </a:rPr>
              <a:t>may be </a:t>
            </a:r>
            <a:r>
              <a:rPr lang="en-GB" sz="4000" dirty="0">
                <a:solidFill>
                  <a:srgbClr val="FFFF00"/>
                </a:solidFill>
                <a:latin typeface="Times New Roman" charset="0"/>
              </a:rPr>
              <a:t>immunogenic</a:t>
            </a:r>
            <a:r>
              <a:rPr lang="en-GB" sz="4000" dirty="0">
                <a:solidFill>
                  <a:schemeClr val="bg1"/>
                </a:solidFill>
                <a:latin typeface="Times New Roman" charset="0"/>
              </a:rPr>
              <a:t> just as a viral peptide is immunogenic</a:t>
            </a:r>
            <a:endParaRPr lang="en-GB" sz="3600" dirty="0">
              <a:solidFill>
                <a:schemeClr val="bg1"/>
              </a:solidFill>
              <a:latin typeface="Times New Roman" charset="0"/>
            </a:endParaRPr>
          </a:p>
          <a:p>
            <a:endParaRPr lang="en-GB" sz="3600" dirty="0">
              <a:latin typeface="Times New Roman" charset="0"/>
            </a:endParaRPr>
          </a:p>
        </p:txBody>
      </p:sp>
      <p:sp>
        <p:nvSpPr>
          <p:cNvPr id="29704" name="Text Box 8"/>
          <p:cNvSpPr txBox="1">
            <a:spLocks noChangeArrowheads="1"/>
          </p:cNvSpPr>
          <p:nvPr/>
        </p:nvSpPr>
        <p:spPr bwMode="auto">
          <a:xfrm>
            <a:off x="6299200" y="290513"/>
            <a:ext cx="1562100" cy="336550"/>
          </a:xfrm>
          <a:prstGeom prst="rect">
            <a:avLst/>
          </a:prstGeom>
          <a:noFill/>
          <a:ln w="9525">
            <a:noFill/>
            <a:miter lim="800000"/>
            <a:headEnd/>
            <a:tailEnd/>
          </a:ln>
        </p:spPr>
        <p:txBody>
          <a:bodyPr>
            <a:prstTxWarp prst="textNoShape">
              <a:avLst/>
            </a:prstTxWarp>
            <a:spAutoFit/>
          </a:bodyPr>
          <a:lstStyle/>
          <a:p>
            <a:pPr>
              <a:spcBef>
                <a:spcPct val="50000"/>
              </a:spcBef>
            </a:pP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My Documents\HU\Immunology\CH07-JPEG\CH07-JPEG\F07-10A.JPG"/>
          <p:cNvPicPr>
            <a:picLocks noChangeAspect="1" noChangeArrowheads="1"/>
          </p:cNvPicPr>
          <p:nvPr/>
        </p:nvPicPr>
        <p:blipFill>
          <a:blip r:embed="rId2"/>
          <a:srcRect/>
          <a:stretch>
            <a:fillRect/>
          </a:stretch>
        </p:blipFill>
        <p:spPr bwMode="auto">
          <a:xfrm>
            <a:off x="1482725" y="1352550"/>
            <a:ext cx="7362825" cy="4775200"/>
          </a:xfrm>
          <a:prstGeom prst="rect">
            <a:avLst/>
          </a:prstGeom>
          <a:noFill/>
          <a:ln w="9525">
            <a:noFill/>
            <a:miter lim="800000"/>
            <a:headEnd/>
            <a:tailEnd/>
          </a:ln>
        </p:spPr>
      </p:pic>
      <p:sp>
        <p:nvSpPr>
          <p:cNvPr id="30723" name="Text Box 3"/>
          <p:cNvSpPr txBox="1">
            <a:spLocks noChangeArrowheads="1"/>
          </p:cNvSpPr>
          <p:nvPr/>
        </p:nvSpPr>
        <p:spPr bwMode="auto">
          <a:xfrm>
            <a:off x="2446338" y="0"/>
            <a:ext cx="5394325" cy="1311275"/>
          </a:xfrm>
          <a:prstGeom prst="rect">
            <a:avLst/>
          </a:prstGeom>
          <a:noFill/>
          <a:ln w="9525">
            <a:noFill/>
            <a:miter lim="800000"/>
            <a:headEnd/>
            <a:tailEnd/>
          </a:ln>
        </p:spPr>
        <p:txBody>
          <a:bodyPr wrap="none">
            <a:prstTxWarp prst="textNoShape">
              <a:avLst/>
            </a:prstTxWarp>
            <a:spAutoFit/>
          </a:bodyPr>
          <a:lstStyle/>
          <a:p>
            <a:pPr algn="ctr" eaLnBrk="1" hangingPunct="1"/>
            <a:r>
              <a:rPr kumimoji="1" lang="en-US" altLang="zh-TW" sz="4000" b="1" baseline="0">
                <a:solidFill>
                  <a:srgbClr val="FFFFFF"/>
                </a:solidFill>
                <a:latin typeface="Times New Roman" charset="0"/>
                <a:ea typeface="新細明體" charset="-120"/>
                <a:cs typeface="新細明體" charset="-120"/>
              </a:rPr>
              <a:t>Peptide-binding cleft of </a:t>
            </a:r>
          </a:p>
          <a:p>
            <a:pPr algn="ctr" eaLnBrk="1" hangingPunct="1"/>
            <a:r>
              <a:rPr kumimoji="1" lang="en-US" altLang="zh-TW" sz="4000" b="1" baseline="0">
                <a:solidFill>
                  <a:srgbClr val="FFFFFF"/>
                </a:solidFill>
                <a:latin typeface="Times New Roman" charset="0"/>
                <a:ea typeface="新細明體" charset="-120"/>
                <a:cs typeface="新細明體" charset="-120"/>
              </a:rPr>
              <a:t>class I molecules</a:t>
            </a:r>
            <a:r>
              <a:rPr kumimoji="1" lang="en-US" altLang="zh-TW" sz="4000" baseline="0">
                <a:solidFill>
                  <a:srgbClr val="FFFFFF"/>
                </a:solidFill>
                <a:latin typeface="Times New Roman" charset="0"/>
                <a:ea typeface="新細明體" charset="-120"/>
                <a:cs typeface="新細明體" charset="-120"/>
              </a:rPr>
              <a:t> </a:t>
            </a:r>
          </a:p>
        </p:txBody>
      </p:sp>
      <p:sp>
        <p:nvSpPr>
          <p:cNvPr id="30724" name="Text Box 4"/>
          <p:cNvSpPr txBox="1">
            <a:spLocks noChangeArrowheads="1"/>
          </p:cNvSpPr>
          <p:nvPr/>
        </p:nvSpPr>
        <p:spPr bwMode="auto">
          <a:xfrm>
            <a:off x="1450975" y="6122988"/>
            <a:ext cx="7670800" cy="579437"/>
          </a:xfrm>
          <a:prstGeom prst="rect">
            <a:avLst/>
          </a:prstGeom>
          <a:noFill/>
          <a:ln w="9525">
            <a:noFill/>
            <a:miter lim="800000"/>
            <a:headEnd/>
            <a:tailEnd/>
          </a:ln>
        </p:spPr>
        <p:txBody>
          <a:bodyPr wrap="none">
            <a:prstTxWarp prst="textNoShape">
              <a:avLst/>
            </a:prstTxWarp>
            <a:spAutoFit/>
          </a:bodyPr>
          <a:lstStyle/>
          <a:p>
            <a:pPr eaLnBrk="1" hangingPunct="1"/>
            <a:r>
              <a:rPr kumimoji="1" lang="en-US" altLang="zh-TW" sz="3200" baseline="0">
                <a:solidFill>
                  <a:srgbClr val="FFFFFF"/>
                </a:solidFill>
                <a:latin typeface="Times New Roman" charset="0"/>
                <a:ea typeface="新細明體" charset="-120"/>
                <a:cs typeface="新細明體" charset="-120"/>
              </a:rPr>
              <a:t>8 – 10 amino acid residues, most commonly 9</a:t>
            </a:r>
          </a:p>
        </p:txBody>
      </p:sp>
      <p:sp>
        <p:nvSpPr>
          <p:cNvPr id="30725" name="Text Box 5"/>
          <p:cNvSpPr txBox="1">
            <a:spLocks noChangeArrowheads="1"/>
          </p:cNvSpPr>
          <p:nvPr/>
        </p:nvSpPr>
        <p:spPr bwMode="auto">
          <a:xfrm>
            <a:off x="6092825" y="120650"/>
            <a:ext cx="184150" cy="336550"/>
          </a:xfrm>
          <a:prstGeom prst="rect">
            <a:avLst/>
          </a:prstGeom>
          <a:noFill/>
          <a:ln w="9525">
            <a:noFill/>
            <a:miter lim="800000"/>
            <a:headEnd/>
            <a:tailEnd/>
          </a:ln>
        </p:spPr>
        <p:txBody>
          <a:bodyPr wrap="none">
            <a:prstTxWarp prst="textNoShape">
              <a:avLst/>
            </a:prstTxWarp>
            <a:spAutoFit/>
          </a:bodyPr>
          <a:lstStyle/>
          <a:p>
            <a:endParaRPr lang="en-GB"/>
          </a:p>
        </p:txBody>
      </p:sp>
      <p:sp>
        <p:nvSpPr>
          <p:cNvPr id="30726" name="Text Box 7"/>
          <p:cNvSpPr txBox="1">
            <a:spLocks noChangeArrowheads="1"/>
          </p:cNvSpPr>
          <p:nvPr/>
        </p:nvSpPr>
        <p:spPr bwMode="auto">
          <a:xfrm>
            <a:off x="9356725" y="984250"/>
            <a:ext cx="184150" cy="336550"/>
          </a:xfrm>
          <a:prstGeom prst="rect">
            <a:avLst/>
          </a:prstGeom>
          <a:noFill/>
          <a:ln w="9525">
            <a:noFill/>
            <a:miter lim="800000"/>
            <a:headEnd/>
            <a:tailEnd/>
          </a:ln>
        </p:spPr>
        <p:txBody>
          <a:bodyPr wrap="none">
            <a:prstTxWarp prst="textNoShape">
              <a:avLst/>
            </a:prstTxWarp>
            <a:spAutoFit/>
          </a:bodyPr>
          <a:lstStyle/>
          <a:p>
            <a:endParaRPr lang="en-GB"/>
          </a:p>
        </p:txBody>
      </p:sp>
      <p:sp>
        <p:nvSpPr>
          <p:cNvPr id="30727" name="Text Box 8"/>
          <p:cNvSpPr txBox="1">
            <a:spLocks noChangeArrowheads="1"/>
          </p:cNvSpPr>
          <p:nvPr/>
        </p:nvSpPr>
        <p:spPr bwMode="auto">
          <a:xfrm>
            <a:off x="6537325" y="158750"/>
            <a:ext cx="184150" cy="336550"/>
          </a:xfrm>
          <a:prstGeom prst="rect">
            <a:avLst/>
          </a:prstGeom>
          <a:noFill/>
          <a:ln w="9525">
            <a:noFill/>
            <a:miter lim="800000"/>
            <a:headEnd/>
            <a:tailEnd/>
          </a:ln>
        </p:spPr>
        <p:txBody>
          <a:bodyPr wrap="none">
            <a:prstTxWarp prst="textNoShape">
              <a:avLst/>
            </a:prstTxWarp>
            <a:spAutoFit/>
          </a:bodyPr>
          <a:lstStyle/>
          <a:p>
            <a:endParaRPr lang="en-GB"/>
          </a:p>
        </p:txBody>
      </p:sp>
      <p:sp>
        <p:nvSpPr>
          <p:cNvPr id="30728" name="Line 10"/>
          <p:cNvSpPr>
            <a:spLocks noChangeShapeType="1"/>
          </p:cNvSpPr>
          <p:nvPr/>
        </p:nvSpPr>
        <p:spPr bwMode="auto">
          <a:xfrm flipH="1">
            <a:off x="6197600" y="2476500"/>
            <a:ext cx="1917700" cy="1041400"/>
          </a:xfrm>
          <a:prstGeom prst="line">
            <a:avLst/>
          </a:prstGeom>
          <a:noFill/>
          <a:ln w="38100">
            <a:solidFill>
              <a:schemeClr val="accent2"/>
            </a:solidFill>
            <a:round/>
            <a:headEnd/>
            <a:tailEnd type="triangle" w="med" len="med"/>
          </a:ln>
        </p:spPr>
        <p:txBody>
          <a:bodyPr wrap="none" anchor="ctr">
            <a:prstTxWarp prst="textNoShape">
              <a:avLst/>
            </a:prstTxWarp>
          </a:bodyPr>
          <a:lstStyle/>
          <a:p>
            <a:endParaRPr lang="en-US"/>
          </a:p>
        </p:txBody>
      </p:sp>
      <p:sp>
        <p:nvSpPr>
          <p:cNvPr id="30729" name="Text Box 11"/>
          <p:cNvSpPr txBox="1">
            <a:spLocks noChangeArrowheads="1"/>
          </p:cNvSpPr>
          <p:nvPr/>
        </p:nvSpPr>
        <p:spPr bwMode="auto">
          <a:xfrm>
            <a:off x="6651625" y="2216150"/>
            <a:ext cx="1914525" cy="457200"/>
          </a:xfrm>
          <a:prstGeom prst="rect">
            <a:avLst/>
          </a:prstGeom>
          <a:noFill/>
          <a:ln w="9525">
            <a:noFill/>
            <a:miter lim="800000"/>
            <a:headEnd/>
            <a:tailEnd/>
          </a:ln>
        </p:spPr>
        <p:txBody>
          <a:bodyPr>
            <a:prstTxWarp prst="textNoShape">
              <a:avLst/>
            </a:prstTxWarp>
            <a:spAutoFit/>
          </a:bodyPr>
          <a:lstStyle/>
          <a:p>
            <a:r>
              <a:rPr lang="en-GB" sz="3600">
                <a:solidFill>
                  <a:srgbClr val="FFFFFF"/>
                </a:solidFill>
              </a:rPr>
              <a:t>Self-peptide</a:t>
            </a:r>
            <a:endParaRPr lang="en-GB">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My Documents\HU\Immunology\CH07-JPEG\CH07-JPEG\F07-10B.JPG"/>
          <p:cNvPicPr>
            <a:picLocks noChangeAspect="1" noChangeArrowheads="1"/>
          </p:cNvPicPr>
          <p:nvPr/>
        </p:nvPicPr>
        <p:blipFill>
          <a:blip r:embed="rId2"/>
          <a:srcRect/>
          <a:stretch>
            <a:fillRect/>
          </a:stretch>
        </p:blipFill>
        <p:spPr bwMode="auto">
          <a:xfrm>
            <a:off x="1760538" y="1489075"/>
            <a:ext cx="6621462" cy="4295775"/>
          </a:xfrm>
          <a:prstGeom prst="rect">
            <a:avLst/>
          </a:prstGeom>
          <a:noFill/>
          <a:ln w="9525">
            <a:noFill/>
            <a:miter lim="800000"/>
            <a:headEnd/>
            <a:tailEnd/>
          </a:ln>
        </p:spPr>
      </p:pic>
      <p:sp>
        <p:nvSpPr>
          <p:cNvPr id="31747" name="Text Box 3"/>
          <p:cNvSpPr txBox="1">
            <a:spLocks noChangeArrowheads="1"/>
          </p:cNvSpPr>
          <p:nvPr/>
        </p:nvSpPr>
        <p:spPr bwMode="auto">
          <a:xfrm>
            <a:off x="2146300" y="0"/>
            <a:ext cx="6016625" cy="1311275"/>
          </a:xfrm>
          <a:prstGeom prst="rect">
            <a:avLst/>
          </a:prstGeom>
          <a:noFill/>
          <a:ln w="9525">
            <a:noFill/>
            <a:miter lim="800000"/>
            <a:headEnd/>
            <a:tailEnd/>
          </a:ln>
        </p:spPr>
        <p:txBody>
          <a:bodyPr wrap="none">
            <a:prstTxWarp prst="textNoShape">
              <a:avLst/>
            </a:prstTxWarp>
            <a:spAutoFit/>
          </a:bodyPr>
          <a:lstStyle/>
          <a:p>
            <a:pPr algn="ctr" eaLnBrk="1" hangingPunct="1"/>
            <a:r>
              <a:rPr kumimoji="1" lang="en-US" altLang="zh-TW" sz="4000" b="1" baseline="0">
                <a:solidFill>
                  <a:srgbClr val="FFFFFF"/>
                </a:solidFill>
                <a:latin typeface="Times New Roman" charset="0"/>
                <a:ea typeface="新細明體" charset="-120"/>
                <a:cs typeface="新細明體" charset="-120"/>
              </a:rPr>
              <a:t>Peptide-binding cleft </a:t>
            </a:r>
          </a:p>
          <a:p>
            <a:pPr algn="ctr" eaLnBrk="1" hangingPunct="1"/>
            <a:r>
              <a:rPr kumimoji="1" lang="en-US" altLang="zh-TW" sz="4000" b="1" baseline="0">
                <a:solidFill>
                  <a:srgbClr val="FFFFFF"/>
                </a:solidFill>
                <a:latin typeface="Times New Roman" charset="0"/>
                <a:ea typeface="新細明體" charset="-120"/>
                <a:cs typeface="新細明體" charset="-120"/>
              </a:rPr>
              <a:t>of MHC class II molecules</a:t>
            </a:r>
            <a:r>
              <a:rPr kumimoji="1" lang="en-US" altLang="zh-TW" sz="4000" baseline="0">
                <a:solidFill>
                  <a:srgbClr val="FFFFFF"/>
                </a:solidFill>
                <a:latin typeface="Times New Roman" charset="0"/>
                <a:ea typeface="新細明體" charset="-120"/>
                <a:cs typeface="新細明體" charset="-120"/>
              </a:rPr>
              <a:t> </a:t>
            </a:r>
          </a:p>
        </p:txBody>
      </p:sp>
      <p:sp>
        <p:nvSpPr>
          <p:cNvPr id="31748" name="Text Box 4"/>
          <p:cNvSpPr txBox="1">
            <a:spLocks noChangeArrowheads="1"/>
          </p:cNvSpPr>
          <p:nvPr/>
        </p:nvSpPr>
        <p:spPr bwMode="auto">
          <a:xfrm>
            <a:off x="2430463" y="5957888"/>
            <a:ext cx="4735512" cy="579437"/>
          </a:xfrm>
          <a:prstGeom prst="rect">
            <a:avLst/>
          </a:prstGeom>
          <a:noFill/>
          <a:ln w="9525">
            <a:noFill/>
            <a:miter lim="800000"/>
            <a:headEnd/>
            <a:tailEnd/>
          </a:ln>
        </p:spPr>
        <p:txBody>
          <a:bodyPr wrap="none">
            <a:prstTxWarp prst="textNoShape">
              <a:avLst/>
            </a:prstTxWarp>
            <a:spAutoFit/>
          </a:bodyPr>
          <a:lstStyle/>
          <a:p>
            <a:pPr eaLnBrk="1" hangingPunct="1"/>
            <a:r>
              <a:rPr kumimoji="1" lang="en-US" altLang="zh-TW" sz="3200" baseline="0">
                <a:solidFill>
                  <a:srgbClr val="FFFFFF"/>
                </a:solidFill>
                <a:latin typeface="Times New Roman" charset="0"/>
                <a:ea typeface="新細明體" charset="-120"/>
                <a:cs typeface="新細明體" charset="-120"/>
              </a:rPr>
              <a:t>13 – 18 amino acid residues</a:t>
            </a:r>
          </a:p>
        </p:txBody>
      </p:sp>
      <p:sp>
        <p:nvSpPr>
          <p:cNvPr id="31749" name="Line 5"/>
          <p:cNvSpPr>
            <a:spLocks noChangeShapeType="1"/>
          </p:cNvSpPr>
          <p:nvPr/>
        </p:nvSpPr>
        <p:spPr bwMode="auto">
          <a:xfrm flipH="1">
            <a:off x="5207000" y="2374900"/>
            <a:ext cx="1993900" cy="1041400"/>
          </a:xfrm>
          <a:prstGeom prst="line">
            <a:avLst/>
          </a:prstGeom>
          <a:noFill/>
          <a:ln w="38100">
            <a:solidFill>
              <a:schemeClr val="accent2"/>
            </a:solidFill>
            <a:round/>
            <a:headEnd/>
            <a:tailEnd type="triangle" w="med" len="med"/>
          </a:ln>
        </p:spPr>
        <p:txBody>
          <a:bodyPr wrap="none" anchor="ctr">
            <a:prstTxWarp prst="textNoShape">
              <a:avLst/>
            </a:prstTxWarp>
          </a:bodyPr>
          <a:lstStyle/>
          <a:p>
            <a:endParaRPr lang="en-US"/>
          </a:p>
        </p:txBody>
      </p:sp>
      <p:sp>
        <p:nvSpPr>
          <p:cNvPr id="31750" name="Text Box 10"/>
          <p:cNvSpPr txBox="1">
            <a:spLocks noChangeArrowheads="1"/>
          </p:cNvSpPr>
          <p:nvPr/>
        </p:nvSpPr>
        <p:spPr bwMode="auto">
          <a:xfrm>
            <a:off x="6181725" y="1831975"/>
            <a:ext cx="1812925" cy="457200"/>
          </a:xfrm>
          <a:prstGeom prst="rect">
            <a:avLst/>
          </a:prstGeom>
          <a:noFill/>
          <a:ln w="9525">
            <a:noFill/>
            <a:miter lim="800000"/>
            <a:headEnd/>
            <a:tailEnd/>
          </a:ln>
        </p:spPr>
        <p:txBody>
          <a:bodyPr wrap="none">
            <a:prstTxWarp prst="textNoShape">
              <a:avLst/>
            </a:prstTxWarp>
            <a:spAutoFit/>
          </a:bodyPr>
          <a:lstStyle/>
          <a:p>
            <a:r>
              <a:rPr lang="en-GB" sz="3600">
                <a:solidFill>
                  <a:srgbClr val="FFFFFF"/>
                </a:solidFill>
              </a:rPr>
              <a:t>Self-peptide</a:t>
            </a:r>
            <a:endParaRPr lang="en-GB">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723900" y="0"/>
            <a:ext cx="8534400" cy="1143000"/>
          </a:xfrm>
        </p:spPr>
        <p:txBody>
          <a:bodyPr/>
          <a:lstStyle/>
          <a:p>
            <a:r>
              <a:rPr lang="en-GB" b="0" dirty="0">
                <a:ea typeface="ヒラギノ角ゴ Pro W3" charset="-128"/>
                <a:cs typeface="ヒラギノ角ゴ Pro W3" charset="-128"/>
              </a:rPr>
              <a:t>Minor H Antigens</a:t>
            </a:r>
          </a:p>
        </p:txBody>
      </p:sp>
      <p:sp>
        <p:nvSpPr>
          <p:cNvPr id="32771" name="Rectangle 3"/>
          <p:cNvSpPr>
            <a:spLocks noGrp="1" noChangeArrowheads="1"/>
          </p:cNvSpPr>
          <p:nvPr>
            <p:ph type="subTitle" idx="1"/>
          </p:nvPr>
        </p:nvSpPr>
        <p:spPr>
          <a:xfrm>
            <a:off x="1511300" y="927100"/>
            <a:ext cx="7010400" cy="1676400"/>
          </a:xfrm>
        </p:spPr>
        <p:txBody>
          <a:bodyPr/>
          <a:lstStyle/>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-Human. HLA shared by </a:t>
            </a:r>
            <a:r>
              <a:rPr lang="en-GB" b="0" dirty="0" smtClean="0">
                <a:solidFill>
                  <a:srgbClr val="FFFF00"/>
                </a:solidFill>
                <a:ea typeface="ヒラギノ角ゴ Pro W3" charset="-128"/>
                <a:cs typeface="ヒラギノ角ゴ Pro W3" charset="-128"/>
              </a:rPr>
              <a:t>1 in 4 siblings</a:t>
            </a:r>
            <a:r>
              <a:rPr lang="en-GB" b="0" dirty="0" smtClean="0">
                <a:ea typeface="ヒラギノ角ゴ Pro W3" charset="-128"/>
                <a:cs typeface="ヒラギノ角ゴ Pro W3" charset="-128"/>
              </a:rPr>
              <a:t> who inherit same HLA regions from parents. </a:t>
            </a:r>
          </a:p>
          <a:p>
            <a:pPr algn="l"/>
            <a:r>
              <a:rPr lang="en-GB" b="0" dirty="0" smtClean="0">
                <a:ea typeface="ヒラギノ角ゴ Pro W3" charset="-128"/>
                <a:cs typeface="ヒラギノ角ゴ Pro W3" charset="-128"/>
              </a:rPr>
              <a:t>(AB </a:t>
            </a:r>
            <a:r>
              <a:rPr lang="en-GB" b="0" dirty="0" err="1" smtClean="0">
                <a:ea typeface="ヒラギノ角ゴ Pro W3" charset="-128"/>
                <a:cs typeface="ヒラギノ角ゴ Pro W3" charset="-128"/>
              </a:rPr>
              <a:t>x</a:t>
            </a:r>
            <a:r>
              <a:rPr lang="en-GB" b="0" dirty="0" smtClean="0">
                <a:ea typeface="ヒラギノ角ゴ Pro W3" charset="-128"/>
                <a:cs typeface="ヒラギノ角ゴ Pro W3" charset="-128"/>
              </a:rPr>
              <a:t> CD) = AC, AD, BC, BD </a:t>
            </a: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Strong immunity to MHC matched sibling. </a:t>
            </a: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-Only </a:t>
            </a:r>
            <a:r>
              <a:rPr lang="en-GB" b="0" dirty="0" smtClean="0">
                <a:solidFill>
                  <a:srgbClr val="FFFF00"/>
                </a:solidFill>
                <a:ea typeface="ヒラギノ角ゴ Pro W3" charset="-128"/>
                <a:cs typeface="ヒラギノ角ゴ Pro W3" charset="-128"/>
              </a:rPr>
              <a:t>identical twins </a:t>
            </a:r>
            <a:r>
              <a:rPr lang="en-GB" b="0" dirty="0" smtClean="0">
                <a:ea typeface="ヒラギノ角ゴ Pro W3" charset="-128"/>
                <a:cs typeface="ヒラギノ角ゴ Pro W3" charset="-128"/>
              </a:rPr>
              <a:t>will be matched for </a:t>
            </a:r>
            <a:r>
              <a:rPr lang="en-GB" b="0" dirty="0" smtClean="0">
                <a:solidFill>
                  <a:srgbClr val="FFFF00"/>
                </a:solidFill>
                <a:ea typeface="ヒラギノ角ゴ Pro W3" charset="-128"/>
                <a:cs typeface="ヒラギノ角ゴ Pro W3" charset="-128"/>
              </a:rPr>
              <a:t>major and minor </a:t>
            </a:r>
            <a:r>
              <a:rPr lang="en-GB" b="0" dirty="0" smtClean="0">
                <a:ea typeface="ヒラギノ角ゴ Pro W3" charset="-128"/>
                <a:cs typeface="ヒラギノ角ゴ Pro W3" charset="-128"/>
              </a:rPr>
              <a:t>antigens. </a:t>
            </a: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-Peptides encoding minor antigens come from </a:t>
            </a:r>
          </a:p>
          <a:p>
            <a:pPr algn="l"/>
            <a:r>
              <a:rPr lang="en-GB" b="0" dirty="0" smtClean="0">
                <a:ea typeface="ヒラギノ角ゴ Pro W3" charset="-128"/>
                <a:cs typeface="ヒラギノ角ゴ Pro W3" charset="-128"/>
              </a:rPr>
              <a:t> potentially any gene product</a:t>
            </a:r>
          </a:p>
          <a:p>
            <a:pPr algn="l"/>
            <a:endParaRPr lang="en-GB" dirty="0" smtClean="0">
              <a:ea typeface="ヒラギノ角ゴ Pro W3" charset="-128"/>
              <a:cs typeface="ヒラギノ角ゴ Pro W3" charset="-128"/>
            </a:endParaRPr>
          </a:p>
          <a:p>
            <a:pPr algn="l"/>
            <a:endParaRPr lang="en-GB" dirty="0" smtClean="0">
              <a:ea typeface="ヒラギノ角ゴ Pro W3" charset="-128"/>
              <a:cs typeface="ヒラギノ角ゴ Pro W3"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2783015" y="0"/>
            <a:ext cx="4743205" cy="1077218"/>
          </a:xfrm>
          <a:prstGeom prst="rect">
            <a:avLst/>
          </a:prstGeom>
          <a:noFill/>
          <a:ln w="9525">
            <a:noFill/>
            <a:miter lim="800000"/>
            <a:headEnd/>
            <a:tailEnd/>
          </a:ln>
        </p:spPr>
        <p:txBody>
          <a:bodyPr wrap="none">
            <a:prstTxWarp prst="textNoShape">
              <a:avLst/>
            </a:prstTxWarp>
            <a:spAutoFit/>
          </a:bodyPr>
          <a:lstStyle/>
          <a:p>
            <a:pPr algn="ctr" eaLnBrk="1" hangingPunct="1"/>
            <a:r>
              <a:rPr kumimoji="1" lang="en-US" altLang="zh-TW" sz="3200" baseline="0" dirty="0" smtClean="0">
                <a:solidFill>
                  <a:srgbClr val="FFFF00"/>
                </a:solidFill>
                <a:latin typeface="Times New Roman" charset="0"/>
                <a:ea typeface="新細明體" charset="-120"/>
                <a:cs typeface="新細明體" charset="-120"/>
              </a:rPr>
              <a:t>MHC class I/II occupied by</a:t>
            </a:r>
          </a:p>
          <a:p>
            <a:pPr algn="ctr" eaLnBrk="1" hangingPunct="1"/>
            <a:r>
              <a:rPr kumimoji="1" lang="en-US" altLang="zh-TW" sz="3200" baseline="0" dirty="0">
                <a:solidFill>
                  <a:srgbClr val="FFFF00"/>
                </a:solidFill>
                <a:latin typeface="Times New Roman" charset="0"/>
                <a:ea typeface="新細明體" charset="-120"/>
                <a:cs typeface="新細明體" charset="-120"/>
              </a:rPr>
              <a:t>s</a:t>
            </a:r>
            <a:r>
              <a:rPr kumimoji="1" lang="en-US" altLang="zh-TW" sz="3200" baseline="0" dirty="0" smtClean="0">
                <a:solidFill>
                  <a:srgbClr val="FFFF00"/>
                </a:solidFill>
                <a:latin typeface="Times New Roman" charset="0"/>
                <a:ea typeface="新細明體" charset="-120"/>
                <a:cs typeface="新細明體" charset="-120"/>
              </a:rPr>
              <a:t>elf-peptides</a:t>
            </a:r>
            <a:endParaRPr kumimoji="1" lang="en-US" altLang="zh-TW" sz="3200" baseline="0" dirty="0">
              <a:solidFill>
                <a:srgbClr val="FFFF00"/>
              </a:solidFill>
              <a:latin typeface="Times New Roman" charset="0"/>
              <a:ea typeface="新細明體" charset="-120"/>
              <a:cs typeface="新細明體" charset="-120"/>
            </a:endParaRPr>
          </a:p>
        </p:txBody>
      </p:sp>
      <p:pic>
        <p:nvPicPr>
          <p:cNvPr id="3" name="Picture 2"/>
          <p:cNvPicPr>
            <a:picLocks noChangeAspect="1"/>
          </p:cNvPicPr>
          <p:nvPr/>
        </p:nvPicPr>
        <p:blipFill>
          <a:blip r:embed="rId2"/>
          <a:stretch>
            <a:fillRect/>
          </a:stretch>
        </p:blipFill>
        <p:spPr>
          <a:xfrm>
            <a:off x="1490860" y="1079500"/>
            <a:ext cx="7107039" cy="5002212"/>
          </a:xfrm>
          <a:prstGeom prst="rect">
            <a:avLst/>
          </a:prstGeom>
        </p:spPr>
      </p:pic>
      <p:sp>
        <p:nvSpPr>
          <p:cNvPr id="4" name="TextBox 3"/>
          <p:cNvSpPr txBox="1"/>
          <p:nvPr/>
        </p:nvSpPr>
        <p:spPr>
          <a:xfrm>
            <a:off x="2527300" y="6162675"/>
            <a:ext cx="4794001" cy="338554"/>
          </a:xfrm>
          <a:prstGeom prst="rect">
            <a:avLst/>
          </a:prstGeom>
          <a:noFill/>
        </p:spPr>
        <p:txBody>
          <a:bodyPr wrap="none" rtlCol="0">
            <a:spAutoFit/>
          </a:bodyPr>
          <a:lstStyle/>
          <a:p>
            <a:r>
              <a:rPr lang="en-US" b="1" dirty="0" smtClean="0">
                <a:solidFill>
                  <a:srgbClr val="FFFF00"/>
                </a:solidFill>
                <a:hlinkClick r:id="rId3"/>
              </a:rPr>
              <a:t>http://www.syfpeithi.de/</a:t>
            </a:r>
            <a:r>
              <a:rPr lang="en-US" b="1" dirty="0" smtClean="0">
                <a:solidFill>
                  <a:srgbClr val="FFFF00"/>
                </a:solidFill>
              </a:rPr>
              <a:t>  or Google  SYFPEITHI</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10058400" cy="6702425"/>
          </a:xfrm>
          <a:prstGeom prst="rect">
            <a:avLst/>
          </a:prstGeom>
          <a:solidFill>
            <a:srgbClr val="000000"/>
          </a:solidFill>
          <a:ln w="127000">
            <a:noFill/>
            <a:miter lim="800000"/>
            <a:headEnd/>
            <a:tailEnd/>
          </a:ln>
        </p:spPr>
        <p:txBody>
          <a:bodyPr wrap="none" anchor="ctr">
            <a:prstTxWarp prst="textNoShape">
              <a:avLst/>
            </a:prstTxWarp>
          </a:bodyPr>
          <a:lstStyle/>
          <a:p>
            <a:pPr algn="ctr"/>
            <a:endParaRPr lang="en-US" baseline="0">
              <a:latin typeface="Times" charset="0"/>
            </a:endParaRPr>
          </a:p>
        </p:txBody>
      </p:sp>
      <p:sp>
        <p:nvSpPr>
          <p:cNvPr id="30723" name="Rectangle 3"/>
          <p:cNvSpPr>
            <a:spLocks noChangeArrowheads="1"/>
          </p:cNvSpPr>
          <p:nvPr/>
        </p:nvSpPr>
        <p:spPr bwMode="auto">
          <a:xfrm>
            <a:off x="2255838" y="522288"/>
            <a:ext cx="5092138" cy="459100"/>
          </a:xfrm>
          <a:prstGeom prst="rect">
            <a:avLst/>
          </a:prstGeom>
          <a:noFill/>
          <a:ln w="12700">
            <a:noFill/>
            <a:miter lim="800000"/>
            <a:headEnd/>
            <a:tailEnd/>
          </a:ln>
        </p:spPr>
        <p:txBody>
          <a:bodyPr wrap="none" lIns="90487" tIns="44450" rIns="90487" bIns="44450">
            <a:prstTxWarp prst="textNoShape">
              <a:avLst/>
            </a:prstTxWarp>
            <a:spAutoFit/>
          </a:bodyPr>
          <a:lstStyle/>
          <a:p>
            <a:pPr>
              <a:defRPr/>
            </a:pPr>
            <a:r>
              <a:rPr lang="en-US" baseline="0" dirty="0">
                <a:ln>
                  <a:solidFill>
                    <a:srgbClr val="FFFF00"/>
                  </a:solidFill>
                </a:ln>
                <a:solidFill>
                  <a:srgbClr val="FFFF00"/>
                </a:solidFill>
                <a:latin typeface="Helvetica" pitchFamily="-108" charset="0"/>
              </a:rPr>
              <a:t>Genetic Map of Mouse Minor H Loci</a:t>
            </a:r>
            <a:endParaRPr lang="en-US" baseline="0" dirty="0">
              <a:ln>
                <a:solidFill>
                  <a:srgbClr val="FFFF00"/>
                </a:solidFill>
              </a:ln>
              <a:solidFill>
                <a:srgbClr val="FFFF00"/>
              </a:solidFill>
              <a:latin typeface="Times" pitchFamily="-108" charset="0"/>
            </a:endParaRPr>
          </a:p>
        </p:txBody>
      </p:sp>
      <p:sp>
        <p:nvSpPr>
          <p:cNvPr id="34820" name="Line 4"/>
          <p:cNvSpPr>
            <a:spLocks noChangeShapeType="1"/>
          </p:cNvSpPr>
          <p:nvPr/>
        </p:nvSpPr>
        <p:spPr bwMode="auto">
          <a:xfrm>
            <a:off x="5210175" y="3714750"/>
            <a:ext cx="46038"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21" name="Line 5"/>
          <p:cNvSpPr>
            <a:spLocks noChangeShapeType="1"/>
          </p:cNvSpPr>
          <p:nvPr/>
        </p:nvSpPr>
        <p:spPr bwMode="auto">
          <a:xfrm>
            <a:off x="4851400" y="3683000"/>
            <a:ext cx="49213"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22" name="Line 6"/>
          <p:cNvSpPr>
            <a:spLocks noChangeShapeType="1"/>
          </p:cNvSpPr>
          <p:nvPr/>
        </p:nvSpPr>
        <p:spPr bwMode="auto">
          <a:xfrm>
            <a:off x="4851400" y="3003550"/>
            <a:ext cx="49213"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23" name="Line 7"/>
          <p:cNvSpPr>
            <a:spLocks noChangeShapeType="1"/>
          </p:cNvSpPr>
          <p:nvPr/>
        </p:nvSpPr>
        <p:spPr bwMode="auto">
          <a:xfrm>
            <a:off x="4138613" y="3810000"/>
            <a:ext cx="46037"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24" name="Line 8"/>
          <p:cNvSpPr>
            <a:spLocks noChangeShapeType="1"/>
          </p:cNvSpPr>
          <p:nvPr/>
        </p:nvSpPr>
        <p:spPr bwMode="auto">
          <a:xfrm>
            <a:off x="1285875" y="2243138"/>
            <a:ext cx="0" cy="326390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25" name="Line 9"/>
          <p:cNvSpPr>
            <a:spLocks noChangeShapeType="1"/>
          </p:cNvSpPr>
          <p:nvPr/>
        </p:nvSpPr>
        <p:spPr bwMode="auto">
          <a:xfrm>
            <a:off x="1641475" y="2243138"/>
            <a:ext cx="0" cy="3000375"/>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26" name="Line 10"/>
          <p:cNvSpPr>
            <a:spLocks noChangeShapeType="1"/>
          </p:cNvSpPr>
          <p:nvPr/>
        </p:nvSpPr>
        <p:spPr bwMode="auto">
          <a:xfrm>
            <a:off x="2019300" y="2233613"/>
            <a:ext cx="0" cy="2801937"/>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27" name="Line 11"/>
          <p:cNvSpPr>
            <a:spLocks noChangeShapeType="1"/>
          </p:cNvSpPr>
          <p:nvPr/>
        </p:nvSpPr>
        <p:spPr bwMode="auto">
          <a:xfrm>
            <a:off x="2354263" y="2243138"/>
            <a:ext cx="0" cy="272415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28" name="Line 12"/>
          <p:cNvSpPr>
            <a:spLocks noChangeShapeType="1"/>
          </p:cNvSpPr>
          <p:nvPr/>
        </p:nvSpPr>
        <p:spPr bwMode="auto">
          <a:xfrm>
            <a:off x="3094038" y="2243138"/>
            <a:ext cx="0" cy="2566987"/>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29" name="Line 13"/>
          <p:cNvSpPr>
            <a:spLocks noChangeShapeType="1"/>
          </p:cNvSpPr>
          <p:nvPr/>
        </p:nvSpPr>
        <p:spPr bwMode="auto">
          <a:xfrm>
            <a:off x="4167188" y="2243138"/>
            <a:ext cx="0" cy="2379662"/>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30" name="Line 14"/>
          <p:cNvSpPr>
            <a:spLocks noChangeShapeType="1"/>
          </p:cNvSpPr>
          <p:nvPr/>
        </p:nvSpPr>
        <p:spPr bwMode="auto">
          <a:xfrm>
            <a:off x="7048500" y="2233613"/>
            <a:ext cx="0" cy="1601787"/>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31" name="Line 15"/>
          <p:cNvSpPr>
            <a:spLocks noChangeShapeType="1"/>
          </p:cNvSpPr>
          <p:nvPr/>
        </p:nvSpPr>
        <p:spPr bwMode="auto">
          <a:xfrm>
            <a:off x="8120063" y="2212975"/>
            <a:ext cx="0" cy="2822575"/>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32" name="Line 16"/>
          <p:cNvSpPr>
            <a:spLocks noChangeShapeType="1"/>
          </p:cNvSpPr>
          <p:nvPr/>
        </p:nvSpPr>
        <p:spPr bwMode="auto">
          <a:xfrm>
            <a:off x="6321425" y="2224088"/>
            <a:ext cx="0" cy="184150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33" name="Line 17"/>
          <p:cNvSpPr>
            <a:spLocks noChangeShapeType="1"/>
          </p:cNvSpPr>
          <p:nvPr/>
        </p:nvSpPr>
        <p:spPr bwMode="auto">
          <a:xfrm>
            <a:off x="7404100" y="2233613"/>
            <a:ext cx="0" cy="1601787"/>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34" name="Line 18"/>
          <p:cNvSpPr>
            <a:spLocks noChangeShapeType="1"/>
          </p:cNvSpPr>
          <p:nvPr/>
        </p:nvSpPr>
        <p:spPr bwMode="auto">
          <a:xfrm>
            <a:off x="7750175" y="2243138"/>
            <a:ext cx="0" cy="1133475"/>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35" name="Line 19"/>
          <p:cNvSpPr>
            <a:spLocks noChangeShapeType="1"/>
          </p:cNvSpPr>
          <p:nvPr/>
        </p:nvSpPr>
        <p:spPr bwMode="auto">
          <a:xfrm>
            <a:off x="4878388" y="2243138"/>
            <a:ext cx="0" cy="2122487"/>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36" name="Line 20"/>
          <p:cNvSpPr>
            <a:spLocks noChangeShapeType="1"/>
          </p:cNvSpPr>
          <p:nvPr/>
        </p:nvSpPr>
        <p:spPr bwMode="auto">
          <a:xfrm>
            <a:off x="4522788" y="2243138"/>
            <a:ext cx="0" cy="220345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37" name="Line 21"/>
          <p:cNvSpPr>
            <a:spLocks noChangeShapeType="1"/>
          </p:cNvSpPr>
          <p:nvPr/>
        </p:nvSpPr>
        <p:spPr bwMode="auto">
          <a:xfrm>
            <a:off x="6691313" y="2252663"/>
            <a:ext cx="0" cy="1703387"/>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38" name="Line 22"/>
          <p:cNvSpPr>
            <a:spLocks noChangeShapeType="1"/>
          </p:cNvSpPr>
          <p:nvPr/>
        </p:nvSpPr>
        <p:spPr bwMode="auto">
          <a:xfrm>
            <a:off x="2735263" y="2243138"/>
            <a:ext cx="0" cy="2674937"/>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39" name="Line 23"/>
          <p:cNvSpPr>
            <a:spLocks noChangeShapeType="1"/>
          </p:cNvSpPr>
          <p:nvPr/>
        </p:nvSpPr>
        <p:spPr bwMode="auto">
          <a:xfrm>
            <a:off x="5227638" y="2233613"/>
            <a:ext cx="0" cy="204470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40" name="Line 24"/>
          <p:cNvSpPr>
            <a:spLocks noChangeShapeType="1"/>
          </p:cNvSpPr>
          <p:nvPr/>
        </p:nvSpPr>
        <p:spPr bwMode="auto">
          <a:xfrm>
            <a:off x="5594350" y="2252663"/>
            <a:ext cx="0" cy="2008187"/>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41" name="Line 25"/>
          <p:cNvSpPr>
            <a:spLocks noChangeShapeType="1"/>
          </p:cNvSpPr>
          <p:nvPr/>
        </p:nvSpPr>
        <p:spPr bwMode="auto">
          <a:xfrm>
            <a:off x="5951538" y="2203450"/>
            <a:ext cx="0" cy="1947863"/>
          </a:xfrm>
          <a:prstGeom prst="line">
            <a:avLst/>
          </a:prstGeom>
          <a:noFill/>
          <a:ln w="25400">
            <a:solidFill>
              <a:srgbClr val="FAFD00"/>
            </a:solidFill>
            <a:round/>
            <a:headEnd/>
            <a:tailEnd/>
          </a:ln>
        </p:spPr>
        <p:txBody>
          <a:bodyPr wrap="none" anchor="ctr">
            <a:prstTxWarp prst="textNoShape">
              <a:avLst/>
            </a:prstTxWarp>
          </a:bodyPr>
          <a:lstStyle/>
          <a:p>
            <a:endParaRPr lang="en-US"/>
          </a:p>
        </p:txBody>
      </p:sp>
      <p:grpSp>
        <p:nvGrpSpPr>
          <p:cNvPr id="34842" name="Group 26"/>
          <p:cNvGrpSpPr>
            <a:grpSpLocks/>
          </p:cNvGrpSpPr>
          <p:nvPr/>
        </p:nvGrpSpPr>
        <p:grpSpPr bwMode="auto">
          <a:xfrm>
            <a:off x="1147763" y="1731963"/>
            <a:ext cx="7443787" cy="301625"/>
            <a:chOff x="657" y="1116"/>
            <a:chExt cx="4263" cy="195"/>
          </a:xfrm>
        </p:grpSpPr>
        <p:sp>
          <p:nvSpPr>
            <p:cNvPr id="34971" name="Rectangle 27"/>
            <p:cNvSpPr>
              <a:spLocks noChangeArrowheads="1"/>
            </p:cNvSpPr>
            <p:nvPr/>
          </p:nvSpPr>
          <p:spPr bwMode="auto">
            <a:xfrm>
              <a:off x="855" y="1116"/>
              <a:ext cx="155"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2</a:t>
              </a:r>
            </a:p>
          </p:txBody>
        </p:sp>
        <p:sp>
          <p:nvSpPr>
            <p:cNvPr id="34972" name="Rectangle 28"/>
            <p:cNvSpPr>
              <a:spLocks noChangeArrowheads="1"/>
            </p:cNvSpPr>
            <p:nvPr/>
          </p:nvSpPr>
          <p:spPr bwMode="auto">
            <a:xfrm>
              <a:off x="1071" y="1116"/>
              <a:ext cx="154"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3</a:t>
              </a:r>
            </a:p>
          </p:txBody>
        </p:sp>
        <p:sp>
          <p:nvSpPr>
            <p:cNvPr id="34973" name="Rectangle 29"/>
            <p:cNvSpPr>
              <a:spLocks noChangeArrowheads="1"/>
            </p:cNvSpPr>
            <p:nvPr/>
          </p:nvSpPr>
          <p:spPr bwMode="auto">
            <a:xfrm>
              <a:off x="1251" y="1116"/>
              <a:ext cx="154"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4</a:t>
              </a:r>
            </a:p>
          </p:txBody>
        </p:sp>
        <p:sp>
          <p:nvSpPr>
            <p:cNvPr id="34974" name="Rectangle 30"/>
            <p:cNvSpPr>
              <a:spLocks noChangeArrowheads="1"/>
            </p:cNvSpPr>
            <p:nvPr/>
          </p:nvSpPr>
          <p:spPr bwMode="auto">
            <a:xfrm>
              <a:off x="1667" y="1116"/>
              <a:ext cx="155"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6</a:t>
              </a:r>
            </a:p>
          </p:txBody>
        </p:sp>
        <p:sp>
          <p:nvSpPr>
            <p:cNvPr id="34975" name="Rectangle 31"/>
            <p:cNvSpPr>
              <a:spLocks noChangeArrowheads="1"/>
            </p:cNvSpPr>
            <p:nvPr/>
          </p:nvSpPr>
          <p:spPr bwMode="auto">
            <a:xfrm>
              <a:off x="2109" y="1116"/>
              <a:ext cx="154"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8</a:t>
              </a:r>
            </a:p>
          </p:txBody>
        </p:sp>
        <p:sp>
          <p:nvSpPr>
            <p:cNvPr id="34976" name="Rectangle 32"/>
            <p:cNvSpPr>
              <a:spLocks noChangeArrowheads="1"/>
            </p:cNvSpPr>
            <p:nvPr/>
          </p:nvSpPr>
          <p:spPr bwMode="auto">
            <a:xfrm>
              <a:off x="2273" y="1116"/>
              <a:ext cx="154"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9</a:t>
              </a:r>
            </a:p>
          </p:txBody>
        </p:sp>
        <p:sp>
          <p:nvSpPr>
            <p:cNvPr id="34977" name="Rectangle 33"/>
            <p:cNvSpPr>
              <a:spLocks noChangeArrowheads="1"/>
            </p:cNvSpPr>
            <p:nvPr/>
          </p:nvSpPr>
          <p:spPr bwMode="auto">
            <a:xfrm>
              <a:off x="3905" y="1116"/>
              <a:ext cx="206"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17</a:t>
              </a:r>
            </a:p>
          </p:txBody>
        </p:sp>
        <p:sp>
          <p:nvSpPr>
            <p:cNvPr id="34978" name="Rectangle 34"/>
            <p:cNvSpPr>
              <a:spLocks noChangeArrowheads="1"/>
            </p:cNvSpPr>
            <p:nvPr/>
          </p:nvSpPr>
          <p:spPr bwMode="auto">
            <a:xfrm>
              <a:off x="4531" y="1116"/>
              <a:ext cx="177"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X</a:t>
              </a:r>
            </a:p>
          </p:txBody>
        </p:sp>
        <p:sp>
          <p:nvSpPr>
            <p:cNvPr id="34979" name="Rectangle 35"/>
            <p:cNvSpPr>
              <a:spLocks noChangeArrowheads="1"/>
            </p:cNvSpPr>
            <p:nvPr/>
          </p:nvSpPr>
          <p:spPr bwMode="auto">
            <a:xfrm>
              <a:off x="3497" y="1116"/>
              <a:ext cx="206"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15</a:t>
              </a:r>
            </a:p>
          </p:txBody>
        </p:sp>
        <p:sp>
          <p:nvSpPr>
            <p:cNvPr id="34980" name="Rectangle 36"/>
            <p:cNvSpPr>
              <a:spLocks noChangeArrowheads="1"/>
            </p:cNvSpPr>
            <p:nvPr/>
          </p:nvSpPr>
          <p:spPr bwMode="auto">
            <a:xfrm>
              <a:off x="4117" y="1116"/>
              <a:ext cx="206"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18</a:t>
              </a:r>
            </a:p>
          </p:txBody>
        </p:sp>
        <p:sp>
          <p:nvSpPr>
            <p:cNvPr id="34981" name="Rectangle 37"/>
            <p:cNvSpPr>
              <a:spLocks noChangeArrowheads="1"/>
            </p:cNvSpPr>
            <p:nvPr/>
          </p:nvSpPr>
          <p:spPr bwMode="auto">
            <a:xfrm>
              <a:off x="4315" y="1116"/>
              <a:ext cx="206"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19</a:t>
              </a:r>
            </a:p>
          </p:txBody>
        </p:sp>
        <p:sp>
          <p:nvSpPr>
            <p:cNvPr id="34982" name="Rectangle 38"/>
            <p:cNvSpPr>
              <a:spLocks noChangeArrowheads="1"/>
            </p:cNvSpPr>
            <p:nvPr/>
          </p:nvSpPr>
          <p:spPr bwMode="auto">
            <a:xfrm>
              <a:off x="4743" y="1116"/>
              <a:ext cx="177"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Y</a:t>
              </a:r>
            </a:p>
          </p:txBody>
        </p:sp>
        <p:sp>
          <p:nvSpPr>
            <p:cNvPr id="34983" name="Rectangle 39"/>
            <p:cNvSpPr>
              <a:spLocks noChangeArrowheads="1"/>
            </p:cNvSpPr>
            <p:nvPr/>
          </p:nvSpPr>
          <p:spPr bwMode="auto">
            <a:xfrm>
              <a:off x="2663" y="1116"/>
              <a:ext cx="205"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11</a:t>
              </a:r>
            </a:p>
          </p:txBody>
        </p:sp>
        <p:sp>
          <p:nvSpPr>
            <p:cNvPr id="34984" name="Rectangle 40"/>
            <p:cNvSpPr>
              <a:spLocks noChangeArrowheads="1"/>
            </p:cNvSpPr>
            <p:nvPr/>
          </p:nvSpPr>
          <p:spPr bwMode="auto">
            <a:xfrm>
              <a:off x="2465" y="1116"/>
              <a:ext cx="206"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10</a:t>
              </a:r>
            </a:p>
          </p:txBody>
        </p:sp>
        <p:sp>
          <p:nvSpPr>
            <p:cNvPr id="34985" name="Rectangle 41"/>
            <p:cNvSpPr>
              <a:spLocks noChangeArrowheads="1"/>
            </p:cNvSpPr>
            <p:nvPr/>
          </p:nvSpPr>
          <p:spPr bwMode="auto">
            <a:xfrm>
              <a:off x="657" y="1116"/>
              <a:ext cx="155"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1</a:t>
              </a:r>
            </a:p>
          </p:txBody>
        </p:sp>
        <p:sp>
          <p:nvSpPr>
            <p:cNvPr id="34986" name="Rectangle 42"/>
            <p:cNvSpPr>
              <a:spLocks noChangeArrowheads="1"/>
            </p:cNvSpPr>
            <p:nvPr/>
          </p:nvSpPr>
          <p:spPr bwMode="auto">
            <a:xfrm>
              <a:off x="3713" y="1116"/>
              <a:ext cx="205"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16</a:t>
              </a:r>
            </a:p>
          </p:txBody>
        </p:sp>
        <p:sp>
          <p:nvSpPr>
            <p:cNvPr id="34987" name="Rectangle 43"/>
            <p:cNvSpPr>
              <a:spLocks noChangeArrowheads="1"/>
            </p:cNvSpPr>
            <p:nvPr/>
          </p:nvSpPr>
          <p:spPr bwMode="auto">
            <a:xfrm>
              <a:off x="1461" y="1116"/>
              <a:ext cx="154"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5</a:t>
              </a:r>
            </a:p>
          </p:txBody>
        </p:sp>
        <p:sp>
          <p:nvSpPr>
            <p:cNvPr id="34988" name="Rectangle 44"/>
            <p:cNvSpPr>
              <a:spLocks noChangeArrowheads="1"/>
            </p:cNvSpPr>
            <p:nvPr/>
          </p:nvSpPr>
          <p:spPr bwMode="auto">
            <a:xfrm>
              <a:off x="1897" y="1116"/>
              <a:ext cx="155"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7</a:t>
              </a:r>
            </a:p>
          </p:txBody>
        </p:sp>
        <p:sp>
          <p:nvSpPr>
            <p:cNvPr id="34989" name="Rectangle 45"/>
            <p:cNvSpPr>
              <a:spLocks noChangeArrowheads="1"/>
            </p:cNvSpPr>
            <p:nvPr/>
          </p:nvSpPr>
          <p:spPr bwMode="auto">
            <a:xfrm>
              <a:off x="2877" y="1116"/>
              <a:ext cx="206"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12</a:t>
              </a:r>
            </a:p>
          </p:txBody>
        </p:sp>
        <p:sp>
          <p:nvSpPr>
            <p:cNvPr id="34990" name="Rectangle 46"/>
            <p:cNvSpPr>
              <a:spLocks noChangeArrowheads="1"/>
            </p:cNvSpPr>
            <p:nvPr/>
          </p:nvSpPr>
          <p:spPr bwMode="auto">
            <a:xfrm>
              <a:off x="3087" y="1116"/>
              <a:ext cx="206"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13</a:t>
              </a:r>
            </a:p>
          </p:txBody>
        </p:sp>
        <p:sp>
          <p:nvSpPr>
            <p:cNvPr id="34991" name="Rectangle 47"/>
            <p:cNvSpPr>
              <a:spLocks noChangeArrowheads="1"/>
            </p:cNvSpPr>
            <p:nvPr/>
          </p:nvSpPr>
          <p:spPr bwMode="auto">
            <a:xfrm>
              <a:off x="3299" y="1116"/>
              <a:ext cx="205" cy="19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1" baseline="0">
                  <a:solidFill>
                    <a:srgbClr val="FAFD00"/>
                  </a:solidFill>
                  <a:latin typeface="Times" charset="0"/>
                </a:rPr>
                <a:t>14</a:t>
              </a:r>
            </a:p>
          </p:txBody>
        </p:sp>
      </p:grpSp>
      <p:sp>
        <p:nvSpPr>
          <p:cNvPr id="34843" name="Rectangle 48"/>
          <p:cNvSpPr>
            <a:spLocks noChangeArrowheads="1"/>
          </p:cNvSpPr>
          <p:nvPr/>
        </p:nvSpPr>
        <p:spPr bwMode="auto">
          <a:xfrm>
            <a:off x="1238250" y="3054350"/>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H54</a:t>
            </a:r>
          </a:p>
        </p:txBody>
      </p:sp>
      <p:sp>
        <p:nvSpPr>
          <p:cNvPr id="34844" name="Rectangle 49"/>
          <p:cNvSpPr>
            <a:spLocks noChangeArrowheads="1"/>
          </p:cNvSpPr>
          <p:nvPr/>
        </p:nvSpPr>
        <p:spPr bwMode="auto">
          <a:xfrm>
            <a:off x="1223963" y="3908425"/>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H25</a:t>
            </a:r>
          </a:p>
        </p:txBody>
      </p:sp>
      <p:sp>
        <p:nvSpPr>
          <p:cNvPr id="34845" name="Rectangle 50"/>
          <p:cNvSpPr>
            <a:spLocks noChangeArrowheads="1"/>
          </p:cNvSpPr>
          <p:nvPr/>
        </p:nvSpPr>
        <p:spPr bwMode="auto">
          <a:xfrm>
            <a:off x="1238250" y="4252913"/>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H35</a:t>
            </a:r>
          </a:p>
        </p:txBody>
      </p:sp>
      <p:sp>
        <p:nvSpPr>
          <p:cNvPr id="34846" name="Rectangle 51"/>
          <p:cNvSpPr>
            <a:spLocks noChangeArrowheads="1"/>
          </p:cNvSpPr>
          <p:nvPr/>
        </p:nvSpPr>
        <p:spPr bwMode="auto">
          <a:xfrm>
            <a:off x="1601788" y="3594100"/>
            <a:ext cx="3365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H3</a:t>
            </a:r>
          </a:p>
        </p:txBody>
      </p:sp>
      <p:sp>
        <p:nvSpPr>
          <p:cNvPr id="34847" name="Rectangle 52"/>
          <p:cNvSpPr>
            <a:spLocks noChangeArrowheads="1"/>
          </p:cNvSpPr>
          <p:nvPr/>
        </p:nvSpPr>
        <p:spPr bwMode="auto">
          <a:xfrm>
            <a:off x="1592263" y="3946525"/>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H13</a:t>
            </a:r>
          </a:p>
        </p:txBody>
      </p:sp>
      <p:sp>
        <p:nvSpPr>
          <p:cNvPr id="34848" name="Rectangle 53"/>
          <p:cNvSpPr>
            <a:spLocks noChangeArrowheads="1"/>
          </p:cNvSpPr>
          <p:nvPr/>
        </p:nvSpPr>
        <p:spPr bwMode="auto">
          <a:xfrm>
            <a:off x="1444625" y="5307013"/>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H49</a:t>
            </a:r>
          </a:p>
        </p:txBody>
      </p:sp>
      <p:sp>
        <p:nvSpPr>
          <p:cNvPr id="34849" name="Rectangle 54"/>
          <p:cNvSpPr>
            <a:spLocks noChangeArrowheads="1"/>
          </p:cNvSpPr>
          <p:nvPr/>
        </p:nvSpPr>
        <p:spPr bwMode="auto">
          <a:xfrm>
            <a:off x="1951038" y="3948113"/>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H37</a:t>
            </a:r>
          </a:p>
        </p:txBody>
      </p:sp>
      <p:sp>
        <p:nvSpPr>
          <p:cNvPr id="34850" name="Line 55"/>
          <p:cNvSpPr>
            <a:spLocks noChangeShapeType="1"/>
          </p:cNvSpPr>
          <p:nvPr/>
        </p:nvSpPr>
        <p:spPr bwMode="auto">
          <a:xfrm>
            <a:off x="1257300" y="4037013"/>
            <a:ext cx="46038"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51" name="Line 56"/>
          <p:cNvSpPr>
            <a:spLocks noChangeShapeType="1"/>
          </p:cNvSpPr>
          <p:nvPr/>
        </p:nvSpPr>
        <p:spPr bwMode="auto">
          <a:xfrm>
            <a:off x="2325688" y="4518025"/>
            <a:ext cx="60325"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52" name="Line 57"/>
          <p:cNvSpPr>
            <a:spLocks noChangeShapeType="1"/>
          </p:cNvSpPr>
          <p:nvPr/>
        </p:nvSpPr>
        <p:spPr bwMode="auto">
          <a:xfrm>
            <a:off x="2325688" y="3683000"/>
            <a:ext cx="60325"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53" name="Line 58"/>
          <p:cNvSpPr>
            <a:spLocks noChangeShapeType="1"/>
          </p:cNvSpPr>
          <p:nvPr/>
        </p:nvSpPr>
        <p:spPr bwMode="auto">
          <a:xfrm>
            <a:off x="2316163" y="3260725"/>
            <a:ext cx="58737"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54" name="Line 59"/>
          <p:cNvSpPr>
            <a:spLocks noChangeShapeType="1"/>
          </p:cNvSpPr>
          <p:nvPr/>
        </p:nvSpPr>
        <p:spPr bwMode="auto">
          <a:xfrm>
            <a:off x="1257300" y="4381500"/>
            <a:ext cx="46038"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55" name="Rectangle 60"/>
          <p:cNvSpPr>
            <a:spLocks noChangeArrowheads="1"/>
          </p:cNvSpPr>
          <p:nvPr/>
        </p:nvSpPr>
        <p:spPr bwMode="auto">
          <a:xfrm>
            <a:off x="1960563" y="4773613"/>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H28</a:t>
            </a:r>
          </a:p>
        </p:txBody>
      </p:sp>
      <p:sp>
        <p:nvSpPr>
          <p:cNvPr id="34856" name="Rectangle 61"/>
          <p:cNvSpPr>
            <a:spLocks noChangeArrowheads="1"/>
          </p:cNvSpPr>
          <p:nvPr/>
        </p:nvSpPr>
        <p:spPr bwMode="auto">
          <a:xfrm>
            <a:off x="2306638" y="3122613"/>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H21</a:t>
            </a:r>
          </a:p>
        </p:txBody>
      </p:sp>
      <p:sp>
        <p:nvSpPr>
          <p:cNvPr id="34857" name="Rectangle 62"/>
          <p:cNvSpPr>
            <a:spLocks noChangeArrowheads="1"/>
          </p:cNvSpPr>
          <p:nvPr/>
        </p:nvSpPr>
        <p:spPr bwMode="auto">
          <a:xfrm>
            <a:off x="2306638" y="3505200"/>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H15</a:t>
            </a:r>
          </a:p>
        </p:txBody>
      </p:sp>
      <p:sp>
        <p:nvSpPr>
          <p:cNvPr id="34858" name="Rectangle 63"/>
          <p:cNvSpPr>
            <a:spLocks noChangeArrowheads="1"/>
          </p:cNvSpPr>
          <p:nvPr/>
        </p:nvSpPr>
        <p:spPr bwMode="auto">
          <a:xfrm>
            <a:off x="2306638" y="4379913"/>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H18</a:t>
            </a:r>
          </a:p>
        </p:txBody>
      </p:sp>
      <p:sp>
        <p:nvSpPr>
          <p:cNvPr id="34859" name="Line 64"/>
          <p:cNvSpPr>
            <a:spLocks noChangeShapeType="1"/>
          </p:cNvSpPr>
          <p:nvPr/>
        </p:nvSpPr>
        <p:spPr bwMode="auto">
          <a:xfrm>
            <a:off x="2706688" y="3429000"/>
            <a:ext cx="58737"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60" name="Line 65"/>
          <p:cNvSpPr>
            <a:spLocks noChangeShapeType="1"/>
          </p:cNvSpPr>
          <p:nvPr/>
        </p:nvSpPr>
        <p:spPr bwMode="auto">
          <a:xfrm>
            <a:off x="2706688" y="3584575"/>
            <a:ext cx="58737"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61" name="Line 66"/>
          <p:cNvSpPr>
            <a:spLocks noChangeShapeType="1"/>
          </p:cNvSpPr>
          <p:nvPr/>
        </p:nvSpPr>
        <p:spPr bwMode="auto">
          <a:xfrm>
            <a:off x="2325688" y="4095750"/>
            <a:ext cx="60325"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62" name="Line 67"/>
          <p:cNvSpPr>
            <a:spLocks noChangeShapeType="1"/>
          </p:cNvSpPr>
          <p:nvPr/>
        </p:nvSpPr>
        <p:spPr bwMode="auto">
          <a:xfrm>
            <a:off x="2325688" y="3714750"/>
            <a:ext cx="49212"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63" name="Rectangle 68"/>
          <p:cNvSpPr>
            <a:spLocks noChangeArrowheads="1"/>
          </p:cNvSpPr>
          <p:nvPr/>
        </p:nvSpPr>
        <p:spPr bwMode="auto">
          <a:xfrm>
            <a:off x="2306638" y="3603625"/>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H16</a:t>
            </a:r>
          </a:p>
        </p:txBody>
      </p:sp>
      <p:sp>
        <p:nvSpPr>
          <p:cNvPr id="34864" name="Rectangle 69"/>
          <p:cNvSpPr>
            <a:spLocks noChangeArrowheads="1"/>
          </p:cNvSpPr>
          <p:nvPr/>
        </p:nvSpPr>
        <p:spPr bwMode="auto">
          <a:xfrm>
            <a:off x="2320925" y="3957638"/>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H20</a:t>
            </a:r>
          </a:p>
        </p:txBody>
      </p:sp>
      <p:sp>
        <p:nvSpPr>
          <p:cNvPr id="34865" name="Rectangle 70"/>
          <p:cNvSpPr>
            <a:spLocks noChangeArrowheads="1"/>
          </p:cNvSpPr>
          <p:nvPr/>
        </p:nvSpPr>
        <p:spPr bwMode="auto">
          <a:xfrm>
            <a:off x="2676525" y="3457575"/>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H27</a:t>
            </a:r>
          </a:p>
        </p:txBody>
      </p:sp>
      <p:sp>
        <p:nvSpPr>
          <p:cNvPr id="34866" name="Rectangle 71"/>
          <p:cNvSpPr>
            <a:spLocks noChangeArrowheads="1"/>
          </p:cNvSpPr>
          <p:nvPr/>
        </p:nvSpPr>
        <p:spPr bwMode="auto">
          <a:xfrm>
            <a:off x="2676525" y="3300413"/>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H52</a:t>
            </a:r>
          </a:p>
        </p:txBody>
      </p:sp>
      <p:sp>
        <p:nvSpPr>
          <p:cNvPr id="34867" name="Rectangle 72"/>
          <p:cNvSpPr>
            <a:spLocks noChangeArrowheads="1"/>
          </p:cNvSpPr>
          <p:nvPr/>
        </p:nvSpPr>
        <p:spPr bwMode="auto">
          <a:xfrm>
            <a:off x="4105275" y="3681413"/>
            <a:ext cx="3365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H7</a:t>
            </a:r>
          </a:p>
        </p:txBody>
      </p:sp>
      <p:sp>
        <p:nvSpPr>
          <p:cNvPr id="34868" name="Rectangle 73"/>
          <p:cNvSpPr>
            <a:spLocks noChangeArrowheads="1"/>
          </p:cNvSpPr>
          <p:nvPr/>
        </p:nvSpPr>
        <p:spPr bwMode="auto">
          <a:xfrm>
            <a:off x="4818063" y="2865438"/>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H55</a:t>
            </a:r>
          </a:p>
        </p:txBody>
      </p:sp>
      <p:sp>
        <p:nvSpPr>
          <p:cNvPr id="34869" name="Rectangle 74"/>
          <p:cNvSpPr>
            <a:spLocks noChangeArrowheads="1"/>
          </p:cNvSpPr>
          <p:nvPr/>
        </p:nvSpPr>
        <p:spPr bwMode="auto">
          <a:xfrm>
            <a:off x="4824413" y="3521075"/>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H53</a:t>
            </a:r>
          </a:p>
        </p:txBody>
      </p:sp>
      <p:sp>
        <p:nvSpPr>
          <p:cNvPr id="34870" name="Rectangle 75"/>
          <p:cNvSpPr>
            <a:spLocks noChangeArrowheads="1"/>
          </p:cNvSpPr>
          <p:nvPr/>
        </p:nvSpPr>
        <p:spPr bwMode="auto">
          <a:xfrm>
            <a:off x="5181600" y="3609975"/>
            <a:ext cx="43180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H40 </a:t>
            </a:r>
          </a:p>
        </p:txBody>
      </p:sp>
      <p:sp>
        <p:nvSpPr>
          <p:cNvPr id="34871" name="Line 76"/>
          <p:cNvSpPr>
            <a:spLocks noChangeShapeType="1"/>
          </p:cNvSpPr>
          <p:nvPr/>
        </p:nvSpPr>
        <p:spPr bwMode="auto">
          <a:xfrm>
            <a:off x="7721600" y="2649538"/>
            <a:ext cx="46038"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72" name="Line 77"/>
          <p:cNvSpPr>
            <a:spLocks noChangeShapeType="1"/>
          </p:cNvSpPr>
          <p:nvPr/>
        </p:nvSpPr>
        <p:spPr bwMode="auto">
          <a:xfrm>
            <a:off x="7019925" y="2817813"/>
            <a:ext cx="46038"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73" name="Line 78"/>
          <p:cNvSpPr>
            <a:spLocks noChangeShapeType="1"/>
          </p:cNvSpPr>
          <p:nvPr/>
        </p:nvSpPr>
        <p:spPr bwMode="auto">
          <a:xfrm>
            <a:off x="7019925" y="2798763"/>
            <a:ext cx="46038"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74" name="Line 79"/>
          <p:cNvSpPr>
            <a:spLocks noChangeShapeType="1"/>
          </p:cNvSpPr>
          <p:nvPr/>
        </p:nvSpPr>
        <p:spPr bwMode="auto">
          <a:xfrm>
            <a:off x="7019925" y="2606675"/>
            <a:ext cx="46038"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75" name="Line 80"/>
          <p:cNvSpPr>
            <a:spLocks noChangeShapeType="1"/>
          </p:cNvSpPr>
          <p:nvPr/>
        </p:nvSpPr>
        <p:spPr bwMode="auto">
          <a:xfrm>
            <a:off x="7019925" y="2789238"/>
            <a:ext cx="46038"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76" name="Line 81"/>
          <p:cNvSpPr>
            <a:spLocks noChangeShapeType="1"/>
          </p:cNvSpPr>
          <p:nvPr/>
        </p:nvSpPr>
        <p:spPr bwMode="auto">
          <a:xfrm>
            <a:off x="6283325" y="3536950"/>
            <a:ext cx="44450"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77" name="Line 82"/>
          <p:cNvSpPr>
            <a:spLocks noChangeShapeType="1"/>
          </p:cNvSpPr>
          <p:nvPr/>
        </p:nvSpPr>
        <p:spPr bwMode="auto">
          <a:xfrm>
            <a:off x="6283325" y="3103563"/>
            <a:ext cx="44450"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78" name="Line 83"/>
          <p:cNvSpPr>
            <a:spLocks noChangeShapeType="1"/>
          </p:cNvSpPr>
          <p:nvPr/>
        </p:nvSpPr>
        <p:spPr bwMode="auto">
          <a:xfrm>
            <a:off x="5922963" y="2708275"/>
            <a:ext cx="49212"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879" name="Rectangle 84"/>
          <p:cNvSpPr>
            <a:spLocks noChangeArrowheads="1"/>
          </p:cNvSpPr>
          <p:nvPr/>
        </p:nvSpPr>
        <p:spPr bwMode="auto">
          <a:xfrm>
            <a:off x="5894388" y="2570163"/>
            <a:ext cx="3365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H8</a:t>
            </a:r>
          </a:p>
        </p:txBody>
      </p:sp>
      <p:sp>
        <p:nvSpPr>
          <p:cNvPr id="34880" name="Rectangle 85"/>
          <p:cNvSpPr>
            <a:spLocks noChangeArrowheads="1"/>
          </p:cNvSpPr>
          <p:nvPr/>
        </p:nvSpPr>
        <p:spPr bwMode="auto">
          <a:xfrm>
            <a:off x="6264275" y="2965450"/>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H30</a:t>
            </a:r>
          </a:p>
        </p:txBody>
      </p:sp>
      <p:sp>
        <p:nvSpPr>
          <p:cNvPr id="34881" name="Rectangle 86"/>
          <p:cNvSpPr>
            <a:spLocks noChangeArrowheads="1"/>
          </p:cNvSpPr>
          <p:nvPr/>
        </p:nvSpPr>
        <p:spPr bwMode="auto">
          <a:xfrm>
            <a:off x="6249988" y="3395663"/>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H50</a:t>
            </a:r>
          </a:p>
        </p:txBody>
      </p:sp>
      <p:sp>
        <p:nvSpPr>
          <p:cNvPr id="34882" name="Rectangle 87"/>
          <p:cNvSpPr>
            <a:spLocks noChangeArrowheads="1"/>
          </p:cNvSpPr>
          <p:nvPr/>
        </p:nvSpPr>
        <p:spPr bwMode="auto">
          <a:xfrm>
            <a:off x="7008813" y="2593975"/>
            <a:ext cx="374650" cy="239713"/>
          </a:xfrm>
          <a:prstGeom prst="rect">
            <a:avLst/>
          </a:prstGeom>
          <a:noFill/>
          <a:ln w="12700">
            <a:noFill/>
            <a:miter lim="800000"/>
            <a:headEnd/>
            <a:tailEnd/>
          </a:ln>
        </p:spPr>
        <p:txBody>
          <a:bodyPr wrap="none" anchor="ctr">
            <a:prstTxWarp prst="textNoShape">
              <a:avLst/>
            </a:prstTxWarp>
          </a:bodyPr>
          <a:lstStyle/>
          <a:p>
            <a:endParaRPr lang="en-US"/>
          </a:p>
        </p:txBody>
      </p:sp>
      <p:sp>
        <p:nvSpPr>
          <p:cNvPr id="34883" name="Rectangle 88"/>
          <p:cNvSpPr>
            <a:spLocks noChangeArrowheads="1"/>
          </p:cNvSpPr>
          <p:nvPr/>
        </p:nvSpPr>
        <p:spPr bwMode="auto">
          <a:xfrm>
            <a:off x="6997700" y="2484438"/>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H33</a:t>
            </a:r>
          </a:p>
        </p:txBody>
      </p:sp>
      <p:sp>
        <p:nvSpPr>
          <p:cNvPr id="34884" name="Rectangle 89"/>
          <p:cNvSpPr>
            <a:spLocks noChangeArrowheads="1"/>
          </p:cNvSpPr>
          <p:nvPr/>
        </p:nvSpPr>
        <p:spPr bwMode="auto">
          <a:xfrm>
            <a:off x="6997700" y="2794000"/>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H32</a:t>
            </a:r>
          </a:p>
        </p:txBody>
      </p:sp>
      <p:sp>
        <p:nvSpPr>
          <p:cNvPr id="34885" name="Rectangle 90"/>
          <p:cNvSpPr>
            <a:spLocks noChangeArrowheads="1"/>
          </p:cNvSpPr>
          <p:nvPr/>
        </p:nvSpPr>
        <p:spPr bwMode="auto">
          <a:xfrm>
            <a:off x="6997700" y="2692400"/>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H31</a:t>
            </a:r>
          </a:p>
        </p:txBody>
      </p:sp>
      <p:sp>
        <p:nvSpPr>
          <p:cNvPr id="34886" name="Rectangle 91"/>
          <p:cNvSpPr>
            <a:spLocks noChangeArrowheads="1"/>
          </p:cNvSpPr>
          <p:nvPr/>
        </p:nvSpPr>
        <p:spPr bwMode="auto">
          <a:xfrm>
            <a:off x="7727950" y="2508250"/>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H51</a:t>
            </a:r>
          </a:p>
        </p:txBody>
      </p:sp>
      <p:sp>
        <p:nvSpPr>
          <p:cNvPr id="34887" name="Rectangle 92"/>
          <p:cNvSpPr>
            <a:spLocks noChangeArrowheads="1"/>
          </p:cNvSpPr>
          <p:nvPr/>
        </p:nvSpPr>
        <p:spPr bwMode="auto">
          <a:xfrm>
            <a:off x="7902575" y="4991100"/>
            <a:ext cx="39370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Hxa</a:t>
            </a:r>
          </a:p>
        </p:txBody>
      </p:sp>
      <p:sp>
        <p:nvSpPr>
          <p:cNvPr id="34888" name="Oval 93"/>
          <p:cNvSpPr>
            <a:spLocks noChangeArrowheads="1"/>
          </p:cNvSpPr>
          <p:nvPr/>
        </p:nvSpPr>
        <p:spPr bwMode="auto">
          <a:xfrm>
            <a:off x="8091488" y="2203450"/>
            <a:ext cx="60325" cy="39688"/>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889" name="Oval 94"/>
          <p:cNvSpPr>
            <a:spLocks noChangeArrowheads="1"/>
          </p:cNvSpPr>
          <p:nvPr/>
        </p:nvSpPr>
        <p:spPr bwMode="auto">
          <a:xfrm>
            <a:off x="7721600" y="2203450"/>
            <a:ext cx="49213" cy="39688"/>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890" name="Oval 95"/>
          <p:cNvSpPr>
            <a:spLocks noChangeArrowheads="1"/>
          </p:cNvSpPr>
          <p:nvPr/>
        </p:nvSpPr>
        <p:spPr bwMode="auto">
          <a:xfrm>
            <a:off x="7372350" y="2203450"/>
            <a:ext cx="55563" cy="39688"/>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891" name="Oval 96"/>
          <p:cNvSpPr>
            <a:spLocks noChangeArrowheads="1"/>
          </p:cNvSpPr>
          <p:nvPr/>
        </p:nvSpPr>
        <p:spPr bwMode="auto">
          <a:xfrm>
            <a:off x="7016750" y="2203450"/>
            <a:ext cx="58738" cy="39688"/>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892" name="Oval 97"/>
          <p:cNvSpPr>
            <a:spLocks noChangeArrowheads="1"/>
          </p:cNvSpPr>
          <p:nvPr/>
        </p:nvSpPr>
        <p:spPr bwMode="auto">
          <a:xfrm>
            <a:off x="6667500" y="2203450"/>
            <a:ext cx="55563" cy="49213"/>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893" name="Oval 98"/>
          <p:cNvSpPr>
            <a:spLocks noChangeArrowheads="1"/>
          </p:cNvSpPr>
          <p:nvPr/>
        </p:nvSpPr>
        <p:spPr bwMode="auto">
          <a:xfrm>
            <a:off x="6292850" y="2203450"/>
            <a:ext cx="46038" cy="49213"/>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894" name="Oval 99"/>
          <p:cNvSpPr>
            <a:spLocks noChangeArrowheads="1"/>
          </p:cNvSpPr>
          <p:nvPr/>
        </p:nvSpPr>
        <p:spPr bwMode="auto">
          <a:xfrm>
            <a:off x="5922963" y="2203450"/>
            <a:ext cx="49212" cy="49213"/>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895" name="Oval 100"/>
          <p:cNvSpPr>
            <a:spLocks noChangeArrowheads="1"/>
          </p:cNvSpPr>
          <p:nvPr/>
        </p:nvSpPr>
        <p:spPr bwMode="auto">
          <a:xfrm>
            <a:off x="5567363" y="2203450"/>
            <a:ext cx="49212" cy="39688"/>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896" name="Oval 101"/>
          <p:cNvSpPr>
            <a:spLocks noChangeArrowheads="1"/>
          </p:cNvSpPr>
          <p:nvPr/>
        </p:nvSpPr>
        <p:spPr bwMode="auto">
          <a:xfrm>
            <a:off x="5200650" y="2203450"/>
            <a:ext cx="44450" cy="39688"/>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897" name="Oval 102"/>
          <p:cNvSpPr>
            <a:spLocks noChangeArrowheads="1"/>
          </p:cNvSpPr>
          <p:nvPr/>
        </p:nvSpPr>
        <p:spPr bwMode="auto">
          <a:xfrm>
            <a:off x="4857750" y="2193925"/>
            <a:ext cx="49213" cy="49213"/>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898" name="Oval 103"/>
          <p:cNvSpPr>
            <a:spLocks noChangeArrowheads="1"/>
          </p:cNvSpPr>
          <p:nvPr/>
        </p:nvSpPr>
        <p:spPr bwMode="auto">
          <a:xfrm>
            <a:off x="4491038" y="2203450"/>
            <a:ext cx="55562" cy="39688"/>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899" name="Oval 104"/>
          <p:cNvSpPr>
            <a:spLocks noChangeArrowheads="1"/>
          </p:cNvSpPr>
          <p:nvPr/>
        </p:nvSpPr>
        <p:spPr bwMode="auto">
          <a:xfrm>
            <a:off x="4138613" y="2203450"/>
            <a:ext cx="46037" cy="49213"/>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900" name="Line 105"/>
          <p:cNvSpPr>
            <a:spLocks noChangeShapeType="1"/>
          </p:cNvSpPr>
          <p:nvPr/>
        </p:nvSpPr>
        <p:spPr bwMode="auto">
          <a:xfrm>
            <a:off x="3803650" y="3646488"/>
            <a:ext cx="44450"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01" name="Line 106"/>
          <p:cNvSpPr>
            <a:spLocks noChangeShapeType="1"/>
          </p:cNvSpPr>
          <p:nvPr/>
        </p:nvSpPr>
        <p:spPr bwMode="auto">
          <a:xfrm>
            <a:off x="3803650" y="4154488"/>
            <a:ext cx="44450"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02" name="Line 107"/>
          <p:cNvSpPr>
            <a:spLocks noChangeShapeType="1"/>
          </p:cNvSpPr>
          <p:nvPr/>
        </p:nvSpPr>
        <p:spPr bwMode="auto">
          <a:xfrm>
            <a:off x="3824288" y="2249488"/>
            <a:ext cx="0" cy="2408237"/>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03" name="Rectangle 108"/>
          <p:cNvSpPr>
            <a:spLocks noChangeArrowheads="1"/>
          </p:cNvSpPr>
          <p:nvPr/>
        </p:nvSpPr>
        <p:spPr bwMode="auto">
          <a:xfrm>
            <a:off x="3770313" y="4016375"/>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H19</a:t>
            </a:r>
          </a:p>
        </p:txBody>
      </p:sp>
      <p:sp>
        <p:nvSpPr>
          <p:cNvPr id="34904" name="Rectangle 109"/>
          <p:cNvSpPr>
            <a:spLocks noChangeArrowheads="1"/>
          </p:cNvSpPr>
          <p:nvPr/>
        </p:nvSpPr>
        <p:spPr bwMode="auto">
          <a:xfrm>
            <a:off x="3770313" y="3517900"/>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H29</a:t>
            </a:r>
          </a:p>
        </p:txBody>
      </p:sp>
      <p:sp>
        <p:nvSpPr>
          <p:cNvPr id="34905" name="Oval 110"/>
          <p:cNvSpPr>
            <a:spLocks noChangeArrowheads="1"/>
          </p:cNvSpPr>
          <p:nvPr/>
        </p:nvSpPr>
        <p:spPr bwMode="auto">
          <a:xfrm>
            <a:off x="3789363" y="2203450"/>
            <a:ext cx="58737" cy="39688"/>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906" name="Line 111"/>
          <p:cNvSpPr>
            <a:spLocks noChangeShapeType="1"/>
          </p:cNvSpPr>
          <p:nvPr/>
        </p:nvSpPr>
        <p:spPr bwMode="auto">
          <a:xfrm>
            <a:off x="3422650" y="2541588"/>
            <a:ext cx="46038"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07" name="Line 112"/>
          <p:cNvSpPr>
            <a:spLocks noChangeShapeType="1"/>
          </p:cNvSpPr>
          <p:nvPr/>
        </p:nvSpPr>
        <p:spPr bwMode="auto">
          <a:xfrm>
            <a:off x="3433763" y="3013075"/>
            <a:ext cx="44450"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08" name="Line 113"/>
          <p:cNvSpPr>
            <a:spLocks noChangeShapeType="1"/>
          </p:cNvSpPr>
          <p:nvPr/>
        </p:nvSpPr>
        <p:spPr bwMode="auto">
          <a:xfrm>
            <a:off x="3433763" y="2295525"/>
            <a:ext cx="44450"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09" name="Line 114"/>
          <p:cNvSpPr>
            <a:spLocks noChangeShapeType="1"/>
          </p:cNvSpPr>
          <p:nvPr/>
        </p:nvSpPr>
        <p:spPr bwMode="auto">
          <a:xfrm>
            <a:off x="3433763" y="3633788"/>
            <a:ext cx="44450"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10" name="Line 115"/>
          <p:cNvSpPr>
            <a:spLocks noChangeShapeType="1"/>
          </p:cNvSpPr>
          <p:nvPr/>
        </p:nvSpPr>
        <p:spPr bwMode="auto">
          <a:xfrm>
            <a:off x="3446463" y="2262188"/>
            <a:ext cx="0" cy="2460625"/>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11" name="Rectangle 116"/>
          <p:cNvSpPr>
            <a:spLocks noChangeArrowheads="1"/>
          </p:cNvSpPr>
          <p:nvPr/>
        </p:nvSpPr>
        <p:spPr bwMode="auto">
          <a:xfrm>
            <a:off x="3389313" y="2157413"/>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H22</a:t>
            </a:r>
          </a:p>
        </p:txBody>
      </p:sp>
      <p:sp>
        <p:nvSpPr>
          <p:cNvPr id="34912" name="Rectangle 117"/>
          <p:cNvSpPr>
            <a:spLocks noChangeArrowheads="1"/>
          </p:cNvSpPr>
          <p:nvPr/>
        </p:nvSpPr>
        <p:spPr bwMode="auto">
          <a:xfrm>
            <a:off x="3400425" y="3495675"/>
            <a:ext cx="3365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H1</a:t>
            </a:r>
          </a:p>
        </p:txBody>
      </p:sp>
      <p:sp>
        <p:nvSpPr>
          <p:cNvPr id="34913" name="Rectangle 118"/>
          <p:cNvSpPr>
            <a:spLocks noChangeArrowheads="1"/>
          </p:cNvSpPr>
          <p:nvPr/>
        </p:nvSpPr>
        <p:spPr bwMode="auto">
          <a:xfrm>
            <a:off x="3403600" y="2946400"/>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H47</a:t>
            </a:r>
          </a:p>
        </p:txBody>
      </p:sp>
      <p:sp>
        <p:nvSpPr>
          <p:cNvPr id="34914" name="Rectangle 119"/>
          <p:cNvSpPr>
            <a:spLocks noChangeArrowheads="1"/>
          </p:cNvSpPr>
          <p:nvPr/>
        </p:nvSpPr>
        <p:spPr bwMode="auto">
          <a:xfrm>
            <a:off x="3400425" y="2403475"/>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H24</a:t>
            </a:r>
          </a:p>
        </p:txBody>
      </p:sp>
      <p:sp>
        <p:nvSpPr>
          <p:cNvPr id="34915" name="Oval 120"/>
          <p:cNvSpPr>
            <a:spLocks noChangeArrowheads="1"/>
          </p:cNvSpPr>
          <p:nvPr/>
        </p:nvSpPr>
        <p:spPr bwMode="auto">
          <a:xfrm>
            <a:off x="3422650" y="2203450"/>
            <a:ext cx="55563" cy="39688"/>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916" name="Oval 121"/>
          <p:cNvSpPr>
            <a:spLocks noChangeArrowheads="1"/>
          </p:cNvSpPr>
          <p:nvPr/>
        </p:nvSpPr>
        <p:spPr bwMode="auto">
          <a:xfrm>
            <a:off x="3070225" y="2203450"/>
            <a:ext cx="55563" cy="39688"/>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917" name="Oval 122"/>
          <p:cNvSpPr>
            <a:spLocks noChangeArrowheads="1"/>
          </p:cNvSpPr>
          <p:nvPr/>
        </p:nvSpPr>
        <p:spPr bwMode="auto">
          <a:xfrm>
            <a:off x="2713038" y="2203450"/>
            <a:ext cx="49212" cy="39688"/>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918" name="Oval 123"/>
          <p:cNvSpPr>
            <a:spLocks noChangeArrowheads="1"/>
          </p:cNvSpPr>
          <p:nvPr/>
        </p:nvSpPr>
        <p:spPr bwMode="auto">
          <a:xfrm>
            <a:off x="2322513" y="2203450"/>
            <a:ext cx="58737" cy="39688"/>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919" name="Oval 124"/>
          <p:cNvSpPr>
            <a:spLocks noChangeArrowheads="1"/>
          </p:cNvSpPr>
          <p:nvPr/>
        </p:nvSpPr>
        <p:spPr bwMode="auto">
          <a:xfrm>
            <a:off x="1987550" y="2203450"/>
            <a:ext cx="58738" cy="49213"/>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920" name="Oval 125"/>
          <p:cNvSpPr>
            <a:spLocks noChangeArrowheads="1"/>
          </p:cNvSpPr>
          <p:nvPr/>
        </p:nvSpPr>
        <p:spPr bwMode="auto">
          <a:xfrm>
            <a:off x="1617663" y="2203450"/>
            <a:ext cx="55562" cy="49213"/>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921" name="Oval 126"/>
          <p:cNvSpPr>
            <a:spLocks noChangeArrowheads="1"/>
          </p:cNvSpPr>
          <p:nvPr/>
        </p:nvSpPr>
        <p:spPr bwMode="auto">
          <a:xfrm>
            <a:off x="1257300" y="2203450"/>
            <a:ext cx="55563" cy="49213"/>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922" name="Line 127"/>
          <p:cNvSpPr>
            <a:spLocks noChangeShapeType="1"/>
          </p:cNvSpPr>
          <p:nvPr/>
        </p:nvSpPr>
        <p:spPr bwMode="auto">
          <a:xfrm>
            <a:off x="1257300" y="3198813"/>
            <a:ext cx="46038"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grpSp>
        <p:nvGrpSpPr>
          <p:cNvPr id="34923" name="Group 128"/>
          <p:cNvGrpSpPr>
            <a:grpSpLocks/>
          </p:cNvGrpSpPr>
          <p:nvPr/>
        </p:nvGrpSpPr>
        <p:grpSpPr bwMode="auto">
          <a:xfrm>
            <a:off x="8434388" y="2063750"/>
            <a:ext cx="809625" cy="1477963"/>
            <a:chOff x="4830" y="1330"/>
            <a:chExt cx="463" cy="953"/>
          </a:xfrm>
        </p:grpSpPr>
        <p:sp>
          <p:nvSpPr>
            <p:cNvPr id="34965" name="Line 129"/>
            <p:cNvSpPr>
              <a:spLocks noChangeShapeType="1"/>
            </p:cNvSpPr>
            <p:nvPr/>
          </p:nvSpPr>
          <p:spPr bwMode="auto">
            <a:xfrm>
              <a:off x="4834" y="1420"/>
              <a:ext cx="26"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66" name="Line 130"/>
            <p:cNvSpPr>
              <a:spLocks noChangeShapeType="1"/>
            </p:cNvSpPr>
            <p:nvPr/>
          </p:nvSpPr>
          <p:spPr bwMode="auto">
            <a:xfrm>
              <a:off x="4853" y="1491"/>
              <a:ext cx="0" cy="792"/>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67" name="Rectangle 131"/>
            <p:cNvSpPr>
              <a:spLocks noChangeArrowheads="1"/>
            </p:cNvSpPr>
            <p:nvPr/>
          </p:nvSpPr>
          <p:spPr bwMode="auto">
            <a:xfrm>
              <a:off x="4830" y="1330"/>
              <a:ext cx="243" cy="156"/>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Hya </a:t>
              </a:r>
            </a:p>
          </p:txBody>
        </p:sp>
        <p:sp>
          <p:nvSpPr>
            <p:cNvPr id="34968" name="Rectangle 132"/>
            <p:cNvSpPr>
              <a:spLocks noChangeArrowheads="1"/>
            </p:cNvSpPr>
            <p:nvPr/>
          </p:nvSpPr>
          <p:spPr bwMode="auto">
            <a:xfrm>
              <a:off x="4830" y="1406"/>
              <a:ext cx="463" cy="15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(Smcy, Uty)</a:t>
              </a:r>
            </a:p>
          </p:txBody>
        </p:sp>
        <p:sp>
          <p:nvSpPr>
            <p:cNvPr id="34969" name="Oval 133"/>
            <p:cNvSpPr>
              <a:spLocks noChangeArrowheads="1"/>
            </p:cNvSpPr>
            <p:nvPr/>
          </p:nvSpPr>
          <p:spPr bwMode="auto">
            <a:xfrm>
              <a:off x="4837" y="1447"/>
              <a:ext cx="26" cy="26"/>
            </a:xfrm>
            <a:prstGeom prst="ellipse">
              <a:avLst/>
            </a:prstGeom>
            <a:solidFill>
              <a:srgbClr val="000000"/>
            </a:solidFill>
            <a:ln w="25400">
              <a:solidFill>
                <a:srgbClr val="FAFD00"/>
              </a:solidFill>
              <a:round/>
              <a:headEnd/>
              <a:tailEnd/>
            </a:ln>
          </p:spPr>
          <p:txBody>
            <a:bodyPr wrap="none" anchor="ctr">
              <a:prstTxWarp prst="textNoShape">
                <a:avLst/>
              </a:prstTxWarp>
            </a:bodyPr>
            <a:lstStyle/>
            <a:p>
              <a:endParaRPr lang="en-US"/>
            </a:p>
          </p:txBody>
        </p:sp>
        <p:sp>
          <p:nvSpPr>
            <p:cNvPr id="34970" name="Line 134"/>
            <p:cNvSpPr>
              <a:spLocks noChangeShapeType="1"/>
            </p:cNvSpPr>
            <p:nvPr/>
          </p:nvSpPr>
          <p:spPr bwMode="auto">
            <a:xfrm flipH="1" flipV="1">
              <a:off x="4851" y="1401"/>
              <a:ext cx="1" cy="55"/>
            </a:xfrm>
            <a:prstGeom prst="line">
              <a:avLst/>
            </a:prstGeom>
            <a:noFill/>
            <a:ln w="25400">
              <a:solidFill>
                <a:srgbClr val="FAFD00"/>
              </a:solidFill>
              <a:round/>
              <a:headEnd/>
              <a:tailEnd/>
            </a:ln>
          </p:spPr>
          <p:txBody>
            <a:bodyPr wrap="none" anchor="ctr">
              <a:prstTxWarp prst="textNoShape">
                <a:avLst/>
              </a:prstTxWarp>
            </a:bodyPr>
            <a:lstStyle/>
            <a:p>
              <a:endParaRPr lang="en-US"/>
            </a:p>
          </p:txBody>
        </p:sp>
      </p:grpSp>
      <p:grpSp>
        <p:nvGrpSpPr>
          <p:cNvPr id="34924" name="Group 135"/>
          <p:cNvGrpSpPr>
            <a:grpSpLocks/>
          </p:cNvGrpSpPr>
          <p:nvPr/>
        </p:nvGrpSpPr>
        <p:grpSpPr bwMode="auto">
          <a:xfrm>
            <a:off x="1979613" y="4076700"/>
            <a:ext cx="60325" cy="844550"/>
            <a:chOff x="1134" y="2628"/>
            <a:chExt cx="34" cy="544"/>
          </a:xfrm>
        </p:grpSpPr>
        <p:sp>
          <p:nvSpPr>
            <p:cNvPr id="34962" name="Line 136"/>
            <p:cNvSpPr>
              <a:spLocks noChangeShapeType="1"/>
            </p:cNvSpPr>
            <p:nvPr/>
          </p:nvSpPr>
          <p:spPr bwMode="auto">
            <a:xfrm>
              <a:off x="1134" y="3172"/>
              <a:ext cx="34"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63" name="Line 137"/>
            <p:cNvSpPr>
              <a:spLocks noChangeShapeType="1"/>
            </p:cNvSpPr>
            <p:nvPr/>
          </p:nvSpPr>
          <p:spPr bwMode="auto">
            <a:xfrm>
              <a:off x="1134" y="2628"/>
              <a:ext cx="34"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64" name="Line 138"/>
            <p:cNvSpPr>
              <a:spLocks noChangeShapeType="1"/>
            </p:cNvSpPr>
            <p:nvPr/>
          </p:nvSpPr>
          <p:spPr bwMode="auto">
            <a:xfrm>
              <a:off x="1134" y="2812"/>
              <a:ext cx="34"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grpSp>
      <p:sp>
        <p:nvSpPr>
          <p:cNvPr id="34925" name="Rectangle 139"/>
          <p:cNvSpPr>
            <a:spLocks noChangeArrowheads="1"/>
          </p:cNvSpPr>
          <p:nvPr/>
        </p:nvSpPr>
        <p:spPr bwMode="auto">
          <a:xfrm>
            <a:off x="1951038" y="4224338"/>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H23</a:t>
            </a:r>
          </a:p>
        </p:txBody>
      </p:sp>
      <p:sp>
        <p:nvSpPr>
          <p:cNvPr id="34926" name="Rectangle 140"/>
          <p:cNvSpPr>
            <a:spLocks noChangeArrowheads="1"/>
          </p:cNvSpPr>
          <p:nvPr/>
        </p:nvSpPr>
        <p:spPr bwMode="auto">
          <a:xfrm>
            <a:off x="5033963" y="4252913"/>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H17</a:t>
            </a:r>
          </a:p>
        </p:txBody>
      </p:sp>
      <p:sp>
        <p:nvSpPr>
          <p:cNvPr id="34927" name="Rectangle 141"/>
          <p:cNvSpPr>
            <a:spLocks noChangeArrowheads="1"/>
          </p:cNvSpPr>
          <p:nvPr/>
        </p:nvSpPr>
        <p:spPr bwMode="auto">
          <a:xfrm>
            <a:off x="5033963" y="4370388"/>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H34</a:t>
            </a:r>
          </a:p>
        </p:txBody>
      </p:sp>
      <p:sp>
        <p:nvSpPr>
          <p:cNvPr id="34928" name="Rectangle 142"/>
          <p:cNvSpPr>
            <a:spLocks noChangeArrowheads="1"/>
          </p:cNvSpPr>
          <p:nvPr/>
        </p:nvSpPr>
        <p:spPr bwMode="auto">
          <a:xfrm>
            <a:off x="5033963" y="4470400"/>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H38</a:t>
            </a:r>
          </a:p>
        </p:txBody>
      </p:sp>
      <p:sp>
        <p:nvSpPr>
          <p:cNvPr id="34929" name="Line 143"/>
          <p:cNvSpPr>
            <a:spLocks noChangeShapeType="1"/>
          </p:cNvSpPr>
          <p:nvPr/>
        </p:nvSpPr>
        <p:spPr bwMode="auto">
          <a:xfrm>
            <a:off x="7019925" y="3022600"/>
            <a:ext cx="46038"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30" name="Rectangle 144"/>
          <p:cNvSpPr>
            <a:spLocks noChangeArrowheads="1"/>
          </p:cNvSpPr>
          <p:nvPr/>
        </p:nvSpPr>
        <p:spPr bwMode="auto">
          <a:xfrm>
            <a:off x="6994525" y="2927350"/>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H43</a:t>
            </a:r>
          </a:p>
        </p:txBody>
      </p:sp>
      <p:grpSp>
        <p:nvGrpSpPr>
          <p:cNvPr id="34931" name="Group 145"/>
          <p:cNvGrpSpPr>
            <a:grpSpLocks/>
          </p:cNvGrpSpPr>
          <p:nvPr/>
        </p:nvGrpSpPr>
        <p:grpSpPr bwMode="auto">
          <a:xfrm>
            <a:off x="6127750" y="4611688"/>
            <a:ext cx="1565275" cy="541337"/>
            <a:chOff x="3509" y="2972"/>
            <a:chExt cx="896" cy="349"/>
          </a:xfrm>
        </p:grpSpPr>
        <p:sp>
          <p:nvSpPr>
            <p:cNvPr id="34959" name="Rectangle 146"/>
            <p:cNvSpPr>
              <a:spLocks noChangeArrowheads="1"/>
            </p:cNvSpPr>
            <p:nvPr/>
          </p:nvSpPr>
          <p:spPr bwMode="auto">
            <a:xfrm>
              <a:off x="3509" y="3089"/>
              <a:ext cx="714" cy="15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H9, H10, H11, H12, </a:t>
              </a:r>
            </a:p>
          </p:txBody>
        </p:sp>
        <p:sp>
          <p:nvSpPr>
            <p:cNvPr id="34960" name="Rectangle 147"/>
            <p:cNvSpPr>
              <a:spLocks noChangeArrowheads="1"/>
            </p:cNvSpPr>
            <p:nvPr/>
          </p:nvSpPr>
          <p:spPr bwMode="auto">
            <a:xfrm>
              <a:off x="3509" y="3165"/>
              <a:ext cx="714" cy="156"/>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H26, H27, H36, H41</a:t>
              </a:r>
            </a:p>
          </p:txBody>
        </p:sp>
        <p:sp>
          <p:nvSpPr>
            <p:cNvPr id="34961" name="Rectangle 148"/>
            <p:cNvSpPr>
              <a:spLocks noChangeArrowheads="1"/>
            </p:cNvSpPr>
            <p:nvPr/>
          </p:nvSpPr>
          <p:spPr bwMode="auto">
            <a:xfrm>
              <a:off x="3515" y="2972"/>
              <a:ext cx="890" cy="194"/>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aseline="0">
                  <a:solidFill>
                    <a:srgbClr val="FAFD00"/>
                  </a:solidFill>
                  <a:latin typeface="Times" charset="0"/>
                </a:rPr>
                <a:t>Unmapped </a:t>
              </a:r>
              <a:r>
                <a:rPr lang="en-US" sz="1400" i="1" baseline="0">
                  <a:solidFill>
                    <a:srgbClr val="FAFD00"/>
                  </a:solidFill>
                  <a:latin typeface="Times" charset="0"/>
                </a:rPr>
                <a:t>H</a:t>
              </a:r>
              <a:r>
                <a:rPr lang="en-US" sz="1400" baseline="0">
                  <a:solidFill>
                    <a:srgbClr val="FAFD00"/>
                  </a:solidFill>
                  <a:latin typeface="Times" charset="0"/>
                </a:rPr>
                <a:t> Loci</a:t>
              </a:r>
              <a:r>
                <a:rPr lang="en-US" sz="1400" baseline="0">
                  <a:solidFill>
                    <a:srgbClr val="FC0128"/>
                  </a:solidFill>
                  <a:latin typeface="Times" charset="0"/>
                </a:rPr>
                <a:t>:</a:t>
              </a:r>
            </a:p>
          </p:txBody>
        </p:sp>
      </p:grpSp>
      <p:sp>
        <p:nvSpPr>
          <p:cNvPr id="34932" name="Line 149"/>
          <p:cNvSpPr>
            <a:spLocks noChangeShapeType="1"/>
          </p:cNvSpPr>
          <p:nvPr/>
        </p:nvSpPr>
        <p:spPr bwMode="auto">
          <a:xfrm>
            <a:off x="4491038" y="2438400"/>
            <a:ext cx="46037"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33" name="Rectangle 150"/>
          <p:cNvSpPr>
            <a:spLocks noChangeArrowheads="1"/>
          </p:cNvSpPr>
          <p:nvPr/>
        </p:nvSpPr>
        <p:spPr bwMode="auto">
          <a:xfrm>
            <a:off x="4462463" y="2306638"/>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H60</a:t>
            </a:r>
          </a:p>
        </p:txBody>
      </p:sp>
      <p:sp>
        <p:nvSpPr>
          <p:cNvPr id="34934" name="Line 151"/>
          <p:cNvSpPr>
            <a:spLocks noChangeShapeType="1"/>
          </p:cNvSpPr>
          <p:nvPr/>
        </p:nvSpPr>
        <p:spPr bwMode="auto">
          <a:xfrm>
            <a:off x="4121150" y="2892425"/>
            <a:ext cx="76200"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35" name="Rectangle 152"/>
          <p:cNvSpPr>
            <a:spLocks noChangeArrowheads="1"/>
          </p:cNvSpPr>
          <p:nvPr/>
        </p:nvSpPr>
        <p:spPr bwMode="auto">
          <a:xfrm>
            <a:off x="4113213" y="2770188"/>
            <a:ext cx="658812"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 (Thy1)</a:t>
            </a:r>
          </a:p>
        </p:txBody>
      </p:sp>
      <p:sp>
        <p:nvSpPr>
          <p:cNvPr id="34936" name="Line 153"/>
          <p:cNvSpPr>
            <a:spLocks noChangeShapeType="1"/>
          </p:cNvSpPr>
          <p:nvPr/>
        </p:nvSpPr>
        <p:spPr bwMode="auto">
          <a:xfrm>
            <a:off x="3059113" y="4157663"/>
            <a:ext cx="69850"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37" name="Rectangle 154"/>
          <p:cNvSpPr>
            <a:spLocks noChangeArrowheads="1"/>
          </p:cNvSpPr>
          <p:nvPr/>
        </p:nvSpPr>
        <p:spPr bwMode="auto">
          <a:xfrm>
            <a:off x="3065463" y="4035425"/>
            <a:ext cx="54610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 (me)</a:t>
            </a:r>
          </a:p>
        </p:txBody>
      </p:sp>
      <p:sp>
        <p:nvSpPr>
          <p:cNvPr id="34938" name="Line 155"/>
          <p:cNvSpPr>
            <a:spLocks noChangeShapeType="1"/>
          </p:cNvSpPr>
          <p:nvPr/>
        </p:nvSpPr>
        <p:spPr bwMode="auto">
          <a:xfrm>
            <a:off x="1257300" y="4144963"/>
            <a:ext cx="69850"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39" name="Rectangle 156"/>
          <p:cNvSpPr>
            <a:spLocks noChangeArrowheads="1"/>
          </p:cNvSpPr>
          <p:nvPr/>
        </p:nvSpPr>
        <p:spPr bwMode="auto">
          <a:xfrm>
            <a:off x="711200" y="4016375"/>
            <a:ext cx="5524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 (gld)</a:t>
            </a:r>
          </a:p>
        </p:txBody>
      </p:sp>
      <p:sp>
        <p:nvSpPr>
          <p:cNvPr id="34940" name="Line 157"/>
          <p:cNvSpPr>
            <a:spLocks noChangeShapeType="1"/>
          </p:cNvSpPr>
          <p:nvPr/>
        </p:nvSpPr>
        <p:spPr bwMode="auto">
          <a:xfrm>
            <a:off x="7732713" y="2860675"/>
            <a:ext cx="55562"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41" name="Rectangle 158"/>
          <p:cNvSpPr>
            <a:spLocks noChangeArrowheads="1"/>
          </p:cNvSpPr>
          <p:nvPr/>
        </p:nvSpPr>
        <p:spPr bwMode="auto">
          <a:xfrm>
            <a:off x="7723188" y="2719388"/>
            <a:ext cx="531812"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 (lpr)</a:t>
            </a:r>
          </a:p>
        </p:txBody>
      </p:sp>
      <p:grpSp>
        <p:nvGrpSpPr>
          <p:cNvPr id="34942" name="Group 159"/>
          <p:cNvGrpSpPr>
            <a:grpSpLocks/>
          </p:cNvGrpSpPr>
          <p:nvPr/>
        </p:nvGrpSpPr>
        <p:grpSpPr bwMode="auto">
          <a:xfrm>
            <a:off x="3484563" y="5197475"/>
            <a:ext cx="2279650" cy="434975"/>
            <a:chOff x="1995" y="3350"/>
            <a:chExt cx="1306" cy="280"/>
          </a:xfrm>
        </p:grpSpPr>
        <p:sp>
          <p:nvSpPr>
            <p:cNvPr id="34957" name="Rectangle 160"/>
            <p:cNvSpPr>
              <a:spLocks noChangeArrowheads="1"/>
            </p:cNvSpPr>
            <p:nvPr/>
          </p:nvSpPr>
          <p:spPr bwMode="auto">
            <a:xfrm>
              <a:off x="1995" y="3350"/>
              <a:ext cx="1306" cy="194"/>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baseline="0">
                  <a:solidFill>
                    <a:srgbClr val="FAFD00"/>
                  </a:solidFill>
                  <a:latin typeface="Times" charset="0"/>
                </a:rPr>
                <a:t>Mitochondrial Minor H Loci</a:t>
              </a:r>
              <a:r>
                <a:rPr lang="en-US" sz="1400" baseline="0">
                  <a:solidFill>
                    <a:srgbClr val="FC0128"/>
                  </a:solidFill>
                  <a:latin typeface="Times" charset="0"/>
                </a:rPr>
                <a:t>:</a:t>
              </a:r>
            </a:p>
          </p:txBody>
        </p:sp>
        <p:sp>
          <p:nvSpPr>
            <p:cNvPr id="34958" name="Rectangle 161"/>
            <p:cNvSpPr>
              <a:spLocks noChangeArrowheads="1"/>
            </p:cNvSpPr>
            <p:nvPr/>
          </p:nvSpPr>
          <p:spPr bwMode="auto">
            <a:xfrm>
              <a:off x="1995" y="3475"/>
              <a:ext cx="419" cy="155"/>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CO1, ND1</a:t>
              </a:r>
            </a:p>
          </p:txBody>
        </p:sp>
      </p:grpSp>
      <p:sp>
        <p:nvSpPr>
          <p:cNvPr id="34943" name="Rectangle 162"/>
          <p:cNvSpPr>
            <a:spLocks noChangeArrowheads="1"/>
          </p:cNvSpPr>
          <p:nvPr/>
        </p:nvSpPr>
        <p:spPr bwMode="auto">
          <a:xfrm>
            <a:off x="7004050" y="2384425"/>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H39</a:t>
            </a:r>
          </a:p>
        </p:txBody>
      </p:sp>
      <p:sp>
        <p:nvSpPr>
          <p:cNvPr id="34944" name="Rectangle 163"/>
          <p:cNvSpPr>
            <a:spLocks noChangeArrowheads="1"/>
          </p:cNvSpPr>
          <p:nvPr/>
        </p:nvSpPr>
        <p:spPr bwMode="auto">
          <a:xfrm>
            <a:off x="4678363" y="4357688"/>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H57</a:t>
            </a:r>
          </a:p>
        </p:txBody>
      </p:sp>
      <p:sp>
        <p:nvSpPr>
          <p:cNvPr id="34945" name="Rectangle 164"/>
          <p:cNvSpPr>
            <a:spLocks noChangeArrowheads="1"/>
          </p:cNvSpPr>
          <p:nvPr/>
        </p:nvSpPr>
        <p:spPr bwMode="auto">
          <a:xfrm>
            <a:off x="3403600" y="2835275"/>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H46</a:t>
            </a:r>
          </a:p>
        </p:txBody>
      </p:sp>
      <p:sp>
        <p:nvSpPr>
          <p:cNvPr id="34946" name="Line 165"/>
          <p:cNvSpPr>
            <a:spLocks noChangeShapeType="1"/>
          </p:cNvSpPr>
          <p:nvPr/>
        </p:nvSpPr>
        <p:spPr bwMode="auto">
          <a:xfrm>
            <a:off x="3436938" y="2984500"/>
            <a:ext cx="41275"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47" name="Rectangle 166"/>
          <p:cNvSpPr>
            <a:spLocks noChangeArrowheads="1"/>
          </p:cNvSpPr>
          <p:nvPr/>
        </p:nvSpPr>
        <p:spPr bwMode="auto">
          <a:xfrm>
            <a:off x="3281363" y="4860925"/>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H59</a:t>
            </a:r>
          </a:p>
        </p:txBody>
      </p:sp>
      <p:sp>
        <p:nvSpPr>
          <p:cNvPr id="34948" name="Rectangle 167"/>
          <p:cNvSpPr>
            <a:spLocks noChangeArrowheads="1"/>
          </p:cNvSpPr>
          <p:nvPr/>
        </p:nvSpPr>
        <p:spPr bwMode="auto">
          <a:xfrm>
            <a:off x="3281363" y="4743450"/>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H58</a:t>
            </a:r>
          </a:p>
        </p:txBody>
      </p:sp>
      <p:sp>
        <p:nvSpPr>
          <p:cNvPr id="34949" name="Rectangle 168"/>
          <p:cNvSpPr>
            <a:spLocks noChangeArrowheads="1"/>
          </p:cNvSpPr>
          <p:nvPr/>
        </p:nvSpPr>
        <p:spPr bwMode="auto">
          <a:xfrm>
            <a:off x="1436688" y="5195888"/>
            <a:ext cx="400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H44</a:t>
            </a:r>
          </a:p>
        </p:txBody>
      </p:sp>
      <p:sp>
        <p:nvSpPr>
          <p:cNvPr id="34950" name="Line 169"/>
          <p:cNvSpPr>
            <a:spLocks noChangeShapeType="1"/>
          </p:cNvSpPr>
          <p:nvPr/>
        </p:nvSpPr>
        <p:spPr bwMode="auto">
          <a:xfrm>
            <a:off x="3792538" y="3400425"/>
            <a:ext cx="77787"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51" name="Rectangle 170"/>
          <p:cNvSpPr>
            <a:spLocks noChangeArrowheads="1"/>
          </p:cNvSpPr>
          <p:nvPr/>
        </p:nvSpPr>
        <p:spPr bwMode="auto">
          <a:xfrm>
            <a:off x="3790950" y="3275013"/>
            <a:ext cx="531813"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en-US" sz="1000" baseline="0">
                <a:solidFill>
                  <a:srgbClr val="00FF00"/>
                </a:solidFill>
                <a:latin typeface="Times" charset="0"/>
              </a:rPr>
              <a:t>H (Os)</a:t>
            </a:r>
          </a:p>
        </p:txBody>
      </p:sp>
      <p:sp>
        <p:nvSpPr>
          <p:cNvPr id="34952" name="Line 171"/>
          <p:cNvSpPr>
            <a:spLocks noChangeShapeType="1"/>
          </p:cNvSpPr>
          <p:nvPr/>
        </p:nvSpPr>
        <p:spPr bwMode="auto">
          <a:xfrm>
            <a:off x="7019925" y="2581275"/>
            <a:ext cx="46038"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53" name="Line 172"/>
          <p:cNvSpPr>
            <a:spLocks noChangeShapeType="1"/>
          </p:cNvSpPr>
          <p:nvPr/>
        </p:nvSpPr>
        <p:spPr bwMode="auto">
          <a:xfrm>
            <a:off x="1647825" y="3711575"/>
            <a:ext cx="46038"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54" name="Line 173"/>
          <p:cNvSpPr>
            <a:spLocks noChangeShapeType="1"/>
          </p:cNvSpPr>
          <p:nvPr/>
        </p:nvSpPr>
        <p:spPr bwMode="auto">
          <a:xfrm>
            <a:off x="1641475" y="4070350"/>
            <a:ext cx="46038" cy="0"/>
          </a:xfrm>
          <a:prstGeom prst="line">
            <a:avLst/>
          </a:prstGeom>
          <a:noFill/>
          <a:ln w="25400">
            <a:solidFill>
              <a:srgbClr val="FAFD00"/>
            </a:solidFill>
            <a:round/>
            <a:headEnd/>
            <a:tailEnd/>
          </a:ln>
        </p:spPr>
        <p:txBody>
          <a:bodyPr wrap="none" anchor="ctr">
            <a:prstTxWarp prst="textNoShape">
              <a:avLst/>
            </a:prstTxWarp>
          </a:bodyPr>
          <a:lstStyle/>
          <a:p>
            <a:endParaRPr lang="en-US"/>
          </a:p>
        </p:txBody>
      </p:sp>
      <p:sp>
        <p:nvSpPr>
          <p:cNvPr id="34955" name="Text Box 174"/>
          <p:cNvSpPr txBox="1">
            <a:spLocks noChangeArrowheads="1"/>
          </p:cNvSpPr>
          <p:nvPr/>
        </p:nvSpPr>
        <p:spPr bwMode="auto">
          <a:xfrm>
            <a:off x="3508375" y="7265988"/>
            <a:ext cx="184150" cy="457200"/>
          </a:xfrm>
          <a:prstGeom prst="rect">
            <a:avLst/>
          </a:prstGeom>
          <a:noFill/>
          <a:ln w="9525">
            <a:noFill/>
            <a:miter lim="800000"/>
            <a:headEnd/>
            <a:tailEnd/>
          </a:ln>
        </p:spPr>
        <p:txBody>
          <a:bodyPr wrap="none">
            <a:prstTxWarp prst="textNoShape">
              <a:avLst/>
            </a:prstTxWarp>
            <a:spAutoFit/>
          </a:bodyPr>
          <a:lstStyle/>
          <a:p>
            <a:endParaRPr lang="en-US" baseline="0">
              <a:latin typeface="Times" charset="0"/>
            </a:endParaRPr>
          </a:p>
        </p:txBody>
      </p:sp>
      <p:sp>
        <p:nvSpPr>
          <p:cNvPr id="34956" name="Rectangle 175"/>
          <p:cNvSpPr>
            <a:spLocks noChangeArrowheads="1"/>
          </p:cNvSpPr>
          <p:nvPr/>
        </p:nvSpPr>
        <p:spPr bwMode="auto">
          <a:xfrm>
            <a:off x="6665913" y="2560638"/>
            <a:ext cx="612775" cy="304800"/>
          </a:xfrm>
          <a:prstGeom prst="rect">
            <a:avLst/>
          </a:prstGeom>
          <a:noFill/>
          <a:ln w="9525">
            <a:noFill/>
            <a:miter lim="800000"/>
            <a:headEnd/>
            <a:tailEnd/>
          </a:ln>
        </p:spPr>
        <p:txBody>
          <a:bodyPr>
            <a:prstTxWarp prst="textNoShape">
              <a:avLst/>
            </a:prstTxWarp>
            <a:spAutoFit/>
          </a:bodyPr>
          <a:lstStyle/>
          <a:p>
            <a:r>
              <a:rPr lang="en-US" sz="1400" baseline="0">
                <a:solidFill>
                  <a:srgbClr val="FFFF00"/>
                </a:solidFill>
              </a:rPr>
              <a:t>H2</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4175" y="233363"/>
            <a:ext cx="9315450" cy="1106487"/>
          </a:xfrm>
        </p:spPr>
        <p:txBody>
          <a:bodyPr/>
          <a:lstStyle/>
          <a:p>
            <a:r>
              <a:rPr lang="en-US" sz="2800" b="0">
                <a:ea typeface="ヒラギノ角ゴ Pro W3" charset="-128"/>
                <a:cs typeface="ヒラギノ角ゴ Pro W3" charset="-128"/>
              </a:rPr>
              <a:t>A Genome-level View of Human Histocompatibility Loci </a:t>
            </a:r>
            <a:r>
              <a:rPr lang="en-US" sz="2800" b="0">
                <a:ea typeface="Times New Roman" charset="0"/>
                <a:cs typeface="Times New Roman" charset="0"/>
              </a:rPr>
              <a:t>– </a:t>
            </a:r>
            <a:r>
              <a:rPr lang="en-US" sz="2800" b="0">
                <a:ea typeface="ヒラギノ角ゴ Pro W3" charset="-128"/>
                <a:cs typeface="ヒラギノ角ゴ Pro W3" charset="-128"/>
              </a:rPr>
              <a:t>Major and Minor</a:t>
            </a:r>
          </a:p>
        </p:txBody>
      </p:sp>
      <p:pic>
        <p:nvPicPr>
          <p:cNvPr id="36867" name="Picture 3" descr="C:\Images\karyotype2.gif"/>
          <p:cNvPicPr>
            <a:picLocks noChangeAspect="1" noChangeArrowheads="1"/>
          </p:cNvPicPr>
          <p:nvPr/>
        </p:nvPicPr>
        <p:blipFill>
          <a:blip r:embed="rId2"/>
          <a:srcRect/>
          <a:stretch>
            <a:fillRect/>
          </a:stretch>
        </p:blipFill>
        <p:spPr bwMode="auto">
          <a:xfrm>
            <a:off x="2246313" y="1535113"/>
            <a:ext cx="5565775" cy="4945062"/>
          </a:xfrm>
          <a:prstGeom prst="rect">
            <a:avLst/>
          </a:prstGeom>
          <a:noFill/>
          <a:ln w="9525">
            <a:noFill/>
            <a:miter lim="800000"/>
            <a:headEnd/>
            <a:tailEnd/>
          </a:ln>
        </p:spPr>
      </p:pic>
      <p:grpSp>
        <p:nvGrpSpPr>
          <p:cNvPr id="2" name="Group 4"/>
          <p:cNvGrpSpPr>
            <a:grpSpLocks/>
          </p:cNvGrpSpPr>
          <p:nvPr/>
        </p:nvGrpSpPr>
        <p:grpSpPr bwMode="auto">
          <a:xfrm>
            <a:off x="7375525" y="4468813"/>
            <a:ext cx="2630488" cy="2071687"/>
            <a:chOff x="4224" y="2880"/>
            <a:chExt cx="1506" cy="1336"/>
          </a:xfrm>
        </p:grpSpPr>
        <p:sp>
          <p:nvSpPr>
            <p:cNvPr id="36898" name="Text Box 5"/>
            <p:cNvSpPr txBox="1">
              <a:spLocks noChangeArrowheads="1"/>
            </p:cNvSpPr>
            <p:nvPr/>
          </p:nvSpPr>
          <p:spPr bwMode="auto">
            <a:xfrm>
              <a:off x="4914" y="2880"/>
              <a:ext cx="816" cy="1336"/>
            </a:xfrm>
            <a:prstGeom prst="rect">
              <a:avLst/>
            </a:prstGeom>
            <a:noFill/>
            <a:ln w="9525">
              <a:noFill/>
              <a:miter lim="800000"/>
              <a:headEnd/>
              <a:tailEnd/>
            </a:ln>
          </p:spPr>
          <p:txBody>
            <a:bodyPr>
              <a:prstTxWarp prst="textNoShape">
                <a:avLst/>
              </a:prstTxWarp>
              <a:spAutoFit/>
            </a:bodyPr>
            <a:lstStyle/>
            <a:p>
              <a:pPr eaLnBrk="1" hangingPunct="1">
                <a:spcBef>
                  <a:spcPct val="10000"/>
                </a:spcBef>
              </a:pPr>
              <a:r>
                <a:rPr lang="en-US" sz="2000" b="1" i="1" baseline="0">
                  <a:latin typeface="Times New Roman" charset="0"/>
                </a:rPr>
                <a:t>USP9Y</a:t>
              </a:r>
            </a:p>
            <a:p>
              <a:pPr eaLnBrk="1" hangingPunct="1">
                <a:spcBef>
                  <a:spcPct val="10000"/>
                </a:spcBef>
              </a:pPr>
              <a:r>
                <a:rPr lang="en-US" sz="2000" b="1" i="1" baseline="0">
                  <a:latin typeface="Times New Roman" charset="0"/>
                </a:rPr>
                <a:t>UTY</a:t>
              </a:r>
            </a:p>
            <a:p>
              <a:pPr eaLnBrk="1" hangingPunct="1">
                <a:spcBef>
                  <a:spcPct val="10000"/>
                </a:spcBef>
              </a:pPr>
              <a:r>
                <a:rPr lang="en-US" sz="2000" b="1" i="1" baseline="0">
                  <a:latin typeface="Times New Roman" charset="0"/>
                </a:rPr>
                <a:t>DBY</a:t>
              </a:r>
            </a:p>
            <a:p>
              <a:pPr eaLnBrk="1" hangingPunct="1">
                <a:spcBef>
                  <a:spcPct val="10000"/>
                </a:spcBef>
              </a:pPr>
              <a:r>
                <a:rPr lang="en-US" sz="2000" b="1" i="1" baseline="0">
                  <a:latin typeface="Times New Roman" charset="0"/>
                </a:rPr>
                <a:t>TMSB4Y</a:t>
              </a:r>
            </a:p>
            <a:p>
              <a:pPr eaLnBrk="1" hangingPunct="1">
                <a:spcBef>
                  <a:spcPct val="10000"/>
                </a:spcBef>
              </a:pPr>
              <a:r>
                <a:rPr lang="en-US" sz="2000" b="1" i="1" baseline="0">
                  <a:latin typeface="Times New Roman" charset="0"/>
                </a:rPr>
                <a:t>RPS4Y</a:t>
              </a:r>
            </a:p>
            <a:p>
              <a:pPr eaLnBrk="1" hangingPunct="1">
                <a:spcBef>
                  <a:spcPct val="10000"/>
                </a:spcBef>
              </a:pPr>
              <a:r>
                <a:rPr lang="en-US" sz="2000" b="1" i="1" baseline="0">
                  <a:latin typeface="Times New Roman" charset="0"/>
                </a:rPr>
                <a:t>SMCY</a:t>
              </a:r>
            </a:p>
          </p:txBody>
        </p:sp>
        <p:sp>
          <p:nvSpPr>
            <p:cNvPr id="36899" name="AutoShape 6"/>
            <p:cNvSpPr>
              <a:spLocks/>
            </p:cNvSpPr>
            <p:nvPr/>
          </p:nvSpPr>
          <p:spPr bwMode="auto">
            <a:xfrm>
              <a:off x="4733" y="2880"/>
              <a:ext cx="229" cy="1296"/>
            </a:xfrm>
            <a:prstGeom prst="leftBrace">
              <a:avLst>
                <a:gd name="adj1" fmla="val 47162"/>
                <a:gd name="adj2" fmla="val 50000"/>
              </a:avLst>
            </a:prstGeom>
            <a:noFill/>
            <a:ln w="38100">
              <a:solidFill>
                <a:schemeClr val="hlink"/>
              </a:solidFill>
              <a:round/>
              <a:headEnd/>
              <a:tailEnd/>
            </a:ln>
          </p:spPr>
          <p:txBody>
            <a:bodyPr wrap="none" anchor="ctr">
              <a:prstTxWarp prst="textNoShape">
                <a:avLst/>
              </a:prstTxWarp>
            </a:bodyPr>
            <a:lstStyle/>
            <a:p>
              <a:endParaRPr lang="en-US"/>
            </a:p>
          </p:txBody>
        </p:sp>
        <p:sp>
          <p:nvSpPr>
            <p:cNvPr id="36900" name="Line 7"/>
            <p:cNvSpPr>
              <a:spLocks noChangeShapeType="1"/>
            </p:cNvSpPr>
            <p:nvPr/>
          </p:nvSpPr>
          <p:spPr bwMode="auto">
            <a:xfrm flipH="1">
              <a:off x="4224" y="3534"/>
              <a:ext cx="450" cy="105"/>
            </a:xfrm>
            <a:prstGeom prst="line">
              <a:avLst/>
            </a:prstGeom>
            <a:noFill/>
            <a:ln w="38100">
              <a:solidFill>
                <a:schemeClr val="hlink"/>
              </a:solidFill>
              <a:round/>
              <a:headEnd/>
              <a:tailEnd type="triangle" w="med" len="med"/>
            </a:ln>
          </p:spPr>
          <p:txBody>
            <a:bodyPr>
              <a:prstTxWarp prst="textNoShape">
                <a:avLst/>
              </a:prstTxWarp>
            </a:bodyPr>
            <a:lstStyle/>
            <a:p>
              <a:endParaRPr lang="en-US"/>
            </a:p>
          </p:txBody>
        </p:sp>
      </p:grpSp>
      <p:grpSp>
        <p:nvGrpSpPr>
          <p:cNvPr id="3" name="Group 8"/>
          <p:cNvGrpSpPr>
            <a:grpSpLocks/>
          </p:cNvGrpSpPr>
          <p:nvPr/>
        </p:nvGrpSpPr>
        <p:grpSpPr bwMode="auto">
          <a:xfrm>
            <a:off x="347663" y="2794000"/>
            <a:ext cx="2127250" cy="609600"/>
            <a:chOff x="199" y="1801"/>
            <a:chExt cx="1218" cy="393"/>
          </a:xfrm>
        </p:grpSpPr>
        <p:sp>
          <p:nvSpPr>
            <p:cNvPr id="36896" name="Text Box 9"/>
            <p:cNvSpPr txBox="1">
              <a:spLocks noChangeArrowheads="1"/>
            </p:cNvSpPr>
            <p:nvPr/>
          </p:nvSpPr>
          <p:spPr bwMode="auto">
            <a:xfrm>
              <a:off x="199" y="1801"/>
              <a:ext cx="668" cy="335"/>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800" b="1" baseline="0">
                  <a:solidFill>
                    <a:srgbClr val="FFFF00"/>
                  </a:solidFill>
                  <a:latin typeface="Times New Roman" charset="0"/>
                </a:rPr>
                <a:t>HLA</a:t>
              </a:r>
              <a:endParaRPr lang="en-US" sz="2800" b="1" baseline="0">
                <a:solidFill>
                  <a:schemeClr val="tx2"/>
                </a:solidFill>
                <a:latin typeface="Times New Roman" charset="0"/>
              </a:endParaRPr>
            </a:p>
          </p:txBody>
        </p:sp>
        <p:sp>
          <p:nvSpPr>
            <p:cNvPr id="36897" name="Line 10"/>
            <p:cNvSpPr>
              <a:spLocks noChangeShapeType="1"/>
            </p:cNvSpPr>
            <p:nvPr/>
          </p:nvSpPr>
          <p:spPr bwMode="auto">
            <a:xfrm>
              <a:off x="850" y="1966"/>
              <a:ext cx="567" cy="228"/>
            </a:xfrm>
            <a:prstGeom prst="line">
              <a:avLst/>
            </a:prstGeom>
            <a:noFill/>
            <a:ln w="38100">
              <a:solidFill>
                <a:schemeClr val="tx2"/>
              </a:solidFill>
              <a:round/>
              <a:headEnd/>
              <a:tailEnd type="triangle" w="med" len="med"/>
            </a:ln>
          </p:spPr>
          <p:txBody>
            <a:bodyPr>
              <a:prstTxWarp prst="textNoShape">
                <a:avLst/>
              </a:prstTxWarp>
            </a:bodyPr>
            <a:lstStyle/>
            <a:p>
              <a:endParaRPr lang="en-US"/>
            </a:p>
          </p:txBody>
        </p:sp>
      </p:grpSp>
      <p:grpSp>
        <p:nvGrpSpPr>
          <p:cNvPr id="4" name="Group 11"/>
          <p:cNvGrpSpPr>
            <a:grpSpLocks/>
          </p:cNvGrpSpPr>
          <p:nvPr/>
        </p:nvGrpSpPr>
        <p:grpSpPr bwMode="auto">
          <a:xfrm>
            <a:off x="550863" y="2174875"/>
            <a:ext cx="3073400" cy="676275"/>
            <a:chOff x="315" y="1402"/>
            <a:chExt cx="1760" cy="436"/>
          </a:xfrm>
        </p:grpSpPr>
        <p:sp>
          <p:nvSpPr>
            <p:cNvPr id="36894" name="Text Box 12"/>
            <p:cNvSpPr txBox="1">
              <a:spLocks noChangeArrowheads="1"/>
            </p:cNvSpPr>
            <p:nvPr/>
          </p:nvSpPr>
          <p:spPr bwMode="auto">
            <a:xfrm>
              <a:off x="315" y="1402"/>
              <a:ext cx="549" cy="256"/>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i="1" baseline="0">
                  <a:latin typeface="Times New Roman" charset="0"/>
                </a:rPr>
                <a:t>SP110</a:t>
              </a:r>
            </a:p>
          </p:txBody>
        </p:sp>
        <p:sp>
          <p:nvSpPr>
            <p:cNvPr id="36895" name="Line 13"/>
            <p:cNvSpPr>
              <a:spLocks noChangeShapeType="1"/>
            </p:cNvSpPr>
            <p:nvPr/>
          </p:nvSpPr>
          <p:spPr bwMode="auto">
            <a:xfrm>
              <a:off x="868" y="1536"/>
              <a:ext cx="1207" cy="302"/>
            </a:xfrm>
            <a:prstGeom prst="line">
              <a:avLst/>
            </a:prstGeom>
            <a:noFill/>
            <a:ln w="38100">
              <a:solidFill>
                <a:schemeClr val="hlink"/>
              </a:solidFill>
              <a:round/>
              <a:headEnd/>
              <a:tailEnd type="triangle" w="med" len="med"/>
            </a:ln>
          </p:spPr>
          <p:txBody>
            <a:bodyPr>
              <a:prstTxWarp prst="textNoShape">
                <a:avLst/>
              </a:prstTxWarp>
            </a:bodyPr>
            <a:lstStyle/>
            <a:p>
              <a:endParaRPr lang="en-US"/>
            </a:p>
          </p:txBody>
        </p:sp>
      </p:grpSp>
      <p:grpSp>
        <p:nvGrpSpPr>
          <p:cNvPr id="5" name="Group 14"/>
          <p:cNvGrpSpPr>
            <a:grpSpLocks/>
          </p:cNvGrpSpPr>
          <p:nvPr/>
        </p:nvGrpSpPr>
        <p:grpSpPr bwMode="auto">
          <a:xfrm>
            <a:off x="220663" y="1785938"/>
            <a:ext cx="9567862" cy="4665662"/>
            <a:chOff x="126" y="1151"/>
            <a:chExt cx="5479" cy="3007"/>
          </a:xfrm>
        </p:grpSpPr>
        <p:sp>
          <p:nvSpPr>
            <p:cNvPr id="36877" name="AutoShape 15"/>
            <p:cNvSpPr>
              <a:spLocks/>
            </p:cNvSpPr>
            <p:nvPr/>
          </p:nvSpPr>
          <p:spPr bwMode="auto">
            <a:xfrm>
              <a:off x="933" y="3240"/>
              <a:ext cx="164" cy="457"/>
            </a:xfrm>
            <a:prstGeom prst="rightBrace">
              <a:avLst>
                <a:gd name="adj1" fmla="val 23222"/>
                <a:gd name="adj2" fmla="val 50000"/>
              </a:avLst>
            </a:prstGeom>
            <a:noFill/>
            <a:ln w="38100">
              <a:solidFill>
                <a:schemeClr val="hlink"/>
              </a:solidFill>
              <a:round/>
              <a:headEnd/>
              <a:tailEnd/>
            </a:ln>
          </p:spPr>
          <p:txBody>
            <a:bodyPr wrap="none" anchor="ctr">
              <a:prstTxWarp prst="textNoShape">
                <a:avLst/>
              </a:prstTxWarp>
            </a:bodyPr>
            <a:lstStyle/>
            <a:p>
              <a:endParaRPr lang="en-US"/>
            </a:p>
          </p:txBody>
        </p:sp>
        <p:sp>
          <p:nvSpPr>
            <p:cNvPr id="36878" name="Text Box 16"/>
            <p:cNvSpPr txBox="1">
              <a:spLocks noChangeArrowheads="1"/>
            </p:cNvSpPr>
            <p:nvPr/>
          </p:nvSpPr>
          <p:spPr bwMode="auto">
            <a:xfrm>
              <a:off x="4837" y="2640"/>
              <a:ext cx="768" cy="25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i="1" baseline="0">
                  <a:latin typeface="Times New Roman" charset="0"/>
                </a:rPr>
                <a:t>C22orf18</a:t>
              </a:r>
            </a:p>
          </p:txBody>
        </p:sp>
        <p:sp>
          <p:nvSpPr>
            <p:cNvPr id="36879" name="Line 17"/>
            <p:cNvSpPr>
              <a:spLocks noChangeShapeType="1"/>
            </p:cNvSpPr>
            <p:nvPr/>
          </p:nvSpPr>
          <p:spPr bwMode="auto">
            <a:xfrm flipH="1">
              <a:off x="3264" y="2832"/>
              <a:ext cx="1536" cy="864"/>
            </a:xfrm>
            <a:prstGeom prst="line">
              <a:avLst/>
            </a:prstGeom>
            <a:noFill/>
            <a:ln w="38100">
              <a:solidFill>
                <a:schemeClr val="hlink"/>
              </a:solidFill>
              <a:round/>
              <a:headEnd/>
              <a:tailEnd type="triangle" w="med" len="med"/>
            </a:ln>
          </p:spPr>
          <p:txBody>
            <a:bodyPr>
              <a:prstTxWarp prst="textNoShape">
                <a:avLst/>
              </a:prstTxWarp>
            </a:bodyPr>
            <a:lstStyle/>
            <a:p>
              <a:endParaRPr lang="en-US"/>
            </a:p>
          </p:txBody>
        </p:sp>
        <p:sp>
          <p:nvSpPr>
            <p:cNvPr id="36880" name="Text Box 18"/>
            <p:cNvSpPr txBox="1">
              <a:spLocks noChangeArrowheads="1"/>
            </p:cNvSpPr>
            <p:nvPr/>
          </p:nvSpPr>
          <p:spPr bwMode="auto">
            <a:xfrm>
              <a:off x="272" y="3241"/>
              <a:ext cx="704" cy="472"/>
            </a:xfrm>
            <a:prstGeom prst="rect">
              <a:avLst/>
            </a:prstGeom>
            <a:noFill/>
            <a:ln w="9525">
              <a:noFill/>
              <a:miter lim="800000"/>
              <a:headEnd/>
              <a:tailEnd/>
            </a:ln>
          </p:spPr>
          <p:txBody>
            <a:bodyPr>
              <a:prstTxWarp prst="textNoShape">
                <a:avLst/>
              </a:prstTxWarp>
              <a:spAutoFit/>
            </a:bodyPr>
            <a:lstStyle/>
            <a:p>
              <a:pPr eaLnBrk="1" hangingPunct="1">
                <a:spcBef>
                  <a:spcPct val="10000"/>
                </a:spcBef>
              </a:pPr>
              <a:r>
                <a:rPr lang="en-US" sz="2000" b="1" i="1" baseline="0">
                  <a:latin typeface="Times New Roman" charset="0"/>
                </a:rPr>
                <a:t>BCL2A1</a:t>
              </a:r>
            </a:p>
            <a:p>
              <a:pPr eaLnBrk="1" hangingPunct="1">
                <a:spcBef>
                  <a:spcPct val="10000"/>
                </a:spcBef>
              </a:pPr>
              <a:r>
                <a:rPr lang="en-US" sz="2000" b="1" i="1" baseline="0">
                  <a:latin typeface="Times New Roman" charset="0"/>
                </a:rPr>
                <a:t>AKAP13</a:t>
              </a:r>
            </a:p>
          </p:txBody>
        </p:sp>
        <p:sp>
          <p:nvSpPr>
            <p:cNvPr id="36881" name="Line 19"/>
            <p:cNvSpPr>
              <a:spLocks noChangeShapeType="1"/>
            </p:cNvSpPr>
            <p:nvPr/>
          </p:nvSpPr>
          <p:spPr bwMode="auto">
            <a:xfrm flipV="1">
              <a:off x="1143" y="3128"/>
              <a:ext cx="1170" cy="337"/>
            </a:xfrm>
            <a:prstGeom prst="line">
              <a:avLst/>
            </a:prstGeom>
            <a:noFill/>
            <a:ln w="38100">
              <a:solidFill>
                <a:schemeClr val="hlink"/>
              </a:solidFill>
              <a:round/>
              <a:headEnd/>
              <a:tailEnd type="triangle" w="med" len="med"/>
            </a:ln>
          </p:spPr>
          <p:txBody>
            <a:bodyPr>
              <a:prstTxWarp prst="textNoShape">
                <a:avLst/>
              </a:prstTxWarp>
            </a:bodyPr>
            <a:lstStyle/>
            <a:p>
              <a:endParaRPr lang="en-US"/>
            </a:p>
          </p:txBody>
        </p:sp>
        <p:sp>
          <p:nvSpPr>
            <p:cNvPr id="36882" name="Text Box 20"/>
            <p:cNvSpPr txBox="1">
              <a:spLocks noChangeArrowheads="1"/>
            </p:cNvSpPr>
            <p:nvPr/>
          </p:nvSpPr>
          <p:spPr bwMode="auto">
            <a:xfrm>
              <a:off x="4753" y="1739"/>
              <a:ext cx="850" cy="256"/>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i="1" baseline="0">
                  <a:latin typeface="Times New Roman" charset="0"/>
                </a:rPr>
                <a:t>KIAA0020</a:t>
              </a:r>
            </a:p>
          </p:txBody>
        </p:sp>
        <p:sp>
          <p:nvSpPr>
            <p:cNvPr id="36883" name="Line 21"/>
            <p:cNvSpPr>
              <a:spLocks noChangeShapeType="1"/>
            </p:cNvSpPr>
            <p:nvPr/>
          </p:nvSpPr>
          <p:spPr bwMode="auto">
            <a:xfrm flipH="1">
              <a:off x="2926" y="1874"/>
              <a:ext cx="1819" cy="320"/>
            </a:xfrm>
            <a:prstGeom prst="line">
              <a:avLst/>
            </a:prstGeom>
            <a:noFill/>
            <a:ln w="38100">
              <a:solidFill>
                <a:schemeClr val="hlink"/>
              </a:solidFill>
              <a:round/>
              <a:headEnd/>
              <a:tailEnd type="triangle" w="med" len="med"/>
            </a:ln>
          </p:spPr>
          <p:txBody>
            <a:bodyPr>
              <a:prstTxWarp prst="textNoShape">
                <a:avLst/>
              </a:prstTxWarp>
            </a:bodyPr>
            <a:lstStyle/>
            <a:p>
              <a:endParaRPr lang="en-US"/>
            </a:p>
          </p:txBody>
        </p:sp>
        <p:sp>
          <p:nvSpPr>
            <p:cNvPr id="36884" name="Text Box 22"/>
            <p:cNvSpPr txBox="1">
              <a:spLocks noChangeArrowheads="1"/>
            </p:cNvSpPr>
            <p:nvPr/>
          </p:nvSpPr>
          <p:spPr bwMode="auto">
            <a:xfrm>
              <a:off x="373" y="3669"/>
              <a:ext cx="503" cy="256"/>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i="1" baseline="0">
                  <a:latin typeface="Times New Roman" charset="0"/>
                </a:rPr>
                <a:t>HA-1</a:t>
              </a:r>
            </a:p>
          </p:txBody>
        </p:sp>
        <p:sp>
          <p:nvSpPr>
            <p:cNvPr id="36885" name="Line 23"/>
            <p:cNvSpPr>
              <a:spLocks noChangeShapeType="1"/>
            </p:cNvSpPr>
            <p:nvPr/>
          </p:nvSpPr>
          <p:spPr bwMode="auto">
            <a:xfrm flipV="1">
              <a:off x="879" y="3621"/>
              <a:ext cx="575" cy="146"/>
            </a:xfrm>
            <a:prstGeom prst="line">
              <a:avLst/>
            </a:prstGeom>
            <a:noFill/>
            <a:ln w="38100">
              <a:solidFill>
                <a:schemeClr val="hlink"/>
              </a:solidFill>
              <a:round/>
              <a:headEnd/>
              <a:tailEnd type="triangle" w="med" len="med"/>
            </a:ln>
          </p:spPr>
          <p:txBody>
            <a:bodyPr>
              <a:prstTxWarp prst="textNoShape">
                <a:avLst/>
              </a:prstTxWarp>
            </a:bodyPr>
            <a:lstStyle/>
            <a:p>
              <a:endParaRPr lang="en-US"/>
            </a:p>
          </p:txBody>
        </p:sp>
        <p:sp>
          <p:nvSpPr>
            <p:cNvPr id="36886" name="Text Box 24"/>
            <p:cNvSpPr txBox="1">
              <a:spLocks noChangeArrowheads="1"/>
            </p:cNvSpPr>
            <p:nvPr/>
          </p:nvSpPr>
          <p:spPr bwMode="auto">
            <a:xfrm>
              <a:off x="4768" y="1151"/>
              <a:ext cx="814" cy="256"/>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i="1" baseline="0">
                  <a:latin typeface="Times New Roman" charset="0"/>
                </a:rPr>
                <a:t>UGT2B17</a:t>
              </a:r>
            </a:p>
          </p:txBody>
        </p:sp>
        <p:sp>
          <p:nvSpPr>
            <p:cNvPr id="36887" name="Line 25"/>
            <p:cNvSpPr>
              <a:spLocks noChangeShapeType="1"/>
            </p:cNvSpPr>
            <p:nvPr/>
          </p:nvSpPr>
          <p:spPr bwMode="auto">
            <a:xfrm flipH="1">
              <a:off x="3776" y="1280"/>
              <a:ext cx="1006" cy="192"/>
            </a:xfrm>
            <a:prstGeom prst="line">
              <a:avLst/>
            </a:prstGeom>
            <a:noFill/>
            <a:ln w="38100">
              <a:solidFill>
                <a:schemeClr val="hlink"/>
              </a:solidFill>
              <a:round/>
              <a:headEnd/>
              <a:tailEnd type="triangle" w="med" len="med"/>
            </a:ln>
          </p:spPr>
          <p:txBody>
            <a:bodyPr>
              <a:prstTxWarp prst="textNoShape">
                <a:avLst/>
              </a:prstTxWarp>
            </a:bodyPr>
            <a:lstStyle/>
            <a:p>
              <a:endParaRPr lang="en-US"/>
            </a:p>
          </p:txBody>
        </p:sp>
        <p:sp>
          <p:nvSpPr>
            <p:cNvPr id="36888" name="Text Box 26"/>
            <p:cNvSpPr txBox="1">
              <a:spLocks noChangeArrowheads="1"/>
            </p:cNvSpPr>
            <p:nvPr/>
          </p:nvSpPr>
          <p:spPr bwMode="auto">
            <a:xfrm>
              <a:off x="4903" y="1440"/>
              <a:ext cx="503" cy="25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i="1" baseline="0">
                  <a:latin typeface="Times New Roman" charset="0"/>
                </a:rPr>
                <a:t>HB-1</a:t>
              </a:r>
            </a:p>
          </p:txBody>
        </p:sp>
        <p:sp>
          <p:nvSpPr>
            <p:cNvPr id="36889" name="Line 27"/>
            <p:cNvSpPr>
              <a:spLocks noChangeShapeType="1"/>
            </p:cNvSpPr>
            <p:nvPr/>
          </p:nvSpPr>
          <p:spPr bwMode="auto">
            <a:xfrm flipH="1">
              <a:off x="4260" y="1563"/>
              <a:ext cx="650" cy="119"/>
            </a:xfrm>
            <a:prstGeom prst="line">
              <a:avLst/>
            </a:prstGeom>
            <a:noFill/>
            <a:ln w="38100">
              <a:solidFill>
                <a:schemeClr val="hlink"/>
              </a:solidFill>
              <a:round/>
              <a:headEnd/>
              <a:tailEnd type="triangle" w="med" len="med"/>
            </a:ln>
          </p:spPr>
          <p:txBody>
            <a:bodyPr>
              <a:prstTxWarp prst="textNoShape">
                <a:avLst/>
              </a:prstTxWarp>
            </a:bodyPr>
            <a:lstStyle/>
            <a:p>
              <a:endParaRPr lang="en-US"/>
            </a:p>
          </p:txBody>
        </p:sp>
        <p:sp>
          <p:nvSpPr>
            <p:cNvPr id="36890" name="Text Box 28"/>
            <p:cNvSpPr txBox="1">
              <a:spLocks noChangeArrowheads="1"/>
            </p:cNvSpPr>
            <p:nvPr/>
          </p:nvSpPr>
          <p:spPr bwMode="auto">
            <a:xfrm>
              <a:off x="272" y="2269"/>
              <a:ext cx="677" cy="256"/>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i="1" baseline="0">
                  <a:latin typeface="Times New Roman" charset="0"/>
                </a:rPr>
                <a:t>MYO1G</a:t>
              </a:r>
            </a:p>
          </p:txBody>
        </p:sp>
        <p:sp>
          <p:nvSpPr>
            <p:cNvPr id="36891" name="Line 29"/>
            <p:cNvSpPr>
              <a:spLocks noChangeShapeType="1"/>
            </p:cNvSpPr>
            <p:nvPr/>
          </p:nvSpPr>
          <p:spPr bwMode="auto">
            <a:xfrm flipV="1">
              <a:off x="933" y="2267"/>
              <a:ext cx="960" cy="119"/>
            </a:xfrm>
            <a:prstGeom prst="line">
              <a:avLst/>
            </a:prstGeom>
            <a:noFill/>
            <a:ln w="38100">
              <a:solidFill>
                <a:schemeClr val="hlink"/>
              </a:solidFill>
              <a:round/>
              <a:headEnd/>
              <a:tailEnd type="triangle" w="med" len="med"/>
            </a:ln>
          </p:spPr>
          <p:txBody>
            <a:bodyPr>
              <a:prstTxWarp prst="textNoShape">
                <a:avLst/>
              </a:prstTxWarp>
            </a:bodyPr>
            <a:lstStyle/>
            <a:p>
              <a:endParaRPr lang="en-US"/>
            </a:p>
          </p:txBody>
        </p:sp>
        <p:sp>
          <p:nvSpPr>
            <p:cNvPr id="36892" name="Text Box 30"/>
            <p:cNvSpPr txBox="1">
              <a:spLocks noChangeArrowheads="1"/>
            </p:cNvSpPr>
            <p:nvPr/>
          </p:nvSpPr>
          <p:spPr bwMode="auto">
            <a:xfrm>
              <a:off x="126" y="3902"/>
              <a:ext cx="972" cy="256"/>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000" b="1" i="1" baseline="0">
                  <a:latin typeface="Times New Roman" charset="0"/>
                </a:rPr>
                <a:t>MGC13170</a:t>
              </a:r>
            </a:p>
          </p:txBody>
        </p:sp>
        <p:sp>
          <p:nvSpPr>
            <p:cNvPr id="36893" name="Line 31"/>
            <p:cNvSpPr>
              <a:spLocks noChangeShapeType="1"/>
            </p:cNvSpPr>
            <p:nvPr/>
          </p:nvSpPr>
          <p:spPr bwMode="auto">
            <a:xfrm flipV="1">
              <a:off x="1073" y="3761"/>
              <a:ext cx="358" cy="230"/>
            </a:xfrm>
            <a:prstGeom prst="line">
              <a:avLst/>
            </a:prstGeom>
            <a:noFill/>
            <a:ln w="38100">
              <a:solidFill>
                <a:schemeClr val="hlink"/>
              </a:solidFill>
              <a:round/>
              <a:headEnd/>
              <a:tailEnd type="triangle" w="med" len="med"/>
            </a:ln>
          </p:spPr>
          <p:txBody>
            <a:bodyPr>
              <a:prstTxWarp prst="textNoShape">
                <a:avLst/>
              </a:prstTxWarp>
            </a:bodyPr>
            <a:lstStyle/>
            <a:p>
              <a:endParaRPr lang="en-US"/>
            </a:p>
          </p:txBody>
        </p:sp>
      </p:grpSp>
      <p:grpSp>
        <p:nvGrpSpPr>
          <p:cNvPr id="6" name="Group 32"/>
          <p:cNvGrpSpPr>
            <a:grpSpLocks/>
          </p:cNvGrpSpPr>
          <p:nvPr/>
        </p:nvGrpSpPr>
        <p:grpSpPr bwMode="auto">
          <a:xfrm>
            <a:off x="500063" y="3278188"/>
            <a:ext cx="9180512" cy="3435350"/>
            <a:chOff x="286" y="2113"/>
            <a:chExt cx="5258" cy="2214"/>
          </a:xfrm>
        </p:grpSpPr>
        <p:sp>
          <p:nvSpPr>
            <p:cNvPr id="36873" name="Text Box 33"/>
            <p:cNvSpPr txBox="1">
              <a:spLocks noChangeArrowheads="1"/>
            </p:cNvSpPr>
            <p:nvPr/>
          </p:nvSpPr>
          <p:spPr bwMode="auto">
            <a:xfrm>
              <a:off x="286" y="4032"/>
              <a:ext cx="620" cy="295"/>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b="1" baseline="0">
                  <a:solidFill>
                    <a:schemeClr val="tx2"/>
                  </a:solidFill>
                  <a:latin typeface="Times New Roman" charset="0"/>
                </a:rPr>
                <a:t>(KIR)</a:t>
              </a:r>
            </a:p>
          </p:txBody>
        </p:sp>
        <p:sp>
          <p:nvSpPr>
            <p:cNvPr id="36874" name="Text Box 34"/>
            <p:cNvSpPr txBox="1">
              <a:spLocks noChangeArrowheads="1"/>
            </p:cNvSpPr>
            <p:nvPr/>
          </p:nvSpPr>
          <p:spPr bwMode="auto">
            <a:xfrm>
              <a:off x="4837" y="2113"/>
              <a:ext cx="707" cy="295"/>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b="1" baseline="0">
                  <a:solidFill>
                    <a:schemeClr val="tx2"/>
                  </a:solidFill>
                  <a:latin typeface="Times New Roman" charset="0"/>
                </a:rPr>
                <a:t>(NKC)</a:t>
              </a:r>
            </a:p>
          </p:txBody>
        </p:sp>
        <p:sp>
          <p:nvSpPr>
            <p:cNvPr id="36875" name="Line 35"/>
            <p:cNvSpPr>
              <a:spLocks noChangeShapeType="1"/>
            </p:cNvSpPr>
            <p:nvPr/>
          </p:nvSpPr>
          <p:spPr bwMode="auto">
            <a:xfrm flipV="1">
              <a:off x="860" y="3850"/>
              <a:ext cx="591" cy="349"/>
            </a:xfrm>
            <a:prstGeom prst="line">
              <a:avLst/>
            </a:prstGeom>
            <a:noFill/>
            <a:ln w="38100">
              <a:solidFill>
                <a:schemeClr val="tx2"/>
              </a:solidFill>
              <a:round/>
              <a:headEnd/>
              <a:tailEnd type="triangle" w="med" len="med"/>
            </a:ln>
          </p:spPr>
          <p:txBody>
            <a:bodyPr>
              <a:prstTxWarp prst="textNoShape">
                <a:avLst/>
              </a:prstTxWarp>
            </a:bodyPr>
            <a:lstStyle/>
            <a:p>
              <a:endParaRPr lang="en-US"/>
            </a:p>
          </p:txBody>
        </p:sp>
        <p:sp>
          <p:nvSpPr>
            <p:cNvPr id="36876" name="Line 36"/>
            <p:cNvSpPr>
              <a:spLocks noChangeShapeType="1"/>
            </p:cNvSpPr>
            <p:nvPr/>
          </p:nvSpPr>
          <p:spPr bwMode="auto">
            <a:xfrm flipH="1">
              <a:off x="4258" y="2275"/>
              <a:ext cx="605" cy="0"/>
            </a:xfrm>
            <a:prstGeom prst="line">
              <a:avLst/>
            </a:prstGeom>
            <a:noFill/>
            <a:ln w="38100">
              <a:solidFill>
                <a:schemeClr val="tx2"/>
              </a:solidFill>
              <a:round/>
              <a:headEnd/>
              <a:tailEnd type="triangle" w="med" len="med"/>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50800"/>
            <a:ext cx="9448800" cy="1117600"/>
          </a:xfrm>
        </p:spPr>
        <p:txBody>
          <a:bodyPr/>
          <a:lstStyle/>
          <a:p>
            <a:r>
              <a:rPr lang="en-US" b="0">
                <a:latin typeface="Times New Roman" charset="0"/>
                <a:ea typeface="Times New Roman" charset="0"/>
                <a:cs typeface="Times New Roman" charset="0"/>
              </a:rPr>
              <a:t>How many minor H antigens?</a:t>
            </a:r>
          </a:p>
        </p:txBody>
      </p:sp>
      <p:sp>
        <p:nvSpPr>
          <p:cNvPr id="37891" name="Rectangle 3"/>
          <p:cNvSpPr>
            <a:spLocks noChangeArrowheads="1"/>
          </p:cNvSpPr>
          <p:nvPr/>
        </p:nvSpPr>
        <p:spPr bwMode="auto">
          <a:xfrm>
            <a:off x="1295400" y="1695450"/>
            <a:ext cx="8123238" cy="5277343"/>
          </a:xfrm>
          <a:prstGeom prst="rect">
            <a:avLst/>
          </a:prstGeom>
          <a:noFill/>
          <a:ln w="9525">
            <a:noFill/>
            <a:miter lim="800000"/>
            <a:headEnd/>
            <a:tailEnd/>
          </a:ln>
        </p:spPr>
        <p:txBody>
          <a:bodyPr>
            <a:prstTxWarp prst="textNoShape">
              <a:avLst/>
            </a:prstTxWarp>
            <a:spAutoFit/>
          </a:bodyPr>
          <a:lstStyle/>
          <a:p>
            <a:pPr>
              <a:lnSpc>
                <a:spcPct val="80000"/>
              </a:lnSpc>
            </a:pPr>
            <a:r>
              <a:rPr lang="en-US" sz="2800" baseline="0" dirty="0">
                <a:solidFill>
                  <a:schemeClr val="bg1"/>
                </a:solidFill>
                <a:latin typeface="Times New Roman" charset="0"/>
                <a:ea typeface="Times New Roman" charset="0"/>
                <a:cs typeface="Times New Roman" charset="0"/>
              </a:rPr>
              <a:t>C.C. Little, c.1916</a:t>
            </a:r>
            <a:br>
              <a:rPr lang="en-US" sz="2800" baseline="0" dirty="0">
                <a:solidFill>
                  <a:schemeClr val="bg1"/>
                </a:solidFill>
                <a:latin typeface="Times New Roman" charset="0"/>
                <a:ea typeface="Times New Roman" charset="0"/>
                <a:cs typeface="Times New Roman" charset="0"/>
              </a:rPr>
            </a:br>
            <a:r>
              <a:rPr lang="en-US" sz="2800" baseline="0" dirty="0">
                <a:solidFill>
                  <a:schemeClr val="bg1"/>
                </a:solidFill>
                <a:latin typeface="Times New Roman" charset="0"/>
                <a:ea typeface="Times New Roman" charset="0"/>
                <a:cs typeface="Times New Roman" charset="0"/>
              </a:rPr>
              <a:t>A minimum of </a:t>
            </a:r>
            <a:r>
              <a:rPr lang="en-US" sz="2800" baseline="0" dirty="0">
                <a:solidFill>
                  <a:srgbClr val="FFFF00"/>
                </a:solidFill>
                <a:latin typeface="Times New Roman" charset="0"/>
                <a:ea typeface="Times New Roman" charset="0"/>
                <a:cs typeface="Times New Roman" charset="0"/>
              </a:rPr>
              <a:t>14 “resistance” loci </a:t>
            </a:r>
            <a:r>
              <a:rPr lang="en-US" sz="2800" baseline="0" dirty="0">
                <a:solidFill>
                  <a:schemeClr val="bg1"/>
                </a:solidFill>
                <a:latin typeface="Times New Roman" charset="0"/>
                <a:ea typeface="Times New Roman" charset="0"/>
                <a:cs typeface="Times New Roman" charset="0"/>
              </a:rPr>
              <a:t/>
            </a:r>
            <a:br>
              <a:rPr lang="en-US" sz="2800" baseline="0" dirty="0">
                <a:solidFill>
                  <a:schemeClr val="bg1"/>
                </a:solidFill>
                <a:latin typeface="Times New Roman" charset="0"/>
                <a:ea typeface="Times New Roman" charset="0"/>
                <a:cs typeface="Times New Roman" charset="0"/>
              </a:rPr>
            </a:br>
            <a:r>
              <a:rPr lang="en-US" sz="2800" baseline="0" dirty="0">
                <a:solidFill>
                  <a:schemeClr val="bg1"/>
                </a:solidFill>
                <a:latin typeface="Times New Roman" charset="0"/>
                <a:ea typeface="Times New Roman" charset="0"/>
                <a:cs typeface="Times New Roman" charset="0"/>
              </a:rPr>
              <a:t/>
            </a:r>
            <a:br>
              <a:rPr lang="en-US" sz="2800" baseline="0" dirty="0">
                <a:solidFill>
                  <a:schemeClr val="bg1"/>
                </a:solidFill>
                <a:latin typeface="Times New Roman" charset="0"/>
                <a:ea typeface="Times New Roman" charset="0"/>
                <a:cs typeface="Times New Roman" charset="0"/>
              </a:rPr>
            </a:br>
            <a:r>
              <a:rPr lang="en-US" sz="2800" baseline="0" dirty="0">
                <a:solidFill>
                  <a:schemeClr val="bg1"/>
                </a:solidFill>
                <a:latin typeface="Times New Roman" charset="0"/>
                <a:ea typeface="Times New Roman" charset="0"/>
                <a:cs typeface="Times New Roman" charset="0"/>
              </a:rPr>
              <a:t>G.D. Snell, c.1965</a:t>
            </a:r>
            <a:br>
              <a:rPr lang="en-US" sz="2800" baseline="0" dirty="0">
                <a:solidFill>
                  <a:schemeClr val="bg1"/>
                </a:solidFill>
                <a:latin typeface="Times New Roman" charset="0"/>
                <a:ea typeface="Times New Roman" charset="0"/>
                <a:cs typeface="Times New Roman" charset="0"/>
              </a:rPr>
            </a:br>
            <a:r>
              <a:rPr lang="en-US" sz="2800" baseline="0" dirty="0">
                <a:solidFill>
                  <a:schemeClr val="bg1"/>
                </a:solidFill>
                <a:latin typeface="Times New Roman" charset="0"/>
                <a:ea typeface="Times New Roman" charset="0"/>
                <a:cs typeface="Times New Roman" charset="0"/>
              </a:rPr>
              <a:t>Genetically isolated </a:t>
            </a:r>
            <a:r>
              <a:rPr lang="en-US" sz="2800" baseline="0" dirty="0">
                <a:solidFill>
                  <a:srgbClr val="FFFF00"/>
                </a:solidFill>
                <a:latin typeface="Times New Roman" charset="0"/>
                <a:ea typeface="Times New Roman" charset="0"/>
                <a:cs typeface="Times New Roman" charset="0"/>
              </a:rPr>
              <a:t>13 </a:t>
            </a:r>
            <a:r>
              <a:rPr lang="en-US" sz="2800" baseline="0" dirty="0" err="1">
                <a:solidFill>
                  <a:srgbClr val="FFFF00"/>
                </a:solidFill>
                <a:latin typeface="Times New Roman" charset="0"/>
                <a:ea typeface="Times New Roman" charset="0"/>
                <a:cs typeface="Times New Roman" charset="0"/>
              </a:rPr>
              <a:t>histocompatibility</a:t>
            </a:r>
            <a:r>
              <a:rPr lang="en-US" sz="2800" baseline="0" dirty="0">
                <a:solidFill>
                  <a:srgbClr val="FFFF00"/>
                </a:solidFill>
                <a:latin typeface="Times New Roman" charset="0"/>
                <a:ea typeface="Times New Roman" charset="0"/>
                <a:cs typeface="Times New Roman" charset="0"/>
              </a:rPr>
              <a:t> loci </a:t>
            </a:r>
            <a:r>
              <a:rPr lang="en-US" sz="2800" baseline="0" dirty="0">
                <a:solidFill>
                  <a:schemeClr val="bg1"/>
                </a:solidFill>
                <a:latin typeface="Times New Roman" charset="0"/>
                <a:ea typeface="Times New Roman" charset="0"/>
                <a:cs typeface="Times New Roman" charset="0"/>
              </a:rPr>
              <a:t/>
            </a:r>
            <a:br>
              <a:rPr lang="en-US" sz="2800" baseline="0" dirty="0">
                <a:solidFill>
                  <a:schemeClr val="bg1"/>
                </a:solidFill>
                <a:latin typeface="Times New Roman" charset="0"/>
                <a:ea typeface="Times New Roman" charset="0"/>
                <a:cs typeface="Times New Roman" charset="0"/>
              </a:rPr>
            </a:br>
            <a:r>
              <a:rPr lang="en-US" sz="2800" baseline="0" dirty="0">
                <a:solidFill>
                  <a:schemeClr val="bg1"/>
                </a:solidFill>
                <a:latin typeface="Times New Roman" charset="0"/>
                <a:ea typeface="Times New Roman" charset="0"/>
                <a:cs typeface="Times New Roman" charset="0"/>
              </a:rPr>
              <a:t/>
            </a:r>
            <a:br>
              <a:rPr lang="en-US" sz="2800" baseline="0" dirty="0">
                <a:solidFill>
                  <a:schemeClr val="bg1"/>
                </a:solidFill>
                <a:latin typeface="Times New Roman" charset="0"/>
                <a:ea typeface="Times New Roman" charset="0"/>
                <a:cs typeface="Times New Roman" charset="0"/>
              </a:rPr>
            </a:br>
            <a:r>
              <a:rPr lang="en-US" sz="2800" baseline="0" dirty="0">
                <a:solidFill>
                  <a:schemeClr val="bg1"/>
                </a:solidFill>
                <a:latin typeface="Times New Roman" charset="0"/>
                <a:ea typeface="Times New Roman" charset="0"/>
                <a:cs typeface="Times New Roman" charset="0"/>
              </a:rPr>
              <a:t>D. Bailey and R. Graph c.1975   </a:t>
            </a:r>
            <a:r>
              <a:rPr lang="en-US" sz="2800" baseline="0" dirty="0">
                <a:solidFill>
                  <a:srgbClr val="FFFF00"/>
                </a:solidFill>
                <a:latin typeface="Times New Roman" charset="0"/>
                <a:ea typeface="Times New Roman" charset="0"/>
                <a:cs typeface="Times New Roman" charset="0"/>
              </a:rPr>
              <a:t>&gt;26</a:t>
            </a:r>
          </a:p>
          <a:p>
            <a:pPr>
              <a:lnSpc>
                <a:spcPct val="80000"/>
              </a:lnSpc>
            </a:pPr>
            <a:endParaRPr lang="en-US" sz="2800" baseline="0" dirty="0">
              <a:solidFill>
                <a:schemeClr val="bg1"/>
              </a:solidFill>
              <a:latin typeface="Times New Roman" charset="0"/>
              <a:ea typeface="Times New Roman" charset="0"/>
              <a:cs typeface="Times New Roman" charset="0"/>
            </a:endParaRPr>
          </a:p>
          <a:p>
            <a:pPr>
              <a:lnSpc>
                <a:spcPct val="80000"/>
              </a:lnSpc>
            </a:pPr>
            <a:r>
              <a:rPr lang="en-US" sz="2800" baseline="0" dirty="0">
                <a:solidFill>
                  <a:schemeClr val="bg1"/>
                </a:solidFill>
                <a:latin typeface="Times New Roman" charset="0"/>
                <a:ea typeface="Times New Roman" charset="0"/>
                <a:cs typeface="Times New Roman" charset="0"/>
              </a:rPr>
              <a:t>Empirical evidence for </a:t>
            </a:r>
            <a:r>
              <a:rPr lang="en-US" sz="2800" baseline="0" dirty="0">
                <a:solidFill>
                  <a:srgbClr val="FFFF00"/>
                </a:solidFill>
                <a:latin typeface="Times New Roman" charset="0"/>
                <a:ea typeface="Times New Roman" charset="0"/>
                <a:cs typeface="Times New Roman" charset="0"/>
              </a:rPr>
              <a:t>~61 H loci</a:t>
            </a:r>
            <a:r>
              <a:rPr lang="en-US" sz="2800" baseline="0" dirty="0">
                <a:solidFill>
                  <a:schemeClr val="bg1"/>
                </a:solidFill>
                <a:latin typeface="Times New Roman" charset="0"/>
                <a:ea typeface="Times New Roman" charset="0"/>
                <a:cs typeface="Times New Roman" charset="0"/>
              </a:rPr>
              <a:t/>
            </a:r>
            <a:br>
              <a:rPr lang="en-US" sz="2800" baseline="0" dirty="0">
                <a:solidFill>
                  <a:schemeClr val="bg1"/>
                </a:solidFill>
                <a:latin typeface="Times New Roman" charset="0"/>
                <a:ea typeface="Times New Roman" charset="0"/>
                <a:cs typeface="Times New Roman" charset="0"/>
              </a:rPr>
            </a:br>
            <a:endParaRPr lang="en-US" sz="2800" baseline="0" dirty="0">
              <a:solidFill>
                <a:schemeClr val="bg1"/>
              </a:solidFill>
              <a:latin typeface="Times New Roman" charset="0"/>
              <a:ea typeface="Times New Roman" charset="0"/>
              <a:cs typeface="Times New Roman" charset="0"/>
            </a:endParaRPr>
          </a:p>
          <a:p>
            <a:pPr>
              <a:lnSpc>
                <a:spcPct val="80000"/>
              </a:lnSpc>
            </a:pPr>
            <a:r>
              <a:rPr lang="en-US" sz="2800" baseline="0" dirty="0">
                <a:solidFill>
                  <a:srgbClr val="FFFF00"/>
                </a:solidFill>
                <a:latin typeface="Times New Roman" charset="0"/>
                <a:ea typeface="Times New Roman" charset="0"/>
                <a:cs typeface="Times New Roman" charset="0"/>
              </a:rPr>
              <a:t>Estimated in </a:t>
            </a:r>
            <a:r>
              <a:rPr lang="en-US" sz="2800" baseline="0" dirty="0" smtClean="0">
                <a:solidFill>
                  <a:srgbClr val="FFFF00"/>
                </a:solidFill>
                <a:latin typeface="Times New Roman" charset="0"/>
                <a:ea typeface="Times New Roman" charset="0"/>
                <a:cs typeface="Times New Roman" charset="0"/>
              </a:rPr>
              <a:t>hundreds</a:t>
            </a:r>
          </a:p>
          <a:p>
            <a:pPr>
              <a:lnSpc>
                <a:spcPct val="80000"/>
              </a:lnSpc>
            </a:pPr>
            <a:endParaRPr lang="en-US" sz="2800" baseline="0" dirty="0" smtClean="0">
              <a:solidFill>
                <a:srgbClr val="FFFF00"/>
              </a:solidFill>
              <a:latin typeface="Times New Roman" charset="0"/>
              <a:ea typeface="Times New Roman" charset="0"/>
              <a:cs typeface="Times New Roman" charset="0"/>
            </a:endParaRPr>
          </a:p>
          <a:p>
            <a:pPr>
              <a:lnSpc>
                <a:spcPct val="80000"/>
              </a:lnSpc>
            </a:pPr>
            <a:r>
              <a:rPr lang="en-US" sz="2800" baseline="0" dirty="0" smtClean="0">
                <a:solidFill>
                  <a:srgbClr val="FFFF00"/>
                </a:solidFill>
                <a:latin typeface="Times New Roman" charset="0"/>
                <a:ea typeface="Times New Roman" charset="0"/>
                <a:cs typeface="Times New Roman" charset="0"/>
              </a:rPr>
              <a:t>Underestimated as only detect the dominant ones</a:t>
            </a:r>
          </a:p>
          <a:p>
            <a:pPr>
              <a:lnSpc>
                <a:spcPct val="80000"/>
              </a:lnSpc>
            </a:pPr>
            <a:endParaRPr lang="en-US" sz="2800" baseline="0" dirty="0" smtClean="0">
              <a:solidFill>
                <a:srgbClr val="FFFF00"/>
              </a:solidFill>
              <a:latin typeface="Times New Roman" charset="0"/>
              <a:ea typeface="Times New Roman" charset="0"/>
              <a:cs typeface="Times New Roman" charset="0"/>
            </a:endParaRPr>
          </a:p>
          <a:p>
            <a:pPr>
              <a:lnSpc>
                <a:spcPct val="80000"/>
              </a:lnSpc>
            </a:pPr>
            <a:endParaRPr lang="en-US" sz="2800" baseline="0" dirty="0">
              <a:solidFill>
                <a:srgbClr val="FFFF00"/>
              </a:solidFill>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50800"/>
            <a:ext cx="9448800" cy="1117600"/>
          </a:xfrm>
        </p:spPr>
        <p:txBody>
          <a:bodyPr/>
          <a:lstStyle/>
          <a:p>
            <a:r>
              <a:rPr lang="en-US" b="0">
                <a:latin typeface="Times New Roman" charset="0"/>
                <a:ea typeface="Times New Roman" charset="0"/>
                <a:cs typeface="Times New Roman" charset="0"/>
              </a:rPr>
              <a:t>How many minor H antigens?</a:t>
            </a:r>
          </a:p>
        </p:txBody>
      </p:sp>
      <p:sp>
        <p:nvSpPr>
          <p:cNvPr id="37891" name="Rectangle 3"/>
          <p:cNvSpPr>
            <a:spLocks noChangeArrowheads="1"/>
          </p:cNvSpPr>
          <p:nvPr/>
        </p:nvSpPr>
        <p:spPr bwMode="auto">
          <a:xfrm>
            <a:off x="1295400" y="1314450"/>
            <a:ext cx="8123238" cy="6176050"/>
          </a:xfrm>
          <a:prstGeom prst="rect">
            <a:avLst/>
          </a:prstGeom>
          <a:noFill/>
          <a:ln w="9525">
            <a:noFill/>
            <a:miter lim="800000"/>
            <a:headEnd/>
            <a:tailEnd/>
          </a:ln>
        </p:spPr>
        <p:txBody>
          <a:bodyPr>
            <a:prstTxWarp prst="textNoShape">
              <a:avLst/>
            </a:prstTxWarp>
            <a:spAutoFit/>
          </a:bodyPr>
          <a:lstStyle/>
          <a:p>
            <a:pPr>
              <a:lnSpc>
                <a:spcPct val="80000"/>
              </a:lnSpc>
              <a:spcAft>
                <a:spcPts val="1200"/>
              </a:spcAft>
            </a:pPr>
            <a:r>
              <a:rPr lang="en-US" sz="3200" baseline="0" dirty="0" err="1" smtClean="0">
                <a:ln>
                  <a:solidFill>
                    <a:srgbClr val="FFFF00"/>
                  </a:solidFill>
                </a:ln>
                <a:solidFill>
                  <a:schemeClr val="bg1"/>
                </a:solidFill>
                <a:latin typeface="Times New Roman" charset="0"/>
                <a:ea typeface="Times New Roman" charset="0"/>
                <a:cs typeface="Times New Roman" charset="0"/>
              </a:rPr>
              <a:t>Immunodominance</a:t>
            </a:r>
            <a:r>
              <a:rPr lang="en-US" sz="3200" baseline="0" dirty="0" smtClean="0">
                <a:ln>
                  <a:solidFill>
                    <a:srgbClr val="FFFF00"/>
                  </a:solidFill>
                </a:ln>
                <a:solidFill>
                  <a:schemeClr val="bg1"/>
                </a:solidFill>
                <a:latin typeface="Times New Roman" charset="0"/>
                <a:ea typeface="Times New Roman" charset="0"/>
                <a:cs typeface="Times New Roman" charset="0"/>
              </a:rPr>
              <a:t>: multiple factors</a:t>
            </a:r>
          </a:p>
          <a:p>
            <a:pPr>
              <a:lnSpc>
                <a:spcPct val="80000"/>
              </a:lnSpc>
              <a:spcAft>
                <a:spcPts val="1200"/>
              </a:spcAft>
            </a:pPr>
            <a:endParaRPr lang="en-US" sz="2800" baseline="0" dirty="0" smtClean="0">
              <a:ln>
                <a:solidFill>
                  <a:srgbClr val="FFFF00"/>
                </a:solidFill>
              </a:ln>
              <a:solidFill>
                <a:schemeClr val="bg1"/>
              </a:solidFill>
              <a:latin typeface="Times New Roman" charset="0"/>
              <a:ea typeface="Times New Roman" charset="0"/>
              <a:cs typeface="Times New Roman" charset="0"/>
            </a:endParaRPr>
          </a:p>
          <a:p>
            <a:pPr>
              <a:lnSpc>
                <a:spcPct val="80000"/>
              </a:lnSpc>
              <a:spcAft>
                <a:spcPts val="1200"/>
              </a:spcAft>
            </a:pPr>
            <a:r>
              <a:rPr lang="en-US" sz="2800" baseline="0" dirty="0" smtClean="0">
                <a:ln>
                  <a:solidFill>
                    <a:srgbClr val="FFFF00"/>
                  </a:solidFill>
                </a:ln>
                <a:solidFill>
                  <a:schemeClr val="bg1"/>
                </a:solidFill>
                <a:latin typeface="Times New Roman" charset="0"/>
                <a:ea typeface="Times New Roman" charset="0"/>
                <a:cs typeface="Times New Roman" charset="0"/>
              </a:rPr>
              <a:t>-Density of MHC/peptide on cell surface</a:t>
            </a:r>
          </a:p>
          <a:p>
            <a:pPr>
              <a:lnSpc>
                <a:spcPct val="80000"/>
              </a:lnSpc>
              <a:spcAft>
                <a:spcPts val="1200"/>
              </a:spcAft>
            </a:pPr>
            <a:r>
              <a:rPr lang="en-US" sz="2800" baseline="0" dirty="0" smtClean="0">
                <a:ln>
                  <a:solidFill>
                    <a:srgbClr val="FFFF00"/>
                  </a:solidFill>
                </a:ln>
                <a:solidFill>
                  <a:schemeClr val="bg1"/>
                </a:solidFill>
                <a:latin typeface="Times New Roman" charset="0"/>
                <a:ea typeface="Times New Roman" charset="0"/>
                <a:cs typeface="Times New Roman" charset="0"/>
              </a:rPr>
              <a:t>-Expression of </a:t>
            </a:r>
            <a:r>
              <a:rPr lang="en-US" sz="2800" baseline="0" dirty="0" err="1" smtClean="0">
                <a:ln>
                  <a:solidFill>
                    <a:srgbClr val="FFFF00"/>
                  </a:solidFill>
                </a:ln>
                <a:solidFill>
                  <a:schemeClr val="bg1"/>
                </a:solidFill>
                <a:latin typeface="Times New Roman" charset="0"/>
                <a:ea typeface="Times New Roman" charset="0"/>
                <a:cs typeface="Times New Roman" charset="0"/>
              </a:rPr>
              <a:t>APCs</a:t>
            </a:r>
            <a:endParaRPr lang="en-US" sz="2800" baseline="0" dirty="0" smtClean="0">
              <a:ln>
                <a:solidFill>
                  <a:srgbClr val="FFFF00"/>
                </a:solidFill>
              </a:ln>
              <a:solidFill>
                <a:schemeClr val="bg1"/>
              </a:solidFill>
              <a:latin typeface="Times New Roman" charset="0"/>
              <a:ea typeface="Times New Roman" charset="0"/>
              <a:cs typeface="Times New Roman" charset="0"/>
            </a:endParaRPr>
          </a:p>
          <a:p>
            <a:pPr>
              <a:lnSpc>
                <a:spcPct val="80000"/>
              </a:lnSpc>
              <a:spcAft>
                <a:spcPts val="1200"/>
              </a:spcAft>
            </a:pPr>
            <a:r>
              <a:rPr lang="en-US" sz="2800" baseline="0" dirty="0" smtClean="0">
                <a:ln>
                  <a:solidFill>
                    <a:srgbClr val="FFFF00"/>
                  </a:solidFill>
                </a:ln>
                <a:solidFill>
                  <a:schemeClr val="bg1"/>
                </a:solidFill>
                <a:latin typeface="Times New Roman" charset="0"/>
                <a:ea typeface="Times New Roman" charset="0"/>
                <a:cs typeface="Times New Roman" charset="0"/>
              </a:rPr>
              <a:t>-Features of peptide – immunogenic</a:t>
            </a:r>
          </a:p>
          <a:p>
            <a:pPr>
              <a:lnSpc>
                <a:spcPct val="80000"/>
              </a:lnSpc>
              <a:spcAft>
                <a:spcPts val="1200"/>
              </a:spcAft>
            </a:pPr>
            <a:r>
              <a:rPr lang="en-US" sz="2800" baseline="0" dirty="0" smtClean="0">
                <a:ln>
                  <a:solidFill>
                    <a:srgbClr val="FFFF00"/>
                  </a:solidFill>
                </a:ln>
                <a:solidFill>
                  <a:schemeClr val="bg1"/>
                </a:solidFill>
                <a:latin typeface="Times New Roman" charset="0"/>
                <a:ea typeface="Times New Roman" charset="0"/>
                <a:cs typeface="Times New Roman" charset="0"/>
              </a:rPr>
              <a:t>-Trigger optimal T cell expansion</a:t>
            </a:r>
          </a:p>
          <a:p>
            <a:pPr>
              <a:lnSpc>
                <a:spcPct val="80000"/>
              </a:lnSpc>
              <a:spcAft>
                <a:spcPts val="1200"/>
              </a:spcAft>
            </a:pPr>
            <a:r>
              <a:rPr lang="en-US" sz="2800" baseline="0" dirty="0" smtClean="0">
                <a:ln>
                  <a:solidFill>
                    <a:srgbClr val="FFFF00"/>
                  </a:solidFill>
                </a:ln>
                <a:solidFill>
                  <a:schemeClr val="bg1"/>
                </a:solidFill>
                <a:latin typeface="Times New Roman" charset="0"/>
                <a:ea typeface="Times New Roman" charset="0"/>
                <a:cs typeface="Times New Roman" charset="0"/>
              </a:rPr>
              <a:t>-Competition between T cells for access to APC </a:t>
            </a:r>
          </a:p>
          <a:p>
            <a:pPr>
              <a:lnSpc>
                <a:spcPct val="80000"/>
              </a:lnSpc>
              <a:spcAft>
                <a:spcPts val="1200"/>
              </a:spcAft>
            </a:pPr>
            <a:r>
              <a:rPr lang="en-US" sz="2800" baseline="0" dirty="0" smtClean="0">
                <a:ln>
                  <a:solidFill>
                    <a:srgbClr val="FFFF00"/>
                  </a:solidFill>
                </a:ln>
                <a:solidFill>
                  <a:schemeClr val="bg1"/>
                </a:solidFill>
                <a:latin typeface="Times New Roman" charset="0"/>
                <a:ea typeface="Times New Roman" charset="0"/>
                <a:cs typeface="Times New Roman" charset="0"/>
              </a:rPr>
              <a:t>-T cell repertoire has to </a:t>
            </a:r>
            <a:r>
              <a:rPr lang="en-US" sz="2800" baseline="0" dirty="0" err="1" smtClean="0">
                <a:ln>
                  <a:solidFill>
                    <a:srgbClr val="FFFF00"/>
                  </a:solidFill>
                </a:ln>
                <a:solidFill>
                  <a:schemeClr val="bg1"/>
                </a:solidFill>
                <a:latin typeface="Times New Roman" charset="0"/>
                <a:ea typeface="Times New Roman" charset="0"/>
                <a:cs typeface="Times New Roman" charset="0"/>
              </a:rPr>
              <a:t>recognise</a:t>
            </a:r>
            <a:r>
              <a:rPr lang="en-US" sz="2800" baseline="0" dirty="0" smtClean="0">
                <a:ln>
                  <a:solidFill>
                    <a:srgbClr val="FFFF00"/>
                  </a:solidFill>
                </a:ln>
                <a:solidFill>
                  <a:schemeClr val="bg1"/>
                </a:solidFill>
                <a:latin typeface="Times New Roman" charset="0"/>
                <a:ea typeface="Times New Roman" charset="0"/>
                <a:cs typeface="Times New Roman" charset="0"/>
              </a:rPr>
              <a:t> the peptide</a:t>
            </a:r>
          </a:p>
          <a:p>
            <a:pPr>
              <a:lnSpc>
                <a:spcPct val="80000"/>
              </a:lnSpc>
              <a:spcAft>
                <a:spcPts val="1200"/>
              </a:spcAft>
            </a:pPr>
            <a:endParaRPr lang="en-US" sz="2800" baseline="0" dirty="0" smtClean="0">
              <a:ln>
                <a:solidFill>
                  <a:srgbClr val="FFFF00"/>
                </a:solidFill>
              </a:ln>
              <a:solidFill>
                <a:schemeClr val="bg1"/>
              </a:solidFill>
              <a:latin typeface="Times New Roman" charset="0"/>
              <a:ea typeface="Times New Roman" charset="0"/>
              <a:cs typeface="Times New Roman" charset="0"/>
            </a:endParaRPr>
          </a:p>
          <a:p>
            <a:pPr>
              <a:lnSpc>
                <a:spcPct val="80000"/>
              </a:lnSpc>
              <a:spcAft>
                <a:spcPts val="1200"/>
              </a:spcAft>
            </a:pPr>
            <a:r>
              <a:rPr lang="en-US" sz="2800" baseline="0" dirty="0" smtClean="0">
                <a:ln>
                  <a:solidFill>
                    <a:srgbClr val="FFFF00"/>
                  </a:solidFill>
                </a:ln>
                <a:solidFill>
                  <a:schemeClr val="bg1"/>
                </a:solidFill>
                <a:latin typeface="Times New Roman" charset="0"/>
                <a:ea typeface="Times New Roman" charset="0"/>
                <a:cs typeface="Times New Roman" charset="0"/>
              </a:rPr>
              <a:t>-Affected by tolerance to allelic forms?</a:t>
            </a:r>
          </a:p>
          <a:p>
            <a:pPr>
              <a:lnSpc>
                <a:spcPct val="80000"/>
              </a:lnSpc>
            </a:pPr>
            <a:r>
              <a:rPr lang="en-US" sz="2800" baseline="0" dirty="0" smtClean="0">
                <a:solidFill>
                  <a:schemeClr val="bg1"/>
                </a:solidFill>
                <a:latin typeface="Times New Roman" charset="0"/>
                <a:ea typeface="Times New Roman" charset="0"/>
                <a:cs typeface="Times New Roman" charset="0"/>
              </a:rPr>
              <a:t>  </a:t>
            </a:r>
            <a:endParaRPr lang="en-US" sz="2800" baseline="0" dirty="0" smtClean="0">
              <a:solidFill>
                <a:srgbClr val="FFFF00"/>
              </a:solidFill>
              <a:latin typeface="Times New Roman" charset="0"/>
              <a:ea typeface="Times New Roman" charset="0"/>
              <a:cs typeface="Times New Roman" charset="0"/>
            </a:endParaRPr>
          </a:p>
          <a:p>
            <a:pPr>
              <a:lnSpc>
                <a:spcPct val="80000"/>
              </a:lnSpc>
            </a:pPr>
            <a:endParaRPr lang="en-US" sz="2800" baseline="0" dirty="0" smtClean="0">
              <a:solidFill>
                <a:srgbClr val="FFFF00"/>
              </a:solidFill>
              <a:latin typeface="Times New Roman" charset="0"/>
              <a:ea typeface="Times New Roman" charset="0"/>
              <a:cs typeface="Times New Roman" charset="0"/>
            </a:endParaRPr>
          </a:p>
          <a:p>
            <a:pPr>
              <a:lnSpc>
                <a:spcPct val="80000"/>
              </a:lnSpc>
            </a:pPr>
            <a:endParaRPr lang="en-US" sz="2800" baseline="0" dirty="0">
              <a:solidFill>
                <a:srgbClr val="FFFF00"/>
              </a:solidFill>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74700" y="850900"/>
            <a:ext cx="8534400" cy="1143000"/>
          </a:xfrm>
        </p:spPr>
        <p:txBody>
          <a:bodyPr/>
          <a:lstStyle/>
          <a:p>
            <a:r>
              <a:rPr lang="en-GB" b="0">
                <a:ea typeface="ヒラギノ角ゴ Pro W3" charset="-128"/>
                <a:cs typeface="ヒラギノ角ゴ Pro W3" charset="-128"/>
              </a:rPr>
              <a:t>Minor Histocompatibility Antigens</a:t>
            </a:r>
          </a:p>
        </p:txBody>
      </p:sp>
      <p:sp>
        <p:nvSpPr>
          <p:cNvPr id="18435" name="Rectangle 3"/>
          <p:cNvSpPr>
            <a:spLocks noGrp="1" noChangeArrowheads="1"/>
          </p:cNvSpPr>
          <p:nvPr>
            <p:ph type="subTitle" idx="1"/>
          </p:nvPr>
        </p:nvSpPr>
        <p:spPr>
          <a:xfrm>
            <a:off x="2717800" y="2387600"/>
            <a:ext cx="7010400" cy="1714500"/>
          </a:xfrm>
        </p:spPr>
        <p:txBody>
          <a:bodyPr/>
          <a:lstStyle/>
          <a:p>
            <a:pPr algn="l"/>
            <a:r>
              <a:rPr lang="en-GB" b="0" dirty="0">
                <a:ea typeface="ヒラギノ角ゴ Pro W3" charset="-128"/>
                <a:cs typeface="ヒラギノ角ゴ Pro W3" charset="-128"/>
              </a:rPr>
              <a:t>-What are they?</a:t>
            </a:r>
          </a:p>
          <a:p>
            <a:pPr algn="l"/>
            <a:r>
              <a:rPr lang="en-GB" b="0" dirty="0">
                <a:ea typeface="ヒラギノ角ゴ Pro W3" charset="-128"/>
                <a:cs typeface="ヒラギノ角ゴ Pro W3" charset="-128"/>
              </a:rPr>
              <a:t>-What do they do?</a:t>
            </a:r>
          </a:p>
          <a:p>
            <a:pPr algn="l"/>
            <a:r>
              <a:rPr lang="en-GB" b="0" dirty="0">
                <a:ea typeface="ヒラギノ角ゴ Pro W3" charset="-128"/>
                <a:cs typeface="ヒラギノ角ゴ Pro W3" charset="-128"/>
              </a:rPr>
              <a:t>-Clinical significance &amp; </a:t>
            </a:r>
            <a:r>
              <a:rPr lang="en-GB" b="0" dirty="0" smtClean="0">
                <a:ea typeface="ヒラギノ角ゴ Pro W3" charset="-128"/>
                <a:cs typeface="ヒラギノ角ゴ Pro W3" charset="-128"/>
              </a:rPr>
              <a:t>application. </a:t>
            </a:r>
            <a:endParaRPr lang="en-GB" b="0" dirty="0">
              <a:ea typeface="ヒラギノ角ゴ Pro W3" charset="-128"/>
              <a:cs typeface="ヒラギノ角ゴ Pro W3" charset="-128"/>
            </a:endParaRPr>
          </a:p>
          <a:p>
            <a:pPr algn="l"/>
            <a:endParaRPr lang="en-GB" dirty="0">
              <a:ea typeface="ヒラギノ角ゴ Pro W3" charset="-128"/>
              <a:cs typeface="ヒラギノ角ゴ Pro W3"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101600"/>
            <a:ext cx="9448800" cy="1117600"/>
          </a:xfrm>
        </p:spPr>
        <p:txBody>
          <a:bodyPr/>
          <a:lstStyle/>
          <a:p>
            <a:r>
              <a:rPr lang="en-GB" sz="2800" b="0" dirty="0" smtClean="0">
                <a:ea typeface="ヒラギノ角ゴ Pro W3" charset="-128"/>
                <a:cs typeface="ヒラギノ角ゴ Pro W3" charset="-128"/>
              </a:rPr>
              <a:t>Y chromosome source of minor antigens due </a:t>
            </a:r>
            <a:br>
              <a:rPr lang="en-GB" sz="2800" b="0" dirty="0" smtClean="0">
                <a:ea typeface="ヒラギノ角ゴ Pro W3" charset="-128"/>
                <a:cs typeface="ヒラギノ角ゴ Pro W3" charset="-128"/>
              </a:rPr>
            </a:br>
            <a:r>
              <a:rPr lang="en-GB" sz="2800" b="0" dirty="0" smtClean="0">
                <a:ea typeface="ヒラギノ角ゴ Pro W3" charset="-128"/>
                <a:cs typeface="ヒラギノ角ゴ Pro W3" charset="-128"/>
              </a:rPr>
              <a:t>to genetic material not present in females</a:t>
            </a:r>
          </a:p>
        </p:txBody>
      </p:sp>
      <p:pic>
        <p:nvPicPr>
          <p:cNvPr id="39939" name="Picture 3" descr="minors 9.tiff"/>
          <p:cNvPicPr>
            <a:picLocks noChangeAspect="1"/>
          </p:cNvPicPr>
          <p:nvPr/>
        </p:nvPicPr>
        <p:blipFill>
          <a:blip r:embed="rId3"/>
          <a:srcRect/>
          <a:stretch>
            <a:fillRect/>
          </a:stretch>
        </p:blipFill>
        <p:spPr bwMode="auto">
          <a:xfrm>
            <a:off x="450850" y="1706563"/>
            <a:ext cx="4362450" cy="4430712"/>
          </a:xfrm>
          <a:prstGeom prst="rect">
            <a:avLst/>
          </a:prstGeom>
          <a:noFill/>
          <a:ln w="9525">
            <a:noFill/>
            <a:miter lim="800000"/>
            <a:headEnd/>
            <a:tailEnd/>
          </a:ln>
        </p:spPr>
      </p:pic>
      <p:pic>
        <p:nvPicPr>
          <p:cNvPr id="39940" name="Picture 4"/>
          <p:cNvPicPr>
            <a:picLocks noChangeAspect="1"/>
          </p:cNvPicPr>
          <p:nvPr/>
        </p:nvPicPr>
        <p:blipFill>
          <a:blip r:embed="rId4"/>
          <a:srcRect/>
          <a:stretch>
            <a:fillRect/>
          </a:stretch>
        </p:blipFill>
        <p:spPr bwMode="auto">
          <a:xfrm>
            <a:off x="4972050" y="1706563"/>
            <a:ext cx="4594225" cy="2979737"/>
          </a:xfrm>
          <a:prstGeom prst="rect">
            <a:avLst/>
          </a:prstGeom>
          <a:noFill/>
          <a:ln w="9525">
            <a:noFill/>
            <a:miter lim="800000"/>
            <a:headEnd/>
            <a:tailEnd/>
          </a:ln>
        </p:spPr>
      </p:pic>
      <p:sp>
        <p:nvSpPr>
          <p:cNvPr id="6" name="Rectangle 2"/>
          <p:cNvSpPr txBox="1">
            <a:spLocks noChangeArrowheads="1"/>
          </p:cNvSpPr>
          <p:nvPr/>
        </p:nvSpPr>
        <p:spPr bwMode="auto">
          <a:xfrm>
            <a:off x="2717800" y="4965700"/>
            <a:ext cx="9448800" cy="1117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rgbClr val="FFFF00"/>
                </a:solidFill>
                <a:effectLst/>
                <a:uLnTx/>
                <a:uFillTx/>
                <a:latin typeface="+mj-lt"/>
                <a:ea typeface="ヒラギノ角ゴ Pro W3" charset="-128"/>
                <a:cs typeface="ヒラギノ角ゴ Pro W3" charset="-128"/>
              </a:rPr>
              <a:t>Females reject (MHC matched)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rgbClr val="FFFF00"/>
                </a:solidFill>
                <a:effectLst/>
                <a:uLnTx/>
                <a:uFillTx/>
                <a:latin typeface="+mj-lt"/>
                <a:ea typeface="ヒラギノ角ゴ Pro W3" charset="-128"/>
                <a:cs typeface="ヒラギノ角ゴ Pro W3" charset="-128"/>
              </a:rPr>
              <a:t>male grafts</a:t>
            </a:r>
          </a:p>
          <a:p>
            <a:pPr marL="0" marR="0" lvl="0" indent="0" algn="ctr" defTabSz="914400" rtl="0" eaLnBrk="0" fontAlgn="base" latinLnBrk="0" hangingPunct="0">
              <a:lnSpc>
                <a:spcPct val="100000"/>
              </a:lnSpc>
              <a:spcBef>
                <a:spcPct val="0"/>
              </a:spcBef>
              <a:spcAft>
                <a:spcPct val="0"/>
              </a:spcAft>
              <a:buClrTx/>
              <a:buSzTx/>
              <a:buFontTx/>
              <a:buNone/>
              <a:tabLst/>
              <a:defRPr/>
            </a:pPr>
            <a:r>
              <a:rPr lang="en-GB" sz="2800" kern="0" baseline="0" noProof="0" dirty="0" err="1" smtClean="0">
                <a:solidFill>
                  <a:srgbClr val="FFFF00"/>
                </a:solidFill>
                <a:latin typeface="+mj-lt"/>
                <a:ea typeface="ヒラギノ角ゴ Pro W3" charset="-128"/>
                <a:cs typeface="ヒラギノ角ゴ Pro W3" charset="-128"/>
              </a:rPr>
              <a:t>Histocompatibility</a:t>
            </a:r>
            <a:r>
              <a:rPr lang="en-GB" sz="2800" kern="0" baseline="0" noProof="0" dirty="0" smtClean="0">
                <a:solidFill>
                  <a:srgbClr val="FFFF00"/>
                </a:solidFill>
                <a:latin typeface="+mj-lt"/>
                <a:ea typeface="ヒラギノ角ゴ Pro W3" charset="-128"/>
                <a:cs typeface="ヒラギノ角ゴ Pro W3" charset="-128"/>
              </a:rPr>
              <a:t> –Y (HY)</a:t>
            </a:r>
            <a:endParaRPr kumimoji="0" lang="en-GB" sz="2800" b="0" i="0" u="none" strike="noStrike" kern="0" cap="none" spc="0" normalizeH="0" baseline="0" noProof="0" dirty="0" smtClean="0">
              <a:ln>
                <a:noFill/>
              </a:ln>
              <a:solidFill>
                <a:srgbClr val="FFFF00"/>
              </a:solidFill>
              <a:effectLst/>
              <a:uLnTx/>
              <a:uFillTx/>
              <a:latin typeface="+mj-lt"/>
              <a:ea typeface="ヒラギノ角ゴ Pro W3" charset="-128"/>
              <a:cs typeface="ヒラギノ角ゴ Pro W3"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74700" y="850900"/>
            <a:ext cx="8534400" cy="1143000"/>
          </a:xfrm>
        </p:spPr>
        <p:txBody>
          <a:bodyPr/>
          <a:lstStyle/>
          <a:p>
            <a:r>
              <a:rPr lang="en-GB" b="0">
                <a:ea typeface="ヒラギノ角ゴ Pro W3" charset="-128"/>
                <a:cs typeface="ヒラギノ角ゴ Pro W3" charset="-128"/>
              </a:rPr>
              <a:t>Minor Histocompatibility Antigens</a:t>
            </a:r>
          </a:p>
        </p:txBody>
      </p:sp>
      <p:sp>
        <p:nvSpPr>
          <p:cNvPr id="20483" name="Rectangle 3"/>
          <p:cNvSpPr>
            <a:spLocks noGrp="1" noChangeArrowheads="1"/>
          </p:cNvSpPr>
          <p:nvPr>
            <p:ph type="subTitle" idx="1"/>
          </p:nvPr>
        </p:nvSpPr>
        <p:spPr>
          <a:xfrm>
            <a:off x="2717800" y="2387600"/>
            <a:ext cx="7010400" cy="1714500"/>
          </a:xfrm>
        </p:spPr>
        <p:txBody>
          <a:bodyPr/>
          <a:lstStyle/>
          <a:p>
            <a:pPr algn="l"/>
            <a:r>
              <a:rPr lang="en-GB" b="0" dirty="0">
                <a:ea typeface="ヒラギノ角ゴ Pro W3" charset="-128"/>
                <a:cs typeface="ヒラギノ角ゴ Pro W3" charset="-128"/>
              </a:rPr>
              <a:t>-What are they?</a:t>
            </a:r>
          </a:p>
          <a:p>
            <a:pPr algn="l"/>
            <a:r>
              <a:rPr lang="en-GB" b="0" dirty="0">
                <a:solidFill>
                  <a:srgbClr val="FFFF00"/>
                </a:solidFill>
                <a:ea typeface="ヒラギノ角ゴ Pro W3" charset="-128"/>
                <a:cs typeface="ヒラギノ角ゴ Pro W3" charset="-128"/>
              </a:rPr>
              <a:t>-What do they do?</a:t>
            </a:r>
          </a:p>
          <a:p>
            <a:pPr algn="l"/>
            <a:r>
              <a:rPr lang="en-GB" b="0" dirty="0">
                <a:ea typeface="ヒラギノ角ゴ Pro W3" charset="-128"/>
                <a:cs typeface="ヒラギノ角ゴ Pro W3" charset="-128"/>
              </a:rPr>
              <a:t>-Clinical significance &amp; application? </a:t>
            </a:r>
          </a:p>
          <a:p>
            <a:pPr algn="l"/>
            <a:endParaRPr lang="en-GB" dirty="0">
              <a:ea typeface="ヒラギノ角ゴ Pro W3" charset="-128"/>
              <a:cs typeface="ヒラギノ角ゴ Pro W3"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74700" y="317500"/>
            <a:ext cx="8534400" cy="1143000"/>
          </a:xfrm>
        </p:spPr>
        <p:txBody>
          <a:bodyPr/>
          <a:lstStyle/>
          <a:p>
            <a:r>
              <a:rPr lang="en-GB" b="0" dirty="0">
                <a:ea typeface="ヒラギノ角ゴ Pro W3" charset="-128"/>
                <a:cs typeface="ヒラギノ角ゴ Pro W3" charset="-128"/>
              </a:rPr>
              <a:t>Minor </a:t>
            </a:r>
            <a:r>
              <a:rPr lang="en-GB" b="0" dirty="0" err="1">
                <a:ea typeface="ヒラギノ角ゴ Pro W3" charset="-128"/>
                <a:cs typeface="ヒラギノ角ゴ Pro W3" charset="-128"/>
              </a:rPr>
              <a:t>Histocompatibility</a:t>
            </a:r>
            <a:r>
              <a:rPr lang="en-GB" b="0" dirty="0">
                <a:ea typeface="ヒラギノ角ゴ Pro W3" charset="-128"/>
                <a:cs typeface="ヒラギノ角ゴ Pro W3" charset="-128"/>
              </a:rPr>
              <a:t> Antigens</a:t>
            </a:r>
          </a:p>
        </p:txBody>
      </p:sp>
      <p:sp>
        <p:nvSpPr>
          <p:cNvPr id="20483" name="Rectangle 3"/>
          <p:cNvSpPr>
            <a:spLocks noGrp="1" noChangeArrowheads="1"/>
          </p:cNvSpPr>
          <p:nvPr>
            <p:ph type="subTitle" idx="1"/>
          </p:nvPr>
        </p:nvSpPr>
        <p:spPr>
          <a:xfrm>
            <a:off x="1587500" y="2336800"/>
            <a:ext cx="7010400" cy="1714500"/>
          </a:xfrm>
        </p:spPr>
        <p:txBody>
          <a:bodyPr/>
          <a:lstStyle/>
          <a:p>
            <a:pPr algn="l"/>
            <a:r>
              <a:rPr lang="en-GB" b="0" dirty="0" smtClean="0">
                <a:ea typeface="ヒラギノ角ゴ Pro W3" charset="-128"/>
                <a:cs typeface="ヒラギノ角ゴ Pro W3" charset="-128"/>
              </a:rPr>
              <a:t>Useful models for basic research on T cell immunity:</a:t>
            </a: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a:t>
            </a:r>
            <a:r>
              <a:rPr lang="en-GB" b="0" dirty="0" err="1" smtClean="0">
                <a:ea typeface="ヒラギノ角ゴ Pro W3" charset="-128"/>
                <a:cs typeface="ヒラギノ角ゴ Pro W3" charset="-128"/>
              </a:rPr>
              <a:t>Immunodominance</a:t>
            </a:r>
            <a:endParaRPr lang="en-GB" b="0" dirty="0" smtClean="0">
              <a:ea typeface="ヒラギノ角ゴ Pro W3" charset="-128"/>
              <a:cs typeface="ヒラギノ角ゴ Pro W3" charset="-128"/>
            </a:endParaRP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-cross-priming</a:t>
            </a:r>
          </a:p>
          <a:p>
            <a:pPr algn="l"/>
            <a:r>
              <a:rPr lang="en-GB" dirty="0" smtClean="0">
                <a:ea typeface="ヒラギノ角ゴ Pro W3" charset="-128"/>
                <a:cs typeface="ヒラギノ角ゴ Pro W3" charset="-128"/>
              </a:rPr>
              <a:t> </a:t>
            </a:r>
            <a:endParaRPr lang="en-GB" dirty="0">
              <a:ea typeface="ヒラギノ角ゴ Pro W3" charset="-128"/>
              <a:cs typeface="ヒラギノ角ゴ Pro W3"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DBFCC"/>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909763" y="5789613"/>
            <a:ext cx="2095500" cy="446087"/>
          </a:xfrm>
          <a:prstGeom prst="rect">
            <a:avLst/>
          </a:prstGeom>
          <a:noFill/>
          <a:ln w="12700">
            <a:noFill/>
            <a:miter lim="800000"/>
            <a:headEnd/>
            <a:tailEnd/>
          </a:ln>
        </p:spPr>
        <p:txBody>
          <a:bodyPr wrap="none" anchor="ctr">
            <a:prstTxWarp prst="textNoShape">
              <a:avLst/>
            </a:prstTxWarp>
          </a:bodyPr>
          <a:lstStyle/>
          <a:p>
            <a:endParaRPr lang="en-US"/>
          </a:p>
        </p:txBody>
      </p:sp>
      <p:sp>
        <p:nvSpPr>
          <p:cNvPr id="47107" name="Rectangle 3"/>
          <p:cNvSpPr>
            <a:spLocks noChangeArrowheads="1"/>
          </p:cNvSpPr>
          <p:nvPr/>
        </p:nvSpPr>
        <p:spPr bwMode="auto">
          <a:xfrm>
            <a:off x="4592638" y="5789613"/>
            <a:ext cx="3184525" cy="446087"/>
          </a:xfrm>
          <a:prstGeom prst="rect">
            <a:avLst/>
          </a:prstGeom>
          <a:noFill/>
          <a:ln w="12700">
            <a:noFill/>
            <a:miter lim="800000"/>
            <a:headEnd/>
            <a:tailEnd/>
          </a:ln>
        </p:spPr>
        <p:txBody>
          <a:bodyPr wrap="none" anchor="ctr">
            <a:prstTxWarp prst="textNoShape">
              <a:avLst/>
            </a:prstTxWarp>
          </a:bodyPr>
          <a:lstStyle/>
          <a:p>
            <a:endParaRPr lang="en-US"/>
          </a:p>
        </p:txBody>
      </p:sp>
      <p:sp>
        <p:nvSpPr>
          <p:cNvPr id="47108" name="Rectangle 4"/>
          <p:cNvSpPr>
            <a:spLocks noGrp="1" noChangeArrowheads="1"/>
          </p:cNvSpPr>
          <p:nvPr>
            <p:ph type="title"/>
          </p:nvPr>
        </p:nvSpPr>
        <p:spPr>
          <a:xfrm>
            <a:off x="385763" y="-39688"/>
            <a:ext cx="9388475" cy="1117601"/>
          </a:xfrm>
          <a:noFill/>
        </p:spPr>
        <p:txBody>
          <a:bodyPr lIns="90488" tIns="44450" rIns="90488" bIns="44450"/>
          <a:lstStyle/>
          <a:p>
            <a:r>
              <a:rPr lang="en-GB" sz="3200" b="0" dirty="0">
                <a:solidFill>
                  <a:schemeClr val="tx1"/>
                </a:solidFill>
                <a:ea typeface="ヒラギノ角ゴ Pro W3" charset="-128"/>
                <a:cs typeface="ヒラギノ角ゴ Pro W3" charset="-128"/>
              </a:rPr>
              <a:t>Rejection of </a:t>
            </a:r>
            <a:r>
              <a:rPr lang="en-GB" sz="3200" b="0" dirty="0" err="1">
                <a:solidFill>
                  <a:schemeClr val="tx1"/>
                </a:solidFill>
                <a:ea typeface="ヒラギノ角ゴ Pro W3" charset="-128"/>
                <a:cs typeface="ヒラギノ角ゴ Pro W3" charset="-128"/>
              </a:rPr>
              <a:t>syngeneic</a:t>
            </a:r>
            <a:r>
              <a:rPr lang="en-GB" sz="3200" b="0" dirty="0">
                <a:solidFill>
                  <a:schemeClr val="tx1"/>
                </a:solidFill>
                <a:ea typeface="ヒラギノ角ゴ Pro W3" charset="-128"/>
                <a:cs typeface="ヒラギノ角ゴ Pro W3" charset="-128"/>
              </a:rPr>
              <a:t> male skin grafts </a:t>
            </a:r>
          </a:p>
        </p:txBody>
      </p:sp>
      <p:sp>
        <p:nvSpPr>
          <p:cNvPr id="47109" name="Rectangle 5"/>
          <p:cNvSpPr>
            <a:spLocks noGrp="1" noChangeArrowheads="1"/>
          </p:cNvSpPr>
          <p:nvPr>
            <p:ph type="body" sz="half" idx="1"/>
          </p:nvPr>
        </p:nvSpPr>
        <p:spPr>
          <a:xfrm>
            <a:off x="1782763" y="1158875"/>
            <a:ext cx="9723437" cy="446088"/>
          </a:xfrm>
          <a:noFill/>
        </p:spPr>
        <p:txBody>
          <a:bodyPr lIns="90488" tIns="44450" rIns="90488" bIns="44450"/>
          <a:lstStyle/>
          <a:p>
            <a:pPr>
              <a:lnSpc>
                <a:spcPct val="90000"/>
              </a:lnSpc>
              <a:buFontTx/>
              <a:buNone/>
            </a:pPr>
            <a:r>
              <a:rPr lang="en-GB" b="0" dirty="0" smtClean="0">
                <a:solidFill>
                  <a:srgbClr val="000000"/>
                </a:solidFill>
                <a:latin typeface="Times New Roman" charset="0"/>
                <a:ea typeface="ヒラギノ角ゴ Pro W3" charset="-128"/>
                <a:cs typeface="ヒラギノ角ゴ Pro W3" charset="-128"/>
              </a:rPr>
              <a:t>Survival time of primary male grafts is 40-60 days</a:t>
            </a:r>
          </a:p>
          <a:p>
            <a:pPr>
              <a:lnSpc>
                <a:spcPct val="90000"/>
              </a:lnSpc>
              <a:buFontTx/>
              <a:buNone/>
            </a:pPr>
            <a:r>
              <a:rPr lang="en-GB" b="0" dirty="0" smtClean="0">
                <a:solidFill>
                  <a:srgbClr val="000000"/>
                </a:solidFill>
                <a:latin typeface="Times New Roman" charset="0"/>
                <a:ea typeface="ヒラギノ角ゴ Pro W3" charset="-128"/>
                <a:cs typeface="ヒラギノ角ゴ Pro W3" charset="-128"/>
              </a:rPr>
              <a:t>&lt; 20 days for second graft </a:t>
            </a:r>
            <a:r>
              <a:rPr lang="en-GB" b="0" dirty="0" smtClean="0">
                <a:solidFill>
                  <a:srgbClr val="FF0000"/>
                </a:solidFill>
                <a:latin typeface="Times New Roman" charset="0"/>
                <a:ea typeface="ヒラギノ角ゴ Pro W3" charset="-128"/>
                <a:cs typeface="ヒラギノ角ゴ Pro W3" charset="-128"/>
              </a:rPr>
              <a:t>(memory response) </a:t>
            </a:r>
          </a:p>
          <a:p>
            <a:pPr>
              <a:lnSpc>
                <a:spcPct val="90000"/>
              </a:lnSpc>
              <a:buFontTx/>
              <a:buNone/>
            </a:pPr>
            <a:r>
              <a:rPr lang="en-GB" b="0" dirty="0" smtClean="0">
                <a:solidFill>
                  <a:srgbClr val="000000"/>
                </a:solidFill>
                <a:latin typeface="Times New Roman" charset="0"/>
                <a:ea typeface="ヒラギノ角ゴ Pro W3" charset="-128"/>
                <a:cs typeface="ヒラギノ角ゴ Pro W3" charset="-128"/>
              </a:rPr>
              <a:t>(MHC mismatch, primary graft ~10 days)</a:t>
            </a:r>
            <a:endParaRPr lang="en-GB" dirty="0" smtClean="0">
              <a:solidFill>
                <a:srgbClr val="000000"/>
              </a:solidFill>
              <a:ea typeface="ヒラギノ角ゴ Pro W3" charset="-128"/>
              <a:cs typeface="ヒラギノ角ゴ Pro W3" charset="-128"/>
            </a:endParaRPr>
          </a:p>
        </p:txBody>
      </p:sp>
      <p:sp>
        <p:nvSpPr>
          <p:cNvPr id="47110" name="Rectangle 6"/>
          <p:cNvSpPr>
            <a:spLocks noChangeArrowheads="1"/>
          </p:cNvSpPr>
          <p:nvPr/>
        </p:nvSpPr>
        <p:spPr bwMode="auto">
          <a:xfrm>
            <a:off x="4452938" y="2846388"/>
            <a:ext cx="1760537" cy="446087"/>
          </a:xfrm>
          <a:prstGeom prst="rect">
            <a:avLst/>
          </a:prstGeom>
          <a:solidFill>
            <a:schemeClr val="accent1"/>
          </a:solidFill>
          <a:ln w="9525">
            <a:noFill/>
            <a:miter lim="800000"/>
            <a:headEnd/>
            <a:tailEnd/>
          </a:ln>
        </p:spPr>
        <p:txBody>
          <a:bodyPr wrap="none" anchor="ctr">
            <a:prstTxWarp prst="textNoShape">
              <a:avLst/>
            </a:prstTxWarp>
          </a:bodyPr>
          <a:lstStyle/>
          <a:p>
            <a:pPr algn="ctr"/>
            <a:r>
              <a:rPr lang="en-GB" sz="1800" baseline="0">
                <a:latin typeface="Times" charset="0"/>
              </a:rPr>
              <a:t>Female graft</a:t>
            </a:r>
            <a:endParaRPr lang="en-GB" baseline="0">
              <a:latin typeface="Times" charset="0"/>
            </a:endParaRPr>
          </a:p>
        </p:txBody>
      </p:sp>
      <p:sp>
        <p:nvSpPr>
          <p:cNvPr id="47111" name="Rectangle 7"/>
          <p:cNvSpPr>
            <a:spLocks noChangeArrowheads="1"/>
          </p:cNvSpPr>
          <p:nvPr/>
        </p:nvSpPr>
        <p:spPr bwMode="auto">
          <a:xfrm>
            <a:off x="4838700" y="3881438"/>
            <a:ext cx="2011363" cy="446087"/>
          </a:xfrm>
          <a:prstGeom prst="rect">
            <a:avLst/>
          </a:prstGeom>
          <a:solidFill>
            <a:schemeClr val="accent1"/>
          </a:solidFill>
          <a:ln w="9525">
            <a:noFill/>
            <a:miter lim="800000"/>
            <a:headEnd/>
            <a:tailEnd/>
          </a:ln>
        </p:spPr>
        <p:txBody>
          <a:bodyPr wrap="none" anchor="ctr">
            <a:prstTxWarp prst="textNoShape">
              <a:avLst/>
            </a:prstTxWarp>
          </a:bodyPr>
          <a:lstStyle/>
          <a:p>
            <a:pPr algn="ctr"/>
            <a:r>
              <a:rPr lang="en-GB" sz="1800" baseline="0">
                <a:latin typeface="Times" charset="0"/>
              </a:rPr>
              <a:t>Primary male graft</a:t>
            </a:r>
            <a:endParaRPr lang="en-GB" baseline="0">
              <a:latin typeface="Times" charset="0"/>
            </a:endParaRPr>
          </a:p>
        </p:txBody>
      </p:sp>
      <p:pic>
        <p:nvPicPr>
          <p:cNvPr id="47112" name="Picture 8"/>
          <p:cNvPicPr>
            <a:picLocks noGrp="1" noChangeAspect="1" noChangeArrowheads="1"/>
          </p:cNvPicPr>
          <p:nvPr>
            <p:ph type="chart" sz="half" idx="2"/>
          </p:nvPr>
        </p:nvPicPr>
        <p:blipFill>
          <a:blip r:embed="rId3"/>
          <a:srcRect/>
          <a:stretch>
            <a:fillRect/>
          </a:stretch>
        </p:blipFill>
        <p:spPr>
          <a:xfrm>
            <a:off x="1863725" y="2565400"/>
            <a:ext cx="5784850" cy="3870325"/>
          </a:xfrm>
          <a:noFill/>
        </p:spPr>
      </p:pic>
      <p:sp>
        <p:nvSpPr>
          <p:cNvPr id="47113" name="Line 9"/>
          <p:cNvSpPr>
            <a:spLocks noChangeShapeType="1"/>
          </p:cNvSpPr>
          <p:nvPr/>
        </p:nvSpPr>
        <p:spPr bwMode="auto">
          <a:xfrm flipH="1">
            <a:off x="3332163" y="4710113"/>
            <a:ext cx="1341437" cy="0"/>
          </a:xfrm>
          <a:prstGeom prst="line">
            <a:avLst/>
          </a:prstGeom>
          <a:noFill/>
          <a:ln w="9525">
            <a:solidFill>
              <a:srgbClr val="0000FF"/>
            </a:solidFill>
            <a:round/>
            <a:headEnd/>
            <a:tailEnd type="triangle" w="med" len="med"/>
          </a:ln>
        </p:spPr>
        <p:txBody>
          <a:bodyPr wrap="none" anchor="ctr">
            <a:prstTxWarp prst="textNoShape">
              <a:avLst/>
            </a:prstTxWarp>
          </a:bodyPr>
          <a:lstStyle/>
          <a:p>
            <a:endParaRPr lang="en-US"/>
          </a:p>
        </p:txBody>
      </p:sp>
      <p:sp>
        <p:nvSpPr>
          <p:cNvPr id="47114" name="Line 10"/>
          <p:cNvSpPr>
            <a:spLocks noChangeShapeType="1"/>
          </p:cNvSpPr>
          <p:nvPr/>
        </p:nvSpPr>
        <p:spPr bwMode="auto">
          <a:xfrm flipH="1">
            <a:off x="4029075" y="4105275"/>
            <a:ext cx="669925" cy="0"/>
          </a:xfrm>
          <a:prstGeom prst="line">
            <a:avLst/>
          </a:prstGeom>
          <a:noFill/>
          <a:ln w="9525">
            <a:solidFill>
              <a:srgbClr val="FF3300"/>
            </a:solidFill>
            <a:round/>
            <a:headEnd/>
            <a:tailEnd type="triangle" w="med" len="med"/>
          </a:ln>
        </p:spPr>
        <p:txBody>
          <a:bodyPr wrap="none" anchor="ctr">
            <a:prstTxWarp prst="textNoShape">
              <a:avLst/>
            </a:prstTxWarp>
          </a:bodyPr>
          <a:lstStyle/>
          <a:p>
            <a:endParaRPr lang="en-US"/>
          </a:p>
        </p:txBody>
      </p:sp>
      <p:sp>
        <p:nvSpPr>
          <p:cNvPr id="47115" name="Rectangle 11"/>
          <p:cNvSpPr>
            <a:spLocks noChangeArrowheads="1"/>
          </p:cNvSpPr>
          <p:nvPr/>
        </p:nvSpPr>
        <p:spPr bwMode="auto">
          <a:xfrm>
            <a:off x="4813300" y="4465638"/>
            <a:ext cx="2011363" cy="446087"/>
          </a:xfrm>
          <a:prstGeom prst="rect">
            <a:avLst/>
          </a:prstGeom>
          <a:solidFill>
            <a:schemeClr val="accent1"/>
          </a:solidFill>
          <a:ln w="9525">
            <a:noFill/>
            <a:miter lim="800000"/>
            <a:headEnd/>
            <a:tailEnd/>
          </a:ln>
        </p:spPr>
        <p:txBody>
          <a:bodyPr wrap="none" anchor="ctr">
            <a:prstTxWarp prst="textNoShape">
              <a:avLst/>
            </a:prstTxWarp>
          </a:bodyPr>
          <a:lstStyle/>
          <a:p>
            <a:pPr algn="ctr"/>
            <a:r>
              <a:rPr lang="en-GB" sz="1800" baseline="0">
                <a:latin typeface="Times" charset="0"/>
              </a:rPr>
              <a:t>Secondary male graft</a:t>
            </a:r>
            <a:endParaRPr lang="en-GB" baseline="0">
              <a:latin typeface="Times"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8851" name="Rectangle 3"/>
          <p:cNvSpPr>
            <a:spLocks noChangeArrowheads="1"/>
          </p:cNvSpPr>
          <p:nvPr/>
        </p:nvSpPr>
        <p:spPr bwMode="auto">
          <a:xfrm>
            <a:off x="5537200" y="871538"/>
            <a:ext cx="2070100" cy="830262"/>
          </a:xfrm>
          <a:prstGeom prst="rect">
            <a:avLst/>
          </a:prstGeom>
          <a:noFill/>
          <a:ln w="9525">
            <a:noFill/>
            <a:miter lim="800000"/>
            <a:headEnd/>
            <a:tailEnd/>
          </a:ln>
        </p:spPr>
        <p:txBody>
          <a:bodyPr>
            <a:prstTxWarp prst="textNoShape">
              <a:avLst/>
            </a:prstTxWarp>
            <a:spAutoFit/>
          </a:bodyPr>
          <a:lstStyle/>
          <a:p>
            <a:r>
              <a:rPr lang="en-GB" i="1" baseline="0">
                <a:solidFill>
                  <a:srgbClr val="FFFFFF"/>
                </a:solidFill>
                <a:latin typeface="Times" charset="0"/>
              </a:rPr>
              <a:t>Uty            &gt;&gt;</a:t>
            </a:r>
            <a:r>
              <a:rPr lang="en-GB" baseline="0">
                <a:latin typeface="Times" charset="0"/>
              </a:rPr>
              <a:t> </a:t>
            </a:r>
          </a:p>
          <a:p>
            <a:endParaRPr lang="en-GB" baseline="0">
              <a:latin typeface="Times" charset="0"/>
            </a:endParaRPr>
          </a:p>
        </p:txBody>
      </p:sp>
      <p:sp>
        <p:nvSpPr>
          <p:cNvPr id="78852" name="Rectangle 4"/>
          <p:cNvSpPr>
            <a:spLocks noChangeArrowheads="1"/>
          </p:cNvSpPr>
          <p:nvPr/>
        </p:nvSpPr>
        <p:spPr bwMode="auto">
          <a:xfrm>
            <a:off x="7800975" y="858838"/>
            <a:ext cx="858838" cy="461962"/>
          </a:xfrm>
          <a:prstGeom prst="rect">
            <a:avLst/>
          </a:prstGeom>
          <a:noFill/>
          <a:ln w="9525">
            <a:noFill/>
            <a:miter lim="800000"/>
            <a:headEnd/>
            <a:tailEnd/>
          </a:ln>
        </p:spPr>
        <p:txBody>
          <a:bodyPr wrap="none">
            <a:prstTxWarp prst="textNoShape">
              <a:avLst/>
            </a:prstTxWarp>
            <a:spAutoFit/>
          </a:bodyPr>
          <a:lstStyle/>
          <a:p>
            <a:r>
              <a:rPr lang="en-GB" i="1" baseline="0">
                <a:solidFill>
                  <a:srgbClr val="FFFFFF"/>
                </a:solidFill>
                <a:latin typeface="Times" charset="0"/>
              </a:rPr>
              <a:t>Smcy</a:t>
            </a:r>
            <a:r>
              <a:rPr lang="en-GB" baseline="0">
                <a:latin typeface="Times" charset="0"/>
              </a:rPr>
              <a:t> </a:t>
            </a:r>
          </a:p>
        </p:txBody>
      </p:sp>
      <p:pic>
        <p:nvPicPr>
          <p:cNvPr id="78853" name="Picture 5"/>
          <p:cNvPicPr>
            <a:picLocks noChangeAspect="1" noChangeArrowheads="1"/>
          </p:cNvPicPr>
          <p:nvPr/>
        </p:nvPicPr>
        <p:blipFill>
          <a:blip r:embed="rId3"/>
          <a:srcRect/>
          <a:stretch>
            <a:fillRect/>
          </a:stretch>
        </p:blipFill>
        <p:spPr bwMode="auto">
          <a:xfrm>
            <a:off x="3022600" y="4533900"/>
            <a:ext cx="1927225" cy="1401763"/>
          </a:xfrm>
          <a:prstGeom prst="rect">
            <a:avLst/>
          </a:prstGeom>
          <a:noFill/>
          <a:ln w="9525">
            <a:noFill/>
            <a:miter lim="800000"/>
            <a:headEnd/>
            <a:tailEnd/>
          </a:ln>
        </p:spPr>
      </p:pic>
      <p:pic>
        <p:nvPicPr>
          <p:cNvPr id="78854" name="Picture 6"/>
          <p:cNvPicPr>
            <a:picLocks noChangeAspect="1" noChangeArrowheads="1"/>
          </p:cNvPicPr>
          <p:nvPr/>
        </p:nvPicPr>
        <p:blipFill>
          <a:blip r:embed="rId4"/>
          <a:srcRect/>
          <a:stretch>
            <a:fillRect/>
          </a:stretch>
        </p:blipFill>
        <p:spPr bwMode="auto">
          <a:xfrm>
            <a:off x="3022600" y="2895600"/>
            <a:ext cx="1927225" cy="1401763"/>
          </a:xfrm>
          <a:prstGeom prst="rect">
            <a:avLst/>
          </a:prstGeom>
          <a:noFill/>
          <a:ln w="9525">
            <a:noFill/>
            <a:miter lim="800000"/>
            <a:headEnd/>
            <a:tailEnd/>
          </a:ln>
        </p:spPr>
      </p:pic>
      <p:pic>
        <p:nvPicPr>
          <p:cNvPr id="78855" name="Picture 7"/>
          <p:cNvPicPr>
            <a:picLocks noChangeAspect="1" noChangeArrowheads="1"/>
          </p:cNvPicPr>
          <p:nvPr/>
        </p:nvPicPr>
        <p:blipFill>
          <a:blip r:embed="rId5"/>
          <a:srcRect/>
          <a:stretch>
            <a:fillRect/>
          </a:stretch>
        </p:blipFill>
        <p:spPr bwMode="auto">
          <a:xfrm>
            <a:off x="3022600" y="1257300"/>
            <a:ext cx="1927225" cy="1401763"/>
          </a:xfrm>
          <a:prstGeom prst="rect">
            <a:avLst/>
          </a:prstGeom>
          <a:noFill/>
          <a:ln w="9525">
            <a:noFill/>
            <a:miter lim="800000"/>
            <a:headEnd/>
            <a:tailEnd/>
          </a:ln>
        </p:spPr>
      </p:pic>
      <p:sp>
        <p:nvSpPr>
          <p:cNvPr id="78856" name="Text Box 8"/>
          <p:cNvSpPr txBox="1">
            <a:spLocks noChangeArrowheads="1"/>
          </p:cNvSpPr>
          <p:nvPr/>
        </p:nvSpPr>
        <p:spPr bwMode="auto">
          <a:xfrm>
            <a:off x="3944938" y="1479550"/>
            <a:ext cx="628650" cy="366713"/>
          </a:xfrm>
          <a:prstGeom prst="rect">
            <a:avLst/>
          </a:prstGeom>
          <a:noFill/>
          <a:ln w="9525">
            <a:noFill/>
            <a:miter lim="800000"/>
            <a:headEnd/>
            <a:tailEnd/>
          </a:ln>
        </p:spPr>
        <p:txBody>
          <a:bodyPr wrap="none">
            <a:prstTxWarp prst="textNoShape">
              <a:avLst/>
            </a:prstTxWarp>
            <a:spAutoFit/>
          </a:bodyPr>
          <a:lstStyle/>
          <a:p>
            <a:r>
              <a:rPr lang="en-GB" sz="1800" baseline="0">
                <a:latin typeface="Times" charset="0"/>
              </a:rPr>
              <a:t>male</a:t>
            </a:r>
            <a:endParaRPr lang="en-GB" baseline="0">
              <a:latin typeface="Times" charset="0"/>
            </a:endParaRPr>
          </a:p>
        </p:txBody>
      </p:sp>
      <p:sp>
        <p:nvSpPr>
          <p:cNvPr id="78857" name="Rectangle 9"/>
          <p:cNvSpPr>
            <a:spLocks noChangeArrowheads="1"/>
          </p:cNvSpPr>
          <p:nvPr/>
        </p:nvSpPr>
        <p:spPr bwMode="auto">
          <a:xfrm>
            <a:off x="3860800" y="1778000"/>
            <a:ext cx="1341438" cy="366713"/>
          </a:xfrm>
          <a:prstGeom prst="rect">
            <a:avLst/>
          </a:prstGeom>
          <a:noFill/>
          <a:ln w="9525">
            <a:noFill/>
            <a:miter lim="800000"/>
            <a:headEnd/>
            <a:tailEnd/>
          </a:ln>
        </p:spPr>
        <p:txBody>
          <a:bodyPr>
            <a:prstTxWarp prst="textNoShape">
              <a:avLst/>
            </a:prstTxWarp>
            <a:spAutoFit/>
          </a:bodyPr>
          <a:lstStyle/>
          <a:p>
            <a:r>
              <a:rPr lang="en-GB" sz="1800" baseline="0">
                <a:latin typeface="Times" charset="0"/>
              </a:rPr>
              <a:t>female</a:t>
            </a:r>
          </a:p>
        </p:txBody>
      </p:sp>
      <p:sp>
        <p:nvSpPr>
          <p:cNvPr id="78858" name="Text Box 10"/>
          <p:cNvSpPr txBox="1">
            <a:spLocks noChangeArrowheads="1"/>
          </p:cNvSpPr>
          <p:nvPr/>
        </p:nvSpPr>
        <p:spPr bwMode="auto">
          <a:xfrm>
            <a:off x="3190875" y="5948363"/>
            <a:ext cx="2143125" cy="701675"/>
          </a:xfrm>
          <a:prstGeom prst="rect">
            <a:avLst/>
          </a:prstGeom>
          <a:noFill/>
          <a:ln w="9525">
            <a:noFill/>
            <a:miter lim="800000"/>
            <a:headEnd/>
            <a:tailEnd/>
          </a:ln>
        </p:spPr>
        <p:txBody>
          <a:bodyPr>
            <a:prstTxWarp prst="textNoShape">
              <a:avLst/>
            </a:prstTxWarp>
            <a:spAutoFit/>
          </a:bodyPr>
          <a:lstStyle/>
          <a:p>
            <a:r>
              <a:rPr lang="en-GB" sz="2000" b="1" baseline="0">
                <a:solidFill>
                  <a:srgbClr val="FFFFFF"/>
                </a:solidFill>
                <a:latin typeface="Times" charset="0"/>
              </a:rPr>
              <a:t>      CFSE</a:t>
            </a:r>
          </a:p>
          <a:p>
            <a:r>
              <a:rPr lang="en-GB" sz="2000" b="1" baseline="0">
                <a:solidFill>
                  <a:srgbClr val="FFFFFF"/>
                </a:solidFill>
                <a:latin typeface="Times" charset="0"/>
              </a:rPr>
              <a:t>Male/female (iv)</a:t>
            </a:r>
          </a:p>
        </p:txBody>
      </p:sp>
      <p:sp>
        <p:nvSpPr>
          <p:cNvPr id="78859" name="Text Box 11"/>
          <p:cNvSpPr txBox="1">
            <a:spLocks noChangeArrowheads="1"/>
          </p:cNvSpPr>
          <p:nvPr/>
        </p:nvSpPr>
        <p:spPr bwMode="auto">
          <a:xfrm>
            <a:off x="5113338" y="520700"/>
            <a:ext cx="250825" cy="457200"/>
          </a:xfrm>
          <a:prstGeom prst="rect">
            <a:avLst/>
          </a:prstGeom>
          <a:noFill/>
          <a:ln w="9525">
            <a:noFill/>
            <a:miter lim="800000"/>
            <a:headEnd/>
            <a:tailEnd/>
          </a:ln>
        </p:spPr>
        <p:txBody>
          <a:bodyPr>
            <a:prstTxWarp prst="textNoShape">
              <a:avLst/>
            </a:prstTxWarp>
            <a:spAutoFit/>
          </a:bodyPr>
          <a:lstStyle/>
          <a:p>
            <a:endParaRPr lang="en-GB" baseline="0">
              <a:latin typeface="Times" charset="0"/>
            </a:endParaRPr>
          </a:p>
        </p:txBody>
      </p:sp>
      <p:sp>
        <p:nvSpPr>
          <p:cNvPr id="78860" name="Text Box 12"/>
          <p:cNvSpPr txBox="1">
            <a:spLocks noChangeArrowheads="1"/>
          </p:cNvSpPr>
          <p:nvPr/>
        </p:nvSpPr>
        <p:spPr bwMode="auto">
          <a:xfrm>
            <a:off x="1452563" y="44450"/>
            <a:ext cx="7351712" cy="461963"/>
          </a:xfrm>
          <a:prstGeom prst="rect">
            <a:avLst/>
          </a:prstGeom>
          <a:noFill/>
          <a:ln w="9525">
            <a:noFill/>
            <a:miter lim="800000"/>
            <a:headEnd/>
            <a:tailEnd/>
          </a:ln>
        </p:spPr>
        <p:txBody>
          <a:bodyPr wrap="none">
            <a:prstTxWarp prst="textNoShape">
              <a:avLst/>
            </a:prstTxWarp>
            <a:spAutoFit/>
          </a:bodyPr>
          <a:lstStyle/>
          <a:p>
            <a:r>
              <a:rPr lang="en-GB" baseline="0" dirty="0">
                <a:solidFill>
                  <a:srgbClr val="FFFF00"/>
                </a:solidFill>
                <a:latin typeface="Times" charset="0"/>
              </a:rPr>
              <a:t>Tetramer and CFSE  (7 day)  analysis. </a:t>
            </a:r>
            <a:r>
              <a:rPr lang="en-GB" baseline="0" dirty="0" err="1">
                <a:solidFill>
                  <a:srgbClr val="FFFF00"/>
                </a:solidFill>
                <a:latin typeface="Times" charset="0"/>
              </a:rPr>
              <a:t>Immunodominance</a:t>
            </a:r>
            <a:endParaRPr lang="en-GB" baseline="0" dirty="0">
              <a:solidFill>
                <a:srgbClr val="FFFF00"/>
              </a:solidFill>
              <a:latin typeface="Times" charset="0"/>
            </a:endParaRPr>
          </a:p>
        </p:txBody>
      </p:sp>
      <p:grpSp>
        <p:nvGrpSpPr>
          <p:cNvPr id="78861" name="Group 13"/>
          <p:cNvGrpSpPr>
            <a:grpSpLocks/>
          </p:cNvGrpSpPr>
          <p:nvPr/>
        </p:nvGrpSpPr>
        <p:grpSpPr bwMode="auto">
          <a:xfrm>
            <a:off x="5202238" y="1257300"/>
            <a:ext cx="3938587" cy="5075238"/>
            <a:chOff x="2352" y="768"/>
            <a:chExt cx="2256" cy="3271"/>
          </a:xfrm>
        </p:grpSpPr>
        <p:pic>
          <p:nvPicPr>
            <p:cNvPr id="78867" name="Picture 14"/>
            <p:cNvPicPr>
              <a:picLocks noChangeAspect="1" noChangeArrowheads="1"/>
            </p:cNvPicPr>
            <p:nvPr/>
          </p:nvPicPr>
          <p:blipFill>
            <a:blip r:embed="rId6"/>
            <a:srcRect/>
            <a:stretch>
              <a:fillRect/>
            </a:stretch>
          </p:blipFill>
          <p:spPr bwMode="auto">
            <a:xfrm>
              <a:off x="2352" y="768"/>
              <a:ext cx="1104" cy="904"/>
            </a:xfrm>
            <a:prstGeom prst="rect">
              <a:avLst/>
            </a:prstGeom>
            <a:noFill/>
            <a:ln w="9525">
              <a:noFill/>
              <a:miter lim="800000"/>
              <a:headEnd/>
              <a:tailEnd/>
            </a:ln>
          </p:spPr>
        </p:pic>
        <p:pic>
          <p:nvPicPr>
            <p:cNvPr id="78868" name="Picture 15"/>
            <p:cNvPicPr>
              <a:picLocks noChangeAspect="1" noChangeArrowheads="1"/>
            </p:cNvPicPr>
            <p:nvPr/>
          </p:nvPicPr>
          <p:blipFill>
            <a:blip r:embed="rId7"/>
            <a:srcRect/>
            <a:stretch>
              <a:fillRect/>
            </a:stretch>
          </p:blipFill>
          <p:spPr bwMode="auto">
            <a:xfrm>
              <a:off x="3456" y="768"/>
              <a:ext cx="1104" cy="904"/>
            </a:xfrm>
            <a:prstGeom prst="rect">
              <a:avLst/>
            </a:prstGeom>
            <a:noFill/>
            <a:ln w="9525">
              <a:noFill/>
              <a:miter lim="800000"/>
              <a:headEnd/>
              <a:tailEnd/>
            </a:ln>
          </p:spPr>
        </p:pic>
        <p:pic>
          <p:nvPicPr>
            <p:cNvPr id="78869" name="Picture 16"/>
            <p:cNvPicPr>
              <a:picLocks noChangeAspect="1" noChangeArrowheads="1"/>
            </p:cNvPicPr>
            <p:nvPr/>
          </p:nvPicPr>
          <p:blipFill>
            <a:blip r:embed="rId8"/>
            <a:srcRect/>
            <a:stretch>
              <a:fillRect/>
            </a:stretch>
          </p:blipFill>
          <p:spPr bwMode="auto">
            <a:xfrm>
              <a:off x="2352" y="1824"/>
              <a:ext cx="1104" cy="904"/>
            </a:xfrm>
            <a:prstGeom prst="rect">
              <a:avLst/>
            </a:prstGeom>
            <a:noFill/>
            <a:ln w="9525">
              <a:noFill/>
              <a:miter lim="800000"/>
              <a:headEnd/>
              <a:tailEnd/>
            </a:ln>
          </p:spPr>
        </p:pic>
        <p:pic>
          <p:nvPicPr>
            <p:cNvPr id="78870" name="Picture 17"/>
            <p:cNvPicPr>
              <a:picLocks noChangeAspect="1" noChangeArrowheads="1"/>
            </p:cNvPicPr>
            <p:nvPr/>
          </p:nvPicPr>
          <p:blipFill>
            <a:blip r:embed="rId9"/>
            <a:srcRect/>
            <a:stretch>
              <a:fillRect/>
            </a:stretch>
          </p:blipFill>
          <p:spPr bwMode="auto">
            <a:xfrm>
              <a:off x="2352" y="2880"/>
              <a:ext cx="1104" cy="904"/>
            </a:xfrm>
            <a:prstGeom prst="rect">
              <a:avLst/>
            </a:prstGeom>
            <a:noFill/>
            <a:ln w="9525">
              <a:noFill/>
              <a:miter lim="800000"/>
              <a:headEnd/>
              <a:tailEnd/>
            </a:ln>
          </p:spPr>
        </p:pic>
        <p:pic>
          <p:nvPicPr>
            <p:cNvPr id="78871" name="Picture 18"/>
            <p:cNvPicPr>
              <a:picLocks noChangeAspect="1" noChangeArrowheads="1"/>
            </p:cNvPicPr>
            <p:nvPr/>
          </p:nvPicPr>
          <p:blipFill>
            <a:blip r:embed="rId10"/>
            <a:srcRect/>
            <a:stretch>
              <a:fillRect/>
            </a:stretch>
          </p:blipFill>
          <p:spPr bwMode="auto">
            <a:xfrm>
              <a:off x="3504" y="1824"/>
              <a:ext cx="1104" cy="904"/>
            </a:xfrm>
            <a:prstGeom prst="rect">
              <a:avLst/>
            </a:prstGeom>
            <a:noFill/>
            <a:ln w="9525">
              <a:noFill/>
              <a:miter lim="800000"/>
              <a:headEnd/>
              <a:tailEnd/>
            </a:ln>
          </p:spPr>
        </p:pic>
        <p:pic>
          <p:nvPicPr>
            <p:cNvPr id="78872" name="Picture 19"/>
            <p:cNvPicPr>
              <a:picLocks noChangeAspect="1" noChangeArrowheads="1"/>
            </p:cNvPicPr>
            <p:nvPr/>
          </p:nvPicPr>
          <p:blipFill>
            <a:blip r:embed="rId11"/>
            <a:srcRect/>
            <a:stretch>
              <a:fillRect/>
            </a:stretch>
          </p:blipFill>
          <p:spPr bwMode="auto">
            <a:xfrm>
              <a:off x="3504" y="2880"/>
              <a:ext cx="1104" cy="904"/>
            </a:xfrm>
            <a:prstGeom prst="rect">
              <a:avLst/>
            </a:prstGeom>
            <a:noFill/>
            <a:ln w="9525">
              <a:noFill/>
              <a:miter lim="800000"/>
              <a:headEnd/>
              <a:tailEnd/>
            </a:ln>
          </p:spPr>
        </p:pic>
        <p:sp>
          <p:nvSpPr>
            <p:cNvPr id="78873" name="Rectangle 20"/>
            <p:cNvSpPr>
              <a:spLocks noChangeArrowheads="1"/>
            </p:cNvSpPr>
            <p:nvPr/>
          </p:nvSpPr>
          <p:spPr bwMode="auto">
            <a:xfrm>
              <a:off x="3216" y="768"/>
              <a:ext cx="288" cy="2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GB" baseline="0">
                <a:latin typeface="Times" charset="0"/>
              </a:endParaRPr>
            </a:p>
          </p:txBody>
        </p:sp>
        <p:sp>
          <p:nvSpPr>
            <p:cNvPr id="78874" name="Text Box 21"/>
            <p:cNvSpPr txBox="1">
              <a:spLocks noChangeArrowheads="1"/>
            </p:cNvSpPr>
            <p:nvPr/>
          </p:nvSpPr>
          <p:spPr bwMode="auto">
            <a:xfrm>
              <a:off x="3264" y="768"/>
              <a:ext cx="193" cy="295"/>
            </a:xfrm>
            <a:prstGeom prst="rect">
              <a:avLst/>
            </a:prstGeom>
            <a:noFill/>
            <a:ln w="9525">
              <a:noFill/>
              <a:miter lim="800000"/>
              <a:headEnd/>
              <a:tailEnd/>
            </a:ln>
          </p:spPr>
          <p:txBody>
            <a:bodyPr wrap="none">
              <a:prstTxWarp prst="textNoShape">
                <a:avLst/>
              </a:prstTxWarp>
              <a:spAutoFit/>
            </a:bodyPr>
            <a:lstStyle/>
            <a:p>
              <a:r>
                <a:rPr lang="en-GB" baseline="0">
                  <a:latin typeface="Times" charset="0"/>
                </a:rPr>
                <a:t>1</a:t>
              </a:r>
            </a:p>
          </p:txBody>
        </p:sp>
        <p:sp>
          <p:nvSpPr>
            <p:cNvPr id="78875" name="Rectangle 22"/>
            <p:cNvSpPr>
              <a:spLocks noChangeArrowheads="1"/>
            </p:cNvSpPr>
            <p:nvPr/>
          </p:nvSpPr>
          <p:spPr bwMode="auto">
            <a:xfrm>
              <a:off x="3216" y="2832"/>
              <a:ext cx="288" cy="2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GB" baseline="0">
                  <a:latin typeface="Times" charset="0"/>
                </a:rPr>
                <a:t>62</a:t>
              </a:r>
            </a:p>
          </p:txBody>
        </p:sp>
        <p:sp>
          <p:nvSpPr>
            <p:cNvPr id="78876" name="Rectangle 23"/>
            <p:cNvSpPr>
              <a:spLocks noChangeArrowheads="1"/>
            </p:cNvSpPr>
            <p:nvPr/>
          </p:nvSpPr>
          <p:spPr bwMode="auto">
            <a:xfrm>
              <a:off x="4320" y="2832"/>
              <a:ext cx="288" cy="2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GB" baseline="0">
                  <a:latin typeface="Times" charset="0"/>
                </a:rPr>
                <a:t>0.8</a:t>
              </a:r>
            </a:p>
          </p:txBody>
        </p:sp>
        <p:sp>
          <p:nvSpPr>
            <p:cNvPr id="78877" name="Rectangle 24"/>
            <p:cNvSpPr>
              <a:spLocks noChangeArrowheads="1"/>
            </p:cNvSpPr>
            <p:nvPr/>
          </p:nvSpPr>
          <p:spPr bwMode="auto">
            <a:xfrm>
              <a:off x="3216" y="1824"/>
              <a:ext cx="288" cy="2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GB" baseline="0">
                <a:latin typeface="Times" charset="0"/>
              </a:endParaRPr>
            </a:p>
          </p:txBody>
        </p:sp>
        <p:sp>
          <p:nvSpPr>
            <p:cNvPr id="78878" name="Rectangle 25"/>
            <p:cNvSpPr>
              <a:spLocks noChangeArrowheads="1"/>
            </p:cNvSpPr>
            <p:nvPr/>
          </p:nvSpPr>
          <p:spPr bwMode="auto">
            <a:xfrm>
              <a:off x="4320" y="1824"/>
              <a:ext cx="288" cy="2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GB" baseline="0">
                <a:latin typeface="Times" charset="0"/>
              </a:endParaRPr>
            </a:p>
          </p:txBody>
        </p:sp>
        <p:sp>
          <p:nvSpPr>
            <p:cNvPr id="78879" name="Rectangle 26"/>
            <p:cNvSpPr>
              <a:spLocks noChangeArrowheads="1"/>
            </p:cNvSpPr>
            <p:nvPr/>
          </p:nvSpPr>
          <p:spPr bwMode="auto">
            <a:xfrm>
              <a:off x="4320" y="768"/>
              <a:ext cx="288" cy="2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GB" baseline="0">
                <a:latin typeface="Times" charset="0"/>
              </a:endParaRPr>
            </a:p>
          </p:txBody>
        </p:sp>
        <p:sp>
          <p:nvSpPr>
            <p:cNvPr id="78880" name="Text Box 27"/>
            <p:cNvSpPr txBox="1">
              <a:spLocks noChangeArrowheads="1"/>
            </p:cNvSpPr>
            <p:nvPr/>
          </p:nvSpPr>
          <p:spPr bwMode="auto">
            <a:xfrm>
              <a:off x="4368" y="768"/>
              <a:ext cx="193" cy="295"/>
            </a:xfrm>
            <a:prstGeom prst="rect">
              <a:avLst/>
            </a:prstGeom>
            <a:noFill/>
            <a:ln w="9525">
              <a:noFill/>
              <a:miter lim="800000"/>
              <a:headEnd/>
              <a:tailEnd/>
            </a:ln>
          </p:spPr>
          <p:txBody>
            <a:bodyPr wrap="none">
              <a:prstTxWarp prst="textNoShape">
                <a:avLst/>
              </a:prstTxWarp>
              <a:spAutoFit/>
            </a:bodyPr>
            <a:lstStyle/>
            <a:p>
              <a:r>
                <a:rPr lang="en-GB" baseline="0">
                  <a:latin typeface="Times" charset="0"/>
                </a:rPr>
                <a:t>1</a:t>
              </a:r>
            </a:p>
          </p:txBody>
        </p:sp>
        <p:sp>
          <p:nvSpPr>
            <p:cNvPr id="78881" name="Text Box 28"/>
            <p:cNvSpPr txBox="1">
              <a:spLocks noChangeArrowheads="1"/>
            </p:cNvSpPr>
            <p:nvPr/>
          </p:nvSpPr>
          <p:spPr bwMode="auto">
            <a:xfrm>
              <a:off x="3216" y="1824"/>
              <a:ext cx="308" cy="295"/>
            </a:xfrm>
            <a:prstGeom prst="rect">
              <a:avLst/>
            </a:prstGeom>
            <a:noFill/>
            <a:ln w="9525">
              <a:noFill/>
              <a:miter lim="800000"/>
              <a:headEnd/>
              <a:tailEnd/>
            </a:ln>
          </p:spPr>
          <p:txBody>
            <a:bodyPr>
              <a:prstTxWarp prst="textNoShape">
                <a:avLst/>
              </a:prstTxWarp>
              <a:spAutoFit/>
            </a:bodyPr>
            <a:lstStyle/>
            <a:p>
              <a:r>
                <a:rPr lang="en-GB" baseline="0">
                  <a:latin typeface="Times" charset="0"/>
                </a:rPr>
                <a:t>11</a:t>
              </a:r>
            </a:p>
          </p:txBody>
        </p:sp>
        <p:sp>
          <p:nvSpPr>
            <p:cNvPr id="78882" name="Text Box 29"/>
            <p:cNvSpPr txBox="1">
              <a:spLocks noChangeArrowheads="1"/>
            </p:cNvSpPr>
            <p:nvPr/>
          </p:nvSpPr>
          <p:spPr bwMode="auto">
            <a:xfrm>
              <a:off x="4368" y="1824"/>
              <a:ext cx="193" cy="295"/>
            </a:xfrm>
            <a:prstGeom prst="rect">
              <a:avLst/>
            </a:prstGeom>
            <a:noFill/>
            <a:ln w="9525">
              <a:noFill/>
              <a:miter lim="800000"/>
              <a:headEnd/>
              <a:tailEnd/>
            </a:ln>
          </p:spPr>
          <p:txBody>
            <a:bodyPr wrap="none">
              <a:prstTxWarp prst="textNoShape">
                <a:avLst/>
              </a:prstTxWarp>
              <a:spAutoFit/>
            </a:bodyPr>
            <a:lstStyle/>
            <a:p>
              <a:r>
                <a:rPr lang="en-GB" baseline="0">
                  <a:latin typeface="Times" charset="0"/>
                </a:rPr>
                <a:t>1</a:t>
              </a:r>
            </a:p>
          </p:txBody>
        </p:sp>
        <p:sp>
          <p:nvSpPr>
            <p:cNvPr id="78883" name="Text Box 30"/>
            <p:cNvSpPr txBox="1">
              <a:spLocks noChangeArrowheads="1"/>
            </p:cNvSpPr>
            <p:nvPr/>
          </p:nvSpPr>
          <p:spPr bwMode="auto">
            <a:xfrm>
              <a:off x="3168" y="3744"/>
              <a:ext cx="754" cy="295"/>
            </a:xfrm>
            <a:prstGeom prst="rect">
              <a:avLst/>
            </a:prstGeom>
            <a:noFill/>
            <a:ln w="9525">
              <a:noFill/>
              <a:miter lim="800000"/>
              <a:headEnd/>
              <a:tailEnd/>
            </a:ln>
          </p:spPr>
          <p:txBody>
            <a:bodyPr>
              <a:prstTxWarp prst="textNoShape">
                <a:avLst/>
              </a:prstTxWarp>
              <a:spAutoFit/>
            </a:bodyPr>
            <a:lstStyle/>
            <a:p>
              <a:r>
                <a:rPr lang="en-GB" baseline="0">
                  <a:solidFill>
                    <a:srgbClr val="FFFFFF"/>
                  </a:solidFill>
                  <a:latin typeface="Times" charset="0"/>
                </a:rPr>
                <a:t>tetramer</a:t>
              </a:r>
            </a:p>
          </p:txBody>
        </p:sp>
      </p:grpSp>
      <p:sp>
        <p:nvSpPr>
          <p:cNvPr id="78862" name="Text Box 31"/>
          <p:cNvSpPr txBox="1">
            <a:spLocks noChangeArrowheads="1"/>
          </p:cNvSpPr>
          <p:nvPr/>
        </p:nvSpPr>
        <p:spPr bwMode="auto">
          <a:xfrm>
            <a:off x="676275" y="1479550"/>
            <a:ext cx="2262188" cy="641350"/>
          </a:xfrm>
          <a:prstGeom prst="rect">
            <a:avLst/>
          </a:prstGeom>
          <a:noFill/>
          <a:ln w="9525">
            <a:noFill/>
            <a:miter lim="800000"/>
            <a:headEnd/>
            <a:tailEnd/>
          </a:ln>
        </p:spPr>
        <p:txBody>
          <a:bodyPr>
            <a:prstTxWarp prst="textNoShape">
              <a:avLst/>
            </a:prstTxWarp>
            <a:spAutoFit/>
          </a:bodyPr>
          <a:lstStyle/>
          <a:p>
            <a:endParaRPr lang="en-GB" sz="1800" baseline="0">
              <a:latin typeface="Times" charset="0"/>
            </a:endParaRPr>
          </a:p>
          <a:p>
            <a:endParaRPr lang="en-GB" sz="1800" baseline="0">
              <a:latin typeface="Times" charset="0"/>
            </a:endParaRPr>
          </a:p>
        </p:txBody>
      </p:sp>
      <p:sp>
        <p:nvSpPr>
          <p:cNvPr id="78863" name="Text Box 32"/>
          <p:cNvSpPr txBox="1">
            <a:spLocks noChangeArrowheads="1"/>
          </p:cNvSpPr>
          <p:nvPr/>
        </p:nvSpPr>
        <p:spPr bwMode="auto">
          <a:xfrm>
            <a:off x="1095375" y="1628775"/>
            <a:ext cx="842963" cy="457200"/>
          </a:xfrm>
          <a:prstGeom prst="rect">
            <a:avLst/>
          </a:prstGeom>
          <a:noFill/>
          <a:ln w="9525">
            <a:noFill/>
            <a:miter lim="800000"/>
            <a:headEnd/>
            <a:tailEnd/>
          </a:ln>
        </p:spPr>
        <p:txBody>
          <a:bodyPr wrap="none">
            <a:prstTxWarp prst="textNoShape">
              <a:avLst/>
            </a:prstTxWarp>
            <a:spAutoFit/>
          </a:bodyPr>
          <a:lstStyle/>
          <a:p>
            <a:r>
              <a:rPr lang="en-GB" baseline="0">
                <a:solidFill>
                  <a:schemeClr val="bg1"/>
                </a:solidFill>
                <a:latin typeface="Times" charset="0"/>
              </a:rPr>
              <a:t>naive</a:t>
            </a:r>
          </a:p>
        </p:txBody>
      </p:sp>
      <p:sp>
        <p:nvSpPr>
          <p:cNvPr id="78864" name="Text Box 33"/>
          <p:cNvSpPr txBox="1">
            <a:spLocks noChangeArrowheads="1"/>
          </p:cNvSpPr>
          <p:nvPr/>
        </p:nvSpPr>
        <p:spPr bwMode="auto">
          <a:xfrm>
            <a:off x="842963" y="3044825"/>
            <a:ext cx="1989137" cy="1200150"/>
          </a:xfrm>
          <a:prstGeom prst="rect">
            <a:avLst/>
          </a:prstGeom>
          <a:noFill/>
          <a:ln w="9525">
            <a:noFill/>
            <a:miter lim="800000"/>
            <a:headEnd/>
            <a:tailEnd/>
          </a:ln>
        </p:spPr>
        <p:txBody>
          <a:bodyPr>
            <a:prstTxWarp prst="textNoShape">
              <a:avLst/>
            </a:prstTxWarp>
            <a:spAutoFit/>
          </a:bodyPr>
          <a:lstStyle/>
          <a:p>
            <a:r>
              <a:rPr lang="en-GB" baseline="0">
                <a:solidFill>
                  <a:srgbClr val="FFFFFF"/>
                </a:solidFill>
                <a:latin typeface="Times" charset="0"/>
              </a:rPr>
              <a:t> memory  </a:t>
            </a:r>
          </a:p>
          <a:p>
            <a:r>
              <a:rPr lang="en-GB" i="1" baseline="0">
                <a:solidFill>
                  <a:srgbClr val="FFFFFF"/>
                </a:solidFill>
                <a:latin typeface="Times" charset="0"/>
              </a:rPr>
              <a:t>(ip male -8   </a:t>
            </a:r>
          </a:p>
          <a:p>
            <a:r>
              <a:rPr lang="en-GB" i="1" baseline="0">
                <a:solidFill>
                  <a:srgbClr val="FFFFFF"/>
                </a:solidFill>
                <a:latin typeface="Times" charset="0"/>
              </a:rPr>
              <a:t>  months)</a:t>
            </a:r>
          </a:p>
        </p:txBody>
      </p:sp>
      <p:sp>
        <p:nvSpPr>
          <p:cNvPr id="78865" name="Text Box 34"/>
          <p:cNvSpPr txBox="1">
            <a:spLocks noChangeArrowheads="1"/>
          </p:cNvSpPr>
          <p:nvPr/>
        </p:nvSpPr>
        <p:spPr bwMode="auto">
          <a:xfrm>
            <a:off x="741363" y="3325813"/>
            <a:ext cx="184150" cy="457200"/>
          </a:xfrm>
          <a:prstGeom prst="rect">
            <a:avLst/>
          </a:prstGeom>
          <a:noFill/>
          <a:ln w="9525">
            <a:noFill/>
            <a:miter lim="800000"/>
            <a:headEnd/>
            <a:tailEnd/>
          </a:ln>
        </p:spPr>
        <p:txBody>
          <a:bodyPr wrap="none">
            <a:prstTxWarp prst="textNoShape">
              <a:avLst/>
            </a:prstTxWarp>
            <a:spAutoFit/>
          </a:bodyPr>
          <a:lstStyle/>
          <a:p>
            <a:endParaRPr lang="en-GB" baseline="0">
              <a:latin typeface="Times" charset="0"/>
            </a:endParaRPr>
          </a:p>
        </p:txBody>
      </p:sp>
      <p:sp>
        <p:nvSpPr>
          <p:cNvPr id="78866" name="Rectangle 35"/>
          <p:cNvSpPr>
            <a:spLocks noChangeArrowheads="1"/>
          </p:cNvSpPr>
          <p:nvPr/>
        </p:nvSpPr>
        <p:spPr bwMode="auto">
          <a:xfrm>
            <a:off x="676275" y="4683125"/>
            <a:ext cx="1958975" cy="1200150"/>
          </a:xfrm>
          <a:prstGeom prst="rect">
            <a:avLst/>
          </a:prstGeom>
          <a:noFill/>
          <a:ln w="9525">
            <a:noFill/>
            <a:miter lim="800000"/>
            <a:headEnd/>
            <a:tailEnd/>
          </a:ln>
        </p:spPr>
        <p:txBody>
          <a:bodyPr wrap="none">
            <a:prstTxWarp prst="textNoShape">
              <a:avLst/>
            </a:prstTxWarp>
            <a:spAutoFit/>
          </a:bodyPr>
          <a:lstStyle/>
          <a:p>
            <a:r>
              <a:rPr lang="en-GB" baseline="0">
                <a:solidFill>
                  <a:srgbClr val="FFFFFF"/>
                </a:solidFill>
                <a:latin typeface="Times" charset="0"/>
              </a:rPr>
              <a:t>     boost  </a:t>
            </a:r>
          </a:p>
          <a:p>
            <a:r>
              <a:rPr lang="en-GB" i="1" baseline="0">
                <a:solidFill>
                  <a:srgbClr val="FFFFFF"/>
                </a:solidFill>
                <a:latin typeface="Times" charset="0"/>
              </a:rPr>
              <a:t>(ip male -8/-2   </a:t>
            </a:r>
          </a:p>
          <a:p>
            <a:r>
              <a:rPr lang="en-GB" i="1" baseline="0">
                <a:solidFill>
                  <a:srgbClr val="FFFFFF"/>
                </a:solidFill>
                <a:latin typeface="Times" charset="0"/>
              </a:rPr>
              <a:t>     months)</a:t>
            </a:r>
          </a:p>
        </p:txBody>
      </p:sp>
      <p:sp>
        <p:nvSpPr>
          <p:cNvPr id="36" name="TextBox 35"/>
          <p:cNvSpPr txBox="1"/>
          <p:nvPr/>
        </p:nvSpPr>
        <p:spPr>
          <a:xfrm>
            <a:off x="2844800" y="927100"/>
            <a:ext cx="2352610" cy="543738"/>
          </a:xfrm>
          <a:prstGeom prst="rect">
            <a:avLst/>
          </a:prstGeom>
          <a:noFill/>
        </p:spPr>
        <p:txBody>
          <a:bodyPr wrap="none" rtlCol="0">
            <a:spAutoFit/>
          </a:bodyPr>
          <a:lstStyle/>
          <a:p>
            <a:r>
              <a:rPr lang="en-US" sz="4400" dirty="0" smtClean="0">
                <a:solidFill>
                  <a:srgbClr val="FFFF00"/>
                </a:solidFill>
              </a:rPr>
              <a:t>HY response</a:t>
            </a:r>
            <a:endParaRPr lang="en-US" sz="4400"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279400"/>
            <a:ext cx="9448800" cy="1117600"/>
          </a:xfrm>
        </p:spPr>
        <p:txBody>
          <a:bodyPr/>
          <a:lstStyle/>
          <a:p>
            <a:r>
              <a:rPr lang="en-GB" sz="2800" b="0" dirty="0" smtClean="0">
                <a:ea typeface="ヒラギノ角ゴ Pro W3" charset="-128"/>
                <a:cs typeface="ヒラギノ角ゴ Pro W3" charset="-128"/>
              </a:rPr>
              <a:t>Y chromosome source of minor antigens due </a:t>
            </a:r>
            <a:br>
              <a:rPr lang="en-GB" sz="2800" b="0" dirty="0" smtClean="0">
                <a:ea typeface="ヒラギノ角ゴ Pro W3" charset="-128"/>
                <a:cs typeface="ヒラギノ角ゴ Pro W3" charset="-128"/>
              </a:rPr>
            </a:br>
            <a:r>
              <a:rPr lang="en-GB" sz="2800" b="0" dirty="0" smtClean="0">
                <a:ea typeface="ヒラギノ角ゴ Pro W3" charset="-128"/>
                <a:cs typeface="ヒラギノ角ゴ Pro W3" charset="-128"/>
              </a:rPr>
              <a:t>genes shared by X and Y quite divergent</a:t>
            </a:r>
          </a:p>
        </p:txBody>
      </p:sp>
      <p:pic>
        <p:nvPicPr>
          <p:cNvPr id="41987" name="Picture 5" descr="Minor 3.tiff"/>
          <p:cNvPicPr>
            <a:picLocks noChangeAspect="1"/>
          </p:cNvPicPr>
          <p:nvPr/>
        </p:nvPicPr>
        <p:blipFill>
          <a:blip r:embed="rId3"/>
          <a:srcRect/>
          <a:stretch>
            <a:fillRect/>
          </a:stretch>
        </p:blipFill>
        <p:spPr bwMode="auto">
          <a:xfrm>
            <a:off x="673100" y="2152650"/>
            <a:ext cx="8745538"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279400"/>
            <a:ext cx="9448800" cy="1117600"/>
          </a:xfrm>
        </p:spPr>
        <p:txBody>
          <a:bodyPr/>
          <a:lstStyle/>
          <a:p>
            <a:r>
              <a:rPr lang="en-GB" sz="2800" b="0" smtClean="0">
                <a:ea typeface="ヒラギノ角ゴ Pro W3" charset="-128"/>
                <a:cs typeface="ヒラギノ角ゴ Pro W3" charset="-128"/>
              </a:rPr>
              <a:t>Autosomal minor H antigens</a:t>
            </a:r>
          </a:p>
        </p:txBody>
      </p:sp>
      <p:pic>
        <p:nvPicPr>
          <p:cNvPr id="44035" name="Picture 3" descr="minor 2.tiff"/>
          <p:cNvPicPr>
            <a:picLocks noChangeAspect="1"/>
          </p:cNvPicPr>
          <p:nvPr/>
        </p:nvPicPr>
        <p:blipFill>
          <a:blip r:embed="rId3"/>
          <a:srcRect/>
          <a:stretch>
            <a:fillRect/>
          </a:stretch>
        </p:blipFill>
        <p:spPr bwMode="auto">
          <a:xfrm>
            <a:off x="520700" y="1608138"/>
            <a:ext cx="8726488" cy="417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06388" y="280988"/>
            <a:ext cx="9399587" cy="803275"/>
          </a:xfrm>
        </p:spPr>
        <p:txBody>
          <a:bodyPr/>
          <a:lstStyle/>
          <a:p>
            <a:r>
              <a:rPr lang="en-US" sz="3200" b="0" dirty="0" smtClean="0">
                <a:latin typeface="Times New Roman"/>
                <a:ea typeface="ヒラギノ角ゴ Pro W3" charset="-128"/>
                <a:cs typeface="Times New Roman"/>
              </a:rPr>
              <a:t>Polymorphism and </a:t>
            </a:r>
            <a:r>
              <a:rPr lang="en-US" sz="3200" b="0" dirty="0">
                <a:latin typeface="Times New Roman"/>
                <a:ea typeface="ヒラギノ角ゴ Pro W3" charset="-128"/>
                <a:cs typeface="Times New Roman"/>
              </a:rPr>
              <a:t>minor H antigens</a:t>
            </a:r>
            <a:endParaRPr lang="en-US" b="0" dirty="0">
              <a:latin typeface="Times New Roman"/>
              <a:ea typeface="ヒラギノ角ゴ Pro W3" charset="-128"/>
              <a:cs typeface="Times New Roman"/>
            </a:endParaRPr>
          </a:p>
        </p:txBody>
      </p:sp>
      <p:sp>
        <p:nvSpPr>
          <p:cNvPr id="56323" name="Rectangle 3"/>
          <p:cNvSpPr>
            <a:spLocks noGrp="1" noChangeArrowheads="1"/>
          </p:cNvSpPr>
          <p:nvPr>
            <p:ph type="body" idx="1"/>
          </p:nvPr>
        </p:nvSpPr>
        <p:spPr>
          <a:xfrm>
            <a:off x="609600" y="1662113"/>
            <a:ext cx="9448800" cy="5294312"/>
          </a:xfrm>
        </p:spPr>
        <p:txBody>
          <a:bodyPr/>
          <a:lstStyle/>
          <a:p>
            <a:pPr>
              <a:lnSpc>
                <a:spcPct val="90000"/>
              </a:lnSpc>
            </a:pPr>
            <a:r>
              <a:rPr lang="en-US" sz="2800" b="0" dirty="0">
                <a:latin typeface="Times New Roman"/>
                <a:ea typeface="ヒラギノ角ゴ Pro W3" charset="-128"/>
                <a:cs typeface="Times New Roman"/>
              </a:rPr>
              <a:t>Most polymorphism is a result of </a:t>
            </a:r>
            <a:r>
              <a:rPr lang="en-US" sz="2800" b="0" dirty="0">
                <a:solidFill>
                  <a:srgbClr val="FFFF00"/>
                </a:solidFill>
                <a:latin typeface="Times New Roman"/>
                <a:ea typeface="ヒラギノ角ゴ Pro W3" charset="-128"/>
                <a:cs typeface="Times New Roman"/>
              </a:rPr>
              <a:t>Simple Sequence Polymorphisms </a:t>
            </a:r>
            <a:r>
              <a:rPr lang="en-US" sz="2800" b="0" dirty="0">
                <a:latin typeface="Times New Roman"/>
                <a:ea typeface="ヒラギノ角ゴ Pro W3" charset="-128"/>
                <a:cs typeface="Times New Roman"/>
              </a:rPr>
              <a:t>(</a:t>
            </a:r>
            <a:r>
              <a:rPr lang="en-US" sz="2800" b="0" dirty="0" err="1">
                <a:latin typeface="Times New Roman"/>
                <a:ea typeface="ヒラギノ角ゴ Pro W3" charset="-128"/>
                <a:cs typeface="Times New Roman"/>
              </a:rPr>
              <a:t>SNPs</a:t>
            </a:r>
            <a:r>
              <a:rPr lang="en-US" sz="2800" b="0" dirty="0">
                <a:latin typeface="Times New Roman"/>
                <a:ea typeface="ヒラギノ角ゴ Pro W3" charset="-128"/>
                <a:cs typeface="Times New Roman"/>
              </a:rPr>
              <a:t>)</a:t>
            </a:r>
          </a:p>
          <a:p>
            <a:pPr>
              <a:lnSpc>
                <a:spcPct val="90000"/>
              </a:lnSpc>
            </a:pPr>
            <a:endParaRPr lang="en-US" sz="2800" b="0" dirty="0">
              <a:latin typeface="Times New Roman"/>
              <a:ea typeface="ヒラギノ角ゴ Pro W3" charset="-128"/>
              <a:cs typeface="Times New Roman"/>
            </a:endParaRPr>
          </a:p>
          <a:p>
            <a:pPr>
              <a:lnSpc>
                <a:spcPct val="90000"/>
              </a:lnSpc>
            </a:pPr>
            <a:r>
              <a:rPr lang="en-US" sz="2800" b="0" dirty="0">
                <a:latin typeface="Times New Roman"/>
                <a:ea typeface="ヒラギノ角ゴ Pro W3" charset="-128"/>
                <a:cs typeface="Times New Roman"/>
              </a:rPr>
              <a:t>Many/most known minors are products of </a:t>
            </a:r>
            <a:r>
              <a:rPr lang="en-US" sz="2800" b="0" dirty="0">
                <a:solidFill>
                  <a:srgbClr val="FFFF00"/>
                </a:solidFill>
                <a:latin typeface="Times New Roman"/>
                <a:ea typeface="ヒラギノ角ゴ Pro W3" charset="-128"/>
                <a:cs typeface="Times New Roman"/>
              </a:rPr>
              <a:t>coding </a:t>
            </a:r>
            <a:r>
              <a:rPr lang="en-US" sz="2800" b="0" dirty="0" err="1">
                <a:solidFill>
                  <a:srgbClr val="FFFF00"/>
                </a:solidFill>
                <a:latin typeface="Times New Roman"/>
                <a:ea typeface="ヒラギノ角ゴ Pro W3" charset="-128"/>
                <a:cs typeface="Times New Roman"/>
              </a:rPr>
              <a:t>SNPs</a:t>
            </a:r>
            <a:endParaRPr lang="en-US" sz="2800" b="0" dirty="0">
              <a:solidFill>
                <a:srgbClr val="FFFF00"/>
              </a:solidFill>
              <a:latin typeface="Times New Roman"/>
              <a:ea typeface="ヒラギノ角ゴ Pro W3" charset="-128"/>
              <a:cs typeface="Times New Roman"/>
            </a:endParaRPr>
          </a:p>
          <a:p>
            <a:pPr>
              <a:lnSpc>
                <a:spcPct val="90000"/>
              </a:lnSpc>
            </a:pPr>
            <a:endParaRPr lang="en-US" sz="2800" b="0" dirty="0">
              <a:latin typeface="Times New Roman"/>
              <a:ea typeface="ヒラギノ角ゴ Pro W3" charset="-128"/>
              <a:cs typeface="Times New Roman"/>
            </a:endParaRPr>
          </a:p>
          <a:p>
            <a:pPr>
              <a:lnSpc>
                <a:spcPct val="90000"/>
              </a:lnSpc>
            </a:pPr>
            <a:r>
              <a:rPr lang="en-US" sz="2800" b="0" dirty="0">
                <a:latin typeface="Times New Roman"/>
                <a:ea typeface="ヒラギノ角ゴ Pro W3" charset="-128"/>
                <a:cs typeface="Times New Roman"/>
              </a:rPr>
              <a:t>Other forms of </a:t>
            </a:r>
            <a:r>
              <a:rPr lang="en-US" sz="2800" b="0" dirty="0" smtClean="0">
                <a:latin typeface="Times New Roman"/>
                <a:ea typeface="ヒラギノ角ゴ Pro W3" charset="-128"/>
                <a:cs typeface="Times New Roman"/>
              </a:rPr>
              <a:t>genetic variation/processing </a:t>
            </a:r>
            <a:r>
              <a:rPr lang="en-US" sz="2800" b="0" dirty="0" smtClean="0">
                <a:solidFill>
                  <a:srgbClr val="FFFF00"/>
                </a:solidFill>
                <a:latin typeface="Times New Roman"/>
                <a:ea typeface="ヒラギノ角ゴ Pro W3" charset="-128"/>
                <a:cs typeface="Times New Roman"/>
              </a:rPr>
              <a:t>Y </a:t>
            </a:r>
            <a:r>
              <a:rPr lang="en-US" sz="2800" b="0" dirty="0">
                <a:solidFill>
                  <a:srgbClr val="FFFF00"/>
                </a:solidFill>
                <a:latin typeface="Times New Roman"/>
                <a:ea typeface="ヒラギノ角ゴ Pro W3" charset="-128"/>
                <a:cs typeface="Times New Roman"/>
              </a:rPr>
              <a:t>chromosome </a:t>
            </a:r>
            <a:r>
              <a:rPr lang="en-US" sz="2800" b="0" dirty="0">
                <a:latin typeface="Times New Roman"/>
                <a:ea typeface="ヒラギノ角ゴ Pro W3" charset="-128"/>
                <a:cs typeface="Times New Roman"/>
              </a:rPr>
              <a:t>HY minor H antigen</a:t>
            </a:r>
          </a:p>
          <a:p>
            <a:pPr>
              <a:lnSpc>
                <a:spcPct val="90000"/>
              </a:lnSpc>
              <a:buFontTx/>
              <a:buNone/>
            </a:pPr>
            <a:endParaRPr lang="en-US" sz="2800" b="0" dirty="0">
              <a:latin typeface="Times New Roman"/>
              <a:ea typeface="ヒラギノ角ゴ Pro W3" charset="-128"/>
              <a:cs typeface="Times New Roman"/>
            </a:endParaRPr>
          </a:p>
          <a:p>
            <a:pPr>
              <a:lnSpc>
                <a:spcPct val="90000"/>
              </a:lnSpc>
            </a:pPr>
            <a:r>
              <a:rPr lang="en-US" sz="2800" b="0" dirty="0">
                <a:solidFill>
                  <a:srgbClr val="FFFF00"/>
                </a:solidFill>
                <a:latin typeface="Times New Roman"/>
                <a:ea typeface="ヒラギノ角ゴ Pro W3" charset="-128"/>
                <a:cs typeface="Times New Roman"/>
              </a:rPr>
              <a:t>Gene deletion or non-</a:t>
            </a:r>
            <a:r>
              <a:rPr lang="en-US" sz="2800" b="0" dirty="0" smtClean="0">
                <a:solidFill>
                  <a:srgbClr val="FFFF00"/>
                </a:solidFill>
                <a:latin typeface="Times New Roman"/>
                <a:ea typeface="ヒラギノ角ゴ Pro W3" charset="-128"/>
                <a:cs typeface="Times New Roman"/>
              </a:rPr>
              <a:t>functional allele </a:t>
            </a:r>
            <a:r>
              <a:rPr lang="en-US" sz="2800" b="0" dirty="0" err="1">
                <a:latin typeface="Times New Roman"/>
                <a:ea typeface="ヒラギノ角ゴ Pro W3" charset="-128"/>
                <a:cs typeface="Times New Roman"/>
              </a:rPr>
              <a:t>ie</a:t>
            </a:r>
            <a:r>
              <a:rPr lang="en-US" sz="2800" b="0" dirty="0">
                <a:latin typeface="Times New Roman"/>
                <a:ea typeface="ヒラギノ角ゴ Pro W3" charset="-128"/>
                <a:cs typeface="Times New Roman"/>
              </a:rPr>
              <a:t> H60</a:t>
            </a:r>
          </a:p>
          <a:p>
            <a:pPr>
              <a:lnSpc>
                <a:spcPct val="90000"/>
              </a:lnSpc>
              <a:buFontTx/>
              <a:buNone/>
            </a:pPr>
            <a:endParaRPr lang="en-US" b="0" dirty="0" smtClean="0">
              <a:latin typeface="Times New Roman"/>
              <a:ea typeface="ヒラギノ角ゴ Pro W3" charset="-128"/>
              <a:cs typeface="Times New Roman"/>
            </a:endParaRPr>
          </a:p>
          <a:p>
            <a:pPr>
              <a:lnSpc>
                <a:spcPct val="110000"/>
              </a:lnSpc>
              <a:buFontTx/>
              <a:buNone/>
            </a:pPr>
            <a:endParaRPr lang="en-US" sz="2000" dirty="0">
              <a:latin typeface="Comic Sans MS" charset="0"/>
              <a:ea typeface="ヒラギノ角ゴ Pro W3" charset="-128"/>
              <a:cs typeface="ヒラギノ角ゴ Pro W3"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Line 2"/>
          <p:cNvSpPr>
            <a:spLocks noChangeShapeType="1"/>
          </p:cNvSpPr>
          <p:nvPr/>
        </p:nvSpPr>
        <p:spPr bwMode="auto">
          <a:xfrm>
            <a:off x="1006475" y="3143250"/>
            <a:ext cx="8297863"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8371" name="Rectangle 3"/>
          <p:cNvSpPr>
            <a:spLocks noChangeArrowheads="1"/>
          </p:cNvSpPr>
          <p:nvPr/>
        </p:nvSpPr>
        <p:spPr bwMode="auto">
          <a:xfrm>
            <a:off x="1341438" y="3070225"/>
            <a:ext cx="84137" cy="73025"/>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58372" name="Rectangle 4"/>
          <p:cNvSpPr>
            <a:spLocks noChangeArrowheads="1"/>
          </p:cNvSpPr>
          <p:nvPr/>
        </p:nvSpPr>
        <p:spPr bwMode="auto">
          <a:xfrm>
            <a:off x="1676400" y="3070225"/>
            <a:ext cx="84138" cy="73025"/>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58373" name="Rectangle 5"/>
          <p:cNvSpPr>
            <a:spLocks noChangeArrowheads="1"/>
          </p:cNvSpPr>
          <p:nvPr/>
        </p:nvSpPr>
        <p:spPr bwMode="auto">
          <a:xfrm>
            <a:off x="6035675" y="2995613"/>
            <a:ext cx="82550" cy="147637"/>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58374" name="Rectangle 6"/>
          <p:cNvSpPr>
            <a:spLocks noChangeArrowheads="1"/>
          </p:cNvSpPr>
          <p:nvPr/>
        </p:nvSpPr>
        <p:spPr bwMode="auto">
          <a:xfrm>
            <a:off x="2765425" y="2995613"/>
            <a:ext cx="252413" cy="147637"/>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58375" name="Rectangle 7"/>
          <p:cNvSpPr>
            <a:spLocks noChangeArrowheads="1"/>
          </p:cNvSpPr>
          <p:nvPr/>
        </p:nvSpPr>
        <p:spPr bwMode="auto">
          <a:xfrm>
            <a:off x="3184525" y="2995613"/>
            <a:ext cx="168275" cy="147637"/>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58376" name="Rectangle 8"/>
          <p:cNvSpPr>
            <a:spLocks noChangeArrowheads="1"/>
          </p:cNvSpPr>
          <p:nvPr/>
        </p:nvSpPr>
        <p:spPr bwMode="auto">
          <a:xfrm>
            <a:off x="7040563" y="2995613"/>
            <a:ext cx="84137" cy="147637"/>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58377" name="Rectangle 9"/>
          <p:cNvSpPr>
            <a:spLocks noChangeArrowheads="1"/>
          </p:cNvSpPr>
          <p:nvPr/>
        </p:nvSpPr>
        <p:spPr bwMode="auto">
          <a:xfrm>
            <a:off x="7375525" y="2995613"/>
            <a:ext cx="252413" cy="147637"/>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58378" name="Rectangle 10"/>
          <p:cNvSpPr>
            <a:spLocks noChangeArrowheads="1"/>
          </p:cNvSpPr>
          <p:nvPr/>
        </p:nvSpPr>
        <p:spPr bwMode="auto">
          <a:xfrm>
            <a:off x="7794625" y="2995613"/>
            <a:ext cx="168275" cy="147637"/>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58379" name="Rectangle 11"/>
          <p:cNvSpPr>
            <a:spLocks noChangeArrowheads="1"/>
          </p:cNvSpPr>
          <p:nvPr/>
        </p:nvSpPr>
        <p:spPr bwMode="auto">
          <a:xfrm>
            <a:off x="8716963" y="2995613"/>
            <a:ext cx="168275" cy="147637"/>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58380" name="Rectangle 12"/>
          <p:cNvSpPr>
            <a:spLocks noChangeArrowheads="1"/>
          </p:cNvSpPr>
          <p:nvPr/>
        </p:nvSpPr>
        <p:spPr bwMode="auto">
          <a:xfrm>
            <a:off x="6286500" y="2995613"/>
            <a:ext cx="84138" cy="147637"/>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58381" name="Line 13"/>
          <p:cNvSpPr>
            <a:spLocks noChangeShapeType="1"/>
          </p:cNvSpPr>
          <p:nvPr/>
        </p:nvSpPr>
        <p:spPr bwMode="auto">
          <a:xfrm>
            <a:off x="1006475" y="5710238"/>
            <a:ext cx="8297863"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8382" name="Rectangle 14"/>
          <p:cNvSpPr>
            <a:spLocks noChangeArrowheads="1"/>
          </p:cNvSpPr>
          <p:nvPr/>
        </p:nvSpPr>
        <p:spPr bwMode="auto">
          <a:xfrm>
            <a:off x="1341438" y="5635625"/>
            <a:ext cx="84137" cy="74613"/>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58383" name="Rectangle 15"/>
          <p:cNvSpPr>
            <a:spLocks noChangeArrowheads="1"/>
          </p:cNvSpPr>
          <p:nvPr/>
        </p:nvSpPr>
        <p:spPr bwMode="auto">
          <a:xfrm>
            <a:off x="1676400" y="5635625"/>
            <a:ext cx="84138" cy="74613"/>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58384" name="Rectangle 16"/>
          <p:cNvSpPr>
            <a:spLocks noChangeArrowheads="1"/>
          </p:cNvSpPr>
          <p:nvPr/>
        </p:nvSpPr>
        <p:spPr bwMode="auto">
          <a:xfrm>
            <a:off x="6035675" y="5561013"/>
            <a:ext cx="82550" cy="149225"/>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58385" name="Rectangle 17"/>
          <p:cNvSpPr>
            <a:spLocks noChangeArrowheads="1"/>
          </p:cNvSpPr>
          <p:nvPr/>
        </p:nvSpPr>
        <p:spPr bwMode="auto">
          <a:xfrm>
            <a:off x="2765425" y="5561013"/>
            <a:ext cx="252413" cy="149225"/>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58386" name="Rectangle 18"/>
          <p:cNvSpPr>
            <a:spLocks noChangeArrowheads="1"/>
          </p:cNvSpPr>
          <p:nvPr/>
        </p:nvSpPr>
        <p:spPr bwMode="auto">
          <a:xfrm>
            <a:off x="3184525" y="5561013"/>
            <a:ext cx="168275" cy="149225"/>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58387" name="Rectangle 19"/>
          <p:cNvSpPr>
            <a:spLocks noChangeArrowheads="1"/>
          </p:cNvSpPr>
          <p:nvPr/>
        </p:nvSpPr>
        <p:spPr bwMode="auto">
          <a:xfrm>
            <a:off x="8716963" y="5561013"/>
            <a:ext cx="168275" cy="149225"/>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58388" name="Rectangle 20"/>
          <p:cNvSpPr>
            <a:spLocks noChangeArrowheads="1"/>
          </p:cNvSpPr>
          <p:nvPr/>
        </p:nvSpPr>
        <p:spPr bwMode="auto">
          <a:xfrm>
            <a:off x="6286500" y="5561013"/>
            <a:ext cx="84138" cy="149225"/>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58389" name="Rectangle 21"/>
          <p:cNvSpPr>
            <a:spLocks noChangeArrowheads="1"/>
          </p:cNvSpPr>
          <p:nvPr/>
        </p:nvSpPr>
        <p:spPr bwMode="auto">
          <a:xfrm>
            <a:off x="6859588" y="5561013"/>
            <a:ext cx="1592262" cy="149225"/>
          </a:xfrm>
          <a:prstGeom prst="rect">
            <a:avLst/>
          </a:prstGeom>
          <a:solidFill>
            <a:srgbClr val="008000"/>
          </a:solidFill>
          <a:ln w="9525">
            <a:solidFill>
              <a:schemeClr val="tx1"/>
            </a:solidFill>
            <a:miter lim="800000"/>
            <a:headEnd/>
            <a:tailEnd/>
          </a:ln>
        </p:spPr>
        <p:txBody>
          <a:bodyPr wrap="none" anchor="ctr">
            <a:prstTxWarp prst="textNoShape">
              <a:avLst/>
            </a:prstTxWarp>
          </a:bodyPr>
          <a:lstStyle/>
          <a:p>
            <a:endParaRPr lang="en-US"/>
          </a:p>
        </p:txBody>
      </p:sp>
      <p:sp>
        <p:nvSpPr>
          <p:cNvPr id="58390" name="Rectangle 22"/>
          <p:cNvSpPr>
            <a:spLocks noChangeArrowheads="1"/>
          </p:cNvSpPr>
          <p:nvPr/>
        </p:nvSpPr>
        <p:spPr bwMode="auto">
          <a:xfrm>
            <a:off x="6524625" y="5561013"/>
            <a:ext cx="82550" cy="149225"/>
          </a:xfrm>
          <a:prstGeom prst="rect">
            <a:avLst/>
          </a:prstGeom>
          <a:solidFill>
            <a:srgbClr val="000000">
              <a:alpha val="45097"/>
            </a:srgbClr>
          </a:solidFill>
          <a:ln w="9525">
            <a:solidFill>
              <a:schemeClr val="tx1"/>
            </a:solidFill>
            <a:miter lim="800000"/>
            <a:headEnd/>
            <a:tailEnd/>
          </a:ln>
        </p:spPr>
        <p:txBody>
          <a:bodyPr wrap="none" anchor="ctr">
            <a:prstTxWarp prst="textNoShape">
              <a:avLst/>
            </a:prstTxWarp>
          </a:bodyPr>
          <a:lstStyle/>
          <a:p>
            <a:endParaRPr lang="en-US"/>
          </a:p>
        </p:txBody>
      </p:sp>
      <p:sp>
        <p:nvSpPr>
          <p:cNvPr id="58391" name="Text Box 23"/>
          <p:cNvSpPr txBox="1">
            <a:spLocks noChangeArrowheads="1"/>
          </p:cNvSpPr>
          <p:nvPr/>
        </p:nvSpPr>
        <p:spPr bwMode="auto">
          <a:xfrm>
            <a:off x="1239838" y="2711450"/>
            <a:ext cx="298450" cy="366713"/>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1</a:t>
            </a:r>
          </a:p>
        </p:txBody>
      </p:sp>
      <p:sp>
        <p:nvSpPr>
          <p:cNvPr id="58392" name="Text Box 24"/>
          <p:cNvSpPr txBox="1">
            <a:spLocks noChangeArrowheads="1"/>
          </p:cNvSpPr>
          <p:nvPr/>
        </p:nvSpPr>
        <p:spPr bwMode="auto">
          <a:xfrm>
            <a:off x="1565275" y="2711450"/>
            <a:ext cx="298450" cy="366713"/>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2</a:t>
            </a:r>
          </a:p>
        </p:txBody>
      </p:sp>
      <p:sp>
        <p:nvSpPr>
          <p:cNvPr id="58393" name="Text Box 25"/>
          <p:cNvSpPr txBox="1">
            <a:spLocks noChangeArrowheads="1"/>
          </p:cNvSpPr>
          <p:nvPr/>
        </p:nvSpPr>
        <p:spPr bwMode="auto">
          <a:xfrm>
            <a:off x="2311400" y="2711450"/>
            <a:ext cx="298450" cy="366713"/>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3</a:t>
            </a:r>
          </a:p>
        </p:txBody>
      </p:sp>
      <p:sp>
        <p:nvSpPr>
          <p:cNvPr id="58394" name="Rectangle 26"/>
          <p:cNvSpPr>
            <a:spLocks noChangeArrowheads="1"/>
          </p:cNvSpPr>
          <p:nvPr/>
        </p:nvSpPr>
        <p:spPr bwMode="auto">
          <a:xfrm>
            <a:off x="2430463" y="2995613"/>
            <a:ext cx="84137" cy="147637"/>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58395" name="Rectangle 27"/>
          <p:cNvSpPr>
            <a:spLocks noChangeArrowheads="1"/>
          </p:cNvSpPr>
          <p:nvPr/>
        </p:nvSpPr>
        <p:spPr bwMode="auto">
          <a:xfrm>
            <a:off x="2430463" y="5561013"/>
            <a:ext cx="84137" cy="149225"/>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58396" name="Text Box 28"/>
          <p:cNvSpPr txBox="1">
            <a:spLocks noChangeArrowheads="1"/>
          </p:cNvSpPr>
          <p:nvPr/>
        </p:nvSpPr>
        <p:spPr bwMode="auto">
          <a:xfrm>
            <a:off x="2709863" y="2711450"/>
            <a:ext cx="298450" cy="366713"/>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4</a:t>
            </a:r>
          </a:p>
        </p:txBody>
      </p:sp>
      <p:sp>
        <p:nvSpPr>
          <p:cNvPr id="58397" name="Text Box 29"/>
          <p:cNvSpPr txBox="1">
            <a:spLocks noChangeArrowheads="1"/>
          </p:cNvSpPr>
          <p:nvPr/>
        </p:nvSpPr>
        <p:spPr bwMode="auto">
          <a:xfrm>
            <a:off x="3101975" y="2711450"/>
            <a:ext cx="298450" cy="366713"/>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5</a:t>
            </a:r>
          </a:p>
        </p:txBody>
      </p:sp>
      <p:sp>
        <p:nvSpPr>
          <p:cNvPr id="58398" name="Text Box 30"/>
          <p:cNvSpPr txBox="1">
            <a:spLocks noChangeArrowheads="1"/>
          </p:cNvSpPr>
          <p:nvPr/>
        </p:nvSpPr>
        <p:spPr bwMode="auto">
          <a:xfrm>
            <a:off x="5878513" y="2697163"/>
            <a:ext cx="298450" cy="366712"/>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1</a:t>
            </a:r>
          </a:p>
        </p:txBody>
      </p:sp>
      <p:sp>
        <p:nvSpPr>
          <p:cNvPr id="58399" name="Text Box 31"/>
          <p:cNvSpPr txBox="1">
            <a:spLocks noChangeArrowheads="1"/>
          </p:cNvSpPr>
          <p:nvPr/>
        </p:nvSpPr>
        <p:spPr bwMode="auto">
          <a:xfrm>
            <a:off x="6202363" y="2697163"/>
            <a:ext cx="298450" cy="366712"/>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2</a:t>
            </a:r>
          </a:p>
        </p:txBody>
      </p:sp>
      <p:sp>
        <p:nvSpPr>
          <p:cNvPr id="58400" name="Text Box 32"/>
          <p:cNvSpPr txBox="1">
            <a:spLocks noChangeArrowheads="1"/>
          </p:cNvSpPr>
          <p:nvPr/>
        </p:nvSpPr>
        <p:spPr bwMode="auto">
          <a:xfrm>
            <a:off x="6929438" y="2697163"/>
            <a:ext cx="298450" cy="366712"/>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3</a:t>
            </a:r>
          </a:p>
        </p:txBody>
      </p:sp>
      <p:sp>
        <p:nvSpPr>
          <p:cNvPr id="58401" name="Text Box 33"/>
          <p:cNvSpPr txBox="1">
            <a:spLocks noChangeArrowheads="1"/>
          </p:cNvSpPr>
          <p:nvPr/>
        </p:nvSpPr>
        <p:spPr bwMode="auto">
          <a:xfrm>
            <a:off x="7319963" y="2697163"/>
            <a:ext cx="298450" cy="366712"/>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4</a:t>
            </a:r>
          </a:p>
        </p:txBody>
      </p:sp>
      <p:sp>
        <p:nvSpPr>
          <p:cNvPr id="58402" name="Text Box 34"/>
          <p:cNvSpPr txBox="1">
            <a:spLocks noChangeArrowheads="1"/>
          </p:cNvSpPr>
          <p:nvPr/>
        </p:nvSpPr>
        <p:spPr bwMode="auto">
          <a:xfrm>
            <a:off x="7739063" y="2697163"/>
            <a:ext cx="298450" cy="366712"/>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5</a:t>
            </a:r>
          </a:p>
        </p:txBody>
      </p:sp>
      <p:sp>
        <p:nvSpPr>
          <p:cNvPr id="58403" name="Text Box 35"/>
          <p:cNvSpPr txBox="1">
            <a:spLocks noChangeArrowheads="1"/>
          </p:cNvSpPr>
          <p:nvPr/>
        </p:nvSpPr>
        <p:spPr bwMode="auto">
          <a:xfrm>
            <a:off x="5937250" y="5164138"/>
            <a:ext cx="298450" cy="366712"/>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1</a:t>
            </a:r>
          </a:p>
        </p:txBody>
      </p:sp>
      <p:sp>
        <p:nvSpPr>
          <p:cNvPr id="58404" name="Text Box 36"/>
          <p:cNvSpPr txBox="1">
            <a:spLocks noChangeArrowheads="1"/>
          </p:cNvSpPr>
          <p:nvPr/>
        </p:nvSpPr>
        <p:spPr bwMode="auto">
          <a:xfrm>
            <a:off x="6188075" y="5164138"/>
            <a:ext cx="298450" cy="366712"/>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2</a:t>
            </a:r>
          </a:p>
        </p:txBody>
      </p:sp>
      <p:sp>
        <p:nvSpPr>
          <p:cNvPr id="58405" name="Text Box 37"/>
          <p:cNvSpPr txBox="1">
            <a:spLocks noChangeArrowheads="1"/>
          </p:cNvSpPr>
          <p:nvPr/>
        </p:nvSpPr>
        <p:spPr bwMode="auto">
          <a:xfrm>
            <a:off x="8605838" y="5200650"/>
            <a:ext cx="400050" cy="366713"/>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6?</a:t>
            </a:r>
          </a:p>
        </p:txBody>
      </p:sp>
      <p:sp>
        <p:nvSpPr>
          <p:cNvPr id="58406" name="Text Box 38"/>
          <p:cNvSpPr txBox="1">
            <a:spLocks noChangeArrowheads="1"/>
          </p:cNvSpPr>
          <p:nvPr/>
        </p:nvSpPr>
        <p:spPr bwMode="auto">
          <a:xfrm>
            <a:off x="8605838" y="2684463"/>
            <a:ext cx="400050" cy="366712"/>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6?</a:t>
            </a:r>
          </a:p>
        </p:txBody>
      </p:sp>
      <p:sp>
        <p:nvSpPr>
          <p:cNvPr id="58407" name="Text Box 39"/>
          <p:cNvSpPr txBox="1">
            <a:spLocks noChangeArrowheads="1"/>
          </p:cNvSpPr>
          <p:nvPr/>
        </p:nvSpPr>
        <p:spPr bwMode="auto">
          <a:xfrm>
            <a:off x="1257300" y="5276850"/>
            <a:ext cx="298450" cy="366713"/>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1</a:t>
            </a:r>
          </a:p>
        </p:txBody>
      </p:sp>
      <p:sp>
        <p:nvSpPr>
          <p:cNvPr id="58408" name="Text Box 40"/>
          <p:cNvSpPr txBox="1">
            <a:spLocks noChangeArrowheads="1"/>
          </p:cNvSpPr>
          <p:nvPr/>
        </p:nvSpPr>
        <p:spPr bwMode="auto">
          <a:xfrm>
            <a:off x="1582738" y="5276850"/>
            <a:ext cx="298450" cy="366713"/>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2</a:t>
            </a:r>
          </a:p>
        </p:txBody>
      </p:sp>
      <p:sp>
        <p:nvSpPr>
          <p:cNvPr id="58409" name="Text Box 41"/>
          <p:cNvSpPr txBox="1">
            <a:spLocks noChangeArrowheads="1"/>
          </p:cNvSpPr>
          <p:nvPr/>
        </p:nvSpPr>
        <p:spPr bwMode="auto">
          <a:xfrm>
            <a:off x="2328863" y="5276850"/>
            <a:ext cx="298450" cy="366713"/>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3</a:t>
            </a:r>
          </a:p>
        </p:txBody>
      </p:sp>
      <p:sp>
        <p:nvSpPr>
          <p:cNvPr id="58410" name="Text Box 42"/>
          <p:cNvSpPr txBox="1">
            <a:spLocks noChangeArrowheads="1"/>
          </p:cNvSpPr>
          <p:nvPr/>
        </p:nvSpPr>
        <p:spPr bwMode="auto">
          <a:xfrm>
            <a:off x="2727325" y="5276850"/>
            <a:ext cx="298450" cy="366713"/>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4</a:t>
            </a:r>
          </a:p>
        </p:txBody>
      </p:sp>
      <p:sp>
        <p:nvSpPr>
          <p:cNvPr id="58411" name="Text Box 43"/>
          <p:cNvSpPr txBox="1">
            <a:spLocks noChangeArrowheads="1"/>
          </p:cNvSpPr>
          <p:nvPr/>
        </p:nvSpPr>
        <p:spPr bwMode="auto">
          <a:xfrm>
            <a:off x="3119438" y="5276850"/>
            <a:ext cx="298450" cy="366713"/>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5</a:t>
            </a:r>
          </a:p>
        </p:txBody>
      </p:sp>
      <p:sp>
        <p:nvSpPr>
          <p:cNvPr id="58412" name="Line 44"/>
          <p:cNvSpPr>
            <a:spLocks noChangeShapeType="1"/>
          </p:cNvSpPr>
          <p:nvPr/>
        </p:nvSpPr>
        <p:spPr bwMode="auto">
          <a:xfrm flipV="1">
            <a:off x="6035675" y="5932488"/>
            <a:ext cx="585788" cy="0"/>
          </a:xfrm>
          <a:prstGeom prst="line">
            <a:avLst/>
          </a:prstGeom>
          <a:noFill/>
          <a:ln w="19050">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58413" name="Line 45"/>
          <p:cNvSpPr>
            <a:spLocks noChangeShapeType="1"/>
          </p:cNvSpPr>
          <p:nvPr/>
        </p:nvSpPr>
        <p:spPr bwMode="auto">
          <a:xfrm>
            <a:off x="6021388" y="6081713"/>
            <a:ext cx="2863850" cy="0"/>
          </a:xfrm>
          <a:prstGeom prst="line">
            <a:avLst/>
          </a:prstGeom>
          <a:noFill/>
          <a:ln w="19050">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58414" name="Text Box 46"/>
          <p:cNvSpPr txBox="1">
            <a:spLocks noChangeArrowheads="1"/>
          </p:cNvSpPr>
          <p:nvPr/>
        </p:nvSpPr>
        <p:spPr bwMode="auto">
          <a:xfrm>
            <a:off x="4021138" y="1762125"/>
            <a:ext cx="2628243" cy="707886"/>
          </a:xfrm>
          <a:prstGeom prst="rect">
            <a:avLst/>
          </a:prstGeom>
          <a:noFill/>
          <a:ln w="9525">
            <a:noFill/>
            <a:miter lim="800000"/>
            <a:headEnd/>
            <a:tailEnd/>
          </a:ln>
        </p:spPr>
        <p:txBody>
          <a:bodyPr wrap="none">
            <a:prstTxWarp prst="textNoShape">
              <a:avLst/>
            </a:prstTxWarp>
            <a:spAutoFit/>
          </a:bodyPr>
          <a:lstStyle/>
          <a:p>
            <a:r>
              <a:rPr lang="en-US" sz="4000" b="1" baseline="0" dirty="0" smtClean="0">
                <a:latin typeface="Times" charset="0"/>
              </a:rPr>
              <a:t>129 (H60</a:t>
            </a:r>
            <a:r>
              <a:rPr lang="en-US" sz="4000" b="1" dirty="0" smtClean="0">
                <a:latin typeface="Times" charset="0"/>
              </a:rPr>
              <a:t>+</a:t>
            </a:r>
            <a:r>
              <a:rPr lang="en-US" sz="4000" b="1" baseline="0" dirty="0" smtClean="0">
                <a:latin typeface="Times" charset="0"/>
              </a:rPr>
              <a:t>)</a:t>
            </a:r>
            <a:endParaRPr lang="en-US" baseline="0" dirty="0">
              <a:latin typeface="Times" charset="0"/>
            </a:endParaRPr>
          </a:p>
        </p:txBody>
      </p:sp>
      <p:sp>
        <p:nvSpPr>
          <p:cNvPr id="58415" name="Text Box 47"/>
          <p:cNvSpPr txBox="1">
            <a:spLocks noChangeArrowheads="1"/>
          </p:cNvSpPr>
          <p:nvPr/>
        </p:nvSpPr>
        <p:spPr bwMode="auto">
          <a:xfrm>
            <a:off x="4175125" y="4264025"/>
            <a:ext cx="2335946" cy="707886"/>
          </a:xfrm>
          <a:prstGeom prst="rect">
            <a:avLst/>
          </a:prstGeom>
          <a:noFill/>
          <a:ln w="9525">
            <a:noFill/>
            <a:miter lim="800000"/>
            <a:headEnd/>
            <a:tailEnd/>
          </a:ln>
        </p:spPr>
        <p:txBody>
          <a:bodyPr wrap="none">
            <a:prstTxWarp prst="textNoShape">
              <a:avLst/>
            </a:prstTxWarp>
            <a:spAutoFit/>
          </a:bodyPr>
          <a:lstStyle/>
          <a:p>
            <a:r>
              <a:rPr lang="en-US" sz="4000" b="1" baseline="0" dirty="0" smtClean="0">
                <a:latin typeface="Times" charset="0"/>
              </a:rPr>
              <a:t>B6 (H60</a:t>
            </a:r>
            <a:r>
              <a:rPr lang="en-US" sz="4000" b="1" dirty="0" smtClean="0">
                <a:latin typeface="Times" charset="0"/>
              </a:rPr>
              <a:t>-</a:t>
            </a:r>
            <a:r>
              <a:rPr lang="en-US" sz="4000" b="1" baseline="0" dirty="0" smtClean="0">
                <a:latin typeface="Times" charset="0"/>
              </a:rPr>
              <a:t>)</a:t>
            </a:r>
            <a:endParaRPr lang="en-US" sz="4000" b="1" baseline="0" dirty="0">
              <a:latin typeface="Times" charset="0"/>
            </a:endParaRPr>
          </a:p>
        </p:txBody>
      </p:sp>
      <p:sp>
        <p:nvSpPr>
          <p:cNvPr id="58416" name="Text Box 48"/>
          <p:cNvSpPr txBox="1">
            <a:spLocks noChangeArrowheads="1"/>
          </p:cNvSpPr>
          <p:nvPr/>
        </p:nvSpPr>
        <p:spPr bwMode="auto">
          <a:xfrm>
            <a:off x="1155700" y="3173413"/>
            <a:ext cx="2224088" cy="457200"/>
          </a:xfrm>
          <a:prstGeom prst="rect">
            <a:avLst/>
          </a:prstGeom>
          <a:noFill/>
          <a:ln w="9525">
            <a:noFill/>
            <a:miter lim="800000"/>
            <a:headEnd/>
            <a:tailEnd/>
          </a:ln>
        </p:spPr>
        <p:txBody>
          <a:bodyPr wrap="none">
            <a:prstTxWarp prst="textNoShape">
              <a:avLst/>
            </a:prstTxWarp>
            <a:spAutoFit/>
          </a:bodyPr>
          <a:lstStyle/>
          <a:p>
            <a:r>
              <a:rPr lang="en-US" baseline="0">
                <a:latin typeface="Times" charset="0"/>
              </a:rPr>
              <a:t>H60 pseudogene</a:t>
            </a:r>
          </a:p>
        </p:txBody>
      </p:sp>
      <p:sp>
        <p:nvSpPr>
          <p:cNvPr id="58417" name="Text Box 49"/>
          <p:cNvSpPr txBox="1">
            <a:spLocks noChangeArrowheads="1"/>
          </p:cNvSpPr>
          <p:nvPr/>
        </p:nvSpPr>
        <p:spPr bwMode="auto">
          <a:xfrm>
            <a:off x="1089025" y="5783263"/>
            <a:ext cx="2224088" cy="457200"/>
          </a:xfrm>
          <a:prstGeom prst="rect">
            <a:avLst/>
          </a:prstGeom>
          <a:noFill/>
          <a:ln w="9525">
            <a:noFill/>
            <a:miter lim="800000"/>
            <a:headEnd/>
            <a:tailEnd/>
          </a:ln>
        </p:spPr>
        <p:txBody>
          <a:bodyPr wrap="none">
            <a:prstTxWarp prst="textNoShape">
              <a:avLst/>
            </a:prstTxWarp>
            <a:spAutoFit/>
          </a:bodyPr>
          <a:lstStyle/>
          <a:p>
            <a:r>
              <a:rPr lang="en-US" baseline="0">
                <a:latin typeface="Times" charset="0"/>
              </a:rPr>
              <a:t>H60 pseudogene</a:t>
            </a:r>
          </a:p>
        </p:txBody>
      </p:sp>
      <p:sp>
        <p:nvSpPr>
          <p:cNvPr id="58418" name="Text Box 50"/>
          <p:cNvSpPr txBox="1">
            <a:spLocks noChangeArrowheads="1"/>
          </p:cNvSpPr>
          <p:nvPr/>
        </p:nvSpPr>
        <p:spPr bwMode="auto">
          <a:xfrm>
            <a:off x="6286500" y="3173413"/>
            <a:ext cx="2087563" cy="457200"/>
          </a:xfrm>
          <a:prstGeom prst="rect">
            <a:avLst/>
          </a:prstGeom>
          <a:noFill/>
          <a:ln w="9525">
            <a:noFill/>
            <a:miter lim="800000"/>
            <a:headEnd/>
            <a:tailEnd/>
          </a:ln>
        </p:spPr>
        <p:txBody>
          <a:bodyPr wrap="none">
            <a:prstTxWarp prst="textNoShape">
              <a:avLst/>
            </a:prstTxWarp>
            <a:spAutoFit/>
          </a:bodyPr>
          <a:lstStyle/>
          <a:p>
            <a:r>
              <a:rPr lang="en-US" baseline="0">
                <a:latin typeface="Times" charset="0"/>
              </a:rPr>
              <a:t>Functional H60</a:t>
            </a:r>
          </a:p>
        </p:txBody>
      </p:sp>
      <p:sp>
        <p:nvSpPr>
          <p:cNvPr id="58419" name="Text Box 51"/>
          <p:cNvSpPr txBox="1">
            <a:spLocks noChangeArrowheads="1"/>
          </p:cNvSpPr>
          <p:nvPr/>
        </p:nvSpPr>
        <p:spPr bwMode="auto">
          <a:xfrm>
            <a:off x="6786563" y="5165725"/>
            <a:ext cx="1574800" cy="366713"/>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Line1 insertion</a:t>
            </a:r>
          </a:p>
        </p:txBody>
      </p:sp>
      <p:sp>
        <p:nvSpPr>
          <p:cNvPr id="58420" name="Text Box 52"/>
          <p:cNvSpPr txBox="1">
            <a:spLocks noChangeArrowheads="1"/>
          </p:cNvSpPr>
          <p:nvPr/>
        </p:nvSpPr>
        <p:spPr bwMode="auto">
          <a:xfrm>
            <a:off x="4889500" y="5851525"/>
            <a:ext cx="1003300" cy="366713"/>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B6 ESTs</a:t>
            </a:r>
          </a:p>
        </p:txBody>
      </p:sp>
      <p:sp>
        <p:nvSpPr>
          <p:cNvPr id="58421" name="Text Box 53"/>
          <p:cNvSpPr txBox="1">
            <a:spLocks noChangeArrowheads="1"/>
          </p:cNvSpPr>
          <p:nvPr/>
        </p:nvSpPr>
        <p:spPr bwMode="auto">
          <a:xfrm>
            <a:off x="6437313" y="5165725"/>
            <a:ext cx="260350" cy="366713"/>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f</a:t>
            </a:r>
          </a:p>
        </p:txBody>
      </p:sp>
      <p:sp>
        <p:nvSpPr>
          <p:cNvPr id="58422" name="Text Box 54"/>
          <p:cNvSpPr txBox="1">
            <a:spLocks noChangeArrowheads="1"/>
          </p:cNvSpPr>
          <p:nvPr/>
        </p:nvSpPr>
        <p:spPr bwMode="auto">
          <a:xfrm>
            <a:off x="7292975" y="2055813"/>
            <a:ext cx="1955800" cy="366712"/>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 - peptide location</a:t>
            </a:r>
          </a:p>
        </p:txBody>
      </p:sp>
      <p:sp>
        <p:nvSpPr>
          <p:cNvPr id="58423" name="Text Box 55"/>
          <p:cNvSpPr txBox="1">
            <a:spLocks noChangeArrowheads="1"/>
          </p:cNvSpPr>
          <p:nvPr/>
        </p:nvSpPr>
        <p:spPr bwMode="auto">
          <a:xfrm>
            <a:off x="7037388" y="2651125"/>
            <a:ext cx="285750" cy="336550"/>
          </a:xfrm>
          <a:prstGeom prst="rect">
            <a:avLst/>
          </a:prstGeom>
          <a:noFill/>
          <a:ln w="9525">
            <a:noFill/>
            <a:miter lim="800000"/>
            <a:headEnd/>
            <a:tailEnd/>
          </a:ln>
        </p:spPr>
        <p:txBody>
          <a:bodyPr wrap="none">
            <a:prstTxWarp prst="textNoShape">
              <a:avLst/>
            </a:prstTxWarp>
            <a:spAutoFit/>
          </a:bodyPr>
          <a:lstStyle/>
          <a:p>
            <a:r>
              <a:rPr lang="en-US" sz="1600" baseline="0">
                <a:latin typeface="Times" charset="0"/>
              </a:rPr>
              <a:t>*</a:t>
            </a:r>
          </a:p>
        </p:txBody>
      </p:sp>
      <p:sp>
        <p:nvSpPr>
          <p:cNvPr id="58424" name="Text Box 56"/>
          <p:cNvSpPr txBox="1">
            <a:spLocks noChangeArrowheads="1"/>
          </p:cNvSpPr>
          <p:nvPr/>
        </p:nvSpPr>
        <p:spPr bwMode="auto">
          <a:xfrm>
            <a:off x="4295775" y="2800350"/>
            <a:ext cx="641350" cy="366713"/>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14kb</a:t>
            </a:r>
          </a:p>
        </p:txBody>
      </p:sp>
      <p:sp>
        <p:nvSpPr>
          <p:cNvPr id="58425" name="Text Box 57"/>
          <p:cNvSpPr txBox="1">
            <a:spLocks noChangeArrowheads="1"/>
          </p:cNvSpPr>
          <p:nvPr/>
        </p:nvSpPr>
        <p:spPr bwMode="auto">
          <a:xfrm>
            <a:off x="6956425" y="3633788"/>
            <a:ext cx="641350" cy="366712"/>
          </a:xfrm>
          <a:prstGeom prst="rect">
            <a:avLst/>
          </a:prstGeom>
          <a:noFill/>
          <a:ln w="9525">
            <a:noFill/>
            <a:miter lim="800000"/>
            <a:headEnd/>
            <a:tailEnd/>
          </a:ln>
        </p:spPr>
        <p:txBody>
          <a:bodyPr wrap="none">
            <a:prstTxWarp prst="textNoShape">
              <a:avLst/>
            </a:prstTxWarp>
            <a:spAutoFit/>
          </a:bodyPr>
          <a:lstStyle/>
          <a:p>
            <a:r>
              <a:rPr lang="en-US" sz="1800" baseline="0">
                <a:latin typeface="Times" charset="0"/>
              </a:rPr>
              <a:t>32kb</a:t>
            </a:r>
          </a:p>
        </p:txBody>
      </p:sp>
      <p:sp>
        <p:nvSpPr>
          <p:cNvPr id="58426" name="Line 58"/>
          <p:cNvSpPr>
            <a:spLocks noChangeShapeType="1"/>
          </p:cNvSpPr>
          <p:nvPr/>
        </p:nvSpPr>
        <p:spPr bwMode="auto">
          <a:xfrm>
            <a:off x="6035675" y="3621088"/>
            <a:ext cx="2849563"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427" name="Rectangle 60"/>
          <p:cNvSpPr>
            <a:spLocks noChangeArrowheads="1"/>
          </p:cNvSpPr>
          <p:nvPr/>
        </p:nvSpPr>
        <p:spPr bwMode="auto">
          <a:xfrm>
            <a:off x="525463" y="63500"/>
            <a:ext cx="9005887" cy="1082675"/>
          </a:xfrm>
          <a:prstGeom prst="rect">
            <a:avLst/>
          </a:prstGeom>
          <a:noFill/>
          <a:ln w="9525">
            <a:noFill/>
            <a:miter lim="800000"/>
            <a:headEnd/>
            <a:tailEnd/>
          </a:ln>
        </p:spPr>
        <p:txBody>
          <a:bodyPr>
            <a:prstTxWarp prst="textNoShape">
              <a:avLst/>
            </a:prstTxWarp>
            <a:spAutoFit/>
          </a:bodyPr>
          <a:lstStyle/>
          <a:p>
            <a:pPr algn="ctr"/>
            <a:r>
              <a:rPr lang="en-US" sz="2800" b="1" baseline="0" dirty="0">
                <a:latin typeface="Comic Sans MS" charset="0"/>
              </a:rPr>
              <a:t>H60 Becomes a Minor Because of a Genomic Deletion Including H60 Peptide-Encoding </a:t>
            </a:r>
            <a:r>
              <a:rPr lang="en-US" sz="2800" b="1" baseline="0" dirty="0" err="1">
                <a:latin typeface="Comic Sans MS" charset="0"/>
              </a:rPr>
              <a:t>Exon</a:t>
            </a:r>
            <a:r>
              <a:rPr lang="en-US" sz="2800" b="1" baseline="0" dirty="0">
                <a:latin typeface="Comic Sans MS" charset="0"/>
              </a:rPr>
              <a:t> 3</a:t>
            </a:r>
            <a:endParaRPr lang="en-US" sz="2800" b="1" baseline="0" dirty="0">
              <a:solidFill>
                <a:srgbClr val="FFFF00"/>
              </a:solidFill>
              <a:latin typeface="Comic Sans MS"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54050" y="887413"/>
            <a:ext cx="8875713" cy="5348287"/>
          </a:xfrm>
          <a:prstGeom prst="rect">
            <a:avLst/>
          </a:prstGeom>
          <a:noFill/>
          <a:ln w="12700">
            <a:noFill/>
            <a:miter lim="800000"/>
            <a:headEnd/>
            <a:tailEnd/>
          </a:ln>
        </p:spPr>
        <p:txBody>
          <a:bodyPr lIns="86803" tIns="41428" rIns="86803" bIns="41428">
            <a:prstTxWarp prst="textNoShape">
              <a:avLst/>
            </a:prstTxWarp>
          </a:bodyPr>
          <a:lstStyle/>
          <a:p>
            <a:pPr marL="457200" indent="-457200" defTabSz="1033463">
              <a:spcBef>
                <a:spcPct val="20000"/>
              </a:spcBef>
              <a:buClr>
                <a:srgbClr val="FFFF00"/>
              </a:buClr>
              <a:buFontTx/>
              <a:buChar char="•"/>
              <a:tabLst>
                <a:tab pos="2459038" algn="l"/>
              </a:tabLst>
            </a:pPr>
            <a:r>
              <a:rPr lang="en-US" sz="2800" baseline="0" dirty="0">
                <a:solidFill>
                  <a:srgbClr val="FCFF14"/>
                </a:solidFill>
                <a:latin typeface="Times New Roman" charset="0"/>
                <a:ea typeface="Times New Roman" charset="0"/>
                <a:cs typeface="Times New Roman" charset="0"/>
              </a:rPr>
              <a:t>Amino Acid Change</a:t>
            </a:r>
            <a:r>
              <a:rPr lang="en-US" baseline="0" dirty="0">
                <a:solidFill>
                  <a:schemeClr val="bg1"/>
                </a:solidFill>
                <a:latin typeface="Times New Roman" charset="0"/>
                <a:ea typeface="Times New Roman" charset="0"/>
                <a:cs typeface="Times New Roman" charset="0"/>
              </a:rPr>
              <a:t>  </a:t>
            </a:r>
            <a:r>
              <a:rPr lang="en-US" b="1" baseline="0" dirty="0">
                <a:solidFill>
                  <a:srgbClr val="FFFF00"/>
                </a:solidFill>
                <a:latin typeface="Comic Sans MS" charset="0"/>
              </a:rPr>
              <a:t>	</a:t>
            </a:r>
            <a:endParaRPr lang="en-US" sz="2000" b="1" baseline="0" dirty="0">
              <a:solidFill>
                <a:schemeClr val="bg1"/>
              </a:solidFill>
              <a:latin typeface="Arial" charset="0"/>
            </a:endParaRPr>
          </a:p>
          <a:p>
            <a:pPr marL="1104900" lvl="1" indent="-419100" defTabSz="1033463">
              <a:spcBef>
                <a:spcPct val="20000"/>
              </a:spcBef>
              <a:buFontTx/>
              <a:buChar char="–"/>
              <a:tabLst>
                <a:tab pos="2459038" algn="l"/>
              </a:tabLst>
            </a:pPr>
            <a:r>
              <a:rPr lang="en-US" b="1" baseline="0" dirty="0">
                <a:solidFill>
                  <a:schemeClr val="bg1"/>
                </a:solidFill>
                <a:latin typeface="Arial" charset="0"/>
                <a:ea typeface="ヒラギノ角ゴ Pro W3" charset="-128"/>
                <a:cs typeface="ヒラギノ角ゴ Pro W3" charset="-128"/>
              </a:rPr>
              <a:t>H13	S      S    V    </a:t>
            </a:r>
            <a:r>
              <a:rPr lang="en-US" b="1" baseline="0" dirty="0">
                <a:solidFill>
                  <a:srgbClr val="FFEA18"/>
                </a:solidFill>
                <a:latin typeface="Arial" charset="0"/>
                <a:ea typeface="ヒラギノ角ゴ Pro W3" charset="-128"/>
                <a:cs typeface="ヒラギノ角ゴ Pro W3" charset="-128"/>
              </a:rPr>
              <a:t>V/I</a:t>
            </a:r>
            <a:r>
              <a:rPr lang="en-US" b="1" baseline="0" dirty="0">
                <a:solidFill>
                  <a:schemeClr val="bg1"/>
                </a:solidFill>
                <a:latin typeface="Arial" charset="0"/>
                <a:ea typeface="ヒラギノ角ゴ Pro W3" charset="-128"/>
                <a:cs typeface="ヒラギノ角ゴ Pro W3" charset="-128"/>
              </a:rPr>
              <a:t>    G    V   W   Y    L</a:t>
            </a:r>
          </a:p>
          <a:p>
            <a:pPr marL="1104900" lvl="1" indent="-419100" defTabSz="1033463">
              <a:spcBef>
                <a:spcPct val="20000"/>
              </a:spcBef>
              <a:buFontTx/>
              <a:buChar char="–"/>
              <a:tabLst>
                <a:tab pos="2459038" algn="l"/>
              </a:tabLst>
            </a:pPr>
            <a:r>
              <a:rPr lang="en-US" b="1" baseline="0" dirty="0">
                <a:solidFill>
                  <a:schemeClr val="bg1"/>
                </a:solidFill>
                <a:latin typeface="Arial" charset="0"/>
                <a:ea typeface="ヒラギノ角ゴ Pro W3" charset="-128"/>
                <a:cs typeface="ヒラギノ角ゴ Pro W3" charset="-128"/>
              </a:rPr>
              <a:t>H47	S      C     I      L     L    Y   </a:t>
            </a:r>
            <a:r>
              <a:rPr lang="en-US" b="1" baseline="0" dirty="0">
                <a:solidFill>
                  <a:srgbClr val="FFEA18"/>
                </a:solidFill>
                <a:latin typeface="Arial" charset="0"/>
                <a:ea typeface="ヒラギノ角ゴ Pro W3" charset="-128"/>
                <a:cs typeface="ヒラギノ角ゴ Pro W3" charset="-128"/>
              </a:rPr>
              <a:t>I/F</a:t>
            </a:r>
            <a:r>
              <a:rPr lang="en-US" b="1" baseline="0" dirty="0">
                <a:solidFill>
                  <a:schemeClr val="bg1"/>
                </a:solidFill>
                <a:latin typeface="Arial" charset="0"/>
                <a:ea typeface="ヒラギノ角ゴ Pro W3" charset="-128"/>
                <a:cs typeface="ヒラギノ角ゴ Pro W3" charset="-128"/>
              </a:rPr>
              <a:t>   V    I</a:t>
            </a:r>
          </a:p>
          <a:p>
            <a:pPr marL="1104900" lvl="1" indent="-419100" defTabSz="1033463">
              <a:spcBef>
                <a:spcPct val="20000"/>
              </a:spcBef>
              <a:buFontTx/>
              <a:buChar char="–"/>
              <a:tabLst>
                <a:tab pos="2459038" algn="l"/>
              </a:tabLst>
            </a:pPr>
            <a:r>
              <a:rPr lang="en-US" b="1" baseline="0" dirty="0">
                <a:solidFill>
                  <a:schemeClr val="bg1"/>
                </a:solidFill>
                <a:latin typeface="Arial" charset="0"/>
                <a:ea typeface="ヒラギノ角ゴ Pro W3" charset="-128"/>
                <a:cs typeface="ヒラギノ角ゴ Pro W3" charset="-128"/>
              </a:rPr>
              <a:t>H3a         </a:t>
            </a:r>
            <a:r>
              <a:rPr lang="en-US" b="1" baseline="0" dirty="0">
                <a:solidFill>
                  <a:srgbClr val="FFEA18"/>
                </a:solidFill>
                <a:latin typeface="Arial" charset="0"/>
                <a:ea typeface="ヒラギノ角ゴ Pro W3" charset="-128"/>
                <a:cs typeface="ヒラギノ角ゴ Pro W3" charset="-128"/>
              </a:rPr>
              <a:t>A/T </a:t>
            </a:r>
            <a:r>
              <a:rPr lang="en-US" b="1" baseline="0" dirty="0">
                <a:solidFill>
                  <a:schemeClr val="bg1"/>
                </a:solidFill>
                <a:latin typeface="Arial" charset="0"/>
                <a:ea typeface="ヒラギノ角ゴ Pro W3" charset="-128"/>
                <a:cs typeface="ヒラギノ角ゴ Pro W3" charset="-128"/>
              </a:rPr>
              <a:t>  S     P   </a:t>
            </a:r>
            <a:r>
              <a:rPr lang="en-US" b="1" baseline="0" dirty="0">
                <a:solidFill>
                  <a:srgbClr val="FFEA18"/>
                </a:solidFill>
                <a:latin typeface="Arial" charset="0"/>
                <a:ea typeface="ヒラギノ角ゴ Pro W3" charset="-128"/>
                <a:cs typeface="ヒラギノ角ゴ Pro W3" charset="-128"/>
              </a:rPr>
              <a:t>C/R</a:t>
            </a:r>
            <a:r>
              <a:rPr lang="en-US" b="1" baseline="0" dirty="0">
                <a:solidFill>
                  <a:schemeClr val="bg1"/>
                </a:solidFill>
                <a:latin typeface="Arial" charset="0"/>
                <a:ea typeface="ヒラギノ角ゴ Pro W3" charset="-128"/>
                <a:cs typeface="ヒラギノ角ゴ Pro W3" charset="-128"/>
              </a:rPr>
              <a:t>   N    S    T   V    L</a:t>
            </a:r>
          </a:p>
          <a:p>
            <a:pPr marL="1104900" lvl="1" indent="-419100" defTabSz="1033463">
              <a:spcBef>
                <a:spcPct val="20000"/>
              </a:spcBef>
              <a:buFontTx/>
              <a:buChar char="–"/>
              <a:tabLst>
                <a:tab pos="2459038" algn="l"/>
              </a:tabLst>
            </a:pPr>
            <a:r>
              <a:rPr lang="en-US" b="1" baseline="0" dirty="0">
                <a:solidFill>
                  <a:schemeClr val="bg1"/>
                </a:solidFill>
                <a:latin typeface="Arial" charset="0"/>
                <a:ea typeface="ヒラギノ角ゴ Pro W3" charset="-128"/>
                <a:cs typeface="ヒラギノ角ゴ Pro W3" charset="-128"/>
              </a:rPr>
              <a:t>H4	</a:t>
            </a:r>
            <a:r>
              <a:rPr lang="en-US" b="1" baseline="0" dirty="0">
                <a:solidFill>
                  <a:srgbClr val="FFEA18"/>
                </a:solidFill>
                <a:latin typeface="Arial" charset="0"/>
                <a:ea typeface="ヒラギノ角ゴ Pro W3" charset="-128"/>
                <a:cs typeface="ヒラギノ角ゴ Pro W3" charset="-128"/>
              </a:rPr>
              <a:t>P/S</a:t>
            </a:r>
            <a:r>
              <a:rPr lang="en-US" b="1" baseline="0" dirty="0">
                <a:solidFill>
                  <a:schemeClr val="bg1"/>
                </a:solidFill>
                <a:latin typeface="Arial" charset="0"/>
                <a:ea typeface="ヒラギノ角ゴ Pro W3" charset="-128"/>
                <a:cs typeface="ヒラギノ角ゴ Pro W3" charset="-128"/>
              </a:rPr>
              <a:t>    G   </a:t>
            </a:r>
            <a:r>
              <a:rPr lang="en-US" b="1" baseline="0" dirty="0">
                <a:solidFill>
                  <a:srgbClr val="FFEA18"/>
                </a:solidFill>
                <a:latin typeface="Arial" charset="0"/>
                <a:ea typeface="ヒラギノ角ゴ Pro W3" charset="-128"/>
                <a:cs typeface="ヒラギノ角ゴ Pro W3" charset="-128"/>
              </a:rPr>
              <a:t>I/T</a:t>
            </a:r>
            <a:r>
              <a:rPr lang="en-US" b="1" baseline="0" dirty="0">
                <a:solidFill>
                  <a:schemeClr val="bg1"/>
                </a:solidFill>
                <a:latin typeface="Arial" charset="0"/>
                <a:ea typeface="ヒラギノ角ゴ Pro W3" charset="-128"/>
                <a:cs typeface="ヒラギノ角ゴ Pro W3" charset="-128"/>
              </a:rPr>
              <a:t>    R     Y     I    H    L</a:t>
            </a:r>
            <a:endParaRPr lang="en-US" sz="2000" b="1" baseline="0" dirty="0">
              <a:solidFill>
                <a:schemeClr val="bg1"/>
              </a:solidFill>
              <a:latin typeface="Arial" charset="0"/>
              <a:ea typeface="ヒラギノ角ゴ Pro W3" charset="-128"/>
              <a:cs typeface="ヒラギノ角ゴ Pro W3" charset="-128"/>
            </a:endParaRPr>
          </a:p>
          <a:p>
            <a:pPr marL="1104900" lvl="1" indent="-419100" defTabSz="1033463">
              <a:spcBef>
                <a:spcPct val="20000"/>
              </a:spcBef>
              <a:buFontTx/>
              <a:buChar char="–"/>
              <a:tabLst>
                <a:tab pos="2459038" algn="l"/>
              </a:tabLst>
            </a:pPr>
            <a:r>
              <a:rPr lang="en-US" b="1" baseline="0" dirty="0">
                <a:solidFill>
                  <a:schemeClr val="bg1"/>
                </a:solidFill>
                <a:latin typeface="Arial" charset="0"/>
                <a:ea typeface="ヒラギノ角ゴ Pro W3" charset="-128"/>
                <a:cs typeface="ヒラギノ角ゴ Pro W3" charset="-128"/>
              </a:rPr>
              <a:t>H7</a:t>
            </a:r>
            <a:r>
              <a:rPr lang="en-US" sz="2000" b="1" baseline="0" dirty="0">
                <a:solidFill>
                  <a:schemeClr val="bg1"/>
                </a:solidFill>
                <a:latin typeface="Arial" charset="0"/>
                <a:ea typeface="ヒラギノ角ゴ Pro W3" charset="-128"/>
                <a:cs typeface="ヒラギノ角ゴ Pro W3" charset="-128"/>
              </a:rPr>
              <a:t>	</a:t>
            </a:r>
            <a:r>
              <a:rPr lang="en-US" b="1" baseline="0" dirty="0">
                <a:solidFill>
                  <a:schemeClr val="bg1"/>
                </a:solidFill>
                <a:latin typeface="Arial" charset="0"/>
                <a:ea typeface="ヒラギノ角ゴ Pro W3" charset="-128"/>
                <a:cs typeface="ヒラギノ角ゴ Pro W3" charset="-128"/>
              </a:rPr>
              <a:t>K      A    P     D     N    R   </a:t>
            </a:r>
            <a:r>
              <a:rPr lang="en-US" b="1" baseline="0" dirty="0">
                <a:solidFill>
                  <a:srgbClr val="FFEA18"/>
                </a:solidFill>
                <a:latin typeface="Arial" charset="0"/>
                <a:ea typeface="ヒラギノ角ゴ Pro W3" charset="-128"/>
                <a:cs typeface="ヒラギノ角ゴ Pro W3" charset="-128"/>
              </a:rPr>
              <a:t>E/D</a:t>
            </a:r>
            <a:r>
              <a:rPr lang="en-US" b="1" baseline="0" dirty="0">
                <a:solidFill>
                  <a:schemeClr val="bg1"/>
                </a:solidFill>
                <a:latin typeface="Arial" charset="0"/>
                <a:ea typeface="ヒラギノ角ゴ Pro W3" charset="-128"/>
                <a:cs typeface="ヒラギノ角ゴ Pro W3" charset="-128"/>
              </a:rPr>
              <a:t>  T   L</a:t>
            </a:r>
            <a:endParaRPr lang="en-US" sz="2000" b="1" baseline="0" dirty="0">
              <a:solidFill>
                <a:schemeClr val="bg1"/>
              </a:solidFill>
              <a:latin typeface="Arial" charset="0"/>
              <a:ea typeface="ヒラギノ角ゴ Pro W3" charset="-128"/>
              <a:cs typeface="ヒラギノ角ゴ Pro W3" charset="-128"/>
            </a:endParaRPr>
          </a:p>
          <a:p>
            <a:pPr marL="1104900" lvl="1" indent="-419100" defTabSz="1033463">
              <a:spcBef>
                <a:spcPct val="20000"/>
              </a:spcBef>
              <a:buFontTx/>
              <a:buChar char="–"/>
              <a:tabLst>
                <a:tab pos="2459038" algn="l"/>
              </a:tabLst>
            </a:pPr>
            <a:r>
              <a:rPr lang="en-US" b="1" baseline="0" dirty="0">
                <a:solidFill>
                  <a:schemeClr val="bg1"/>
                </a:solidFill>
                <a:latin typeface="Arial" charset="0"/>
                <a:ea typeface="ヒラギノ角ゴ Pro W3" charset="-128"/>
                <a:cs typeface="ヒラギノ角ゴ Pro W3" charset="-128"/>
              </a:rPr>
              <a:t>HY-</a:t>
            </a:r>
            <a:r>
              <a:rPr lang="en-US" b="1" baseline="0" dirty="0" err="1">
                <a:solidFill>
                  <a:schemeClr val="bg1"/>
                </a:solidFill>
                <a:latin typeface="Arial" charset="0"/>
                <a:ea typeface="ヒラギノ角ゴ Pro W3" charset="-128"/>
                <a:cs typeface="ヒラギノ角ゴ Pro W3" charset="-128"/>
              </a:rPr>
              <a:t>Uty</a:t>
            </a:r>
            <a:r>
              <a:rPr lang="en-US" b="1" baseline="0" dirty="0">
                <a:solidFill>
                  <a:schemeClr val="bg1"/>
                </a:solidFill>
                <a:latin typeface="Arial" charset="0"/>
                <a:ea typeface="ヒラギノ角ゴ Pro W3" charset="-128"/>
                <a:cs typeface="ヒラギノ角ゴ Pro W3" charset="-128"/>
              </a:rPr>
              <a:t>    W     M    H     H   </a:t>
            </a:r>
            <a:r>
              <a:rPr lang="en-US" b="1" baseline="0" dirty="0">
                <a:solidFill>
                  <a:srgbClr val="FFEA18"/>
                </a:solidFill>
                <a:latin typeface="Arial" charset="0"/>
                <a:ea typeface="ヒラギノ角ゴ Pro W3" charset="-128"/>
                <a:cs typeface="ヒラギノ角ゴ Pro W3" charset="-128"/>
              </a:rPr>
              <a:t>N/T</a:t>
            </a:r>
            <a:r>
              <a:rPr lang="en-US" b="1" baseline="0" dirty="0">
                <a:solidFill>
                  <a:schemeClr val="bg1"/>
                </a:solidFill>
                <a:latin typeface="Arial" charset="0"/>
                <a:ea typeface="ヒラギノ角ゴ Pro W3" charset="-128"/>
                <a:cs typeface="ヒラギノ角ゴ Pro W3" charset="-128"/>
              </a:rPr>
              <a:t>  </a:t>
            </a:r>
            <a:r>
              <a:rPr lang="en-US" b="1" baseline="0" dirty="0">
                <a:solidFill>
                  <a:srgbClr val="FFEA18"/>
                </a:solidFill>
                <a:latin typeface="Arial" charset="0"/>
                <a:ea typeface="ヒラギノ角ゴ Pro W3" charset="-128"/>
                <a:cs typeface="ヒラギノ角ゴ Pro W3" charset="-128"/>
              </a:rPr>
              <a:t>M/V</a:t>
            </a:r>
            <a:r>
              <a:rPr lang="en-US" b="1" baseline="0" dirty="0">
                <a:solidFill>
                  <a:schemeClr val="bg1"/>
                </a:solidFill>
                <a:latin typeface="Arial" charset="0"/>
                <a:ea typeface="ヒラギノ角ゴ Pro W3" charset="-128"/>
                <a:cs typeface="ヒラギノ角ゴ Pro W3" charset="-128"/>
              </a:rPr>
              <a:t>  D   L   </a:t>
            </a:r>
            <a:r>
              <a:rPr lang="en-US" b="1" baseline="0" dirty="0">
                <a:solidFill>
                  <a:srgbClr val="FFEA18"/>
                </a:solidFill>
                <a:latin typeface="Arial" charset="0"/>
                <a:ea typeface="ヒラギノ角ゴ Pro W3" charset="-128"/>
                <a:cs typeface="ヒラギノ角ゴ Pro W3" charset="-128"/>
              </a:rPr>
              <a:t>I/L</a:t>
            </a:r>
          </a:p>
          <a:p>
            <a:pPr marL="1104900" lvl="1" indent="-419100" defTabSz="1033463">
              <a:spcBef>
                <a:spcPct val="20000"/>
              </a:spcBef>
              <a:buFontTx/>
              <a:buChar char="–"/>
              <a:tabLst>
                <a:tab pos="2459038" algn="l"/>
              </a:tabLst>
            </a:pPr>
            <a:r>
              <a:rPr lang="en-US" b="1" baseline="0" dirty="0">
                <a:solidFill>
                  <a:schemeClr val="bg1"/>
                </a:solidFill>
                <a:latin typeface="Arial" charset="0"/>
                <a:ea typeface="ヒラギノ角ゴ Pro W3" charset="-128"/>
                <a:cs typeface="ヒラギノ角ゴ Pro W3" charset="-128"/>
              </a:rPr>
              <a:t>H46</a:t>
            </a:r>
            <a:r>
              <a:rPr lang="en-US" b="1" baseline="0" dirty="0">
                <a:solidFill>
                  <a:srgbClr val="FFEA18"/>
                </a:solidFill>
                <a:latin typeface="Arial" charset="0"/>
                <a:ea typeface="ヒラギノ角ゴ Pro W3" charset="-128"/>
                <a:cs typeface="ヒラギノ角ゴ Pro W3" charset="-128"/>
              </a:rPr>
              <a:t>	</a:t>
            </a:r>
            <a:r>
              <a:rPr lang="en-US" b="1" baseline="0" dirty="0">
                <a:solidFill>
                  <a:schemeClr val="bg1"/>
                </a:solidFill>
                <a:latin typeface="Arial" charset="0"/>
                <a:ea typeface="ヒラギノ角ゴ Pro W3" charset="-128"/>
                <a:cs typeface="ヒラギノ角ゴ Pro W3" charset="-128"/>
              </a:rPr>
              <a:t>H</a:t>
            </a:r>
            <a:r>
              <a:rPr lang="en-US" b="1" baseline="0" dirty="0">
                <a:solidFill>
                  <a:srgbClr val="FFEA18"/>
                </a:solidFill>
                <a:latin typeface="Arial" charset="0"/>
                <a:ea typeface="ヒラギノ角ゴ Pro W3" charset="-128"/>
                <a:cs typeface="ヒラギノ角ゴ Pro W3" charset="-128"/>
              </a:rPr>
              <a:t> A/M </a:t>
            </a:r>
            <a:r>
              <a:rPr lang="en-US" b="1" baseline="0" dirty="0">
                <a:solidFill>
                  <a:schemeClr val="bg1"/>
                </a:solidFill>
                <a:latin typeface="Arial" charset="0"/>
                <a:ea typeface="ヒラギノ角ゴ Pro W3" charset="-128"/>
                <a:cs typeface="ヒラギノ角ゴ Pro W3" charset="-128"/>
              </a:rPr>
              <a:t>F V E A I H A F V E A I P E L Q G H V</a:t>
            </a:r>
          </a:p>
          <a:p>
            <a:pPr marL="457200" indent="-457200" defTabSz="1033463">
              <a:lnSpc>
                <a:spcPct val="120000"/>
              </a:lnSpc>
              <a:spcBef>
                <a:spcPct val="20000"/>
              </a:spcBef>
              <a:buClr>
                <a:srgbClr val="FFFF00"/>
              </a:buClr>
              <a:buFontTx/>
              <a:buChar char="•"/>
              <a:tabLst>
                <a:tab pos="2459038" algn="l"/>
              </a:tabLst>
            </a:pPr>
            <a:r>
              <a:rPr lang="en-US" sz="2800" baseline="0" dirty="0">
                <a:solidFill>
                  <a:srgbClr val="FCFF14"/>
                </a:solidFill>
                <a:latin typeface="Times New Roman"/>
                <a:cs typeface="Times New Roman"/>
              </a:rPr>
              <a:t>Peptide Presence / Absence</a:t>
            </a:r>
            <a:endParaRPr lang="en-US" baseline="0" dirty="0">
              <a:solidFill>
                <a:schemeClr val="bg1"/>
              </a:solidFill>
              <a:latin typeface="Times New Roman"/>
              <a:cs typeface="Times New Roman"/>
            </a:endParaRPr>
          </a:p>
          <a:p>
            <a:pPr marL="1104900" lvl="1" indent="-419100" defTabSz="1033463">
              <a:lnSpc>
                <a:spcPct val="130000"/>
              </a:lnSpc>
              <a:spcBef>
                <a:spcPct val="20000"/>
              </a:spcBef>
              <a:buFontTx/>
              <a:buChar char="–"/>
              <a:tabLst>
                <a:tab pos="2459038" algn="l"/>
              </a:tabLst>
            </a:pPr>
            <a:r>
              <a:rPr lang="en-US" b="1" baseline="0" dirty="0">
                <a:solidFill>
                  <a:schemeClr val="bg1"/>
                </a:solidFill>
                <a:latin typeface="Arial" charset="0"/>
                <a:ea typeface="ヒラギノ角ゴ Pro W3" charset="-128"/>
                <a:cs typeface="ヒラギノ角ゴ Pro W3" charset="-128"/>
              </a:rPr>
              <a:t>H60	L     T      F     N    Y     R     N     L</a:t>
            </a:r>
          </a:p>
          <a:p>
            <a:pPr marL="1104900" lvl="1" indent="-419100" defTabSz="1033463">
              <a:lnSpc>
                <a:spcPct val="130000"/>
              </a:lnSpc>
              <a:spcBef>
                <a:spcPct val="20000"/>
              </a:spcBef>
              <a:buFontTx/>
              <a:buChar char="–"/>
              <a:tabLst>
                <a:tab pos="2459038" algn="l"/>
              </a:tabLst>
            </a:pPr>
            <a:r>
              <a:rPr lang="en-US" b="1" baseline="0" dirty="0">
                <a:solidFill>
                  <a:schemeClr val="bg1"/>
                </a:solidFill>
                <a:latin typeface="Arial" charset="0"/>
                <a:ea typeface="ヒラギノ角ゴ Pro W3" charset="-128"/>
                <a:cs typeface="ヒラギノ角ゴ Pro W3" charset="-128"/>
              </a:rPr>
              <a:t>H28	I       L     E     N    F     P     R      L </a:t>
            </a:r>
            <a:endParaRPr lang="en-US" b="1" baseline="0" dirty="0">
              <a:solidFill>
                <a:schemeClr val="bg1"/>
              </a:solidFill>
              <a:latin typeface="Symbol" charset="2"/>
              <a:ea typeface="ヒラギノ角ゴ Pro W3" charset="-128"/>
              <a:cs typeface="ヒラギノ角ゴ Pro W3" charset="-128"/>
            </a:endParaRPr>
          </a:p>
        </p:txBody>
      </p:sp>
      <p:sp>
        <p:nvSpPr>
          <p:cNvPr id="52227" name="Rectangle 3"/>
          <p:cNvSpPr>
            <a:spLocks noChangeArrowheads="1"/>
          </p:cNvSpPr>
          <p:nvPr/>
        </p:nvSpPr>
        <p:spPr bwMode="auto">
          <a:xfrm>
            <a:off x="2190750" y="165100"/>
            <a:ext cx="5815013" cy="584200"/>
          </a:xfrm>
          <a:prstGeom prst="rect">
            <a:avLst/>
          </a:prstGeom>
          <a:noFill/>
          <a:ln w="9525">
            <a:noFill/>
            <a:miter lim="800000"/>
            <a:headEnd/>
            <a:tailEnd/>
          </a:ln>
        </p:spPr>
        <p:txBody>
          <a:bodyPr wrap="none">
            <a:prstTxWarp prst="textNoShape">
              <a:avLst/>
            </a:prstTxWarp>
            <a:spAutoFit/>
          </a:bodyPr>
          <a:lstStyle/>
          <a:p>
            <a:r>
              <a:rPr lang="en-US" sz="3200" baseline="0">
                <a:solidFill>
                  <a:srgbClr val="FFFF00"/>
                </a:solidFill>
                <a:latin typeface="Times New Roman" charset="0"/>
                <a:ea typeface="Times New Roman" charset="0"/>
                <a:cs typeface="Times New Roman" charset="0"/>
              </a:rPr>
              <a:t>Defined Mouse Minor H Antigens</a:t>
            </a:r>
            <a:endParaRPr lang="en-US" baseline="0">
              <a:solidFill>
                <a:srgbClr val="FFFF00"/>
              </a:solidFill>
              <a:latin typeface="Times New Roman" charset="0"/>
              <a:ea typeface="Times New Roman" charset="0"/>
              <a:cs typeface="Times New Roman" charset="0"/>
            </a:endParaRPr>
          </a:p>
        </p:txBody>
      </p:sp>
      <p:sp>
        <p:nvSpPr>
          <p:cNvPr id="52228" name="Oval 4"/>
          <p:cNvSpPr>
            <a:spLocks noChangeArrowheads="1"/>
          </p:cNvSpPr>
          <p:nvPr/>
        </p:nvSpPr>
        <p:spPr bwMode="auto">
          <a:xfrm>
            <a:off x="4864100" y="1295400"/>
            <a:ext cx="673100" cy="698500"/>
          </a:xfrm>
          <a:prstGeom prst="ellipse">
            <a:avLst/>
          </a:prstGeom>
          <a:noFill/>
          <a:ln w="28575">
            <a:solidFill>
              <a:srgbClr val="E52422"/>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74700" y="850900"/>
            <a:ext cx="8534400" cy="1143000"/>
          </a:xfrm>
        </p:spPr>
        <p:txBody>
          <a:bodyPr/>
          <a:lstStyle/>
          <a:p>
            <a:r>
              <a:rPr lang="en-GB" b="0">
                <a:ea typeface="ヒラギノ角ゴ Pro W3" charset="-128"/>
                <a:cs typeface="ヒラギノ角ゴ Pro W3" charset="-128"/>
              </a:rPr>
              <a:t>Minor Histocompatibility Antigens</a:t>
            </a:r>
          </a:p>
        </p:txBody>
      </p:sp>
      <p:sp>
        <p:nvSpPr>
          <p:cNvPr id="20483" name="Rectangle 3"/>
          <p:cNvSpPr>
            <a:spLocks noGrp="1" noChangeArrowheads="1"/>
          </p:cNvSpPr>
          <p:nvPr>
            <p:ph type="subTitle" idx="1"/>
          </p:nvPr>
        </p:nvSpPr>
        <p:spPr>
          <a:xfrm>
            <a:off x="2717800" y="2387600"/>
            <a:ext cx="7010400" cy="1714500"/>
          </a:xfrm>
        </p:spPr>
        <p:txBody>
          <a:bodyPr/>
          <a:lstStyle/>
          <a:p>
            <a:pPr algn="l"/>
            <a:r>
              <a:rPr lang="en-GB" b="0" dirty="0">
                <a:solidFill>
                  <a:srgbClr val="FFFF00"/>
                </a:solidFill>
                <a:ea typeface="ヒラギノ角ゴ Pro W3" charset="-128"/>
                <a:cs typeface="ヒラギノ角ゴ Pro W3" charset="-128"/>
              </a:rPr>
              <a:t>-What are they?</a:t>
            </a:r>
            <a:endParaRPr lang="en-GB" b="0" dirty="0">
              <a:ea typeface="ヒラギノ角ゴ Pro W3" charset="-128"/>
              <a:cs typeface="ヒラギノ角ゴ Pro W3" charset="-128"/>
            </a:endParaRPr>
          </a:p>
          <a:p>
            <a:pPr algn="l"/>
            <a:r>
              <a:rPr lang="en-GB" b="0" dirty="0">
                <a:ea typeface="ヒラギノ角ゴ Pro W3" charset="-128"/>
                <a:cs typeface="ヒラギノ角ゴ Pro W3" charset="-128"/>
              </a:rPr>
              <a:t>-What do they do?</a:t>
            </a:r>
          </a:p>
          <a:p>
            <a:pPr algn="l"/>
            <a:r>
              <a:rPr lang="en-GB" b="0" dirty="0">
                <a:ea typeface="ヒラギノ角ゴ Pro W3" charset="-128"/>
                <a:cs typeface="ヒラギノ角ゴ Pro W3" charset="-128"/>
              </a:rPr>
              <a:t>-Clinical significance &amp; </a:t>
            </a:r>
            <a:r>
              <a:rPr lang="en-GB" b="0" dirty="0" smtClean="0">
                <a:ea typeface="ヒラギノ角ゴ Pro W3" charset="-128"/>
                <a:cs typeface="ヒラギノ角ゴ Pro W3" charset="-128"/>
              </a:rPr>
              <a:t>application. </a:t>
            </a:r>
            <a:endParaRPr lang="en-GB" b="0" dirty="0">
              <a:ea typeface="ヒラギノ角ゴ Pro W3" charset="-128"/>
              <a:cs typeface="ヒラギノ角ゴ Pro W3" charset="-128"/>
            </a:endParaRPr>
          </a:p>
          <a:p>
            <a:pPr algn="l"/>
            <a:endParaRPr lang="en-GB" dirty="0">
              <a:ea typeface="ヒラギノ角ゴ Pro W3" charset="-128"/>
              <a:cs typeface="ヒラギノ角ゴ Pro W3"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274" name="Picture 2" descr="newP4_sv_si_side_bl_2"/>
          <p:cNvPicPr>
            <a:picLocks noChangeAspect="1" noChangeArrowheads="1"/>
          </p:cNvPicPr>
          <p:nvPr/>
        </p:nvPicPr>
        <p:blipFill>
          <a:blip r:embed="rId3"/>
          <a:srcRect/>
          <a:stretch>
            <a:fillRect/>
          </a:stretch>
        </p:blipFill>
        <p:spPr bwMode="auto">
          <a:xfrm>
            <a:off x="508000" y="1901825"/>
            <a:ext cx="3840163" cy="3411538"/>
          </a:xfrm>
          <a:prstGeom prst="rect">
            <a:avLst/>
          </a:prstGeom>
          <a:noFill/>
          <a:ln w="9525">
            <a:noFill/>
            <a:miter lim="800000"/>
            <a:headEnd/>
            <a:tailEnd/>
          </a:ln>
        </p:spPr>
      </p:pic>
      <p:sp>
        <p:nvSpPr>
          <p:cNvPr id="54275" name="Text Box 3"/>
          <p:cNvSpPr txBox="1">
            <a:spLocks noChangeArrowheads="1"/>
          </p:cNvSpPr>
          <p:nvPr/>
        </p:nvSpPr>
        <p:spPr bwMode="auto">
          <a:xfrm>
            <a:off x="2019300" y="2357438"/>
            <a:ext cx="619125" cy="519112"/>
          </a:xfrm>
          <a:prstGeom prst="rect">
            <a:avLst/>
          </a:prstGeom>
          <a:noFill/>
          <a:ln w="9525">
            <a:noFill/>
            <a:miter lim="800000"/>
            <a:headEnd/>
            <a:tailEnd/>
          </a:ln>
        </p:spPr>
        <p:txBody>
          <a:bodyPr wrap="none">
            <a:prstTxWarp prst="textNoShape">
              <a:avLst/>
            </a:prstTxWarp>
            <a:spAutoFit/>
          </a:bodyPr>
          <a:lstStyle/>
          <a:p>
            <a:r>
              <a:rPr lang="en-US" sz="2800" baseline="0">
                <a:solidFill>
                  <a:schemeClr val="bg1"/>
                </a:solidFill>
                <a:latin typeface="Arial" charset="0"/>
              </a:rPr>
              <a:t>P4</a:t>
            </a:r>
            <a:endParaRPr lang="en-US" sz="2800" baseline="0">
              <a:latin typeface="Arial" charset="0"/>
            </a:endParaRPr>
          </a:p>
        </p:txBody>
      </p:sp>
      <p:sp>
        <p:nvSpPr>
          <p:cNvPr id="54276" name="Text Box 4"/>
          <p:cNvSpPr txBox="1">
            <a:spLocks noChangeArrowheads="1"/>
          </p:cNvSpPr>
          <p:nvPr/>
        </p:nvSpPr>
        <p:spPr bwMode="auto">
          <a:xfrm>
            <a:off x="3486150" y="5281613"/>
            <a:ext cx="704850" cy="579437"/>
          </a:xfrm>
          <a:prstGeom prst="rect">
            <a:avLst/>
          </a:prstGeom>
          <a:noFill/>
          <a:ln w="9525">
            <a:noFill/>
            <a:miter lim="800000"/>
            <a:headEnd/>
            <a:tailEnd/>
          </a:ln>
        </p:spPr>
        <p:txBody>
          <a:bodyPr>
            <a:prstTxWarp prst="textNoShape">
              <a:avLst/>
            </a:prstTxWarp>
            <a:spAutoFit/>
          </a:bodyPr>
          <a:lstStyle/>
          <a:p>
            <a:r>
              <a:rPr lang="en-US" sz="3200" baseline="0">
                <a:solidFill>
                  <a:schemeClr val="bg1"/>
                </a:solidFill>
                <a:latin typeface="Symbol" charset="2"/>
              </a:rPr>
              <a:t>a</a:t>
            </a:r>
            <a:r>
              <a:rPr lang="en-US" sz="2800" baseline="0">
                <a:solidFill>
                  <a:schemeClr val="bg1"/>
                </a:solidFill>
                <a:latin typeface="Arial" charset="0"/>
              </a:rPr>
              <a:t>2</a:t>
            </a:r>
          </a:p>
        </p:txBody>
      </p:sp>
      <p:sp>
        <p:nvSpPr>
          <p:cNvPr id="54277" name="Text Box 5"/>
          <p:cNvSpPr txBox="1">
            <a:spLocks noChangeArrowheads="1"/>
          </p:cNvSpPr>
          <p:nvPr/>
        </p:nvSpPr>
        <p:spPr bwMode="auto">
          <a:xfrm>
            <a:off x="561975" y="2192338"/>
            <a:ext cx="639763" cy="579437"/>
          </a:xfrm>
          <a:prstGeom prst="rect">
            <a:avLst/>
          </a:prstGeom>
          <a:noFill/>
          <a:ln w="9525">
            <a:noFill/>
            <a:miter lim="800000"/>
            <a:headEnd/>
            <a:tailEnd/>
          </a:ln>
        </p:spPr>
        <p:txBody>
          <a:bodyPr>
            <a:prstTxWarp prst="textNoShape">
              <a:avLst/>
            </a:prstTxWarp>
            <a:spAutoFit/>
          </a:bodyPr>
          <a:lstStyle/>
          <a:p>
            <a:r>
              <a:rPr lang="en-US" sz="3200" baseline="0">
                <a:solidFill>
                  <a:schemeClr val="bg1"/>
                </a:solidFill>
                <a:latin typeface="Symbol" charset="2"/>
              </a:rPr>
              <a:t>a</a:t>
            </a:r>
            <a:r>
              <a:rPr lang="en-US" sz="2800" baseline="0">
                <a:solidFill>
                  <a:schemeClr val="bg1"/>
                </a:solidFill>
                <a:latin typeface="Arial" charset="0"/>
              </a:rPr>
              <a:t>1</a:t>
            </a:r>
          </a:p>
        </p:txBody>
      </p:sp>
      <p:sp>
        <p:nvSpPr>
          <p:cNvPr id="54278" name="Text Box 6"/>
          <p:cNvSpPr txBox="1">
            <a:spLocks noChangeArrowheads="1"/>
          </p:cNvSpPr>
          <p:nvPr/>
        </p:nvSpPr>
        <p:spPr bwMode="auto">
          <a:xfrm>
            <a:off x="723900" y="0"/>
            <a:ext cx="10502900" cy="523875"/>
          </a:xfrm>
          <a:prstGeom prst="rect">
            <a:avLst/>
          </a:prstGeom>
          <a:noFill/>
          <a:ln w="9525">
            <a:noFill/>
            <a:miter lim="800000"/>
            <a:headEnd/>
            <a:tailEnd/>
          </a:ln>
        </p:spPr>
        <p:txBody>
          <a:bodyPr>
            <a:prstTxWarp prst="textNoShape">
              <a:avLst/>
            </a:prstTxWarp>
            <a:spAutoFit/>
          </a:bodyPr>
          <a:lstStyle/>
          <a:p>
            <a:r>
              <a:rPr lang="en-US" sz="2800" baseline="0">
                <a:solidFill>
                  <a:srgbClr val="FFFF00"/>
                </a:solidFill>
                <a:latin typeface="Times New Roman" charset="0"/>
                <a:ea typeface="Times New Roman" charset="0"/>
                <a:cs typeface="Times New Roman" charset="0"/>
              </a:rPr>
              <a:t>H13 Antigens-the Cusp of Self-Non-Self Discrimination</a:t>
            </a:r>
            <a:endParaRPr lang="en-US" sz="2800" baseline="0">
              <a:latin typeface="Times New Roman" charset="0"/>
              <a:ea typeface="Times New Roman" charset="0"/>
              <a:cs typeface="Times New Roman" charset="0"/>
            </a:endParaRPr>
          </a:p>
        </p:txBody>
      </p:sp>
      <p:pic>
        <p:nvPicPr>
          <p:cNvPr id="54279" name="Picture 146"/>
          <p:cNvPicPr>
            <a:picLocks noChangeAspect="1" noChangeArrowheads="1"/>
          </p:cNvPicPr>
          <p:nvPr/>
        </p:nvPicPr>
        <p:blipFill>
          <a:blip r:embed="rId4"/>
          <a:srcRect/>
          <a:stretch>
            <a:fillRect/>
          </a:stretch>
        </p:blipFill>
        <p:spPr bwMode="auto">
          <a:xfrm>
            <a:off x="5181600" y="2195513"/>
            <a:ext cx="528638" cy="2819400"/>
          </a:xfrm>
          <a:prstGeom prst="rect">
            <a:avLst/>
          </a:prstGeom>
          <a:noFill/>
          <a:ln w="9525">
            <a:noFill/>
            <a:miter lim="800000"/>
            <a:headEnd/>
            <a:tailEnd/>
          </a:ln>
        </p:spPr>
      </p:pic>
      <p:pic>
        <p:nvPicPr>
          <p:cNvPr id="54280" name="Picture 148"/>
          <p:cNvPicPr>
            <a:picLocks noChangeAspect="1" noChangeArrowheads="1"/>
          </p:cNvPicPr>
          <p:nvPr/>
        </p:nvPicPr>
        <p:blipFill>
          <a:blip r:embed="rId5"/>
          <a:srcRect/>
          <a:stretch>
            <a:fillRect/>
          </a:stretch>
        </p:blipFill>
        <p:spPr bwMode="auto">
          <a:xfrm>
            <a:off x="5695950" y="646113"/>
            <a:ext cx="2803525" cy="2997200"/>
          </a:xfrm>
          <a:prstGeom prst="rect">
            <a:avLst/>
          </a:prstGeom>
          <a:noFill/>
          <a:ln w="9525">
            <a:noFill/>
            <a:miter lim="800000"/>
            <a:headEnd/>
            <a:tailEnd/>
          </a:ln>
        </p:spPr>
      </p:pic>
      <p:pic>
        <p:nvPicPr>
          <p:cNvPr id="54281" name="Picture 152"/>
          <p:cNvPicPr>
            <a:picLocks noChangeAspect="1" noChangeArrowheads="1"/>
          </p:cNvPicPr>
          <p:nvPr/>
        </p:nvPicPr>
        <p:blipFill>
          <a:blip r:embed="rId6"/>
          <a:srcRect/>
          <a:stretch>
            <a:fillRect/>
          </a:stretch>
        </p:blipFill>
        <p:spPr bwMode="auto">
          <a:xfrm>
            <a:off x="5803900" y="3508375"/>
            <a:ext cx="3800475" cy="2908300"/>
          </a:xfrm>
          <a:prstGeom prst="rect">
            <a:avLst/>
          </a:prstGeom>
          <a:noFill/>
          <a:ln w="9525">
            <a:noFill/>
            <a:miter lim="800000"/>
            <a:headEnd/>
            <a:tailEnd/>
          </a:ln>
        </p:spPr>
      </p:pic>
      <p:sp>
        <p:nvSpPr>
          <p:cNvPr id="54282" name="TextBox 10"/>
          <p:cNvSpPr txBox="1">
            <a:spLocks noChangeArrowheads="1"/>
          </p:cNvSpPr>
          <p:nvPr/>
        </p:nvSpPr>
        <p:spPr bwMode="auto">
          <a:xfrm>
            <a:off x="8382000" y="749300"/>
            <a:ext cx="990600" cy="546100"/>
          </a:xfrm>
          <a:prstGeom prst="rect">
            <a:avLst/>
          </a:prstGeom>
          <a:noFill/>
          <a:ln w="9525">
            <a:noFill/>
            <a:miter lim="800000"/>
            <a:headEnd/>
            <a:tailEnd/>
          </a:ln>
        </p:spPr>
        <p:txBody>
          <a:bodyPr>
            <a:prstTxWarp prst="textNoShape">
              <a:avLst/>
            </a:prstTxWarp>
            <a:spAutoFit/>
          </a:bodyPr>
          <a:lstStyle/>
          <a:p>
            <a:r>
              <a:rPr lang="en-US" sz="4400" dirty="0">
                <a:solidFill>
                  <a:schemeClr val="bg1"/>
                </a:solidFill>
              </a:rPr>
              <a:t>(V)</a:t>
            </a:r>
          </a:p>
        </p:txBody>
      </p:sp>
      <p:sp>
        <p:nvSpPr>
          <p:cNvPr id="54283" name="TextBox 11"/>
          <p:cNvSpPr txBox="1">
            <a:spLocks noChangeArrowheads="1"/>
          </p:cNvSpPr>
          <p:nvPr/>
        </p:nvSpPr>
        <p:spPr bwMode="auto">
          <a:xfrm>
            <a:off x="8382000" y="3568700"/>
            <a:ext cx="990600" cy="546100"/>
          </a:xfrm>
          <a:prstGeom prst="rect">
            <a:avLst/>
          </a:prstGeom>
          <a:noFill/>
          <a:ln w="9525">
            <a:noFill/>
            <a:miter lim="800000"/>
            <a:headEnd/>
            <a:tailEnd/>
          </a:ln>
        </p:spPr>
        <p:txBody>
          <a:bodyPr>
            <a:prstTxWarp prst="textNoShape">
              <a:avLst/>
            </a:prstTxWarp>
            <a:spAutoFit/>
          </a:bodyPr>
          <a:lstStyle/>
          <a:p>
            <a:r>
              <a:rPr lang="en-US" sz="4400">
                <a:solidFill>
                  <a:schemeClr val="bg1"/>
                </a:solidFill>
              </a:rPr>
              <a:t>(I)</a:t>
            </a:r>
          </a:p>
        </p:txBody>
      </p:sp>
      <p:sp>
        <p:nvSpPr>
          <p:cNvPr id="13" name="TextBox 12"/>
          <p:cNvSpPr txBox="1"/>
          <p:nvPr/>
        </p:nvSpPr>
        <p:spPr>
          <a:xfrm>
            <a:off x="101600" y="6350000"/>
            <a:ext cx="4997682" cy="584776"/>
          </a:xfrm>
          <a:prstGeom prst="rect">
            <a:avLst/>
          </a:prstGeom>
          <a:noFill/>
        </p:spPr>
        <p:txBody>
          <a:bodyPr wrap="none">
            <a:spAutoFit/>
          </a:bodyPr>
          <a:lstStyle/>
          <a:p>
            <a:pPr>
              <a:defRPr/>
            </a:pPr>
            <a:r>
              <a:rPr lang="en-US" dirty="0" err="1">
                <a:ln>
                  <a:solidFill>
                    <a:schemeClr val="accent3"/>
                  </a:solidFill>
                </a:ln>
                <a:solidFill>
                  <a:srgbClr val="FFFFFF"/>
                </a:solidFill>
                <a:latin typeface="Helvetica" pitchFamily="-108" charset="0"/>
              </a:rPr>
              <a:t>Ostrov</a:t>
            </a:r>
            <a:r>
              <a:rPr lang="en-US" dirty="0">
                <a:ln>
                  <a:solidFill>
                    <a:schemeClr val="accent3"/>
                  </a:solidFill>
                </a:ln>
                <a:solidFill>
                  <a:srgbClr val="FFFFFF"/>
                </a:solidFill>
                <a:latin typeface="Helvetica" pitchFamily="-108" charset="0"/>
              </a:rPr>
              <a:t> DA et al. (2002)  J Immunol. 2002 168: 283-9</a:t>
            </a:r>
            <a:r>
              <a:rPr lang="en-US" dirty="0">
                <a:latin typeface="Helvetica" pitchFamily="-108" charset="0"/>
              </a:rPr>
              <a:t>.</a:t>
            </a:r>
            <a:endParaRPr lang="en-GB" dirty="0">
              <a:latin typeface="Helvetica" pitchFamily="-108" charset="0"/>
            </a:endParaRPr>
          </a:p>
          <a:p>
            <a:pPr>
              <a:defRPr/>
            </a:pPr>
            <a:endParaRPr lang="en-US" dirty="0">
              <a:latin typeface="Helvetica" pitchFamily="-108" charset="0"/>
            </a:endParaRPr>
          </a:p>
        </p:txBody>
      </p:sp>
      <p:sp>
        <p:nvSpPr>
          <p:cNvPr id="14" name="TextBox 13"/>
          <p:cNvSpPr txBox="1"/>
          <p:nvPr/>
        </p:nvSpPr>
        <p:spPr>
          <a:xfrm>
            <a:off x="6540500" y="6358949"/>
            <a:ext cx="1377300" cy="584776"/>
          </a:xfrm>
          <a:prstGeom prst="rect">
            <a:avLst/>
          </a:prstGeom>
          <a:noFill/>
        </p:spPr>
        <p:txBody>
          <a:bodyPr wrap="none">
            <a:spAutoFit/>
          </a:bodyPr>
          <a:lstStyle/>
          <a:p>
            <a:pPr>
              <a:defRPr/>
            </a:pPr>
            <a:r>
              <a:rPr lang="en-GB" dirty="0" smtClean="0">
                <a:ln>
                  <a:solidFill>
                    <a:schemeClr val="accent3"/>
                  </a:solidFill>
                </a:ln>
                <a:solidFill>
                  <a:srgbClr val="FFFFFF"/>
                </a:solidFill>
                <a:latin typeface="Helvetica" pitchFamily="-108" charset="0"/>
              </a:rPr>
              <a:t>Peptide </a:t>
            </a:r>
            <a:r>
              <a:rPr lang="en-GB" dirty="0" err="1" smtClean="0">
                <a:ln>
                  <a:solidFill>
                    <a:schemeClr val="accent3"/>
                  </a:solidFill>
                </a:ln>
                <a:solidFill>
                  <a:srgbClr val="FFFFFF"/>
                </a:solidFill>
                <a:latin typeface="Helvetica" pitchFamily="-108" charset="0"/>
              </a:rPr>
              <a:t>conc</a:t>
            </a:r>
            <a:endParaRPr lang="en-GB" dirty="0" smtClean="0">
              <a:latin typeface="Helvetica" pitchFamily="-108" charset="0"/>
            </a:endParaRPr>
          </a:p>
          <a:p>
            <a:pPr>
              <a:defRPr/>
            </a:pPr>
            <a:endParaRPr lang="en-US" dirty="0">
              <a:latin typeface="Helvetica" pitchFamily="-10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278" name="Text Box 6"/>
          <p:cNvSpPr txBox="1">
            <a:spLocks noChangeArrowheads="1"/>
          </p:cNvSpPr>
          <p:nvPr/>
        </p:nvSpPr>
        <p:spPr bwMode="auto">
          <a:xfrm>
            <a:off x="723900" y="0"/>
            <a:ext cx="10502900" cy="523875"/>
          </a:xfrm>
          <a:prstGeom prst="rect">
            <a:avLst/>
          </a:prstGeom>
          <a:noFill/>
          <a:ln w="9525">
            <a:noFill/>
            <a:miter lim="800000"/>
            <a:headEnd/>
            <a:tailEnd/>
          </a:ln>
        </p:spPr>
        <p:txBody>
          <a:bodyPr>
            <a:prstTxWarp prst="textNoShape">
              <a:avLst/>
            </a:prstTxWarp>
            <a:spAutoFit/>
          </a:bodyPr>
          <a:lstStyle/>
          <a:p>
            <a:r>
              <a:rPr lang="en-US" sz="2800" baseline="0">
                <a:solidFill>
                  <a:srgbClr val="FFFF00"/>
                </a:solidFill>
                <a:latin typeface="Times New Roman" charset="0"/>
                <a:ea typeface="Times New Roman" charset="0"/>
                <a:cs typeface="Times New Roman" charset="0"/>
              </a:rPr>
              <a:t>H13 Antigens-the Cusp of Self-Non-Self Discrimination</a:t>
            </a:r>
            <a:endParaRPr lang="en-US" sz="2800" baseline="0">
              <a:latin typeface="Times New Roman" charset="0"/>
              <a:ea typeface="Times New Roman" charset="0"/>
              <a:cs typeface="Times New Roman" charset="0"/>
            </a:endParaRPr>
          </a:p>
        </p:txBody>
      </p:sp>
      <p:pic>
        <p:nvPicPr>
          <p:cNvPr id="54279" name="Picture 146"/>
          <p:cNvPicPr>
            <a:picLocks noChangeAspect="1" noChangeArrowheads="1"/>
          </p:cNvPicPr>
          <p:nvPr/>
        </p:nvPicPr>
        <p:blipFill>
          <a:blip r:embed="rId3"/>
          <a:srcRect/>
          <a:stretch>
            <a:fillRect/>
          </a:stretch>
        </p:blipFill>
        <p:spPr bwMode="auto">
          <a:xfrm>
            <a:off x="5181600" y="2195513"/>
            <a:ext cx="528638" cy="2819400"/>
          </a:xfrm>
          <a:prstGeom prst="rect">
            <a:avLst/>
          </a:prstGeom>
          <a:noFill/>
          <a:ln w="9525">
            <a:noFill/>
            <a:miter lim="800000"/>
            <a:headEnd/>
            <a:tailEnd/>
          </a:ln>
        </p:spPr>
      </p:pic>
      <p:pic>
        <p:nvPicPr>
          <p:cNvPr id="54280" name="Picture 148"/>
          <p:cNvPicPr>
            <a:picLocks noChangeAspect="1" noChangeArrowheads="1"/>
          </p:cNvPicPr>
          <p:nvPr/>
        </p:nvPicPr>
        <p:blipFill>
          <a:blip r:embed="rId4"/>
          <a:srcRect/>
          <a:stretch>
            <a:fillRect/>
          </a:stretch>
        </p:blipFill>
        <p:spPr bwMode="auto">
          <a:xfrm>
            <a:off x="5695950" y="646113"/>
            <a:ext cx="2803525" cy="2997200"/>
          </a:xfrm>
          <a:prstGeom prst="rect">
            <a:avLst/>
          </a:prstGeom>
          <a:noFill/>
          <a:ln w="9525">
            <a:noFill/>
            <a:miter lim="800000"/>
            <a:headEnd/>
            <a:tailEnd/>
          </a:ln>
        </p:spPr>
      </p:pic>
      <p:pic>
        <p:nvPicPr>
          <p:cNvPr id="54281" name="Picture 152"/>
          <p:cNvPicPr>
            <a:picLocks noChangeAspect="1" noChangeArrowheads="1"/>
          </p:cNvPicPr>
          <p:nvPr/>
        </p:nvPicPr>
        <p:blipFill>
          <a:blip r:embed="rId5"/>
          <a:srcRect/>
          <a:stretch>
            <a:fillRect/>
          </a:stretch>
        </p:blipFill>
        <p:spPr bwMode="auto">
          <a:xfrm>
            <a:off x="5803900" y="3508375"/>
            <a:ext cx="3800475" cy="2908300"/>
          </a:xfrm>
          <a:prstGeom prst="rect">
            <a:avLst/>
          </a:prstGeom>
          <a:noFill/>
          <a:ln w="9525">
            <a:noFill/>
            <a:miter lim="800000"/>
            <a:headEnd/>
            <a:tailEnd/>
          </a:ln>
        </p:spPr>
      </p:pic>
      <p:sp>
        <p:nvSpPr>
          <p:cNvPr id="54282" name="TextBox 10"/>
          <p:cNvSpPr txBox="1">
            <a:spLocks noChangeArrowheads="1"/>
          </p:cNvSpPr>
          <p:nvPr/>
        </p:nvSpPr>
        <p:spPr bwMode="auto">
          <a:xfrm>
            <a:off x="8382000" y="749300"/>
            <a:ext cx="990600" cy="546100"/>
          </a:xfrm>
          <a:prstGeom prst="rect">
            <a:avLst/>
          </a:prstGeom>
          <a:noFill/>
          <a:ln w="9525">
            <a:noFill/>
            <a:miter lim="800000"/>
            <a:headEnd/>
            <a:tailEnd/>
          </a:ln>
        </p:spPr>
        <p:txBody>
          <a:bodyPr>
            <a:prstTxWarp prst="textNoShape">
              <a:avLst/>
            </a:prstTxWarp>
            <a:spAutoFit/>
          </a:bodyPr>
          <a:lstStyle/>
          <a:p>
            <a:r>
              <a:rPr lang="en-US" sz="4400" dirty="0">
                <a:solidFill>
                  <a:schemeClr val="bg1"/>
                </a:solidFill>
              </a:rPr>
              <a:t>(V)</a:t>
            </a:r>
          </a:p>
        </p:txBody>
      </p:sp>
      <p:sp>
        <p:nvSpPr>
          <p:cNvPr id="54283" name="TextBox 11"/>
          <p:cNvSpPr txBox="1">
            <a:spLocks noChangeArrowheads="1"/>
          </p:cNvSpPr>
          <p:nvPr/>
        </p:nvSpPr>
        <p:spPr bwMode="auto">
          <a:xfrm>
            <a:off x="8382000" y="3568700"/>
            <a:ext cx="990600" cy="546100"/>
          </a:xfrm>
          <a:prstGeom prst="rect">
            <a:avLst/>
          </a:prstGeom>
          <a:noFill/>
          <a:ln w="9525">
            <a:noFill/>
            <a:miter lim="800000"/>
            <a:headEnd/>
            <a:tailEnd/>
          </a:ln>
        </p:spPr>
        <p:txBody>
          <a:bodyPr>
            <a:prstTxWarp prst="textNoShape">
              <a:avLst/>
            </a:prstTxWarp>
            <a:spAutoFit/>
          </a:bodyPr>
          <a:lstStyle/>
          <a:p>
            <a:r>
              <a:rPr lang="en-US" sz="4400">
                <a:solidFill>
                  <a:schemeClr val="bg1"/>
                </a:solidFill>
              </a:rPr>
              <a:t>(I)</a:t>
            </a:r>
          </a:p>
        </p:txBody>
      </p:sp>
      <p:sp>
        <p:nvSpPr>
          <p:cNvPr id="13" name="TextBox 12"/>
          <p:cNvSpPr txBox="1"/>
          <p:nvPr/>
        </p:nvSpPr>
        <p:spPr>
          <a:xfrm>
            <a:off x="101600" y="6350000"/>
            <a:ext cx="4997682" cy="584776"/>
          </a:xfrm>
          <a:prstGeom prst="rect">
            <a:avLst/>
          </a:prstGeom>
          <a:noFill/>
        </p:spPr>
        <p:txBody>
          <a:bodyPr wrap="none">
            <a:spAutoFit/>
          </a:bodyPr>
          <a:lstStyle/>
          <a:p>
            <a:pPr>
              <a:defRPr/>
            </a:pPr>
            <a:r>
              <a:rPr lang="en-US" dirty="0" err="1">
                <a:ln>
                  <a:solidFill>
                    <a:schemeClr val="accent3"/>
                  </a:solidFill>
                </a:ln>
                <a:solidFill>
                  <a:srgbClr val="FFFFFF"/>
                </a:solidFill>
                <a:latin typeface="Helvetica" pitchFamily="-108" charset="0"/>
              </a:rPr>
              <a:t>Ostrov</a:t>
            </a:r>
            <a:r>
              <a:rPr lang="en-US" dirty="0">
                <a:ln>
                  <a:solidFill>
                    <a:schemeClr val="accent3"/>
                  </a:solidFill>
                </a:ln>
                <a:solidFill>
                  <a:srgbClr val="FFFFFF"/>
                </a:solidFill>
                <a:latin typeface="Helvetica" pitchFamily="-108" charset="0"/>
              </a:rPr>
              <a:t> DA et al. (2002)  J Immunol. 2002 168: 283-9</a:t>
            </a:r>
            <a:r>
              <a:rPr lang="en-US" dirty="0">
                <a:latin typeface="Helvetica" pitchFamily="-108" charset="0"/>
              </a:rPr>
              <a:t>.</a:t>
            </a:r>
            <a:endParaRPr lang="en-GB" dirty="0">
              <a:latin typeface="Helvetica" pitchFamily="-108" charset="0"/>
            </a:endParaRPr>
          </a:p>
          <a:p>
            <a:pPr>
              <a:defRPr/>
            </a:pPr>
            <a:endParaRPr lang="en-US" dirty="0">
              <a:latin typeface="Helvetica" pitchFamily="-108" charset="0"/>
            </a:endParaRPr>
          </a:p>
        </p:txBody>
      </p:sp>
      <p:sp>
        <p:nvSpPr>
          <p:cNvPr id="14" name="TextBox 13"/>
          <p:cNvSpPr txBox="1"/>
          <p:nvPr/>
        </p:nvSpPr>
        <p:spPr>
          <a:xfrm>
            <a:off x="6540500" y="6358949"/>
            <a:ext cx="1377300" cy="584776"/>
          </a:xfrm>
          <a:prstGeom prst="rect">
            <a:avLst/>
          </a:prstGeom>
          <a:noFill/>
        </p:spPr>
        <p:txBody>
          <a:bodyPr wrap="none">
            <a:spAutoFit/>
          </a:bodyPr>
          <a:lstStyle/>
          <a:p>
            <a:pPr>
              <a:defRPr/>
            </a:pPr>
            <a:r>
              <a:rPr lang="en-GB" dirty="0" smtClean="0">
                <a:ln>
                  <a:solidFill>
                    <a:schemeClr val="accent3"/>
                  </a:solidFill>
                </a:ln>
                <a:solidFill>
                  <a:srgbClr val="FFFFFF"/>
                </a:solidFill>
                <a:latin typeface="Helvetica" pitchFamily="-108" charset="0"/>
              </a:rPr>
              <a:t>Peptide </a:t>
            </a:r>
            <a:r>
              <a:rPr lang="en-GB" dirty="0" err="1" smtClean="0">
                <a:ln>
                  <a:solidFill>
                    <a:schemeClr val="accent3"/>
                  </a:solidFill>
                </a:ln>
                <a:solidFill>
                  <a:srgbClr val="FFFFFF"/>
                </a:solidFill>
                <a:latin typeface="Helvetica" pitchFamily="-108" charset="0"/>
              </a:rPr>
              <a:t>conc</a:t>
            </a:r>
            <a:endParaRPr lang="en-GB" dirty="0" smtClean="0">
              <a:latin typeface="Helvetica" pitchFamily="-108" charset="0"/>
            </a:endParaRPr>
          </a:p>
          <a:p>
            <a:pPr>
              <a:defRPr/>
            </a:pPr>
            <a:endParaRPr lang="en-US" dirty="0">
              <a:latin typeface="Helvetica" pitchFamily="-108" charset="0"/>
            </a:endParaRPr>
          </a:p>
        </p:txBody>
      </p:sp>
      <p:pic>
        <p:nvPicPr>
          <p:cNvPr id="15" name="Picture 14"/>
          <p:cNvPicPr>
            <a:picLocks noChangeAspect="1"/>
          </p:cNvPicPr>
          <p:nvPr/>
        </p:nvPicPr>
        <p:blipFill>
          <a:blip r:embed="rId6"/>
          <a:stretch>
            <a:fillRect/>
          </a:stretch>
        </p:blipFill>
        <p:spPr>
          <a:xfrm>
            <a:off x="1339850" y="1541461"/>
            <a:ext cx="2800350" cy="351533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274" name="Picture 2" descr="newP4_sv_si_side_bl_2"/>
          <p:cNvPicPr>
            <a:picLocks noChangeAspect="1" noChangeArrowheads="1"/>
          </p:cNvPicPr>
          <p:nvPr/>
        </p:nvPicPr>
        <p:blipFill>
          <a:blip r:embed="rId3"/>
          <a:srcRect/>
          <a:stretch>
            <a:fillRect/>
          </a:stretch>
        </p:blipFill>
        <p:spPr bwMode="auto">
          <a:xfrm>
            <a:off x="508000" y="1901825"/>
            <a:ext cx="3840163" cy="3411538"/>
          </a:xfrm>
          <a:prstGeom prst="rect">
            <a:avLst/>
          </a:prstGeom>
          <a:noFill/>
          <a:ln w="9525">
            <a:noFill/>
            <a:miter lim="800000"/>
            <a:headEnd/>
            <a:tailEnd/>
          </a:ln>
        </p:spPr>
      </p:pic>
      <p:sp>
        <p:nvSpPr>
          <p:cNvPr id="54275" name="Text Box 3"/>
          <p:cNvSpPr txBox="1">
            <a:spLocks noChangeArrowheads="1"/>
          </p:cNvSpPr>
          <p:nvPr/>
        </p:nvSpPr>
        <p:spPr bwMode="auto">
          <a:xfrm>
            <a:off x="2019300" y="2357438"/>
            <a:ext cx="619125" cy="519112"/>
          </a:xfrm>
          <a:prstGeom prst="rect">
            <a:avLst/>
          </a:prstGeom>
          <a:noFill/>
          <a:ln w="9525">
            <a:noFill/>
            <a:miter lim="800000"/>
            <a:headEnd/>
            <a:tailEnd/>
          </a:ln>
        </p:spPr>
        <p:txBody>
          <a:bodyPr wrap="none">
            <a:prstTxWarp prst="textNoShape">
              <a:avLst/>
            </a:prstTxWarp>
            <a:spAutoFit/>
          </a:bodyPr>
          <a:lstStyle/>
          <a:p>
            <a:r>
              <a:rPr lang="en-US" sz="2800" baseline="0">
                <a:solidFill>
                  <a:schemeClr val="bg1"/>
                </a:solidFill>
                <a:latin typeface="Arial" charset="0"/>
              </a:rPr>
              <a:t>P4</a:t>
            </a:r>
            <a:endParaRPr lang="en-US" sz="2800" baseline="0">
              <a:latin typeface="Arial" charset="0"/>
            </a:endParaRPr>
          </a:p>
        </p:txBody>
      </p:sp>
      <p:sp>
        <p:nvSpPr>
          <p:cNvPr id="54276" name="Text Box 4"/>
          <p:cNvSpPr txBox="1">
            <a:spLocks noChangeArrowheads="1"/>
          </p:cNvSpPr>
          <p:nvPr/>
        </p:nvSpPr>
        <p:spPr bwMode="auto">
          <a:xfrm>
            <a:off x="3486150" y="5281613"/>
            <a:ext cx="704850" cy="579437"/>
          </a:xfrm>
          <a:prstGeom prst="rect">
            <a:avLst/>
          </a:prstGeom>
          <a:noFill/>
          <a:ln w="9525">
            <a:noFill/>
            <a:miter lim="800000"/>
            <a:headEnd/>
            <a:tailEnd/>
          </a:ln>
        </p:spPr>
        <p:txBody>
          <a:bodyPr>
            <a:prstTxWarp prst="textNoShape">
              <a:avLst/>
            </a:prstTxWarp>
            <a:spAutoFit/>
          </a:bodyPr>
          <a:lstStyle/>
          <a:p>
            <a:r>
              <a:rPr lang="en-US" sz="3200" baseline="0">
                <a:solidFill>
                  <a:schemeClr val="bg1"/>
                </a:solidFill>
                <a:latin typeface="Symbol" charset="2"/>
              </a:rPr>
              <a:t>a</a:t>
            </a:r>
            <a:r>
              <a:rPr lang="en-US" sz="2800" baseline="0">
                <a:solidFill>
                  <a:schemeClr val="bg1"/>
                </a:solidFill>
                <a:latin typeface="Arial" charset="0"/>
              </a:rPr>
              <a:t>2</a:t>
            </a:r>
          </a:p>
        </p:txBody>
      </p:sp>
      <p:sp>
        <p:nvSpPr>
          <p:cNvPr id="54277" name="Text Box 5"/>
          <p:cNvSpPr txBox="1">
            <a:spLocks noChangeArrowheads="1"/>
          </p:cNvSpPr>
          <p:nvPr/>
        </p:nvSpPr>
        <p:spPr bwMode="auto">
          <a:xfrm>
            <a:off x="561975" y="2192338"/>
            <a:ext cx="639763" cy="579437"/>
          </a:xfrm>
          <a:prstGeom prst="rect">
            <a:avLst/>
          </a:prstGeom>
          <a:noFill/>
          <a:ln w="9525">
            <a:noFill/>
            <a:miter lim="800000"/>
            <a:headEnd/>
            <a:tailEnd/>
          </a:ln>
        </p:spPr>
        <p:txBody>
          <a:bodyPr>
            <a:prstTxWarp prst="textNoShape">
              <a:avLst/>
            </a:prstTxWarp>
            <a:spAutoFit/>
          </a:bodyPr>
          <a:lstStyle/>
          <a:p>
            <a:r>
              <a:rPr lang="en-US" sz="3200" baseline="0">
                <a:solidFill>
                  <a:schemeClr val="bg1"/>
                </a:solidFill>
                <a:latin typeface="Symbol" charset="2"/>
              </a:rPr>
              <a:t>a</a:t>
            </a:r>
            <a:r>
              <a:rPr lang="en-US" sz="2800" baseline="0">
                <a:solidFill>
                  <a:schemeClr val="bg1"/>
                </a:solidFill>
                <a:latin typeface="Arial" charset="0"/>
              </a:rPr>
              <a:t>1</a:t>
            </a:r>
          </a:p>
        </p:txBody>
      </p:sp>
      <p:sp>
        <p:nvSpPr>
          <p:cNvPr id="54278" name="Text Box 6"/>
          <p:cNvSpPr txBox="1">
            <a:spLocks noChangeArrowheads="1"/>
          </p:cNvSpPr>
          <p:nvPr/>
        </p:nvSpPr>
        <p:spPr bwMode="auto">
          <a:xfrm>
            <a:off x="723900" y="0"/>
            <a:ext cx="10502900" cy="523875"/>
          </a:xfrm>
          <a:prstGeom prst="rect">
            <a:avLst/>
          </a:prstGeom>
          <a:noFill/>
          <a:ln w="9525">
            <a:noFill/>
            <a:miter lim="800000"/>
            <a:headEnd/>
            <a:tailEnd/>
          </a:ln>
        </p:spPr>
        <p:txBody>
          <a:bodyPr>
            <a:prstTxWarp prst="textNoShape">
              <a:avLst/>
            </a:prstTxWarp>
            <a:spAutoFit/>
          </a:bodyPr>
          <a:lstStyle/>
          <a:p>
            <a:r>
              <a:rPr lang="en-US" sz="2800" baseline="0">
                <a:solidFill>
                  <a:srgbClr val="FFFF00"/>
                </a:solidFill>
                <a:latin typeface="Times New Roman" charset="0"/>
                <a:ea typeface="Times New Roman" charset="0"/>
                <a:cs typeface="Times New Roman" charset="0"/>
              </a:rPr>
              <a:t>H13 Antigens-the Cusp of Self-Non-Self Discrimination</a:t>
            </a:r>
            <a:endParaRPr lang="en-US" sz="2800" baseline="0">
              <a:latin typeface="Times New Roman" charset="0"/>
              <a:ea typeface="Times New Roman" charset="0"/>
              <a:cs typeface="Times New Roman" charset="0"/>
            </a:endParaRPr>
          </a:p>
        </p:txBody>
      </p:sp>
      <p:pic>
        <p:nvPicPr>
          <p:cNvPr id="54279" name="Picture 146"/>
          <p:cNvPicPr>
            <a:picLocks noChangeAspect="1" noChangeArrowheads="1"/>
          </p:cNvPicPr>
          <p:nvPr/>
        </p:nvPicPr>
        <p:blipFill>
          <a:blip r:embed="rId4"/>
          <a:srcRect/>
          <a:stretch>
            <a:fillRect/>
          </a:stretch>
        </p:blipFill>
        <p:spPr bwMode="auto">
          <a:xfrm>
            <a:off x="5181600" y="2195513"/>
            <a:ext cx="528638" cy="2819400"/>
          </a:xfrm>
          <a:prstGeom prst="rect">
            <a:avLst/>
          </a:prstGeom>
          <a:noFill/>
          <a:ln w="9525">
            <a:noFill/>
            <a:miter lim="800000"/>
            <a:headEnd/>
            <a:tailEnd/>
          </a:ln>
        </p:spPr>
      </p:pic>
      <p:pic>
        <p:nvPicPr>
          <p:cNvPr id="54280" name="Picture 148"/>
          <p:cNvPicPr>
            <a:picLocks noChangeAspect="1" noChangeArrowheads="1"/>
          </p:cNvPicPr>
          <p:nvPr/>
        </p:nvPicPr>
        <p:blipFill>
          <a:blip r:embed="rId5"/>
          <a:srcRect/>
          <a:stretch>
            <a:fillRect/>
          </a:stretch>
        </p:blipFill>
        <p:spPr bwMode="auto">
          <a:xfrm>
            <a:off x="5695950" y="646113"/>
            <a:ext cx="2803525" cy="2997200"/>
          </a:xfrm>
          <a:prstGeom prst="rect">
            <a:avLst/>
          </a:prstGeom>
          <a:noFill/>
          <a:ln w="9525">
            <a:noFill/>
            <a:miter lim="800000"/>
            <a:headEnd/>
            <a:tailEnd/>
          </a:ln>
        </p:spPr>
      </p:pic>
      <p:pic>
        <p:nvPicPr>
          <p:cNvPr id="54281" name="Picture 152"/>
          <p:cNvPicPr>
            <a:picLocks noChangeAspect="1" noChangeArrowheads="1"/>
          </p:cNvPicPr>
          <p:nvPr/>
        </p:nvPicPr>
        <p:blipFill>
          <a:blip r:embed="rId6"/>
          <a:srcRect/>
          <a:stretch>
            <a:fillRect/>
          </a:stretch>
        </p:blipFill>
        <p:spPr bwMode="auto">
          <a:xfrm>
            <a:off x="5803900" y="3508375"/>
            <a:ext cx="3800475" cy="2908300"/>
          </a:xfrm>
          <a:prstGeom prst="rect">
            <a:avLst/>
          </a:prstGeom>
          <a:noFill/>
          <a:ln w="9525">
            <a:noFill/>
            <a:miter lim="800000"/>
            <a:headEnd/>
            <a:tailEnd/>
          </a:ln>
        </p:spPr>
      </p:pic>
      <p:sp>
        <p:nvSpPr>
          <p:cNvPr id="54282" name="TextBox 10"/>
          <p:cNvSpPr txBox="1">
            <a:spLocks noChangeArrowheads="1"/>
          </p:cNvSpPr>
          <p:nvPr/>
        </p:nvSpPr>
        <p:spPr bwMode="auto">
          <a:xfrm>
            <a:off x="8382000" y="749300"/>
            <a:ext cx="990600" cy="546100"/>
          </a:xfrm>
          <a:prstGeom prst="rect">
            <a:avLst/>
          </a:prstGeom>
          <a:noFill/>
          <a:ln w="9525">
            <a:noFill/>
            <a:miter lim="800000"/>
            <a:headEnd/>
            <a:tailEnd/>
          </a:ln>
        </p:spPr>
        <p:txBody>
          <a:bodyPr>
            <a:prstTxWarp prst="textNoShape">
              <a:avLst/>
            </a:prstTxWarp>
            <a:spAutoFit/>
          </a:bodyPr>
          <a:lstStyle/>
          <a:p>
            <a:r>
              <a:rPr lang="en-US" sz="4400" dirty="0">
                <a:solidFill>
                  <a:schemeClr val="bg1"/>
                </a:solidFill>
              </a:rPr>
              <a:t>(V)</a:t>
            </a:r>
          </a:p>
        </p:txBody>
      </p:sp>
      <p:sp>
        <p:nvSpPr>
          <p:cNvPr id="54283" name="TextBox 11"/>
          <p:cNvSpPr txBox="1">
            <a:spLocks noChangeArrowheads="1"/>
          </p:cNvSpPr>
          <p:nvPr/>
        </p:nvSpPr>
        <p:spPr bwMode="auto">
          <a:xfrm>
            <a:off x="8382000" y="3568700"/>
            <a:ext cx="990600" cy="546100"/>
          </a:xfrm>
          <a:prstGeom prst="rect">
            <a:avLst/>
          </a:prstGeom>
          <a:noFill/>
          <a:ln w="9525">
            <a:noFill/>
            <a:miter lim="800000"/>
            <a:headEnd/>
            <a:tailEnd/>
          </a:ln>
        </p:spPr>
        <p:txBody>
          <a:bodyPr>
            <a:prstTxWarp prst="textNoShape">
              <a:avLst/>
            </a:prstTxWarp>
            <a:spAutoFit/>
          </a:bodyPr>
          <a:lstStyle/>
          <a:p>
            <a:r>
              <a:rPr lang="en-US" sz="4400">
                <a:solidFill>
                  <a:schemeClr val="bg1"/>
                </a:solidFill>
              </a:rPr>
              <a:t>(I)</a:t>
            </a:r>
          </a:p>
        </p:txBody>
      </p:sp>
      <p:sp>
        <p:nvSpPr>
          <p:cNvPr id="13" name="TextBox 12"/>
          <p:cNvSpPr txBox="1"/>
          <p:nvPr/>
        </p:nvSpPr>
        <p:spPr>
          <a:xfrm>
            <a:off x="101600" y="6350000"/>
            <a:ext cx="4997682" cy="584776"/>
          </a:xfrm>
          <a:prstGeom prst="rect">
            <a:avLst/>
          </a:prstGeom>
          <a:noFill/>
        </p:spPr>
        <p:txBody>
          <a:bodyPr wrap="none">
            <a:spAutoFit/>
          </a:bodyPr>
          <a:lstStyle/>
          <a:p>
            <a:pPr>
              <a:defRPr/>
            </a:pPr>
            <a:r>
              <a:rPr lang="en-US" dirty="0" err="1">
                <a:ln>
                  <a:solidFill>
                    <a:schemeClr val="accent3"/>
                  </a:solidFill>
                </a:ln>
                <a:solidFill>
                  <a:srgbClr val="FFFFFF"/>
                </a:solidFill>
                <a:latin typeface="Helvetica" pitchFamily="-108" charset="0"/>
              </a:rPr>
              <a:t>Ostrov</a:t>
            </a:r>
            <a:r>
              <a:rPr lang="en-US" dirty="0">
                <a:ln>
                  <a:solidFill>
                    <a:schemeClr val="accent3"/>
                  </a:solidFill>
                </a:ln>
                <a:solidFill>
                  <a:srgbClr val="FFFFFF"/>
                </a:solidFill>
                <a:latin typeface="Helvetica" pitchFamily="-108" charset="0"/>
              </a:rPr>
              <a:t> DA et al. (2002)  J Immunol. 2002 168: 283-9</a:t>
            </a:r>
            <a:r>
              <a:rPr lang="en-US" dirty="0">
                <a:latin typeface="Helvetica" pitchFamily="-108" charset="0"/>
              </a:rPr>
              <a:t>.</a:t>
            </a:r>
            <a:endParaRPr lang="en-GB" dirty="0">
              <a:latin typeface="Helvetica" pitchFamily="-108" charset="0"/>
            </a:endParaRPr>
          </a:p>
          <a:p>
            <a:pPr>
              <a:defRPr/>
            </a:pPr>
            <a:endParaRPr lang="en-US" dirty="0">
              <a:latin typeface="Helvetica" pitchFamily="-108" charset="0"/>
            </a:endParaRPr>
          </a:p>
        </p:txBody>
      </p:sp>
      <p:sp>
        <p:nvSpPr>
          <p:cNvPr id="14" name="TextBox 13"/>
          <p:cNvSpPr txBox="1"/>
          <p:nvPr/>
        </p:nvSpPr>
        <p:spPr>
          <a:xfrm>
            <a:off x="6540500" y="6358949"/>
            <a:ext cx="1377300" cy="584776"/>
          </a:xfrm>
          <a:prstGeom prst="rect">
            <a:avLst/>
          </a:prstGeom>
          <a:noFill/>
        </p:spPr>
        <p:txBody>
          <a:bodyPr wrap="none">
            <a:spAutoFit/>
          </a:bodyPr>
          <a:lstStyle/>
          <a:p>
            <a:pPr>
              <a:defRPr/>
            </a:pPr>
            <a:r>
              <a:rPr lang="en-GB" dirty="0" smtClean="0">
                <a:ln>
                  <a:solidFill>
                    <a:schemeClr val="accent3"/>
                  </a:solidFill>
                </a:ln>
                <a:solidFill>
                  <a:srgbClr val="FFFFFF"/>
                </a:solidFill>
                <a:latin typeface="Helvetica" pitchFamily="-108" charset="0"/>
              </a:rPr>
              <a:t>Peptide </a:t>
            </a:r>
            <a:r>
              <a:rPr lang="en-GB" dirty="0" err="1" smtClean="0">
                <a:ln>
                  <a:solidFill>
                    <a:schemeClr val="accent3"/>
                  </a:solidFill>
                </a:ln>
                <a:solidFill>
                  <a:srgbClr val="FFFFFF"/>
                </a:solidFill>
                <a:latin typeface="Helvetica" pitchFamily="-108" charset="0"/>
              </a:rPr>
              <a:t>conc</a:t>
            </a:r>
            <a:endParaRPr lang="en-GB" dirty="0" smtClean="0">
              <a:latin typeface="Helvetica" pitchFamily="-108" charset="0"/>
            </a:endParaRPr>
          </a:p>
          <a:p>
            <a:pPr>
              <a:defRPr/>
            </a:pPr>
            <a:endParaRPr lang="en-US" dirty="0">
              <a:latin typeface="Helvetica" pitchFamily="-10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a:spLocks noGrp="1" noChangeArrowheads="1"/>
          </p:cNvSpPr>
          <p:nvPr>
            <p:ph type="title"/>
          </p:nvPr>
        </p:nvSpPr>
        <p:spPr>
          <a:xfrm>
            <a:off x="754063" y="2905125"/>
            <a:ext cx="8550275" cy="1116013"/>
          </a:xfrm>
          <a:noFill/>
        </p:spPr>
        <p:txBody>
          <a:bodyPr/>
          <a:lstStyle/>
          <a:p>
            <a:r>
              <a:rPr lang="en-GB" sz="1600">
                <a:solidFill>
                  <a:schemeClr val="tx1"/>
                </a:solidFill>
                <a:latin typeface="Textile" charset="0"/>
                <a:ea typeface="ヒラギノ角ゴ Pro W3" charset="-128"/>
                <a:cs typeface="ヒラギノ角ゴ Pro W3" charset="-128"/>
              </a:rPr>
              <a:t/>
            </a:r>
            <a:br>
              <a:rPr lang="en-GB" sz="1600">
                <a:solidFill>
                  <a:schemeClr val="tx1"/>
                </a:solidFill>
                <a:latin typeface="Textile" charset="0"/>
                <a:ea typeface="ヒラギノ角ゴ Pro W3" charset="-128"/>
                <a:cs typeface="ヒラギノ角ゴ Pro W3" charset="-128"/>
              </a:rPr>
            </a:br>
            <a:r>
              <a:rPr lang="en-GB" sz="2400">
                <a:solidFill>
                  <a:schemeClr val="tx1"/>
                </a:solidFill>
                <a:latin typeface="Textile" charset="0"/>
                <a:ea typeface="ヒラギノ角ゴ Pro W3" charset="-128"/>
                <a:cs typeface="ヒラギノ角ゴ Pro W3" charset="-128"/>
              </a:rPr>
              <a:t>Selecting useful T cells:</a:t>
            </a:r>
            <a:br>
              <a:rPr lang="en-GB" sz="2400">
                <a:solidFill>
                  <a:schemeClr val="tx1"/>
                </a:solidFill>
                <a:latin typeface="Textile" charset="0"/>
                <a:ea typeface="ヒラギノ角ゴ Pro W3" charset="-128"/>
                <a:cs typeface="ヒラギノ角ゴ Pro W3" charset="-128"/>
              </a:rPr>
            </a:br>
            <a:r>
              <a:rPr lang="en-GB" sz="2400">
                <a:solidFill>
                  <a:schemeClr val="tx1"/>
                </a:solidFill>
                <a:latin typeface="Textile" charset="0"/>
                <a:ea typeface="ヒラギノ角ゴ Pro W3" charset="-128"/>
                <a:cs typeface="ヒラギノ角ゴ Pro W3" charset="-128"/>
              </a:rPr>
              <a:t/>
            </a:r>
            <a:br>
              <a:rPr lang="en-GB" sz="2400">
                <a:solidFill>
                  <a:schemeClr val="tx1"/>
                </a:solidFill>
                <a:latin typeface="Textile" charset="0"/>
                <a:ea typeface="ヒラギノ角ゴ Pro W3" charset="-128"/>
                <a:cs typeface="ヒラギノ角ゴ Pro W3" charset="-128"/>
              </a:rPr>
            </a:br>
            <a:r>
              <a:rPr lang="en-GB" sz="2400">
                <a:solidFill>
                  <a:schemeClr val="tx1"/>
                </a:solidFill>
                <a:latin typeface="Textile" charset="0"/>
                <a:ea typeface="ヒラギノ角ゴ Pro W3" charset="-128"/>
                <a:cs typeface="ヒラギノ角ゴ Pro W3" charset="-128"/>
              </a:rPr>
              <a:t/>
            </a:r>
            <a:br>
              <a:rPr lang="en-GB" sz="2400">
                <a:solidFill>
                  <a:schemeClr val="tx1"/>
                </a:solidFill>
                <a:latin typeface="Textile" charset="0"/>
                <a:ea typeface="ヒラギノ角ゴ Pro W3" charset="-128"/>
                <a:cs typeface="ヒラギノ角ゴ Pro W3" charset="-128"/>
              </a:rPr>
            </a:br>
            <a:r>
              <a:rPr lang="en-GB" sz="2400">
                <a:solidFill>
                  <a:schemeClr val="tx1"/>
                </a:solidFill>
                <a:latin typeface="Textile" charset="0"/>
                <a:ea typeface="ヒラギノ角ゴ Pro W3" charset="-128"/>
                <a:cs typeface="ヒラギノ角ゴ Pro W3" charset="-128"/>
              </a:rPr>
              <a:t>lessons from the HY</a:t>
            </a:r>
            <a:br>
              <a:rPr lang="en-GB" sz="2400">
                <a:solidFill>
                  <a:schemeClr val="tx1"/>
                </a:solidFill>
                <a:latin typeface="Textile" charset="0"/>
                <a:ea typeface="ヒラギノ角ゴ Pro W3" charset="-128"/>
                <a:cs typeface="ヒラギノ角ゴ Pro W3" charset="-128"/>
              </a:rPr>
            </a:br>
            <a:r>
              <a:rPr lang="en-GB" sz="2400">
                <a:solidFill>
                  <a:schemeClr val="tx1"/>
                </a:solidFill>
                <a:latin typeface="Textile" charset="0"/>
                <a:ea typeface="ヒラギノ角ゴ Pro W3" charset="-128"/>
                <a:cs typeface="ヒラギノ角ゴ Pro W3" charset="-128"/>
              </a:rPr>
              <a:t/>
            </a:r>
            <a:br>
              <a:rPr lang="en-GB" sz="2400">
                <a:solidFill>
                  <a:schemeClr val="tx1"/>
                </a:solidFill>
                <a:latin typeface="Textile" charset="0"/>
                <a:ea typeface="ヒラギノ角ゴ Pro W3" charset="-128"/>
                <a:cs typeface="ヒラギノ角ゴ Pro W3" charset="-128"/>
              </a:rPr>
            </a:br>
            <a:r>
              <a:rPr lang="en-GB" sz="2400">
                <a:solidFill>
                  <a:schemeClr val="tx1"/>
                </a:solidFill>
                <a:latin typeface="Textile" charset="0"/>
                <a:ea typeface="ヒラギノ角ゴ Pro W3" charset="-128"/>
                <a:cs typeface="ヒラギノ角ゴ Pro W3" charset="-128"/>
              </a:rPr>
              <a:t>response</a:t>
            </a:r>
            <a:br>
              <a:rPr lang="en-GB" sz="2400">
                <a:solidFill>
                  <a:schemeClr val="tx1"/>
                </a:solidFill>
                <a:latin typeface="Textile" charset="0"/>
                <a:ea typeface="ヒラギノ角ゴ Pro W3" charset="-128"/>
                <a:cs typeface="ヒラギノ角ゴ Pro W3" charset="-128"/>
              </a:rPr>
            </a:br>
            <a:r>
              <a:rPr lang="en-GB" sz="2400">
                <a:solidFill>
                  <a:schemeClr val="tx1"/>
                </a:solidFill>
                <a:latin typeface="Textile" charset="0"/>
                <a:ea typeface="ヒラギノ角ゴ Pro W3" charset="-128"/>
                <a:cs typeface="ヒラギノ角ゴ Pro W3" charset="-128"/>
              </a:rPr>
              <a:t/>
            </a:r>
            <a:br>
              <a:rPr lang="en-GB" sz="2400">
                <a:solidFill>
                  <a:schemeClr val="tx1"/>
                </a:solidFill>
                <a:latin typeface="Textile" charset="0"/>
                <a:ea typeface="ヒラギノ角ゴ Pro W3" charset="-128"/>
                <a:cs typeface="ヒラギノ角ゴ Pro W3" charset="-128"/>
              </a:rPr>
            </a:br>
            <a:endParaRPr lang="en-GB" sz="1800">
              <a:solidFill>
                <a:schemeClr val="tx1"/>
              </a:solidFill>
              <a:ea typeface="ヒラギノ角ゴ Pro W3" charset="-128"/>
              <a:cs typeface="ヒラギノ角ゴ Pro W3" charset="-128"/>
            </a:endParaRPr>
          </a:p>
        </p:txBody>
      </p:sp>
      <p:sp>
        <p:nvSpPr>
          <p:cNvPr id="60419" name="Text Box 3"/>
          <p:cNvSpPr txBox="1">
            <a:spLocks noChangeArrowheads="1"/>
          </p:cNvSpPr>
          <p:nvPr/>
        </p:nvSpPr>
        <p:spPr bwMode="auto">
          <a:xfrm>
            <a:off x="-101600" y="1846263"/>
            <a:ext cx="184150" cy="457200"/>
          </a:xfrm>
          <a:prstGeom prst="rect">
            <a:avLst/>
          </a:prstGeom>
          <a:noFill/>
          <a:ln w="9525">
            <a:noFill/>
            <a:miter lim="800000"/>
            <a:headEnd/>
            <a:tailEnd/>
          </a:ln>
        </p:spPr>
        <p:txBody>
          <a:bodyPr wrap="none">
            <a:prstTxWarp prst="textNoShape">
              <a:avLst/>
            </a:prstTxWarp>
            <a:spAutoFit/>
          </a:bodyPr>
          <a:lstStyle/>
          <a:p>
            <a:endParaRPr lang="en-GB" b="1" baseline="0">
              <a:latin typeface="Times" charset="0"/>
            </a:endParaRPr>
          </a:p>
        </p:txBody>
      </p:sp>
      <p:sp>
        <p:nvSpPr>
          <p:cNvPr id="60420" name="Rectangle 4"/>
          <p:cNvSpPr>
            <a:spLocks noChangeArrowheads="1"/>
          </p:cNvSpPr>
          <p:nvPr/>
        </p:nvSpPr>
        <p:spPr bwMode="auto">
          <a:xfrm>
            <a:off x="4103688" y="493713"/>
            <a:ext cx="184150" cy="457200"/>
          </a:xfrm>
          <a:prstGeom prst="rect">
            <a:avLst/>
          </a:prstGeom>
          <a:noFill/>
          <a:ln w="9525">
            <a:noFill/>
            <a:miter lim="800000"/>
            <a:headEnd/>
            <a:tailEnd/>
          </a:ln>
        </p:spPr>
        <p:txBody>
          <a:bodyPr wrap="none">
            <a:prstTxWarp prst="textNoShape">
              <a:avLst/>
            </a:prstTxWarp>
            <a:spAutoFit/>
          </a:bodyPr>
          <a:lstStyle/>
          <a:p>
            <a:endParaRPr lang="en-GB" b="1" baseline="0">
              <a:latin typeface="Times" charset="0"/>
            </a:endParaRPr>
          </a:p>
        </p:txBody>
      </p:sp>
      <p:sp>
        <p:nvSpPr>
          <p:cNvPr id="60421" name="Rectangle 5"/>
          <p:cNvSpPr>
            <a:spLocks noChangeArrowheads="1"/>
          </p:cNvSpPr>
          <p:nvPr/>
        </p:nvSpPr>
        <p:spPr bwMode="auto">
          <a:xfrm>
            <a:off x="-617538" y="34925"/>
            <a:ext cx="184150" cy="457200"/>
          </a:xfrm>
          <a:prstGeom prst="rect">
            <a:avLst/>
          </a:prstGeom>
          <a:noFill/>
          <a:ln w="9525">
            <a:noFill/>
            <a:miter lim="800000"/>
            <a:headEnd/>
            <a:tailEnd/>
          </a:ln>
        </p:spPr>
        <p:txBody>
          <a:bodyPr wrap="none">
            <a:prstTxWarp prst="textNoShape">
              <a:avLst/>
            </a:prstTxWarp>
            <a:spAutoFit/>
          </a:bodyPr>
          <a:lstStyle/>
          <a:p>
            <a:endParaRPr lang="en-GB" b="1" baseline="0">
              <a:latin typeface="Times" charset="0"/>
            </a:endParaRPr>
          </a:p>
        </p:txBody>
      </p:sp>
      <p:sp>
        <p:nvSpPr>
          <p:cNvPr id="60422" name="Text Box 6"/>
          <p:cNvSpPr txBox="1">
            <a:spLocks noChangeArrowheads="1"/>
          </p:cNvSpPr>
          <p:nvPr/>
        </p:nvSpPr>
        <p:spPr bwMode="auto">
          <a:xfrm>
            <a:off x="2638425" y="2089150"/>
            <a:ext cx="3143250" cy="336550"/>
          </a:xfrm>
          <a:prstGeom prst="rect">
            <a:avLst/>
          </a:prstGeom>
          <a:noFill/>
          <a:ln w="9525">
            <a:noFill/>
            <a:miter lim="800000"/>
            <a:headEnd/>
            <a:tailEnd/>
          </a:ln>
        </p:spPr>
        <p:txBody>
          <a:bodyPr wrap="none">
            <a:prstTxWarp prst="textNoShape">
              <a:avLst/>
            </a:prstTxWarp>
            <a:spAutoFit/>
          </a:bodyPr>
          <a:lstStyle/>
          <a:p>
            <a:r>
              <a:rPr lang="en-GB"/>
              <a:t>Identification of minor H antigens</a:t>
            </a:r>
          </a:p>
        </p:txBody>
      </p:sp>
      <p:sp>
        <p:nvSpPr>
          <p:cNvPr id="60423" name="Text Box 8"/>
          <p:cNvSpPr txBox="1">
            <a:spLocks noChangeArrowheads="1"/>
          </p:cNvSpPr>
          <p:nvPr/>
        </p:nvSpPr>
        <p:spPr bwMode="auto">
          <a:xfrm>
            <a:off x="1190625" y="379413"/>
            <a:ext cx="7345606" cy="1261884"/>
          </a:xfrm>
          <a:prstGeom prst="rect">
            <a:avLst/>
          </a:prstGeom>
          <a:noFill/>
          <a:ln w="9525">
            <a:noFill/>
            <a:miter lim="800000"/>
            <a:headEnd/>
            <a:tailEnd/>
          </a:ln>
        </p:spPr>
        <p:txBody>
          <a:bodyPr wrap="none">
            <a:prstTxWarp prst="textNoShape">
              <a:avLst/>
            </a:prstTxWarp>
            <a:spAutoFit/>
          </a:bodyPr>
          <a:lstStyle/>
          <a:p>
            <a:r>
              <a:rPr lang="en-GB" sz="4400" baseline="0" dirty="0">
                <a:solidFill>
                  <a:srgbClr val="FFFF00"/>
                </a:solidFill>
                <a:latin typeface="Times New Roman" charset="0"/>
              </a:rPr>
              <a:t>Identification of minor </a:t>
            </a:r>
            <a:r>
              <a:rPr lang="en-GB" sz="4400" baseline="0" dirty="0" smtClean="0">
                <a:solidFill>
                  <a:srgbClr val="FFFF00"/>
                </a:solidFill>
                <a:latin typeface="Times New Roman" charset="0"/>
              </a:rPr>
              <a:t>antigens</a:t>
            </a:r>
          </a:p>
          <a:p>
            <a:endParaRPr lang="en-GB" sz="4800" dirty="0">
              <a:solidFill>
                <a:srgbClr val="FFFF00"/>
              </a:solidFill>
              <a:latin typeface="Times New Roman" charset="0"/>
            </a:endParaRPr>
          </a:p>
        </p:txBody>
      </p:sp>
      <p:sp>
        <p:nvSpPr>
          <p:cNvPr id="60424" name="Text Box 10"/>
          <p:cNvSpPr txBox="1">
            <a:spLocks noChangeArrowheads="1"/>
          </p:cNvSpPr>
          <p:nvPr/>
        </p:nvSpPr>
        <p:spPr bwMode="auto">
          <a:xfrm>
            <a:off x="1089025" y="1593850"/>
            <a:ext cx="8289449" cy="4154984"/>
          </a:xfrm>
          <a:prstGeom prst="rect">
            <a:avLst/>
          </a:prstGeom>
          <a:noFill/>
          <a:ln w="9525">
            <a:noFill/>
            <a:miter lim="800000"/>
            <a:headEnd/>
            <a:tailEnd/>
          </a:ln>
        </p:spPr>
        <p:txBody>
          <a:bodyPr wrap="none">
            <a:prstTxWarp prst="textNoShape">
              <a:avLst/>
            </a:prstTxWarp>
            <a:spAutoFit/>
          </a:bodyPr>
          <a:lstStyle/>
          <a:p>
            <a:pPr>
              <a:buFontTx/>
              <a:buChar char="-"/>
            </a:pPr>
            <a:r>
              <a:rPr lang="en-GB" sz="3600" baseline="0" dirty="0" smtClean="0">
                <a:solidFill>
                  <a:schemeClr val="bg1"/>
                </a:solidFill>
                <a:latin typeface="Times New Roman" charset="0"/>
              </a:rPr>
              <a:t>Candidate genes: </a:t>
            </a:r>
            <a:r>
              <a:rPr lang="en-GB" sz="3600" baseline="0" dirty="0" err="1" smtClean="0">
                <a:solidFill>
                  <a:schemeClr val="bg1"/>
                </a:solidFill>
                <a:latin typeface="Times New Roman" charset="0"/>
              </a:rPr>
              <a:t>ie</a:t>
            </a:r>
            <a:r>
              <a:rPr lang="en-GB" sz="3600" baseline="0" dirty="0" smtClean="0">
                <a:solidFill>
                  <a:schemeClr val="bg1"/>
                </a:solidFill>
                <a:latin typeface="Times New Roman" charset="0"/>
              </a:rPr>
              <a:t> Y chromosome genes</a:t>
            </a:r>
          </a:p>
          <a:p>
            <a:endParaRPr lang="en-GB" sz="3600" baseline="0" dirty="0" smtClean="0">
              <a:solidFill>
                <a:schemeClr val="bg1"/>
              </a:solidFill>
              <a:latin typeface="Times New Roman" charset="0"/>
            </a:endParaRPr>
          </a:p>
          <a:p>
            <a:r>
              <a:rPr lang="en-GB" sz="3600" baseline="0" dirty="0" smtClean="0">
                <a:solidFill>
                  <a:schemeClr val="bg1"/>
                </a:solidFill>
                <a:latin typeface="Times New Roman" charset="0"/>
              </a:rPr>
              <a:t>-</a:t>
            </a:r>
            <a:r>
              <a:rPr lang="en-GB" sz="3600" baseline="0" dirty="0">
                <a:solidFill>
                  <a:schemeClr val="bg1"/>
                </a:solidFill>
                <a:latin typeface="Times New Roman" charset="0"/>
              </a:rPr>
              <a:t>Peptide elution and sequencing</a:t>
            </a:r>
            <a:endParaRPr lang="en-GB" sz="3600" baseline="0" dirty="0" smtClean="0">
              <a:solidFill>
                <a:schemeClr val="bg1"/>
              </a:solidFill>
              <a:latin typeface="Times New Roman" charset="0"/>
            </a:endParaRPr>
          </a:p>
          <a:p>
            <a:endParaRPr lang="en-GB" sz="3600" baseline="0" dirty="0" smtClean="0">
              <a:solidFill>
                <a:schemeClr val="bg1"/>
              </a:solidFill>
              <a:latin typeface="Times New Roman" charset="0"/>
            </a:endParaRPr>
          </a:p>
          <a:p>
            <a:r>
              <a:rPr lang="en-GB" sz="3600" baseline="0" dirty="0" smtClean="0">
                <a:solidFill>
                  <a:schemeClr val="bg1"/>
                </a:solidFill>
                <a:latin typeface="Times New Roman" charset="0"/>
              </a:rPr>
              <a:t>-</a:t>
            </a:r>
            <a:r>
              <a:rPr lang="en-GB" sz="3600" baseline="0" dirty="0" err="1">
                <a:solidFill>
                  <a:schemeClr val="bg1"/>
                </a:solidFill>
                <a:latin typeface="Times New Roman" charset="0"/>
              </a:rPr>
              <a:t>cDNA</a:t>
            </a:r>
            <a:r>
              <a:rPr lang="en-GB" sz="3600" baseline="0" dirty="0">
                <a:solidFill>
                  <a:schemeClr val="bg1"/>
                </a:solidFill>
                <a:latin typeface="Times New Roman" charset="0"/>
              </a:rPr>
              <a:t> library </a:t>
            </a:r>
            <a:r>
              <a:rPr lang="en-GB" sz="3600" baseline="0" dirty="0" smtClean="0">
                <a:solidFill>
                  <a:schemeClr val="bg1"/>
                </a:solidFill>
                <a:latin typeface="Times New Roman" charset="0"/>
              </a:rPr>
              <a:t>approach</a:t>
            </a:r>
          </a:p>
          <a:p>
            <a:endParaRPr lang="en-GB" sz="3600" baseline="0" dirty="0" smtClean="0">
              <a:solidFill>
                <a:schemeClr val="bg1"/>
              </a:solidFill>
              <a:latin typeface="Times New Roman" charset="0"/>
            </a:endParaRPr>
          </a:p>
          <a:p>
            <a:r>
              <a:rPr lang="en-GB" sz="3600" baseline="0" dirty="0" smtClean="0">
                <a:solidFill>
                  <a:srgbClr val="FFFF00"/>
                </a:solidFill>
                <a:latin typeface="Times New Roman" charset="0"/>
              </a:rPr>
              <a:t>-Localisation by SNP typing is simple fast</a:t>
            </a:r>
            <a:r>
              <a:rPr lang="en-GB" sz="4800" baseline="0" dirty="0" smtClean="0">
                <a:solidFill>
                  <a:srgbClr val="FFFF00"/>
                </a:solidFill>
                <a:latin typeface="Times New Roman" charset="0"/>
              </a:rPr>
              <a:t> </a:t>
            </a:r>
            <a:r>
              <a:rPr lang="en-GB" sz="4800" dirty="0" smtClean="0">
                <a:solidFill>
                  <a:srgbClr val="FFFF00"/>
                </a:solidFill>
                <a:latin typeface="Times New Roman" charset="0"/>
              </a:rPr>
              <a:t> </a:t>
            </a:r>
            <a:endParaRPr lang="en-GB" sz="4800" dirty="0">
              <a:solidFill>
                <a:srgbClr val="FFFF00"/>
              </a:solidFill>
              <a:latin typeface="Times New Roman"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a:spLocks noGrp="1" noChangeArrowheads="1"/>
          </p:cNvSpPr>
          <p:nvPr>
            <p:ph type="title"/>
          </p:nvPr>
        </p:nvSpPr>
        <p:spPr>
          <a:xfrm>
            <a:off x="754063" y="2905125"/>
            <a:ext cx="8550275" cy="1116013"/>
          </a:xfrm>
          <a:noFill/>
        </p:spPr>
        <p:txBody>
          <a:bodyPr/>
          <a:lstStyle/>
          <a:p>
            <a:r>
              <a:rPr lang="en-GB" sz="1600">
                <a:solidFill>
                  <a:schemeClr val="tx1"/>
                </a:solidFill>
                <a:latin typeface="Textile" charset="0"/>
                <a:ea typeface="ヒラギノ角ゴ Pro W3" charset="-128"/>
                <a:cs typeface="ヒラギノ角ゴ Pro W3" charset="-128"/>
              </a:rPr>
              <a:t/>
            </a:r>
            <a:br>
              <a:rPr lang="en-GB" sz="1600">
                <a:solidFill>
                  <a:schemeClr val="tx1"/>
                </a:solidFill>
                <a:latin typeface="Textile" charset="0"/>
                <a:ea typeface="ヒラギノ角ゴ Pro W3" charset="-128"/>
                <a:cs typeface="ヒラギノ角ゴ Pro W3" charset="-128"/>
              </a:rPr>
            </a:br>
            <a:r>
              <a:rPr lang="en-GB" sz="2400">
                <a:solidFill>
                  <a:schemeClr val="tx1"/>
                </a:solidFill>
                <a:latin typeface="Textile" charset="0"/>
                <a:ea typeface="ヒラギノ角ゴ Pro W3" charset="-128"/>
                <a:cs typeface="ヒラギノ角ゴ Pro W3" charset="-128"/>
              </a:rPr>
              <a:t>Selecting useful T cells:</a:t>
            </a:r>
            <a:br>
              <a:rPr lang="en-GB" sz="2400">
                <a:solidFill>
                  <a:schemeClr val="tx1"/>
                </a:solidFill>
                <a:latin typeface="Textile" charset="0"/>
                <a:ea typeface="ヒラギノ角ゴ Pro W3" charset="-128"/>
                <a:cs typeface="ヒラギノ角ゴ Pro W3" charset="-128"/>
              </a:rPr>
            </a:br>
            <a:r>
              <a:rPr lang="en-GB" sz="2400">
                <a:solidFill>
                  <a:schemeClr val="tx1"/>
                </a:solidFill>
                <a:latin typeface="Textile" charset="0"/>
                <a:ea typeface="ヒラギノ角ゴ Pro W3" charset="-128"/>
                <a:cs typeface="ヒラギノ角ゴ Pro W3" charset="-128"/>
              </a:rPr>
              <a:t/>
            </a:r>
            <a:br>
              <a:rPr lang="en-GB" sz="2400">
                <a:solidFill>
                  <a:schemeClr val="tx1"/>
                </a:solidFill>
                <a:latin typeface="Textile" charset="0"/>
                <a:ea typeface="ヒラギノ角ゴ Pro W3" charset="-128"/>
                <a:cs typeface="ヒラギノ角ゴ Pro W3" charset="-128"/>
              </a:rPr>
            </a:br>
            <a:r>
              <a:rPr lang="en-GB" sz="2400">
                <a:solidFill>
                  <a:schemeClr val="tx1"/>
                </a:solidFill>
                <a:latin typeface="Textile" charset="0"/>
                <a:ea typeface="ヒラギノ角ゴ Pro W3" charset="-128"/>
                <a:cs typeface="ヒラギノ角ゴ Pro W3" charset="-128"/>
              </a:rPr>
              <a:t/>
            </a:r>
            <a:br>
              <a:rPr lang="en-GB" sz="2400">
                <a:solidFill>
                  <a:schemeClr val="tx1"/>
                </a:solidFill>
                <a:latin typeface="Textile" charset="0"/>
                <a:ea typeface="ヒラギノ角ゴ Pro W3" charset="-128"/>
                <a:cs typeface="ヒラギノ角ゴ Pro W3" charset="-128"/>
              </a:rPr>
            </a:br>
            <a:r>
              <a:rPr lang="en-GB" sz="2400">
                <a:solidFill>
                  <a:schemeClr val="tx1"/>
                </a:solidFill>
                <a:latin typeface="Textile" charset="0"/>
                <a:ea typeface="ヒラギノ角ゴ Pro W3" charset="-128"/>
                <a:cs typeface="ヒラギノ角ゴ Pro W3" charset="-128"/>
              </a:rPr>
              <a:t>lessons from the HY</a:t>
            </a:r>
            <a:br>
              <a:rPr lang="en-GB" sz="2400">
                <a:solidFill>
                  <a:schemeClr val="tx1"/>
                </a:solidFill>
                <a:latin typeface="Textile" charset="0"/>
                <a:ea typeface="ヒラギノ角ゴ Pro W3" charset="-128"/>
                <a:cs typeface="ヒラギノ角ゴ Pro W3" charset="-128"/>
              </a:rPr>
            </a:br>
            <a:r>
              <a:rPr lang="en-GB" sz="2400">
                <a:solidFill>
                  <a:schemeClr val="tx1"/>
                </a:solidFill>
                <a:latin typeface="Textile" charset="0"/>
                <a:ea typeface="ヒラギノ角ゴ Pro W3" charset="-128"/>
                <a:cs typeface="ヒラギノ角ゴ Pro W3" charset="-128"/>
              </a:rPr>
              <a:t/>
            </a:r>
            <a:br>
              <a:rPr lang="en-GB" sz="2400">
                <a:solidFill>
                  <a:schemeClr val="tx1"/>
                </a:solidFill>
                <a:latin typeface="Textile" charset="0"/>
                <a:ea typeface="ヒラギノ角ゴ Pro W3" charset="-128"/>
                <a:cs typeface="ヒラギノ角ゴ Pro W3" charset="-128"/>
              </a:rPr>
            </a:br>
            <a:r>
              <a:rPr lang="en-GB" sz="2400">
                <a:solidFill>
                  <a:schemeClr val="tx1"/>
                </a:solidFill>
                <a:latin typeface="Textile" charset="0"/>
                <a:ea typeface="ヒラギノ角ゴ Pro W3" charset="-128"/>
                <a:cs typeface="ヒラギノ角ゴ Pro W3" charset="-128"/>
              </a:rPr>
              <a:t>response</a:t>
            </a:r>
            <a:br>
              <a:rPr lang="en-GB" sz="2400">
                <a:solidFill>
                  <a:schemeClr val="tx1"/>
                </a:solidFill>
                <a:latin typeface="Textile" charset="0"/>
                <a:ea typeface="ヒラギノ角ゴ Pro W3" charset="-128"/>
                <a:cs typeface="ヒラギノ角ゴ Pro W3" charset="-128"/>
              </a:rPr>
            </a:br>
            <a:r>
              <a:rPr lang="en-GB" sz="2400">
                <a:solidFill>
                  <a:schemeClr val="tx1"/>
                </a:solidFill>
                <a:latin typeface="Textile" charset="0"/>
                <a:ea typeface="ヒラギノ角ゴ Pro W3" charset="-128"/>
                <a:cs typeface="ヒラギノ角ゴ Pro W3" charset="-128"/>
              </a:rPr>
              <a:t/>
            </a:r>
            <a:br>
              <a:rPr lang="en-GB" sz="2400">
                <a:solidFill>
                  <a:schemeClr val="tx1"/>
                </a:solidFill>
                <a:latin typeface="Textile" charset="0"/>
                <a:ea typeface="ヒラギノ角ゴ Pro W3" charset="-128"/>
                <a:cs typeface="ヒラギノ角ゴ Pro W3" charset="-128"/>
              </a:rPr>
            </a:br>
            <a:endParaRPr lang="en-GB" sz="1800">
              <a:solidFill>
                <a:schemeClr val="tx1"/>
              </a:solidFill>
              <a:ea typeface="ヒラギノ角ゴ Pro W3" charset="-128"/>
              <a:cs typeface="ヒラギノ角ゴ Pro W3" charset="-128"/>
            </a:endParaRPr>
          </a:p>
        </p:txBody>
      </p:sp>
      <p:sp>
        <p:nvSpPr>
          <p:cNvPr id="60419" name="Text Box 3"/>
          <p:cNvSpPr txBox="1">
            <a:spLocks noChangeArrowheads="1"/>
          </p:cNvSpPr>
          <p:nvPr/>
        </p:nvSpPr>
        <p:spPr bwMode="auto">
          <a:xfrm>
            <a:off x="-101600" y="1846263"/>
            <a:ext cx="184150" cy="457200"/>
          </a:xfrm>
          <a:prstGeom prst="rect">
            <a:avLst/>
          </a:prstGeom>
          <a:noFill/>
          <a:ln w="9525">
            <a:noFill/>
            <a:miter lim="800000"/>
            <a:headEnd/>
            <a:tailEnd/>
          </a:ln>
        </p:spPr>
        <p:txBody>
          <a:bodyPr wrap="none">
            <a:prstTxWarp prst="textNoShape">
              <a:avLst/>
            </a:prstTxWarp>
            <a:spAutoFit/>
          </a:bodyPr>
          <a:lstStyle/>
          <a:p>
            <a:endParaRPr lang="en-GB" b="1" baseline="0">
              <a:latin typeface="Times" charset="0"/>
            </a:endParaRPr>
          </a:p>
        </p:txBody>
      </p:sp>
      <p:sp>
        <p:nvSpPr>
          <p:cNvPr id="60420" name="Rectangle 4"/>
          <p:cNvSpPr>
            <a:spLocks noChangeArrowheads="1"/>
          </p:cNvSpPr>
          <p:nvPr/>
        </p:nvSpPr>
        <p:spPr bwMode="auto">
          <a:xfrm>
            <a:off x="4103688" y="493713"/>
            <a:ext cx="184150" cy="457200"/>
          </a:xfrm>
          <a:prstGeom prst="rect">
            <a:avLst/>
          </a:prstGeom>
          <a:noFill/>
          <a:ln w="9525">
            <a:noFill/>
            <a:miter lim="800000"/>
            <a:headEnd/>
            <a:tailEnd/>
          </a:ln>
        </p:spPr>
        <p:txBody>
          <a:bodyPr wrap="none">
            <a:prstTxWarp prst="textNoShape">
              <a:avLst/>
            </a:prstTxWarp>
            <a:spAutoFit/>
          </a:bodyPr>
          <a:lstStyle/>
          <a:p>
            <a:endParaRPr lang="en-GB" b="1" baseline="0">
              <a:latin typeface="Times" charset="0"/>
            </a:endParaRPr>
          </a:p>
        </p:txBody>
      </p:sp>
      <p:sp>
        <p:nvSpPr>
          <p:cNvPr id="60421" name="Rectangle 5"/>
          <p:cNvSpPr>
            <a:spLocks noChangeArrowheads="1"/>
          </p:cNvSpPr>
          <p:nvPr/>
        </p:nvSpPr>
        <p:spPr bwMode="auto">
          <a:xfrm>
            <a:off x="-617538" y="34925"/>
            <a:ext cx="184150" cy="457200"/>
          </a:xfrm>
          <a:prstGeom prst="rect">
            <a:avLst/>
          </a:prstGeom>
          <a:noFill/>
          <a:ln w="9525">
            <a:noFill/>
            <a:miter lim="800000"/>
            <a:headEnd/>
            <a:tailEnd/>
          </a:ln>
        </p:spPr>
        <p:txBody>
          <a:bodyPr wrap="none">
            <a:prstTxWarp prst="textNoShape">
              <a:avLst/>
            </a:prstTxWarp>
            <a:spAutoFit/>
          </a:bodyPr>
          <a:lstStyle/>
          <a:p>
            <a:endParaRPr lang="en-GB" b="1" baseline="0">
              <a:latin typeface="Times" charset="0"/>
            </a:endParaRPr>
          </a:p>
        </p:txBody>
      </p:sp>
      <p:sp>
        <p:nvSpPr>
          <p:cNvPr id="60422" name="Text Box 6"/>
          <p:cNvSpPr txBox="1">
            <a:spLocks noChangeArrowheads="1"/>
          </p:cNvSpPr>
          <p:nvPr/>
        </p:nvSpPr>
        <p:spPr bwMode="auto">
          <a:xfrm>
            <a:off x="2638425" y="2089150"/>
            <a:ext cx="3143250" cy="336550"/>
          </a:xfrm>
          <a:prstGeom prst="rect">
            <a:avLst/>
          </a:prstGeom>
          <a:noFill/>
          <a:ln w="9525">
            <a:noFill/>
            <a:miter lim="800000"/>
            <a:headEnd/>
            <a:tailEnd/>
          </a:ln>
        </p:spPr>
        <p:txBody>
          <a:bodyPr wrap="none">
            <a:prstTxWarp prst="textNoShape">
              <a:avLst/>
            </a:prstTxWarp>
            <a:spAutoFit/>
          </a:bodyPr>
          <a:lstStyle/>
          <a:p>
            <a:r>
              <a:rPr lang="en-GB"/>
              <a:t>Identification of minor H antigens</a:t>
            </a:r>
          </a:p>
        </p:txBody>
      </p:sp>
      <p:sp>
        <p:nvSpPr>
          <p:cNvPr id="60423" name="Text Box 8"/>
          <p:cNvSpPr txBox="1">
            <a:spLocks noChangeArrowheads="1"/>
          </p:cNvSpPr>
          <p:nvPr/>
        </p:nvSpPr>
        <p:spPr bwMode="auto">
          <a:xfrm>
            <a:off x="1190625" y="379413"/>
            <a:ext cx="7345606" cy="2677656"/>
          </a:xfrm>
          <a:prstGeom prst="rect">
            <a:avLst/>
          </a:prstGeom>
          <a:noFill/>
          <a:ln w="9525">
            <a:noFill/>
            <a:miter lim="800000"/>
            <a:headEnd/>
            <a:tailEnd/>
          </a:ln>
        </p:spPr>
        <p:txBody>
          <a:bodyPr wrap="none">
            <a:prstTxWarp prst="textNoShape">
              <a:avLst/>
            </a:prstTxWarp>
            <a:spAutoFit/>
          </a:bodyPr>
          <a:lstStyle/>
          <a:p>
            <a:r>
              <a:rPr lang="en-GB" sz="4400" baseline="0" dirty="0">
                <a:solidFill>
                  <a:srgbClr val="FFFF00"/>
                </a:solidFill>
                <a:latin typeface="Times New Roman" charset="0"/>
              </a:rPr>
              <a:t>Identification of minor </a:t>
            </a:r>
            <a:r>
              <a:rPr lang="en-GB" sz="4400" baseline="0" dirty="0" smtClean="0">
                <a:solidFill>
                  <a:srgbClr val="FFFF00"/>
                </a:solidFill>
                <a:latin typeface="Times New Roman" charset="0"/>
              </a:rPr>
              <a:t>antigens</a:t>
            </a:r>
          </a:p>
          <a:p>
            <a:endParaRPr lang="en-GB" sz="4400" baseline="0" dirty="0" smtClean="0">
              <a:solidFill>
                <a:srgbClr val="FFFF00"/>
              </a:solidFill>
              <a:latin typeface="Times New Roman" charset="0"/>
            </a:endParaRPr>
          </a:p>
          <a:p>
            <a:r>
              <a:rPr lang="en-GB" sz="4800" baseline="0" dirty="0" err="1" smtClean="0">
                <a:solidFill>
                  <a:srgbClr val="FFFF00"/>
                </a:solidFill>
                <a:latin typeface="Times New Roman" charset="0"/>
              </a:rPr>
              <a:t>SNPs</a:t>
            </a:r>
            <a:endParaRPr lang="en-GB" sz="4800" baseline="0" dirty="0" smtClean="0">
              <a:solidFill>
                <a:srgbClr val="FFFF00"/>
              </a:solidFill>
              <a:latin typeface="Times New Roman" charset="0"/>
            </a:endParaRPr>
          </a:p>
          <a:p>
            <a:endParaRPr lang="en-GB" sz="4800" dirty="0">
              <a:solidFill>
                <a:srgbClr val="FFFF00"/>
              </a:solidFill>
              <a:latin typeface="Times New Roman" charset="0"/>
            </a:endParaRPr>
          </a:p>
        </p:txBody>
      </p:sp>
      <p:pic>
        <p:nvPicPr>
          <p:cNvPr id="9" name="Picture 8"/>
          <p:cNvPicPr>
            <a:picLocks noChangeAspect="1"/>
          </p:cNvPicPr>
          <p:nvPr/>
        </p:nvPicPr>
        <p:blipFill>
          <a:blip r:embed="rId2"/>
          <a:stretch>
            <a:fillRect/>
          </a:stretch>
        </p:blipFill>
        <p:spPr>
          <a:xfrm>
            <a:off x="4032250" y="1763711"/>
            <a:ext cx="4273550" cy="436076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535784" y="284083"/>
            <a:ext cx="9342432" cy="405355"/>
          </a:xfrm>
          <a:prstGeom prst="rect">
            <a:avLst/>
          </a:prstGeom>
          <a:noFill/>
          <a:ln w="9525">
            <a:noFill/>
            <a:round/>
            <a:headEnd/>
            <a:tailEnd/>
          </a:ln>
          <a:effectLst/>
        </p:spPr>
        <p:txBody>
          <a:bodyPr lIns="0" tIns="0" rIns="0" bIns="0">
            <a:prstTxWarp prst="textNoShape">
              <a:avLst/>
            </a:prstTxWarp>
          </a:bodyPr>
          <a:lstStyle/>
          <a:p>
            <a:pPr algn="ctr">
              <a:tabLst>
                <a:tab pos="687777" algn="l"/>
                <a:tab pos="1375555" algn="l"/>
                <a:tab pos="2063332" algn="l"/>
                <a:tab pos="2751110" algn="l"/>
                <a:tab pos="3438887" algn="l"/>
                <a:tab pos="4126664" algn="l"/>
                <a:tab pos="4814442" algn="l"/>
                <a:tab pos="5502219" algn="l"/>
                <a:tab pos="6189997" algn="l"/>
                <a:tab pos="6877774" algn="l"/>
                <a:tab pos="7565551" algn="l"/>
                <a:tab pos="8253329" algn="l"/>
              </a:tabLst>
            </a:pPr>
            <a:r>
              <a:rPr lang="en-GB" sz="2800" b="1" dirty="0">
                <a:solidFill>
                  <a:srgbClr val="000000"/>
                </a:solidFill>
                <a:latin typeface="Arial" charset="0"/>
                <a:ea typeface="msgothic" charset="0"/>
                <a:cs typeface="msgothic" charset="0"/>
              </a:rPr>
              <a:t>Identification of candidate genes and </a:t>
            </a:r>
            <a:r>
              <a:rPr lang="en-GB" sz="2800" b="1" dirty="0" err="1">
                <a:solidFill>
                  <a:srgbClr val="000000"/>
                </a:solidFill>
                <a:latin typeface="Arial" charset="0"/>
                <a:ea typeface="msgothic" charset="0"/>
                <a:cs typeface="msgothic" charset="0"/>
              </a:rPr>
              <a:t>MiHA</a:t>
            </a:r>
            <a:r>
              <a:rPr lang="en-GB" sz="2800" b="1" dirty="0">
                <a:solidFill>
                  <a:srgbClr val="000000"/>
                </a:solidFill>
                <a:latin typeface="Arial" charset="0"/>
                <a:ea typeface="msgothic" charset="0"/>
                <a:cs typeface="msgothic" charset="0"/>
              </a:rPr>
              <a:t>-encoding </a:t>
            </a:r>
            <a:r>
              <a:rPr lang="en-GB" sz="2800" b="1" dirty="0" err="1">
                <a:solidFill>
                  <a:srgbClr val="000000"/>
                </a:solidFill>
                <a:latin typeface="Arial" charset="0"/>
                <a:ea typeface="msgothic" charset="0"/>
                <a:cs typeface="msgothic" charset="0"/>
              </a:rPr>
              <a:t>SNPs</a:t>
            </a:r>
            <a:r>
              <a:rPr lang="en-GB" sz="2800" b="1" dirty="0">
                <a:solidFill>
                  <a:srgbClr val="000000"/>
                </a:solidFill>
                <a:latin typeface="Arial" charset="0"/>
                <a:ea typeface="msgothic" charset="0"/>
                <a:cs typeface="msgothic" charset="0"/>
              </a:rPr>
              <a:t> by </a:t>
            </a:r>
            <a:r>
              <a:rPr lang="en-GB" sz="2800" b="1" dirty="0" err="1">
                <a:solidFill>
                  <a:srgbClr val="000000"/>
                </a:solidFill>
                <a:latin typeface="Arial" charset="0"/>
                <a:ea typeface="msgothic" charset="0"/>
                <a:cs typeface="msgothic" charset="0"/>
              </a:rPr>
              <a:t>WGAs</a:t>
            </a:r>
            <a:r>
              <a:rPr lang="en-GB" sz="2800" b="1" dirty="0">
                <a:solidFill>
                  <a:srgbClr val="000000"/>
                </a:solidFill>
                <a:latin typeface="Arial" charset="0"/>
                <a:ea typeface="msgothic" charset="0"/>
                <a:cs typeface="msgothic" charset="0"/>
              </a:rPr>
              <a:t>.</a:t>
            </a:r>
          </a:p>
        </p:txBody>
      </p:sp>
      <p:pic>
        <p:nvPicPr>
          <p:cNvPr id="3074" name="Picture 2"/>
          <p:cNvPicPr>
            <a:picLocks noChangeAspect="1" noChangeArrowheads="1"/>
          </p:cNvPicPr>
          <p:nvPr/>
        </p:nvPicPr>
        <p:blipFill>
          <a:blip r:embed="rId3"/>
          <a:srcRect/>
          <a:stretch>
            <a:fillRect/>
          </a:stretch>
        </p:blipFill>
        <p:spPr bwMode="auto">
          <a:xfrm>
            <a:off x="7183440" y="6223882"/>
            <a:ext cx="2025936" cy="360315"/>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1304184" y="601487"/>
            <a:ext cx="4283816" cy="5618706"/>
          </a:xfrm>
          <a:prstGeom prst="rect">
            <a:avLst/>
          </a:prstGeom>
          <a:noFill/>
          <a:ln w="9525">
            <a:noFill/>
            <a:round/>
            <a:headEnd/>
            <a:tailEnd/>
          </a:ln>
          <a:effectLst/>
        </p:spPr>
      </p:pic>
      <p:sp>
        <p:nvSpPr>
          <p:cNvPr id="3076" name="Text Box 4"/>
          <p:cNvSpPr txBox="1">
            <a:spLocks noChangeArrowheads="1"/>
          </p:cNvSpPr>
          <p:nvPr/>
        </p:nvSpPr>
        <p:spPr bwMode="auto">
          <a:xfrm>
            <a:off x="2497984" y="6475821"/>
            <a:ext cx="4310064" cy="226604"/>
          </a:xfrm>
          <a:prstGeom prst="rect">
            <a:avLst/>
          </a:prstGeom>
          <a:noFill/>
          <a:ln w="9525">
            <a:noFill/>
            <a:round/>
            <a:headEnd/>
            <a:tailEnd/>
          </a:ln>
          <a:effectLst/>
        </p:spPr>
        <p:txBody>
          <a:bodyPr lIns="0" tIns="0" rIns="0" bIns="0">
            <a:prstTxWarp prst="textNoShape">
              <a:avLst/>
            </a:prstTxWarp>
          </a:bodyPr>
          <a:lstStyle/>
          <a:p>
            <a:pPr>
              <a:tabLst>
                <a:tab pos="687777" algn="l"/>
                <a:tab pos="1375555" algn="l"/>
                <a:tab pos="2063332" algn="l"/>
                <a:tab pos="2751110" algn="l"/>
                <a:tab pos="3438887" algn="l"/>
              </a:tabLst>
            </a:pPr>
            <a:r>
              <a:rPr lang="en-GB" sz="1100" b="1" dirty="0">
                <a:solidFill>
                  <a:srgbClr val="000000"/>
                </a:solidFill>
                <a:latin typeface="Arial" charset="0"/>
                <a:ea typeface="msgothic" charset="0"/>
                <a:cs typeface="msgothic" charset="0"/>
              </a:rPr>
              <a:t>Van Bergen C A et al. Cancer Res 2010;70:9073-9083</a:t>
            </a:r>
          </a:p>
        </p:txBody>
      </p:sp>
      <p:sp>
        <p:nvSpPr>
          <p:cNvPr id="3077" name="Text Box 5"/>
          <p:cNvSpPr txBox="1">
            <a:spLocks noChangeArrowheads="1"/>
          </p:cNvSpPr>
          <p:nvPr/>
        </p:nvSpPr>
        <p:spPr bwMode="auto">
          <a:xfrm>
            <a:off x="107712" y="6463154"/>
            <a:ext cx="5423616" cy="3392029"/>
          </a:xfrm>
          <a:prstGeom prst="rect">
            <a:avLst/>
          </a:prstGeom>
          <a:noFill/>
          <a:ln w="9525">
            <a:noFill/>
            <a:round/>
            <a:headEnd/>
            <a:tailEnd/>
          </a:ln>
          <a:effectLst/>
        </p:spPr>
        <p:txBody>
          <a:bodyPr lIns="0" tIns="0" rIns="0" bIns="0">
            <a:prstTxWarp prst="textNoShape">
              <a:avLst/>
            </a:prstTxWarp>
          </a:bodyPr>
          <a:lstStyle/>
          <a:p>
            <a:pPr marL="81447" indent="-81447">
              <a:tabLst>
                <a:tab pos="687777" algn="l"/>
                <a:tab pos="1375555" algn="l"/>
                <a:tab pos="2063332" algn="l"/>
                <a:tab pos="2751110" algn="l"/>
                <a:tab pos="3438887" algn="l"/>
                <a:tab pos="4126664" algn="l"/>
                <a:tab pos="4814442" algn="l"/>
              </a:tabLst>
            </a:pPr>
            <a:r>
              <a:rPr lang="en-GB" sz="1000" dirty="0">
                <a:solidFill>
                  <a:srgbClr val="000000"/>
                </a:solidFill>
                <a:latin typeface="Arial" charset="0"/>
                <a:ea typeface="msgothic" charset="0"/>
                <a:cs typeface="msgothic" charset="0"/>
              </a:rPr>
              <a:t>©2010 by American Association for Cancer Research</a:t>
            </a:r>
          </a:p>
        </p:txBody>
      </p:sp>
      <p:sp>
        <p:nvSpPr>
          <p:cNvPr id="8" name="TextBox 7"/>
          <p:cNvSpPr txBox="1"/>
          <p:nvPr/>
        </p:nvSpPr>
        <p:spPr>
          <a:xfrm>
            <a:off x="5943600" y="2705100"/>
            <a:ext cx="3298399" cy="830997"/>
          </a:xfrm>
          <a:prstGeom prst="rect">
            <a:avLst/>
          </a:prstGeom>
          <a:noFill/>
        </p:spPr>
        <p:txBody>
          <a:bodyPr wrap="none" rtlCol="0">
            <a:spAutoFit/>
          </a:bodyPr>
          <a:lstStyle/>
          <a:p>
            <a:r>
              <a:rPr lang="en-US" dirty="0" smtClean="0"/>
              <a:t>Correlation between expression of</a:t>
            </a:r>
          </a:p>
          <a:p>
            <a:r>
              <a:rPr lang="en-US" dirty="0" smtClean="0"/>
              <a:t>minor H antigen (+/-) and whole </a:t>
            </a:r>
          </a:p>
          <a:p>
            <a:r>
              <a:rPr lang="en-US" dirty="0" smtClean="0"/>
              <a:t>genome SNP typing  </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74700" y="850900"/>
            <a:ext cx="8534400" cy="1143000"/>
          </a:xfrm>
        </p:spPr>
        <p:txBody>
          <a:bodyPr/>
          <a:lstStyle/>
          <a:p>
            <a:r>
              <a:rPr lang="en-GB" b="0">
                <a:ea typeface="ヒラギノ角ゴ Pro W3" charset="-128"/>
                <a:cs typeface="ヒラギノ角ゴ Pro W3" charset="-128"/>
              </a:rPr>
              <a:t>Minor Histocompatibility Antigens</a:t>
            </a:r>
          </a:p>
        </p:txBody>
      </p:sp>
      <p:sp>
        <p:nvSpPr>
          <p:cNvPr id="20483" name="Rectangle 3"/>
          <p:cNvSpPr>
            <a:spLocks noGrp="1" noChangeArrowheads="1"/>
          </p:cNvSpPr>
          <p:nvPr>
            <p:ph type="subTitle" idx="1"/>
          </p:nvPr>
        </p:nvSpPr>
        <p:spPr>
          <a:xfrm>
            <a:off x="2717800" y="2387600"/>
            <a:ext cx="7010400" cy="1714500"/>
          </a:xfrm>
        </p:spPr>
        <p:txBody>
          <a:bodyPr/>
          <a:lstStyle/>
          <a:p>
            <a:pPr algn="l"/>
            <a:r>
              <a:rPr lang="en-GB" b="0" dirty="0">
                <a:ea typeface="ヒラギノ角ゴ Pro W3" charset="-128"/>
                <a:cs typeface="ヒラギノ角ゴ Pro W3" charset="-128"/>
              </a:rPr>
              <a:t>-What are they?</a:t>
            </a:r>
          </a:p>
          <a:p>
            <a:pPr algn="l"/>
            <a:r>
              <a:rPr lang="en-GB" b="0" dirty="0">
                <a:ea typeface="ヒラギノ角ゴ Pro W3" charset="-128"/>
                <a:cs typeface="ヒラギノ角ゴ Pro W3" charset="-128"/>
              </a:rPr>
              <a:t>-What do they do?</a:t>
            </a:r>
          </a:p>
          <a:p>
            <a:pPr algn="l"/>
            <a:r>
              <a:rPr lang="en-GB" b="0" dirty="0">
                <a:solidFill>
                  <a:srgbClr val="FFFF00"/>
                </a:solidFill>
                <a:ea typeface="ヒラギノ角ゴ Pro W3" charset="-128"/>
                <a:cs typeface="ヒラギノ角ゴ Pro W3" charset="-128"/>
              </a:rPr>
              <a:t>-Clinical significance &amp; application? </a:t>
            </a:r>
          </a:p>
          <a:p>
            <a:pPr algn="l"/>
            <a:endParaRPr lang="en-GB" dirty="0">
              <a:ea typeface="ヒラギノ角ゴ Pro W3" charset="-128"/>
              <a:cs typeface="ヒラギノ角ゴ Pro W3"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723900" y="0"/>
            <a:ext cx="8534400" cy="1143000"/>
          </a:xfrm>
        </p:spPr>
        <p:txBody>
          <a:bodyPr/>
          <a:lstStyle/>
          <a:p>
            <a:r>
              <a:rPr lang="en-GB" b="0" dirty="0">
                <a:ea typeface="ヒラギノ角ゴ Pro W3" charset="-128"/>
                <a:cs typeface="ヒラギノ角ゴ Pro W3" charset="-128"/>
              </a:rPr>
              <a:t>Minor H Antigens</a:t>
            </a:r>
          </a:p>
        </p:txBody>
      </p:sp>
      <p:sp>
        <p:nvSpPr>
          <p:cNvPr id="32771" name="Rectangle 3"/>
          <p:cNvSpPr>
            <a:spLocks noGrp="1" noChangeArrowheads="1"/>
          </p:cNvSpPr>
          <p:nvPr>
            <p:ph type="subTitle" idx="1"/>
          </p:nvPr>
        </p:nvSpPr>
        <p:spPr>
          <a:xfrm>
            <a:off x="1511300" y="927100"/>
            <a:ext cx="7010400" cy="1676400"/>
          </a:xfrm>
        </p:spPr>
        <p:txBody>
          <a:bodyPr/>
          <a:lstStyle/>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-Human. HLA shared by </a:t>
            </a:r>
            <a:r>
              <a:rPr lang="en-GB" b="0" dirty="0" smtClean="0">
                <a:solidFill>
                  <a:srgbClr val="FFFF00"/>
                </a:solidFill>
                <a:ea typeface="ヒラギノ角ゴ Pro W3" charset="-128"/>
                <a:cs typeface="ヒラギノ角ゴ Pro W3" charset="-128"/>
              </a:rPr>
              <a:t>1 in 4 siblings</a:t>
            </a:r>
            <a:r>
              <a:rPr lang="en-GB" b="0" dirty="0" smtClean="0">
                <a:ea typeface="ヒラギノ角ゴ Pro W3" charset="-128"/>
                <a:cs typeface="ヒラギノ角ゴ Pro W3" charset="-128"/>
              </a:rPr>
              <a:t> who inherit same HLA regions from parents. </a:t>
            </a:r>
          </a:p>
          <a:p>
            <a:pPr algn="l"/>
            <a:r>
              <a:rPr lang="en-GB" b="0" dirty="0" smtClean="0">
                <a:ea typeface="ヒラギノ角ゴ Pro W3" charset="-128"/>
                <a:cs typeface="ヒラギノ角ゴ Pro W3" charset="-128"/>
              </a:rPr>
              <a:t>(AB </a:t>
            </a:r>
            <a:r>
              <a:rPr lang="en-GB" b="0" dirty="0" err="1" smtClean="0">
                <a:ea typeface="ヒラギノ角ゴ Pro W3" charset="-128"/>
                <a:cs typeface="ヒラギノ角ゴ Pro W3" charset="-128"/>
              </a:rPr>
              <a:t>x</a:t>
            </a:r>
            <a:r>
              <a:rPr lang="en-GB" b="0" dirty="0" smtClean="0">
                <a:ea typeface="ヒラギノ角ゴ Pro W3" charset="-128"/>
                <a:cs typeface="ヒラギノ角ゴ Pro W3" charset="-128"/>
              </a:rPr>
              <a:t> CD) = AC, AD, BC, BD </a:t>
            </a: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Strong immunity to MHC matched sibling. </a:t>
            </a: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-Only </a:t>
            </a:r>
            <a:r>
              <a:rPr lang="en-GB" b="0" dirty="0" smtClean="0">
                <a:solidFill>
                  <a:srgbClr val="FFFF00"/>
                </a:solidFill>
                <a:ea typeface="ヒラギノ角ゴ Pro W3" charset="-128"/>
                <a:cs typeface="ヒラギノ角ゴ Pro W3" charset="-128"/>
              </a:rPr>
              <a:t>identical twins </a:t>
            </a:r>
            <a:r>
              <a:rPr lang="en-GB" b="0" dirty="0" smtClean="0">
                <a:ea typeface="ヒラギノ角ゴ Pro W3" charset="-128"/>
                <a:cs typeface="ヒラギノ角ゴ Pro W3" charset="-128"/>
              </a:rPr>
              <a:t>will be matched for </a:t>
            </a:r>
            <a:r>
              <a:rPr lang="en-GB" b="0" dirty="0" smtClean="0">
                <a:solidFill>
                  <a:srgbClr val="FFFF00"/>
                </a:solidFill>
                <a:ea typeface="ヒラギノ角ゴ Pro W3" charset="-128"/>
                <a:cs typeface="ヒラギノ角ゴ Pro W3" charset="-128"/>
              </a:rPr>
              <a:t>major and minor </a:t>
            </a:r>
            <a:r>
              <a:rPr lang="en-GB" b="0" dirty="0" smtClean="0">
                <a:ea typeface="ヒラギノ角ゴ Pro W3" charset="-128"/>
                <a:cs typeface="ヒラギノ角ゴ Pro W3" charset="-128"/>
              </a:rPr>
              <a:t>antigens. </a:t>
            </a: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-Peptides encoding minor antigens come from </a:t>
            </a:r>
          </a:p>
          <a:p>
            <a:pPr algn="l"/>
            <a:r>
              <a:rPr lang="en-GB" b="0" dirty="0" smtClean="0">
                <a:ea typeface="ヒラギノ角ゴ Pro W3" charset="-128"/>
                <a:cs typeface="ヒラギノ角ゴ Pro W3" charset="-128"/>
              </a:rPr>
              <a:t> potentially any gene product</a:t>
            </a:r>
          </a:p>
          <a:p>
            <a:pPr algn="l"/>
            <a:endParaRPr lang="en-GB" dirty="0" smtClean="0">
              <a:ea typeface="ヒラギノ角ゴ Pro W3" charset="-128"/>
              <a:cs typeface="ヒラギノ角ゴ Pro W3" charset="-128"/>
            </a:endParaRPr>
          </a:p>
          <a:p>
            <a:pPr algn="l"/>
            <a:endParaRPr lang="en-GB" dirty="0" smtClean="0">
              <a:ea typeface="ヒラギノ角ゴ Pro W3" charset="-128"/>
              <a:cs typeface="ヒラギノ角ゴ Pro W3"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rgbClr val="003399"/>
            </a:gs>
          </a:gsLst>
          <a:lin ang="5400000" scaled="1"/>
        </a:grad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609850" y="4441825"/>
            <a:ext cx="3905250" cy="1019175"/>
          </a:xfrm>
          <a:prstGeom prst="rect">
            <a:avLst/>
          </a:prstGeom>
          <a:noFill/>
          <a:ln w="12700">
            <a:solidFill>
              <a:schemeClr val="bg1"/>
            </a:solidFill>
            <a:miter lim="800000"/>
            <a:headEnd/>
            <a:tailEnd/>
          </a:ln>
        </p:spPr>
        <p:txBody>
          <a:bodyPr wrap="none" anchor="ctr">
            <a:prstTxWarp prst="textNoShape">
              <a:avLst/>
            </a:prstTxWarp>
          </a:bodyPr>
          <a:lstStyle/>
          <a:p>
            <a:endParaRPr lang="en-US"/>
          </a:p>
        </p:txBody>
      </p:sp>
      <p:sp>
        <p:nvSpPr>
          <p:cNvPr id="88067" name="Rectangle 3"/>
          <p:cNvSpPr>
            <a:spLocks noChangeArrowheads="1"/>
          </p:cNvSpPr>
          <p:nvPr/>
        </p:nvSpPr>
        <p:spPr bwMode="auto">
          <a:xfrm>
            <a:off x="2597150" y="1752600"/>
            <a:ext cx="3981450" cy="990600"/>
          </a:xfrm>
          <a:prstGeom prst="rect">
            <a:avLst/>
          </a:prstGeom>
          <a:noFill/>
          <a:ln w="12700">
            <a:solidFill>
              <a:schemeClr val="bg1"/>
            </a:solidFill>
            <a:miter lim="800000"/>
            <a:headEnd/>
            <a:tailEnd/>
          </a:ln>
        </p:spPr>
        <p:txBody>
          <a:bodyPr wrap="none" anchor="ctr">
            <a:prstTxWarp prst="textNoShape">
              <a:avLst/>
            </a:prstTxWarp>
          </a:bodyPr>
          <a:lstStyle/>
          <a:p>
            <a:endParaRPr lang="en-US"/>
          </a:p>
        </p:txBody>
      </p:sp>
      <p:sp>
        <p:nvSpPr>
          <p:cNvPr id="88068" name="Line 4"/>
          <p:cNvSpPr>
            <a:spLocks noChangeShapeType="1"/>
          </p:cNvSpPr>
          <p:nvPr/>
        </p:nvSpPr>
        <p:spPr bwMode="auto">
          <a:xfrm flipV="1">
            <a:off x="3938588" y="3082925"/>
            <a:ext cx="0" cy="1117600"/>
          </a:xfrm>
          <a:prstGeom prst="line">
            <a:avLst/>
          </a:prstGeom>
          <a:noFill/>
          <a:ln w="12700">
            <a:solidFill>
              <a:schemeClr val="bg1"/>
            </a:solidFill>
            <a:round/>
            <a:headEnd/>
            <a:tailEnd type="triangle" w="lg" len="lg"/>
          </a:ln>
        </p:spPr>
        <p:txBody>
          <a:bodyPr wrap="none" anchor="ctr">
            <a:prstTxWarp prst="textNoShape">
              <a:avLst/>
            </a:prstTxWarp>
          </a:bodyPr>
          <a:lstStyle/>
          <a:p>
            <a:endParaRPr lang="en-US"/>
          </a:p>
        </p:txBody>
      </p:sp>
      <p:sp>
        <p:nvSpPr>
          <p:cNvPr id="88069" name="Line 5"/>
          <p:cNvSpPr>
            <a:spLocks noChangeShapeType="1"/>
          </p:cNvSpPr>
          <p:nvPr/>
        </p:nvSpPr>
        <p:spPr bwMode="auto">
          <a:xfrm>
            <a:off x="5230813" y="3052763"/>
            <a:ext cx="0" cy="1192212"/>
          </a:xfrm>
          <a:prstGeom prst="line">
            <a:avLst/>
          </a:prstGeom>
          <a:noFill/>
          <a:ln w="12700">
            <a:solidFill>
              <a:schemeClr val="bg1"/>
            </a:solidFill>
            <a:round/>
            <a:headEnd/>
            <a:tailEnd type="triangle" w="lg" len="lg"/>
          </a:ln>
        </p:spPr>
        <p:txBody>
          <a:bodyPr wrap="none" anchor="ctr">
            <a:prstTxWarp prst="textNoShape">
              <a:avLst/>
            </a:prstTxWarp>
          </a:bodyPr>
          <a:lstStyle/>
          <a:p>
            <a:endParaRPr lang="en-US"/>
          </a:p>
        </p:txBody>
      </p:sp>
      <p:sp>
        <p:nvSpPr>
          <p:cNvPr id="88070" name="Text Box 6"/>
          <p:cNvSpPr txBox="1">
            <a:spLocks noChangeArrowheads="1"/>
          </p:cNvSpPr>
          <p:nvPr/>
        </p:nvSpPr>
        <p:spPr bwMode="auto">
          <a:xfrm>
            <a:off x="6802520" y="3317875"/>
            <a:ext cx="2309647" cy="1384995"/>
          </a:xfrm>
          <a:prstGeom prst="rect">
            <a:avLst/>
          </a:prstGeom>
          <a:noFill/>
          <a:ln w="12700">
            <a:noFill/>
            <a:miter lim="800000"/>
            <a:headEnd/>
            <a:tailEnd/>
          </a:ln>
        </p:spPr>
        <p:txBody>
          <a:bodyPr wrap="none">
            <a:prstTxWarp prst="textNoShape">
              <a:avLst/>
            </a:prstTxWarp>
            <a:spAutoFit/>
          </a:bodyPr>
          <a:lstStyle/>
          <a:p>
            <a:pPr algn="ctr"/>
            <a:r>
              <a:rPr lang="en-GB" sz="2800" b="1" u="sng" baseline="0" dirty="0" err="1">
                <a:solidFill>
                  <a:srgbClr val="FF9900"/>
                </a:solidFill>
                <a:latin typeface="Arial" charset="0"/>
              </a:rPr>
              <a:t>GvH</a:t>
            </a:r>
            <a:r>
              <a:rPr lang="en-GB" sz="2800" b="1" baseline="0" dirty="0">
                <a:solidFill>
                  <a:srgbClr val="FF9900"/>
                </a:solidFill>
                <a:latin typeface="Arial" charset="0"/>
              </a:rPr>
              <a:t> = </a:t>
            </a:r>
            <a:r>
              <a:rPr lang="en-GB" sz="2800" baseline="0" dirty="0" err="1">
                <a:solidFill>
                  <a:schemeClr val="bg1"/>
                </a:solidFill>
                <a:latin typeface="Arial" charset="0"/>
              </a:rPr>
              <a:t>GvHD</a:t>
            </a:r>
            <a:endParaRPr lang="en-GB" sz="2800" baseline="0" dirty="0" smtClean="0">
              <a:solidFill>
                <a:schemeClr val="bg1"/>
              </a:solidFill>
              <a:latin typeface="Arial" charset="0"/>
            </a:endParaRPr>
          </a:p>
          <a:p>
            <a:pPr algn="ctr"/>
            <a:endParaRPr lang="en-GB" sz="2800" b="1" baseline="0" dirty="0" smtClean="0">
              <a:solidFill>
                <a:schemeClr val="bg1"/>
              </a:solidFill>
              <a:latin typeface="Arial" charset="0"/>
            </a:endParaRPr>
          </a:p>
          <a:p>
            <a:pPr algn="ctr"/>
            <a:endParaRPr lang="en-GB" sz="2800" b="1" baseline="0" dirty="0">
              <a:solidFill>
                <a:schemeClr val="bg1"/>
              </a:solidFill>
              <a:latin typeface="Arial" charset="0"/>
            </a:endParaRPr>
          </a:p>
        </p:txBody>
      </p:sp>
      <p:sp>
        <p:nvSpPr>
          <p:cNvPr id="88071" name="Text Box 7"/>
          <p:cNvSpPr txBox="1">
            <a:spLocks noChangeArrowheads="1"/>
          </p:cNvSpPr>
          <p:nvPr/>
        </p:nvSpPr>
        <p:spPr bwMode="auto">
          <a:xfrm>
            <a:off x="915988" y="3121025"/>
            <a:ext cx="2343150" cy="946150"/>
          </a:xfrm>
          <a:prstGeom prst="rect">
            <a:avLst/>
          </a:prstGeom>
          <a:noFill/>
          <a:ln w="12700">
            <a:noFill/>
            <a:miter lim="800000"/>
            <a:headEnd/>
            <a:tailEnd/>
          </a:ln>
        </p:spPr>
        <p:txBody>
          <a:bodyPr wrap="none">
            <a:prstTxWarp prst="textNoShape">
              <a:avLst/>
            </a:prstTxWarp>
            <a:spAutoFit/>
          </a:bodyPr>
          <a:lstStyle/>
          <a:p>
            <a:pPr algn="ctr"/>
            <a:r>
              <a:rPr lang="en-GB" sz="2800" b="1" u="sng" baseline="0">
                <a:solidFill>
                  <a:srgbClr val="66FF33"/>
                </a:solidFill>
                <a:latin typeface="Arial" charset="0"/>
              </a:rPr>
              <a:t>HvG</a:t>
            </a:r>
            <a:r>
              <a:rPr lang="en-GB" sz="2800" b="1" baseline="0">
                <a:solidFill>
                  <a:srgbClr val="66FF33"/>
                </a:solidFill>
                <a:latin typeface="Arial" charset="0"/>
              </a:rPr>
              <a:t> =</a:t>
            </a:r>
          </a:p>
          <a:p>
            <a:pPr algn="ctr"/>
            <a:r>
              <a:rPr lang="en-GB" sz="2800" baseline="0">
                <a:solidFill>
                  <a:schemeClr val="bg1"/>
                </a:solidFill>
                <a:latin typeface="Arial" charset="0"/>
              </a:rPr>
              <a:t>graft rejection</a:t>
            </a:r>
            <a:endParaRPr lang="en-GB" sz="2800" b="1" baseline="0">
              <a:solidFill>
                <a:srgbClr val="66FF33"/>
              </a:solidFill>
              <a:latin typeface="Arial" charset="0"/>
            </a:endParaRPr>
          </a:p>
        </p:txBody>
      </p:sp>
      <p:sp>
        <p:nvSpPr>
          <p:cNvPr id="88072" name="Text Box 8"/>
          <p:cNvSpPr txBox="1">
            <a:spLocks noChangeArrowheads="1"/>
          </p:cNvSpPr>
          <p:nvPr/>
        </p:nvSpPr>
        <p:spPr bwMode="auto">
          <a:xfrm>
            <a:off x="3319463" y="4679950"/>
            <a:ext cx="2403475" cy="523875"/>
          </a:xfrm>
          <a:prstGeom prst="rect">
            <a:avLst/>
          </a:prstGeom>
          <a:noFill/>
          <a:ln w="12700">
            <a:noFill/>
            <a:miter lim="800000"/>
            <a:headEnd/>
            <a:tailEnd/>
          </a:ln>
        </p:spPr>
        <p:txBody>
          <a:bodyPr wrap="none">
            <a:prstTxWarp prst="textNoShape">
              <a:avLst/>
            </a:prstTxWarp>
            <a:spAutoFit/>
          </a:bodyPr>
          <a:lstStyle/>
          <a:p>
            <a:r>
              <a:rPr lang="en-GB" sz="2800" b="1" baseline="0">
                <a:solidFill>
                  <a:srgbClr val="66FF33"/>
                </a:solidFill>
                <a:latin typeface="Arial" charset="0"/>
              </a:rPr>
              <a:t>   RECIPIENT</a:t>
            </a:r>
          </a:p>
        </p:txBody>
      </p:sp>
      <p:sp>
        <p:nvSpPr>
          <p:cNvPr id="88073" name="Text Box 9"/>
          <p:cNvSpPr txBox="1">
            <a:spLocks noChangeArrowheads="1"/>
          </p:cNvSpPr>
          <p:nvPr/>
        </p:nvSpPr>
        <p:spPr bwMode="auto">
          <a:xfrm>
            <a:off x="3937000" y="2027238"/>
            <a:ext cx="1508125" cy="519112"/>
          </a:xfrm>
          <a:prstGeom prst="rect">
            <a:avLst/>
          </a:prstGeom>
          <a:noFill/>
          <a:ln w="12700">
            <a:noFill/>
            <a:miter lim="800000"/>
            <a:headEnd/>
            <a:tailEnd/>
          </a:ln>
        </p:spPr>
        <p:txBody>
          <a:bodyPr wrap="none">
            <a:prstTxWarp prst="textNoShape">
              <a:avLst/>
            </a:prstTxWarp>
            <a:spAutoFit/>
          </a:bodyPr>
          <a:lstStyle/>
          <a:p>
            <a:r>
              <a:rPr lang="en-GB" sz="2800" b="1" baseline="0">
                <a:solidFill>
                  <a:srgbClr val="FF9900"/>
                </a:solidFill>
                <a:latin typeface="Arial" charset="0"/>
              </a:rPr>
              <a:t>DONOR</a:t>
            </a:r>
          </a:p>
        </p:txBody>
      </p:sp>
      <p:sp>
        <p:nvSpPr>
          <p:cNvPr id="88074" name="Text Box 10"/>
          <p:cNvSpPr txBox="1">
            <a:spLocks noChangeArrowheads="1"/>
          </p:cNvSpPr>
          <p:nvPr/>
        </p:nvSpPr>
        <p:spPr bwMode="auto">
          <a:xfrm>
            <a:off x="322263" y="144463"/>
            <a:ext cx="9299575" cy="1200150"/>
          </a:xfrm>
          <a:prstGeom prst="rect">
            <a:avLst/>
          </a:prstGeom>
          <a:noFill/>
          <a:ln w="9525">
            <a:noFill/>
            <a:miter lim="800000"/>
            <a:headEnd/>
            <a:tailEnd/>
          </a:ln>
        </p:spPr>
        <p:txBody>
          <a:bodyPr wrap="none">
            <a:prstTxWarp prst="textNoShape">
              <a:avLst/>
            </a:prstTxWarp>
            <a:spAutoFit/>
          </a:bodyPr>
          <a:lstStyle/>
          <a:p>
            <a:pPr algn="ctr"/>
            <a:r>
              <a:rPr lang="en-GB" b="1" baseline="0">
                <a:solidFill>
                  <a:srgbClr val="FFFF00"/>
                </a:solidFill>
                <a:latin typeface="Arial" charset="0"/>
              </a:rPr>
              <a:t>Immune response network after allogeneic BM transplantation</a:t>
            </a:r>
          </a:p>
          <a:p>
            <a:pPr algn="ctr"/>
            <a:r>
              <a:rPr lang="en-US" b="1" baseline="0">
                <a:solidFill>
                  <a:srgbClr val="FFFF00"/>
                </a:solidFill>
                <a:latin typeface="Arial" charset="0"/>
              </a:rPr>
              <a:t>f</a:t>
            </a:r>
            <a:r>
              <a:rPr lang="en-GB" b="1" baseline="0">
                <a:solidFill>
                  <a:srgbClr val="FFFF00"/>
                </a:solidFill>
                <a:latin typeface="Arial" charset="0"/>
              </a:rPr>
              <a:t>or treatment of leukaemia in MHC matched setting</a:t>
            </a:r>
          </a:p>
          <a:p>
            <a:pPr algn="ctr"/>
            <a:r>
              <a:rPr lang="en-GB" b="1" baseline="0">
                <a:solidFill>
                  <a:srgbClr val="FFFF00"/>
                </a:solidFill>
                <a:latin typeface="Arial" charset="0"/>
              </a:rPr>
              <a:t>are to </a:t>
            </a:r>
            <a:r>
              <a:rPr lang="en-GB" b="1" baseline="0">
                <a:solidFill>
                  <a:schemeClr val="bg1"/>
                </a:solidFill>
                <a:latin typeface="Arial" charset="0"/>
              </a:rPr>
              <a:t>minor antigens</a:t>
            </a:r>
            <a:endParaRPr lang="en-GB" b="1" baseline="0">
              <a:solidFill>
                <a:srgbClr val="FFFF00"/>
              </a:solidFill>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5B7E9"/>
        </a:solidFill>
        <a:effectLst/>
      </p:bgPr>
    </p:bg>
    <p:spTree>
      <p:nvGrpSpPr>
        <p:cNvPr id="1" name=""/>
        <p:cNvGrpSpPr/>
        <p:nvPr/>
      </p:nvGrpSpPr>
      <p:grpSpPr>
        <a:xfrm>
          <a:off x="0" y="0"/>
          <a:ext cx="0" cy="0"/>
          <a:chOff x="0" y="0"/>
          <a:chExt cx="0" cy="0"/>
        </a:xfrm>
      </p:grpSpPr>
      <p:sp>
        <p:nvSpPr>
          <p:cNvPr id="90114" name="Text Box 3"/>
          <p:cNvSpPr txBox="1">
            <a:spLocks noChangeArrowheads="1"/>
          </p:cNvSpPr>
          <p:nvPr/>
        </p:nvSpPr>
        <p:spPr bwMode="auto">
          <a:xfrm>
            <a:off x="5046663" y="2894013"/>
            <a:ext cx="4778375" cy="2308324"/>
          </a:xfrm>
          <a:prstGeom prst="rect">
            <a:avLst/>
          </a:prstGeom>
          <a:noFill/>
          <a:ln w="9525">
            <a:noFill/>
            <a:miter lim="800000"/>
            <a:headEnd/>
            <a:tailEnd/>
          </a:ln>
        </p:spPr>
        <p:txBody>
          <a:bodyPr>
            <a:prstTxWarp prst="textNoShape">
              <a:avLst/>
            </a:prstTxWarp>
            <a:spAutoFit/>
          </a:bodyPr>
          <a:lstStyle/>
          <a:p>
            <a:pPr>
              <a:spcBef>
                <a:spcPct val="50000"/>
              </a:spcBef>
            </a:pPr>
            <a:r>
              <a:rPr lang="en-US" baseline="0" dirty="0">
                <a:latin typeface="Textile" charset="0"/>
              </a:rPr>
              <a:t>Consequence of lack of </a:t>
            </a:r>
            <a:r>
              <a:rPr lang="en-US" baseline="0" dirty="0" smtClean="0">
                <a:latin typeface="Textile" charset="0"/>
              </a:rPr>
              <a:t>tolerance </a:t>
            </a:r>
            <a:r>
              <a:rPr lang="en-US" baseline="0" dirty="0">
                <a:latin typeface="Textile" charset="0"/>
              </a:rPr>
              <a:t>to recipient by T </a:t>
            </a:r>
            <a:r>
              <a:rPr lang="en-US" baseline="0" dirty="0" smtClean="0">
                <a:latin typeface="Textile" charset="0"/>
              </a:rPr>
              <a:t>cells within donor </a:t>
            </a:r>
            <a:r>
              <a:rPr lang="en-US" baseline="0" dirty="0">
                <a:latin typeface="Textile" charset="0"/>
              </a:rPr>
              <a:t>bone </a:t>
            </a:r>
            <a:r>
              <a:rPr lang="en-US" baseline="0" dirty="0" smtClean="0">
                <a:latin typeface="Textile" charset="0"/>
              </a:rPr>
              <a:t>marrow.</a:t>
            </a:r>
          </a:p>
          <a:p>
            <a:pPr>
              <a:spcBef>
                <a:spcPct val="50000"/>
              </a:spcBef>
            </a:pPr>
            <a:r>
              <a:rPr lang="en-US" baseline="0" dirty="0" smtClean="0">
                <a:latin typeface="Textile" charset="0"/>
              </a:rPr>
              <a:t>Target tissues: skin, GI tract, liver</a:t>
            </a:r>
            <a:endParaRPr lang="en-US" baseline="0" dirty="0" smtClean="0">
              <a:latin typeface="Times" charset="0"/>
            </a:endParaRPr>
          </a:p>
          <a:p>
            <a:pPr>
              <a:spcBef>
                <a:spcPct val="50000"/>
              </a:spcBef>
            </a:pPr>
            <a:r>
              <a:rPr lang="en-US" baseline="0" dirty="0" smtClean="0">
                <a:latin typeface="Times" charset="0"/>
              </a:rPr>
              <a:t>	</a:t>
            </a:r>
          </a:p>
        </p:txBody>
      </p:sp>
      <p:sp>
        <p:nvSpPr>
          <p:cNvPr id="90115" name="Rectangle 4"/>
          <p:cNvSpPr>
            <a:spLocks noChangeArrowheads="1"/>
          </p:cNvSpPr>
          <p:nvPr/>
        </p:nvSpPr>
        <p:spPr bwMode="auto">
          <a:xfrm>
            <a:off x="782638" y="1801813"/>
            <a:ext cx="4267200" cy="473075"/>
          </a:xfrm>
          <a:prstGeom prst="rect">
            <a:avLst/>
          </a:prstGeom>
          <a:noFill/>
          <a:ln w="9525">
            <a:noFill/>
            <a:miter lim="800000"/>
            <a:headEnd/>
            <a:tailEnd/>
          </a:ln>
        </p:spPr>
        <p:txBody>
          <a:bodyPr wrap="none">
            <a:prstTxWarp prst="textNoShape">
              <a:avLst/>
            </a:prstTxWarp>
            <a:spAutoFit/>
          </a:bodyPr>
          <a:lstStyle/>
          <a:p>
            <a:r>
              <a:rPr lang="en-US" baseline="0" dirty="0">
                <a:latin typeface="Textile" charset="0"/>
              </a:rPr>
              <a:t>graft versus host disease</a:t>
            </a:r>
          </a:p>
        </p:txBody>
      </p:sp>
      <p:sp>
        <p:nvSpPr>
          <p:cNvPr id="90116" name="Rectangle 5"/>
          <p:cNvSpPr>
            <a:spLocks noGrp="1" noChangeArrowheads="1"/>
          </p:cNvSpPr>
          <p:nvPr>
            <p:ph type="title"/>
          </p:nvPr>
        </p:nvSpPr>
        <p:spPr>
          <a:xfrm>
            <a:off x="750888" y="65088"/>
            <a:ext cx="9523412" cy="1522412"/>
          </a:xfrm>
          <a:noFill/>
        </p:spPr>
        <p:txBody>
          <a:bodyPr/>
          <a:lstStyle/>
          <a:p>
            <a:pPr algn="l"/>
            <a:r>
              <a:rPr lang="en-US" sz="3200" b="0" dirty="0" err="1" smtClean="0">
                <a:solidFill>
                  <a:schemeClr val="tx1"/>
                </a:solidFill>
                <a:latin typeface="Textile" charset="0"/>
                <a:ea typeface="ヒラギノ角ゴ Pro W3" charset="-128"/>
                <a:cs typeface="ヒラギノ角ゴ Pro W3" charset="-128"/>
              </a:rPr>
              <a:t>GvHD</a:t>
            </a:r>
            <a:r>
              <a:rPr lang="en-US" sz="3200" b="0" dirty="0" smtClean="0">
                <a:solidFill>
                  <a:schemeClr val="tx1"/>
                </a:solidFill>
                <a:latin typeface="Textile" charset="0"/>
                <a:ea typeface="ヒラギノ角ゴ Pro W3" charset="-128"/>
                <a:cs typeface="ヒラギノ角ゴ Pro W3" charset="-128"/>
              </a:rPr>
              <a:t> high mortality</a:t>
            </a:r>
            <a:br>
              <a:rPr lang="en-US" sz="3200" b="0" dirty="0" smtClean="0">
                <a:solidFill>
                  <a:schemeClr val="tx1"/>
                </a:solidFill>
                <a:latin typeface="Textile" charset="0"/>
                <a:ea typeface="ヒラギノ角ゴ Pro W3" charset="-128"/>
                <a:cs typeface="ヒラギノ角ゴ Pro W3" charset="-128"/>
              </a:rPr>
            </a:br>
            <a:r>
              <a:rPr lang="en-US" sz="2400" b="0" dirty="0" smtClean="0">
                <a:solidFill>
                  <a:schemeClr val="tx1"/>
                </a:solidFill>
                <a:latin typeface="Textile" charset="0"/>
                <a:ea typeface="ヒラギノ角ゴ Pro W3" charset="-128"/>
                <a:cs typeface="ヒラギノ角ゴ Pro W3" charset="-128"/>
              </a:rPr>
              <a:t>Controlled by immunosuppression</a:t>
            </a:r>
            <a:endParaRPr lang="en-US" sz="2400" b="0" dirty="0">
              <a:ea typeface="ヒラギノ角ゴ Pro W3" charset="-128"/>
              <a:cs typeface="ヒラギノ角ゴ Pro W3" charset="-128"/>
            </a:endParaRPr>
          </a:p>
        </p:txBody>
      </p:sp>
      <p:pic>
        <p:nvPicPr>
          <p:cNvPr id="90118" name="Picture 7" descr="gvh.tiff                                                       00065654Macintosh HD                   BD669BE5:"/>
          <p:cNvPicPr>
            <a:picLocks noChangeAspect="1" noChangeArrowheads="1"/>
          </p:cNvPicPr>
          <p:nvPr/>
        </p:nvPicPr>
        <p:blipFill>
          <a:blip r:embed="rId2"/>
          <a:srcRect/>
          <a:stretch>
            <a:fillRect/>
          </a:stretch>
        </p:blipFill>
        <p:spPr bwMode="auto">
          <a:xfrm>
            <a:off x="539750" y="2601913"/>
            <a:ext cx="4184650" cy="284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subTitle" idx="1"/>
          </p:nvPr>
        </p:nvSpPr>
        <p:spPr>
          <a:xfrm>
            <a:off x="723900" y="1447800"/>
            <a:ext cx="8750300" cy="3898900"/>
          </a:xfrm>
        </p:spPr>
        <p:txBody>
          <a:bodyPr/>
          <a:lstStyle/>
          <a:p>
            <a:pPr algn="just"/>
            <a:r>
              <a:rPr lang="en-GB" b="0" dirty="0" smtClean="0">
                <a:ea typeface="ヒラギノ角ゴ Pro W3" charset="-128"/>
                <a:cs typeface="ヒラギノ角ゴ Pro W3" charset="-128"/>
              </a:rPr>
              <a:t> </a:t>
            </a:r>
            <a:r>
              <a:rPr lang="en-GB" b="0" dirty="0">
                <a:ea typeface="ヒラギノ角ゴ Pro W3" charset="-128"/>
                <a:cs typeface="ヒラギノ角ゴ Pro W3" charset="-128"/>
              </a:rPr>
              <a:t>-Minor H antigens are responsible for robust, T cell mediated </a:t>
            </a:r>
            <a:r>
              <a:rPr lang="en-GB" b="0" dirty="0" smtClean="0">
                <a:ea typeface="ヒラギノ角ゴ Pro W3" charset="-128"/>
                <a:cs typeface="ヒラギノ角ゴ Pro W3" charset="-128"/>
              </a:rPr>
              <a:t>(CD4 and CD8 T cells are both required) graft rejection between </a:t>
            </a:r>
            <a:r>
              <a:rPr lang="en-GB" b="0" dirty="0">
                <a:ea typeface="ヒラギノ角ゴ Pro W3" charset="-128"/>
                <a:cs typeface="ヒラギノ角ゴ Pro W3" charset="-128"/>
              </a:rPr>
              <a:t>MHC matched individuals</a:t>
            </a:r>
            <a:r>
              <a:rPr lang="en-GB" b="0" dirty="0" smtClean="0">
                <a:ea typeface="ヒラギノ角ゴ Pro W3" charset="-128"/>
                <a:cs typeface="ヒラギノ角ゴ Pro W3" charset="-128"/>
              </a:rPr>
              <a:t>.</a:t>
            </a:r>
          </a:p>
          <a:p>
            <a:pPr algn="l"/>
            <a:endParaRPr lang="en-GB" b="0" dirty="0" smtClean="0">
              <a:ea typeface="ヒラギノ角ゴ Pro W3" charset="-128"/>
              <a:cs typeface="ヒラギノ角ゴ Pro W3" charset="-128"/>
            </a:endParaRPr>
          </a:p>
          <a:p>
            <a:pPr algn="l"/>
            <a:endParaRPr lang="en-GB" b="0" dirty="0">
              <a:ea typeface="ヒラギノ角ゴ Pro W3" charset="-128"/>
              <a:cs typeface="ヒラギノ角ゴ Pro W3" charset="-128"/>
            </a:endParaRPr>
          </a:p>
          <a:p>
            <a:pPr algn="l"/>
            <a:r>
              <a:rPr lang="en-GB" b="0" dirty="0" smtClean="0">
                <a:ea typeface="ヒラギノ角ゴ Pro W3" charset="-128"/>
                <a:cs typeface="ヒラギノ角ゴ Pro W3" charset="-128"/>
              </a:rPr>
              <a:t>-In human siblings who share identical HLA loci (1/4 siblings)</a:t>
            </a:r>
          </a:p>
          <a:p>
            <a:pPr algn="l"/>
            <a:endParaRPr lang="en-GB" b="0" dirty="0" smtClean="0">
              <a:ea typeface="ヒラギノ角ゴ Pro W3" charset="-128"/>
              <a:cs typeface="ヒラギノ角ゴ Pro W3" charset="-128"/>
            </a:endParaRPr>
          </a:p>
          <a:p>
            <a:pPr algn="l"/>
            <a:r>
              <a:rPr lang="en-GB" b="0" dirty="0" smtClean="0">
                <a:solidFill>
                  <a:srgbClr val="FFFF00"/>
                </a:solidFill>
                <a:ea typeface="ヒラギノ角ゴ Pro W3" charset="-128"/>
                <a:cs typeface="ヒラギノ角ゴ Pro W3" charset="-128"/>
              </a:rPr>
              <a:t>and</a:t>
            </a: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-Mouse strains which have identical H2 regions</a:t>
            </a:r>
          </a:p>
          <a:p>
            <a:pPr algn="l"/>
            <a:r>
              <a:rPr lang="en-GB" sz="8000" b="0" dirty="0">
                <a:solidFill>
                  <a:srgbClr val="FFFF00"/>
                </a:solidFill>
                <a:ea typeface="ヒラギノ角ゴ Pro W3" charset="-128"/>
                <a:cs typeface="ヒラギノ角ゴ Pro W3" charset="-128"/>
              </a:rPr>
              <a:t>	</a:t>
            </a:r>
            <a:r>
              <a:rPr lang="en-GB" sz="8000" b="0" dirty="0" smtClean="0">
                <a:solidFill>
                  <a:srgbClr val="FFFF00"/>
                </a:solidFill>
                <a:ea typeface="ヒラギノ角ゴ Pro W3" charset="-128"/>
                <a:cs typeface="ヒラギノ角ゴ Pro W3" charset="-128"/>
              </a:rPr>
              <a:t>			 </a:t>
            </a:r>
            <a:endParaRPr lang="en-GB" b="0" dirty="0" smtClean="0">
              <a:ea typeface="ヒラギノ角ゴ Pro W3" charset="-128"/>
              <a:cs typeface="ヒラギノ角ゴ Pro W3" charset="-128"/>
            </a:endParaRPr>
          </a:p>
          <a:p>
            <a:pPr algn="l"/>
            <a:endParaRPr lang="en-GB" b="0" dirty="0" smtClean="0">
              <a:ea typeface="ヒラギノ角ゴ Pro W3" charset="-128"/>
              <a:cs typeface="ヒラギノ角ゴ Pro W3" charset="-128"/>
            </a:endParaRP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  </a:t>
            </a:r>
            <a:endParaRPr lang="en-GB" dirty="0" smtClean="0">
              <a:ea typeface="ヒラギノ角ゴ Pro W3" charset="-128"/>
              <a:cs typeface="ヒラギノ角ゴ Pro W3" charset="-128"/>
            </a:endParaRPr>
          </a:p>
          <a:p>
            <a:pPr algn="l"/>
            <a:endParaRPr lang="en-GB" dirty="0" smtClean="0">
              <a:ea typeface="ヒラギノ角ゴ Pro W3" charset="-128"/>
              <a:cs typeface="ヒラギノ角ゴ Pro W3" charset="-128"/>
            </a:endParaRPr>
          </a:p>
          <a:p>
            <a:pPr algn="l"/>
            <a:endParaRPr lang="en-GB" dirty="0" smtClean="0">
              <a:ea typeface="ヒラギノ角ゴ Pro W3" charset="-128"/>
              <a:cs typeface="ヒラギノ角ゴ Pro W3" charset="-128"/>
            </a:endParaRPr>
          </a:p>
          <a:p>
            <a:pPr algn="l"/>
            <a:endParaRPr lang="en-GB" dirty="0" smtClean="0">
              <a:ea typeface="ヒラギノ角ゴ Pro W3" charset="-128"/>
              <a:cs typeface="ヒラギノ角ゴ Pro W3" charset="-128"/>
            </a:endParaRPr>
          </a:p>
        </p:txBody>
      </p:sp>
      <p:sp>
        <p:nvSpPr>
          <p:cNvPr id="22531" name="Rectangle 7"/>
          <p:cNvSpPr>
            <a:spLocks noGrp="1" noChangeArrowheads="1"/>
          </p:cNvSpPr>
          <p:nvPr>
            <p:ph type="ctrTitle"/>
          </p:nvPr>
        </p:nvSpPr>
        <p:spPr>
          <a:xfrm>
            <a:off x="609600" y="203200"/>
            <a:ext cx="8534400" cy="1143000"/>
          </a:xfrm>
          <a:noFill/>
        </p:spPr>
        <p:txBody>
          <a:bodyPr/>
          <a:lstStyle/>
          <a:p>
            <a:r>
              <a:rPr lang="en-GB">
                <a:ea typeface="ヒラギノ角ゴ Pro W3" charset="-128"/>
                <a:cs typeface="ヒラギノ角ゴ Pro W3" charset="-128"/>
              </a:rPr>
              <a:t>Definition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rgbClr val="003399"/>
            </a:gs>
          </a:gsLst>
          <a:lin ang="5400000" scaled="1"/>
        </a:gra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2571750" y="4441825"/>
            <a:ext cx="3905250" cy="1019175"/>
          </a:xfrm>
          <a:prstGeom prst="rect">
            <a:avLst/>
          </a:prstGeom>
          <a:noFill/>
          <a:ln w="12700">
            <a:solidFill>
              <a:schemeClr val="bg1"/>
            </a:solidFill>
            <a:miter lim="800000"/>
            <a:headEnd/>
            <a:tailEnd/>
          </a:ln>
        </p:spPr>
        <p:txBody>
          <a:bodyPr wrap="none" anchor="ctr">
            <a:prstTxWarp prst="textNoShape">
              <a:avLst/>
            </a:prstTxWarp>
          </a:bodyPr>
          <a:lstStyle/>
          <a:p>
            <a:endParaRPr lang="en-US"/>
          </a:p>
        </p:txBody>
      </p:sp>
      <p:sp>
        <p:nvSpPr>
          <p:cNvPr id="91139" name="Rectangle 3"/>
          <p:cNvSpPr>
            <a:spLocks noChangeArrowheads="1"/>
          </p:cNvSpPr>
          <p:nvPr/>
        </p:nvSpPr>
        <p:spPr bwMode="auto">
          <a:xfrm>
            <a:off x="2597150" y="1752600"/>
            <a:ext cx="3981450" cy="990600"/>
          </a:xfrm>
          <a:prstGeom prst="rect">
            <a:avLst/>
          </a:prstGeom>
          <a:noFill/>
          <a:ln w="12700">
            <a:solidFill>
              <a:schemeClr val="bg1"/>
            </a:solidFill>
            <a:miter lim="800000"/>
            <a:headEnd/>
            <a:tailEnd/>
          </a:ln>
        </p:spPr>
        <p:txBody>
          <a:bodyPr wrap="none" anchor="ctr">
            <a:prstTxWarp prst="textNoShape">
              <a:avLst/>
            </a:prstTxWarp>
          </a:bodyPr>
          <a:lstStyle/>
          <a:p>
            <a:endParaRPr lang="en-US"/>
          </a:p>
        </p:txBody>
      </p:sp>
      <p:sp>
        <p:nvSpPr>
          <p:cNvPr id="91140" name="Line 4"/>
          <p:cNvSpPr>
            <a:spLocks noChangeShapeType="1"/>
          </p:cNvSpPr>
          <p:nvPr/>
        </p:nvSpPr>
        <p:spPr bwMode="auto">
          <a:xfrm flipV="1">
            <a:off x="3938588" y="3082925"/>
            <a:ext cx="0" cy="1117600"/>
          </a:xfrm>
          <a:prstGeom prst="line">
            <a:avLst/>
          </a:prstGeom>
          <a:noFill/>
          <a:ln w="12700">
            <a:solidFill>
              <a:schemeClr val="bg1"/>
            </a:solidFill>
            <a:round/>
            <a:headEnd/>
            <a:tailEnd type="triangle" w="lg" len="lg"/>
          </a:ln>
        </p:spPr>
        <p:txBody>
          <a:bodyPr wrap="none" anchor="ctr">
            <a:prstTxWarp prst="textNoShape">
              <a:avLst/>
            </a:prstTxWarp>
          </a:bodyPr>
          <a:lstStyle/>
          <a:p>
            <a:endParaRPr lang="en-US"/>
          </a:p>
        </p:txBody>
      </p:sp>
      <p:sp>
        <p:nvSpPr>
          <p:cNvPr id="91141" name="Line 5"/>
          <p:cNvSpPr>
            <a:spLocks noChangeShapeType="1"/>
          </p:cNvSpPr>
          <p:nvPr/>
        </p:nvSpPr>
        <p:spPr bwMode="auto">
          <a:xfrm>
            <a:off x="5230813" y="3052763"/>
            <a:ext cx="0" cy="1192212"/>
          </a:xfrm>
          <a:prstGeom prst="line">
            <a:avLst/>
          </a:prstGeom>
          <a:noFill/>
          <a:ln w="12700">
            <a:solidFill>
              <a:schemeClr val="bg1"/>
            </a:solidFill>
            <a:round/>
            <a:headEnd/>
            <a:tailEnd type="triangle" w="lg" len="lg"/>
          </a:ln>
        </p:spPr>
        <p:txBody>
          <a:bodyPr wrap="none" anchor="ctr">
            <a:prstTxWarp prst="textNoShape">
              <a:avLst/>
            </a:prstTxWarp>
          </a:bodyPr>
          <a:lstStyle/>
          <a:p>
            <a:endParaRPr lang="en-US"/>
          </a:p>
        </p:txBody>
      </p:sp>
      <p:sp>
        <p:nvSpPr>
          <p:cNvPr id="91142" name="Text Box 6"/>
          <p:cNvSpPr txBox="1">
            <a:spLocks noChangeArrowheads="1"/>
          </p:cNvSpPr>
          <p:nvPr/>
        </p:nvSpPr>
        <p:spPr bwMode="auto">
          <a:xfrm>
            <a:off x="6802438" y="3317875"/>
            <a:ext cx="2309812" cy="1816100"/>
          </a:xfrm>
          <a:prstGeom prst="rect">
            <a:avLst/>
          </a:prstGeom>
          <a:noFill/>
          <a:ln w="12700">
            <a:noFill/>
            <a:miter lim="800000"/>
            <a:headEnd/>
            <a:tailEnd/>
          </a:ln>
        </p:spPr>
        <p:txBody>
          <a:bodyPr wrap="none">
            <a:prstTxWarp prst="textNoShape">
              <a:avLst/>
            </a:prstTxWarp>
            <a:spAutoFit/>
          </a:bodyPr>
          <a:lstStyle/>
          <a:p>
            <a:pPr algn="ctr"/>
            <a:r>
              <a:rPr lang="en-GB" sz="2800" b="1" u="sng" baseline="0">
                <a:solidFill>
                  <a:srgbClr val="FF9900"/>
                </a:solidFill>
                <a:latin typeface="Arial" charset="0"/>
              </a:rPr>
              <a:t>GvH</a:t>
            </a:r>
            <a:r>
              <a:rPr lang="en-GB" sz="2800" b="1" baseline="0">
                <a:solidFill>
                  <a:srgbClr val="FF9900"/>
                </a:solidFill>
                <a:latin typeface="Arial" charset="0"/>
              </a:rPr>
              <a:t> = </a:t>
            </a:r>
            <a:r>
              <a:rPr lang="en-GB" sz="2800" baseline="0">
                <a:solidFill>
                  <a:schemeClr val="bg1"/>
                </a:solidFill>
                <a:latin typeface="Arial" charset="0"/>
              </a:rPr>
              <a:t>GvHD</a:t>
            </a:r>
          </a:p>
          <a:p>
            <a:pPr algn="ctr"/>
            <a:r>
              <a:rPr lang="en-GB" sz="2800" baseline="0">
                <a:solidFill>
                  <a:schemeClr val="bg1"/>
                </a:solidFill>
                <a:latin typeface="Arial" charset="0"/>
              </a:rPr>
              <a:t>         GvL</a:t>
            </a:r>
          </a:p>
          <a:p>
            <a:pPr algn="ctr"/>
            <a:endParaRPr lang="en-GB" sz="2800" b="1" baseline="0">
              <a:solidFill>
                <a:schemeClr val="bg1"/>
              </a:solidFill>
              <a:latin typeface="Arial" charset="0"/>
            </a:endParaRPr>
          </a:p>
          <a:p>
            <a:pPr algn="ctr"/>
            <a:endParaRPr lang="en-GB" sz="2800" b="1" baseline="0">
              <a:solidFill>
                <a:schemeClr val="bg1"/>
              </a:solidFill>
              <a:latin typeface="Arial" charset="0"/>
            </a:endParaRPr>
          </a:p>
        </p:txBody>
      </p:sp>
      <p:sp>
        <p:nvSpPr>
          <p:cNvPr id="91143" name="Text Box 7"/>
          <p:cNvSpPr txBox="1">
            <a:spLocks noChangeArrowheads="1"/>
          </p:cNvSpPr>
          <p:nvPr/>
        </p:nvSpPr>
        <p:spPr bwMode="auto">
          <a:xfrm>
            <a:off x="915988" y="3121025"/>
            <a:ext cx="2343150" cy="946150"/>
          </a:xfrm>
          <a:prstGeom prst="rect">
            <a:avLst/>
          </a:prstGeom>
          <a:noFill/>
          <a:ln w="12700">
            <a:noFill/>
            <a:miter lim="800000"/>
            <a:headEnd/>
            <a:tailEnd/>
          </a:ln>
        </p:spPr>
        <p:txBody>
          <a:bodyPr wrap="none">
            <a:prstTxWarp prst="textNoShape">
              <a:avLst/>
            </a:prstTxWarp>
            <a:spAutoFit/>
          </a:bodyPr>
          <a:lstStyle/>
          <a:p>
            <a:pPr algn="ctr"/>
            <a:r>
              <a:rPr lang="en-GB" sz="2800" b="1" u="sng" baseline="0">
                <a:solidFill>
                  <a:srgbClr val="66FF33"/>
                </a:solidFill>
                <a:latin typeface="Arial" charset="0"/>
              </a:rPr>
              <a:t>HvG</a:t>
            </a:r>
            <a:r>
              <a:rPr lang="en-GB" sz="2800" b="1" baseline="0">
                <a:solidFill>
                  <a:srgbClr val="66FF33"/>
                </a:solidFill>
                <a:latin typeface="Arial" charset="0"/>
              </a:rPr>
              <a:t> =</a:t>
            </a:r>
          </a:p>
          <a:p>
            <a:pPr algn="ctr"/>
            <a:r>
              <a:rPr lang="en-GB" sz="2800" baseline="0">
                <a:solidFill>
                  <a:schemeClr val="bg1"/>
                </a:solidFill>
                <a:latin typeface="Arial" charset="0"/>
              </a:rPr>
              <a:t>graft rejection</a:t>
            </a:r>
            <a:endParaRPr lang="en-GB" sz="2800" b="1" baseline="0">
              <a:solidFill>
                <a:srgbClr val="66FF33"/>
              </a:solidFill>
              <a:latin typeface="Arial" charset="0"/>
            </a:endParaRPr>
          </a:p>
        </p:txBody>
      </p:sp>
      <p:sp>
        <p:nvSpPr>
          <p:cNvPr id="91144" name="Text Box 8"/>
          <p:cNvSpPr txBox="1">
            <a:spLocks noChangeArrowheads="1"/>
          </p:cNvSpPr>
          <p:nvPr/>
        </p:nvSpPr>
        <p:spPr bwMode="auto">
          <a:xfrm>
            <a:off x="3319463" y="4679950"/>
            <a:ext cx="2403475" cy="523875"/>
          </a:xfrm>
          <a:prstGeom prst="rect">
            <a:avLst/>
          </a:prstGeom>
          <a:noFill/>
          <a:ln w="12700">
            <a:noFill/>
            <a:miter lim="800000"/>
            <a:headEnd/>
            <a:tailEnd/>
          </a:ln>
        </p:spPr>
        <p:txBody>
          <a:bodyPr wrap="none">
            <a:prstTxWarp prst="textNoShape">
              <a:avLst/>
            </a:prstTxWarp>
            <a:spAutoFit/>
          </a:bodyPr>
          <a:lstStyle/>
          <a:p>
            <a:r>
              <a:rPr lang="en-GB" sz="2800" b="1" baseline="0">
                <a:solidFill>
                  <a:srgbClr val="66FF33"/>
                </a:solidFill>
                <a:latin typeface="Arial" charset="0"/>
              </a:rPr>
              <a:t>   RECIPIENT</a:t>
            </a:r>
          </a:p>
        </p:txBody>
      </p:sp>
      <p:sp>
        <p:nvSpPr>
          <p:cNvPr id="91145" name="Text Box 9"/>
          <p:cNvSpPr txBox="1">
            <a:spLocks noChangeArrowheads="1"/>
          </p:cNvSpPr>
          <p:nvPr/>
        </p:nvSpPr>
        <p:spPr bwMode="auto">
          <a:xfrm>
            <a:off x="3937000" y="2027238"/>
            <a:ext cx="1508125" cy="519112"/>
          </a:xfrm>
          <a:prstGeom prst="rect">
            <a:avLst/>
          </a:prstGeom>
          <a:noFill/>
          <a:ln w="12700">
            <a:noFill/>
            <a:miter lim="800000"/>
            <a:headEnd/>
            <a:tailEnd/>
          </a:ln>
        </p:spPr>
        <p:txBody>
          <a:bodyPr wrap="none">
            <a:prstTxWarp prst="textNoShape">
              <a:avLst/>
            </a:prstTxWarp>
            <a:spAutoFit/>
          </a:bodyPr>
          <a:lstStyle/>
          <a:p>
            <a:r>
              <a:rPr lang="en-GB" sz="2800" b="1" baseline="0">
                <a:solidFill>
                  <a:srgbClr val="FF9900"/>
                </a:solidFill>
                <a:latin typeface="Arial" charset="0"/>
              </a:rPr>
              <a:t>DONOR</a:t>
            </a:r>
          </a:p>
        </p:txBody>
      </p:sp>
      <p:sp>
        <p:nvSpPr>
          <p:cNvPr id="91146" name="Text Box 10"/>
          <p:cNvSpPr txBox="1">
            <a:spLocks noChangeArrowheads="1"/>
          </p:cNvSpPr>
          <p:nvPr/>
        </p:nvSpPr>
        <p:spPr bwMode="auto">
          <a:xfrm>
            <a:off x="322263" y="144463"/>
            <a:ext cx="9299575" cy="1200150"/>
          </a:xfrm>
          <a:prstGeom prst="rect">
            <a:avLst/>
          </a:prstGeom>
          <a:noFill/>
          <a:ln w="9525">
            <a:noFill/>
            <a:miter lim="800000"/>
            <a:headEnd/>
            <a:tailEnd/>
          </a:ln>
        </p:spPr>
        <p:txBody>
          <a:bodyPr wrap="none">
            <a:prstTxWarp prst="textNoShape">
              <a:avLst/>
            </a:prstTxWarp>
            <a:spAutoFit/>
          </a:bodyPr>
          <a:lstStyle/>
          <a:p>
            <a:pPr algn="ctr"/>
            <a:r>
              <a:rPr lang="en-GB" b="1" baseline="0">
                <a:solidFill>
                  <a:srgbClr val="FFFF00"/>
                </a:solidFill>
                <a:latin typeface="Arial" charset="0"/>
              </a:rPr>
              <a:t>Immune response network after allogeneic BM transplantation</a:t>
            </a:r>
          </a:p>
          <a:p>
            <a:pPr algn="ctr"/>
            <a:r>
              <a:rPr lang="en-US" b="1" baseline="0">
                <a:solidFill>
                  <a:srgbClr val="FFFF00"/>
                </a:solidFill>
                <a:latin typeface="Arial" charset="0"/>
              </a:rPr>
              <a:t>f</a:t>
            </a:r>
            <a:r>
              <a:rPr lang="en-GB" b="1" baseline="0">
                <a:solidFill>
                  <a:srgbClr val="FFFF00"/>
                </a:solidFill>
                <a:latin typeface="Arial" charset="0"/>
              </a:rPr>
              <a:t>or treatment of leukaemia in MHC matched setting</a:t>
            </a:r>
          </a:p>
          <a:p>
            <a:pPr algn="ctr"/>
            <a:r>
              <a:rPr lang="en-GB" b="1" baseline="0">
                <a:solidFill>
                  <a:srgbClr val="FFFF00"/>
                </a:solidFill>
                <a:latin typeface="Arial" charset="0"/>
              </a:rPr>
              <a:t>are to </a:t>
            </a:r>
            <a:r>
              <a:rPr lang="en-GB" b="1" baseline="0">
                <a:solidFill>
                  <a:schemeClr val="bg1"/>
                </a:solidFill>
                <a:latin typeface="Arial" charset="0"/>
              </a:rPr>
              <a:t>minor antigens</a:t>
            </a:r>
            <a:endParaRPr lang="en-GB" b="1" baseline="0">
              <a:solidFill>
                <a:srgbClr val="FFFF00"/>
              </a:solidFill>
              <a:latin typeface="Arial" charset="0"/>
            </a:endParaRPr>
          </a:p>
        </p:txBody>
      </p:sp>
      <p:sp>
        <p:nvSpPr>
          <p:cNvPr id="91149" name="Text Box 7"/>
          <p:cNvSpPr txBox="1">
            <a:spLocks noChangeArrowheads="1"/>
          </p:cNvSpPr>
          <p:nvPr/>
        </p:nvSpPr>
        <p:spPr bwMode="auto">
          <a:xfrm>
            <a:off x="7189788" y="4670425"/>
            <a:ext cx="1993900" cy="954088"/>
          </a:xfrm>
          <a:prstGeom prst="rect">
            <a:avLst/>
          </a:prstGeom>
          <a:noFill/>
          <a:ln w="12700">
            <a:noFill/>
            <a:miter lim="800000"/>
            <a:headEnd/>
            <a:tailEnd/>
          </a:ln>
        </p:spPr>
        <p:txBody>
          <a:bodyPr wrap="none">
            <a:prstTxWarp prst="textNoShape">
              <a:avLst/>
            </a:prstTxWarp>
            <a:spAutoFit/>
          </a:bodyPr>
          <a:lstStyle/>
          <a:p>
            <a:r>
              <a:rPr lang="en-GB" sz="2800" b="1" baseline="0">
                <a:solidFill>
                  <a:schemeClr val="bg1"/>
                </a:solidFill>
                <a:latin typeface="Arial" charset="0"/>
              </a:rPr>
              <a:t>Boost GvL  </a:t>
            </a:r>
          </a:p>
          <a:p>
            <a:r>
              <a:rPr lang="en-GB" sz="2800" b="1" baseline="0">
                <a:solidFill>
                  <a:schemeClr val="bg1"/>
                </a:solidFill>
                <a:latin typeface="Arial" charset="0"/>
              </a:rPr>
              <a:t> response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70200" y="1905000"/>
            <a:ext cx="184666" cy="338554"/>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3"/>
          <a:stretch>
            <a:fillRect/>
          </a:stretch>
        </p:blipFill>
        <p:spPr>
          <a:xfrm>
            <a:off x="1758950" y="1427162"/>
            <a:ext cx="6642100" cy="4000500"/>
          </a:xfrm>
          <a:prstGeom prst="rect">
            <a:avLst/>
          </a:prstGeom>
        </p:spPr>
      </p:pic>
      <p:sp>
        <p:nvSpPr>
          <p:cNvPr id="9" name="TextBox 8"/>
          <p:cNvSpPr txBox="1"/>
          <p:nvPr/>
        </p:nvSpPr>
        <p:spPr>
          <a:xfrm>
            <a:off x="1663700" y="584200"/>
            <a:ext cx="7071167" cy="543738"/>
          </a:xfrm>
          <a:prstGeom prst="rect">
            <a:avLst/>
          </a:prstGeom>
          <a:noFill/>
        </p:spPr>
        <p:txBody>
          <a:bodyPr wrap="none" rtlCol="0">
            <a:spAutoFit/>
          </a:bodyPr>
          <a:lstStyle/>
          <a:p>
            <a:r>
              <a:rPr lang="en-US" sz="4400" dirty="0" smtClean="0">
                <a:solidFill>
                  <a:schemeClr val="bg1"/>
                </a:solidFill>
                <a:latin typeface="Times New Roman"/>
                <a:cs typeface="Times New Roman"/>
              </a:rPr>
              <a:t>Removing T cells limits anti-</a:t>
            </a:r>
            <a:r>
              <a:rPr lang="en-US" sz="4400" dirty="0" err="1" smtClean="0">
                <a:solidFill>
                  <a:schemeClr val="bg1"/>
                </a:solidFill>
                <a:latin typeface="Times New Roman"/>
                <a:cs typeface="Times New Roman"/>
              </a:rPr>
              <a:t>leukaemia</a:t>
            </a:r>
            <a:r>
              <a:rPr lang="en-US" sz="4400" dirty="0" smtClean="0">
                <a:solidFill>
                  <a:schemeClr val="bg1"/>
                </a:solidFill>
                <a:latin typeface="Times New Roman"/>
                <a:cs typeface="Times New Roman"/>
              </a:rPr>
              <a:t> effect</a:t>
            </a:r>
            <a:endParaRPr lang="en-US" sz="4400" dirty="0">
              <a:solidFill>
                <a:schemeClr val="bg1"/>
              </a:solidFill>
              <a:latin typeface="Times New Roman"/>
              <a:cs typeface="Times New Roman"/>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nors 7.tiff"/>
          <p:cNvPicPr>
            <a:picLocks noChangeAspect="1"/>
          </p:cNvPicPr>
          <p:nvPr/>
        </p:nvPicPr>
        <p:blipFill>
          <a:blip r:embed="rId3"/>
          <a:stretch>
            <a:fillRect/>
          </a:stretch>
        </p:blipFill>
        <p:spPr>
          <a:xfrm>
            <a:off x="914400" y="1894610"/>
            <a:ext cx="8483600" cy="3335748"/>
          </a:xfrm>
          <a:prstGeom prst="rect">
            <a:avLst/>
          </a:prstGeom>
        </p:spPr>
      </p:pic>
      <p:sp>
        <p:nvSpPr>
          <p:cNvPr id="5" name="TextBox 4"/>
          <p:cNvSpPr txBox="1"/>
          <p:nvPr/>
        </p:nvSpPr>
        <p:spPr>
          <a:xfrm>
            <a:off x="2019300" y="431800"/>
            <a:ext cx="6212036" cy="995144"/>
          </a:xfrm>
          <a:prstGeom prst="rect">
            <a:avLst/>
          </a:prstGeom>
          <a:noFill/>
        </p:spPr>
        <p:txBody>
          <a:bodyPr wrap="none" rtlCol="0">
            <a:spAutoFit/>
          </a:bodyPr>
          <a:lstStyle/>
          <a:p>
            <a:r>
              <a:rPr lang="en-US" sz="4400" dirty="0" smtClean="0">
                <a:solidFill>
                  <a:srgbClr val="FFFF00"/>
                </a:solidFill>
                <a:latin typeface="Times New Roman"/>
                <a:cs typeface="Times New Roman"/>
              </a:rPr>
              <a:t>  BM transplant protocols include donor </a:t>
            </a:r>
          </a:p>
          <a:p>
            <a:r>
              <a:rPr lang="en-US" sz="4400" dirty="0" smtClean="0">
                <a:solidFill>
                  <a:srgbClr val="FFFF00"/>
                </a:solidFill>
                <a:latin typeface="Times New Roman"/>
                <a:cs typeface="Times New Roman"/>
              </a:rPr>
              <a:t>lymphocyte transfer to boost </a:t>
            </a:r>
            <a:r>
              <a:rPr lang="en-US" sz="4400" dirty="0" err="1" smtClean="0">
                <a:solidFill>
                  <a:srgbClr val="FFFF00"/>
                </a:solidFill>
                <a:latin typeface="Times New Roman"/>
                <a:cs typeface="Times New Roman"/>
              </a:rPr>
              <a:t>GvL</a:t>
            </a:r>
            <a:r>
              <a:rPr lang="en-US" sz="4400" dirty="0" smtClean="0">
                <a:solidFill>
                  <a:srgbClr val="FFFF00"/>
                </a:solidFill>
                <a:latin typeface="Times New Roman"/>
                <a:cs typeface="Times New Roman"/>
              </a:rPr>
              <a:t> effect </a:t>
            </a:r>
            <a:endParaRPr lang="en-US" sz="4400" dirty="0">
              <a:solidFill>
                <a:srgbClr val="FFFF00"/>
              </a:solidFill>
              <a:latin typeface="Times New Roman"/>
              <a:cs typeface="Times New Roma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rgbClr val="003399"/>
            </a:gs>
          </a:gsLst>
          <a:lin ang="5400000" scaled="1"/>
        </a:gra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2571750" y="4441825"/>
            <a:ext cx="3905250" cy="1019175"/>
          </a:xfrm>
          <a:prstGeom prst="rect">
            <a:avLst/>
          </a:prstGeom>
          <a:noFill/>
          <a:ln w="12700">
            <a:solidFill>
              <a:schemeClr val="bg1"/>
            </a:solidFill>
            <a:miter lim="800000"/>
            <a:headEnd/>
            <a:tailEnd/>
          </a:ln>
        </p:spPr>
        <p:txBody>
          <a:bodyPr wrap="none" anchor="ctr">
            <a:prstTxWarp prst="textNoShape">
              <a:avLst/>
            </a:prstTxWarp>
          </a:bodyPr>
          <a:lstStyle/>
          <a:p>
            <a:endParaRPr lang="en-US"/>
          </a:p>
        </p:txBody>
      </p:sp>
      <p:sp>
        <p:nvSpPr>
          <p:cNvPr id="91139" name="Rectangle 3"/>
          <p:cNvSpPr>
            <a:spLocks noChangeArrowheads="1"/>
          </p:cNvSpPr>
          <p:nvPr/>
        </p:nvSpPr>
        <p:spPr bwMode="auto">
          <a:xfrm>
            <a:off x="2597150" y="1752600"/>
            <a:ext cx="3981450" cy="990600"/>
          </a:xfrm>
          <a:prstGeom prst="rect">
            <a:avLst/>
          </a:prstGeom>
          <a:noFill/>
          <a:ln w="12700">
            <a:solidFill>
              <a:schemeClr val="bg1"/>
            </a:solidFill>
            <a:miter lim="800000"/>
            <a:headEnd/>
            <a:tailEnd/>
          </a:ln>
        </p:spPr>
        <p:txBody>
          <a:bodyPr wrap="none" anchor="ctr">
            <a:prstTxWarp prst="textNoShape">
              <a:avLst/>
            </a:prstTxWarp>
          </a:bodyPr>
          <a:lstStyle/>
          <a:p>
            <a:endParaRPr lang="en-US"/>
          </a:p>
        </p:txBody>
      </p:sp>
      <p:sp>
        <p:nvSpPr>
          <p:cNvPr id="91140" name="Line 4"/>
          <p:cNvSpPr>
            <a:spLocks noChangeShapeType="1"/>
          </p:cNvSpPr>
          <p:nvPr/>
        </p:nvSpPr>
        <p:spPr bwMode="auto">
          <a:xfrm flipV="1">
            <a:off x="3938588" y="3082925"/>
            <a:ext cx="0" cy="1117600"/>
          </a:xfrm>
          <a:prstGeom prst="line">
            <a:avLst/>
          </a:prstGeom>
          <a:noFill/>
          <a:ln w="12700">
            <a:solidFill>
              <a:schemeClr val="bg1"/>
            </a:solidFill>
            <a:round/>
            <a:headEnd/>
            <a:tailEnd type="triangle" w="lg" len="lg"/>
          </a:ln>
        </p:spPr>
        <p:txBody>
          <a:bodyPr wrap="none" anchor="ctr">
            <a:prstTxWarp prst="textNoShape">
              <a:avLst/>
            </a:prstTxWarp>
          </a:bodyPr>
          <a:lstStyle/>
          <a:p>
            <a:endParaRPr lang="en-US"/>
          </a:p>
        </p:txBody>
      </p:sp>
      <p:sp>
        <p:nvSpPr>
          <p:cNvPr id="91141" name="Line 5"/>
          <p:cNvSpPr>
            <a:spLocks noChangeShapeType="1"/>
          </p:cNvSpPr>
          <p:nvPr/>
        </p:nvSpPr>
        <p:spPr bwMode="auto">
          <a:xfrm>
            <a:off x="5230813" y="3052763"/>
            <a:ext cx="0" cy="1192212"/>
          </a:xfrm>
          <a:prstGeom prst="line">
            <a:avLst/>
          </a:prstGeom>
          <a:noFill/>
          <a:ln w="12700">
            <a:solidFill>
              <a:schemeClr val="bg1"/>
            </a:solidFill>
            <a:round/>
            <a:headEnd/>
            <a:tailEnd type="triangle" w="lg" len="lg"/>
          </a:ln>
        </p:spPr>
        <p:txBody>
          <a:bodyPr wrap="none" anchor="ctr">
            <a:prstTxWarp prst="textNoShape">
              <a:avLst/>
            </a:prstTxWarp>
          </a:bodyPr>
          <a:lstStyle/>
          <a:p>
            <a:endParaRPr lang="en-US"/>
          </a:p>
        </p:txBody>
      </p:sp>
      <p:sp>
        <p:nvSpPr>
          <p:cNvPr id="91142" name="Text Box 6"/>
          <p:cNvSpPr txBox="1">
            <a:spLocks noChangeArrowheads="1"/>
          </p:cNvSpPr>
          <p:nvPr/>
        </p:nvSpPr>
        <p:spPr bwMode="auto">
          <a:xfrm>
            <a:off x="6802438" y="3317875"/>
            <a:ext cx="2309812" cy="1816100"/>
          </a:xfrm>
          <a:prstGeom prst="rect">
            <a:avLst/>
          </a:prstGeom>
          <a:noFill/>
          <a:ln w="12700">
            <a:noFill/>
            <a:miter lim="800000"/>
            <a:headEnd/>
            <a:tailEnd/>
          </a:ln>
        </p:spPr>
        <p:txBody>
          <a:bodyPr wrap="none">
            <a:prstTxWarp prst="textNoShape">
              <a:avLst/>
            </a:prstTxWarp>
            <a:spAutoFit/>
          </a:bodyPr>
          <a:lstStyle/>
          <a:p>
            <a:pPr algn="ctr"/>
            <a:r>
              <a:rPr lang="en-GB" sz="2800" b="1" u="sng" baseline="0">
                <a:solidFill>
                  <a:srgbClr val="FF9900"/>
                </a:solidFill>
                <a:latin typeface="Arial" charset="0"/>
              </a:rPr>
              <a:t>GvH</a:t>
            </a:r>
            <a:r>
              <a:rPr lang="en-GB" sz="2800" b="1" baseline="0">
                <a:solidFill>
                  <a:srgbClr val="FF9900"/>
                </a:solidFill>
                <a:latin typeface="Arial" charset="0"/>
              </a:rPr>
              <a:t> = </a:t>
            </a:r>
            <a:r>
              <a:rPr lang="en-GB" sz="2800" baseline="0">
                <a:solidFill>
                  <a:schemeClr val="bg1"/>
                </a:solidFill>
                <a:latin typeface="Arial" charset="0"/>
              </a:rPr>
              <a:t>GvHD</a:t>
            </a:r>
          </a:p>
          <a:p>
            <a:pPr algn="ctr"/>
            <a:r>
              <a:rPr lang="en-GB" sz="2800" baseline="0">
                <a:solidFill>
                  <a:schemeClr val="bg1"/>
                </a:solidFill>
                <a:latin typeface="Arial" charset="0"/>
              </a:rPr>
              <a:t>         GvL</a:t>
            </a:r>
          </a:p>
          <a:p>
            <a:pPr algn="ctr"/>
            <a:endParaRPr lang="en-GB" sz="2800" b="1" baseline="0">
              <a:solidFill>
                <a:schemeClr val="bg1"/>
              </a:solidFill>
              <a:latin typeface="Arial" charset="0"/>
            </a:endParaRPr>
          </a:p>
          <a:p>
            <a:pPr algn="ctr"/>
            <a:endParaRPr lang="en-GB" sz="2800" b="1" baseline="0">
              <a:solidFill>
                <a:schemeClr val="bg1"/>
              </a:solidFill>
              <a:latin typeface="Arial" charset="0"/>
            </a:endParaRPr>
          </a:p>
        </p:txBody>
      </p:sp>
      <p:sp>
        <p:nvSpPr>
          <p:cNvPr id="91143" name="Text Box 7"/>
          <p:cNvSpPr txBox="1">
            <a:spLocks noChangeArrowheads="1"/>
          </p:cNvSpPr>
          <p:nvPr/>
        </p:nvSpPr>
        <p:spPr bwMode="auto">
          <a:xfrm>
            <a:off x="915988" y="3121025"/>
            <a:ext cx="2343150" cy="946150"/>
          </a:xfrm>
          <a:prstGeom prst="rect">
            <a:avLst/>
          </a:prstGeom>
          <a:noFill/>
          <a:ln w="12700">
            <a:noFill/>
            <a:miter lim="800000"/>
            <a:headEnd/>
            <a:tailEnd/>
          </a:ln>
        </p:spPr>
        <p:txBody>
          <a:bodyPr wrap="none">
            <a:prstTxWarp prst="textNoShape">
              <a:avLst/>
            </a:prstTxWarp>
            <a:spAutoFit/>
          </a:bodyPr>
          <a:lstStyle/>
          <a:p>
            <a:pPr algn="ctr"/>
            <a:r>
              <a:rPr lang="en-GB" sz="2800" b="1" u="sng" baseline="0">
                <a:solidFill>
                  <a:srgbClr val="66FF33"/>
                </a:solidFill>
                <a:latin typeface="Arial" charset="0"/>
              </a:rPr>
              <a:t>HvG</a:t>
            </a:r>
            <a:r>
              <a:rPr lang="en-GB" sz="2800" b="1" baseline="0">
                <a:solidFill>
                  <a:srgbClr val="66FF33"/>
                </a:solidFill>
                <a:latin typeface="Arial" charset="0"/>
              </a:rPr>
              <a:t> =</a:t>
            </a:r>
          </a:p>
          <a:p>
            <a:pPr algn="ctr"/>
            <a:r>
              <a:rPr lang="en-GB" sz="2800" baseline="0">
                <a:solidFill>
                  <a:schemeClr val="bg1"/>
                </a:solidFill>
                <a:latin typeface="Arial" charset="0"/>
              </a:rPr>
              <a:t>graft rejection</a:t>
            </a:r>
            <a:endParaRPr lang="en-GB" sz="2800" b="1" baseline="0">
              <a:solidFill>
                <a:srgbClr val="66FF33"/>
              </a:solidFill>
              <a:latin typeface="Arial" charset="0"/>
            </a:endParaRPr>
          </a:p>
        </p:txBody>
      </p:sp>
      <p:sp>
        <p:nvSpPr>
          <p:cNvPr id="91144" name="Text Box 8"/>
          <p:cNvSpPr txBox="1">
            <a:spLocks noChangeArrowheads="1"/>
          </p:cNvSpPr>
          <p:nvPr/>
        </p:nvSpPr>
        <p:spPr bwMode="auto">
          <a:xfrm>
            <a:off x="3319463" y="4679950"/>
            <a:ext cx="2403475" cy="523875"/>
          </a:xfrm>
          <a:prstGeom prst="rect">
            <a:avLst/>
          </a:prstGeom>
          <a:noFill/>
          <a:ln w="12700">
            <a:noFill/>
            <a:miter lim="800000"/>
            <a:headEnd/>
            <a:tailEnd/>
          </a:ln>
        </p:spPr>
        <p:txBody>
          <a:bodyPr wrap="none">
            <a:prstTxWarp prst="textNoShape">
              <a:avLst/>
            </a:prstTxWarp>
            <a:spAutoFit/>
          </a:bodyPr>
          <a:lstStyle/>
          <a:p>
            <a:r>
              <a:rPr lang="en-GB" sz="2800" b="1" baseline="0">
                <a:solidFill>
                  <a:srgbClr val="66FF33"/>
                </a:solidFill>
                <a:latin typeface="Arial" charset="0"/>
              </a:rPr>
              <a:t>   RECIPIENT</a:t>
            </a:r>
          </a:p>
        </p:txBody>
      </p:sp>
      <p:sp>
        <p:nvSpPr>
          <p:cNvPr id="91145" name="Text Box 9"/>
          <p:cNvSpPr txBox="1">
            <a:spLocks noChangeArrowheads="1"/>
          </p:cNvSpPr>
          <p:nvPr/>
        </p:nvSpPr>
        <p:spPr bwMode="auto">
          <a:xfrm>
            <a:off x="3937000" y="2027238"/>
            <a:ext cx="1508125" cy="519112"/>
          </a:xfrm>
          <a:prstGeom prst="rect">
            <a:avLst/>
          </a:prstGeom>
          <a:noFill/>
          <a:ln w="12700">
            <a:noFill/>
            <a:miter lim="800000"/>
            <a:headEnd/>
            <a:tailEnd/>
          </a:ln>
        </p:spPr>
        <p:txBody>
          <a:bodyPr wrap="none">
            <a:prstTxWarp prst="textNoShape">
              <a:avLst/>
            </a:prstTxWarp>
            <a:spAutoFit/>
          </a:bodyPr>
          <a:lstStyle/>
          <a:p>
            <a:r>
              <a:rPr lang="en-GB" sz="2800" b="1" baseline="0">
                <a:solidFill>
                  <a:srgbClr val="FF9900"/>
                </a:solidFill>
                <a:latin typeface="Arial" charset="0"/>
              </a:rPr>
              <a:t>DONOR</a:t>
            </a:r>
          </a:p>
        </p:txBody>
      </p:sp>
      <p:sp>
        <p:nvSpPr>
          <p:cNvPr id="91146" name="Text Box 10"/>
          <p:cNvSpPr txBox="1">
            <a:spLocks noChangeArrowheads="1"/>
          </p:cNvSpPr>
          <p:nvPr/>
        </p:nvSpPr>
        <p:spPr bwMode="auto">
          <a:xfrm>
            <a:off x="322263" y="144463"/>
            <a:ext cx="9299575" cy="1200150"/>
          </a:xfrm>
          <a:prstGeom prst="rect">
            <a:avLst/>
          </a:prstGeom>
          <a:noFill/>
          <a:ln w="9525">
            <a:noFill/>
            <a:miter lim="800000"/>
            <a:headEnd/>
            <a:tailEnd/>
          </a:ln>
        </p:spPr>
        <p:txBody>
          <a:bodyPr wrap="none">
            <a:prstTxWarp prst="textNoShape">
              <a:avLst/>
            </a:prstTxWarp>
            <a:spAutoFit/>
          </a:bodyPr>
          <a:lstStyle/>
          <a:p>
            <a:pPr algn="ctr"/>
            <a:r>
              <a:rPr lang="en-GB" b="1" baseline="0">
                <a:solidFill>
                  <a:srgbClr val="FFFF00"/>
                </a:solidFill>
                <a:latin typeface="Arial" charset="0"/>
              </a:rPr>
              <a:t>Immune response network after allogeneic BM transplantation</a:t>
            </a:r>
          </a:p>
          <a:p>
            <a:pPr algn="ctr"/>
            <a:r>
              <a:rPr lang="en-US" b="1" baseline="0">
                <a:solidFill>
                  <a:srgbClr val="FFFF00"/>
                </a:solidFill>
                <a:latin typeface="Arial" charset="0"/>
              </a:rPr>
              <a:t>f</a:t>
            </a:r>
            <a:r>
              <a:rPr lang="en-GB" b="1" baseline="0">
                <a:solidFill>
                  <a:srgbClr val="FFFF00"/>
                </a:solidFill>
                <a:latin typeface="Arial" charset="0"/>
              </a:rPr>
              <a:t>or treatment of leukaemia in MHC matched setting</a:t>
            </a:r>
          </a:p>
          <a:p>
            <a:pPr algn="ctr"/>
            <a:r>
              <a:rPr lang="en-GB" b="1" baseline="0">
                <a:solidFill>
                  <a:srgbClr val="FFFF00"/>
                </a:solidFill>
                <a:latin typeface="Arial" charset="0"/>
              </a:rPr>
              <a:t>are to </a:t>
            </a:r>
            <a:r>
              <a:rPr lang="en-GB" b="1" baseline="0">
                <a:solidFill>
                  <a:schemeClr val="bg1"/>
                </a:solidFill>
                <a:latin typeface="Arial" charset="0"/>
              </a:rPr>
              <a:t>minor antigens</a:t>
            </a:r>
            <a:endParaRPr lang="en-GB" b="1" baseline="0">
              <a:solidFill>
                <a:srgbClr val="FFFF00"/>
              </a:solidFill>
              <a:latin typeface="Arial" charset="0"/>
            </a:endParaRPr>
          </a:p>
        </p:txBody>
      </p:sp>
      <p:sp>
        <p:nvSpPr>
          <p:cNvPr id="294923" name="Line 11"/>
          <p:cNvSpPr>
            <a:spLocks noChangeShapeType="1"/>
          </p:cNvSpPr>
          <p:nvPr/>
        </p:nvSpPr>
        <p:spPr bwMode="auto">
          <a:xfrm>
            <a:off x="9283700" y="3302000"/>
            <a:ext cx="0" cy="457200"/>
          </a:xfrm>
          <a:prstGeom prst="line">
            <a:avLst/>
          </a:prstGeom>
          <a:ln w="76200" cap="flat" cmpd="sng" algn="ctr">
            <a:solidFill>
              <a:schemeClr val="accent3">
                <a:shade val="95000"/>
                <a:satMod val="105000"/>
              </a:schemeClr>
            </a:solidFill>
            <a:prstDash val="solid"/>
            <a:round/>
            <a:headEnd type="none" w="med" len="med"/>
            <a:tailEnd type="triangle" w="med" len="me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pPr>
              <a:defRPr/>
            </a:pPr>
            <a:endParaRPr lang="en-US" sz="3900"/>
          </a:p>
        </p:txBody>
      </p:sp>
      <p:sp>
        <p:nvSpPr>
          <p:cNvPr id="294924" name="Line 12"/>
          <p:cNvSpPr>
            <a:spLocks noChangeShapeType="1"/>
          </p:cNvSpPr>
          <p:nvPr/>
        </p:nvSpPr>
        <p:spPr bwMode="auto">
          <a:xfrm flipV="1">
            <a:off x="9283700" y="3924300"/>
            <a:ext cx="0" cy="431800"/>
          </a:xfrm>
          <a:prstGeom prst="line">
            <a:avLst/>
          </a:prstGeom>
          <a:ln w="76200" cap="flat" cmpd="sng" algn="ctr">
            <a:solidFill>
              <a:schemeClr val="accent3">
                <a:shade val="95000"/>
                <a:satMod val="105000"/>
              </a:schemeClr>
            </a:solidFill>
            <a:prstDash val="solid"/>
            <a:round/>
            <a:headEnd type="none" w="med" len="med"/>
            <a:tailEnd type="triangle" w="med" len="me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pPr>
              <a:defRPr/>
            </a:pPr>
            <a:endParaRPr lang="en-US" sz="3900"/>
          </a:p>
        </p:txBody>
      </p:sp>
      <p:sp>
        <p:nvSpPr>
          <p:cNvPr id="91149" name="Text Box 7"/>
          <p:cNvSpPr txBox="1">
            <a:spLocks noChangeArrowheads="1"/>
          </p:cNvSpPr>
          <p:nvPr/>
        </p:nvSpPr>
        <p:spPr bwMode="auto">
          <a:xfrm>
            <a:off x="7189788" y="4670425"/>
            <a:ext cx="1993900" cy="954088"/>
          </a:xfrm>
          <a:prstGeom prst="rect">
            <a:avLst/>
          </a:prstGeom>
          <a:noFill/>
          <a:ln w="12700">
            <a:noFill/>
            <a:miter lim="800000"/>
            <a:headEnd/>
            <a:tailEnd/>
          </a:ln>
        </p:spPr>
        <p:txBody>
          <a:bodyPr wrap="none">
            <a:prstTxWarp prst="textNoShape">
              <a:avLst/>
            </a:prstTxWarp>
            <a:spAutoFit/>
          </a:bodyPr>
          <a:lstStyle/>
          <a:p>
            <a:r>
              <a:rPr lang="en-GB" sz="2800" b="1" baseline="0">
                <a:solidFill>
                  <a:schemeClr val="bg1"/>
                </a:solidFill>
                <a:latin typeface="Arial" charset="0"/>
              </a:rPr>
              <a:t>Boost GvL  </a:t>
            </a:r>
          </a:p>
          <a:p>
            <a:r>
              <a:rPr lang="en-GB" sz="2800" b="1" baseline="0">
                <a:solidFill>
                  <a:schemeClr val="bg1"/>
                </a:solidFill>
                <a:latin typeface="Arial" charset="0"/>
              </a:rPr>
              <a:t> response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279400"/>
            <a:ext cx="9448800" cy="1117600"/>
          </a:xfrm>
        </p:spPr>
        <p:txBody>
          <a:bodyPr/>
          <a:lstStyle/>
          <a:p>
            <a:r>
              <a:rPr lang="en-GB" sz="2800" b="0" smtClean="0">
                <a:ea typeface="ヒラギノ角ゴ Pro W3" charset="-128"/>
                <a:cs typeface="ヒラギノ角ゴ Pro W3" charset="-128"/>
              </a:rPr>
              <a:t>Autosomal minor H antigens</a:t>
            </a:r>
          </a:p>
        </p:txBody>
      </p:sp>
      <p:pic>
        <p:nvPicPr>
          <p:cNvPr id="44035" name="Picture 3" descr="minor 2.tiff"/>
          <p:cNvPicPr>
            <a:picLocks noChangeAspect="1"/>
          </p:cNvPicPr>
          <p:nvPr/>
        </p:nvPicPr>
        <p:blipFill>
          <a:blip r:embed="rId3"/>
          <a:srcRect/>
          <a:stretch>
            <a:fillRect/>
          </a:stretch>
        </p:blipFill>
        <p:spPr bwMode="auto">
          <a:xfrm>
            <a:off x="520700" y="1608138"/>
            <a:ext cx="8726488" cy="417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nor 5.tiff"/>
          <p:cNvPicPr>
            <a:picLocks noChangeAspect="1"/>
          </p:cNvPicPr>
          <p:nvPr/>
        </p:nvPicPr>
        <p:blipFill>
          <a:blip r:embed="rId3"/>
          <a:stretch>
            <a:fillRect/>
          </a:stretch>
        </p:blipFill>
        <p:spPr>
          <a:xfrm>
            <a:off x="1670050" y="1611312"/>
            <a:ext cx="6665890" cy="3062288"/>
          </a:xfrm>
          <a:prstGeom prst="rect">
            <a:avLst/>
          </a:prstGeom>
        </p:spPr>
      </p:pic>
      <p:sp>
        <p:nvSpPr>
          <p:cNvPr id="3" name="Rectangle 2"/>
          <p:cNvSpPr/>
          <p:nvPr/>
        </p:nvSpPr>
        <p:spPr>
          <a:xfrm>
            <a:off x="1308100" y="379125"/>
            <a:ext cx="8750300" cy="584776"/>
          </a:xfrm>
          <a:prstGeom prst="rect">
            <a:avLst/>
          </a:prstGeom>
        </p:spPr>
        <p:txBody>
          <a:bodyPr wrap="square">
            <a:spAutoFit/>
          </a:bodyPr>
          <a:lstStyle/>
          <a:p>
            <a:r>
              <a:rPr lang="en-US" sz="4800" dirty="0" err="1" smtClean="0">
                <a:solidFill>
                  <a:srgbClr val="FFFF00"/>
                </a:solidFill>
                <a:latin typeface="Times New Roman"/>
                <a:cs typeface="Times New Roman"/>
              </a:rPr>
              <a:t>Haematopoietic</a:t>
            </a:r>
            <a:r>
              <a:rPr lang="en-US" sz="4800" dirty="0" smtClean="0">
                <a:solidFill>
                  <a:srgbClr val="FFFF00"/>
                </a:solidFill>
                <a:latin typeface="Times New Roman"/>
                <a:cs typeface="Times New Roman"/>
              </a:rPr>
              <a:t> specific minor H antigens:</a:t>
            </a:r>
          </a:p>
        </p:txBody>
      </p:sp>
      <p:sp>
        <p:nvSpPr>
          <p:cNvPr id="4" name="Rectangle 3"/>
          <p:cNvSpPr/>
          <p:nvPr/>
        </p:nvSpPr>
        <p:spPr>
          <a:xfrm>
            <a:off x="2692400" y="5535325"/>
            <a:ext cx="8750300" cy="543738"/>
          </a:xfrm>
          <a:prstGeom prst="rect">
            <a:avLst/>
          </a:prstGeom>
        </p:spPr>
        <p:txBody>
          <a:bodyPr wrap="square">
            <a:spAutoFit/>
          </a:bodyPr>
          <a:lstStyle/>
          <a:p>
            <a:r>
              <a:rPr lang="en-US" sz="4400" dirty="0" smtClean="0">
                <a:solidFill>
                  <a:srgbClr val="FFFF00"/>
                </a:solidFill>
                <a:latin typeface="Times New Roman"/>
                <a:cs typeface="Times New Roman"/>
              </a:rPr>
              <a:t>Promote </a:t>
            </a:r>
            <a:r>
              <a:rPr lang="en-US" sz="4400" dirty="0" err="1" smtClean="0">
                <a:solidFill>
                  <a:srgbClr val="FFFF00"/>
                </a:solidFill>
                <a:latin typeface="Times New Roman"/>
                <a:cs typeface="Times New Roman"/>
              </a:rPr>
              <a:t>GvL</a:t>
            </a:r>
            <a:r>
              <a:rPr lang="en-US" sz="4400" dirty="0" smtClean="0">
                <a:solidFill>
                  <a:srgbClr val="FFFF00"/>
                </a:solidFill>
                <a:latin typeface="Times New Roman"/>
                <a:cs typeface="Times New Roman"/>
              </a:rPr>
              <a:t> over </a:t>
            </a:r>
            <a:r>
              <a:rPr lang="en-US" sz="4400" dirty="0" err="1" smtClean="0">
                <a:solidFill>
                  <a:srgbClr val="FFFF00"/>
                </a:solidFill>
                <a:latin typeface="Times New Roman"/>
                <a:cs typeface="Times New Roman"/>
              </a:rPr>
              <a:t>GvH</a:t>
            </a:r>
            <a:endParaRPr lang="en-US" sz="4400" dirty="0" smtClean="0">
              <a:solidFill>
                <a:srgbClr val="FFFF00"/>
              </a:solidFill>
              <a:latin typeface="Times New Roman"/>
              <a:cs typeface="Times New Roman"/>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nor 6.tiff"/>
          <p:cNvPicPr>
            <a:picLocks noChangeAspect="1"/>
          </p:cNvPicPr>
          <p:nvPr/>
        </p:nvPicPr>
        <p:blipFill>
          <a:blip r:embed="rId3"/>
          <a:stretch>
            <a:fillRect/>
          </a:stretch>
        </p:blipFill>
        <p:spPr>
          <a:xfrm>
            <a:off x="1949450" y="1878012"/>
            <a:ext cx="6203950" cy="2984178"/>
          </a:xfrm>
          <a:prstGeom prst="rect">
            <a:avLst/>
          </a:prstGeom>
        </p:spPr>
      </p:pic>
      <p:sp>
        <p:nvSpPr>
          <p:cNvPr id="4" name="Rectangle 3"/>
          <p:cNvSpPr/>
          <p:nvPr/>
        </p:nvSpPr>
        <p:spPr>
          <a:xfrm>
            <a:off x="2222500" y="493425"/>
            <a:ext cx="8750300" cy="543738"/>
          </a:xfrm>
          <a:prstGeom prst="rect">
            <a:avLst/>
          </a:prstGeom>
        </p:spPr>
        <p:txBody>
          <a:bodyPr wrap="square">
            <a:spAutoFit/>
          </a:bodyPr>
          <a:lstStyle/>
          <a:p>
            <a:r>
              <a:rPr lang="en-US" sz="4400" dirty="0" smtClean="0">
                <a:solidFill>
                  <a:srgbClr val="FFFF00"/>
                </a:solidFill>
                <a:latin typeface="Times New Roman"/>
                <a:cs typeface="Times New Roman"/>
              </a:rPr>
              <a:t>Boosting </a:t>
            </a:r>
            <a:r>
              <a:rPr lang="en-US" sz="4400" dirty="0" err="1" smtClean="0">
                <a:solidFill>
                  <a:srgbClr val="FFFF00"/>
                </a:solidFill>
                <a:latin typeface="Times New Roman"/>
                <a:cs typeface="Times New Roman"/>
              </a:rPr>
              <a:t>GvL</a:t>
            </a:r>
            <a:r>
              <a:rPr lang="en-US" sz="4400" dirty="0" smtClean="0">
                <a:solidFill>
                  <a:srgbClr val="FFFF00"/>
                </a:solidFill>
                <a:latin typeface="Times New Roman"/>
                <a:cs typeface="Times New Roman"/>
              </a:rPr>
              <a:t> effect: vaccination?  </a:t>
            </a:r>
            <a:endParaRPr lang="en-US" sz="4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nor1.tiff"/>
          <p:cNvPicPr>
            <a:picLocks noChangeAspect="1"/>
          </p:cNvPicPr>
          <p:nvPr/>
        </p:nvPicPr>
        <p:blipFill>
          <a:blip r:embed="rId3"/>
          <a:stretch>
            <a:fillRect/>
          </a:stretch>
        </p:blipFill>
        <p:spPr>
          <a:xfrm>
            <a:off x="1675313" y="1219200"/>
            <a:ext cx="6740567" cy="4606925"/>
          </a:xfrm>
          <a:prstGeom prst="rect">
            <a:avLst/>
          </a:prstGeom>
        </p:spPr>
      </p:pic>
      <p:sp>
        <p:nvSpPr>
          <p:cNvPr id="3" name="Rectangle 2"/>
          <p:cNvSpPr/>
          <p:nvPr/>
        </p:nvSpPr>
        <p:spPr>
          <a:xfrm>
            <a:off x="330200" y="239424"/>
            <a:ext cx="9728200" cy="707886"/>
          </a:xfrm>
          <a:prstGeom prst="rect">
            <a:avLst/>
          </a:prstGeom>
        </p:spPr>
        <p:txBody>
          <a:bodyPr wrap="square">
            <a:spAutoFit/>
          </a:bodyPr>
          <a:lstStyle/>
          <a:p>
            <a:r>
              <a:rPr lang="en-US" sz="4000" dirty="0" smtClean="0">
                <a:solidFill>
                  <a:srgbClr val="FFFF00"/>
                </a:solidFill>
                <a:latin typeface="Times New Roman"/>
                <a:cs typeface="Times New Roman"/>
              </a:rPr>
              <a:t>Boosting </a:t>
            </a:r>
            <a:r>
              <a:rPr lang="en-US" sz="4000" dirty="0" err="1" smtClean="0">
                <a:solidFill>
                  <a:srgbClr val="FFFF00"/>
                </a:solidFill>
                <a:latin typeface="Times New Roman"/>
                <a:cs typeface="Times New Roman"/>
              </a:rPr>
              <a:t>GvL</a:t>
            </a:r>
            <a:r>
              <a:rPr lang="en-US" sz="4000" dirty="0" smtClean="0">
                <a:solidFill>
                  <a:srgbClr val="FFFF00"/>
                </a:solidFill>
                <a:latin typeface="Times New Roman"/>
                <a:cs typeface="Times New Roman"/>
              </a:rPr>
              <a:t> effect:</a:t>
            </a:r>
            <a:r>
              <a:rPr lang="en-US" sz="4000" baseline="0" dirty="0" smtClean="0">
                <a:solidFill>
                  <a:srgbClr val="FFFF00"/>
                </a:solidFill>
                <a:latin typeface="Times New Roman"/>
                <a:cs typeface="Times New Roman"/>
              </a:rPr>
              <a:t> </a:t>
            </a:r>
            <a:r>
              <a:rPr lang="en-US" sz="4000" dirty="0" smtClean="0">
                <a:solidFill>
                  <a:srgbClr val="FFFF00"/>
                </a:solidFill>
                <a:latin typeface="Times New Roman"/>
                <a:cs typeface="Times New Roman"/>
              </a:rPr>
              <a:t>TCR gene therapy to target </a:t>
            </a:r>
            <a:r>
              <a:rPr lang="en-US" sz="4000" dirty="0" err="1" smtClean="0">
                <a:solidFill>
                  <a:srgbClr val="FFFF00"/>
                </a:solidFill>
                <a:latin typeface="Times New Roman"/>
                <a:cs typeface="Times New Roman"/>
              </a:rPr>
              <a:t>leukaemic</a:t>
            </a:r>
            <a:r>
              <a:rPr lang="en-US" sz="4000" dirty="0" smtClean="0">
                <a:solidFill>
                  <a:srgbClr val="FFFF00"/>
                </a:solidFill>
                <a:latin typeface="Times New Roman"/>
                <a:cs typeface="Times New Roman"/>
              </a:rPr>
              <a:t> cells?</a:t>
            </a:r>
            <a:r>
              <a:rPr lang="en-US" sz="4000" baseline="0" dirty="0" smtClean="0">
                <a:solidFill>
                  <a:srgbClr val="FFFF00"/>
                </a:solidFill>
                <a:latin typeface="Times New Roman"/>
                <a:cs typeface="Times New Roman"/>
              </a:rPr>
              <a:t> </a:t>
            </a:r>
            <a:r>
              <a:rPr lang="en-US" sz="4000" dirty="0" smtClean="0">
                <a:solidFill>
                  <a:srgbClr val="FFFF00"/>
                </a:solidFill>
                <a:latin typeface="Times New Roman"/>
                <a:cs typeface="Times New Roman"/>
              </a:rPr>
              <a:t>  </a:t>
            </a:r>
            <a:endParaRPr lang="en-US" sz="4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04900" y="1611312"/>
            <a:ext cx="8140700" cy="1066800"/>
          </a:xfrm>
          <a:prstGeom prst="rect">
            <a:avLst/>
          </a:prstGeom>
        </p:spPr>
      </p:pic>
      <p:pic>
        <p:nvPicPr>
          <p:cNvPr id="5" name="Picture 4"/>
          <p:cNvPicPr>
            <a:picLocks noChangeAspect="1"/>
          </p:cNvPicPr>
          <p:nvPr/>
        </p:nvPicPr>
        <p:blipFill>
          <a:blip r:embed="rId4"/>
          <a:stretch>
            <a:fillRect/>
          </a:stretch>
        </p:blipFill>
        <p:spPr>
          <a:xfrm>
            <a:off x="1041400" y="3065462"/>
            <a:ext cx="7924800" cy="800100"/>
          </a:xfrm>
          <a:prstGeom prst="rect">
            <a:avLst/>
          </a:prstGeom>
        </p:spPr>
      </p:pic>
      <p:pic>
        <p:nvPicPr>
          <p:cNvPr id="6" name="Picture 5"/>
          <p:cNvPicPr>
            <a:picLocks noChangeAspect="1"/>
          </p:cNvPicPr>
          <p:nvPr/>
        </p:nvPicPr>
        <p:blipFill>
          <a:blip r:embed="rId5"/>
          <a:stretch>
            <a:fillRect/>
          </a:stretch>
        </p:blipFill>
        <p:spPr>
          <a:xfrm>
            <a:off x="1047750" y="4373562"/>
            <a:ext cx="8140700" cy="1028700"/>
          </a:xfrm>
          <a:prstGeom prst="rect">
            <a:avLst/>
          </a:prstGeom>
        </p:spPr>
      </p:pic>
      <p:sp>
        <p:nvSpPr>
          <p:cNvPr id="7" name="TextBox 6"/>
          <p:cNvSpPr txBox="1"/>
          <p:nvPr/>
        </p:nvSpPr>
        <p:spPr>
          <a:xfrm>
            <a:off x="3924300" y="495300"/>
            <a:ext cx="2374118" cy="1077218"/>
          </a:xfrm>
          <a:prstGeom prst="rect">
            <a:avLst/>
          </a:prstGeom>
          <a:noFill/>
        </p:spPr>
        <p:txBody>
          <a:bodyPr wrap="none" rtlCol="0">
            <a:spAutoFit/>
          </a:bodyPr>
          <a:lstStyle/>
          <a:p>
            <a:r>
              <a:rPr lang="en-US" baseline="0" dirty="0" smtClean="0"/>
              <a:t>Recent reviews</a:t>
            </a:r>
          </a:p>
          <a:p>
            <a:endParaRPr lang="en-US" baseline="0"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subTitle" idx="1"/>
          </p:nvPr>
        </p:nvSpPr>
        <p:spPr>
          <a:xfrm>
            <a:off x="723900" y="1447800"/>
            <a:ext cx="8750300" cy="3898900"/>
          </a:xfrm>
        </p:spPr>
        <p:txBody>
          <a:bodyPr/>
          <a:lstStyle/>
          <a:p>
            <a:pPr algn="just"/>
            <a:r>
              <a:rPr lang="en-GB" b="0" dirty="0" smtClean="0">
                <a:ea typeface="ヒラギノ角ゴ Pro W3" charset="-128"/>
                <a:cs typeface="ヒラギノ角ゴ Pro W3" charset="-128"/>
              </a:rPr>
              <a:t> </a:t>
            </a:r>
            <a:r>
              <a:rPr lang="en-GB" b="0" dirty="0">
                <a:ea typeface="ヒラギノ角ゴ Pro W3" charset="-128"/>
                <a:cs typeface="ヒラギノ角ゴ Pro W3" charset="-128"/>
              </a:rPr>
              <a:t>-Minor H antigens are responsible for robust, T cell mediated </a:t>
            </a:r>
            <a:r>
              <a:rPr lang="en-GB" b="0" dirty="0" smtClean="0">
                <a:ea typeface="ヒラギノ角ゴ Pro W3" charset="-128"/>
                <a:cs typeface="ヒラギノ角ゴ Pro W3" charset="-128"/>
              </a:rPr>
              <a:t>(CD4 and CD8 T cells are both required) graft rejection between </a:t>
            </a:r>
            <a:r>
              <a:rPr lang="en-GB" b="0" dirty="0">
                <a:ea typeface="ヒラギノ角ゴ Pro W3" charset="-128"/>
                <a:cs typeface="ヒラギノ角ゴ Pro W3" charset="-128"/>
              </a:rPr>
              <a:t>MHC matched individuals</a:t>
            </a:r>
            <a:r>
              <a:rPr lang="en-GB" b="0" dirty="0" smtClean="0">
                <a:ea typeface="ヒラギノ角ゴ Pro W3" charset="-128"/>
                <a:cs typeface="ヒラギノ角ゴ Pro W3" charset="-128"/>
              </a:rPr>
              <a:t>.</a:t>
            </a:r>
          </a:p>
          <a:p>
            <a:pPr algn="l"/>
            <a:endParaRPr lang="en-GB" b="0" dirty="0" smtClean="0">
              <a:ea typeface="ヒラギノ角ゴ Pro W3" charset="-128"/>
              <a:cs typeface="ヒラギノ角ゴ Pro W3" charset="-128"/>
            </a:endParaRPr>
          </a:p>
          <a:p>
            <a:pPr algn="l"/>
            <a:endParaRPr lang="en-GB" b="0" dirty="0">
              <a:ea typeface="ヒラギノ角ゴ Pro W3" charset="-128"/>
              <a:cs typeface="ヒラギノ角ゴ Pro W3" charset="-128"/>
            </a:endParaRPr>
          </a:p>
          <a:p>
            <a:pPr algn="l"/>
            <a:r>
              <a:rPr lang="en-GB" b="0" dirty="0" smtClean="0">
                <a:ea typeface="ヒラギノ角ゴ Pro W3" charset="-128"/>
                <a:cs typeface="ヒラギノ角ゴ Pro W3" charset="-128"/>
              </a:rPr>
              <a:t>-In human siblings who share identical HLA loci (1/4 siblings)</a:t>
            </a:r>
          </a:p>
          <a:p>
            <a:pPr algn="l"/>
            <a:endParaRPr lang="en-GB" b="0" dirty="0" smtClean="0">
              <a:ea typeface="ヒラギノ角ゴ Pro W3" charset="-128"/>
              <a:cs typeface="ヒラギノ角ゴ Pro W3" charset="-128"/>
            </a:endParaRPr>
          </a:p>
          <a:p>
            <a:pPr algn="l"/>
            <a:r>
              <a:rPr lang="en-GB" b="0" dirty="0" smtClean="0">
                <a:solidFill>
                  <a:srgbClr val="FFFF00"/>
                </a:solidFill>
                <a:ea typeface="ヒラギノ角ゴ Pro W3" charset="-128"/>
                <a:cs typeface="ヒラギノ角ゴ Pro W3" charset="-128"/>
              </a:rPr>
              <a:t>and</a:t>
            </a: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-Mouse strains which have identical H2 regions</a:t>
            </a:r>
          </a:p>
          <a:p>
            <a:pPr algn="l"/>
            <a:r>
              <a:rPr lang="en-GB" sz="8000" b="0" dirty="0" smtClean="0">
                <a:solidFill>
                  <a:srgbClr val="FFFF00"/>
                </a:solidFill>
                <a:ea typeface="ヒラギノ角ゴ Pro W3" charset="-128"/>
                <a:cs typeface="ヒラギノ角ゴ Pro W3" charset="-128"/>
              </a:rPr>
              <a:t>				 </a:t>
            </a:r>
            <a:endParaRPr lang="en-GB" b="0" dirty="0" smtClean="0">
              <a:ea typeface="ヒラギノ角ゴ Pro W3" charset="-128"/>
              <a:cs typeface="ヒラギノ角ゴ Pro W3" charset="-128"/>
            </a:endParaRPr>
          </a:p>
          <a:p>
            <a:pPr algn="l"/>
            <a:endParaRPr lang="en-GB" b="0" dirty="0" smtClean="0">
              <a:ea typeface="ヒラギノ角ゴ Pro W3" charset="-128"/>
              <a:cs typeface="ヒラギノ角ゴ Pro W3" charset="-128"/>
            </a:endParaRP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  </a:t>
            </a:r>
            <a:endParaRPr lang="en-GB" dirty="0" smtClean="0">
              <a:ea typeface="ヒラギノ角ゴ Pro W3" charset="-128"/>
              <a:cs typeface="ヒラギノ角ゴ Pro W3" charset="-128"/>
            </a:endParaRPr>
          </a:p>
          <a:p>
            <a:pPr algn="l"/>
            <a:endParaRPr lang="en-GB" dirty="0" smtClean="0">
              <a:ea typeface="ヒラギノ角ゴ Pro W3" charset="-128"/>
              <a:cs typeface="ヒラギノ角ゴ Pro W3" charset="-128"/>
            </a:endParaRPr>
          </a:p>
          <a:p>
            <a:pPr algn="l"/>
            <a:endParaRPr lang="en-GB" dirty="0" smtClean="0">
              <a:ea typeface="ヒラギノ角ゴ Pro W3" charset="-128"/>
              <a:cs typeface="ヒラギノ角ゴ Pro W3" charset="-128"/>
            </a:endParaRPr>
          </a:p>
          <a:p>
            <a:pPr algn="l"/>
            <a:endParaRPr lang="en-GB" dirty="0" smtClean="0">
              <a:ea typeface="ヒラギノ角ゴ Pro W3" charset="-128"/>
              <a:cs typeface="ヒラギノ角ゴ Pro W3" charset="-128"/>
            </a:endParaRPr>
          </a:p>
        </p:txBody>
      </p:sp>
      <p:sp>
        <p:nvSpPr>
          <p:cNvPr id="22531" name="Rectangle 7"/>
          <p:cNvSpPr>
            <a:spLocks noGrp="1" noChangeArrowheads="1"/>
          </p:cNvSpPr>
          <p:nvPr>
            <p:ph type="ctrTitle"/>
          </p:nvPr>
        </p:nvSpPr>
        <p:spPr>
          <a:xfrm>
            <a:off x="609600" y="203200"/>
            <a:ext cx="8534400" cy="1143000"/>
          </a:xfrm>
          <a:noFill/>
        </p:spPr>
        <p:txBody>
          <a:bodyPr/>
          <a:lstStyle/>
          <a:p>
            <a:r>
              <a:rPr lang="en-GB">
                <a:ea typeface="ヒラギノ角ゴ Pro W3" charset="-128"/>
                <a:cs typeface="ヒラギノ角ゴ Pro W3" charset="-128"/>
              </a:rPr>
              <a:t>Definition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subTitle" idx="1"/>
          </p:nvPr>
        </p:nvSpPr>
        <p:spPr>
          <a:xfrm>
            <a:off x="723900" y="1447800"/>
            <a:ext cx="8750300" cy="3898900"/>
          </a:xfrm>
        </p:spPr>
        <p:txBody>
          <a:bodyPr/>
          <a:lstStyle/>
          <a:p>
            <a:pPr algn="just"/>
            <a:r>
              <a:rPr lang="en-GB" b="0" dirty="0" smtClean="0">
                <a:ea typeface="ヒラギノ角ゴ Pro W3" charset="-128"/>
                <a:cs typeface="ヒラギノ角ゴ Pro W3" charset="-128"/>
              </a:rPr>
              <a:t> </a:t>
            </a:r>
            <a:r>
              <a:rPr lang="en-GB" b="0" dirty="0">
                <a:ea typeface="ヒラギノ角ゴ Pro W3" charset="-128"/>
                <a:cs typeface="ヒラギノ角ゴ Pro W3" charset="-128"/>
              </a:rPr>
              <a:t>-Minor H antigens are responsible for robust, T cell mediated </a:t>
            </a:r>
            <a:r>
              <a:rPr lang="en-GB" b="0" dirty="0" smtClean="0">
                <a:ea typeface="ヒラギノ角ゴ Pro W3" charset="-128"/>
                <a:cs typeface="ヒラギノ角ゴ Pro W3" charset="-128"/>
              </a:rPr>
              <a:t>(CD4 and CD8 T cells are both required) graft rejection between </a:t>
            </a:r>
            <a:r>
              <a:rPr lang="en-GB" b="0" dirty="0">
                <a:ea typeface="ヒラギノ角ゴ Pro W3" charset="-128"/>
                <a:cs typeface="ヒラギノ角ゴ Pro W3" charset="-128"/>
              </a:rPr>
              <a:t>MHC matched individuals</a:t>
            </a:r>
            <a:r>
              <a:rPr lang="en-GB" b="0" dirty="0" smtClean="0">
                <a:ea typeface="ヒラギノ角ゴ Pro W3" charset="-128"/>
                <a:cs typeface="ヒラギノ角ゴ Pro W3" charset="-128"/>
              </a:rPr>
              <a:t>.</a:t>
            </a:r>
          </a:p>
          <a:p>
            <a:pPr algn="l"/>
            <a:endParaRPr lang="en-GB" b="0" dirty="0" smtClean="0">
              <a:ea typeface="ヒラギノ角ゴ Pro W3" charset="-128"/>
              <a:cs typeface="ヒラギノ角ゴ Pro W3" charset="-128"/>
            </a:endParaRPr>
          </a:p>
          <a:p>
            <a:pPr algn="l"/>
            <a:endParaRPr lang="en-GB" b="0" dirty="0">
              <a:ea typeface="ヒラギノ角ゴ Pro W3" charset="-128"/>
              <a:cs typeface="ヒラギノ角ゴ Pro W3" charset="-128"/>
            </a:endParaRPr>
          </a:p>
          <a:p>
            <a:pPr algn="l"/>
            <a:r>
              <a:rPr lang="en-GB" b="0" dirty="0" smtClean="0">
                <a:ea typeface="ヒラギノ角ゴ Pro W3" charset="-128"/>
                <a:cs typeface="ヒラギノ角ゴ Pro W3" charset="-128"/>
              </a:rPr>
              <a:t>-In human siblings who share identical HLA loci (1/4 siblings)</a:t>
            </a: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-Mouse strains which have identical H2 regions</a:t>
            </a:r>
          </a:p>
          <a:p>
            <a:pPr algn="l"/>
            <a:r>
              <a:rPr lang="en-GB" sz="8000" b="0" dirty="0">
                <a:solidFill>
                  <a:srgbClr val="FFFF00"/>
                </a:solidFill>
                <a:ea typeface="ヒラギノ角ゴ Pro W3" charset="-128"/>
                <a:cs typeface="ヒラギノ角ゴ Pro W3" charset="-128"/>
              </a:rPr>
              <a:t>	</a:t>
            </a:r>
            <a:r>
              <a:rPr lang="en-GB" sz="8000" b="0" dirty="0" smtClean="0">
                <a:solidFill>
                  <a:srgbClr val="FFFF00"/>
                </a:solidFill>
                <a:ea typeface="ヒラギノ角ゴ Pro W3" charset="-128"/>
                <a:cs typeface="ヒラギノ角ゴ Pro W3" charset="-128"/>
              </a:rPr>
              <a:t>			 ?</a:t>
            </a:r>
          </a:p>
          <a:p>
            <a:pPr algn="l"/>
            <a:endParaRPr lang="en-GB" b="0" dirty="0" smtClean="0">
              <a:ea typeface="ヒラギノ角ゴ Pro W3" charset="-128"/>
              <a:cs typeface="ヒラギノ角ゴ Pro W3" charset="-128"/>
            </a:endParaRPr>
          </a:p>
          <a:p>
            <a:pPr algn="l"/>
            <a:endParaRPr lang="en-GB" b="0" dirty="0" smtClean="0">
              <a:ea typeface="ヒラギノ角ゴ Pro W3" charset="-128"/>
              <a:cs typeface="ヒラギノ角ゴ Pro W3" charset="-128"/>
            </a:endParaRP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  </a:t>
            </a:r>
            <a:endParaRPr lang="en-GB" dirty="0" smtClean="0">
              <a:ea typeface="ヒラギノ角ゴ Pro W3" charset="-128"/>
              <a:cs typeface="ヒラギノ角ゴ Pro W3" charset="-128"/>
            </a:endParaRPr>
          </a:p>
          <a:p>
            <a:pPr algn="l"/>
            <a:endParaRPr lang="en-GB" dirty="0" smtClean="0">
              <a:ea typeface="ヒラギノ角ゴ Pro W3" charset="-128"/>
              <a:cs typeface="ヒラギノ角ゴ Pro W3" charset="-128"/>
            </a:endParaRPr>
          </a:p>
          <a:p>
            <a:pPr algn="l"/>
            <a:endParaRPr lang="en-GB" dirty="0" smtClean="0">
              <a:ea typeface="ヒラギノ角ゴ Pro W3" charset="-128"/>
              <a:cs typeface="ヒラギノ角ゴ Pro W3" charset="-128"/>
            </a:endParaRPr>
          </a:p>
          <a:p>
            <a:pPr algn="l"/>
            <a:endParaRPr lang="en-GB" dirty="0" smtClean="0">
              <a:ea typeface="ヒラギノ角ゴ Pro W3" charset="-128"/>
              <a:cs typeface="ヒラギノ角ゴ Pro W3" charset="-128"/>
            </a:endParaRPr>
          </a:p>
        </p:txBody>
      </p:sp>
      <p:sp>
        <p:nvSpPr>
          <p:cNvPr id="22531" name="Rectangle 7"/>
          <p:cNvSpPr>
            <a:spLocks noGrp="1" noChangeArrowheads="1"/>
          </p:cNvSpPr>
          <p:nvPr>
            <p:ph type="ctrTitle"/>
          </p:nvPr>
        </p:nvSpPr>
        <p:spPr>
          <a:xfrm>
            <a:off x="609600" y="203200"/>
            <a:ext cx="8534400" cy="1143000"/>
          </a:xfrm>
          <a:noFill/>
        </p:spPr>
        <p:txBody>
          <a:bodyPr/>
          <a:lstStyle/>
          <a:p>
            <a:r>
              <a:rPr lang="en-GB">
                <a:ea typeface="ヒラギノ角ゴ Pro W3" charset="-128"/>
                <a:cs typeface="ヒラギノ角ゴ Pro W3" charset="-128"/>
              </a:rPr>
              <a:t>Definition</a:t>
            </a:r>
          </a:p>
        </p:txBody>
      </p:sp>
    </p:spTree>
    <p:extLst>
      <p:ext uri="{BB962C8B-B14F-4D97-AF65-F5344CB8AC3E}">
        <p14:creationId xmlns:p14="http://schemas.microsoft.com/office/powerpoint/2010/main" val="115801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subTitle" idx="1"/>
          </p:nvPr>
        </p:nvSpPr>
        <p:spPr>
          <a:xfrm>
            <a:off x="723900" y="1447800"/>
            <a:ext cx="8750300" cy="3898900"/>
          </a:xfrm>
        </p:spPr>
        <p:txBody>
          <a:bodyPr/>
          <a:lstStyle/>
          <a:p>
            <a:pPr algn="just"/>
            <a:r>
              <a:rPr lang="en-GB" b="0" dirty="0" smtClean="0">
                <a:ea typeface="ヒラギノ角ゴ Pro W3" charset="-128"/>
                <a:cs typeface="ヒラギノ角ゴ Pro W3" charset="-128"/>
              </a:rPr>
              <a:t> </a:t>
            </a:r>
            <a:r>
              <a:rPr lang="en-GB" b="0" dirty="0">
                <a:ea typeface="ヒラギノ角ゴ Pro W3" charset="-128"/>
                <a:cs typeface="ヒラギノ角ゴ Pro W3" charset="-128"/>
              </a:rPr>
              <a:t>-Minor H antigens are responsible for robust, T cell mediated </a:t>
            </a:r>
            <a:r>
              <a:rPr lang="en-GB" b="0" dirty="0" smtClean="0">
                <a:ea typeface="ヒラギノ角ゴ Pro W3" charset="-128"/>
                <a:cs typeface="ヒラギノ角ゴ Pro W3" charset="-128"/>
              </a:rPr>
              <a:t>(CD4 and CD8 T cells are both required) graft rejection between </a:t>
            </a:r>
            <a:r>
              <a:rPr lang="en-GB" b="0" dirty="0">
                <a:ea typeface="ヒラギノ角ゴ Pro W3" charset="-128"/>
                <a:cs typeface="ヒラギノ角ゴ Pro W3" charset="-128"/>
              </a:rPr>
              <a:t>MHC matched individuals</a:t>
            </a:r>
            <a:r>
              <a:rPr lang="en-GB" b="0" dirty="0" smtClean="0">
                <a:ea typeface="ヒラギノ角ゴ Pro W3" charset="-128"/>
                <a:cs typeface="ヒラギノ角ゴ Pro W3" charset="-128"/>
              </a:rPr>
              <a:t>.</a:t>
            </a:r>
          </a:p>
          <a:p>
            <a:pPr algn="l"/>
            <a:endParaRPr lang="en-GB" b="0" dirty="0" smtClean="0">
              <a:ea typeface="ヒラギノ角ゴ Pro W3" charset="-128"/>
              <a:cs typeface="ヒラギノ角ゴ Pro W3" charset="-128"/>
            </a:endParaRPr>
          </a:p>
          <a:p>
            <a:pPr algn="l"/>
            <a:endParaRPr lang="en-GB" b="0" dirty="0">
              <a:ea typeface="ヒラギノ角ゴ Pro W3" charset="-128"/>
              <a:cs typeface="ヒラギノ角ゴ Pro W3" charset="-128"/>
            </a:endParaRPr>
          </a:p>
          <a:p>
            <a:pPr algn="l"/>
            <a:r>
              <a:rPr lang="en-GB" b="0" dirty="0" smtClean="0">
                <a:ea typeface="ヒラギノ角ゴ Pro W3" charset="-128"/>
                <a:cs typeface="ヒラギノ角ゴ Pro W3" charset="-128"/>
              </a:rPr>
              <a:t>-In human siblings who share identical HLA loci (1/4 siblings)</a:t>
            </a: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-Mouse strains which have identical H2 regions</a:t>
            </a:r>
          </a:p>
          <a:p>
            <a:pPr algn="l"/>
            <a:r>
              <a:rPr lang="en-GB" sz="8000" b="0" dirty="0">
                <a:solidFill>
                  <a:srgbClr val="FFFF00"/>
                </a:solidFill>
                <a:ea typeface="ヒラギノ角ゴ Pro W3" charset="-128"/>
                <a:cs typeface="ヒラギノ角ゴ Pro W3" charset="-128"/>
              </a:rPr>
              <a:t>	</a:t>
            </a:r>
            <a:r>
              <a:rPr lang="en-GB" sz="8000" b="0" dirty="0" smtClean="0">
                <a:solidFill>
                  <a:srgbClr val="FFFF00"/>
                </a:solidFill>
                <a:ea typeface="ヒラギノ角ゴ Pro W3" charset="-128"/>
                <a:cs typeface="ヒラギノ角ゴ Pro W3" charset="-128"/>
              </a:rPr>
              <a:t>	   </a:t>
            </a:r>
            <a:r>
              <a:rPr lang="en-GB" sz="5400" b="0" dirty="0" smtClean="0">
                <a:solidFill>
                  <a:srgbClr val="FFFF00"/>
                </a:solidFill>
                <a:ea typeface="ヒラギノ角ゴ Pro W3" charset="-128"/>
                <a:cs typeface="ヒラギノ角ゴ Pro W3" charset="-128"/>
              </a:rPr>
              <a:t>peptides</a:t>
            </a:r>
            <a:endParaRPr lang="en-GB" sz="5400" b="0" dirty="0">
              <a:solidFill>
                <a:srgbClr val="FFFF00"/>
              </a:solidFill>
              <a:ea typeface="ヒラギノ角ゴ Pro W3" charset="-128"/>
              <a:cs typeface="ヒラギノ角ゴ Pro W3" charset="-128"/>
            </a:endParaRPr>
          </a:p>
          <a:p>
            <a:pPr algn="l"/>
            <a:endParaRPr lang="en-GB" sz="8000" b="0" dirty="0" smtClean="0">
              <a:solidFill>
                <a:srgbClr val="FFFF00"/>
              </a:solidFill>
              <a:ea typeface="ヒラギノ角ゴ Pro W3" charset="-128"/>
              <a:cs typeface="ヒラギノ角ゴ Pro W3" charset="-128"/>
            </a:endParaRPr>
          </a:p>
          <a:p>
            <a:pPr algn="l"/>
            <a:endParaRPr lang="en-GB" b="0" dirty="0" smtClean="0">
              <a:ea typeface="ヒラギノ角ゴ Pro W3" charset="-128"/>
              <a:cs typeface="ヒラギノ角ゴ Pro W3" charset="-128"/>
            </a:endParaRPr>
          </a:p>
          <a:p>
            <a:pPr algn="l"/>
            <a:endParaRPr lang="en-GB" b="0" dirty="0" smtClean="0">
              <a:ea typeface="ヒラギノ角ゴ Pro W3" charset="-128"/>
              <a:cs typeface="ヒラギノ角ゴ Pro W3" charset="-128"/>
            </a:endParaRPr>
          </a:p>
          <a:p>
            <a:pPr algn="l"/>
            <a:endParaRPr lang="en-GB" b="0" dirty="0" smtClean="0">
              <a:ea typeface="ヒラギノ角ゴ Pro W3" charset="-128"/>
              <a:cs typeface="ヒラギノ角ゴ Pro W3" charset="-128"/>
            </a:endParaRPr>
          </a:p>
          <a:p>
            <a:pPr algn="l"/>
            <a:r>
              <a:rPr lang="en-GB" b="0" dirty="0" smtClean="0">
                <a:ea typeface="ヒラギノ角ゴ Pro W3" charset="-128"/>
                <a:cs typeface="ヒラギノ角ゴ Pro W3" charset="-128"/>
              </a:rPr>
              <a:t>  </a:t>
            </a:r>
            <a:endParaRPr lang="en-GB" dirty="0" smtClean="0">
              <a:ea typeface="ヒラギノ角ゴ Pro W3" charset="-128"/>
              <a:cs typeface="ヒラギノ角ゴ Pro W3" charset="-128"/>
            </a:endParaRPr>
          </a:p>
          <a:p>
            <a:pPr algn="l"/>
            <a:endParaRPr lang="en-GB" dirty="0" smtClean="0">
              <a:ea typeface="ヒラギノ角ゴ Pro W3" charset="-128"/>
              <a:cs typeface="ヒラギノ角ゴ Pro W3" charset="-128"/>
            </a:endParaRPr>
          </a:p>
          <a:p>
            <a:pPr algn="l"/>
            <a:endParaRPr lang="en-GB" dirty="0" smtClean="0">
              <a:ea typeface="ヒラギノ角ゴ Pro W3" charset="-128"/>
              <a:cs typeface="ヒラギノ角ゴ Pro W3" charset="-128"/>
            </a:endParaRPr>
          </a:p>
          <a:p>
            <a:pPr algn="l"/>
            <a:endParaRPr lang="en-GB" dirty="0" smtClean="0">
              <a:ea typeface="ヒラギノ角ゴ Pro W3" charset="-128"/>
              <a:cs typeface="ヒラギノ角ゴ Pro W3" charset="-128"/>
            </a:endParaRPr>
          </a:p>
        </p:txBody>
      </p:sp>
      <p:sp>
        <p:nvSpPr>
          <p:cNvPr id="22531" name="Rectangle 7"/>
          <p:cNvSpPr>
            <a:spLocks noGrp="1" noChangeArrowheads="1"/>
          </p:cNvSpPr>
          <p:nvPr>
            <p:ph type="ctrTitle"/>
          </p:nvPr>
        </p:nvSpPr>
        <p:spPr>
          <a:xfrm>
            <a:off x="609600" y="203200"/>
            <a:ext cx="8534400" cy="1143000"/>
          </a:xfrm>
          <a:noFill/>
        </p:spPr>
        <p:txBody>
          <a:bodyPr/>
          <a:lstStyle/>
          <a:p>
            <a:r>
              <a:rPr lang="en-GB">
                <a:ea typeface="ヒラギノ角ゴ Pro W3" charset="-128"/>
                <a:cs typeface="ヒラギノ角ゴ Pro W3" charset="-128"/>
              </a:rPr>
              <a:t>Definition</a:t>
            </a:r>
          </a:p>
        </p:txBody>
      </p:sp>
    </p:spTree>
    <p:extLst>
      <p:ext uri="{BB962C8B-B14F-4D97-AF65-F5344CB8AC3E}">
        <p14:creationId xmlns:p14="http://schemas.microsoft.com/office/powerpoint/2010/main" val="3443337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subTitle" idx="1"/>
          </p:nvPr>
        </p:nvSpPr>
        <p:spPr>
          <a:xfrm>
            <a:off x="1079500" y="1447800"/>
            <a:ext cx="8051800" cy="1778000"/>
          </a:xfrm>
        </p:spPr>
        <p:txBody>
          <a:bodyPr anchor="t"/>
          <a:lstStyle/>
          <a:p>
            <a:pPr algn="just">
              <a:defRPr/>
            </a:pPr>
            <a:r>
              <a:rPr lang="en-GB" b="0" dirty="0">
                <a:ea typeface="ヒラギノ角ゴ Pro W3" pitchFamily="-108" charset="-128"/>
                <a:cs typeface="ヒラギノ角ゴ Pro W3" pitchFamily="-108" charset="-128"/>
              </a:rPr>
              <a:t>-Minor</a:t>
            </a:r>
            <a:r>
              <a:rPr lang="en-GB" b="0" dirty="0" smtClean="0">
                <a:ea typeface="ヒラギノ角ゴ Pro W3" pitchFamily="-108" charset="-128"/>
                <a:cs typeface="ヒラギノ角ゴ Pro W3" pitchFamily="-108" charset="-128"/>
              </a:rPr>
              <a:t> H antigens were originally </a:t>
            </a:r>
            <a:r>
              <a:rPr lang="en-GB" b="0" dirty="0">
                <a:ea typeface="ヒラギノ角ゴ Pro W3" pitchFamily="-108" charset="-128"/>
                <a:cs typeface="ヒラギノ角ゴ Pro W3" pitchFamily="-108" charset="-128"/>
              </a:rPr>
              <a:t>defined in mouse </a:t>
            </a:r>
            <a:r>
              <a:rPr lang="en-GB" b="0" dirty="0" smtClean="0">
                <a:ea typeface="ヒラギノ角ゴ Pro W3" pitchFamily="-108" charset="-128"/>
                <a:cs typeface="ヒラギノ角ゴ Pro W3" pitchFamily="-108" charset="-128"/>
              </a:rPr>
              <a:t>strains carrying </a:t>
            </a:r>
            <a:r>
              <a:rPr lang="en-GB" b="0" dirty="0">
                <a:ea typeface="ヒラギノ角ゴ Pro W3" pitchFamily="-108" charset="-128"/>
                <a:cs typeface="ヒラギノ角ゴ Pro W3" pitchFamily="-108" charset="-128"/>
              </a:rPr>
              <a:t>small </a:t>
            </a:r>
            <a:r>
              <a:rPr lang="en-GB" b="0" dirty="0" err="1">
                <a:solidFill>
                  <a:srgbClr val="FFFF00"/>
                </a:solidFill>
                <a:ea typeface="ヒラギノ角ゴ Pro W3" pitchFamily="-108" charset="-128"/>
                <a:cs typeface="ヒラギノ角ゴ Pro W3" pitchFamily="-108" charset="-128"/>
              </a:rPr>
              <a:t>congenic</a:t>
            </a:r>
            <a:r>
              <a:rPr lang="en-GB" b="0" dirty="0">
                <a:ea typeface="ヒラギノ角ゴ Pro W3" pitchFamily="-108" charset="-128"/>
                <a:cs typeface="ヒラギノ角ゴ Pro W3" pitchFamily="-108" charset="-128"/>
              </a:rPr>
              <a:t> </a:t>
            </a:r>
            <a:r>
              <a:rPr lang="en-GB" b="0" dirty="0" smtClean="0">
                <a:ea typeface="ヒラギノ角ゴ Pro W3" pitchFamily="-108" charset="-128"/>
                <a:cs typeface="ヒラギノ角ゴ Pro W3" pitchFamily="-108" charset="-128"/>
              </a:rPr>
              <a:t>regions responsible for the </a:t>
            </a:r>
            <a:r>
              <a:rPr lang="en-GB" b="0" dirty="0">
                <a:ea typeface="ヒラギノ角ゴ Pro W3" pitchFamily="-108" charset="-128"/>
                <a:cs typeface="ヒラギノ角ゴ Pro W3" pitchFamily="-108" charset="-128"/>
              </a:rPr>
              <a:t>rejection of a </a:t>
            </a:r>
            <a:r>
              <a:rPr lang="en-GB" b="0" dirty="0">
                <a:solidFill>
                  <a:srgbClr val="FFFF00"/>
                </a:solidFill>
                <a:ea typeface="ヒラギノ角ゴ Pro W3" pitchFamily="-108" charset="-128"/>
                <a:cs typeface="ヒラギノ角ゴ Pro W3" pitchFamily="-108" charset="-128"/>
              </a:rPr>
              <a:t>skin </a:t>
            </a:r>
            <a:r>
              <a:rPr lang="en-GB" b="0" dirty="0" smtClean="0">
                <a:solidFill>
                  <a:srgbClr val="FFFF00"/>
                </a:solidFill>
                <a:ea typeface="ヒラギノ角ゴ Pro W3" pitchFamily="-108" charset="-128"/>
                <a:cs typeface="ヒラギノ角ゴ Pro W3" pitchFamily="-108" charset="-128"/>
              </a:rPr>
              <a:t>grafts</a:t>
            </a:r>
          </a:p>
          <a:p>
            <a:pPr algn="just">
              <a:defRPr/>
            </a:pPr>
            <a:endParaRPr lang="en-GB" b="0" dirty="0">
              <a:ea typeface="ヒラギノ角ゴ Pro W3" pitchFamily="-108" charset="-128"/>
              <a:cs typeface="ヒラギノ角ゴ Pro W3" pitchFamily="-108" charset="-128"/>
            </a:endParaRPr>
          </a:p>
          <a:p>
            <a:pPr algn="just">
              <a:defRPr/>
            </a:pPr>
            <a:r>
              <a:rPr lang="en-GB" b="0" dirty="0" smtClean="0">
                <a:ea typeface="ヒラギノ角ゴ Pro W3" pitchFamily="-108" charset="-128"/>
                <a:cs typeface="ヒラギノ角ゴ Pro W3" pitchFamily="-108" charset="-128"/>
              </a:rPr>
              <a:t>-These regions encode proteins encoding </a:t>
            </a:r>
            <a:r>
              <a:rPr lang="en-GB" b="0" dirty="0" smtClean="0">
                <a:solidFill>
                  <a:srgbClr val="FFFF00"/>
                </a:solidFill>
                <a:ea typeface="ヒラギノ角ゴ Pro W3" pitchFamily="-108" charset="-128"/>
                <a:cs typeface="ヒラギノ角ゴ Pro W3" pitchFamily="-108" charset="-128"/>
              </a:rPr>
              <a:t>polymorphic </a:t>
            </a:r>
            <a:r>
              <a:rPr lang="en-GB" b="0" dirty="0">
                <a:solidFill>
                  <a:srgbClr val="FFFF00"/>
                </a:solidFill>
                <a:ea typeface="ヒラギノ角ゴ Pro W3" pitchFamily="-108" charset="-128"/>
                <a:cs typeface="ヒラギノ角ゴ Pro W3" pitchFamily="-108" charset="-128"/>
              </a:rPr>
              <a:t>self-</a:t>
            </a:r>
            <a:r>
              <a:rPr lang="en-GB" b="0" dirty="0" smtClean="0">
                <a:solidFill>
                  <a:srgbClr val="FFFF00"/>
                </a:solidFill>
                <a:ea typeface="ヒラギノ角ゴ Pro W3" pitchFamily="-108" charset="-128"/>
                <a:cs typeface="ヒラギノ角ゴ Pro W3" pitchFamily="-108" charset="-128"/>
              </a:rPr>
              <a:t>peptides</a:t>
            </a:r>
            <a:r>
              <a:rPr lang="en-GB" b="0" dirty="0" smtClean="0">
                <a:ea typeface="ヒラギノ角ゴ Pro W3" pitchFamily="-108" charset="-128"/>
                <a:cs typeface="ヒラギノ角ゴ Pro W3" pitchFamily="-108" charset="-128"/>
              </a:rPr>
              <a:t> presented by donor </a:t>
            </a:r>
            <a:r>
              <a:rPr lang="en-GB" b="0" dirty="0" smtClean="0">
                <a:solidFill>
                  <a:srgbClr val="FFFF00"/>
                </a:solidFill>
                <a:ea typeface="ヒラギノ角ゴ Pro W3" pitchFamily="-108" charset="-128"/>
                <a:cs typeface="ヒラギノ角ゴ Pro W3" pitchFamily="-108" charset="-128"/>
              </a:rPr>
              <a:t>MHC class I and II </a:t>
            </a:r>
            <a:r>
              <a:rPr lang="en-GB" b="0" dirty="0" smtClean="0">
                <a:ea typeface="ヒラギノ角ゴ Pro W3" pitchFamily="-108" charset="-128"/>
                <a:cs typeface="ヒラギノ角ゴ Pro W3" pitchFamily="-108" charset="-128"/>
              </a:rPr>
              <a:t>which stimulate recipient </a:t>
            </a:r>
            <a:r>
              <a:rPr lang="en-GB" b="0" dirty="0" smtClean="0">
                <a:solidFill>
                  <a:srgbClr val="FFFF00"/>
                </a:solidFill>
                <a:ea typeface="ヒラギノ角ゴ Pro W3" pitchFamily="-108" charset="-128"/>
                <a:cs typeface="ヒラギノ角ゴ Pro W3" pitchFamily="-108" charset="-128"/>
              </a:rPr>
              <a:t>CD8 </a:t>
            </a:r>
            <a:r>
              <a:rPr lang="en-GB" b="0" dirty="0">
                <a:solidFill>
                  <a:srgbClr val="FFFF00"/>
                </a:solidFill>
                <a:ea typeface="ヒラギノ角ゴ Pro W3" pitchFamily="-108" charset="-128"/>
                <a:cs typeface="ヒラギノ角ゴ Pro W3" pitchFamily="-108" charset="-128"/>
              </a:rPr>
              <a:t>and CD4 T </a:t>
            </a:r>
            <a:r>
              <a:rPr lang="en-GB" b="0" dirty="0" smtClean="0">
                <a:solidFill>
                  <a:srgbClr val="FFFF00"/>
                </a:solidFill>
                <a:ea typeface="ヒラギノ角ゴ Pro W3" pitchFamily="-108" charset="-128"/>
                <a:cs typeface="ヒラギノ角ゴ Pro W3" pitchFamily="-108" charset="-128"/>
              </a:rPr>
              <a:t>cells</a:t>
            </a:r>
            <a:r>
              <a:rPr lang="en-GB" b="0" dirty="0" smtClean="0">
                <a:ea typeface="ヒラギノ角ゴ Pro W3" pitchFamily="-108" charset="-128"/>
                <a:cs typeface="ヒラギノ角ゴ Pro W3" pitchFamily="-108" charset="-128"/>
              </a:rPr>
              <a:t>. </a:t>
            </a:r>
          </a:p>
          <a:p>
            <a:pPr algn="just">
              <a:defRPr/>
            </a:pPr>
            <a:endParaRPr lang="en-GB" b="0" dirty="0">
              <a:ea typeface="ヒラギノ角ゴ Pro W3" pitchFamily="-108" charset="-128"/>
              <a:cs typeface="ヒラギノ角ゴ Pro W3" pitchFamily="-108" charset="-128"/>
            </a:endParaRPr>
          </a:p>
          <a:p>
            <a:pPr algn="just">
              <a:defRPr/>
            </a:pPr>
            <a:r>
              <a:rPr lang="en-GB" b="0" dirty="0" smtClean="0">
                <a:ea typeface="ヒラギノ角ゴ Pro W3" pitchFamily="-108" charset="-128"/>
                <a:cs typeface="ヒラギノ角ゴ Pro W3" pitchFamily="-108" charset="-128"/>
              </a:rPr>
              <a:t>-Unlike HLA mismatched graft differing at major MHC loci, donor </a:t>
            </a:r>
            <a:r>
              <a:rPr lang="en-GB" b="0" dirty="0">
                <a:ea typeface="ヒラギノ角ゴ Pro W3" pitchFamily="-108" charset="-128"/>
                <a:cs typeface="ヒラギノ角ゴ Pro W3" pitchFamily="-108" charset="-128"/>
              </a:rPr>
              <a:t>and recipient share the same MHC class I and II </a:t>
            </a:r>
            <a:r>
              <a:rPr lang="en-GB" b="0" dirty="0" smtClean="0">
                <a:ea typeface="ヒラギノ角ゴ Pro W3" pitchFamily="-108" charset="-128"/>
                <a:cs typeface="ヒラギノ角ゴ Pro W3" pitchFamily="-108" charset="-128"/>
              </a:rPr>
              <a:t>molecules. </a:t>
            </a:r>
            <a:r>
              <a:rPr lang="en-GB" b="0" dirty="0" smtClean="0">
                <a:ln>
                  <a:solidFill>
                    <a:srgbClr val="FFFF00"/>
                  </a:solidFill>
                </a:ln>
                <a:solidFill>
                  <a:srgbClr val="FFFF00"/>
                </a:solidFill>
                <a:ea typeface="ヒラギノ角ゴ Pro W3" pitchFamily="-108" charset="-128"/>
                <a:cs typeface="ヒラギノ角ゴ Pro W3" pitchFamily="-108" charset="-128"/>
              </a:rPr>
              <a:t>NOT recognition of non-self (allogeneic) MHC molecules as in HLA </a:t>
            </a:r>
            <a:r>
              <a:rPr lang="en-GB" b="0" dirty="0" err="1" smtClean="0">
                <a:ln>
                  <a:solidFill>
                    <a:srgbClr val="FFFF00"/>
                  </a:solidFill>
                </a:ln>
                <a:solidFill>
                  <a:srgbClr val="FFFF00"/>
                </a:solidFill>
                <a:ea typeface="ヒラギノ角ゴ Pro W3" pitchFamily="-108" charset="-128"/>
                <a:cs typeface="ヒラギノ角ゴ Pro W3" pitchFamily="-108" charset="-128"/>
              </a:rPr>
              <a:t>mis</a:t>
            </a:r>
            <a:r>
              <a:rPr lang="en-GB" b="0" dirty="0" smtClean="0">
                <a:ln>
                  <a:solidFill>
                    <a:srgbClr val="FFFF00"/>
                  </a:solidFill>
                </a:ln>
                <a:solidFill>
                  <a:srgbClr val="FFFF00"/>
                </a:solidFill>
                <a:ea typeface="ヒラギノ角ゴ Pro W3" pitchFamily="-108" charset="-128"/>
                <a:cs typeface="ヒラギノ角ゴ Pro W3" pitchFamily="-108" charset="-128"/>
              </a:rPr>
              <a:t>-matched </a:t>
            </a:r>
            <a:r>
              <a:rPr lang="en-GB" b="0" dirty="0" err="1" smtClean="0">
                <a:ln>
                  <a:solidFill>
                    <a:srgbClr val="FFFF00"/>
                  </a:solidFill>
                </a:ln>
                <a:solidFill>
                  <a:srgbClr val="FFFF00"/>
                </a:solidFill>
                <a:ea typeface="ヒラギノ角ゴ Pro W3" pitchFamily="-108" charset="-128"/>
                <a:cs typeface="ヒラギノ角ゴ Pro W3" pitchFamily="-108" charset="-128"/>
              </a:rPr>
              <a:t>allogeneic</a:t>
            </a:r>
            <a:r>
              <a:rPr lang="en-GB" b="0" dirty="0" smtClean="0">
                <a:ln>
                  <a:solidFill>
                    <a:srgbClr val="FFFF00"/>
                  </a:solidFill>
                </a:ln>
                <a:solidFill>
                  <a:srgbClr val="FFFF00"/>
                </a:solidFill>
                <a:ea typeface="ヒラギノ角ゴ Pro W3" pitchFamily="-108" charset="-128"/>
                <a:cs typeface="ヒラギノ角ゴ Pro W3" pitchFamily="-108" charset="-128"/>
              </a:rPr>
              <a:t> tissue grafts.</a:t>
            </a:r>
          </a:p>
          <a:p>
            <a:pPr algn="l">
              <a:defRPr/>
            </a:pPr>
            <a:endParaRPr lang="en-GB" dirty="0">
              <a:ea typeface="ヒラギノ角ゴ Pro W3" pitchFamily="-108" charset="-128"/>
              <a:cs typeface="ヒラギノ角ゴ Pro W3" pitchFamily="-108" charset="-128"/>
            </a:endParaRPr>
          </a:p>
          <a:p>
            <a:pPr algn="l">
              <a:defRPr/>
            </a:pPr>
            <a:endParaRPr lang="en-GB" dirty="0">
              <a:ea typeface="ヒラギノ角ゴ Pro W3" pitchFamily="-108" charset="-128"/>
              <a:cs typeface="ヒラギノ角ゴ Pro W3" pitchFamily="-108" charset="-128"/>
            </a:endParaRPr>
          </a:p>
          <a:p>
            <a:pPr algn="l">
              <a:defRPr/>
            </a:pPr>
            <a:endParaRPr lang="en-GB" dirty="0">
              <a:ea typeface="ヒラギノ角ゴ Pro W3" pitchFamily="-108" charset="-128"/>
              <a:cs typeface="ヒラギノ角ゴ Pro W3" pitchFamily="-108" charset="-128"/>
            </a:endParaRPr>
          </a:p>
          <a:p>
            <a:pPr algn="l">
              <a:defRPr/>
            </a:pPr>
            <a:endParaRPr lang="en-GB" dirty="0">
              <a:ea typeface="ヒラギノ角ゴ Pro W3" pitchFamily="-108" charset="-128"/>
              <a:cs typeface="ヒラギノ角ゴ Pro W3" pitchFamily="-108" charset="-128"/>
            </a:endParaRPr>
          </a:p>
        </p:txBody>
      </p:sp>
      <p:sp>
        <p:nvSpPr>
          <p:cNvPr id="26627" name="Rectangle 7"/>
          <p:cNvSpPr>
            <a:spLocks noGrp="1" noChangeArrowheads="1"/>
          </p:cNvSpPr>
          <p:nvPr>
            <p:ph type="ctrTitle"/>
          </p:nvPr>
        </p:nvSpPr>
        <p:spPr>
          <a:xfrm>
            <a:off x="876300" y="203200"/>
            <a:ext cx="8534400" cy="1143000"/>
          </a:xfrm>
          <a:noFill/>
        </p:spPr>
        <p:txBody>
          <a:bodyPr/>
          <a:lstStyle/>
          <a:p>
            <a:r>
              <a:rPr lang="en-GB" b="0" dirty="0" smtClean="0">
                <a:ea typeface="ヒラギノ角ゴ Pro W3" charset="-128"/>
                <a:cs typeface="ヒラギノ角ゴ Pro W3" charset="-128"/>
              </a:rPr>
              <a:t>History</a:t>
            </a:r>
            <a:endParaRPr lang="en-GB" b="0" dirty="0">
              <a:ea typeface="ヒラギノ角ゴ Pro W3" charset="-128"/>
              <a:cs typeface="ヒラギノ角ゴ Pro W3"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vidweb.cgi.tiff"/>
          <p:cNvPicPr>
            <a:picLocks noChangeAspect="1"/>
          </p:cNvPicPr>
          <p:nvPr/>
        </p:nvPicPr>
        <p:blipFill>
          <a:blip r:embed="rId3"/>
          <a:srcRect r="50071" b="-4253"/>
          <a:stretch>
            <a:fillRect/>
          </a:stretch>
        </p:blipFill>
        <p:spPr>
          <a:xfrm>
            <a:off x="5626100" y="3161036"/>
            <a:ext cx="3708399" cy="2951345"/>
          </a:xfrm>
          <a:prstGeom prst="rect">
            <a:avLst/>
          </a:prstGeom>
        </p:spPr>
      </p:pic>
      <p:sp>
        <p:nvSpPr>
          <p:cNvPr id="7" name="Rectangle 7"/>
          <p:cNvSpPr>
            <a:spLocks noGrp="1" noChangeArrowheads="1"/>
          </p:cNvSpPr>
          <p:nvPr>
            <p:ph type="ctrTitle"/>
          </p:nvPr>
        </p:nvSpPr>
        <p:spPr>
          <a:xfrm>
            <a:off x="863600" y="165100"/>
            <a:ext cx="8534400" cy="1143000"/>
          </a:xfrm>
          <a:noFill/>
        </p:spPr>
        <p:txBody>
          <a:bodyPr/>
          <a:lstStyle/>
          <a:p>
            <a:r>
              <a:rPr lang="en-GB" sz="2400" b="0" dirty="0" smtClean="0">
                <a:ea typeface="ヒラギノ角ゴ Pro W3" charset="-128"/>
                <a:cs typeface="ヒラギノ角ゴ Pro W3" charset="-128"/>
              </a:rPr>
              <a:t>Skin grafts: most common site of tissue damage</a:t>
            </a:r>
            <a:br>
              <a:rPr lang="en-GB" sz="2400" b="0" dirty="0" smtClean="0">
                <a:ea typeface="ヒラギノ角ゴ Pro W3" charset="-128"/>
                <a:cs typeface="ヒラギノ角ゴ Pro W3" charset="-128"/>
              </a:rPr>
            </a:br>
            <a:r>
              <a:rPr lang="en-GB" sz="2400" b="0" dirty="0" smtClean="0">
                <a:ea typeface="ヒラギノ角ゴ Pro W3" charset="-128"/>
                <a:cs typeface="ヒラギノ角ゴ Pro W3" charset="-128"/>
              </a:rPr>
              <a:t>Effective immune surveillance.    </a:t>
            </a:r>
            <a:endParaRPr lang="en-GB" sz="2400" b="0" dirty="0">
              <a:ea typeface="ヒラギノ角ゴ Pro W3" charset="-128"/>
              <a:cs typeface="ヒラギノ角ゴ Pro W3" charset="-128"/>
            </a:endParaRPr>
          </a:p>
        </p:txBody>
      </p:sp>
      <p:pic>
        <p:nvPicPr>
          <p:cNvPr id="9" name="Picture 8" descr="1-s2.0-S0165247806001532-gr1.jpg"/>
          <p:cNvPicPr>
            <a:picLocks noChangeAspect="1"/>
          </p:cNvPicPr>
          <p:nvPr/>
        </p:nvPicPr>
        <p:blipFill>
          <a:blip r:embed="rId4"/>
          <a:srcRect l="4421" r="48166"/>
          <a:stretch>
            <a:fillRect/>
          </a:stretch>
        </p:blipFill>
        <p:spPr>
          <a:xfrm>
            <a:off x="431801" y="3086100"/>
            <a:ext cx="4082562" cy="2870199"/>
          </a:xfrm>
          <a:prstGeom prst="rect">
            <a:avLst/>
          </a:prstGeom>
        </p:spPr>
      </p:pic>
      <p:sp>
        <p:nvSpPr>
          <p:cNvPr id="11" name="Rectangle 10"/>
          <p:cNvSpPr/>
          <p:nvPr/>
        </p:nvSpPr>
        <p:spPr>
          <a:xfrm>
            <a:off x="5194300" y="6199723"/>
            <a:ext cx="5029200" cy="502702"/>
          </a:xfrm>
          <a:prstGeom prst="rect">
            <a:avLst/>
          </a:prstGeom>
        </p:spPr>
        <p:txBody>
          <a:bodyPr>
            <a:spAutoFit/>
          </a:bodyPr>
          <a:lstStyle/>
          <a:p>
            <a:r>
              <a:rPr lang="en-US" sz="2000" dirty="0" err="1" smtClean="0">
                <a:solidFill>
                  <a:schemeClr val="bg1"/>
                </a:solidFill>
                <a:latin typeface="Times New Roman"/>
                <a:cs typeface="Times New Roman"/>
              </a:rPr>
              <a:t>Fernandes</a:t>
            </a:r>
            <a:r>
              <a:rPr lang="en-US" sz="2000" dirty="0" smtClean="0">
                <a:solidFill>
                  <a:schemeClr val="bg1"/>
                </a:solidFill>
                <a:latin typeface="Times New Roman"/>
                <a:cs typeface="Times New Roman"/>
              </a:rPr>
              <a:t> E, </a:t>
            </a:r>
            <a:r>
              <a:rPr lang="en-US" sz="2000" dirty="0" err="1" smtClean="0">
                <a:solidFill>
                  <a:schemeClr val="bg1"/>
                </a:solidFill>
                <a:latin typeface="Times New Roman"/>
                <a:cs typeface="Times New Roman"/>
              </a:rPr>
              <a:t>Goold</a:t>
            </a:r>
            <a:r>
              <a:rPr lang="en-US" sz="2000" dirty="0" smtClean="0">
                <a:solidFill>
                  <a:schemeClr val="bg1"/>
                </a:solidFill>
                <a:latin typeface="Times New Roman"/>
                <a:cs typeface="Times New Roman"/>
              </a:rPr>
              <a:t> HD, </a:t>
            </a:r>
            <a:r>
              <a:rPr lang="en-US" sz="2000" dirty="0" err="1" smtClean="0">
                <a:solidFill>
                  <a:schemeClr val="bg1"/>
                </a:solidFill>
                <a:latin typeface="Times New Roman"/>
                <a:cs typeface="Times New Roman"/>
              </a:rPr>
              <a:t>Kissenpfennig</a:t>
            </a:r>
            <a:r>
              <a:rPr lang="en-US" sz="2000" dirty="0" smtClean="0">
                <a:solidFill>
                  <a:schemeClr val="bg1"/>
                </a:solidFill>
                <a:latin typeface="Times New Roman"/>
                <a:cs typeface="Times New Roman"/>
              </a:rPr>
              <a:t> A, </a:t>
            </a:r>
            <a:r>
              <a:rPr lang="en-US" sz="2000" dirty="0" err="1" smtClean="0">
                <a:solidFill>
                  <a:schemeClr val="bg1"/>
                </a:solidFill>
                <a:latin typeface="Times New Roman"/>
                <a:cs typeface="Times New Roman"/>
              </a:rPr>
              <a:t>Malissen</a:t>
            </a:r>
            <a:r>
              <a:rPr lang="en-US" sz="2000" dirty="0" smtClean="0">
                <a:solidFill>
                  <a:schemeClr val="bg1"/>
                </a:solidFill>
                <a:latin typeface="Times New Roman"/>
                <a:cs typeface="Times New Roman"/>
              </a:rPr>
              <a:t> B, Dyson J, Bennett </a:t>
            </a:r>
            <a:r>
              <a:rPr lang="en-US" sz="2000" dirty="0" err="1" smtClean="0">
                <a:solidFill>
                  <a:schemeClr val="bg1"/>
                </a:solidFill>
                <a:latin typeface="Times New Roman"/>
                <a:cs typeface="Times New Roman"/>
              </a:rPr>
              <a:t>CL.Transplantation</a:t>
            </a:r>
            <a:r>
              <a:rPr lang="en-US" sz="2000" dirty="0" smtClean="0">
                <a:solidFill>
                  <a:schemeClr val="bg1"/>
                </a:solidFill>
                <a:latin typeface="Times New Roman"/>
                <a:cs typeface="Times New Roman"/>
              </a:rPr>
              <a:t>. 201191:154</a:t>
            </a:r>
            <a:endParaRPr lang="en-US" sz="2000" dirty="0">
              <a:solidFill>
                <a:schemeClr val="bg1"/>
              </a:solidFill>
              <a:latin typeface="Times New Roman"/>
              <a:cs typeface="Times New Roman"/>
            </a:endParaRPr>
          </a:p>
        </p:txBody>
      </p:sp>
      <p:sp>
        <p:nvSpPr>
          <p:cNvPr id="12" name="Rectangle 7"/>
          <p:cNvSpPr txBox="1">
            <a:spLocks noChangeArrowheads="1"/>
          </p:cNvSpPr>
          <p:nvPr/>
        </p:nvSpPr>
        <p:spPr bwMode="auto">
          <a:xfrm>
            <a:off x="850900" y="1104900"/>
            <a:ext cx="8534400" cy="127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kern="0" baseline="0" dirty="0" smtClean="0">
                <a:solidFill>
                  <a:srgbClr val="FFFF00"/>
                </a:solidFill>
                <a:latin typeface="+mj-lt"/>
                <a:ea typeface="ヒラギノ角ゴ Pro W3" charset="-128"/>
                <a:cs typeface="ヒラギノ角ゴ Pro W3" charset="-128"/>
              </a:rPr>
              <a:t>Skin </a:t>
            </a:r>
            <a:r>
              <a:rPr lang="en-GB" kern="0" baseline="0" dirty="0" err="1" smtClean="0">
                <a:solidFill>
                  <a:srgbClr val="FFFF00"/>
                </a:solidFill>
                <a:latin typeface="+mj-lt"/>
                <a:ea typeface="ヒラギノ角ゴ Pro W3" charset="-128"/>
                <a:cs typeface="ヒラギノ角ゴ Pro W3" charset="-128"/>
              </a:rPr>
              <a:t>g</a:t>
            </a:r>
            <a:r>
              <a:rPr kumimoji="0" lang="en-GB" sz="2400" b="0" i="0" u="none" strike="noStrike" kern="0" cap="none" spc="0" normalizeH="0" baseline="0" noProof="0" dirty="0" smtClean="0">
                <a:ln>
                  <a:noFill/>
                </a:ln>
                <a:solidFill>
                  <a:srgbClr val="FFFF00"/>
                </a:solidFill>
                <a:effectLst/>
                <a:uLnTx/>
                <a:uFillTx/>
                <a:latin typeface="+mj-lt"/>
                <a:ea typeface="ヒラギノ角ゴ Pro W3" charset="-128"/>
                <a:cs typeface="ヒラギノ角ゴ Pro W3" charset="-128"/>
              </a:rPr>
              <a:t>raft resident </a:t>
            </a:r>
            <a:r>
              <a:rPr kumimoji="0" lang="en-GB" sz="2400" b="0" i="0" u="none" strike="noStrike" kern="0" cap="none" spc="0" normalizeH="0" baseline="0" noProof="0" dirty="0" err="1" smtClean="0">
                <a:ln>
                  <a:noFill/>
                </a:ln>
                <a:solidFill>
                  <a:srgbClr val="FFFF00"/>
                </a:solidFill>
                <a:effectLst/>
                <a:uLnTx/>
                <a:uFillTx/>
                <a:latin typeface="+mj-lt"/>
                <a:ea typeface="ヒラギノ角ゴ Pro W3" charset="-128"/>
                <a:cs typeface="ヒラギノ角ゴ Pro W3" charset="-128"/>
              </a:rPr>
              <a:t>DCs</a:t>
            </a:r>
            <a:r>
              <a:rPr kumimoji="0" lang="en-GB" sz="2400" b="0" i="0" u="none" strike="noStrike" kern="0" cap="none" spc="0" normalizeH="0" baseline="0" noProof="0" dirty="0" smtClean="0">
                <a:ln>
                  <a:noFill/>
                </a:ln>
                <a:solidFill>
                  <a:srgbClr val="FFFF00"/>
                </a:solidFill>
                <a:effectLst/>
                <a:uLnTx/>
                <a:uFillTx/>
                <a:latin typeface="+mj-lt"/>
                <a:ea typeface="ヒラギノ角ゴ Pro W3" charset="-128"/>
                <a:cs typeface="ヒラギノ角ゴ Pro W3" charset="-128"/>
              </a:rPr>
              <a:t> contribute to immunity    </a:t>
            </a:r>
            <a:endParaRPr kumimoji="0" lang="en-GB" sz="2400" b="0" i="0" u="none" strike="noStrike" kern="0" cap="none" spc="0" normalizeH="0" baseline="0" noProof="0" dirty="0">
              <a:ln>
                <a:noFill/>
              </a:ln>
              <a:solidFill>
                <a:srgbClr val="FFFF00"/>
              </a:solidFill>
              <a:effectLst/>
              <a:uLnTx/>
              <a:uFillTx/>
              <a:latin typeface="+mj-lt"/>
              <a:ea typeface="ヒラギノ角ゴ Pro W3" charset="-128"/>
              <a:cs typeface="ヒラギノ角ゴ Pro W3" charset="-128"/>
            </a:endParaRPr>
          </a:p>
        </p:txBody>
      </p:sp>
      <p:sp>
        <p:nvSpPr>
          <p:cNvPr id="8" name="Rectangle 7"/>
          <p:cNvSpPr txBox="1">
            <a:spLocks noChangeArrowheads="1"/>
          </p:cNvSpPr>
          <p:nvPr/>
        </p:nvSpPr>
        <p:spPr bwMode="auto">
          <a:xfrm>
            <a:off x="-1778000" y="2222500"/>
            <a:ext cx="8534400" cy="127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kern="0" baseline="0" dirty="0" smtClean="0">
                <a:solidFill>
                  <a:srgbClr val="FFFF00"/>
                </a:solidFill>
                <a:latin typeface="+mj-lt"/>
                <a:ea typeface="ヒラギノ角ゴ Pro W3" charset="-128"/>
                <a:cs typeface="ヒラギノ角ゴ Pro W3" charset="-128"/>
              </a:rPr>
              <a:t>Langerhans cell network in skin</a:t>
            </a:r>
            <a:endParaRPr kumimoji="0" lang="en-GB" sz="2400" b="0" i="0" u="none" strike="noStrike" kern="0" cap="none" spc="0" normalizeH="0" baseline="0" noProof="0" dirty="0">
              <a:ln>
                <a:noFill/>
              </a:ln>
              <a:solidFill>
                <a:srgbClr val="FFFF00"/>
              </a:solidFill>
              <a:effectLst/>
              <a:uLnTx/>
              <a:uFillTx/>
              <a:latin typeface="+mj-lt"/>
              <a:ea typeface="ヒラギノ角ゴ Pro W3" charset="-128"/>
              <a:cs typeface="ヒラギノ角ゴ Pro W3" charset="-128"/>
            </a:endParaRPr>
          </a:p>
        </p:txBody>
      </p:sp>
      <p:sp>
        <p:nvSpPr>
          <p:cNvPr id="10" name="Rectangle 7"/>
          <p:cNvSpPr txBox="1">
            <a:spLocks noChangeArrowheads="1"/>
          </p:cNvSpPr>
          <p:nvPr/>
        </p:nvSpPr>
        <p:spPr bwMode="auto">
          <a:xfrm>
            <a:off x="3124200" y="2082800"/>
            <a:ext cx="8534400" cy="127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kern="0" baseline="0" dirty="0" smtClean="0">
                <a:solidFill>
                  <a:srgbClr val="FFFF00"/>
                </a:solidFill>
                <a:latin typeface="+mj-lt"/>
                <a:ea typeface="ヒラギノ角ゴ Pro W3" charset="-128"/>
                <a:cs typeface="ヒラギノ角ゴ Pro W3" charset="-128"/>
              </a:rPr>
              <a:t>Removal of DCs from graft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GB" kern="0" baseline="0" dirty="0" smtClean="0">
                <a:solidFill>
                  <a:srgbClr val="FFFF00"/>
                </a:solidFill>
                <a:latin typeface="+mj-lt"/>
                <a:ea typeface="ヒラギノ角ゴ Pro W3" charset="-128"/>
                <a:cs typeface="ヒラギノ角ゴ Pro W3" charset="-128"/>
              </a:rPr>
              <a:t>weakens response</a:t>
            </a:r>
            <a:endParaRPr kumimoji="0" lang="en-GB" sz="2400" b="0" i="0" u="none" strike="noStrike" kern="0" cap="none" spc="0" normalizeH="0" baseline="0" noProof="0" dirty="0">
              <a:ln>
                <a:noFill/>
              </a:ln>
              <a:solidFill>
                <a:srgbClr val="FFFF00"/>
              </a:solidFill>
              <a:effectLst/>
              <a:uLnTx/>
              <a:uFillTx/>
              <a:latin typeface="+mj-lt"/>
              <a:ea typeface="ヒラギノ角ゴ Pro W3" charset="-128"/>
              <a:cs typeface="ヒラギノ角ゴ Pro W3"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ck &amp; Yellow">
  <a:themeElements>
    <a:clrScheme name="Black &amp; Yello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ck &amp; Yellow">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chemeClr val="tx1"/>
            </a:solidFill>
            <a:effectLst/>
            <a:latin typeface="Helvetica"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chemeClr val="tx1"/>
            </a:solidFill>
            <a:effectLst/>
            <a:latin typeface="Helvetica" pitchFamily="-110" charset="0"/>
          </a:defRPr>
        </a:defPPr>
      </a:lstStyle>
    </a:lnDef>
  </a:objectDefaults>
  <a:extraClrSchemeLst>
    <a:extraClrScheme>
      <a:clrScheme name="Black &amp; Yello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ck &amp; Yello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ck &amp; Yello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ck &amp; Yello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ck &amp; Yello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ck &amp; Yello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ck &amp; Yello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FEFDFF"/>
    </a:accent1>
    <a:accent2>
      <a:srgbClr val="333399"/>
    </a:accent2>
    <a:accent3>
      <a:srgbClr val="FFFFFF"/>
    </a:accent3>
    <a:accent4>
      <a:srgbClr val="000000"/>
    </a:accent4>
    <a:accent5>
      <a:srgbClr val="FEFEF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Blue:GS Training Classes:PPT class:PPT CLASS CD/ZIP:GS Powerpoint Templates:Black &amp; Yellow</Template>
  <TotalTime>12764</TotalTime>
  <Words>1688</Words>
  <Application>Microsoft Office PowerPoint</Application>
  <PresentationFormat>Custom</PresentationFormat>
  <Paragraphs>465</Paragraphs>
  <Slides>48</Slides>
  <Notes>35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Black &amp; Yellow</vt:lpstr>
      <vt:lpstr>Minor histocompatibility antigens</vt:lpstr>
      <vt:lpstr>Minor Histocompatibility Antigens</vt:lpstr>
      <vt:lpstr>Minor Histocompatibility Antigens</vt:lpstr>
      <vt:lpstr>Definition</vt:lpstr>
      <vt:lpstr>Definition</vt:lpstr>
      <vt:lpstr>Definition</vt:lpstr>
      <vt:lpstr>Definition</vt:lpstr>
      <vt:lpstr>History</vt:lpstr>
      <vt:lpstr>Skin grafts: most common site of tissue damage Effective immune surveillance.    </vt:lpstr>
      <vt:lpstr>PowerPoint Presentation</vt:lpstr>
      <vt:lpstr>PowerPoint Presentation</vt:lpstr>
      <vt:lpstr>PowerPoint Presentation</vt:lpstr>
      <vt:lpstr>PowerPoint Presentation</vt:lpstr>
      <vt:lpstr>Minor H Antigens</vt:lpstr>
      <vt:lpstr>PowerPoint Presentation</vt:lpstr>
      <vt:lpstr>PowerPoint Presentation</vt:lpstr>
      <vt:lpstr>A Genome-level View of Human Histocompatibility Loci – Major and Minor</vt:lpstr>
      <vt:lpstr>How many minor H antigens?</vt:lpstr>
      <vt:lpstr>How many minor H antigens?</vt:lpstr>
      <vt:lpstr>Y chromosome source of minor antigens due  to genetic material not present in females</vt:lpstr>
      <vt:lpstr>Minor Histocompatibility Antigens</vt:lpstr>
      <vt:lpstr>Minor Histocompatibility Antigens</vt:lpstr>
      <vt:lpstr>Rejection of syngeneic male skin grafts </vt:lpstr>
      <vt:lpstr>PowerPoint Presentation</vt:lpstr>
      <vt:lpstr>Y chromosome source of minor antigens due  genes shared by X and Y quite divergent</vt:lpstr>
      <vt:lpstr>Autosomal minor H antigens</vt:lpstr>
      <vt:lpstr>Polymorphism and minor H antigens</vt:lpstr>
      <vt:lpstr>PowerPoint Presentation</vt:lpstr>
      <vt:lpstr>PowerPoint Presentation</vt:lpstr>
      <vt:lpstr>PowerPoint Presentation</vt:lpstr>
      <vt:lpstr>PowerPoint Presentation</vt:lpstr>
      <vt:lpstr>PowerPoint Presentation</vt:lpstr>
      <vt:lpstr> Selecting useful T cells:   lessons from the HY  response  </vt:lpstr>
      <vt:lpstr> Selecting useful T cells:   lessons from the HY  response  </vt:lpstr>
      <vt:lpstr>PowerPoint Presentation</vt:lpstr>
      <vt:lpstr>Minor Histocompatibility Antigens</vt:lpstr>
      <vt:lpstr>Minor H Antigens</vt:lpstr>
      <vt:lpstr>PowerPoint Presentation</vt:lpstr>
      <vt:lpstr>GvHD high mortality Controlled by immunosuppression</vt:lpstr>
      <vt:lpstr>PowerPoint Presentation</vt:lpstr>
      <vt:lpstr>PowerPoint Presentation</vt:lpstr>
      <vt:lpstr>PowerPoint Presentation</vt:lpstr>
      <vt:lpstr>PowerPoint Presentation</vt:lpstr>
      <vt:lpstr>Autosomal minor H antigens</vt:lpstr>
      <vt:lpstr>PowerPoint Presentation</vt:lpstr>
      <vt:lpstr>PowerPoint Presentation</vt:lpstr>
      <vt:lpstr>PowerPoint Presentation</vt:lpstr>
      <vt:lpstr>PowerPoint Presentation</vt:lpstr>
    </vt:vector>
  </TitlesOfParts>
  <Company>TJL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JLS</dc:creator>
  <cp:lastModifiedBy>Shiel, Nuala</cp:lastModifiedBy>
  <cp:revision>460</cp:revision>
  <dcterms:created xsi:type="dcterms:W3CDTF">2013-01-22T12:02:18Z</dcterms:created>
  <dcterms:modified xsi:type="dcterms:W3CDTF">2013-01-22T14:12:53Z</dcterms:modified>
</cp:coreProperties>
</file>