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</p:sldMasterIdLst>
  <p:notesMasterIdLst>
    <p:notesMasterId r:id="rId65"/>
  </p:notesMasterIdLst>
  <p:handoutMasterIdLst>
    <p:handoutMasterId r:id="rId66"/>
  </p:handoutMasterIdLst>
  <p:sldIdLst>
    <p:sldId id="369" r:id="rId3"/>
    <p:sldId id="381" r:id="rId4"/>
    <p:sldId id="415" r:id="rId5"/>
    <p:sldId id="358" r:id="rId6"/>
    <p:sldId id="420" r:id="rId7"/>
    <p:sldId id="397" r:id="rId8"/>
    <p:sldId id="398" r:id="rId9"/>
    <p:sldId id="655" r:id="rId10"/>
    <p:sldId id="411" r:id="rId11"/>
    <p:sldId id="603" r:id="rId12"/>
    <p:sldId id="564" r:id="rId13"/>
    <p:sldId id="596" r:id="rId14"/>
    <p:sldId id="597" r:id="rId15"/>
    <p:sldId id="665" r:id="rId16"/>
    <p:sldId id="657" r:id="rId17"/>
    <p:sldId id="600" r:id="rId18"/>
    <p:sldId id="565" r:id="rId19"/>
    <p:sldId id="567" r:id="rId20"/>
    <p:sldId id="568" r:id="rId21"/>
    <p:sldId id="569" r:id="rId22"/>
    <p:sldId id="571" r:id="rId23"/>
    <p:sldId id="572" r:id="rId24"/>
    <p:sldId id="573" r:id="rId25"/>
    <p:sldId id="575" r:id="rId26"/>
    <p:sldId id="574" r:id="rId27"/>
    <p:sldId id="576" r:id="rId28"/>
    <p:sldId id="605" r:id="rId29"/>
    <p:sldId id="606" r:id="rId30"/>
    <p:sldId id="607" r:id="rId31"/>
    <p:sldId id="608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621" r:id="rId44"/>
    <p:sldId id="622" r:id="rId45"/>
    <p:sldId id="623" r:id="rId46"/>
    <p:sldId id="624" r:id="rId47"/>
    <p:sldId id="627" r:id="rId48"/>
    <p:sldId id="628" r:id="rId49"/>
    <p:sldId id="629" r:id="rId50"/>
    <p:sldId id="630" r:id="rId51"/>
    <p:sldId id="631" r:id="rId52"/>
    <p:sldId id="632" r:id="rId53"/>
    <p:sldId id="664" r:id="rId54"/>
    <p:sldId id="634" r:id="rId55"/>
    <p:sldId id="658" r:id="rId56"/>
    <p:sldId id="660" r:id="rId57"/>
    <p:sldId id="661" r:id="rId58"/>
    <p:sldId id="662" r:id="rId59"/>
    <p:sldId id="659" r:id="rId60"/>
    <p:sldId id="668" r:id="rId61"/>
    <p:sldId id="667" r:id="rId62"/>
    <p:sldId id="666" r:id="rId63"/>
    <p:sldId id="636" r:id="rId64"/>
  </p:sldIdLst>
  <p:sldSz cx="9144000" cy="6858000" type="screen4x3"/>
  <p:notesSz cx="6662738" cy="98329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030000"/>
    <a:srgbClr val="FFCC99"/>
    <a:srgbClr val="FF9966"/>
    <a:srgbClr val="CC0000"/>
    <a:srgbClr val="99CCFF"/>
    <a:srgbClr val="00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1" autoAdjust="0"/>
    <p:restoredTop sz="94632" autoAdjust="0"/>
  </p:normalViewPr>
  <p:slideViewPr>
    <p:cSldViewPr>
      <p:cViewPr>
        <p:scale>
          <a:sx n="50" d="100"/>
          <a:sy n="50" d="100"/>
        </p:scale>
        <p:origin x="-85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5E8446AC-799E-4212-A6BB-CED6654F3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1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/>
            </a:lvl1pPr>
          </a:lstStyle>
          <a:p>
            <a:pPr>
              <a:defRPr/>
            </a:pPr>
            <a:fld id="{01869EFD-8375-47EE-9C10-9C78A78D1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76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63B037-2C4C-4067-8871-552D7C6BF2ED}" type="slidenum">
              <a:rPr lang="en-GB" sz="1000" smtClean="0"/>
              <a:pPr/>
              <a:t>11</a:t>
            </a:fld>
            <a:endParaRPr lang="en-GB" sz="10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F75D1F-9AD9-49AA-AE8C-581789D5306B}" type="slidenum">
              <a:rPr lang="en-GB" sz="1000" smtClean="0"/>
              <a:pPr/>
              <a:t>15</a:t>
            </a:fld>
            <a:endParaRPr lang="en-GB" sz="10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7EE0F8-C736-4A3D-9172-67B729B3EE53}" type="slidenum">
              <a:rPr lang="en-GB" sz="1000" smtClean="0"/>
              <a:pPr/>
              <a:t>18</a:t>
            </a:fld>
            <a:endParaRPr lang="en-GB" sz="10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4A76CF-40CF-4075-8440-FB62991DB492}" type="slidenum">
              <a:rPr lang="en-GB" sz="1000" smtClean="0"/>
              <a:pPr/>
              <a:t>19</a:t>
            </a:fld>
            <a:endParaRPr lang="en-GB" sz="10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B28CA9-D097-4F76-9370-44D1B1E57067}" type="slidenum">
              <a:rPr lang="en-GB" sz="1000" smtClean="0"/>
              <a:pPr/>
              <a:t>20</a:t>
            </a:fld>
            <a:endParaRPr lang="en-GB" sz="10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EB25E2-AE15-4E89-AA51-3CCA267F1FFD}" type="slidenum">
              <a:rPr lang="en-GB" sz="1000" smtClean="0"/>
              <a:pPr/>
              <a:t>27</a:t>
            </a:fld>
            <a:endParaRPr lang="en-GB" sz="10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06E6FE-483C-4598-864D-7B23DE02A279}" type="slidenum">
              <a:rPr lang="en-GB" sz="1000" smtClean="0"/>
              <a:pPr/>
              <a:t>28</a:t>
            </a:fld>
            <a:endParaRPr lang="en-GB" sz="10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5C1CC9-A3F5-4916-9FC5-C661D417C9FE}" type="slidenum">
              <a:rPr lang="en-GB" sz="1000" smtClean="0"/>
              <a:pPr/>
              <a:t>29</a:t>
            </a:fld>
            <a:endParaRPr lang="en-GB" sz="10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33A521-9FE6-4DD6-954B-0D09B505FE8A}" type="slidenum">
              <a:rPr lang="en-GB" sz="1000" smtClean="0"/>
              <a:pPr/>
              <a:t>30</a:t>
            </a:fld>
            <a:endParaRPr lang="en-GB" sz="10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A7688E-8B76-43CE-80F1-93AAFF35809C}" type="slidenum">
              <a:rPr lang="en-GB" sz="1000" smtClean="0"/>
              <a:pPr/>
              <a:t>31</a:t>
            </a:fld>
            <a:endParaRPr lang="en-GB" sz="10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15FCF-E85D-442F-B654-D0D5484EDE61}" type="slidenum">
              <a:rPr lang="en-GB" sz="1000" smtClean="0"/>
              <a:pPr/>
              <a:t>32</a:t>
            </a:fld>
            <a:endParaRPr lang="en-GB" sz="10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44B555-B87D-4CAD-92AF-3F12F2CE8CE5}" type="slidenum">
              <a:rPr lang="en-GB" sz="1000" smtClean="0"/>
              <a:pPr/>
              <a:t>33</a:t>
            </a:fld>
            <a:endParaRPr lang="en-GB" sz="10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120870-B48F-47DA-BF79-F628732F9CF0}" type="slidenum">
              <a:rPr lang="en-GB" sz="1000" smtClean="0"/>
              <a:pPr/>
              <a:t>34</a:t>
            </a:fld>
            <a:endParaRPr lang="en-GB" sz="10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9155A2-3332-432E-A136-ADACA32D9A6E}" type="slidenum">
              <a:rPr lang="en-GB" sz="1000" smtClean="0"/>
              <a:pPr/>
              <a:t>35</a:t>
            </a:fld>
            <a:endParaRPr lang="en-GB" sz="10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B09AC5-838C-457A-892A-D121CEDE89C2}" type="slidenum">
              <a:rPr lang="en-GB" sz="1000" smtClean="0"/>
              <a:pPr/>
              <a:t>36</a:t>
            </a:fld>
            <a:endParaRPr lang="en-GB" sz="10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BE3C9E-6039-4963-90EE-298A274BD13F}" type="slidenum">
              <a:rPr lang="en-GB" sz="1000" smtClean="0"/>
              <a:pPr/>
              <a:t>37</a:t>
            </a:fld>
            <a:endParaRPr lang="en-GB" sz="10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84614-698F-4D72-844C-EC4460B30755}" type="slidenum">
              <a:rPr lang="en-GB" sz="1000" smtClean="0"/>
              <a:pPr/>
              <a:t>38</a:t>
            </a:fld>
            <a:endParaRPr lang="en-GB" sz="10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1E6D6F-F64E-4511-9A18-6337FFA9E667}" type="slidenum">
              <a:rPr lang="en-GB" sz="1000" smtClean="0"/>
              <a:pPr/>
              <a:t>39</a:t>
            </a:fld>
            <a:endParaRPr lang="en-GB" sz="10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7E7008-C2E4-487A-BF27-B1C041C83F6C}" type="slidenum">
              <a:rPr lang="en-GB" sz="1000" smtClean="0"/>
              <a:pPr/>
              <a:t>40</a:t>
            </a:fld>
            <a:endParaRPr lang="en-GB" sz="10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B9148C-ADBE-4A9F-9F3A-713686E5D4DA}" type="slidenum">
              <a:rPr lang="en-GB" sz="1000" smtClean="0"/>
              <a:pPr/>
              <a:t>41</a:t>
            </a:fld>
            <a:endParaRPr lang="en-GB" sz="10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E67B54-D521-43D9-A866-F4E5F9F667A9}" type="slidenum">
              <a:rPr lang="en-GB" sz="1000" smtClean="0"/>
              <a:pPr/>
              <a:t>42</a:t>
            </a:fld>
            <a:endParaRPr lang="en-GB" sz="10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CB18E-8845-438C-9627-B3C548F9DB4D}" type="slidenum">
              <a:rPr lang="en-GB" sz="1000" smtClean="0"/>
              <a:pPr/>
              <a:t>43</a:t>
            </a:fld>
            <a:endParaRPr lang="en-GB" sz="10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96B1E6-85E7-406F-9038-362DFF46FE89}" type="slidenum">
              <a:rPr lang="en-GB" sz="1000" smtClean="0"/>
              <a:pPr/>
              <a:t>44</a:t>
            </a:fld>
            <a:endParaRPr lang="en-GB" sz="10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044542-6160-49CD-880A-F9A191350729}" type="slidenum">
              <a:rPr lang="en-GB" sz="1000" smtClean="0"/>
              <a:pPr/>
              <a:t>45</a:t>
            </a:fld>
            <a:endParaRPr lang="en-GB" sz="10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9D3A-0979-4928-BF77-3903664FA518}" type="slidenum">
              <a:rPr lang="en-GB" sz="1000" smtClean="0"/>
              <a:pPr/>
              <a:t>46</a:t>
            </a:fld>
            <a:endParaRPr lang="en-GB" sz="10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045637-2BA6-4524-81C6-88D133A11964}" type="slidenum">
              <a:rPr lang="en-GB" sz="1000" smtClean="0"/>
              <a:pPr/>
              <a:t>47</a:t>
            </a:fld>
            <a:endParaRPr lang="en-GB" sz="10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2BECC4-8BDE-4BF1-ADED-9ED28500CD51}" type="slidenum">
              <a:rPr lang="en-GB" sz="1000" smtClean="0"/>
              <a:pPr/>
              <a:t>48</a:t>
            </a:fld>
            <a:endParaRPr lang="en-GB" sz="10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F6026E-3256-40CA-9AD3-27B01A83D460}" type="slidenum">
              <a:rPr lang="en-GB" sz="1000" smtClean="0"/>
              <a:pPr/>
              <a:t>49</a:t>
            </a:fld>
            <a:endParaRPr lang="en-GB" sz="10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5B61F8-5851-4FCA-8196-FDA7F8638B1F}" type="slidenum">
              <a:rPr lang="en-GB" sz="1000" smtClean="0"/>
              <a:pPr/>
              <a:t>50</a:t>
            </a:fld>
            <a:endParaRPr lang="en-GB" sz="10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866ACE-1B58-4EC7-8665-2C930E491795}" type="slidenum">
              <a:rPr lang="en-GB" sz="1000" smtClean="0"/>
              <a:pPr/>
              <a:t>51</a:t>
            </a:fld>
            <a:endParaRPr lang="en-GB" sz="10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E596ED-235E-43D3-8F5A-772B81940B77}" type="slidenum">
              <a:rPr lang="en-GB" sz="1000" smtClean="0"/>
              <a:pPr/>
              <a:t>53</a:t>
            </a:fld>
            <a:endParaRPr lang="en-GB" sz="10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232556-5B0D-438E-B729-E00FFCE7E7C7}" type="slidenum">
              <a:rPr lang="en-GB" sz="1000" smtClean="0"/>
              <a:pPr/>
              <a:t>62</a:t>
            </a:fld>
            <a:endParaRPr lang="en-GB" sz="10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D18B1-02E8-4B76-958A-36E59B5F0344}" type="slidenum">
              <a:rPr lang="en-GB" sz="1000" smtClean="0"/>
              <a:pPr/>
              <a:t>8</a:t>
            </a:fld>
            <a:endParaRPr lang="en-GB" sz="10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77863" y="15240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10" descr="ic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84263" y="381000"/>
            <a:ext cx="6213475" cy="1143000"/>
          </a:xfrm>
          <a:ln w="9525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1063" y="2057400"/>
            <a:ext cx="7653337" cy="3886200"/>
          </a:xfrm>
        </p:spPr>
        <p:txBody>
          <a:bodyPr/>
          <a:lstStyle>
            <a:lvl1pPr marL="558800" indent="-558800">
              <a:buClr>
                <a:srgbClr val="000066"/>
              </a:buClr>
              <a:defRPr/>
            </a:lvl1pPr>
            <a:lvl2pPr marL="965200" lvl="1" indent="-508000">
              <a:defRPr sz="1800"/>
            </a:lvl2pPr>
            <a:lvl3pPr marL="914400" lvl="2" indent="0">
              <a:defRPr sz="1600"/>
            </a:lvl3pPr>
          </a:lstStyle>
          <a:p>
            <a:r>
              <a:rPr lang="en-GB"/>
              <a:t>Click to edit Master subtitle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  level	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043738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B06B6E-CD2A-4A72-8652-5A7179E31E71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4663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15A0-9817-4B29-94C5-F1490D4CC1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228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9BB1-F81F-40AD-A387-C75D4333BDDD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18E9-4AFE-423F-9148-7231E68C4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0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7475" y="260350"/>
            <a:ext cx="1906588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38" y="260350"/>
            <a:ext cx="5570537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1228-968A-4868-B039-2C72FF6A9946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BF995-9143-41C5-9FCA-0B82960CF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1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88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44538" y="1628775"/>
            <a:ext cx="7629525" cy="43910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B36C-AD5F-4498-89E9-BD6B5E8C83E5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EEA4-D71D-4969-8D3D-FCC0B5AE6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5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88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4538" y="1628775"/>
            <a:ext cx="37385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5500" y="1628775"/>
            <a:ext cx="3738563" cy="43910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BD2B-1098-4290-B684-40B195287A5C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4AB67-B8FF-48A1-B77B-5108C4411F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55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05600" y="61722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/>
            <a:fld id="{D1AF2DB7-1C47-47D1-BF7C-6930BD6FFE69}" type="datetime7">
              <a:rPr lang="en-GB" sz="1400"/>
              <a:pPr algn="r"/>
              <a:t>Jan-13</a:t>
            </a:fld>
            <a:endParaRPr lang="en-GB" sz="14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4807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1722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/>
            <a:fld id="{32AEE3E2-60AD-4DC5-82E9-A3C8DFDF671A}" type="slidenum">
              <a:rPr lang="en-GB" sz="1400">
                <a:latin typeface="Times New Roman" pitchFamily="18" charset="0"/>
              </a:rPr>
              <a:pPr algn="r"/>
              <a:t>‹#›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04800" y="2514600"/>
            <a:ext cx="8610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10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76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hnt_0075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92825"/>
            <a:ext cx="31400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447800"/>
            <a:ext cx="77216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i="1"/>
            </a:lvl1pPr>
          </a:lstStyle>
          <a:p>
            <a:r>
              <a:rPr lang="en-GB"/>
              <a:t>Imperial College School of Medicine</a:t>
            </a:r>
          </a:p>
          <a:p>
            <a:r>
              <a:rPr lang="en-GB"/>
              <a:t>Hammersmith Campus, London, UK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FFD35B4-9056-452B-8E7D-9BED947BD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3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14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52600"/>
            <a:ext cx="4027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52600"/>
            <a:ext cx="4029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48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2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61C0-A5CE-44B3-83E2-50250B56C19F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9E30-17DD-4885-87A9-B86754FEF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9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46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7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41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57200"/>
            <a:ext cx="2051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57200"/>
            <a:ext cx="600551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8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86ED-B082-4E6B-BB5C-D6B7775B1A7C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9CEF-E0DD-4954-8640-D3D1B1146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38" y="1628775"/>
            <a:ext cx="3738562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28775"/>
            <a:ext cx="373856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7EA7-D1FB-45CB-885E-47CEEA8E7999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EC3A-64DC-446C-8931-89F2E4B148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1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B36E-D626-4C95-AA0A-D012012A56A8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A6916-47A6-4739-9982-34A025EB9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9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233B-BF7B-41D2-8A15-8D766BD05896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38AAF-39C4-4425-B778-0A2D74DFB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7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E5E9-9FF3-4EBD-98A4-8CABCFBB2E2E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B1CB-5226-4DFA-AAE9-06B16D3E4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D544-EC32-4519-ADD4-C2CAD869E0BB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C240-CBC1-4EC2-A14A-4BDB1B6D0A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E18F-6CED-46EE-B64A-2A04299C3795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71F8-683B-4571-B732-37159F60B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0350"/>
            <a:ext cx="7488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628775"/>
            <a:ext cx="76295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32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D0A3529-D7BB-45BD-B0F2-99F6449743C3}" type="datetime7">
              <a:rPr lang="en-GB"/>
              <a:pPr>
                <a:defRPr/>
              </a:pPr>
              <a:t>Jan-13</a:t>
            </a:fld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806DF99-0124-456B-A470-AFD6B204E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4213" y="1412875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400" i="1">
          <a:solidFill>
            <a:schemeClr val="accent1"/>
          </a:solidFill>
          <a:latin typeface="Arial Blac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57200"/>
            <a:ext cx="806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52600"/>
            <a:ext cx="8208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6675" y="1524000"/>
            <a:ext cx="9075738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466138" y="6324600"/>
            <a:ext cx="6778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l"/>
            <a:endParaRPr lang="en-US" sz="1200" b="1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20000"/>
        </a:spcAft>
        <a:buClr>
          <a:srgbClr val="003399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003399"/>
        </a:buClr>
        <a:buSzPct val="10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defRPr sz="1600" i="1"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5pPr>
      <a:lvl6pPr marL="25146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6pPr>
      <a:lvl7pPr marL="29718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7pPr>
      <a:lvl8pPr marL="34290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8pPr>
      <a:lvl9pPr marL="38862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2068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ut.bmj.com/content/vol58/issue8/images/large/GUT-58-08-1078-f01.jpe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80DDEB-C38B-4626-91C6-15D1C44C36AE}" type="datetime7">
              <a:rPr lang="en-GB" sz="1400" smtClean="0"/>
              <a:pPr/>
              <a:t>Jan-13</a:t>
            </a:fld>
            <a:endParaRPr lang="en-GB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04800"/>
            <a:ext cx="7561263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BSc in </a:t>
            </a:r>
            <a:r>
              <a:rPr lang="en-GB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Immunity &amp; </a:t>
            </a:r>
            <a:r>
              <a:rPr lang="en-GB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Infection</a:t>
            </a:r>
            <a:endParaRPr lang="en-US" sz="24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057400"/>
            <a:ext cx="8358188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Professor Julian Walters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Gastroenterologist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Hammersmith Hospital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Pathogenesis of gluten sensitive enteropathy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Monday 14 January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A91A90-7190-4E29-8560-E4B61039DCA7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references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smtClean="0"/>
              <a:t>Sollid LM.  Coeliac disease: dissecting a complex inflammatory disorder.  </a:t>
            </a:r>
            <a:r>
              <a:rPr lang="en-GB" sz="1800" i="1" smtClean="0"/>
              <a:t>Nature Reviews Immunology</a:t>
            </a:r>
            <a:r>
              <a:rPr lang="en-GB" sz="1800" smtClean="0"/>
              <a:t> 2002; 2: 647-655</a:t>
            </a:r>
          </a:p>
          <a:p>
            <a:endParaRPr lang="en-GB" sz="1800" smtClean="0"/>
          </a:p>
          <a:p>
            <a:r>
              <a:rPr lang="en-GB" sz="1800" smtClean="0"/>
              <a:t>McManus R, Kelleher D.</a:t>
            </a:r>
            <a:r>
              <a:rPr lang="en-GB" smtClean="0"/>
              <a:t> </a:t>
            </a:r>
            <a:r>
              <a:rPr lang="en-GB" sz="1800" smtClean="0"/>
              <a:t>Celiac disease--the villain unmasked? </a:t>
            </a:r>
            <a:r>
              <a:rPr lang="en-GB" sz="1800" i="1" smtClean="0"/>
              <a:t>N Engl J Med.</a:t>
            </a:r>
            <a:r>
              <a:rPr lang="en-GB" sz="1800" smtClean="0"/>
              <a:t> 2003; 348:2573-4. Comment on: </a:t>
            </a:r>
            <a:r>
              <a:rPr lang="en-GB" sz="1800" i="1" smtClean="0"/>
              <a:t>N Engl J Med</a:t>
            </a:r>
            <a:r>
              <a:rPr lang="en-GB" sz="1800" smtClean="0"/>
              <a:t> 2003; 348:2517-24. </a:t>
            </a:r>
          </a:p>
          <a:p>
            <a:endParaRPr lang="en-GB" sz="1800" smtClean="0"/>
          </a:p>
          <a:p>
            <a:r>
              <a:rPr lang="en-GB" sz="1800" smtClean="0"/>
              <a:t>Green PH, Cellier  C.  Celiac disease.  </a:t>
            </a:r>
            <a:r>
              <a:rPr lang="en-GB" sz="1800" i="1" smtClean="0"/>
              <a:t>N Engl J Med</a:t>
            </a:r>
            <a:r>
              <a:rPr lang="en-GB" sz="1800" smtClean="0"/>
              <a:t>. 2007; 357:1731-43.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BD5E66-3E58-4C93-A287-2705BD3E9F8D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EVIDENCE FOR A GENETIC PREDISPOSITION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Population prevalence </a:t>
            </a:r>
          </a:p>
          <a:p>
            <a:endParaRPr lang="en-GB" smtClean="0"/>
          </a:p>
          <a:p>
            <a:r>
              <a:rPr lang="en-GB" smtClean="0"/>
              <a:t>Family studies</a:t>
            </a:r>
          </a:p>
          <a:p>
            <a:endParaRPr lang="en-GB" smtClean="0"/>
          </a:p>
          <a:p>
            <a:r>
              <a:rPr lang="en-GB" smtClean="0"/>
              <a:t>Twin studies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Coeliac Iceberg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133600" y="2362200"/>
            <a:ext cx="2209800" cy="2895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4297363" y="2535238"/>
            <a:ext cx="1143000" cy="665162"/>
          </a:xfrm>
          <a:custGeom>
            <a:avLst/>
            <a:gdLst>
              <a:gd name="T0" fmla="*/ 609600 w 720"/>
              <a:gd name="T1" fmla="*/ 4762 h 419"/>
              <a:gd name="T2" fmla="*/ 261938 w 720"/>
              <a:gd name="T3" fmla="*/ 295275 h 419"/>
              <a:gd name="T4" fmla="*/ 0 w 720"/>
              <a:gd name="T5" fmla="*/ 665162 h 419"/>
              <a:gd name="T6" fmla="*/ 1143000 w 720"/>
              <a:gd name="T7" fmla="*/ 665162 h 419"/>
              <a:gd name="T8" fmla="*/ 957263 w 720"/>
              <a:gd name="T9" fmla="*/ 323850 h 419"/>
              <a:gd name="T10" fmla="*/ 609600 w 720"/>
              <a:gd name="T11" fmla="*/ 4762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0"/>
              <a:gd name="T19" fmla="*/ 0 h 419"/>
              <a:gd name="T20" fmla="*/ 720 w 720"/>
              <a:gd name="T21" fmla="*/ 419 h 4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0" h="419">
                <a:moveTo>
                  <a:pt x="384" y="3"/>
                </a:moveTo>
                <a:cubicBezTo>
                  <a:pt x="311" y="0"/>
                  <a:pt x="229" y="117"/>
                  <a:pt x="165" y="186"/>
                </a:cubicBezTo>
                <a:lnTo>
                  <a:pt x="0" y="419"/>
                </a:lnTo>
                <a:lnTo>
                  <a:pt x="720" y="419"/>
                </a:lnTo>
                <a:lnTo>
                  <a:pt x="603" y="204"/>
                </a:lnTo>
                <a:cubicBezTo>
                  <a:pt x="547" y="135"/>
                  <a:pt x="457" y="6"/>
                  <a:pt x="384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114800" y="3200400"/>
            <a:ext cx="1143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2286000" cy="405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Complicated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Clinically active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Subclinical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DC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Latent / potential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DCF2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3124200" y="3200400"/>
            <a:ext cx="3382963" cy="2971800"/>
          </a:xfrm>
          <a:custGeom>
            <a:avLst/>
            <a:gdLst>
              <a:gd name="T0" fmla="*/ 171450 w 2131"/>
              <a:gd name="T1" fmla="*/ 2125663 h 1872"/>
              <a:gd name="T2" fmla="*/ 403225 w 2131"/>
              <a:gd name="T3" fmla="*/ 1211263 h 1872"/>
              <a:gd name="T4" fmla="*/ 1173163 w 2131"/>
              <a:gd name="T5" fmla="*/ 0 h 1872"/>
              <a:gd name="T6" fmla="*/ 2316163 w 2131"/>
              <a:gd name="T7" fmla="*/ 0 h 1872"/>
              <a:gd name="T8" fmla="*/ 3089275 w 2131"/>
              <a:gd name="T9" fmla="*/ 1182688 h 1872"/>
              <a:gd name="T10" fmla="*/ 3248025 w 2131"/>
              <a:gd name="T11" fmla="*/ 2111375 h 1872"/>
              <a:gd name="T12" fmla="*/ 2276475 w 2131"/>
              <a:gd name="T13" fmla="*/ 2836863 h 1872"/>
              <a:gd name="T14" fmla="*/ 1435100 w 2131"/>
              <a:gd name="T15" fmla="*/ 2852738 h 1872"/>
              <a:gd name="T16" fmla="*/ 171450 w 2131"/>
              <a:gd name="T17" fmla="*/ 2125663 h 18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1"/>
              <a:gd name="T28" fmla="*/ 0 h 1872"/>
              <a:gd name="T29" fmla="*/ 2131 w 2131"/>
              <a:gd name="T30" fmla="*/ 1872 h 18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1" h="1872">
                <a:moveTo>
                  <a:pt x="108" y="1339"/>
                </a:moveTo>
                <a:cubicBezTo>
                  <a:pt x="0" y="1167"/>
                  <a:pt x="149" y="986"/>
                  <a:pt x="254" y="763"/>
                </a:cubicBezTo>
                <a:lnTo>
                  <a:pt x="739" y="0"/>
                </a:lnTo>
                <a:lnTo>
                  <a:pt x="1459" y="0"/>
                </a:lnTo>
                <a:lnTo>
                  <a:pt x="1946" y="745"/>
                </a:lnTo>
                <a:cubicBezTo>
                  <a:pt x="2044" y="967"/>
                  <a:pt x="2131" y="1156"/>
                  <a:pt x="2046" y="1330"/>
                </a:cubicBezTo>
                <a:cubicBezTo>
                  <a:pt x="1961" y="1504"/>
                  <a:pt x="1624" y="1709"/>
                  <a:pt x="1434" y="1787"/>
                </a:cubicBezTo>
                <a:cubicBezTo>
                  <a:pt x="1244" y="1865"/>
                  <a:pt x="1125" y="1872"/>
                  <a:pt x="904" y="1797"/>
                </a:cubicBezTo>
                <a:cubicBezTo>
                  <a:pt x="683" y="1722"/>
                  <a:pt x="216" y="1511"/>
                  <a:pt x="108" y="1339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6629400" y="1981200"/>
            <a:ext cx="2514600" cy="554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Lymphoma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Nutritional deficiencies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Villous atrophy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Subtle histology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IEL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00CC00"/>
              </a:solidFill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Char char="n"/>
              <a:defRPr/>
            </a:pPr>
            <a:endParaRPr lang="en-GB">
              <a:solidFill>
                <a:schemeClr val="tx2"/>
              </a:solidFill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81000" y="228600"/>
            <a:ext cx="914400" cy="914400"/>
          </a:xfrm>
          <a:prstGeom prst="ellipse">
            <a:avLst/>
          </a:prstGeom>
          <a:solidFill>
            <a:srgbClr val="FFE95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E12481-42E5-404C-BBE8-0BBC9A227775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Evidence for Silent Disease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239000" cy="4391025"/>
          </a:xfrm>
        </p:spPr>
        <p:txBody>
          <a:bodyPr/>
          <a:lstStyle/>
          <a:p>
            <a:r>
              <a:rPr lang="en-GB" smtClean="0"/>
              <a:t>Family studies</a:t>
            </a:r>
          </a:p>
          <a:p>
            <a:pPr lvl="2"/>
            <a:r>
              <a:rPr lang="en-GB" smtClean="0"/>
              <a:t>One in ten of first-degree relatives</a:t>
            </a:r>
          </a:p>
          <a:p>
            <a:r>
              <a:rPr lang="en-GB" smtClean="0"/>
              <a:t>Dermatitis Herpetiformis</a:t>
            </a:r>
          </a:p>
          <a:p>
            <a:pPr lvl="2"/>
            <a:r>
              <a:rPr lang="en-GB" smtClean="0"/>
              <a:t>&gt;30% have no GI symptoms</a:t>
            </a:r>
          </a:p>
          <a:p>
            <a:r>
              <a:rPr lang="en-GB" smtClean="0"/>
              <a:t>Population screening</a:t>
            </a:r>
          </a:p>
          <a:p>
            <a:pPr lvl="2"/>
            <a:r>
              <a:rPr lang="en-GB" smtClean="0"/>
              <a:t>Patients with associated disorders</a:t>
            </a:r>
          </a:p>
          <a:p>
            <a:pPr lvl="2"/>
            <a:r>
              <a:rPr lang="en-GB" smtClean="0"/>
              <a:t>Asymptomatic </a:t>
            </a:r>
          </a:p>
          <a:p>
            <a:pPr lvl="2"/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i="1" smtClean="0"/>
              <a:t>	</a:t>
            </a:r>
            <a:r>
              <a:rPr lang="en-GB" i="1" smtClean="0">
                <a:solidFill>
                  <a:schemeClr val="tx2"/>
                </a:solidFill>
              </a:rPr>
              <a:t>Prevalence of undiagnosed cases is up to 10x that of those previously diagnosed</a:t>
            </a:r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55650" y="4365625"/>
            <a:ext cx="7391400" cy="990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– UK Population Studies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Case finding in GP practices </a:t>
            </a:r>
          </a:p>
          <a:p>
            <a:pPr lvl="2"/>
            <a:r>
              <a:rPr lang="en-GB" smtClean="0"/>
              <a:t>30/3000					3%</a:t>
            </a:r>
          </a:p>
          <a:p>
            <a:pPr lvl="2"/>
            <a:r>
              <a:rPr lang="en-GB" smtClean="0"/>
              <a:t>	(Oxfordshire, Hin et al, 1999)</a:t>
            </a:r>
          </a:p>
          <a:p>
            <a:pPr lvl="2"/>
            <a:r>
              <a:rPr lang="en-GB" smtClean="0"/>
              <a:t>12/1200						1%</a:t>
            </a:r>
          </a:p>
          <a:p>
            <a:pPr lvl="2"/>
            <a:r>
              <a:rPr lang="en-GB" smtClean="0"/>
              <a:t>	(Yorkshire,Sanders et al, 2003)</a:t>
            </a:r>
          </a:p>
          <a:p>
            <a:r>
              <a:rPr lang="en-GB" smtClean="0"/>
              <a:t>Cambridge GP health study</a:t>
            </a:r>
          </a:p>
          <a:p>
            <a:pPr lvl="2"/>
            <a:r>
              <a:rPr lang="en-GB" smtClean="0"/>
              <a:t>87/7550					1.2%</a:t>
            </a:r>
          </a:p>
          <a:p>
            <a:pPr lvl="2"/>
            <a:r>
              <a:rPr lang="en-GB" smtClean="0"/>
              <a:t>	(East Anglia, West et al, 2003)</a:t>
            </a:r>
          </a:p>
          <a:p>
            <a:r>
              <a:rPr lang="en-GB" smtClean="0"/>
              <a:t>Avon Longitudinal Study of Parents &amp; Children</a:t>
            </a:r>
          </a:p>
          <a:p>
            <a:pPr lvl="2"/>
            <a:r>
              <a:rPr lang="en-GB" smtClean="0"/>
              <a:t>54/5470					1.0%</a:t>
            </a:r>
          </a:p>
          <a:p>
            <a:pPr lvl="2"/>
            <a:r>
              <a:rPr lang="en-GB" smtClean="0"/>
              <a:t>	(7-8 year olds, Bingley et al,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58C80E-9643-4675-AB33-B99B6953E3A3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91400" cy="1143000"/>
          </a:xfrm>
          <a:noFill/>
        </p:spPr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137525" cy="396875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GB" sz="1600" smtClean="0"/>
              <a:t>West et al., Gut 2003</a:t>
            </a:r>
            <a:endParaRPr lang="en-GB" smtClean="0"/>
          </a:p>
          <a:p>
            <a:r>
              <a:rPr lang="en-GB" smtClean="0"/>
              <a:t>Cambridge GP Health Study:</a:t>
            </a:r>
          </a:p>
          <a:p>
            <a:pPr lvl="1"/>
            <a:r>
              <a:rPr lang="en-GB" smtClean="0"/>
              <a:t>12 practices 1990-1995</a:t>
            </a:r>
          </a:p>
          <a:p>
            <a:pPr lvl="1"/>
            <a:r>
              <a:rPr lang="en-GB" smtClean="0"/>
              <a:t>7550 subjects aged 45-76</a:t>
            </a:r>
          </a:p>
          <a:p>
            <a:r>
              <a:rPr lang="en-GB" smtClean="0"/>
              <a:t>87 EMA IgA positive, 77 also TTG abnormal.  No biopsy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0033CC"/>
                </a:solidFill>
              </a:rPr>
              <a:t>Sero-prevalence = 1.2% </a:t>
            </a:r>
          </a:p>
          <a:p>
            <a:pPr lvl="1">
              <a:buFontTx/>
              <a:buNone/>
            </a:pPr>
            <a:r>
              <a:rPr lang="en-GB" smtClean="0"/>
              <a:t>Positive subjects</a:t>
            </a:r>
          </a:p>
          <a:p>
            <a:pPr lvl="2"/>
            <a:r>
              <a:rPr lang="en-GB" smtClean="0"/>
              <a:t>Lighter, good/excellent health, less likely to smoke (OR=0.36)</a:t>
            </a:r>
          </a:p>
          <a:p>
            <a:pPr lvl="2"/>
            <a:r>
              <a:rPr lang="en-GB" smtClean="0"/>
              <a:t>Lower cholesterol, Hb, corrected Ca</a:t>
            </a:r>
          </a:p>
          <a:p>
            <a:pPr lvl="2"/>
            <a:r>
              <a:rPr lang="en-GB" smtClean="0"/>
              <a:t>Increased risk of osteoporosis (OR=3.1) &amp; mild anaemia (OR=4.6)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3B0D41-3F48-4EF0-89D3-B58B02BF8929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91400" cy="1143000"/>
          </a:xfrm>
          <a:noFill/>
        </p:spPr>
        <p:txBody>
          <a:bodyPr/>
          <a:lstStyle/>
          <a:p>
            <a:r>
              <a:rPr lang="en-GB" smtClean="0"/>
              <a:t>Coeliac Disease: Screening Children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08963" cy="4103687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solidFill>
                  <a:srgbClr val="0033CC"/>
                </a:solidFill>
              </a:rPr>
              <a:t>Undiagnosed coeliac disease at age seven: population based prospective birth cohort study</a:t>
            </a:r>
          </a:p>
          <a:p>
            <a:pPr lvl="4">
              <a:lnSpc>
                <a:spcPct val="90000"/>
              </a:lnSpc>
            </a:pPr>
            <a:r>
              <a:rPr lang="en-GB" sz="1600" smtClean="0"/>
              <a:t>Bingley et al., BMJ 2004</a:t>
            </a: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Avon Longitudinal Study of Parents and Children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Children gave blood at age 7.5; 5470 tested</a:t>
            </a:r>
          </a:p>
          <a:p>
            <a:pPr>
              <a:lnSpc>
                <a:spcPct val="90000"/>
              </a:lnSpc>
            </a:pPr>
            <a:r>
              <a:rPr lang="en-GB" smtClean="0"/>
              <a:t>Serology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54 positive for IgA-EMA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mtClean="0">
                <a:solidFill>
                  <a:srgbClr val="0033CC"/>
                </a:solidFill>
              </a:rPr>
              <a:t>	Sero-Prevalence = 1% </a:t>
            </a:r>
            <a:r>
              <a:rPr lang="en-GB" sz="1800" smtClean="0"/>
              <a:t>(95% CI 0.8-1.4%)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More common in girls (OR 2.12)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Shorter and weighed less (p&lt;0.0001)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50% with diarrhoea (OR 1.96)</a:t>
            </a:r>
          </a:p>
          <a:p>
            <a:pPr>
              <a:lnSpc>
                <a:spcPct val="90000"/>
              </a:lnSpc>
            </a:pPr>
            <a:r>
              <a:rPr lang="en-GB" smtClean="0"/>
              <a:t>Comparable prevalence to that found in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7AAD08-C68E-4E94-9A96-5AE7F1D50D71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89862" cy="914400"/>
          </a:xfrm>
        </p:spPr>
        <p:txBody>
          <a:bodyPr/>
          <a:lstStyle/>
          <a:p>
            <a:r>
              <a:rPr lang="en-GB" smtClean="0"/>
              <a:t>COELIAC DISEASE: SCREENING POPULATIONS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6457950" cy="4391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In general population, prevalence may be ~1%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Groups with prevalence between 1 and 5%: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Diabetes (T1)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Thyroid disease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Addison’s disease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Anaemic blood donors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Irritable Bowel Syndrome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Osteoporosis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Turner’s syndrome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Down’s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29AFB7-2A62-4A9A-97B6-3E26BFCB4122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Family Studies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Studies of the familial nature of celiac sprue using biopsy of the small intestine. </a:t>
            </a:r>
          </a:p>
          <a:p>
            <a:pPr lvl="1"/>
            <a:r>
              <a:rPr lang="en-GB" smtClean="0"/>
              <a:t>Risk in first-degree relatives of ~10%</a:t>
            </a:r>
          </a:p>
          <a:p>
            <a:pPr lvl="4"/>
            <a:r>
              <a:rPr lang="en-GB" smtClean="0"/>
              <a:t>MacDonald et al., NEJM 1965</a:t>
            </a:r>
          </a:p>
          <a:p>
            <a:pPr lvl="1"/>
            <a:endParaRPr lang="en-GB" smtClean="0"/>
          </a:p>
          <a:p>
            <a:r>
              <a:rPr lang="en-GB" smtClean="0"/>
              <a:t>10 further systematic studies</a:t>
            </a:r>
          </a:p>
          <a:p>
            <a:pPr lvl="1"/>
            <a:r>
              <a:rPr lang="en-GB" smtClean="0"/>
              <a:t>Risk in first degree relatives ranges from 4-20%</a:t>
            </a:r>
          </a:p>
          <a:p>
            <a:endParaRPr lang="en-GB" smtClean="0"/>
          </a:p>
          <a:p>
            <a:r>
              <a:rPr lang="en-GB" smtClean="0">
                <a:solidFill>
                  <a:srgbClr val="3333FF"/>
                </a:solidFill>
              </a:rPr>
              <a:t>Overall risk to siblings is ~10%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99B0CD-B4B5-43A3-A232-A98735DB424A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Twin Studies:- Concordant MZ Twins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MZ twins genetically identical</a:t>
            </a:r>
          </a:p>
          <a:p>
            <a:r>
              <a:rPr lang="en-GB" smtClean="0"/>
              <a:t>Concordance rate reflects genetic contribution</a:t>
            </a:r>
          </a:p>
          <a:p>
            <a:r>
              <a:rPr lang="en-GB" smtClean="0"/>
              <a:t>MZ twins 1st reported in 1923</a:t>
            </a:r>
          </a:p>
          <a:p>
            <a:r>
              <a:rPr lang="en-GB" smtClean="0"/>
              <a:t>Idiosyncratic reporting of MZ twins</a:t>
            </a:r>
          </a:p>
          <a:p>
            <a:r>
              <a:rPr lang="en-GB" smtClean="0"/>
              <a:t>Only 1 systematic study</a:t>
            </a:r>
          </a:p>
          <a:p>
            <a:r>
              <a:rPr lang="en-GB" smtClean="0">
                <a:solidFill>
                  <a:srgbClr val="3333FF"/>
                </a:solidFill>
              </a:rPr>
              <a:t>MZ concordance ~80%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B7E1B2-AA09-460B-ADC8-F9F92C94883B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Mr. P.M. – CLINICAL COURSE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557338"/>
            <a:ext cx="7629525" cy="4995862"/>
          </a:xfrm>
        </p:spPr>
        <p:txBody>
          <a:bodyPr/>
          <a:lstStyle/>
          <a:p>
            <a:r>
              <a:rPr lang="en-GB" smtClean="0"/>
              <a:t>Presented with mild anaemia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Family history</a:t>
            </a:r>
            <a:endParaRPr lang="en-GB" smtClean="0"/>
          </a:p>
          <a:p>
            <a:r>
              <a:rPr lang="en-GB" smtClean="0"/>
              <a:t>Coeliac disease diagnosed</a:t>
            </a:r>
          </a:p>
          <a:p>
            <a:pPr lvl="1"/>
            <a:r>
              <a:rPr lang="en-GB" smtClean="0"/>
              <a:t>Typical histology</a:t>
            </a:r>
          </a:p>
          <a:p>
            <a:pPr lvl="1"/>
            <a:r>
              <a:rPr lang="en-GB" smtClean="0"/>
              <a:t>Positive antibodies</a:t>
            </a:r>
          </a:p>
          <a:p>
            <a:r>
              <a:rPr lang="en-GB" smtClean="0"/>
              <a:t>Started Gluten-free Diet:  </a:t>
            </a:r>
          </a:p>
          <a:p>
            <a:pPr lvl="1"/>
            <a:r>
              <a:rPr lang="en-GB" smtClean="0"/>
              <a:t>No wheat, barley or rye products</a:t>
            </a:r>
          </a:p>
          <a:p>
            <a:pPr lvl="1"/>
            <a:r>
              <a:rPr lang="en-GB" smtClean="0"/>
              <a:t>Prescription of gluten-free products</a:t>
            </a:r>
          </a:p>
          <a:p>
            <a:r>
              <a:rPr lang="en-GB" smtClean="0"/>
              <a:t>Response</a:t>
            </a:r>
          </a:p>
          <a:p>
            <a:pPr lvl="1"/>
            <a:r>
              <a:rPr lang="en-GB" smtClean="0"/>
              <a:t>Gained 5kg in weight</a:t>
            </a:r>
          </a:p>
          <a:p>
            <a:pPr lvl="1"/>
            <a:r>
              <a:rPr lang="en-GB" smtClean="0"/>
              <a:t>Normal Hb &amp; Fe</a:t>
            </a:r>
          </a:p>
          <a:p>
            <a:pPr lvl="1"/>
            <a:r>
              <a:rPr lang="en-GB" smtClean="0"/>
              <a:t>Bowels “constipated” every 1-2 days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438400" y="6564313"/>
            <a:ext cx="306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7F788E-CF20-4791-A5D1-CB9ECE8E262E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Evidence for a Genetic Predisposition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Population prevalence 	    </a:t>
            </a:r>
            <a:r>
              <a:rPr lang="en-GB" smtClean="0">
                <a:solidFill>
                  <a:srgbClr val="3333FF"/>
                </a:solidFill>
              </a:rPr>
              <a:t>1%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Family studies		  </a:t>
            </a:r>
            <a:r>
              <a:rPr lang="en-GB" smtClean="0">
                <a:solidFill>
                  <a:srgbClr val="3333FF"/>
                </a:solidFill>
              </a:rPr>
              <a:t>10%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Twin studies (MZ)		</a:t>
            </a:r>
            <a:r>
              <a:rPr lang="en-GB" smtClean="0">
                <a:solidFill>
                  <a:srgbClr val="3333FF"/>
                </a:solidFill>
              </a:rPr>
              <a:t>&gt;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1C6101-1ABD-4320-87A6-A5C4E46B1969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COELIAC DISEASE: HLA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905000"/>
            <a:ext cx="7467600" cy="4495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HLA associations:</a:t>
            </a:r>
          </a:p>
          <a:p>
            <a:r>
              <a:rPr lang="en-GB" smtClean="0"/>
              <a:t>Class I</a:t>
            </a:r>
          </a:p>
          <a:p>
            <a:pPr lvl="1">
              <a:buFontTx/>
              <a:buNone/>
            </a:pPr>
            <a:r>
              <a:rPr lang="en-GB" smtClean="0"/>
              <a:t>HLA - A1</a:t>
            </a:r>
          </a:p>
          <a:p>
            <a:pPr lvl="1">
              <a:buFontTx/>
              <a:buNone/>
            </a:pPr>
            <a:r>
              <a:rPr lang="en-GB" smtClean="0"/>
              <a:t>HLA - B8</a:t>
            </a:r>
          </a:p>
          <a:p>
            <a:r>
              <a:rPr lang="en-GB" smtClean="0"/>
              <a:t>Class II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3333FF"/>
                </a:solidFill>
              </a:rPr>
              <a:t>HLA - DR3</a:t>
            </a:r>
            <a:r>
              <a:rPr lang="en-GB" smtClean="0"/>
              <a:t> </a:t>
            </a:r>
          </a:p>
          <a:p>
            <a:pPr lvl="2"/>
            <a:r>
              <a:rPr lang="en-GB" smtClean="0"/>
              <a:t>65 – 95% of N. European patients</a:t>
            </a:r>
          </a:p>
          <a:p>
            <a:pPr lvl="2"/>
            <a:r>
              <a:rPr lang="en-GB" smtClean="0"/>
              <a:t>HLA – DR5 / DR7 in Mediterranean patients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3333FF"/>
                </a:solidFill>
              </a:rPr>
              <a:t>HLA - DQ2 </a:t>
            </a:r>
          </a:p>
          <a:p>
            <a:pPr lvl="2"/>
            <a:r>
              <a:rPr lang="en-GB" smtClean="0"/>
              <a:t>~ 90% of N. Europeans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astro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5241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HLA-DQ2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2864E-07EC-43B6-9C86-760239DE938B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HLA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981200"/>
            <a:ext cx="7931150" cy="4038600"/>
          </a:xfrm>
        </p:spPr>
        <p:txBody>
          <a:bodyPr/>
          <a:lstStyle/>
          <a:p>
            <a:r>
              <a:rPr lang="en-GB" sz="2000" smtClean="0"/>
              <a:t>Most coeliacs have </a:t>
            </a:r>
            <a:r>
              <a:rPr lang="en-GB" sz="2000" smtClean="0">
                <a:solidFill>
                  <a:srgbClr val="3333FF"/>
                </a:solidFill>
              </a:rPr>
              <a:t>DQ2</a:t>
            </a:r>
            <a:r>
              <a:rPr lang="en-GB" sz="2000" smtClean="0"/>
              <a:t> (DQA1* 05, DQB1*02) in </a:t>
            </a:r>
            <a:r>
              <a:rPr lang="en-GB" sz="2000" i="1" smtClean="0"/>
              <a:t>cis</a:t>
            </a:r>
            <a:r>
              <a:rPr lang="en-GB" sz="2000" smtClean="0"/>
              <a:t> or </a:t>
            </a:r>
            <a:r>
              <a:rPr lang="en-GB" sz="2000" i="1" smtClean="0"/>
              <a:t>trans</a:t>
            </a:r>
          </a:p>
          <a:p>
            <a:endParaRPr lang="en-GB" sz="2000" smtClean="0"/>
          </a:p>
          <a:p>
            <a:r>
              <a:rPr lang="en-GB" sz="2000" smtClean="0"/>
              <a:t>~ 5% are DR4 – </a:t>
            </a:r>
            <a:r>
              <a:rPr lang="en-GB" sz="2000" smtClean="0">
                <a:solidFill>
                  <a:srgbClr val="3333FF"/>
                </a:solidFill>
              </a:rPr>
              <a:t>DQ8</a:t>
            </a:r>
            <a:r>
              <a:rPr lang="en-GB" sz="2000" smtClean="0"/>
              <a:t> (DQA1*0301, DQB1*0302)</a:t>
            </a:r>
          </a:p>
          <a:p>
            <a:pPr lvl="2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HLA-DQ in Coeliac Disease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95288" y="1341438"/>
          <a:ext cx="8001000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hart" r:id="rId4" imgW="7772400" imgH="4114719" progId="MSGraph.Chart.8">
                  <p:embed followColorScheme="full"/>
                </p:oleObj>
              </mc:Choice>
              <mc:Fallback>
                <p:oleObj name="Chart" r:id="rId4" imgW="7772400" imgH="411471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001000" cy="4233862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292725" y="5876925"/>
            <a:ext cx="324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1600" b="1" i="1">
                <a:solidFill>
                  <a:srgbClr val="003366"/>
                </a:solidFill>
              </a:rPr>
              <a:t>Karell et al., Hum Immunol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74725" y="5638800"/>
            <a:ext cx="7239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200"/>
              <a:t>Jabri</a:t>
            </a:r>
            <a:r>
              <a:rPr lang="en-US" sz="1200"/>
              <a:t> </a:t>
            </a:r>
            <a:r>
              <a:rPr lang="en-GB" sz="1200"/>
              <a:t>B</a:t>
            </a:r>
            <a:r>
              <a:rPr lang="en-US" sz="1200"/>
              <a:t> and </a:t>
            </a:r>
            <a:r>
              <a:rPr lang="en-GB" sz="1200"/>
              <a:t>Sollid LM</a:t>
            </a:r>
            <a:r>
              <a:rPr lang="en-US" sz="1200"/>
              <a:t> </a:t>
            </a:r>
            <a:r>
              <a:rPr lang="en-GB" sz="1200"/>
              <a:t>(2006) Mechanisms of Disease: immunopathogenesis of celiac disease</a:t>
            </a:r>
          </a:p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US" sz="1200" i="1"/>
              <a:t>Nat Clin Pract Gastroenterol Hepatol</a:t>
            </a:r>
            <a:r>
              <a:rPr lang="en-US" sz="1200"/>
              <a:t> </a:t>
            </a:r>
            <a:r>
              <a:rPr lang="en-US" sz="1200" b="1"/>
              <a:t>3:</a:t>
            </a:r>
            <a:r>
              <a:rPr lang="en-US" sz="1200"/>
              <a:t> </a:t>
            </a:r>
            <a:r>
              <a:rPr lang="en-GB" sz="1200"/>
              <a:t>516</a:t>
            </a:r>
            <a:r>
              <a:rPr lang="en-US" sz="1200"/>
              <a:t>–</a:t>
            </a:r>
            <a:r>
              <a:rPr lang="en-GB" sz="1200"/>
              <a:t>525</a:t>
            </a:r>
            <a:r>
              <a:rPr lang="en-US" sz="1200"/>
              <a:t> doi:10.1038/ncpgasthep0582</a:t>
            </a:r>
            <a:endParaRPr lang="en-GB" sz="12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gradFill rotWithShape="0">
            <a:gsLst>
              <a:gs pos="0">
                <a:srgbClr val="D7050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5000">
              <a:latin typeface="Times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533400"/>
            <a:ext cx="839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/>
              <a:t>Figure 2</a:t>
            </a:r>
            <a:r>
              <a:rPr lang="en-US" sz="1800"/>
              <a:t> </a:t>
            </a:r>
            <a:r>
              <a:rPr lang="en-GB" sz="1800"/>
              <a:t>Schematic depiction of the HLA-DQ2 peptide binding site accommodating the deamidated DQ2-</a:t>
            </a:r>
            <a:r>
              <a:rPr lang="en-GB" sz="1800">
                <a:cs typeface="Arial" charset="0"/>
              </a:rPr>
              <a:t>α</a:t>
            </a:r>
            <a:r>
              <a:rPr lang="en-GB" sz="1800"/>
              <a:t>-I epitope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7050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3000">
              <a:latin typeface="Times" charset="0"/>
            </a:endParaRPr>
          </a:p>
        </p:txBody>
      </p:sp>
      <p:pic>
        <p:nvPicPr>
          <p:cNvPr id="29702" name="Picture 6" descr="NCPGas&amp;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172200"/>
            <a:ext cx="2762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ncpgasthep0582-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219200"/>
            <a:ext cx="504031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543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Permission obtained from the American Gastroenterological Association</a:t>
            </a:r>
          </a:p>
          <a:p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© Howard L and Ashley C (2003) </a:t>
            </a:r>
            <a:r>
              <a:rPr lang="en-US" sz="1200" i="1">
                <a:solidFill>
                  <a:schemeClr val="bg2"/>
                </a:solidFill>
                <a:cs typeface="Times New Roman" pitchFamily="18" charset="0"/>
              </a:rPr>
              <a:t>Gastroenterology </a:t>
            </a:r>
            <a:r>
              <a:rPr lang="en-US" sz="1200" b="1">
                <a:solidFill>
                  <a:schemeClr val="bg2"/>
                </a:solidFill>
                <a:cs typeface="Times New Roman" pitchFamily="18" charset="0"/>
              </a:rPr>
              <a:t>124</a:t>
            </a: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: 1651–1661.</a:t>
            </a:r>
            <a:endParaRPr lang="en-US" sz="120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D58AFE-D30B-4664-B958-775013D392F9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EVIDENCE FOR NON-HLA GENES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859712" cy="4752975"/>
          </a:xfrm>
        </p:spPr>
        <p:txBody>
          <a:bodyPr/>
          <a:lstStyle/>
          <a:p>
            <a:r>
              <a:rPr lang="en-GB" smtClean="0"/>
              <a:t>HLA - DQ2.5 serology </a:t>
            </a:r>
          </a:p>
          <a:p>
            <a:pPr lvl="1"/>
            <a:r>
              <a:rPr lang="en-GB" smtClean="0"/>
              <a:t>DQA1* 05, DQB1*02 alleles</a:t>
            </a:r>
          </a:p>
          <a:p>
            <a:pPr lvl="1"/>
            <a:r>
              <a:rPr lang="en-GB" smtClean="0"/>
              <a:t>90% of Northern European coeliac patients</a:t>
            </a:r>
          </a:p>
          <a:p>
            <a:pPr lvl="1"/>
            <a:r>
              <a:rPr lang="en-GB" smtClean="0"/>
              <a:t>20% non-coeliac controls</a:t>
            </a:r>
          </a:p>
          <a:p>
            <a:pPr lvl="1"/>
            <a:endParaRPr lang="en-GB" smtClean="0"/>
          </a:p>
          <a:p>
            <a:r>
              <a:rPr lang="en-GB" smtClean="0"/>
              <a:t>In HLA-matched sibs</a:t>
            </a:r>
          </a:p>
          <a:p>
            <a:pPr lvl="1"/>
            <a:r>
              <a:rPr lang="en-GB" smtClean="0"/>
              <a:t> Concordance for coeliac disease ~ 30%</a:t>
            </a:r>
          </a:p>
          <a:p>
            <a:pPr lvl="1"/>
            <a:endParaRPr lang="en-GB" smtClean="0"/>
          </a:p>
          <a:p>
            <a:r>
              <a:rPr lang="en-GB" smtClean="0"/>
              <a:t>Everyone eats gluten!</a:t>
            </a:r>
          </a:p>
          <a:p>
            <a:endParaRPr lang="en-GB" smtClean="0"/>
          </a:p>
          <a:p>
            <a:pPr lvl="1">
              <a:buFontTx/>
              <a:buNone/>
            </a:pPr>
            <a:r>
              <a:rPr lang="en-GB" smtClean="0">
                <a:solidFill>
                  <a:srgbClr val="3333FF"/>
                </a:solidFill>
              </a:rPr>
              <a:t>Other gene(s) must contribute to the inheritability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85EBE5-CD23-4041-AF1A-48A696008F31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STRATEGIES TO MAP NON-HLA GENES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mtClean="0"/>
          </a:p>
          <a:p>
            <a:r>
              <a:rPr lang="en-GB" smtClean="0"/>
              <a:t>Genome Wide Linkage Studies</a:t>
            </a:r>
          </a:p>
          <a:p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Candidate Gene Analyses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Genome Wide Association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7F2C32-4D84-411D-AF58-64ECB0360757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Genome-Wide Linkage Studies:</a:t>
            </a:r>
            <a:br>
              <a:rPr lang="en-GB" smtClean="0"/>
            </a:br>
            <a:r>
              <a:rPr lang="en-GB" smtClean="0"/>
              <a:t>Principles of Sib-pair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941888"/>
            <a:ext cx="7342188" cy="1365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Sharing by sibs of markers throughout entire genome</a:t>
            </a:r>
          </a:p>
          <a:p>
            <a:pPr>
              <a:lnSpc>
                <a:spcPct val="90000"/>
              </a:lnSpc>
            </a:pPr>
            <a:r>
              <a:rPr lang="en-GB" smtClean="0"/>
              <a:t>Markers in LD with causative genes more frequently shared</a:t>
            </a:r>
          </a:p>
        </p:txBody>
      </p:sp>
      <p:pic>
        <p:nvPicPr>
          <p:cNvPr id="32773" name="Picture 4" descr="ab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84313"/>
            <a:ext cx="31051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1A42FC-BEE1-4988-A09A-F0D4EAEE1C54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GENOME WIDE LINKAGE STUDIES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At least 13 studies: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Variable findings in different populations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Often not confirmed</a:t>
            </a:r>
          </a:p>
          <a:p>
            <a:pPr>
              <a:lnSpc>
                <a:spcPct val="90000"/>
              </a:lnSpc>
            </a:pPr>
            <a:r>
              <a:rPr lang="en-GB" smtClean="0"/>
              <a:t>HLA implicated in most studies			</a:t>
            </a:r>
            <a:r>
              <a:rPr lang="en-GB" sz="1400" b="1" smtClean="0">
                <a:solidFill>
                  <a:srgbClr val="006600"/>
                </a:solidFill>
                <a:latin typeface="Arial" charset="0"/>
              </a:rPr>
              <a:t>CELIAC 1</a:t>
            </a:r>
          </a:p>
          <a:p>
            <a:pPr>
              <a:lnSpc>
                <a:spcPct val="90000"/>
              </a:lnSpc>
            </a:pPr>
            <a:r>
              <a:rPr lang="en-GB" smtClean="0"/>
              <a:t>Non-HLA regions with significant linkage in some cohorts: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2q33	(CD28-CTLA-ICOS region) 		</a:t>
            </a:r>
            <a:r>
              <a:rPr lang="en-GB" sz="1400" b="1" smtClean="0">
                <a:solidFill>
                  <a:srgbClr val="006600"/>
                </a:solidFill>
                <a:latin typeface="Arial" charset="0"/>
              </a:rPr>
              <a:t>CELIAC 3</a:t>
            </a:r>
            <a:endParaRPr lang="en-GB" sz="140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mtClean="0"/>
              <a:t>4p15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5q31-33	(cytokine cluster)			</a:t>
            </a:r>
            <a:r>
              <a:rPr lang="en-GB" sz="1400" b="1" smtClean="0">
                <a:solidFill>
                  <a:srgbClr val="006600"/>
                </a:solidFill>
                <a:latin typeface="Arial" charset="0"/>
              </a:rPr>
              <a:t>CELIAC 2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mtClean="0"/>
              <a:t>6p23	(distinct from HLA)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9p21-p13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11p11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15q12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19p13.1	(Myosin 9B)				</a:t>
            </a:r>
            <a:r>
              <a:rPr lang="en-GB" sz="1400" b="1" smtClean="0">
                <a:solidFill>
                  <a:srgbClr val="006600"/>
                </a:solidFill>
                <a:latin typeface="Arial" charset="0"/>
              </a:rPr>
              <a:t>CELIAC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207000" y="533400"/>
            <a:ext cx="37338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/>
              <a:t>Subtotal villous atrophy with crypt hyperplasia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/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/>
              <a:t>Normal mucosa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0417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03542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B7FF04-3B00-4088-9D20-F7CBC4001C19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ASSOCIATION STUDIES</a:t>
            </a:r>
            <a:br>
              <a:rPr lang="en-GB" smtClean="0"/>
            </a:br>
            <a:r>
              <a:rPr lang="en-GB" smtClean="0"/>
              <a:t>CLASSES OF CANDIDATE NON-HLA GENES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Antigen processing genes</a:t>
            </a:r>
          </a:p>
          <a:p>
            <a:pPr lvl="1"/>
            <a:r>
              <a:rPr lang="en-GB" smtClean="0"/>
              <a:t>TGM2 (tissue transglutaminase)</a:t>
            </a:r>
          </a:p>
          <a:p>
            <a:pPr lvl="1"/>
            <a:r>
              <a:rPr lang="en-GB" smtClean="0"/>
              <a:t>DPPIV (dipeptidyl peptidase IV)</a:t>
            </a:r>
          </a:p>
          <a:p>
            <a:endParaRPr lang="en-GB" smtClean="0"/>
          </a:p>
          <a:p>
            <a:r>
              <a:rPr lang="en-GB" smtClean="0"/>
              <a:t>Antigen recognition genes:</a:t>
            </a:r>
          </a:p>
          <a:p>
            <a:pPr lvl="1"/>
            <a:r>
              <a:rPr lang="en-GB" smtClean="0"/>
              <a:t>TCR, HLA genes, co-activation molecule genes</a:t>
            </a:r>
          </a:p>
          <a:p>
            <a:endParaRPr lang="en-GB" smtClean="0"/>
          </a:p>
          <a:p>
            <a:r>
              <a:rPr lang="en-GB" smtClean="0"/>
              <a:t>Immune response genes:</a:t>
            </a:r>
          </a:p>
          <a:p>
            <a:pPr lvl="1"/>
            <a:r>
              <a:rPr lang="en-GB" smtClean="0"/>
              <a:t>Cytokines, IL12</a:t>
            </a:r>
            <a:r>
              <a:rPr lang="en-GB" smtClean="0">
                <a:sym typeface="Symbol" pitchFamily="18" charset="2"/>
              </a:rPr>
              <a:t> etc</a:t>
            </a:r>
            <a:endParaRPr lang="en-GB" smtClean="0"/>
          </a:p>
          <a:p>
            <a:pPr lvl="1"/>
            <a:endParaRPr lang="en-GB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0296DA-2800-473C-9E22-8AC0CEB508F6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Regulation of T cell activation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2095500"/>
            <a:ext cx="3810000" cy="4114800"/>
          </a:xfrm>
        </p:spPr>
        <p:txBody>
          <a:bodyPr/>
          <a:lstStyle/>
          <a:p>
            <a:r>
              <a:rPr lang="en-GB" sz="2000" smtClean="0"/>
              <a:t>CTLA4 /CD28 binding regulates T-cell activation</a:t>
            </a:r>
          </a:p>
          <a:p>
            <a:endParaRPr lang="en-GB" sz="2000" smtClean="0"/>
          </a:p>
          <a:p>
            <a:r>
              <a:rPr lang="en-GB" sz="2000" smtClean="0"/>
              <a:t>(A/G) Polymorphism in CTLA4 exon 1 +49 associated with:</a:t>
            </a:r>
          </a:p>
          <a:p>
            <a:pPr marL="819150" lvl="1"/>
            <a:r>
              <a:rPr lang="en-GB" sz="1800" smtClean="0"/>
              <a:t> IDDM (G)</a:t>
            </a:r>
          </a:p>
          <a:p>
            <a:pPr marL="819150" lvl="1"/>
            <a:r>
              <a:rPr lang="en-GB" sz="1800" smtClean="0"/>
              <a:t> Graves’(G)</a:t>
            </a: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4211638" y="1844675"/>
            <a:ext cx="4329112" cy="4681538"/>
            <a:chOff x="3033" y="1155"/>
            <a:chExt cx="2727" cy="2949"/>
          </a:xfrm>
        </p:grpSpPr>
        <p:sp>
          <p:nvSpPr>
            <p:cNvPr id="35846" name="Freeform 5"/>
            <p:cNvSpPr>
              <a:spLocks/>
            </p:cNvSpPr>
            <p:nvPr/>
          </p:nvSpPr>
          <p:spPr bwMode="auto">
            <a:xfrm flipH="1">
              <a:off x="3539" y="2063"/>
              <a:ext cx="111" cy="563"/>
            </a:xfrm>
            <a:custGeom>
              <a:avLst/>
              <a:gdLst>
                <a:gd name="T0" fmla="*/ 80 w 480"/>
                <a:gd name="T1" fmla="*/ 12 h 1708"/>
                <a:gd name="T2" fmla="*/ 64 w 480"/>
                <a:gd name="T3" fmla="*/ 2 h 1708"/>
                <a:gd name="T4" fmla="*/ 50 w 480"/>
                <a:gd name="T5" fmla="*/ 2 h 1708"/>
                <a:gd name="T6" fmla="*/ 36 w 480"/>
                <a:gd name="T7" fmla="*/ 9 h 1708"/>
                <a:gd name="T8" fmla="*/ 31 w 480"/>
                <a:gd name="T9" fmla="*/ 19 h 1708"/>
                <a:gd name="T10" fmla="*/ 19 w 480"/>
                <a:gd name="T11" fmla="*/ 29 h 1708"/>
                <a:gd name="T12" fmla="*/ 12 w 480"/>
                <a:gd name="T13" fmla="*/ 46 h 1708"/>
                <a:gd name="T14" fmla="*/ 2 w 480"/>
                <a:gd name="T15" fmla="*/ 81 h 1708"/>
                <a:gd name="T16" fmla="*/ 2 w 480"/>
                <a:gd name="T17" fmla="*/ 158 h 1708"/>
                <a:gd name="T18" fmla="*/ 9 w 480"/>
                <a:gd name="T19" fmla="*/ 313 h 1708"/>
                <a:gd name="T20" fmla="*/ 21 w 480"/>
                <a:gd name="T21" fmla="*/ 452 h 1708"/>
                <a:gd name="T22" fmla="*/ 38 w 480"/>
                <a:gd name="T23" fmla="*/ 528 h 1708"/>
                <a:gd name="T24" fmla="*/ 62 w 480"/>
                <a:gd name="T25" fmla="*/ 555 h 1708"/>
                <a:gd name="T26" fmla="*/ 87 w 480"/>
                <a:gd name="T27" fmla="*/ 563 h 1708"/>
                <a:gd name="T28" fmla="*/ 106 w 480"/>
                <a:gd name="T29" fmla="*/ 555 h 1708"/>
                <a:gd name="T30" fmla="*/ 111 w 480"/>
                <a:gd name="T31" fmla="*/ 528 h 1708"/>
                <a:gd name="T32" fmla="*/ 106 w 480"/>
                <a:gd name="T33" fmla="*/ 514 h 1708"/>
                <a:gd name="T34" fmla="*/ 94 w 480"/>
                <a:gd name="T35" fmla="*/ 504 h 1708"/>
                <a:gd name="T36" fmla="*/ 81 w 480"/>
                <a:gd name="T37" fmla="*/ 504 h 1708"/>
                <a:gd name="T38" fmla="*/ 69 w 480"/>
                <a:gd name="T39" fmla="*/ 504 h 1708"/>
                <a:gd name="T40" fmla="*/ 57 w 480"/>
                <a:gd name="T41" fmla="*/ 511 h 1708"/>
                <a:gd name="T42" fmla="*/ 45 w 480"/>
                <a:gd name="T43" fmla="*/ 479 h 1708"/>
                <a:gd name="T44" fmla="*/ 33 w 480"/>
                <a:gd name="T45" fmla="*/ 400 h 1708"/>
                <a:gd name="T46" fmla="*/ 26 w 480"/>
                <a:gd name="T47" fmla="*/ 271 h 1708"/>
                <a:gd name="T48" fmla="*/ 21 w 480"/>
                <a:gd name="T49" fmla="*/ 140 h 1708"/>
                <a:gd name="T50" fmla="*/ 26 w 480"/>
                <a:gd name="T51" fmla="*/ 105 h 1708"/>
                <a:gd name="T52" fmla="*/ 45 w 480"/>
                <a:gd name="T53" fmla="*/ 105 h 1708"/>
                <a:gd name="T54" fmla="*/ 69 w 480"/>
                <a:gd name="T55" fmla="*/ 113 h 1708"/>
                <a:gd name="T56" fmla="*/ 87 w 480"/>
                <a:gd name="T57" fmla="*/ 88 h 1708"/>
                <a:gd name="T58" fmla="*/ 92 w 480"/>
                <a:gd name="T59" fmla="*/ 46 h 1708"/>
                <a:gd name="T60" fmla="*/ 80 w 480"/>
                <a:gd name="T61" fmla="*/ 12 h 17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0"/>
                <a:gd name="T94" fmla="*/ 0 h 1708"/>
                <a:gd name="T95" fmla="*/ 480 w 480"/>
                <a:gd name="T96" fmla="*/ 1708 h 17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0" h="1708">
                  <a:moveTo>
                    <a:pt x="345" y="35"/>
                  </a:moveTo>
                  <a:cubicBezTo>
                    <a:pt x="325" y="13"/>
                    <a:pt x="298" y="10"/>
                    <a:pt x="277" y="5"/>
                  </a:cubicBezTo>
                  <a:cubicBezTo>
                    <a:pt x="256" y="0"/>
                    <a:pt x="237" y="1"/>
                    <a:pt x="217" y="5"/>
                  </a:cubicBezTo>
                  <a:cubicBezTo>
                    <a:pt x="197" y="9"/>
                    <a:pt x="171" y="19"/>
                    <a:pt x="157" y="28"/>
                  </a:cubicBezTo>
                  <a:cubicBezTo>
                    <a:pt x="143" y="37"/>
                    <a:pt x="147" y="48"/>
                    <a:pt x="135" y="58"/>
                  </a:cubicBezTo>
                  <a:cubicBezTo>
                    <a:pt x="123" y="68"/>
                    <a:pt x="96" y="74"/>
                    <a:pt x="82" y="88"/>
                  </a:cubicBezTo>
                  <a:cubicBezTo>
                    <a:pt x="68" y="102"/>
                    <a:pt x="64" y="114"/>
                    <a:pt x="52" y="140"/>
                  </a:cubicBezTo>
                  <a:cubicBezTo>
                    <a:pt x="40" y="166"/>
                    <a:pt x="14" y="189"/>
                    <a:pt x="7" y="245"/>
                  </a:cubicBezTo>
                  <a:cubicBezTo>
                    <a:pt x="0" y="301"/>
                    <a:pt x="2" y="361"/>
                    <a:pt x="7" y="478"/>
                  </a:cubicBezTo>
                  <a:cubicBezTo>
                    <a:pt x="12" y="595"/>
                    <a:pt x="23" y="801"/>
                    <a:pt x="37" y="950"/>
                  </a:cubicBezTo>
                  <a:cubicBezTo>
                    <a:pt x="51" y="1099"/>
                    <a:pt x="69" y="1261"/>
                    <a:pt x="90" y="1370"/>
                  </a:cubicBezTo>
                  <a:cubicBezTo>
                    <a:pt x="111" y="1479"/>
                    <a:pt x="135" y="1550"/>
                    <a:pt x="165" y="1603"/>
                  </a:cubicBezTo>
                  <a:cubicBezTo>
                    <a:pt x="195" y="1656"/>
                    <a:pt x="235" y="1668"/>
                    <a:pt x="270" y="1685"/>
                  </a:cubicBezTo>
                  <a:cubicBezTo>
                    <a:pt x="305" y="1702"/>
                    <a:pt x="344" y="1708"/>
                    <a:pt x="375" y="1708"/>
                  </a:cubicBezTo>
                  <a:cubicBezTo>
                    <a:pt x="406" y="1708"/>
                    <a:pt x="440" y="1702"/>
                    <a:pt x="457" y="1685"/>
                  </a:cubicBezTo>
                  <a:cubicBezTo>
                    <a:pt x="474" y="1668"/>
                    <a:pt x="480" y="1624"/>
                    <a:pt x="480" y="1603"/>
                  </a:cubicBezTo>
                  <a:cubicBezTo>
                    <a:pt x="480" y="1582"/>
                    <a:pt x="469" y="1570"/>
                    <a:pt x="457" y="1558"/>
                  </a:cubicBezTo>
                  <a:cubicBezTo>
                    <a:pt x="445" y="1546"/>
                    <a:pt x="422" y="1533"/>
                    <a:pt x="405" y="1528"/>
                  </a:cubicBezTo>
                  <a:cubicBezTo>
                    <a:pt x="388" y="1523"/>
                    <a:pt x="369" y="1528"/>
                    <a:pt x="352" y="1528"/>
                  </a:cubicBezTo>
                  <a:cubicBezTo>
                    <a:pt x="335" y="1528"/>
                    <a:pt x="317" y="1524"/>
                    <a:pt x="300" y="1528"/>
                  </a:cubicBezTo>
                  <a:cubicBezTo>
                    <a:pt x="283" y="1532"/>
                    <a:pt x="264" y="1562"/>
                    <a:pt x="247" y="1550"/>
                  </a:cubicBezTo>
                  <a:cubicBezTo>
                    <a:pt x="230" y="1538"/>
                    <a:pt x="212" y="1509"/>
                    <a:pt x="195" y="1453"/>
                  </a:cubicBezTo>
                  <a:cubicBezTo>
                    <a:pt x="178" y="1397"/>
                    <a:pt x="156" y="1318"/>
                    <a:pt x="142" y="1213"/>
                  </a:cubicBezTo>
                  <a:cubicBezTo>
                    <a:pt x="128" y="1108"/>
                    <a:pt x="121" y="954"/>
                    <a:pt x="112" y="823"/>
                  </a:cubicBezTo>
                  <a:cubicBezTo>
                    <a:pt x="103" y="692"/>
                    <a:pt x="90" y="509"/>
                    <a:pt x="90" y="425"/>
                  </a:cubicBezTo>
                  <a:cubicBezTo>
                    <a:pt x="90" y="341"/>
                    <a:pt x="95" y="337"/>
                    <a:pt x="112" y="320"/>
                  </a:cubicBezTo>
                  <a:cubicBezTo>
                    <a:pt x="129" y="303"/>
                    <a:pt x="164" y="316"/>
                    <a:pt x="195" y="320"/>
                  </a:cubicBezTo>
                  <a:cubicBezTo>
                    <a:pt x="226" y="324"/>
                    <a:pt x="270" y="352"/>
                    <a:pt x="300" y="343"/>
                  </a:cubicBezTo>
                  <a:cubicBezTo>
                    <a:pt x="330" y="334"/>
                    <a:pt x="359" y="302"/>
                    <a:pt x="375" y="268"/>
                  </a:cubicBezTo>
                  <a:cubicBezTo>
                    <a:pt x="391" y="234"/>
                    <a:pt x="402" y="179"/>
                    <a:pt x="397" y="140"/>
                  </a:cubicBezTo>
                  <a:cubicBezTo>
                    <a:pt x="392" y="101"/>
                    <a:pt x="365" y="57"/>
                    <a:pt x="345" y="3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6"/>
            <p:cNvSpPr>
              <a:spLocks/>
            </p:cNvSpPr>
            <p:nvPr/>
          </p:nvSpPr>
          <p:spPr bwMode="auto">
            <a:xfrm>
              <a:off x="5177" y="2175"/>
              <a:ext cx="82" cy="484"/>
            </a:xfrm>
            <a:custGeom>
              <a:avLst/>
              <a:gdLst>
                <a:gd name="T0" fmla="*/ 18 w 251"/>
                <a:gd name="T1" fmla="*/ 484 h 1668"/>
                <a:gd name="T2" fmla="*/ 24 w 251"/>
                <a:gd name="T3" fmla="*/ 373 h 1668"/>
                <a:gd name="T4" fmla="*/ 0 w 251"/>
                <a:gd name="T5" fmla="*/ 373 h 1668"/>
                <a:gd name="T6" fmla="*/ 0 w 251"/>
                <a:gd name="T7" fmla="*/ 265 h 1668"/>
                <a:gd name="T8" fmla="*/ 31 w 251"/>
                <a:gd name="T9" fmla="*/ 265 h 1668"/>
                <a:gd name="T10" fmla="*/ 31 w 251"/>
                <a:gd name="T11" fmla="*/ 106 h 1668"/>
                <a:gd name="T12" fmla="*/ 13 w 251"/>
                <a:gd name="T13" fmla="*/ 106 h 1668"/>
                <a:gd name="T14" fmla="*/ 38 w 251"/>
                <a:gd name="T15" fmla="*/ 0 h 1668"/>
                <a:gd name="T16" fmla="*/ 69 w 251"/>
                <a:gd name="T17" fmla="*/ 106 h 1668"/>
                <a:gd name="T18" fmla="*/ 51 w 251"/>
                <a:gd name="T19" fmla="*/ 106 h 1668"/>
                <a:gd name="T20" fmla="*/ 51 w 251"/>
                <a:gd name="T21" fmla="*/ 265 h 1668"/>
                <a:gd name="T22" fmla="*/ 82 w 251"/>
                <a:gd name="T23" fmla="*/ 265 h 1668"/>
                <a:gd name="T24" fmla="*/ 82 w 251"/>
                <a:gd name="T25" fmla="*/ 371 h 1668"/>
                <a:gd name="T26" fmla="*/ 57 w 251"/>
                <a:gd name="T27" fmla="*/ 371 h 1668"/>
                <a:gd name="T28" fmla="*/ 69 w 251"/>
                <a:gd name="T29" fmla="*/ 479 h 1668"/>
                <a:gd name="T30" fmla="*/ 18 w 251"/>
                <a:gd name="T31" fmla="*/ 484 h 16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668"/>
                <a:gd name="T50" fmla="*/ 251 w 251"/>
                <a:gd name="T51" fmla="*/ 1668 h 16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668">
                  <a:moveTo>
                    <a:pt x="56" y="1668"/>
                  </a:moveTo>
                  <a:lnTo>
                    <a:pt x="73" y="1284"/>
                  </a:lnTo>
                  <a:lnTo>
                    <a:pt x="0" y="1284"/>
                  </a:lnTo>
                  <a:lnTo>
                    <a:pt x="0" y="912"/>
                  </a:lnTo>
                  <a:lnTo>
                    <a:pt x="95" y="912"/>
                  </a:lnTo>
                  <a:lnTo>
                    <a:pt x="95" y="367"/>
                  </a:lnTo>
                  <a:lnTo>
                    <a:pt x="39" y="367"/>
                  </a:lnTo>
                  <a:lnTo>
                    <a:pt x="117" y="0"/>
                  </a:lnTo>
                  <a:lnTo>
                    <a:pt x="212" y="367"/>
                  </a:lnTo>
                  <a:lnTo>
                    <a:pt x="156" y="367"/>
                  </a:lnTo>
                  <a:lnTo>
                    <a:pt x="156" y="912"/>
                  </a:lnTo>
                  <a:lnTo>
                    <a:pt x="251" y="912"/>
                  </a:lnTo>
                  <a:lnTo>
                    <a:pt x="251" y="1279"/>
                  </a:lnTo>
                  <a:lnTo>
                    <a:pt x="173" y="1279"/>
                  </a:lnTo>
                  <a:lnTo>
                    <a:pt x="212" y="1651"/>
                  </a:lnTo>
                  <a:lnTo>
                    <a:pt x="56" y="166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7"/>
            <p:cNvSpPr>
              <a:spLocks/>
            </p:cNvSpPr>
            <p:nvPr/>
          </p:nvSpPr>
          <p:spPr bwMode="auto">
            <a:xfrm>
              <a:off x="5350" y="1776"/>
              <a:ext cx="67" cy="43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432 h 1492"/>
                <a:gd name="T4" fmla="*/ 35 w 285"/>
                <a:gd name="T5" fmla="*/ 374 h 1492"/>
                <a:gd name="T6" fmla="*/ 67 w 285"/>
                <a:gd name="T7" fmla="*/ 426 h 1492"/>
                <a:gd name="T8" fmla="*/ 67 w 285"/>
                <a:gd name="T9" fmla="*/ 9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92"/>
                <a:gd name="T17" fmla="*/ 285 w 285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8"/>
            <p:cNvSpPr>
              <a:spLocks/>
            </p:cNvSpPr>
            <p:nvPr/>
          </p:nvSpPr>
          <p:spPr bwMode="auto">
            <a:xfrm flipV="1">
              <a:off x="5350" y="2222"/>
              <a:ext cx="67" cy="34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342 h 1492"/>
                <a:gd name="T4" fmla="*/ 35 w 285"/>
                <a:gd name="T5" fmla="*/ 296 h 1492"/>
                <a:gd name="T6" fmla="*/ 67 w 285"/>
                <a:gd name="T7" fmla="*/ 337 h 1492"/>
                <a:gd name="T8" fmla="*/ 67 w 285"/>
                <a:gd name="T9" fmla="*/ 7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92"/>
                <a:gd name="T17" fmla="*/ 285 w 285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5294" y="2346"/>
              <a:ext cx="43" cy="2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10"/>
            <p:cNvSpPr>
              <a:spLocks/>
            </p:cNvSpPr>
            <p:nvPr/>
          </p:nvSpPr>
          <p:spPr bwMode="auto">
            <a:xfrm>
              <a:off x="5182" y="1728"/>
              <a:ext cx="67" cy="528"/>
            </a:xfrm>
            <a:custGeom>
              <a:avLst/>
              <a:gdLst>
                <a:gd name="T0" fmla="*/ 0 w 290"/>
                <a:gd name="T1" fmla="*/ 0 h 1820"/>
                <a:gd name="T2" fmla="*/ 0 w 290"/>
                <a:gd name="T3" fmla="*/ 528 h 1820"/>
                <a:gd name="T4" fmla="*/ 32 w 290"/>
                <a:gd name="T5" fmla="*/ 426 h 1820"/>
                <a:gd name="T6" fmla="*/ 67 w 290"/>
                <a:gd name="T7" fmla="*/ 516 h 1820"/>
                <a:gd name="T8" fmla="*/ 67 w 290"/>
                <a:gd name="T9" fmla="*/ 29 h 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"/>
                <a:gd name="T16" fmla="*/ 0 h 1820"/>
                <a:gd name="T17" fmla="*/ 290 w 290"/>
                <a:gd name="T18" fmla="*/ 1820 h 18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" h="1820">
                  <a:moveTo>
                    <a:pt x="0" y="0"/>
                  </a:moveTo>
                  <a:lnTo>
                    <a:pt x="0" y="1820"/>
                  </a:lnTo>
                  <a:lnTo>
                    <a:pt x="140" y="1470"/>
                  </a:lnTo>
                  <a:lnTo>
                    <a:pt x="290" y="1780"/>
                  </a:lnTo>
                  <a:lnTo>
                    <a:pt x="290" y="100"/>
                  </a:lnTo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AutoShape 11"/>
            <p:cNvSpPr>
              <a:spLocks noChangeArrowheads="1"/>
            </p:cNvSpPr>
            <p:nvPr/>
          </p:nvSpPr>
          <p:spPr bwMode="auto">
            <a:xfrm>
              <a:off x="5359" y="2171"/>
              <a:ext cx="54" cy="83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Freeform 12"/>
            <p:cNvSpPr>
              <a:spLocks/>
            </p:cNvSpPr>
            <p:nvPr/>
          </p:nvSpPr>
          <p:spPr bwMode="auto">
            <a:xfrm flipH="1">
              <a:off x="5396" y="2057"/>
              <a:ext cx="111" cy="563"/>
            </a:xfrm>
            <a:custGeom>
              <a:avLst/>
              <a:gdLst>
                <a:gd name="T0" fmla="*/ 80 w 480"/>
                <a:gd name="T1" fmla="*/ 12 h 1708"/>
                <a:gd name="T2" fmla="*/ 64 w 480"/>
                <a:gd name="T3" fmla="*/ 2 h 1708"/>
                <a:gd name="T4" fmla="*/ 50 w 480"/>
                <a:gd name="T5" fmla="*/ 2 h 1708"/>
                <a:gd name="T6" fmla="*/ 36 w 480"/>
                <a:gd name="T7" fmla="*/ 9 h 1708"/>
                <a:gd name="T8" fmla="*/ 31 w 480"/>
                <a:gd name="T9" fmla="*/ 19 h 1708"/>
                <a:gd name="T10" fmla="*/ 19 w 480"/>
                <a:gd name="T11" fmla="*/ 29 h 1708"/>
                <a:gd name="T12" fmla="*/ 12 w 480"/>
                <a:gd name="T13" fmla="*/ 46 h 1708"/>
                <a:gd name="T14" fmla="*/ 2 w 480"/>
                <a:gd name="T15" fmla="*/ 81 h 1708"/>
                <a:gd name="T16" fmla="*/ 2 w 480"/>
                <a:gd name="T17" fmla="*/ 158 h 1708"/>
                <a:gd name="T18" fmla="*/ 9 w 480"/>
                <a:gd name="T19" fmla="*/ 313 h 1708"/>
                <a:gd name="T20" fmla="*/ 21 w 480"/>
                <a:gd name="T21" fmla="*/ 452 h 1708"/>
                <a:gd name="T22" fmla="*/ 38 w 480"/>
                <a:gd name="T23" fmla="*/ 528 h 1708"/>
                <a:gd name="T24" fmla="*/ 62 w 480"/>
                <a:gd name="T25" fmla="*/ 555 h 1708"/>
                <a:gd name="T26" fmla="*/ 87 w 480"/>
                <a:gd name="T27" fmla="*/ 563 h 1708"/>
                <a:gd name="T28" fmla="*/ 106 w 480"/>
                <a:gd name="T29" fmla="*/ 555 h 1708"/>
                <a:gd name="T30" fmla="*/ 111 w 480"/>
                <a:gd name="T31" fmla="*/ 528 h 1708"/>
                <a:gd name="T32" fmla="*/ 106 w 480"/>
                <a:gd name="T33" fmla="*/ 514 h 1708"/>
                <a:gd name="T34" fmla="*/ 94 w 480"/>
                <a:gd name="T35" fmla="*/ 504 h 1708"/>
                <a:gd name="T36" fmla="*/ 81 w 480"/>
                <a:gd name="T37" fmla="*/ 504 h 1708"/>
                <a:gd name="T38" fmla="*/ 69 w 480"/>
                <a:gd name="T39" fmla="*/ 504 h 1708"/>
                <a:gd name="T40" fmla="*/ 57 w 480"/>
                <a:gd name="T41" fmla="*/ 511 h 1708"/>
                <a:gd name="T42" fmla="*/ 45 w 480"/>
                <a:gd name="T43" fmla="*/ 479 h 1708"/>
                <a:gd name="T44" fmla="*/ 33 w 480"/>
                <a:gd name="T45" fmla="*/ 400 h 1708"/>
                <a:gd name="T46" fmla="*/ 26 w 480"/>
                <a:gd name="T47" fmla="*/ 271 h 1708"/>
                <a:gd name="T48" fmla="*/ 21 w 480"/>
                <a:gd name="T49" fmla="*/ 140 h 1708"/>
                <a:gd name="T50" fmla="*/ 26 w 480"/>
                <a:gd name="T51" fmla="*/ 105 h 1708"/>
                <a:gd name="T52" fmla="*/ 45 w 480"/>
                <a:gd name="T53" fmla="*/ 105 h 1708"/>
                <a:gd name="T54" fmla="*/ 69 w 480"/>
                <a:gd name="T55" fmla="*/ 113 h 1708"/>
                <a:gd name="T56" fmla="*/ 87 w 480"/>
                <a:gd name="T57" fmla="*/ 88 h 1708"/>
                <a:gd name="T58" fmla="*/ 92 w 480"/>
                <a:gd name="T59" fmla="*/ 46 h 1708"/>
                <a:gd name="T60" fmla="*/ 80 w 480"/>
                <a:gd name="T61" fmla="*/ 12 h 17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0"/>
                <a:gd name="T94" fmla="*/ 0 h 1708"/>
                <a:gd name="T95" fmla="*/ 480 w 480"/>
                <a:gd name="T96" fmla="*/ 1708 h 17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0" h="1708">
                  <a:moveTo>
                    <a:pt x="345" y="35"/>
                  </a:moveTo>
                  <a:cubicBezTo>
                    <a:pt x="325" y="13"/>
                    <a:pt x="298" y="10"/>
                    <a:pt x="277" y="5"/>
                  </a:cubicBezTo>
                  <a:cubicBezTo>
                    <a:pt x="256" y="0"/>
                    <a:pt x="237" y="1"/>
                    <a:pt x="217" y="5"/>
                  </a:cubicBezTo>
                  <a:cubicBezTo>
                    <a:pt x="197" y="9"/>
                    <a:pt x="171" y="19"/>
                    <a:pt x="157" y="28"/>
                  </a:cubicBezTo>
                  <a:cubicBezTo>
                    <a:pt x="143" y="37"/>
                    <a:pt x="147" y="48"/>
                    <a:pt x="135" y="58"/>
                  </a:cubicBezTo>
                  <a:cubicBezTo>
                    <a:pt x="123" y="68"/>
                    <a:pt x="96" y="74"/>
                    <a:pt x="82" y="88"/>
                  </a:cubicBezTo>
                  <a:cubicBezTo>
                    <a:pt x="68" y="102"/>
                    <a:pt x="64" y="114"/>
                    <a:pt x="52" y="140"/>
                  </a:cubicBezTo>
                  <a:cubicBezTo>
                    <a:pt x="40" y="166"/>
                    <a:pt x="14" y="189"/>
                    <a:pt x="7" y="245"/>
                  </a:cubicBezTo>
                  <a:cubicBezTo>
                    <a:pt x="0" y="301"/>
                    <a:pt x="2" y="361"/>
                    <a:pt x="7" y="478"/>
                  </a:cubicBezTo>
                  <a:cubicBezTo>
                    <a:pt x="12" y="595"/>
                    <a:pt x="23" y="801"/>
                    <a:pt x="37" y="950"/>
                  </a:cubicBezTo>
                  <a:cubicBezTo>
                    <a:pt x="51" y="1099"/>
                    <a:pt x="69" y="1261"/>
                    <a:pt x="90" y="1370"/>
                  </a:cubicBezTo>
                  <a:cubicBezTo>
                    <a:pt x="111" y="1479"/>
                    <a:pt x="135" y="1550"/>
                    <a:pt x="165" y="1603"/>
                  </a:cubicBezTo>
                  <a:cubicBezTo>
                    <a:pt x="195" y="1656"/>
                    <a:pt x="235" y="1668"/>
                    <a:pt x="270" y="1685"/>
                  </a:cubicBezTo>
                  <a:cubicBezTo>
                    <a:pt x="305" y="1702"/>
                    <a:pt x="344" y="1708"/>
                    <a:pt x="375" y="1708"/>
                  </a:cubicBezTo>
                  <a:cubicBezTo>
                    <a:pt x="406" y="1708"/>
                    <a:pt x="440" y="1702"/>
                    <a:pt x="457" y="1685"/>
                  </a:cubicBezTo>
                  <a:cubicBezTo>
                    <a:pt x="474" y="1668"/>
                    <a:pt x="480" y="1624"/>
                    <a:pt x="480" y="1603"/>
                  </a:cubicBezTo>
                  <a:cubicBezTo>
                    <a:pt x="480" y="1582"/>
                    <a:pt x="469" y="1570"/>
                    <a:pt x="457" y="1558"/>
                  </a:cubicBezTo>
                  <a:cubicBezTo>
                    <a:pt x="445" y="1546"/>
                    <a:pt x="422" y="1533"/>
                    <a:pt x="405" y="1528"/>
                  </a:cubicBezTo>
                  <a:cubicBezTo>
                    <a:pt x="388" y="1523"/>
                    <a:pt x="369" y="1528"/>
                    <a:pt x="352" y="1528"/>
                  </a:cubicBezTo>
                  <a:cubicBezTo>
                    <a:pt x="335" y="1528"/>
                    <a:pt x="317" y="1524"/>
                    <a:pt x="300" y="1528"/>
                  </a:cubicBezTo>
                  <a:cubicBezTo>
                    <a:pt x="283" y="1532"/>
                    <a:pt x="264" y="1562"/>
                    <a:pt x="247" y="1550"/>
                  </a:cubicBezTo>
                  <a:cubicBezTo>
                    <a:pt x="230" y="1538"/>
                    <a:pt x="212" y="1509"/>
                    <a:pt x="195" y="1453"/>
                  </a:cubicBezTo>
                  <a:cubicBezTo>
                    <a:pt x="178" y="1397"/>
                    <a:pt x="156" y="1318"/>
                    <a:pt x="142" y="1213"/>
                  </a:cubicBezTo>
                  <a:cubicBezTo>
                    <a:pt x="128" y="1108"/>
                    <a:pt x="121" y="954"/>
                    <a:pt x="112" y="823"/>
                  </a:cubicBezTo>
                  <a:cubicBezTo>
                    <a:pt x="103" y="692"/>
                    <a:pt x="90" y="509"/>
                    <a:pt x="90" y="425"/>
                  </a:cubicBezTo>
                  <a:cubicBezTo>
                    <a:pt x="90" y="341"/>
                    <a:pt x="95" y="337"/>
                    <a:pt x="112" y="320"/>
                  </a:cubicBezTo>
                  <a:cubicBezTo>
                    <a:pt x="129" y="303"/>
                    <a:pt x="164" y="316"/>
                    <a:pt x="195" y="320"/>
                  </a:cubicBezTo>
                  <a:cubicBezTo>
                    <a:pt x="226" y="324"/>
                    <a:pt x="270" y="352"/>
                    <a:pt x="300" y="343"/>
                  </a:cubicBezTo>
                  <a:cubicBezTo>
                    <a:pt x="330" y="334"/>
                    <a:pt x="359" y="302"/>
                    <a:pt x="375" y="268"/>
                  </a:cubicBezTo>
                  <a:cubicBezTo>
                    <a:pt x="391" y="234"/>
                    <a:pt x="402" y="179"/>
                    <a:pt x="397" y="140"/>
                  </a:cubicBezTo>
                  <a:cubicBezTo>
                    <a:pt x="392" y="101"/>
                    <a:pt x="365" y="57"/>
                    <a:pt x="345" y="3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flipV="1">
              <a:off x="5187" y="2674"/>
              <a:ext cx="5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14"/>
            <p:cNvSpPr>
              <a:spLocks/>
            </p:cNvSpPr>
            <p:nvPr/>
          </p:nvSpPr>
          <p:spPr bwMode="auto">
            <a:xfrm>
              <a:off x="3476" y="1776"/>
              <a:ext cx="67" cy="43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432 h 1492"/>
                <a:gd name="T4" fmla="*/ 35 w 285"/>
                <a:gd name="T5" fmla="*/ 374 h 1492"/>
                <a:gd name="T6" fmla="*/ 67 w 285"/>
                <a:gd name="T7" fmla="*/ 426 h 1492"/>
                <a:gd name="T8" fmla="*/ 67 w 285"/>
                <a:gd name="T9" fmla="*/ 9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92"/>
                <a:gd name="T17" fmla="*/ 285 w 285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15"/>
            <p:cNvSpPr>
              <a:spLocks/>
            </p:cNvSpPr>
            <p:nvPr/>
          </p:nvSpPr>
          <p:spPr bwMode="auto">
            <a:xfrm>
              <a:off x="3320" y="2187"/>
              <a:ext cx="47" cy="479"/>
            </a:xfrm>
            <a:custGeom>
              <a:avLst/>
              <a:gdLst>
                <a:gd name="T0" fmla="*/ 47 w 210"/>
                <a:gd name="T1" fmla="*/ 441 h 1598"/>
                <a:gd name="T2" fmla="*/ 47 w 210"/>
                <a:gd name="T3" fmla="*/ 79 h 1598"/>
                <a:gd name="T4" fmla="*/ 24 w 210"/>
                <a:gd name="T5" fmla="*/ 0 h 1598"/>
                <a:gd name="T6" fmla="*/ 0 w 210"/>
                <a:gd name="T7" fmla="*/ 79 h 1598"/>
                <a:gd name="T8" fmla="*/ 0 w 210"/>
                <a:gd name="T9" fmla="*/ 479 h 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598"/>
                <a:gd name="T17" fmla="*/ 210 w 210"/>
                <a:gd name="T18" fmla="*/ 1598 h 1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598">
                  <a:moveTo>
                    <a:pt x="210" y="1470"/>
                  </a:moveTo>
                  <a:lnTo>
                    <a:pt x="210" y="263"/>
                  </a:lnTo>
                  <a:lnTo>
                    <a:pt x="105" y="0"/>
                  </a:lnTo>
                  <a:lnTo>
                    <a:pt x="0" y="263"/>
                  </a:lnTo>
                  <a:lnTo>
                    <a:pt x="0" y="1598"/>
                  </a:lnTo>
                </a:path>
              </a:pathLst>
            </a:cu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16"/>
            <p:cNvSpPr>
              <a:spLocks/>
            </p:cNvSpPr>
            <p:nvPr/>
          </p:nvSpPr>
          <p:spPr bwMode="auto">
            <a:xfrm flipV="1">
              <a:off x="3476" y="2222"/>
              <a:ext cx="67" cy="34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342 h 1492"/>
                <a:gd name="T4" fmla="*/ 35 w 285"/>
                <a:gd name="T5" fmla="*/ 296 h 1492"/>
                <a:gd name="T6" fmla="*/ 67 w 285"/>
                <a:gd name="T7" fmla="*/ 337 h 1492"/>
                <a:gd name="T8" fmla="*/ 67 w 285"/>
                <a:gd name="T9" fmla="*/ 7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92"/>
                <a:gd name="T17" fmla="*/ 285 w 285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17"/>
            <p:cNvSpPr>
              <a:spLocks noChangeArrowheads="1"/>
            </p:cNvSpPr>
            <p:nvPr/>
          </p:nvSpPr>
          <p:spPr bwMode="auto">
            <a:xfrm>
              <a:off x="3421" y="2346"/>
              <a:ext cx="42" cy="2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8"/>
            <p:cNvSpPr>
              <a:spLocks/>
            </p:cNvSpPr>
            <p:nvPr/>
          </p:nvSpPr>
          <p:spPr bwMode="auto">
            <a:xfrm>
              <a:off x="3308" y="1728"/>
              <a:ext cx="67" cy="528"/>
            </a:xfrm>
            <a:custGeom>
              <a:avLst/>
              <a:gdLst>
                <a:gd name="T0" fmla="*/ 0 w 290"/>
                <a:gd name="T1" fmla="*/ 0 h 1820"/>
                <a:gd name="T2" fmla="*/ 0 w 290"/>
                <a:gd name="T3" fmla="*/ 528 h 1820"/>
                <a:gd name="T4" fmla="*/ 32 w 290"/>
                <a:gd name="T5" fmla="*/ 426 h 1820"/>
                <a:gd name="T6" fmla="*/ 67 w 290"/>
                <a:gd name="T7" fmla="*/ 516 h 1820"/>
                <a:gd name="T8" fmla="*/ 67 w 290"/>
                <a:gd name="T9" fmla="*/ 29 h 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"/>
                <a:gd name="T16" fmla="*/ 0 h 1820"/>
                <a:gd name="T17" fmla="*/ 290 w 290"/>
                <a:gd name="T18" fmla="*/ 1820 h 18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" h="1820">
                  <a:moveTo>
                    <a:pt x="0" y="0"/>
                  </a:moveTo>
                  <a:lnTo>
                    <a:pt x="0" y="1820"/>
                  </a:lnTo>
                  <a:lnTo>
                    <a:pt x="140" y="1470"/>
                  </a:lnTo>
                  <a:lnTo>
                    <a:pt x="290" y="1780"/>
                  </a:lnTo>
                  <a:lnTo>
                    <a:pt x="290" y="100"/>
                  </a:lnTo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3169" y="2549"/>
              <a:ext cx="607" cy="57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sz="1600">
                  <a:latin typeface="Times New Roman" pitchFamily="18" charset="0"/>
                </a:rPr>
                <a:t>T cell</a:t>
              </a:r>
            </a:p>
          </p:txBody>
        </p:sp>
        <p:sp>
          <p:nvSpPr>
            <p:cNvPr id="35861" name="AutoShape 20"/>
            <p:cNvSpPr>
              <a:spLocks noChangeArrowheads="1"/>
            </p:cNvSpPr>
            <p:nvPr/>
          </p:nvSpPr>
          <p:spPr bwMode="auto">
            <a:xfrm>
              <a:off x="3485" y="2171"/>
              <a:ext cx="54" cy="83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Oval 21"/>
            <p:cNvSpPr>
              <a:spLocks noChangeArrowheads="1"/>
            </p:cNvSpPr>
            <p:nvPr/>
          </p:nvSpPr>
          <p:spPr bwMode="auto">
            <a:xfrm>
              <a:off x="5042" y="2549"/>
              <a:ext cx="608" cy="57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sz="1600">
                  <a:latin typeface="Times New Roman" pitchFamily="18" charset="0"/>
                </a:rPr>
                <a:t>T cell</a:t>
              </a:r>
            </a:p>
          </p:txBody>
        </p:sp>
        <p:sp>
          <p:nvSpPr>
            <p:cNvPr id="35863" name="Oval 22"/>
            <p:cNvSpPr>
              <a:spLocks noChangeArrowheads="1"/>
            </p:cNvSpPr>
            <p:nvPr/>
          </p:nvSpPr>
          <p:spPr bwMode="auto">
            <a:xfrm>
              <a:off x="4907" y="1155"/>
              <a:ext cx="810" cy="67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Oval 23"/>
            <p:cNvSpPr>
              <a:spLocks noChangeArrowheads="1"/>
            </p:cNvSpPr>
            <p:nvPr/>
          </p:nvSpPr>
          <p:spPr bwMode="auto">
            <a:xfrm>
              <a:off x="3033" y="1155"/>
              <a:ext cx="810" cy="67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Oval 24"/>
            <p:cNvSpPr>
              <a:spLocks noChangeArrowheads="1"/>
            </p:cNvSpPr>
            <p:nvPr/>
          </p:nvSpPr>
          <p:spPr bwMode="auto">
            <a:xfrm>
              <a:off x="3163" y="3534"/>
              <a:ext cx="608" cy="57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5866" name="Oval 25"/>
            <p:cNvSpPr>
              <a:spLocks noChangeArrowheads="1"/>
            </p:cNvSpPr>
            <p:nvPr/>
          </p:nvSpPr>
          <p:spPr bwMode="auto">
            <a:xfrm>
              <a:off x="5036" y="3534"/>
              <a:ext cx="609" cy="57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26"/>
            <p:cNvSpPr>
              <a:spLocks noChangeShapeType="1"/>
            </p:cNvSpPr>
            <p:nvPr/>
          </p:nvSpPr>
          <p:spPr bwMode="auto">
            <a:xfrm>
              <a:off x="3476" y="3190"/>
              <a:ext cx="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Line 27"/>
            <p:cNvSpPr>
              <a:spLocks noChangeShapeType="1"/>
            </p:cNvSpPr>
            <p:nvPr/>
          </p:nvSpPr>
          <p:spPr bwMode="auto">
            <a:xfrm>
              <a:off x="5360" y="3184"/>
              <a:ext cx="0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Text Box 28"/>
            <p:cNvSpPr txBox="1">
              <a:spLocks noChangeArrowheads="1"/>
            </p:cNvSpPr>
            <p:nvPr/>
          </p:nvSpPr>
          <p:spPr bwMode="auto">
            <a:xfrm>
              <a:off x="3170" y="3599"/>
              <a:ext cx="619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Activated T cell</a:t>
              </a:r>
            </a:p>
          </p:txBody>
        </p:sp>
        <p:sp>
          <p:nvSpPr>
            <p:cNvPr id="35870" name="Text Box 29"/>
            <p:cNvSpPr txBox="1">
              <a:spLocks noChangeArrowheads="1"/>
            </p:cNvSpPr>
            <p:nvPr/>
          </p:nvSpPr>
          <p:spPr bwMode="auto">
            <a:xfrm>
              <a:off x="4956" y="3575"/>
              <a:ext cx="8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T-cell</a:t>
              </a:r>
            </a:p>
            <a:p>
              <a:r>
                <a:rPr lang="en-GB" sz="1600">
                  <a:latin typeface="Times New Roman" pitchFamily="18" charset="0"/>
                </a:rPr>
                <a:t>anergy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35871" name="Text Box 30"/>
            <p:cNvSpPr txBox="1">
              <a:spLocks noChangeArrowheads="1"/>
            </p:cNvSpPr>
            <p:nvPr/>
          </p:nvSpPr>
          <p:spPr bwMode="auto">
            <a:xfrm>
              <a:off x="3809" y="2476"/>
              <a:ext cx="109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T cell receptor</a:t>
              </a:r>
            </a:p>
          </p:txBody>
        </p:sp>
        <p:sp>
          <p:nvSpPr>
            <p:cNvPr id="35872" name="Text Box 31"/>
            <p:cNvSpPr txBox="1">
              <a:spLocks noChangeArrowheads="1"/>
            </p:cNvSpPr>
            <p:nvPr/>
          </p:nvSpPr>
          <p:spPr bwMode="auto">
            <a:xfrm>
              <a:off x="3951" y="2145"/>
              <a:ext cx="81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Peptide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35873" name="Text Box 32"/>
            <p:cNvSpPr txBox="1">
              <a:spLocks noChangeArrowheads="1"/>
            </p:cNvSpPr>
            <p:nvPr/>
          </p:nvSpPr>
          <p:spPr bwMode="auto">
            <a:xfrm>
              <a:off x="4144" y="3047"/>
              <a:ext cx="4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CD3</a:t>
              </a:r>
            </a:p>
          </p:txBody>
        </p:sp>
        <p:sp>
          <p:nvSpPr>
            <p:cNvPr id="35874" name="Text Box 33"/>
            <p:cNvSpPr txBox="1">
              <a:spLocks noChangeArrowheads="1"/>
            </p:cNvSpPr>
            <p:nvPr/>
          </p:nvSpPr>
          <p:spPr bwMode="auto">
            <a:xfrm>
              <a:off x="4082" y="1843"/>
              <a:ext cx="55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CD4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35875" name="Text Box 34"/>
            <p:cNvSpPr txBox="1">
              <a:spLocks noChangeArrowheads="1"/>
            </p:cNvSpPr>
            <p:nvPr/>
          </p:nvSpPr>
          <p:spPr bwMode="auto">
            <a:xfrm>
              <a:off x="4107" y="1241"/>
              <a:ext cx="5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HLA</a:t>
              </a:r>
            </a:p>
          </p:txBody>
        </p:sp>
        <p:sp>
          <p:nvSpPr>
            <p:cNvPr id="35876" name="Text Box 35"/>
            <p:cNvSpPr txBox="1">
              <a:spLocks noChangeArrowheads="1"/>
            </p:cNvSpPr>
            <p:nvPr/>
          </p:nvSpPr>
          <p:spPr bwMode="auto">
            <a:xfrm>
              <a:off x="3114" y="1183"/>
              <a:ext cx="684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Antigen</a:t>
              </a:r>
              <a:r>
                <a:rPr lang="en-GB" sz="16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GB" sz="1600">
                  <a:latin typeface="Times New Roman" pitchFamily="18" charset="0"/>
                </a:rPr>
                <a:t>presenting</a:t>
              </a:r>
              <a:r>
                <a:rPr lang="en-GB" sz="16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GB" sz="1600">
                  <a:latin typeface="Times New Roman" pitchFamily="18" charset="0"/>
                </a:rPr>
                <a:t>cell</a:t>
              </a:r>
            </a:p>
          </p:txBody>
        </p:sp>
        <p:sp>
          <p:nvSpPr>
            <p:cNvPr id="35877" name="Text Box 36"/>
            <p:cNvSpPr txBox="1">
              <a:spLocks noChangeArrowheads="1"/>
            </p:cNvSpPr>
            <p:nvPr/>
          </p:nvSpPr>
          <p:spPr bwMode="auto">
            <a:xfrm>
              <a:off x="4990" y="1192"/>
              <a:ext cx="65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Antigen presenting cell</a:t>
              </a:r>
            </a:p>
          </p:txBody>
        </p:sp>
        <p:sp>
          <p:nvSpPr>
            <p:cNvPr id="35878" name="Line 37"/>
            <p:cNvSpPr>
              <a:spLocks noChangeShapeType="1"/>
            </p:cNvSpPr>
            <p:nvPr/>
          </p:nvSpPr>
          <p:spPr bwMode="auto">
            <a:xfrm>
              <a:off x="3434" y="2446"/>
              <a:ext cx="806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9" name="Line 38"/>
            <p:cNvSpPr>
              <a:spLocks noChangeShapeType="1"/>
            </p:cNvSpPr>
            <p:nvPr/>
          </p:nvSpPr>
          <p:spPr bwMode="auto">
            <a:xfrm flipH="1">
              <a:off x="4489" y="2458"/>
              <a:ext cx="831" cy="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0" name="Line 39"/>
            <p:cNvSpPr>
              <a:spLocks noChangeShapeType="1"/>
            </p:cNvSpPr>
            <p:nvPr/>
          </p:nvSpPr>
          <p:spPr bwMode="auto">
            <a:xfrm flipH="1" flipV="1">
              <a:off x="3516" y="2358"/>
              <a:ext cx="462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1" name="Line 40"/>
            <p:cNvSpPr>
              <a:spLocks noChangeShapeType="1"/>
            </p:cNvSpPr>
            <p:nvPr/>
          </p:nvSpPr>
          <p:spPr bwMode="auto">
            <a:xfrm flipV="1">
              <a:off x="4733" y="2307"/>
              <a:ext cx="627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2" name="Line 41"/>
            <p:cNvSpPr>
              <a:spLocks noChangeShapeType="1"/>
            </p:cNvSpPr>
            <p:nvPr/>
          </p:nvSpPr>
          <p:spPr bwMode="auto">
            <a:xfrm flipH="1" flipV="1">
              <a:off x="3509" y="2207"/>
              <a:ext cx="638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3" name="Line 42"/>
            <p:cNvSpPr>
              <a:spLocks noChangeShapeType="1"/>
            </p:cNvSpPr>
            <p:nvPr/>
          </p:nvSpPr>
          <p:spPr bwMode="auto">
            <a:xfrm flipV="1">
              <a:off x="4573" y="2207"/>
              <a:ext cx="80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4" name="Line 43"/>
            <p:cNvSpPr>
              <a:spLocks noChangeShapeType="1"/>
            </p:cNvSpPr>
            <p:nvPr/>
          </p:nvSpPr>
          <p:spPr bwMode="auto">
            <a:xfrm flipH="1">
              <a:off x="3591" y="1990"/>
              <a:ext cx="63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5" name="Line 44"/>
            <p:cNvSpPr>
              <a:spLocks noChangeShapeType="1"/>
            </p:cNvSpPr>
            <p:nvPr/>
          </p:nvSpPr>
          <p:spPr bwMode="auto">
            <a:xfrm>
              <a:off x="4489" y="2015"/>
              <a:ext cx="963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6" name="Text Box 45"/>
            <p:cNvSpPr txBox="1">
              <a:spLocks noChangeArrowheads="1"/>
            </p:cNvSpPr>
            <p:nvPr/>
          </p:nvSpPr>
          <p:spPr bwMode="auto">
            <a:xfrm>
              <a:off x="4087" y="1584"/>
              <a:ext cx="54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CD80</a:t>
              </a:r>
            </a:p>
          </p:txBody>
        </p:sp>
        <p:sp>
          <p:nvSpPr>
            <p:cNvPr id="35887" name="Line 46"/>
            <p:cNvSpPr>
              <a:spLocks noChangeShapeType="1"/>
            </p:cNvSpPr>
            <p:nvPr/>
          </p:nvSpPr>
          <p:spPr bwMode="auto">
            <a:xfrm flipH="1" flipV="1">
              <a:off x="4529" y="1723"/>
              <a:ext cx="68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8" name="Line 47"/>
            <p:cNvSpPr>
              <a:spLocks noChangeShapeType="1"/>
            </p:cNvSpPr>
            <p:nvPr/>
          </p:nvSpPr>
          <p:spPr bwMode="auto">
            <a:xfrm flipH="1">
              <a:off x="3509" y="1385"/>
              <a:ext cx="705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Line 48"/>
            <p:cNvSpPr>
              <a:spLocks noChangeShapeType="1"/>
            </p:cNvSpPr>
            <p:nvPr/>
          </p:nvSpPr>
          <p:spPr bwMode="auto">
            <a:xfrm>
              <a:off x="4493" y="1380"/>
              <a:ext cx="902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0" name="Text Box 49"/>
            <p:cNvSpPr txBox="1">
              <a:spLocks noChangeArrowheads="1"/>
            </p:cNvSpPr>
            <p:nvPr/>
          </p:nvSpPr>
          <p:spPr bwMode="auto">
            <a:xfrm>
              <a:off x="4144" y="3379"/>
              <a:ext cx="467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GB" sz="1600" b="1">
                  <a:solidFill>
                    <a:srgbClr val="3333FF"/>
                  </a:solidFill>
                  <a:latin typeface="Times New Roman" pitchFamily="18" charset="0"/>
                </a:rPr>
                <a:t>CD28</a:t>
              </a:r>
              <a:endParaRPr lang="en-GB" sz="1000" b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35891" name="Line 50"/>
            <p:cNvSpPr>
              <a:spLocks noChangeShapeType="1"/>
            </p:cNvSpPr>
            <p:nvPr/>
          </p:nvSpPr>
          <p:spPr bwMode="auto">
            <a:xfrm flipH="1" flipV="1">
              <a:off x="3338" y="2458"/>
              <a:ext cx="827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2" name="Text Box 51"/>
            <p:cNvSpPr txBox="1">
              <a:spLocks noChangeArrowheads="1"/>
            </p:cNvSpPr>
            <p:nvPr/>
          </p:nvSpPr>
          <p:spPr bwMode="auto">
            <a:xfrm>
              <a:off x="4076" y="2755"/>
              <a:ext cx="56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 b="1">
                  <a:solidFill>
                    <a:srgbClr val="3333FF"/>
                  </a:solidFill>
                  <a:latin typeface="Times New Roman" pitchFamily="18" charset="0"/>
                </a:rPr>
                <a:t>CTLA4</a:t>
              </a:r>
            </a:p>
          </p:txBody>
        </p:sp>
        <p:sp>
          <p:nvSpPr>
            <p:cNvPr id="35893" name="Line 52"/>
            <p:cNvSpPr>
              <a:spLocks noChangeShapeType="1"/>
            </p:cNvSpPr>
            <p:nvPr/>
          </p:nvSpPr>
          <p:spPr bwMode="auto">
            <a:xfrm flipV="1">
              <a:off x="4579" y="2472"/>
              <a:ext cx="660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4" name="Freeform 53"/>
            <p:cNvSpPr>
              <a:spLocks/>
            </p:cNvSpPr>
            <p:nvPr/>
          </p:nvSpPr>
          <p:spPr bwMode="auto">
            <a:xfrm>
              <a:off x="3341" y="1732"/>
              <a:ext cx="857" cy="239"/>
            </a:xfrm>
            <a:custGeom>
              <a:avLst/>
              <a:gdLst>
                <a:gd name="T0" fmla="*/ 0 w 1660"/>
                <a:gd name="T1" fmla="*/ 232 h 340"/>
                <a:gd name="T2" fmla="*/ 398 w 1660"/>
                <a:gd name="T3" fmla="*/ 239 h 340"/>
                <a:gd name="T4" fmla="*/ 857 w 1660"/>
                <a:gd name="T5" fmla="*/ 0 h 340"/>
                <a:gd name="T6" fmla="*/ 0 60000 65536"/>
                <a:gd name="T7" fmla="*/ 0 60000 65536"/>
                <a:gd name="T8" fmla="*/ 0 60000 65536"/>
                <a:gd name="T9" fmla="*/ 0 w 1660"/>
                <a:gd name="T10" fmla="*/ 0 h 340"/>
                <a:gd name="T11" fmla="*/ 1660 w 1660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0" h="340">
                  <a:moveTo>
                    <a:pt x="0" y="330"/>
                  </a:moveTo>
                  <a:cubicBezTo>
                    <a:pt x="257" y="333"/>
                    <a:pt x="770" y="340"/>
                    <a:pt x="770" y="340"/>
                  </a:cubicBezTo>
                  <a:lnTo>
                    <a:pt x="16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D48EE7-4D99-4E1D-84D1-21CC91EDE3FC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 </a:t>
            </a:r>
            <a:br>
              <a:rPr lang="en-GB" smtClean="0"/>
            </a:br>
            <a:r>
              <a:rPr lang="en-GB" smtClean="0"/>
              <a:t>CHROMOSOME 2q33 STUDIES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Definite linkage across the entire region</a:t>
            </a:r>
          </a:p>
          <a:p>
            <a:r>
              <a:rPr lang="en-GB" smtClean="0"/>
              <a:t>Association between marker alleles centromeric to CTLA4 and Coeliac Disease</a:t>
            </a:r>
          </a:p>
          <a:p>
            <a:r>
              <a:rPr lang="en-GB" smtClean="0"/>
              <a:t>Other autoimmune diseases associated with this region</a:t>
            </a:r>
          </a:p>
          <a:p>
            <a:r>
              <a:rPr lang="en-GB" smtClean="0"/>
              <a:t>Common haplotypes identified in CD</a:t>
            </a:r>
          </a:p>
          <a:p>
            <a:r>
              <a:rPr lang="en-GB" smtClean="0"/>
              <a:t>Alleles at 2q33 might predispose to CD, but unlikely that the CTLA4 (+49A/G) polymorphism is implicated </a:t>
            </a:r>
          </a:p>
          <a:p>
            <a:pPr lvl="4"/>
            <a:r>
              <a:rPr lang="fr-FR" smtClean="0"/>
              <a:t>Hunt, et al., Eur. J. Hum. Genet. 2005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3CD042-1F9E-4AA7-BF62-DCA5755C1951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AND CHROMOSOME 6: </a:t>
            </a:r>
            <a:br>
              <a:rPr lang="en-GB" smtClean="0"/>
            </a:br>
            <a:r>
              <a:rPr lang="en-GB" smtClean="0"/>
              <a:t>NON-HLA LOCI WITHIN MHC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Strong linkage disequilibrium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Extended haplotypes (B8/DR3/DQ2)</a:t>
            </a:r>
          </a:p>
          <a:p>
            <a:pPr>
              <a:lnSpc>
                <a:spcPct val="90000"/>
              </a:lnSpc>
            </a:pPr>
            <a:r>
              <a:rPr lang="en-GB" smtClean="0"/>
              <a:t>Most association is due to HLA-DQ2</a:t>
            </a:r>
          </a:p>
          <a:p>
            <a:pPr>
              <a:lnSpc>
                <a:spcPct val="90000"/>
              </a:lnSpc>
            </a:pPr>
            <a:r>
              <a:rPr lang="en-GB" smtClean="0"/>
              <a:t>Studies of TNF, TAP1, TAP2</a:t>
            </a:r>
          </a:p>
          <a:p>
            <a:pPr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MICA 5.1 allele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Spanish and Saharwi cohorts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Genotype frequency: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Atypical 91%, Typical 53%, Controls 44%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OR 8.6 (atypical vs. typical)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Independent of LD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? Involved with NK/CD8+ T</a:t>
            </a:r>
            <a:r>
              <a:rPr lang="el-GR" smtClean="0"/>
              <a:t>γδ</a:t>
            </a:r>
            <a:r>
              <a:rPr lang="en-GB" smtClean="0"/>
              <a:t> cell binding</a:t>
            </a:r>
          </a:p>
          <a:p>
            <a:pPr lvl="4">
              <a:lnSpc>
                <a:spcPct val="90000"/>
              </a:lnSpc>
            </a:pPr>
            <a:r>
              <a:rPr lang="en-GB" smtClean="0"/>
              <a:t>Lopez-Vazquez et al. Gut 2002</a:t>
            </a:r>
            <a:endParaRPr 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44CCE1-5B23-4760-A434-A384DC272018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CHROMOSOME 19p13.1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19p13.1 identified in GWLS in Netherlands population and other pooled European cohort</a:t>
            </a:r>
          </a:p>
          <a:p>
            <a:pPr lvl="1"/>
            <a:r>
              <a:rPr lang="en-GB" smtClean="0"/>
              <a:t>Strongest association with SNPs in Myosin 9B</a:t>
            </a:r>
          </a:p>
          <a:p>
            <a:pPr lvl="1"/>
            <a:r>
              <a:rPr lang="en-GB" smtClean="0"/>
              <a:t>Homozygous individuals have 2.3x higher risk of CD</a:t>
            </a:r>
          </a:p>
          <a:p>
            <a:pPr lvl="1"/>
            <a:r>
              <a:rPr lang="en-GB" smtClean="0"/>
              <a:t>Myosin 9B may have role in actin remodelling</a:t>
            </a:r>
          </a:p>
          <a:p>
            <a:pPr lvl="4"/>
            <a:r>
              <a:rPr lang="en-GB" smtClean="0"/>
              <a:t>Monsuur et al., Nat Genetics 2005</a:t>
            </a:r>
          </a:p>
          <a:p>
            <a:endParaRPr lang="en-GB" smtClean="0"/>
          </a:p>
          <a:p>
            <a:r>
              <a:rPr lang="en-GB" smtClean="0"/>
              <a:t>Association not confirmed in UK or Italian cohorts</a:t>
            </a:r>
          </a:p>
          <a:p>
            <a:pPr lvl="4"/>
            <a:r>
              <a:rPr lang="en-GB" smtClean="0"/>
              <a:t>Van Heel et al., Gut 2006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18A4C4-1B7B-4610-AA64-AC35BD18D8E4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</a:t>
            </a:r>
            <a:br>
              <a:rPr lang="en-GB" smtClean="0"/>
            </a:br>
            <a:r>
              <a:rPr lang="en-GB" smtClean="0"/>
              <a:t>Candidate genes: Summary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HLA class II (DQ2.5)</a:t>
            </a:r>
          </a:p>
          <a:p>
            <a:pPr lvl="1"/>
            <a:r>
              <a:rPr lang="en-GB" smtClean="0"/>
              <a:t>Strongly suggestive, much evidence</a:t>
            </a:r>
          </a:p>
          <a:p>
            <a:endParaRPr lang="en-GB" smtClean="0"/>
          </a:p>
          <a:p>
            <a:r>
              <a:rPr lang="en-GB" smtClean="0"/>
              <a:t>2q33 (CD28-CTL4-ICOS)</a:t>
            </a:r>
          </a:p>
          <a:p>
            <a:pPr lvl="1"/>
            <a:r>
              <a:rPr lang="en-GB" smtClean="0"/>
              <a:t>Suggestive, good evidence</a:t>
            </a:r>
          </a:p>
          <a:p>
            <a:endParaRPr lang="en-GB" smtClean="0"/>
          </a:p>
          <a:p>
            <a:r>
              <a:rPr lang="en-GB" smtClean="0"/>
              <a:t>MICA (non-HLA, Chr. 6 region)</a:t>
            </a:r>
          </a:p>
          <a:p>
            <a:pPr lvl="1"/>
            <a:r>
              <a:rPr lang="en-GB" smtClean="0"/>
              <a:t>Evidence in some populations)</a:t>
            </a:r>
          </a:p>
          <a:p>
            <a:pPr lvl="1"/>
            <a:endParaRPr lang="en-GB" smtClean="0"/>
          </a:p>
          <a:p>
            <a:r>
              <a:rPr lang="en-GB" smtClean="0"/>
              <a:t>19p13.1 (Myosin 9B)</a:t>
            </a:r>
          </a:p>
          <a:p>
            <a:pPr lvl="1"/>
            <a:r>
              <a:rPr lang="en-GB" smtClean="0"/>
              <a:t>Unclear, some evidence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fr-F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3284538"/>
            <a:ext cx="3382963" cy="266541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smtClean="0"/>
              <a:t>	</a:t>
            </a:r>
            <a:endParaRPr lang="en-GB" sz="1600" smtClean="0"/>
          </a:p>
          <a:p>
            <a:r>
              <a:rPr lang="en-GB" sz="2000" smtClean="0"/>
              <a:t>Coeliac UK Funded</a:t>
            </a:r>
          </a:p>
          <a:p>
            <a:r>
              <a:rPr lang="en-GB" sz="2000" smtClean="0"/>
              <a:t>Multiple UK sites</a:t>
            </a:r>
          </a:p>
          <a:p>
            <a:r>
              <a:rPr lang="fr-FR" smtClean="0"/>
              <a:t>778 UK coeliacs </a:t>
            </a:r>
          </a:p>
          <a:p>
            <a:r>
              <a:rPr lang="fr-FR" smtClean="0"/>
              <a:t>1,422 UK population </a:t>
            </a:r>
            <a:r>
              <a:rPr lang="en-GB" smtClean="0"/>
              <a:t>controls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5513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563938" y="549275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July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9D4C86-6990-4D64-AEAC-4A10ABB1C574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04138" cy="914400"/>
          </a:xfrm>
        </p:spPr>
        <p:txBody>
          <a:bodyPr/>
          <a:lstStyle/>
          <a:p>
            <a:r>
              <a:rPr lang="fr-FR" smtClean="0"/>
              <a:t>COELIAC DISEASE: </a:t>
            </a:r>
            <a:br>
              <a:rPr lang="fr-FR" smtClean="0"/>
            </a:br>
            <a:r>
              <a:rPr lang="fr-FR" smtClean="0"/>
              <a:t>GENOME WIDE ASSOCIATION STUDY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752975"/>
          </a:xfrm>
        </p:spPr>
        <p:txBody>
          <a:bodyPr/>
          <a:lstStyle/>
          <a:p>
            <a:pPr lvl="4"/>
            <a:r>
              <a:rPr lang="en-GB" smtClean="0"/>
              <a:t>Nature Genetics 39, 827 - 829 (2007)</a:t>
            </a:r>
            <a:endParaRPr lang="en-GB" sz="1100" smtClean="0"/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Illumina BeadChips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310,605 SNPs (with minor allele frequency &gt;1%)</a:t>
            </a:r>
          </a:p>
          <a:p>
            <a:r>
              <a:rPr lang="en-GB" smtClean="0"/>
              <a:t>Overall SNP call rate 99.87% </a:t>
            </a:r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419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3131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4E266-CC53-411C-83C5-7C59F55B95A2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</a:t>
            </a:r>
            <a:br>
              <a:rPr lang="en-GB" smtClean="0"/>
            </a:br>
            <a:r>
              <a:rPr lang="en-GB" smtClean="0"/>
              <a:t>GENOME WIDE ASSOCIATION STUDY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Association with previously reported genes: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HLA-DQ2.5</a:t>
            </a:r>
            <a:r>
              <a:rPr lang="en-GB" i="1" smtClean="0"/>
              <a:t>cis</a:t>
            </a: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inferred by rs2187668 genotype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89.2% of UK coeliacs vs 25.5% controls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Chi</a:t>
            </a:r>
            <a:r>
              <a:rPr lang="en-GB" baseline="30000" smtClean="0"/>
              <a:t>2</a:t>
            </a:r>
            <a:r>
              <a:rPr lang="en-GB" smtClean="0"/>
              <a:t> = 769.1, </a:t>
            </a:r>
            <a:r>
              <a:rPr lang="en-GB" i="1" smtClean="0"/>
              <a:t>P</a:t>
            </a:r>
            <a:r>
              <a:rPr lang="en-GB" smtClean="0"/>
              <a:t> &lt; 10</a:t>
            </a:r>
            <a:r>
              <a:rPr lang="en-GB" baseline="30000" smtClean="0"/>
              <a:t>-19</a:t>
            </a:r>
            <a:r>
              <a:rPr lang="en-GB" smtClean="0"/>
              <a:t> </a:t>
            </a:r>
          </a:p>
          <a:p>
            <a:pPr>
              <a:lnSpc>
                <a:spcPct val="90000"/>
              </a:lnSpc>
            </a:pPr>
            <a:endParaRPr lang="en-GB" i="1" smtClean="0"/>
          </a:p>
          <a:p>
            <a:pPr>
              <a:lnSpc>
                <a:spcPct val="90000"/>
              </a:lnSpc>
            </a:pPr>
            <a:r>
              <a:rPr lang="en-GB" i="1" smtClean="0"/>
              <a:t>CD28</a:t>
            </a:r>
            <a:r>
              <a:rPr lang="en-GB" smtClean="0"/>
              <a:t>-</a:t>
            </a:r>
            <a:r>
              <a:rPr lang="en-GB" i="1" smtClean="0"/>
              <a:t>CTLA4</a:t>
            </a:r>
            <a:r>
              <a:rPr lang="en-GB" smtClean="0"/>
              <a:t>-</a:t>
            </a:r>
            <a:r>
              <a:rPr lang="en-GB" i="1" smtClean="0"/>
              <a:t>ICOS</a:t>
            </a:r>
            <a:r>
              <a:rPr lang="en-GB" smtClean="0"/>
              <a:t> region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rs4675374, </a:t>
            </a:r>
            <a:r>
              <a:rPr lang="en-GB" i="1" smtClean="0"/>
              <a:t>P</a:t>
            </a:r>
            <a:r>
              <a:rPr lang="en-GB" smtClean="0"/>
              <a:t> = 0.007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rs11681040, </a:t>
            </a:r>
            <a:r>
              <a:rPr lang="en-GB" i="1" smtClean="0"/>
              <a:t>P</a:t>
            </a:r>
            <a:r>
              <a:rPr lang="en-GB" smtClean="0"/>
              <a:t> = 0.008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No association with </a:t>
            </a:r>
            <a:r>
              <a:rPr lang="en-GB" i="1" smtClean="0"/>
              <a:t>MYO9B</a:t>
            </a:r>
            <a:r>
              <a:rPr lang="en-GB" smtClean="0"/>
              <a:t>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9A3C03-B184-4ECD-9D4B-FD2483F2A44B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smtClean="0">
                <a:latin typeface="Arial" charset="0"/>
              </a:rPr>
              <a:t>Coeliac Disease: Summary of Genome Wide Association Study </a:t>
            </a:r>
            <a:r>
              <a:rPr lang="en-US" sz="1400" i="1" smtClean="0">
                <a:latin typeface="Arial" charset="0"/>
              </a:rPr>
              <a:t>p </a:t>
            </a:r>
            <a:r>
              <a:rPr lang="en-US" sz="1400" smtClean="0">
                <a:latin typeface="Arial" charset="0"/>
              </a:rPr>
              <a:t>Values</a:t>
            </a:r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8064500" cy="4757738"/>
          </a:xfrm>
          <a:noFill/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8064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86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r="79890" b="51341"/>
          <a:stretch>
            <a:fillRect/>
          </a:stretch>
        </p:blipFill>
        <p:spPr bwMode="auto">
          <a:xfrm>
            <a:off x="323850" y="2460625"/>
            <a:ext cx="3527425" cy="2624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r="17854" b="73404"/>
          <a:stretch>
            <a:fillRect/>
          </a:stretch>
        </p:blipFill>
        <p:spPr bwMode="auto">
          <a:xfrm>
            <a:off x="3995738" y="928688"/>
            <a:ext cx="3671887" cy="2500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955D7C-B527-4D3E-8777-FFB754CE96B7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21600" cy="914400"/>
          </a:xfrm>
        </p:spPr>
        <p:txBody>
          <a:bodyPr/>
          <a:lstStyle/>
          <a:p>
            <a:r>
              <a:rPr lang="en-GB" sz="2600" smtClean="0"/>
              <a:t>ANTIBODIES IN COELIAC DISEASE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427912" cy="4824413"/>
          </a:xfrm>
        </p:spPr>
        <p:txBody>
          <a:bodyPr/>
          <a:lstStyle/>
          <a:p>
            <a:r>
              <a:rPr lang="en-GB" smtClean="0"/>
              <a:t>IgA class</a:t>
            </a:r>
          </a:p>
          <a:p>
            <a:r>
              <a:rPr lang="en-GB" smtClean="0"/>
              <a:t>Endomysial antibodies</a:t>
            </a:r>
          </a:p>
          <a:p>
            <a:pPr lvl="1"/>
            <a:r>
              <a:rPr lang="en-GB" smtClean="0"/>
              <a:t>Detected by indirect immunofluorescence </a:t>
            </a:r>
          </a:p>
          <a:p>
            <a:r>
              <a:rPr lang="en-US" smtClean="0"/>
              <a:t>Tissue transglutaminase (tTG)</a:t>
            </a:r>
          </a:p>
          <a:p>
            <a:pPr lvl="1"/>
            <a:r>
              <a:rPr lang="en-US" smtClean="0"/>
              <a:t>Autoantigen recognized by endomysial antibodies</a:t>
            </a:r>
          </a:p>
          <a:p>
            <a:pPr lvl="1"/>
            <a:r>
              <a:rPr lang="en-US" smtClean="0"/>
              <a:t>tTG cross-links glutamine residues </a:t>
            </a:r>
          </a:p>
          <a:p>
            <a:pPr lvl="1"/>
            <a:r>
              <a:rPr lang="en-US" smtClean="0"/>
              <a:t>Produces neo-antigens from gliadin</a:t>
            </a:r>
          </a:p>
          <a:p>
            <a:pPr lvl="1"/>
            <a:r>
              <a:rPr lang="en-US" smtClean="0"/>
              <a:t>Measured by ELISA</a:t>
            </a:r>
            <a:endParaRPr lang="en-GB" smtClean="0"/>
          </a:p>
          <a:p>
            <a:r>
              <a:rPr lang="en-GB" smtClean="0"/>
              <a:t>High specificity (&gt;95%) &amp; sensitivity in diagnosis</a:t>
            </a:r>
          </a:p>
          <a:p>
            <a:r>
              <a:rPr lang="en-GB" smtClean="0"/>
              <a:t>Useful in monitoring response to treatment</a:t>
            </a:r>
          </a:p>
          <a:p>
            <a:endParaRPr lang="en-GB" smtClean="0"/>
          </a:p>
        </p:txBody>
      </p:sp>
      <p:pic>
        <p:nvPicPr>
          <p:cNvPr id="197637" name="Picture 5" descr="endomy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217963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8F2763-3E73-4BC8-A394-363C905C09E1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CHROMOSOME 4q27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rs13119723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i="1" smtClean="0"/>
              <a:t>P</a:t>
            </a:r>
            <a:r>
              <a:rPr lang="en-GB" smtClean="0"/>
              <a:t> = 2.0 x 10</a:t>
            </a:r>
            <a:r>
              <a:rPr lang="en-GB" baseline="30000" smtClean="0"/>
              <a:t>-7</a:t>
            </a:r>
            <a:endParaRPr lang="en-GB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Frequency of minor G allele (cases : controls)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UK 10.1%: 15.8%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Dutch 11.5% : 16.4%; Irish 12.8% : 16.2%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Combined OR 0.65; </a:t>
            </a:r>
            <a:r>
              <a:rPr lang="en-GB" i="1" smtClean="0"/>
              <a:t>p</a:t>
            </a:r>
            <a:r>
              <a:rPr lang="en-GB" smtClean="0"/>
              <a:t> = 4.8 x 10</a:t>
            </a:r>
            <a:r>
              <a:rPr lang="en-GB" baseline="30000" smtClean="0"/>
              <a:t>-11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baseline="30000" smtClean="0"/>
          </a:p>
          <a:p>
            <a:pPr>
              <a:lnSpc>
                <a:spcPct val="90000"/>
              </a:lnSpc>
            </a:pPr>
            <a:r>
              <a:rPr lang="en-GB" smtClean="0"/>
              <a:t>rs 6822844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Strongest association overall in combined cohorts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3333FF"/>
                </a:solidFill>
              </a:rPr>
              <a:t>OR 0.63; </a:t>
            </a:r>
            <a:r>
              <a:rPr lang="en-GB" b="1" i="1" smtClean="0">
                <a:solidFill>
                  <a:srgbClr val="3333FF"/>
                </a:solidFill>
              </a:rPr>
              <a:t>P</a:t>
            </a:r>
            <a:r>
              <a:rPr lang="en-GB" b="1" smtClean="0">
                <a:solidFill>
                  <a:srgbClr val="3333FF"/>
                </a:solidFill>
              </a:rPr>
              <a:t> = 1.3 x 10</a:t>
            </a:r>
            <a:r>
              <a:rPr lang="en-GB" b="1" baseline="30000" smtClean="0">
                <a:solidFill>
                  <a:srgbClr val="3333FF"/>
                </a:solidFill>
              </a:rPr>
              <a:t>-14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24kb 5’ of </a:t>
            </a:r>
            <a:r>
              <a:rPr lang="en-GB" i="1" smtClean="0"/>
              <a:t>IL21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D2752-5EE5-4785-9FD5-044C3D66A08C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431800"/>
          </a:xfrm>
        </p:spPr>
        <p:txBody>
          <a:bodyPr/>
          <a:lstStyle/>
          <a:p>
            <a:r>
              <a:rPr lang="fr-FR" sz="1800" smtClean="0">
                <a:latin typeface="Arial" charset="0"/>
              </a:rPr>
              <a:t>Chromosome 4q27: Linkage Disequilibrium</a:t>
            </a:r>
            <a:r>
              <a:rPr lang="fr-FR" smtClean="0"/>
              <a:t>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30000" smtClean="0"/>
          </a:p>
          <a:p>
            <a:pPr lvl="1">
              <a:buFontTx/>
              <a:buNone/>
            </a:pPr>
            <a:endParaRPr lang="fr-FR" smtClean="0"/>
          </a:p>
        </p:txBody>
      </p:sp>
      <p:pic>
        <p:nvPicPr>
          <p:cNvPr id="46085" name="Picture 4" descr="ng2058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129463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79A7-00D5-4BD5-839A-68959CBDA030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CHROMOSOME 4q27: GENES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557338"/>
            <a:ext cx="7629525" cy="5040312"/>
          </a:xfrm>
        </p:spPr>
        <p:txBody>
          <a:bodyPr/>
          <a:lstStyle/>
          <a:p>
            <a:r>
              <a:rPr lang="en-GB" i="1" smtClean="0">
                <a:solidFill>
                  <a:srgbClr val="3333FF"/>
                </a:solidFill>
              </a:rPr>
              <a:t>IL21</a:t>
            </a:r>
          </a:p>
          <a:p>
            <a:pPr lvl="1"/>
            <a:r>
              <a:rPr lang="en-GB" sz="1800" smtClean="0"/>
              <a:t>Enhances B,T, NK cell proliferation &amp; Interferon-γ production</a:t>
            </a:r>
          </a:p>
          <a:p>
            <a:pPr lvl="1"/>
            <a:r>
              <a:rPr lang="en-GB" sz="1800" smtClean="0"/>
              <a:t>Implicated in intestinal inflammation</a:t>
            </a:r>
          </a:p>
          <a:p>
            <a:pPr lvl="1"/>
            <a:r>
              <a:rPr lang="en-GB" sz="1800" smtClean="0"/>
              <a:t>Greatly increased expression in untreated Coeliac disease</a:t>
            </a:r>
          </a:p>
          <a:p>
            <a:r>
              <a:rPr lang="en-GB" i="1" smtClean="0">
                <a:solidFill>
                  <a:srgbClr val="3333FF"/>
                </a:solidFill>
              </a:rPr>
              <a:t>IL2</a:t>
            </a:r>
          </a:p>
          <a:p>
            <a:pPr lvl="1"/>
            <a:r>
              <a:rPr lang="en-GB" sz="1800" smtClean="0"/>
              <a:t>Key cytokine for T-cell activation and proliferation</a:t>
            </a:r>
          </a:p>
          <a:p>
            <a:pPr lvl="1"/>
            <a:r>
              <a:rPr lang="en-GB" sz="1800" smtClean="0"/>
              <a:t>Modest reduction in untreated Coeliac disease</a:t>
            </a:r>
          </a:p>
          <a:p>
            <a:pPr lvl="1"/>
            <a:r>
              <a:rPr lang="en-GB" sz="1800" smtClean="0"/>
              <a:t>Syntenic region in mouse (</a:t>
            </a:r>
            <a:r>
              <a:rPr lang="en-GB" sz="1800" i="1" smtClean="0"/>
              <a:t>Idd3</a:t>
            </a:r>
            <a:r>
              <a:rPr lang="en-GB" sz="1800" smtClean="0"/>
              <a:t>) determines susceptibility to autoimmune diseases in the NOD mouse by influencing </a:t>
            </a:r>
            <a:r>
              <a:rPr lang="en-GB" sz="1800" i="1" smtClean="0"/>
              <a:t>IL2</a:t>
            </a:r>
            <a:r>
              <a:rPr lang="en-GB" sz="1800" smtClean="0"/>
              <a:t> mRNA / protein levels &amp; CD4+ CD25+ regulatory T cell activity</a:t>
            </a:r>
          </a:p>
          <a:p>
            <a:r>
              <a:rPr lang="en-GB" i="1" smtClean="0">
                <a:solidFill>
                  <a:schemeClr val="accent2"/>
                </a:solidFill>
              </a:rPr>
              <a:t>KIAA1109</a:t>
            </a:r>
          </a:p>
          <a:p>
            <a:pPr lvl="1"/>
            <a:r>
              <a:rPr lang="en-GB" sz="1800" smtClean="0">
                <a:solidFill>
                  <a:schemeClr val="accent2"/>
                </a:solidFill>
              </a:rPr>
              <a:t>Unknown function</a:t>
            </a:r>
          </a:p>
          <a:p>
            <a:pPr lvl="1"/>
            <a:r>
              <a:rPr lang="en-GB" sz="1800" smtClean="0">
                <a:solidFill>
                  <a:schemeClr val="accent2"/>
                </a:solidFill>
              </a:rPr>
              <a:t>Modest reduction in untreated Coeliac disease</a:t>
            </a:r>
          </a:p>
          <a:p>
            <a:r>
              <a:rPr lang="en-GB" i="1" smtClean="0">
                <a:solidFill>
                  <a:schemeClr val="accent2"/>
                </a:solidFill>
              </a:rPr>
              <a:t>TENR / ADAD1</a:t>
            </a:r>
          </a:p>
          <a:p>
            <a:pPr lvl="1"/>
            <a:r>
              <a:rPr lang="en-GB" sz="1800" smtClean="0">
                <a:solidFill>
                  <a:schemeClr val="accent2"/>
                </a:solidFill>
              </a:rPr>
              <a:t>Expressed in 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CD468D-A217-4C53-9FC7-8EC9CBF9ADB3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488237" cy="914400"/>
          </a:xfrm>
        </p:spPr>
        <p:txBody>
          <a:bodyPr lIns="91440" tIns="45720" rIns="91440" bIns="45720"/>
          <a:lstStyle/>
          <a:p>
            <a:pPr eaLnBrk="1" hangingPunct="1"/>
            <a:r>
              <a:rPr lang="en-GB" smtClean="0"/>
              <a:t>COELIAC DISEASE GWAS 1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533400" indent="-533400" eaLnBrk="1" hangingPunct="1">
              <a:buFont typeface="Wingdings" pitchFamily="2" charset="2"/>
              <a:buNone/>
            </a:pPr>
            <a:endParaRPr lang="en-GB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533400" indent="-533400" eaLnBrk="1" hangingPunct="1"/>
            <a:r>
              <a:rPr lang="en-GB" b="1" smtClean="0">
                <a:solidFill>
                  <a:srgbClr val="3333FF"/>
                </a:solidFill>
              </a:rPr>
              <a:t>HLA-DQ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mtClean="0">
                <a:cs typeface="Times New Roman" pitchFamily="18" charset="0"/>
              </a:rPr>
              <a:t>	Allelic odds ratio = </a:t>
            </a:r>
            <a:r>
              <a:rPr lang="en-GB" smtClean="0">
                <a:solidFill>
                  <a:srgbClr val="3333FF"/>
                </a:solidFill>
                <a:cs typeface="Times New Roman" pitchFamily="18" charset="0"/>
              </a:rPr>
              <a:t>6.8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mtClean="0">
              <a:cs typeface="Times New Roman" pitchFamily="18" charset="0"/>
            </a:endParaRPr>
          </a:p>
          <a:p>
            <a:pPr marL="533400" indent="-533400" eaLnBrk="1" hangingPunct="1"/>
            <a:r>
              <a:rPr lang="en-GB" b="1" smtClean="0">
                <a:solidFill>
                  <a:srgbClr val="3333FF"/>
                </a:solidFill>
              </a:rPr>
              <a:t>IL2/IL21</a:t>
            </a:r>
            <a:r>
              <a:rPr lang="en-GB" smtClean="0"/>
              <a:t> region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mtClean="0"/>
              <a:t>	Allelic odds ratio = </a:t>
            </a:r>
            <a:r>
              <a:rPr lang="en-GB" smtClean="0">
                <a:solidFill>
                  <a:srgbClr val="3333FF"/>
                </a:solidFill>
              </a:rPr>
              <a:t>1.6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baseline="300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416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235825" y="1052513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March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2C73A8-0B8E-42D3-B179-A84E3FAEE046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1008063"/>
          </a:xfrm>
        </p:spPr>
        <p:txBody>
          <a:bodyPr/>
          <a:lstStyle/>
          <a:p>
            <a:r>
              <a:rPr lang="en-GB" smtClean="0"/>
              <a:t>Follow-up of Coeliac GWAS Findings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788275" cy="4391025"/>
          </a:xfrm>
        </p:spPr>
        <p:txBody>
          <a:bodyPr/>
          <a:lstStyle/>
          <a:p>
            <a:pPr marL="533400" indent="-533400"/>
            <a:r>
              <a:rPr lang="en-GB" smtClean="0"/>
              <a:t>Top 1020 non-HLA SNPs from GWAS (</a:t>
            </a:r>
            <a:r>
              <a:rPr lang="en-GB" i="1" smtClean="0"/>
              <a:t>p </a:t>
            </a:r>
            <a:r>
              <a:rPr lang="en-GB" smtClean="0"/>
              <a:t>&lt; 0.00275)</a:t>
            </a:r>
          </a:p>
          <a:p>
            <a:pPr marL="533400" indent="-533400"/>
            <a:endParaRPr lang="en-GB" smtClean="0"/>
          </a:p>
          <a:p>
            <a:pPr marL="533400" indent="-533400"/>
            <a:r>
              <a:rPr lang="en-GB" smtClean="0"/>
              <a:t>Additional UK2 + Irish + Dutch patients: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	1643 cases, 3406 controls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	+ GWAS: 767 cases, 1422 controls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	totalling 2410 cases, 4828 controls</a:t>
            </a:r>
          </a:p>
          <a:p>
            <a:pPr marL="533400" indent="-533400"/>
            <a:endParaRPr lang="en-GB" smtClean="0"/>
          </a:p>
          <a:p>
            <a:pPr marL="533400" indent="-533400"/>
            <a:r>
              <a:rPr lang="en-GB" b="1" smtClean="0"/>
              <a:t>7 further regions identified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</a:t>
            </a:r>
            <a:r>
              <a:rPr lang="en-GB" i="1" smtClean="0"/>
              <a:t>p</a:t>
            </a:r>
            <a:r>
              <a:rPr lang="en-GB" smtClean="0"/>
              <a:t> overall &lt; 5x10</a:t>
            </a:r>
            <a:r>
              <a:rPr lang="en-GB" baseline="30000" smtClean="0"/>
              <a:t>-7</a:t>
            </a:r>
            <a:r>
              <a:rPr lang="en-GB" smtClean="0"/>
              <a:t>	 = ‘genome wide significance’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C92BE0-EBF2-46F6-ABAC-3E305AA60827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Eight non-HLA Coeliac Disease Associated Regions</a:t>
            </a:r>
          </a:p>
        </p:txBody>
      </p:sp>
      <p:pic>
        <p:nvPicPr>
          <p:cNvPr id="51204" name="Picture 3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49759"/>
          <a:stretch>
            <a:fillRect/>
          </a:stretch>
        </p:blipFill>
        <p:spPr bwMode="auto">
          <a:xfrm>
            <a:off x="468313" y="1557338"/>
            <a:ext cx="41036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1"/>
          <a:stretch>
            <a:fillRect/>
          </a:stretch>
        </p:blipFill>
        <p:spPr bwMode="auto">
          <a:xfrm>
            <a:off x="4643438" y="1484313"/>
            <a:ext cx="41767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1476375" y="5373688"/>
            <a:ext cx="597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916046-225A-4C82-AEBB-360588E58884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(1)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4q27 </a:t>
            </a:r>
            <a:r>
              <a:rPr lang="en-GB" sz="1800" b="1" smtClean="0">
                <a:solidFill>
                  <a:srgbClr val="3333FF"/>
                </a:solidFill>
              </a:rPr>
              <a:t>(OR 0.73)</a:t>
            </a:r>
          </a:p>
          <a:p>
            <a:pPr lvl="1"/>
            <a:r>
              <a:rPr lang="en-GB" i="1" smtClean="0"/>
              <a:t>KIAA1109-ADAD1-</a:t>
            </a:r>
            <a:r>
              <a:rPr lang="en-GB" sz="1800" b="1" i="1" smtClean="0">
                <a:solidFill>
                  <a:srgbClr val="3333FF"/>
                </a:solidFill>
              </a:rPr>
              <a:t>IL2-IL21</a:t>
            </a:r>
          </a:p>
          <a:p>
            <a:pPr lvl="1"/>
            <a:r>
              <a:rPr lang="en-GB" smtClean="0"/>
              <a:t>Also identified in T1DM, Grave’s disease &amp; Rh. Arthritis</a:t>
            </a:r>
          </a:p>
          <a:p>
            <a:pPr lvl="1"/>
            <a:endParaRPr lang="en-GB" smtClean="0"/>
          </a:p>
          <a:p>
            <a:r>
              <a:rPr lang="en-GB" smtClean="0"/>
              <a:t>1q31 </a:t>
            </a:r>
            <a:r>
              <a:rPr lang="en-GB" sz="1800" b="1" smtClean="0">
                <a:solidFill>
                  <a:srgbClr val="3333FF"/>
                </a:solidFill>
              </a:rPr>
              <a:t>(OR 0.71)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RGS1</a:t>
            </a:r>
            <a:r>
              <a:rPr lang="en-GB" i="1" smtClean="0"/>
              <a:t> </a:t>
            </a:r>
            <a:r>
              <a:rPr lang="en-GB" smtClean="0"/>
              <a:t>(regulator of G-protein signalling 1)</a:t>
            </a:r>
            <a:endParaRPr lang="en-GB" i="1" smtClean="0"/>
          </a:p>
          <a:p>
            <a:pPr lvl="1"/>
            <a:r>
              <a:rPr lang="en-GB" smtClean="0"/>
              <a:t>Regulates chemokine receptor signalling</a:t>
            </a:r>
          </a:p>
          <a:p>
            <a:pPr lvl="1"/>
            <a:r>
              <a:rPr lang="en-GB" smtClean="0"/>
              <a:t>Involved in B-cell activation</a:t>
            </a:r>
          </a:p>
          <a:p>
            <a:pPr lvl="1"/>
            <a:r>
              <a:rPr lang="en-GB" smtClean="0"/>
              <a:t>Strongly expressed in intestinal intra-epithelial lymphocytes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147E8-2498-46EC-BC9A-9EC3AAFDE347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(2)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2q11-2q12 </a:t>
            </a:r>
            <a:r>
              <a:rPr lang="en-GB" sz="1800" b="1" smtClean="0">
                <a:solidFill>
                  <a:srgbClr val="3333FF"/>
                </a:solidFill>
              </a:rPr>
              <a:t>(OR 1.27)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IL18RAP &amp; IL18R1</a:t>
            </a:r>
          </a:p>
          <a:p>
            <a:pPr lvl="1"/>
            <a:r>
              <a:rPr lang="en-GB" smtClean="0"/>
              <a:t>IL18 induces T-cells to synthesize Interferon-</a:t>
            </a:r>
            <a:r>
              <a:rPr lang="el-GR" smtClean="0"/>
              <a:t>γ</a:t>
            </a:r>
            <a:endParaRPr lang="en-GB" smtClean="0"/>
          </a:p>
          <a:p>
            <a:pPr lvl="1"/>
            <a:r>
              <a:rPr lang="en-GB" smtClean="0"/>
              <a:t>IL18 expressed in intestinal mucosa of coeliacs but not healthy controls</a:t>
            </a:r>
          </a:p>
          <a:p>
            <a:pPr lvl="2" algn="r"/>
            <a:endParaRPr lang="en-GB" sz="1200" smtClean="0">
              <a:latin typeface="Arial" charset="0"/>
            </a:endParaRPr>
          </a:p>
        </p:txBody>
      </p:sp>
      <p:pic>
        <p:nvPicPr>
          <p:cNvPr id="53253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4655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5724525" y="37163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/>
            <a:r>
              <a:rPr lang="en-GB" sz="1200"/>
              <a:t>IL18RAP mRNA Expression     </a:t>
            </a:r>
          </a:p>
          <a:p>
            <a:pPr lvl="2"/>
            <a:r>
              <a:rPr lang="en-GB" sz="1200"/>
              <a:t>in Blood from Treated Coeliacs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C7EF4F-ABD8-416A-9EC9-A731F5B08894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(3)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60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3p21 </a:t>
            </a:r>
            <a:r>
              <a:rPr lang="en-GB" sz="1800" b="1" smtClean="0">
                <a:solidFill>
                  <a:srgbClr val="3333FF"/>
                </a:solidFill>
              </a:rPr>
              <a:t>(OR 1.21)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mtClean="0"/>
              <a:t>Cluster of chemokine receptor genes</a:t>
            </a:r>
          </a:p>
          <a:p>
            <a:pPr lvl="1">
              <a:lnSpc>
                <a:spcPct val="90000"/>
              </a:lnSpc>
            </a:pPr>
            <a:r>
              <a:rPr lang="en-GB" sz="1800" b="1" i="1" smtClean="0">
                <a:solidFill>
                  <a:srgbClr val="3333FF"/>
                </a:solidFill>
              </a:rPr>
              <a:t>CCR1, CCR2, CCRL2, CCR3, CCR5, XCR1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Associated with T1DM</a:t>
            </a:r>
          </a:p>
          <a:p>
            <a:pPr lvl="1">
              <a:lnSpc>
                <a:spcPct val="90000"/>
              </a:lnSpc>
            </a:pPr>
            <a:endParaRPr lang="en-GB" i="1" smtClean="0"/>
          </a:p>
          <a:p>
            <a:pPr>
              <a:lnSpc>
                <a:spcPct val="90000"/>
              </a:lnSpc>
            </a:pPr>
            <a:r>
              <a:rPr lang="en-GB" smtClean="0"/>
              <a:t>3q25-3q26 </a:t>
            </a:r>
            <a:r>
              <a:rPr lang="en-GB" sz="1800" b="1" smtClean="0">
                <a:solidFill>
                  <a:srgbClr val="3333FF"/>
                </a:solidFill>
              </a:rPr>
              <a:t>(OR 1.34)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z="1800" b="1" i="1" smtClean="0">
                <a:solidFill>
                  <a:srgbClr val="3333FF"/>
                </a:solidFill>
              </a:rPr>
              <a:t>IL12A</a:t>
            </a:r>
            <a:r>
              <a:rPr lang="en-GB" i="1" smtClean="0"/>
              <a:t> </a:t>
            </a:r>
            <a:r>
              <a:rPr lang="en-GB" smtClean="0"/>
              <a:t>– encodes IL12p35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Induces Interferon-</a:t>
            </a:r>
            <a:r>
              <a:rPr lang="el-GR" smtClean="0"/>
              <a:t>γ</a:t>
            </a:r>
            <a:r>
              <a:rPr lang="en-GB" smtClean="0"/>
              <a:t> secreting Th1 cells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3q28 </a:t>
            </a:r>
            <a:r>
              <a:rPr lang="en-GB" sz="1800" b="1" smtClean="0">
                <a:solidFill>
                  <a:srgbClr val="3333FF"/>
                </a:solidFill>
              </a:rPr>
              <a:t>(OR 0.82)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z="1800" b="1" i="1" smtClean="0">
                <a:solidFill>
                  <a:srgbClr val="3333FF"/>
                </a:solidFill>
              </a:rPr>
              <a:t>LPP</a:t>
            </a: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Highly expressed in small intestine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? Involved in cell shape &amp; motility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3CA89B-AB44-4BF1-B614-B7F5A4F9E393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914400"/>
          </a:xfrm>
        </p:spPr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6295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GLUTEN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Fraction of cereals that binds (glues)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Proteins found in wheat, barley, rye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A-gliadin (wheat), hordein (barley), secalin (rye)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Specific polypeptides rich in P and Q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 lvl="4">
              <a:lnSpc>
                <a:spcPct val="90000"/>
              </a:lnSpc>
            </a:pPr>
            <a:r>
              <a:rPr lang="en-GB" smtClean="0"/>
              <a:t>Shan et al Science 2002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LQLQ</a:t>
            </a:r>
            <a:r>
              <a:rPr lang="en-GB" u="sng" smtClean="0">
                <a:solidFill>
                  <a:schemeClr val="tx2"/>
                </a:solidFill>
              </a:rPr>
              <a:t>PFPQP</a:t>
            </a:r>
            <a:r>
              <a:rPr lang="en-GB" u="sng" smtClean="0">
                <a:solidFill>
                  <a:srgbClr val="3333FF"/>
                </a:solidFill>
              </a:rPr>
              <a:t>Q</a:t>
            </a:r>
            <a:r>
              <a:rPr lang="en-GB" u="sng" smtClean="0">
                <a:solidFill>
                  <a:schemeClr val="tx2"/>
                </a:solidFill>
              </a:rPr>
              <a:t>LPYP</a:t>
            </a:r>
            <a:r>
              <a:rPr lang="en-GB" smtClean="0">
                <a:solidFill>
                  <a:schemeClr val="tx2"/>
                </a:solidFill>
              </a:rPr>
              <a:t>QP</a:t>
            </a:r>
            <a:r>
              <a:rPr lang="en-GB" smtClean="0"/>
              <a:t>Q</a:t>
            </a:r>
            <a:r>
              <a:rPr lang="en-GB" smtClean="0">
                <a:solidFill>
                  <a:schemeClr val="tx2"/>
                </a:solidFill>
              </a:rPr>
              <a:t>LPYPQPQLPYPQPQPF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33-mer, residues 57 – 89 of </a:t>
            </a:r>
            <a:r>
              <a:rPr lang="en-GB" smtClean="0">
                <a:sym typeface="Symbol" pitchFamily="18" charset="2"/>
              </a:rPr>
              <a:t>2-gliadin</a:t>
            </a:r>
          </a:p>
          <a:p>
            <a:pPr lvl="1">
              <a:lnSpc>
                <a:spcPct val="90000"/>
              </a:lnSpc>
            </a:pPr>
            <a:r>
              <a:rPr lang="en-GB" smtClean="0">
                <a:sym typeface="Symbol" pitchFamily="18" charset="2"/>
              </a:rPr>
              <a:t>stable in gastric, pancreatic &amp; intestinal proteases</a:t>
            </a:r>
          </a:p>
          <a:p>
            <a:pPr lvl="1">
              <a:lnSpc>
                <a:spcPct val="90000"/>
              </a:lnSpc>
            </a:pPr>
            <a:r>
              <a:rPr lang="en-GB" smtClean="0">
                <a:sym typeface="Symbol" pitchFamily="18" charset="2"/>
              </a:rPr>
              <a:t>Q reacts with tTG; deamidated to E</a:t>
            </a:r>
          </a:p>
          <a:p>
            <a:pPr lvl="1">
              <a:lnSpc>
                <a:spcPct val="90000"/>
              </a:lnSpc>
            </a:pPr>
            <a:r>
              <a:rPr lang="en-GB" smtClean="0">
                <a:sym typeface="Symbol" pitchFamily="18" charset="2"/>
              </a:rPr>
              <a:t>stimulates HLA- restricted intestinal T cell clones from coeliacs</a:t>
            </a:r>
            <a:endParaRPr lang="en-GB" smtClean="0"/>
          </a:p>
          <a:p>
            <a:pPr lvl="1">
              <a:lnSpc>
                <a:spcPct val="90000"/>
              </a:lnSpc>
            </a:pPr>
            <a:endParaRPr lang="en-GB" smtClean="0"/>
          </a:p>
          <a:p>
            <a:pPr lvl="1">
              <a:lnSpc>
                <a:spcPct val="90000"/>
              </a:lnSpc>
            </a:pPr>
            <a:endParaRPr lang="en-GB" smtClean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914400" y="3733800"/>
            <a:ext cx="7383463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407989-1FA5-4AF5-856D-F8B67EF85329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(4)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6q25 </a:t>
            </a:r>
            <a:r>
              <a:rPr lang="en-GB" sz="1800" b="1" smtClean="0">
                <a:solidFill>
                  <a:srgbClr val="3333FF"/>
                </a:solidFill>
              </a:rPr>
              <a:t>(OR 1.21)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TAGAP</a:t>
            </a:r>
            <a:r>
              <a:rPr lang="en-GB" smtClean="0"/>
              <a:t> (T-cell activation GTPase activating protein)</a:t>
            </a:r>
          </a:p>
          <a:p>
            <a:pPr lvl="1"/>
            <a:r>
              <a:rPr lang="en-GB" smtClean="0"/>
              <a:t>Expressed in activated T-cells</a:t>
            </a:r>
          </a:p>
          <a:p>
            <a:pPr lvl="1"/>
            <a:endParaRPr lang="en-GB" i="1" smtClean="0"/>
          </a:p>
          <a:p>
            <a:r>
              <a:rPr lang="en-GB" smtClean="0"/>
              <a:t>12q24 </a:t>
            </a:r>
            <a:r>
              <a:rPr lang="en-GB" sz="1800" b="1" smtClean="0">
                <a:solidFill>
                  <a:srgbClr val="3333FF"/>
                </a:solidFill>
              </a:rPr>
              <a:t>(OR 1.19)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SH2B3</a:t>
            </a:r>
            <a:r>
              <a:rPr lang="en-GB" i="1" smtClean="0"/>
              <a:t> (</a:t>
            </a:r>
            <a:r>
              <a:rPr lang="en-GB" smtClean="0"/>
              <a:t>also known as </a:t>
            </a:r>
            <a:r>
              <a:rPr lang="en-GB" i="1" smtClean="0"/>
              <a:t>LNK</a:t>
            </a:r>
            <a:r>
              <a:rPr lang="en-GB" smtClean="0"/>
              <a:t>) &amp; </a:t>
            </a:r>
            <a:r>
              <a:rPr lang="en-GB" i="1" smtClean="0"/>
              <a:t>ATXN2</a:t>
            </a:r>
          </a:p>
          <a:p>
            <a:pPr lvl="1"/>
            <a:r>
              <a:rPr lang="en-GB" smtClean="0"/>
              <a:t>Strong association with T1DM</a:t>
            </a:r>
          </a:p>
          <a:p>
            <a:pPr lvl="1"/>
            <a:r>
              <a:rPr lang="en-GB" smtClean="0"/>
              <a:t>Expressed in monocytes &amp; dendritic cells</a:t>
            </a:r>
          </a:p>
          <a:p>
            <a:pPr lvl="1"/>
            <a:r>
              <a:rPr lang="en-GB" smtClean="0"/>
              <a:t>Found in small intestine, especially inflamed coeliac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274883-FCE2-401B-8B2E-18C7F308B5A9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288925"/>
          </a:xfrm>
        </p:spPr>
        <p:txBody>
          <a:bodyPr/>
          <a:lstStyle/>
          <a:p>
            <a:r>
              <a:rPr lang="en-GB" sz="2000" smtClean="0"/>
              <a:t>Summary of  Variant Genes in Coeliac Disease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93062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7019925" y="6237288"/>
            <a:ext cx="1727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>
                <a:solidFill>
                  <a:srgbClr val="3333FF"/>
                </a:solidFill>
              </a:rPr>
              <a:t>DA van Heel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 of Coeliac Genetic Studies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HLA-DQ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IL2-IL21 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7 more risk variants/regions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Genes from 8 regions involved in immune response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4 of 9 regions overlap with type 1 diabetes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B142DC-7A5A-46EF-ACA0-23246A83324B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with findings in Type 1 Diabetes mellitus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(Figure from </a:t>
            </a:r>
            <a:r>
              <a:rPr lang="en-GB" sz="1800" smtClean="0">
                <a:hlinkClick r:id="rId3"/>
              </a:rPr>
              <a:t>Todd, J.A. </a:t>
            </a:r>
            <a:r>
              <a:rPr lang="en-GB" sz="1800" i="1" smtClean="0">
                <a:hlinkClick r:id="rId3"/>
              </a:rPr>
              <a:t>et al</a:t>
            </a:r>
            <a:r>
              <a:rPr lang="en-GB" sz="1800" smtClean="0">
                <a:hlinkClick r:id="rId3"/>
              </a:rPr>
              <a:t>., </a:t>
            </a:r>
            <a:r>
              <a:rPr lang="en-GB" sz="1800" b="1" i="1" smtClean="0">
                <a:hlinkClick r:id="rId3"/>
              </a:rPr>
              <a:t>Nat. Genet.</a:t>
            </a:r>
            <a:r>
              <a:rPr lang="en-GB" sz="1800" b="1" smtClean="0">
                <a:hlinkClick r:id="rId3"/>
              </a:rPr>
              <a:t> 39</a:t>
            </a:r>
            <a:r>
              <a:rPr lang="en-GB" sz="1800" smtClean="0">
                <a:hlinkClick r:id="rId3"/>
              </a:rPr>
              <a:t>, 857–864, 2007</a:t>
            </a:r>
            <a:r>
              <a:rPr lang="en-GB" sz="1800" smtClean="0"/>
              <a:t>.)</a:t>
            </a:r>
            <a:r>
              <a:rPr lang="en-GB" smtClean="0"/>
              <a:t> </a:t>
            </a:r>
          </a:p>
        </p:txBody>
      </p:sp>
      <p:pic>
        <p:nvPicPr>
          <p:cNvPr id="58373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857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Shared and Distinct Genetic Variants </a:t>
            </a:r>
            <a:br>
              <a:rPr lang="en-GB" sz="2000" smtClean="0"/>
            </a:br>
            <a:r>
              <a:rPr lang="en-GB" sz="2000" smtClean="0"/>
              <a:t>	in Type 1 Diabetes and Celiac Disease</a:t>
            </a:r>
            <a:r>
              <a:rPr lang="en-GB" sz="2000" b="0" smtClean="0"/>
              <a:t>			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29525" cy="4606925"/>
          </a:xfrm>
        </p:spPr>
        <p:txBody>
          <a:bodyPr/>
          <a:lstStyle/>
          <a:p>
            <a:pPr lvl="4"/>
            <a:r>
              <a:rPr lang="en-GB" b="1" smtClean="0"/>
              <a:t>	Smyth et al NEJM 2008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41920" r="26968" b="22688"/>
          <a:stretch>
            <a:fillRect/>
          </a:stretch>
        </p:blipFill>
        <p:spPr bwMode="auto">
          <a:xfrm>
            <a:off x="395288" y="1801813"/>
            <a:ext cx="7272337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GWAS follow-up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n-GB" smtClean="0"/>
              <a:t>Trynka et al Gut 2009</a:t>
            </a:r>
          </a:p>
        </p:txBody>
      </p:sp>
      <p:pic>
        <p:nvPicPr>
          <p:cNvPr id="60420" name="Picture 4" descr="Figure 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61214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GWAS follow-up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lnSpc>
                <a:spcPct val="90000"/>
              </a:lnSpc>
            </a:pPr>
            <a:r>
              <a:rPr lang="en-GB" sz="1200" smtClean="0"/>
              <a:t>Trynka et al Gut 2009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458 SNPs were assayed in 1682 cases and 3258 controls from three populations (UK, Irish and Dutch).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Results combined with the original GWAS cohort (767 UK cases and 1422 controls);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6 SNPs showed association with p&lt;1 x 10(-04) and were then genotyped in an independent Italian coeliac cohort (538 cases and 593 controls).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2 novel coeliac disease risk regions identified: 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6q23.3 (</a:t>
            </a:r>
            <a:r>
              <a:rPr lang="en-GB" sz="1800" smtClean="0">
                <a:solidFill>
                  <a:srgbClr val="3333FF"/>
                </a:solidFill>
              </a:rPr>
              <a:t>OLIG3-TNFAIP3</a:t>
            </a:r>
            <a:r>
              <a:rPr lang="en-GB" sz="1800" smtClean="0"/>
              <a:t>)  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2p16.1 </a:t>
            </a:r>
            <a:r>
              <a:rPr lang="en-GB" sz="1800" smtClean="0">
                <a:solidFill>
                  <a:srgbClr val="3333FF"/>
                </a:solidFill>
              </a:rPr>
              <a:t>(REL</a:t>
            </a:r>
            <a:r>
              <a:rPr lang="en-GB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genome-wide significance in the combined analysis (2987 cases and 5273 controls) p = 1.3 x 10(-08) &amp; 5.2 x 10(-07)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Both involved in </a:t>
            </a:r>
            <a:r>
              <a:rPr lang="en-GB" sz="1800" smtClean="0">
                <a:solidFill>
                  <a:srgbClr val="3333FF"/>
                </a:solidFill>
              </a:rPr>
              <a:t>NFkB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Second Generation GWAS results</a:t>
            </a:r>
            <a:br>
              <a:rPr lang="en-GB" sz="2000" smtClean="0"/>
            </a:br>
            <a:r>
              <a:rPr lang="en-GB" sz="2000" smtClean="0"/>
              <a:t>Dubois et al. </a:t>
            </a:r>
            <a:r>
              <a:rPr lang="en-GB" sz="2000" i="1" smtClean="0"/>
              <a:t>Nat Gen</a:t>
            </a:r>
            <a:r>
              <a:rPr lang="en-GB" sz="2000" smtClean="0"/>
              <a:t> 2010; 42: 295</a:t>
            </a:r>
          </a:p>
        </p:txBody>
      </p:sp>
      <p:pic>
        <p:nvPicPr>
          <p:cNvPr id="62467" name="Picture 3" descr="Coexpression analysis of genes mapping to 40 genome-wide significant and suggestive celiac disease regions in 33,109 heterogenous human samples from the Gene Expression Omnib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92338"/>
            <a:ext cx="54006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280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1400" b="1">
                <a:solidFill>
                  <a:srgbClr val="3333FF"/>
                </a:solidFill>
              </a:rPr>
              <a:t>GWAS in 4,533 celiacs &amp; 10,750 controls; + 4,918 celiacs &amp; 5,684 controls for 113 selected SNPs</a:t>
            </a:r>
          </a:p>
          <a:p>
            <a:pPr algn="l">
              <a:lnSpc>
                <a:spcPct val="80000"/>
              </a:lnSpc>
            </a:pPr>
            <a:r>
              <a:rPr lang="en-GB" sz="1400"/>
              <a:t>Coexpression analysis of genes mapping to 40 genome-wide significant and suggestive celiac disease regions in 33,109 heterogenous human samples from the Gene Expression Omnibus.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GB" sz="2600" smtClean="0"/>
              <a:t>Coeliac Genetics - questions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3671888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Are there more coeliac genetic risk factors ?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HLA DQ2/8 may explain ~35% heritability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8 new variants explain &lt; 5% heritability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Small individual effects of new genes (OR 1.2-1.3)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How to find them: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Larger sample SNP GWAS study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Rare variants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Structural variants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Which are the causal variants from each region ?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How do variants alter biological function 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Environmental Factors affecting Development of Coeliac Disease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Genetics</a:t>
            </a:r>
          </a:p>
          <a:p>
            <a:endParaRPr lang="en-GB" smtClean="0"/>
          </a:p>
          <a:p>
            <a:r>
              <a:rPr lang="en-GB" smtClean="0"/>
              <a:t>Environmental</a:t>
            </a:r>
          </a:p>
          <a:p>
            <a:pPr lvl="1"/>
            <a:r>
              <a:rPr lang="en-GB" smtClean="0"/>
              <a:t>Gluten</a:t>
            </a:r>
          </a:p>
          <a:p>
            <a:pPr lvl="1"/>
            <a:r>
              <a:rPr lang="en-GB" smtClean="0">
                <a:solidFill>
                  <a:srgbClr val="3333FF"/>
                </a:solidFill>
              </a:rPr>
              <a:t>Weaning and tolerance</a:t>
            </a:r>
          </a:p>
          <a:p>
            <a:pPr lvl="1"/>
            <a:r>
              <a:rPr lang="en-GB" smtClean="0">
                <a:solidFill>
                  <a:srgbClr val="3333FF"/>
                </a:solidFill>
              </a:rPr>
              <a:t>Influences at time of exposure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FC226B-5622-430F-AC12-21E0BE273245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488238" cy="914400"/>
          </a:xfrm>
        </p:spPr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SENSITIVE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Immunological reaction </a:t>
            </a:r>
          </a:p>
          <a:p>
            <a:pPr lvl="2">
              <a:buFontTx/>
              <a:buChar char="•"/>
            </a:pPr>
            <a:r>
              <a:rPr lang="en-GB" smtClean="0"/>
              <a:t>tissue transglutaminases and neo-antigen formation</a:t>
            </a:r>
          </a:p>
          <a:p>
            <a:pPr lvl="2">
              <a:buFontTx/>
              <a:buChar char="•"/>
            </a:pPr>
            <a:r>
              <a:rPr lang="en-GB" smtClean="0"/>
              <a:t>activated HLA-restricted T-lymphocytes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Genetic predisposition  to immune response ...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Timing of Gluten Introduction &amp; Development of Coeliac Disease Autoimmunity (CDA)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7375" cy="5040313"/>
          </a:xfrm>
        </p:spPr>
        <p:txBody>
          <a:bodyPr/>
          <a:lstStyle/>
          <a:p>
            <a:pPr lvl="4"/>
            <a:r>
              <a:rPr lang="en-GB" sz="1600" b="1" i="0" smtClean="0">
                <a:latin typeface="Calibri" pitchFamily="34" charset="0"/>
              </a:rPr>
              <a:t>Norris </a:t>
            </a:r>
            <a:r>
              <a:rPr lang="en-GB" sz="1600" b="1" smtClean="0">
                <a:latin typeface="Calibri" pitchFamily="34" charset="0"/>
              </a:rPr>
              <a:t>et al</a:t>
            </a:r>
            <a:r>
              <a:rPr lang="en-GB" sz="1600" b="1" i="0" smtClean="0">
                <a:latin typeface="Calibri" pitchFamily="34" charset="0"/>
              </a:rPr>
              <a:t>. JAMA 2005; 293:2343</a:t>
            </a:r>
          </a:p>
          <a:p>
            <a:pPr>
              <a:spcBef>
                <a:spcPct val="0"/>
              </a:spcBef>
            </a:pPr>
            <a:r>
              <a:rPr lang="en-GB" sz="2000" smtClean="0">
                <a:latin typeface="Calibri" pitchFamily="34" charset="0"/>
              </a:rPr>
              <a:t>1560 children in Denver (DAISY)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HLA-DR3-DQ2 or DR4-DQ8, or 1st-degree relative with T1D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Mean follow-up 4.8y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CDA = tTG +ve x2 [n=51]; or tTG + Villous atrophy on Biopsy [n=25]</a:t>
            </a:r>
          </a:p>
        </p:txBody>
      </p:sp>
      <p:graphicFrame>
        <p:nvGraphicFramePr>
          <p:cNvPr id="163062" name="Group 246"/>
          <p:cNvGraphicFramePr>
            <a:graphicFrameLocks noGrp="1"/>
          </p:cNvGraphicFramePr>
          <p:nvPr/>
        </p:nvGraphicFramePr>
        <p:xfrm>
          <a:off x="142875" y="3357563"/>
          <a:ext cx="8750300" cy="3171826"/>
        </p:xfrm>
        <a:graphic>
          <a:graphicData uri="http://schemas.openxmlformats.org/drawingml/2006/table">
            <a:tbl>
              <a:tblPr/>
              <a:tblGrid>
                <a:gridCol w="1936750"/>
                <a:gridCol w="603250"/>
                <a:gridCol w="630238"/>
                <a:gridCol w="1835150"/>
                <a:gridCol w="792162"/>
                <a:gridCol w="852488"/>
                <a:gridCol w="2100262"/>
              </a:tblGrid>
              <a:tr h="701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Age of exposure to wheat, barley or rye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CDA +ve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CDA  -ve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Hazard ratio of CDA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Biopsy  +ve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Biopsy  -ve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Hazard ratio of Biopsy +ve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 – 3 mo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5.17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1.44 – 18.57]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 = 0.02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22.97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4.55 – 116]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 =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0.001</a:t>
                      </a:r>
                      <a:endParaRPr kumimoji="0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4 – 6 mo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23%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&gt; 7 mo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71%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895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1.87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0.97 – 3.60]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 = 0.07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76%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912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3.98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1.18 – 13.46]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 = 0.04</a:t>
                      </a:r>
                      <a:endParaRPr kumimoji="0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Rotavirus Infection Frequency and Rick of Celiac Disease Autoimmunity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n-GB" sz="1600" b="1" i="0" smtClean="0">
                <a:latin typeface="Calibri" pitchFamily="34" charset="0"/>
              </a:rPr>
              <a:t>Stene </a:t>
            </a:r>
            <a:r>
              <a:rPr lang="en-GB" sz="1600" b="1" smtClean="0">
                <a:latin typeface="Calibri" pitchFamily="34" charset="0"/>
              </a:rPr>
              <a:t>et al</a:t>
            </a:r>
            <a:r>
              <a:rPr lang="en-GB" sz="1600" b="1" i="0" smtClean="0">
                <a:latin typeface="Calibri" pitchFamily="34" charset="0"/>
              </a:rPr>
              <a:t>. Am J Gastro 2006; 101: 2333</a:t>
            </a:r>
          </a:p>
          <a:p>
            <a:pPr>
              <a:spcBef>
                <a:spcPct val="0"/>
              </a:spcBef>
            </a:pPr>
            <a:r>
              <a:rPr lang="en-GB" sz="2000" smtClean="0">
                <a:latin typeface="Calibri" pitchFamily="34" charset="0"/>
              </a:rPr>
              <a:t>1931 children in Denver (DAISY)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HLA-DR3/DQ2 or DR4, or 1st-degree relative with T1D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CDA = tTG +ve x2 [n=54]; or tTG + Villous atrophy on Biopsy [n=27]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Two matched controls for each case</a:t>
            </a:r>
          </a:p>
          <a:p>
            <a:pPr lvl="1">
              <a:spcBef>
                <a:spcPct val="0"/>
              </a:spcBef>
            </a:pPr>
            <a:r>
              <a:rPr lang="en-GB" sz="1800" smtClean="0">
                <a:latin typeface="Calibri" pitchFamily="34" charset="0"/>
              </a:rPr>
              <a:t>Rotavirus serology at defined times</a:t>
            </a:r>
          </a:p>
          <a:p>
            <a:pPr lvl="4"/>
            <a:endParaRPr lang="en-GB" sz="1600" b="1" i="0" smtClean="0">
              <a:latin typeface="Calibri" pitchFamily="34" charset="0"/>
            </a:endParaRPr>
          </a:p>
          <a:p>
            <a:endParaRPr lang="en-GB" smtClean="0"/>
          </a:p>
        </p:txBody>
      </p:sp>
      <p:graphicFrame>
        <p:nvGraphicFramePr>
          <p:cNvPr id="160830" name="Group 62"/>
          <p:cNvGraphicFramePr>
            <a:graphicFrameLocks noGrp="1"/>
          </p:cNvGraphicFramePr>
          <p:nvPr/>
        </p:nvGraphicFramePr>
        <p:xfrm>
          <a:off x="1042988" y="3429000"/>
          <a:ext cx="6769100" cy="2625726"/>
        </p:xfrm>
        <a:graphic>
          <a:graphicData uri="http://schemas.openxmlformats.org/drawingml/2006/table">
            <a:tbl>
              <a:tblPr/>
              <a:tblGrid>
                <a:gridCol w="2444750"/>
                <a:gridCol w="1016000"/>
                <a:gridCol w="1203325"/>
                <a:gridCol w="210502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Rotavirus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Controls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Risk ratio of CDA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1.94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0.39 – 9.56]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&gt;2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3.76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0.76 – 18.7]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91" name="Text Box 59"/>
          <p:cNvSpPr txBox="1">
            <a:spLocks noChangeArrowheads="1"/>
          </p:cNvSpPr>
          <p:nvPr/>
        </p:nvSpPr>
        <p:spPr bwMode="auto">
          <a:xfrm>
            <a:off x="6516688" y="6308725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3333FF"/>
                </a:solidFill>
                <a:latin typeface="Calibri" pitchFamily="34" charset="0"/>
              </a:rPr>
              <a:t>Test for trend </a:t>
            </a:r>
            <a:r>
              <a:rPr lang="en-GB" sz="1600" b="1" i="1">
                <a:solidFill>
                  <a:srgbClr val="3333FF"/>
                </a:solidFill>
                <a:latin typeface="Calibri" pitchFamily="34" charset="0"/>
              </a:rPr>
              <a:t> p</a:t>
            </a:r>
            <a:r>
              <a:rPr lang="en-GB" sz="1600" b="1">
                <a:solidFill>
                  <a:srgbClr val="3333FF"/>
                </a:solidFill>
                <a:latin typeface="Calibri" pitchFamily="34" charset="0"/>
              </a:rPr>
              <a:t> = 0.037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5F1698-FA49-42F8-9542-78044760771F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GENETICS OF COELIAC DISEASE:</a:t>
            </a:r>
            <a:br>
              <a:rPr lang="fr-FR" smtClean="0"/>
            </a:br>
            <a:r>
              <a:rPr lang="fr-FR" smtClean="0"/>
              <a:t>SUMMARY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73238"/>
            <a:ext cx="7629525" cy="4535487"/>
          </a:xfrm>
        </p:spPr>
        <p:txBody>
          <a:bodyPr/>
          <a:lstStyle/>
          <a:p>
            <a:r>
              <a:rPr lang="en-GB" smtClean="0"/>
              <a:t>Gluten-sensitive enteropathy</a:t>
            </a:r>
          </a:p>
          <a:p>
            <a:r>
              <a:rPr lang="en-GB" smtClean="0"/>
              <a:t>Strong inheritability</a:t>
            </a:r>
          </a:p>
          <a:p>
            <a:r>
              <a:rPr lang="en-GB" smtClean="0"/>
              <a:t>HLA-DQ most important factor</a:t>
            </a:r>
          </a:p>
          <a:p>
            <a:r>
              <a:rPr lang="en-GB" smtClean="0"/>
              <a:t>Weak effects from linkage and candidate gene studies</a:t>
            </a:r>
          </a:p>
          <a:p>
            <a:r>
              <a:rPr lang="en-GB" smtClean="0"/>
              <a:t>Genome-wide association study identified </a:t>
            </a:r>
            <a:r>
              <a:rPr lang="en-GB" i="1" smtClean="0"/>
              <a:t>IL21/IL2</a:t>
            </a:r>
          </a:p>
          <a:p>
            <a:r>
              <a:rPr lang="en-GB" smtClean="0"/>
              <a:t>Further genes involved in immune function</a:t>
            </a:r>
          </a:p>
          <a:p>
            <a:r>
              <a:rPr lang="en-GB" smtClean="0"/>
              <a:t>Overlap with T1DM (&amp; Grave’s disease)</a:t>
            </a:r>
          </a:p>
          <a:p>
            <a:r>
              <a:rPr lang="en-GB" smtClean="0"/>
              <a:t>Only proportion of inheritability explained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	…  where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74F1A7-932D-4D66-BFE1-76C1D6B12381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=</a:t>
            </a:r>
            <a:br>
              <a:rPr lang="en-GB" smtClean="0"/>
            </a:br>
            <a:r>
              <a:rPr lang="en-GB" smtClean="0"/>
              <a:t>GLUTEN SENSITIVE ENTEROPATHY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ENTEROPATHY</a:t>
            </a:r>
          </a:p>
          <a:p>
            <a:endParaRPr lang="en-GB" smtClean="0">
              <a:solidFill>
                <a:schemeClr val="tx2"/>
              </a:solidFill>
              <a:latin typeface="Arial Black" pitchFamily="34" charset="0"/>
            </a:endParaRPr>
          </a:p>
          <a:p>
            <a:pPr lvl="1"/>
            <a:r>
              <a:rPr lang="en-GB" smtClean="0"/>
              <a:t>Inflammatory damage </a:t>
            </a:r>
          </a:p>
          <a:p>
            <a:pPr lvl="1"/>
            <a:r>
              <a:rPr lang="en-GB" smtClean="0"/>
              <a:t>Cell death (apoptosis)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Histological changes</a:t>
            </a:r>
          </a:p>
          <a:p>
            <a:pPr lvl="2"/>
            <a:r>
              <a:rPr lang="en-GB" smtClean="0"/>
              <a:t>Enterocyte apoptosis (villous atrophy)</a:t>
            </a:r>
          </a:p>
          <a:p>
            <a:pPr lvl="2"/>
            <a:r>
              <a:rPr lang="en-GB" smtClean="0"/>
              <a:t>Stimulated regeneration (hyperplastic crypts)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Functional changes leading to malabsorption of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C69836-6C0B-484C-93C8-F8906D6E57A0}" type="datetime7">
              <a:rPr lang="en-GB" sz="1000" smtClean="0">
                <a:solidFill>
                  <a:schemeClr val="accent1"/>
                </a:solidFill>
              </a:rPr>
              <a:pPr/>
              <a:t>Jan-13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AND APOPTOSIS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76400"/>
            <a:ext cx="4945062" cy="838200"/>
          </a:xfrm>
        </p:spPr>
        <p:txBody>
          <a:bodyPr/>
          <a:lstStyle/>
          <a:p>
            <a:pPr lvl="4"/>
            <a:r>
              <a:rPr lang="en-GB" smtClean="0"/>
              <a:t>Moss </a:t>
            </a:r>
            <a:r>
              <a:rPr lang="en-GB" i="0" smtClean="0"/>
              <a:t>et al </a:t>
            </a:r>
            <a:r>
              <a:rPr lang="en-GB" smtClean="0"/>
              <a:t>Gut 1996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Normal			Coeliac</a:t>
            </a:r>
          </a:p>
        </p:txBody>
      </p:sp>
      <p:pic>
        <p:nvPicPr>
          <p:cNvPr id="12293" name="Picture 4" descr="cd-tunel-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438400"/>
            <a:ext cx="2022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cd-tunel-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438400"/>
            <a:ext cx="2111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cd-sc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752600"/>
            <a:ext cx="30146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cd-scores-pai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191000"/>
            <a:ext cx="29892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el-d-pathog-nejm-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9063"/>
            <a:ext cx="44815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lecture">
  <a:themeElements>
    <a:clrScheme name="jw-lect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jw-lec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lect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lect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4">
        <a:dk1>
          <a:srgbClr val="000000"/>
        </a:dk1>
        <a:lt1>
          <a:srgbClr val="FFFFFF"/>
        </a:lt1>
        <a:dk2>
          <a:srgbClr val="000099"/>
        </a:dk2>
        <a:lt2>
          <a:srgbClr val="FFFF66"/>
        </a:lt2>
        <a:accent1>
          <a:srgbClr val="00CCCC"/>
        </a:accent1>
        <a:accent2>
          <a:srgbClr val="CC99FF"/>
        </a:accent2>
        <a:accent3>
          <a:srgbClr val="AAAA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FF33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w-sci">
  <a:themeElements>
    <a:clrScheme name="jw-sci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jw-sc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sci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sci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sci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sci 4">
        <a:dk1>
          <a:srgbClr val="000000"/>
        </a:dk1>
        <a:lt1>
          <a:srgbClr val="FFFFFF"/>
        </a:lt1>
        <a:dk2>
          <a:srgbClr val="336699"/>
        </a:dk2>
        <a:lt2>
          <a:srgbClr val="FFFF00"/>
        </a:lt2>
        <a:accent1>
          <a:srgbClr val="00CCCC"/>
        </a:accent1>
        <a:accent2>
          <a:srgbClr val="CC99FF"/>
        </a:accent2>
        <a:accent3>
          <a:srgbClr val="ADB8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lecture 4">
    <a:dk1>
      <a:srgbClr val="000000"/>
    </a:dk1>
    <a:lt1>
      <a:srgbClr val="FFFFFF"/>
    </a:lt1>
    <a:dk2>
      <a:srgbClr val="000099"/>
    </a:dk2>
    <a:lt2>
      <a:srgbClr val="FFFF66"/>
    </a:lt2>
    <a:accent1>
      <a:srgbClr val="00CCCC"/>
    </a:accent1>
    <a:accent2>
      <a:srgbClr val="CC99FF"/>
    </a:accent2>
    <a:accent3>
      <a:srgbClr val="AAAACA"/>
    </a:accent3>
    <a:accent4>
      <a:srgbClr val="DADADA"/>
    </a:accent4>
    <a:accent5>
      <a:srgbClr val="AAE2E2"/>
    </a:accent5>
    <a:accent6>
      <a:srgbClr val="B98AE7"/>
    </a:accent6>
    <a:hlink>
      <a:srgbClr val="FF33CC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jw-lecture 3">
    <a:dk1>
      <a:srgbClr val="000000"/>
    </a:dk1>
    <a:lt1>
      <a:srgbClr val="FFFFFF"/>
    </a:lt1>
    <a:dk2>
      <a:srgbClr val="000000"/>
    </a:dk2>
    <a:lt2>
      <a:srgbClr val="CBCBCB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</TotalTime>
  <Words>2521</Words>
  <Application>Microsoft Office PowerPoint</Application>
  <PresentationFormat>On-screen Show (4:3)</PresentationFormat>
  <Paragraphs>666</Paragraphs>
  <Slides>62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jw-lecture</vt:lpstr>
      <vt:lpstr>jw-sci</vt:lpstr>
      <vt:lpstr>Chart</vt:lpstr>
      <vt:lpstr>BSc in Immunity &amp; Infection</vt:lpstr>
      <vt:lpstr>Mr. P.M. – CLINICAL COURSE</vt:lpstr>
      <vt:lpstr>PowerPoint Presentation</vt:lpstr>
      <vt:lpstr>ANTIBODIES IN COELIAC DISEASE</vt:lpstr>
      <vt:lpstr>COELIAC DISEASE = GLUTEN SENSITIVE ENTEROPATHY</vt:lpstr>
      <vt:lpstr>COELIAC DISEASE = GLUTEN SENSITIVE ENTEROPATHY</vt:lpstr>
      <vt:lpstr>COELIAC DISEASE = GLUTEN SENSITIVE ENTEROPATHY</vt:lpstr>
      <vt:lpstr>COELIAC DISEASE AND APOPTOSIS</vt:lpstr>
      <vt:lpstr>PowerPoint Presentation</vt:lpstr>
      <vt:lpstr>Coeliac references</vt:lpstr>
      <vt:lpstr>EVIDENCE FOR A GENETIC PREDISPOSITION</vt:lpstr>
      <vt:lpstr>The Coeliac Iceberg</vt:lpstr>
      <vt:lpstr>COELIAC DISEASE: Evidence for Silent Disease</vt:lpstr>
      <vt:lpstr>Coeliac Disease – UK Population Studies</vt:lpstr>
      <vt:lpstr>Coeliac Disease: Screening Populations</vt:lpstr>
      <vt:lpstr>Coeliac Disease: Screening Children</vt:lpstr>
      <vt:lpstr>COELIAC DISEASE: SCREENING POPULATIONS</vt:lpstr>
      <vt:lpstr>Coeliac Family Studies</vt:lpstr>
      <vt:lpstr>Twin Studies:- Concordant MZ Twins</vt:lpstr>
      <vt:lpstr>Evidence for a Genetic Predisposition</vt:lpstr>
      <vt:lpstr>COELIAC DISEASE: HLA</vt:lpstr>
      <vt:lpstr>HLA-DQ2 </vt:lpstr>
      <vt:lpstr>COELIAC DISEASE: HLA</vt:lpstr>
      <vt:lpstr>HLA-DQ in Coeliac Disease</vt:lpstr>
      <vt:lpstr>PowerPoint Presentation</vt:lpstr>
      <vt:lpstr>COELIAC DISEASE: EVIDENCE FOR NON-HLA GENES</vt:lpstr>
      <vt:lpstr>STRATEGIES TO MAP NON-HLA GENES</vt:lpstr>
      <vt:lpstr>Genome-Wide Linkage Studies: Principles of Sib-pair Analysis</vt:lpstr>
      <vt:lpstr>COELIAC DISEASE: GENOME WIDE LINKAGE STUDIES</vt:lpstr>
      <vt:lpstr>COELIAC DISEASE: ASSOCIATION STUDIES CLASSES OF CANDIDATE NON-HLA GENES</vt:lpstr>
      <vt:lpstr>Regulation of T cell activation</vt:lpstr>
      <vt:lpstr>COELIAC DISEASE:   CHROMOSOME 2q33 STUDIES</vt:lpstr>
      <vt:lpstr>COELIAC DISEASE AND CHROMOSOME 6:  NON-HLA LOCI WITHIN MHC</vt:lpstr>
      <vt:lpstr>COELIAC DISEASE: CHROMOSOME 19p13.1</vt:lpstr>
      <vt:lpstr>COELIAC DISEASE  Candidate genes: Summary</vt:lpstr>
      <vt:lpstr> </vt:lpstr>
      <vt:lpstr>COELIAC DISEASE:  GENOME WIDE ASSOCIATION STUDY</vt:lpstr>
      <vt:lpstr>COELIAC DISEASE:  GENOME WIDE ASSOCIATION STUDY</vt:lpstr>
      <vt:lpstr>Coeliac Disease: Summary of Genome Wide Association Study p Values</vt:lpstr>
      <vt:lpstr>CHROMOSOME 4q27</vt:lpstr>
      <vt:lpstr>Chromosome 4q27: Linkage Disequilibrium </vt:lpstr>
      <vt:lpstr>CHROMOSOME 4q27: GENES</vt:lpstr>
      <vt:lpstr>COELIAC DISEASE GWAS 1</vt:lpstr>
      <vt:lpstr>PowerPoint Presentation</vt:lpstr>
      <vt:lpstr>Follow-up of Coeliac GWAS Findings</vt:lpstr>
      <vt:lpstr>Eight non-HLA Coeliac Disease Associated Regions</vt:lpstr>
      <vt:lpstr>Non-HLA Coeliac Disease Associated Regions (1)</vt:lpstr>
      <vt:lpstr>Non-HLA Coeliac Disease Associated Regions (2)</vt:lpstr>
      <vt:lpstr>Non-HLA Coeliac Disease Associated Regions (3)</vt:lpstr>
      <vt:lpstr>Non-HLA Coeliac Disease Associated Regions (4)</vt:lpstr>
      <vt:lpstr>Summary of  Variant Genes in Coeliac Disease</vt:lpstr>
      <vt:lpstr>Summary of Coeliac Genetic Studies</vt:lpstr>
      <vt:lpstr>Comparison with findings in Type 1 Diabetes mellitus</vt:lpstr>
      <vt:lpstr>Shared and Distinct Genetic Variants   in Type 1 Diabetes and Celiac Disease    </vt:lpstr>
      <vt:lpstr>GWAS follow-up </vt:lpstr>
      <vt:lpstr>GWAS follow-up </vt:lpstr>
      <vt:lpstr>Second Generation GWAS results Dubois et al. Nat Gen 2010; 42: 295</vt:lpstr>
      <vt:lpstr>Coeliac Genetics - questions</vt:lpstr>
      <vt:lpstr>Other Environmental Factors affecting Development of Coeliac Disease</vt:lpstr>
      <vt:lpstr>Timing of Gluten Introduction &amp; Development of Coeliac Disease Autoimmunity (CDA)</vt:lpstr>
      <vt:lpstr>Rotavirus Infection Frequency and Rick of Celiac Disease Autoimmunity</vt:lpstr>
      <vt:lpstr>GENETICS OF COELIAC DISEASE: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107</cp:revision>
  <cp:lastPrinted>1999-02-19T10:34:18Z</cp:lastPrinted>
  <dcterms:created xsi:type="dcterms:W3CDTF">1995-06-02T22:06:36Z</dcterms:created>
  <dcterms:modified xsi:type="dcterms:W3CDTF">2013-01-11T14:02:11Z</dcterms:modified>
</cp:coreProperties>
</file>