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56" r:id="rId4"/>
    <p:sldId id="257" r:id="rId5"/>
    <p:sldId id="258" r:id="rId6"/>
    <p:sldId id="265" r:id="rId7"/>
    <p:sldId id="266" r:id="rId8"/>
    <p:sldId id="267" r:id="rId9"/>
    <p:sldId id="282" r:id="rId10"/>
    <p:sldId id="268" r:id="rId11"/>
    <p:sldId id="269" r:id="rId12"/>
    <p:sldId id="262" r:id="rId13"/>
    <p:sldId id="283" r:id="rId14"/>
    <p:sldId id="26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Object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E43D4-F0FF-4B49-8855-04766033CD9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4B564-B8BB-D141-BD86-A2F58B7F6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C1F1-56C4-8741-9BDF-0EE52C9E01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A681-2CEA-474E-AD8C-952F54126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ona_reticularis" TargetMode="External"/><Relationship Id="rId3" Type="http://schemas.openxmlformats.org/officeDocument/2006/relationships/hyperlink" Target="http://en.wikipedia.org/wiki/Hair" TargetMode="External"/><Relationship Id="rId7" Type="http://schemas.openxmlformats.org/officeDocument/2006/relationships/hyperlink" Target="http://en.wikipedia.org/wiki/Adrenal_medulla" TargetMode="External"/><Relationship Id="rId12" Type="http://schemas.openxmlformats.org/officeDocument/2006/relationships/hyperlink" Target="http://en.wikipedia.org/wiki/Substantia_nig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nner_ear" TargetMode="External"/><Relationship Id="rId11" Type="http://schemas.openxmlformats.org/officeDocument/2006/relationships/hyperlink" Target="http://en.wikipedia.org/wiki/Locus_coeruleus" TargetMode="External"/><Relationship Id="rId5" Type="http://schemas.openxmlformats.org/officeDocument/2006/relationships/hyperlink" Target="http://en.wikipedia.org/wiki/Stria_vascularis_of_cochlear_duct" TargetMode="External"/><Relationship Id="rId10" Type="http://schemas.openxmlformats.org/officeDocument/2006/relationships/hyperlink" Target="http://en.wikipedia.org/wiki/Brainstem" TargetMode="External"/><Relationship Id="rId4" Type="http://schemas.openxmlformats.org/officeDocument/2006/relationships/hyperlink" Target="http://en.wikipedia.org/wiki/Iris_(anatomy)" TargetMode="External"/><Relationship Id="rId9" Type="http://schemas.openxmlformats.org/officeDocument/2006/relationships/hyperlink" Target="http://en.wikipedia.org/wiki/Adrenal_gl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1422400"/>
            <a:ext cx="5913437" cy="4014788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545138"/>
            <a:ext cx="78835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1 Tumor-reactive DMF5 or gp100(154) alpha and beta TCR chain RNA electroporated into PBLs confer high reactivity to melanoma tumor antigens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9608" y="3669268"/>
            <a:ext cx="15271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MART-1</a:t>
            </a:r>
          </a:p>
          <a:p>
            <a:endParaRPr lang="en-US" dirty="0" smtClean="0"/>
          </a:p>
          <a:p>
            <a:r>
              <a:rPr lang="en-US" dirty="0" smtClean="0"/>
              <a:t>MART-1 higher affinity</a:t>
            </a:r>
          </a:p>
          <a:p>
            <a:endParaRPr lang="en-US" dirty="0" smtClean="0"/>
          </a:p>
          <a:p>
            <a:r>
              <a:rPr lang="en-US" dirty="0" smtClean="0"/>
              <a:t>GP100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0"/>
            <a:ext cx="1527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</a:t>
            </a:r>
          </a:p>
          <a:p>
            <a:endParaRPr lang="en-US" dirty="0" smtClean="0"/>
          </a:p>
          <a:p>
            <a:r>
              <a:rPr lang="en-US" dirty="0" smtClean="0"/>
              <a:t>Human</a:t>
            </a:r>
          </a:p>
          <a:p>
            <a:endParaRPr lang="en-US" dirty="0" smtClean="0"/>
          </a:p>
          <a:p>
            <a:r>
              <a:rPr lang="en-US" dirty="0" smtClean="0"/>
              <a:t>Mouse</a:t>
            </a:r>
          </a:p>
          <a:p>
            <a:endParaRPr lang="en-US" dirty="0" smtClean="0"/>
          </a:p>
          <a:p>
            <a:r>
              <a:rPr lang="en-US" dirty="0" smtClean="0"/>
              <a:t>HLA-A*02 </a:t>
            </a:r>
            <a:r>
              <a:rPr lang="en-US" dirty="0" err="1" smtClean="0"/>
              <a:t>tg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8358" y="3469232"/>
            <a:ext cx="140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HLA-A*02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restricted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487" y="992188"/>
            <a:ext cx="3643313" cy="4873625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973763"/>
            <a:ext cx="78835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6 Tissue trafficking and target cell destruction in patients after infusion of TCR-transduced cells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25" y="1101725"/>
            <a:ext cx="3978275" cy="4873625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973763"/>
            <a:ext cx="78835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7 Highly reactive transferred cells traffic to and destroy melanoma tumors in patients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807200" cy="342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3150" b="2648"/>
          <a:stretch>
            <a:fillRect/>
          </a:stretch>
        </p:blipFill>
        <p:spPr>
          <a:xfrm>
            <a:off x="2133600" y="1828800"/>
            <a:ext cx="4343400" cy="261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90" y="395097"/>
            <a:ext cx="4759010" cy="623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2723"/>
          <a:stretch>
            <a:fillRect/>
          </a:stretch>
        </p:blipFill>
        <p:spPr>
          <a:xfrm>
            <a:off x="2209800" y="381000"/>
            <a:ext cx="4800601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624039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73789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98" y="939800"/>
            <a:ext cx="6754602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990600"/>
            <a:ext cx="6796216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1368425"/>
            <a:ext cx="5913437" cy="412115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597525"/>
            <a:ext cx="78835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2 DMF5 and gp100(154) TCR retroviral constructs conferred greater antitumor reactivity to donor PBLs than the original DMF4 receptor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0277" y="1002784"/>
            <a:ext cx="30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DMF4         DMF5             GP100           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77" y="228600"/>
            <a:ext cx="5034723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71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597400" cy="521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390650"/>
            <a:ext cx="72898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1"/>
            <a:ext cx="5486400" cy="674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24656"/>
            <a:ext cx="6223000" cy="587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9275"/>
            <a:ext cx="4648977" cy="615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516503" cy="556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773246"/>
            <a:ext cx="7594600" cy="539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20" y="0"/>
            <a:ext cx="390958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5050" y="992188"/>
            <a:ext cx="5434013" cy="4873625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973763"/>
            <a:ext cx="78835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3 TCR-transduced cells from responding patients persisted and showed antitumor activity ex vivo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1362075"/>
            <a:ext cx="5913437" cy="413385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5603875"/>
            <a:ext cx="78835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4 Phenotype of patient treatment cells before and after infusion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42988" cy="3105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338" y="2622550"/>
            <a:ext cx="5913437" cy="1611313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6678613"/>
            <a:ext cx="7883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chemeClr val="tx1"/>
                </a:solidFill>
                <a:latin typeface="Arial" pitchFamily="-65" charset="0"/>
              </a:rPr>
              <a:t>Copyright ©2009 American Society of Hematology.  Copyright restrictions may apply.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9500" y="4343400"/>
            <a:ext cx="788352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Johnson, L. A. et al. Blood 2009;114:535-546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0" y="179388"/>
            <a:ext cx="78835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chemeClr val="tx1"/>
                </a:solidFill>
                <a:latin typeface="Arial" pitchFamily="-65" charset="0"/>
              </a:rPr>
              <a:t>Figure 5 Patients treated with the highly reactive DMF5 or gp100(154), but not DMF4 TCR, had increased serum IFN-{gamma} levels after treatment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67640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Melanin skin, hair</a:t>
            </a:r>
          </a:p>
          <a:p>
            <a:endParaRPr lang="en-US" sz="2000" u="sng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also found in 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hair, the pigmented tissue underlying the 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iris of the eye, and the </a:t>
            </a:r>
            <a:r>
              <a:rPr lang="en-US" sz="2000" dirty="0" smtClean="0">
                <a:solidFill>
                  <a:srgbClr val="000000"/>
                </a:solidFill>
                <a:hlinkClick r:id="rId5"/>
              </a:rPr>
              <a:t>stria vascularis of the </a:t>
            </a:r>
            <a:r>
              <a:rPr lang="en-US" sz="2000" dirty="0" smtClean="0">
                <a:solidFill>
                  <a:srgbClr val="000000"/>
                </a:solidFill>
                <a:hlinkClick r:id="rId6"/>
              </a:rPr>
              <a:t>inner ear. In the brain, tissues with melanin include the </a:t>
            </a:r>
            <a:r>
              <a:rPr lang="en-US" sz="2000" dirty="0" smtClean="0">
                <a:solidFill>
                  <a:srgbClr val="000000"/>
                </a:solidFill>
                <a:hlinkClick r:id="rId7"/>
              </a:rPr>
              <a:t>medulla and </a:t>
            </a:r>
            <a:r>
              <a:rPr lang="en-US" sz="2000" dirty="0" smtClean="0">
                <a:solidFill>
                  <a:srgbClr val="000000"/>
                </a:solidFill>
                <a:hlinkClick r:id="rId8"/>
              </a:rPr>
              <a:t>zona reticularis of the </a:t>
            </a:r>
            <a:r>
              <a:rPr lang="en-US" sz="2000" dirty="0" smtClean="0">
                <a:solidFill>
                  <a:srgbClr val="000000"/>
                </a:solidFill>
                <a:hlinkClick r:id="rId9"/>
              </a:rPr>
              <a:t>adrenal gland, and pigment-bearing neurons within areas of the </a:t>
            </a:r>
            <a:r>
              <a:rPr lang="en-US" sz="2000" dirty="0" smtClean="0">
                <a:solidFill>
                  <a:srgbClr val="000000"/>
                </a:solidFill>
                <a:hlinkClick r:id="rId10"/>
              </a:rPr>
              <a:t>brainstem, such as the </a:t>
            </a:r>
            <a:r>
              <a:rPr lang="en-US" sz="2000" dirty="0" smtClean="0">
                <a:solidFill>
                  <a:srgbClr val="000000"/>
                </a:solidFill>
                <a:hlinkClick r:id="rId11"/>
              </a:rPr>
              <a:t>locus coeruleus and the </a:t>
            </a:r>
            <a:r>
              <a:rPr lang="en-US" sz="2000" dirty="0" smtClean="0">
                <a:solidFill>
                  <a:srgbClr val="000000"/>
                </a:solidFill>
                <a:hlinkClick r:id="rId12"/>
              </a:rPr>
              <a:t>substantia nigra.</a:t>
            </a:r>
            <a:endParaRPr lang="en-US" sz="2000" u="sng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374</Words>
  <Application>Microsoft Office PowerPoint</Application>
  <PresentationFormat>On-screen Show (4:3)</PresentationFormat>
  <Paragraphs>39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Shiel, Nuala</cp:lastModifiedBy>
  <cp:revision>6</cp:revision>
  <dcterms:created xsi:type="dcterms:W3CDTF">2013-01-17T08:51:20Z</dcterms:created>
  <dcterms:modified xsi:type="dcterms:W3CDTF">2013-01-22T14:17:18Z</dcterms:modified>
</cp:coreProperties>
</file>