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55"/>
  </p:notesMasterIdLst>
  <p:sldIdLst>
    <p:sldId id="421" r:id="rId3"/>
    <p:sldId id="493" r:id="rId4"/>
    <p:sldId id="522" r:id="rId5"/>
    <p:sldId id="549" r:id="rId6"/>
    <p:sldId id="521" r:id="rId7"/>
    <p:sldId id="523" r:id="rId8"/>
    <p:sldId id="547" r:id="rId9"/>
    <p:sldId id="526" r:id="rId10"/>
    <p:sldId id="550" r:id="rId11"/>
    <p:sldId id="524" r:id="rId12"/>
    <p:sldId id="527" r:id="rId13"/>
    <p:sldId id="529" r:id="rId14"/>
    <p:sldId id="528" r:id="rId15"/>
    <p:sldId id="552" r:id="rId16"/>
    <p:sldId id="531" r:id="rId17"/>
    <p:sldId id="551" r:id="rId18"/>
    <p:sldId id="553" r:id="rId19"/>
    <p:sldId id="533" r:id="rId20"/>
    <p:sldId id="535" r:id="rId21"/>
    <p:sldId id="520" r:id="rId22"/>
    <p:sldId id="537" r:id="rId23"/>
    <p:sldId id="516" r:id="rId24"/>
    <p:sldId id="538" r:id="rId25"/>
    <p:sldId id="517" r:id="rId26"/>
    <p:sldId id="518" r:id="rId27"/>
    <p:sldId id="519" r:id="rId28"/>
    <p:sldId id="534" r:id="rId29"/>
    <p:sldId id="422" r:id="rId30"/>
    <p:sldId id="423" r:id="rId31"/>
    <p:sldId id="424" r:id="rId32"/>
    <p:sldId id="426" r:id="rId33"/>
    <p:sldId id="427" r:id="rId34"/>
    <p:sldId id="428" r:id="rId35"/>
    <p:sldId id="554" r:id="rId36"/>
    <p:sldId id="555" r:id="rId37"/>
    <p:sldId id="430" r:id="rId38"/>
    <p:sldId id="432" r:id="rId39"/>
    <p:sldId id="433" r:id="rId40"/>
    <p:sldId id="556" r:id="rId41"/>
    <p:sldId id="557" r:id="rId42"/>
    <p:sldId id="558" r:id="rId43"/>
    <p:sldId id="436" r:id="rId44"/>
    <p:sldId id="437" r:id="rId45"/>
    <p:sldId id="439" r:id="rId46"/>
    <p:sldId id="444" r:id="rId47"/>
    <p:sldId id="539" r:id="rId48"/>
    <p:sldId id="540" r:id="rId49"/>
    <p:sldId id="541" r:id="rId50"/>
    <p:sldId id="542" r:id="rId51"/>
    <p:sldId id="543" r:id="rId52"/>
    <p:sldId id="544" r:id="rId53"/>
    <p:sldId id="545" r:id="rId5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50000"/>
      </a:spcAft>
      <a:buClr>
        <a:srgbClr val="FF33CC"/>
      </a:buClr>
      <a:buSzPct val="10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50000"/>
      </a:spcAft>
      <a:buClr>
        <a:srgbClr val="FF33CC"/>
      </a:buClr>
      <a:buSzPct val="10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50000"/>
      </a:spcAft>
      <a:buClr>
        <a:srgbClr val="FF33CC"/>
      </a:buClr>
      <a:buSzPct val="10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50000"/>
      </a:spcAft>
      <a:buClr>
        <a:srgbClr val="FF33CC"/>
      </a:buClr>
      <a:buSzPct val="10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50000"/>
      </a:spcAft>
      <a:buClr>
        <a:srgbClr val="FF33CC"/>
      </a:buClr>
      <a:buSzPct val="10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DDDDDD"/>
    <a:srgbClr val="FFCC99"/>
    <a:srgbClr val="FF9900"/>
    <a:srgbClr val="6699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8" autoAdjust="0"/>
  </p:normalViewPr>
  <p:slideViewPr>
    <p:cSldViewPr>
      <p:cViewPr>
        <p:scale>
          <a:sx n="66" d="100"/>
          <a:sy n="66" d="100"/>
        </p:scale>
        <p:origin x="-91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2C048F-F58F-4D7E-82D2-744B9E0A9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CFAF549-D419-440B-95D0-05297192451E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72A8AD6-0E35-4749-B06C-B7E6522EE8E8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439E06B-1754-4750-91A3-1488369CE79C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fld id="{A9DE4E93-E4A0-45A8-950D-6D73AF7B3FD0}" type="slidenum">
              <a:rPr lang="en-GB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GB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BE173D1-BA4F-472B-BD78-2BB0D00D6249}" type="slidenum">
              <a:rPr lang="en-GB" sz="1200" smtClean="0"/>
              <a:pPr/>
              <a:t>12</a:t>
            </a:fld>
            <a:endParaRPr lang="en-GB" sz="1200" smtClean="0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fld id="{FDA2B5DB-46B2-4EB0-8E95-EFBF9FC730C6}" type="slidenum">
              <a:rPr lang="en-GB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GB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2E6FA7E-878A-4D8F-8810-21C91907BD2E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fld id="{F30AC8AA-52F1-494A-A6F2-3E4CE565E3C8}" type="slidenum">
              <a:rPr lang="en-GB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GB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FE31E07-58BF-4543-A994-FB5D1F98280E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Timing and dosage of exposure</a:t>
            </a: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fld id="{48809D7D-CD64-4E48-8B19-8F6D8FC7415C}" type="slidenum">
              <a:rPr lang="en-GB" sz="1200">
                <a:solidFill>
                  <a:schemeClr val="tx1"/>
                </a:solidFill>
                <a:latin typeface="+mn-lt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lang="en-GB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2B416355-73B4-4FC0-8A07-AA73047FB2F6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62E5AEF-5B31-4D5B-B7A6-7400C0B82A7F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fld id="{8EB8C425-D683-4846-BF66-131BA6037EAA}" type="slidenum">
              <a:rPr lang="en-GB" sz="1200">
                <a:solidFill>
                  <a:schemeClr val="tx1"/>
                </a:solidFill>
                <a:latin typeface="+mn-lt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lang="en-GB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794611D-EBA4-4C06-91E9-DEFB1AAC8B41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3EE0DEE-8ADF-4F48-8604-C4BDEE6786B8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89F525C-BD8F-4149-BA2D-E42055B0FD57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CFF71186-D3F9-4409-A9B2-B949E8F924E3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1805436-4F8C-47AE-BE8B-3D77E53DE910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6EB76A21-764B-4C49-827C-DCDA9B99D618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24FD763-6D5B-4778-81CD-A5B56D0EDC9A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290125AB-8561-4FA6-965F-EFEDD47F9229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83442FB-F93B-40F3-A367-AF57F9B8A1B8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762DD8B-D2AE-4970-B191-AAFCD9F5E806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6E8D743-6EB8-4954-80E1-00CEFCC02B44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118C35A-A9FB-4776-84F4-C5E8159E96E4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DDF6225-A47B-4C96-A531-452F7C84E833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6A732A0-EDE0-431A-8E44-7E343595F09C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F7EB2CB-A0ED-4BE6-BFB6-ABCC1CE65C63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D84C70B-0FD7-4A94-B112-6197A13D7544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7222C1E-DD86-404C-802C-FC4F0E01D9B3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3CE733C-01DB-4F46-8BD5-CCBFAA4DA758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EFA7561-691A-477E-BF02-F1E4C36B6E67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702BA7-5D57-4604-A2EE-A8C7B3BC5CBF}" type="slidenum">
              <a:rPr lang="en-GB" sz="1000">
                <a:solidFill>
                  <a:prstClr val="black"/>
                </a:solidFill>
              </a:rPr>
              <a:pPr/>
              <a:t>34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DE7547-DF0D-4611-B3DB-4D1837A8E3F9}" type="slidenum">
              <a:rPr lang="en-GB" sz="1000">
                <a:solidFill>
                  <a:prstClr val="black"/>
                </a:solidFill>
              </a:rPr>
              <a:pPr/>
              <a:t>35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B872285-914E-478A-9BA0-6325E3D0AACE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6EB7E45F-64B1-4443-90CA-19849F3D8065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90668A50-3659-4198-9919-70E9C21CC00A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971247-5D11-4339-AA3A-3B968E10F7B1}" type="slidenum">
              <a:rPr lang="en-GB" sz="1000"/>
              <a:pPr/>
              <a:t>39</a:t>
            </a:fld>
            <a:endParaRPr lang="en-GB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93A11B1A-B1BF-4E06-9B12-F18BBF5A954F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fld id="{47500A7B-C135-4974-83F7-9C72FD788440}" type="slidenum">
              <a:rPr lang="en-GB" sz="1200">
                <a:solidFill>
                  <a:schemeClr val="tx1"/>
                </a:solidFill>
                <a:latin typeface="+mn-lt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lang="en-GB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385D77-2462-4CFC-9054-5A6FE816A2A2}" type="slidenum">
              <a:rPr lang="en-GB" sz="1000"/>
              <a:pPr/>
              <a:t>40</a:t>
            </a:fld>
            <a:endParaRPr lang="en-GB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385D77-2462-4CFC-9054-5A6FE816A2A2}" type="slidenum">
              <a:rPr lang="en-GB" sz="1000"/>
              <a:pPr/>
              <a:t>41</a:t>
            </a:fld>
            <a:endParaRPr lang="en-GB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8128A9B-5D3C-4B66-A288-402E2F63AB90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FA5AD4F-F024-4A6A-A6A7-0B486EE7B544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9A484C7-D015-478D-A1A8-EB834F923221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26C89C61-A29C-4047-B246-A36F9ED50ED9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12AE393-56AC-4294-85A1-E52113D12C14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3738"/>
            <a:ext cx="4549775" cy="3413125"/>
          </a:xfrm>
          <a:ln w="12700" cap="flat">
            <a:solidFill>
              <a:schemeClr val="tx1"/>
            </a:solidFill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856" tIns="45429" rIns="90856" bIns="45429"/>
          <a:lstStyle/>
          <a:p>
            <a:pPr defTabSz="1046163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93F9E85-D981-4FA9-B7FA-3F5F6F6D5CB3}" type="slidenum">
              <a:rPr lang="en-GB" sz="1200" smtClean="0"/>
              <a:pPr/>
              <a:t>47</a:t>
            </a:fld>
            <a:endParaRPr lang="en-GB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6937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856" tIns="45429" rIns="90856" bIns="45429"/>
          <a:lstStyle/>
          <a:p>
            <a:pPr defTabSz="1046163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9DABAFC-8DEB-4131-97F3-E441E582F474}" type="slidenum">
              <a:rPr lang="en-GB" sz="1200" smtClean="0"/>
              <a:pPr/>
              <a:t>48</a:t>
            </a:fld>
            <a:endParaRPr lang="en-GB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E17E225-1669-4B7D-930F-EFB2D0F23090}" type="slidenum">
              <a:rPr lang="en-GB" sz="1200" smtClean="0"/>
              <a:pPr/>
              <a:t>49</a:t>
            </a:fld>
            <a:endParaRPr lang="en-GB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39C104E-6C0C-423A-97DC-17556FA8DAE3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16EDADF-7C70-479B-B901-1CAB31D1F1A2}" type="slidenum">
              <a:rPr lang="en-GB" sz="1200" smtClean="0"/>
              <a:pPr/>
              <a:t>50</a:t>
            </a:fld>
            <a:endParaRPr lang="en-GB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EE48710-9555-4B87-80FF-5C5B793C5397}" type="slidenum">
              <a:rPr lang="en-GB" sz="1200" smtClean="0"/>
              <a:pPr/>
              <a:t>51</a:t>
            </a:fld>
            <a:endParaRPr lang="en-GB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DAE2AB4-8C54-461D-98C2-A1FB68AF9A9E}" type="slidenum">
              <a:rPr lang="en-GB" sz="1200" smtClean="0"/>
              <a:pPr/>
              <a:t>52</a:t>
            </a:fld>
            <a:endParaRPr lang="en-GB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97CCF7AA-559B-4FDE-8B0B-8B0B0F47EBB9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fld id="{7F02A890-F6DA-430F-B290-41623B038906}" type="slidenum">
              <a:rPr lang="en-GB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GB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79B576C-5776-48CE-B87E-7C6F961E6A75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fld id="{F3D964FA-0322-42E4-8ABB-AB984D150EB1}" type="slidenum">
              <a:rPr lang="en-GB" sz="1200">
                <a:solidFill>
                  <a:schemeClr val="tx1"/>
                </a:solidFill>
                <a:latin typeface="+mn-lt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lang="en-GB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F7C2BED-E4CF-41D2-BBD8-8336C21D8387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fld id="{C7170875-2CD4-4B40-9141-4AFFEA7080C8}" type="slidenum">
              <a:rPr lang="en-GB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GB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B240F9F-696C-4C34-8FD9-03E48D98A5ED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fld id="{2E5FB5D5-4026-4BF2-A1F3-35AD45B54927}" type="slidenum">
              <a:rPr lang="en-GB" sz="1200">
                <a:solidFill>
                  <a:schemeClr val="tx1"/>
                </a:solidFill>
                <a:latin typeface="+mn-lt"/>
              </a:rPr>
              <a:pPr algn="r"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lang="en-GB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7056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Aft>
                <a:spcPct val="0"/>
              </a:spcAft>
              <a:buClrTx/>
              <a:buSzTx/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648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524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Aft>
                <a:spcPct val="0"/>
              </a:spcAft>
              <a:buClrTx/>
              <a:buSzTx/>
              <a:buFontTx/>
              <a:buNone/>
            </a:pPr>
            <a:fld id="{FAF8EB02-8C08-4BD0-BDC8-9AC8A28ADE9B}" type="slidenum">
              <a:rPr lang="en-GB" sz="1400">
                <a:solidFill>
                  <a:schemeClr val="tx1"/>
                </a:solidFill>
                <a:latin typeface="Times New Roman" pitchFamily="18" charset="0"/>
              </a:rPr>
              <a:pPr algn="r"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lang="en-GB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304800" y="2514600"/>
            <a:ext cx="8610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22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76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447800"/>
            <a:ext cx="77216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i="1"/>
            </a:lvl1pPr>
          </a:lstStyle>
          <a:p>
            <a:pPr lvl="0"/>
            <a:r>
              <a:rPr lang="en-GB" noProof="0" smtClean="0"/>
              <a:t>Imperial College School of Medicine</a:t>
            </a:r>
          </a:p>
          <a:p>
            <a:pPr lvl="0"/>
            <a:r>
              <a:rPr lang="en-GB" noProof="0" smtClean="0"/>
              <a:t>Hammersmith Campus, London, UK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24FD7F-150B-4612-955C-79DFE3F9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3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051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57200"/>
            <a:ext cx="60055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4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7200"/>
            <a:ext cx="80645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8679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056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Aft>
                <a:spcPct val="0"/>
              </a:spcAft>
              <a:buClrTx/>
              <a:buSzTx/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48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Aft>
                <a:spcPct val="0"/>
              </a:spcAft>
              <a:buClrTx/>
              <a:buSzTx/>
              <a:buFontTx/>
              <a:buNone/>
            </a:pPr>
            <a:fld id="{41764786-025C-4CC0-B4CE-5D1B2CA03FE3}" type="slidenum">
              <a:rPr lang="en-GB" sz="1400">
                <a:solidFill>
                  <a:schemeClr val="tx1"/>
                </a:solidFill>
                <a:latin typeface="Times New Roman" pitchFamily="18" charset="0"/>
              </a:rPr>
              <a:pPr algn="r"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lang="en-GB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04800" y="2514600"/>
            <a:ext cx="8610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0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76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hnt_0075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92825"/>
            <a:ext cx="3140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447800"/>
            <a:ext cx="77216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i="1"/>
            </a:lvl1pPr>
          </a:lstStyle>
          <a:p>
            <a:pPr lvl="0"/>
            <a:r>
              <a:rPr lang="en-GB" noProof="0" smtClean="0"/>
              <a:t>Imperial College School of Medicine</a:t>
            </a:r>
          </a:p>
          <a:p>
            <a:pPr lvl="0"/>
            <a:r>
              <a:rPr lang="en-GB" noProof="0" smtClean="0"/>
              <a:t>Hammersmith Campus, London, UK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D689E2-E937-4DAB-9616-1F1673A48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5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2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3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0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3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2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1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92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627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08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051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57200"/>
            <a:ext cx="60055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24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9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8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9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8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5720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52600"/>
            <a:ext cx="8208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6675" y="1524000"/>
            <a:ext cx="90757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466138" y="6324600"/>
            <a:ext cx="677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003399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sz="1600" i="1"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hlink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hlink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hlink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hlink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5720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52600"/>
            <a:ext cx="8208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6675" y="1524000"/>
            <a:ext cx="90757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466138" y="6324600"/>
            <a:ext cx="677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20000"/>
        </a:spcAft>
        <a:buClr>
          <a:srgbClr val="003399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003399"/>
        </a:buClr>
        <a:buSzPct val="10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sz="1600" i="1"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5pPr>
      <a:lvl6pPr marL="25146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6pPr>
      <a:lvl7pPr marL="29718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7pPr>
      <a:lvl8pPr marL="34290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8pPr>
      <a:lvl9pPr marL="38862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Sicherer%20SH%22%5BAuthor%5D&amp;itool=EntrezSystem2.PEntrez.Pubmed.Pubmed_ResultsPanel.Pubmed_RVAbstrac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?term=%22Sampson%20HA%22%5BAuthor%5D&amp;itool=EntrezSystem2.PEntrez.Pubmed.Pubmed_ResultsPanel.Pubmed_RVAbstrac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imgurl=www.mtoogood.fsnet.co.uk/index.1.jpg&amp;imgrefurl=http://www.mtoogood.fsnet.co.uk/useful.html&amp;h=74&amp;w=300&amp;sz=5&amp;tbnid=BTkon4cFiToJ:&amp;tbnh=27&amp;tbnw=109&amp;start=14&amp;prev=/images%3Fq%3D(coeliac%2Bor%2Bceliac)%26hl%3Den%26lr%3D%26ie%3DUTF-8%26oe%3DUTF-8%26sa%3D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90613"/>
            <a:ext cx="7632700" cy="1114425"/>
          </a:xfrm>
        </p:spPr>
        <p:txBody>
          <a:bodyPr/>
          <a:lstStyle/>
          <a:p>
            <a:r>
              <a:rPr lang="en-GB" sz="2000" b="1" smtClean="0"/>
              <a:t>BSc Course in Immunity &amp; Infection</a:t>
            </a:r>
            <a:endParaRPr lang="en-US" sz="20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2781300"/>
            <a:ext cx="7653338" cy="3162300"/>
          </a:xfrm>
        </p:spPr>
        <p:txBody>
          <a:bodyPr/>
          <a:lstStyle/>
          <a:p>
            <a:r>
              <a:rPr lang="en-GB" sz="2400" b="1" i="0" smtClean="0"/>
              <a:t>Autoimmunity in the gut – food intolerance</a:t>
            </a:r>
          </a:p>
          <a:p>
            <a:r>
              <a:rPr lang="en-GB" smtClean="0"/>
              <a:t> </a:t>
            </a:r>
            <a:endParaRPr lang="en-US" sz="2200" b="1" i="0" smtClean="0">
              <a:solidFill>
                <a:schemeClr val="tx2"/>
              </a:solidFill>
            </a:endParaRPr>
          </a:p>
          <a:p>
            <a:r>
              <a:rPr lang="en-US" smtClean="0"/>
              <a:t>Tuesday 10</a:t>
            </a:r>
            <a:r>
              <a:rPr lang="en-US" baseline="30000" smtClean="0"/>
              <a:t>th</a:t>
            </a:r>
            <a:r>
              <a:rPr lang="en-US" smtClean="0"/>
              <a:t> January 2012</a:t>
            </a:r>
          </a:p>
          <a:p>
            <a:endParaRPr lang="en-US" smtClean="0"/>
          </a:p>
          <a:p>
            <a:pPr>
              <a:spcBef>
                <a:spcPct val="0"/>
              </a:spcBef>
            </a:pPr>
            <a:r>
              <a:rPr lang="en-US" b="1" smtClean="0"/>
              <a:t>Prof Julian Walters</a:t>
            </a:r>
          </a:p>
          <a:p>
            <a:pPr>
              <a:spcBef>
                <a:spcPct val="0"/>
              </a:spcBef>
            </a:pPr>
            <a:r>
              <a:rPr lang="en-US" b="1" smtClean="0"/>
              <a:t>Gastroenterologist</a:t>
            </a:r>
          </a:p>
          <a:p>
            <a:pPr>
              <a:spcBef>
                <a:spcPct val="0"/>
              </a:spcBef>
            </a:pPr>
            <a:r>
              <a:rPr lang="en-US" b="1" smtClean="0"/>
              <a:t>Hammersmith Hospital</a:t>
            </a:r>
          </a:p>
          <a:p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Allergy: Symptoms and Signs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US" smtClean="0"/>
              <a:t>Itching of the mouth, throat, eyes, skin </a:t>
            </a:r>
          </a:p>
          <a:p>
            <a:pPr>
              <a:lnSpc>
                <a:spcPct val="80000"/>
              </a:lnSpc>
            </a:pPr>
            <a:r>
              <a:rPr lang="en-US" smtClean="0"/>
              <a:t>Hives </a:t>
            </a:r>
          </a:p>
          <a:p>
            <a:pPr>
              <a:lnSpc>
                <a:spcPct val="80000"/>
              </a:lnSpc>
            </a:pPr>
            <a:r>
              <a:rPr lang="en-US" smtClean="0"/>
              <a:t>Rhinorrhoea, nasal congestion </a:t>
            </a:r>
          </a:p>
          <a:p>
            <a:pPr>
              <a:lnSpc>
                <a:spcPct val="80000"/>
              </a:lnSpc>
            </a:pPr>
            <a:r>
              <a:rPr lang="en-US" smtClean="0"/>
              <a:t>Wheezing, scratchy throat, shortness of breath, or difficulty swallowing </a:t>
            </a:r>
          </a:p>
          <a:p>
            <a:pPr>
              <a:lnSpc>
                <a:spcPct val="80000"/>
              </a:lnSpc>
            </a:pPr>
            <a:r>
              <a:rPr lang="en-US" smtClean="0"/>
              <a:t>Angioedema: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soft tissue swelling, usually involving the eyelids, face, lips, and tongue.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severe swelling of the tongue as well as the larynx and trachea results in upper airway obstruction and difficulty breathing. </a:t>
            </a:r>
          </a:p>
          <a:p>
            <a:pPr>
              <a:lnSpc>
                <a:spcPct val="80000"/>
              </a:lnSpc>
            </a:pPr>
            <a:r>
              <a:rPr lang="en-US" smtClean="0"/>
              <a:t>Anaphylaxis</a:t>
            </a:r>
          </a:p>
          <a:p>
            <a:pPr>
              <a:lnSpc>
                <a:spcPct val="80000"/>
              </a:lnSpc>
            </a:pPr>
            <a:r>
              <a:rPr lang="en-US" smtClean="0"/>
              <a:t>Nausea, vomiting, diarrhoea, stomach cramps, and/or abdominal pain (gastrointestinal hypersensitivity)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Allergy: Diagnosis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GB" smtClean="0"/>
              <a:t>Skin prick testing</a:t>
            </a:r>
          </a:p>
          <a:p>
            <a:pPr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RAST (RadioAllergoSorbent Test)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detects the presence of IgE antibodies to a particular allergen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	</a:t>
            </a:r>
          </a:p>
          <a:p>
            <a:pPr>
              <a:lnSpc>
                <a:spcPct val="90000"/>
              </a:lnSpc>
            </a:pPr>
            <a:r>
              <a:rPr lang="en-GB" smtClean="0"/>
              <a:t>Food challenges: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double-blind placebo-controlled food challenges are the gold standard for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lIns="91440" tIns="45720" rIns="91440" bIns="45720"/>
          <a:lstStyle/>
          <a:p>
            <a:r>
              <a:rPr lang="en-GB" smtClean="0"/>
              <a:t>Atopy: Genetics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 Atopic diseases:</a:t>
            </a:r>
          </a:p>
          <a:p>
            <a:pPr lvl="1"/>
            <a:r>
              <a:rPr lang="en-GB" smtClean="0"/>
              <a:t>Asthma, hay-fever, food allergy, eczema and atopic dermatitis </a:t>
            </a:r>
          </a:p>
          <a:p>
            <a:r>
              <a:rPr lang="en-GB" smtClean="0"/>
              <a:t>If both parents are affected, the risk of the offspring showing allergic disease is high</a:t>
            </a:r>
          </a:p>
          <a:p>
            <a:pPr lvl="1"/>
            <a:r>
              <a:rPr lang="en-GB" smtClean="0"/>
              <a:t>58% if the clinical syndrome in the two parents is different </a:t>
            </a:r>
          </a:p>
          <a:p>
            <a:pPr lvl="1"/>
            <a:r>
              <a:rPr lang="en-GB" smtClean="0"/>
              <a:t>78% if they have the same clinical disease</a:t>
            </a:r>
          </a:p>
          <a:p>
            <a:r>
              <a:rPr lang="en-GB" smtClean="0"/>
              <a:t>HLA class II DR4 and/or DR7 alleles</a:t>
            </a:r>
          </a:p>
          <a:p>
            <a:pPr lvl="1"/>
            <a:r>
              <a:rPr lang="en-GB" smtClean="0"/>
              <a:t>42.6% of the patients</a:t>
            </a:r>
          </a:p>
          <a:p>
            <a:pPr lvl="1"/>
            <a:r>
              <a:rPr lang="en-GB" smtClean="0"/>
              <a:t>only 2.4% of the healthy subjects.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Tolerance to Oral Agents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208963" cy="4724400"/>
          </a:xfrm>
        </p:spPr>
        <p:txBody>
          <a:bodyPr lIns="91440" tIns="45720" rIns="91440" bIns="45720"/>
          <a:lstStyle/>
          <a:p>
            <a:r>
              <a:rPr lang="en-GB" smtClean="0"/>
              <a:t>Hygiene Hypothesis:</a:t>
            </a:r>
          </a:p>
          <a:p>
            <a:pPr lvl="1"/>
            <a:r>
              <a:rPr lang="en-GB" smtClean="0"/>
              <a:t>Studies showing less allergy in third world countries</a:t>
            </a:r>
          </a:p>
          <a:p>
            <a:pPr lvl="1"/>
            <a:r>
              <a:rPr lang="en-GB" smtClean="0"/>
              <a:t>Lack of early exposure to dirt and germs in Western countries</a:t>
            </a:r>
          </a:p>
          <a:p>
            <a:pPr lvl="1"/>
            <a:r>
              <a:rPr lang="en-GB" smtClean="0"/>
              <a:t>Loss of tolerance to food proteins</a:t>
            </a:r>
          </a:p>
          <a:p>
            <a:r>
              <a:rPr lang="en-GB" smtClean="0"/>
              <a:t>Timing of oral exposure to foods:</a:t>
            </a:r>
          </a:p>
          <a:p>
            <a:pPr lvl="1"/>
            <a:r>
              <a:rPr lang="en-GB" smtClean="0"/>
              <a:t>Age at weaning</a:t>
            </a:r>
          </a:p>
          <a:p>
            <a:pPr lvl="1"/>
            <a:r>
              <a:rPr lang="en-GB" smtClean="0"/>
              <a:t>Different quantities</a:t>
            </a:r>
          </a:p>
          <a:p>
            <a:pPr lvl="1"/>
            <a:r>
              <a:rPr lang="en-GB" smtClean="0"/>
              <a:t>Effect of breastfeeding</a:t>
            </a:r>
          </a:p>
          <a:p>
            <a:pPr algn="ctr">
              <a:buFont typeface="Wingdings" pitchFamily="2" charset="2"/>
              <a:buNone/>
            </a:pPr>
            <a:r>
              <a:rPr lang="en-GB" smtClean="0">
                <a:solidFill>
                  <a:srgbClr val="003399"/>
                </a:solidFill>
              </a:rPr>
              <a:t>What mechanisms induce tolerance and maintain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357688" y="2357438"/>
            <a:ext cx="484187" cy="228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/>
          <a:lstStyle/>
          <a:p>
            <a:pPr eaLnBrk="1" hangingPunct="1"/>
            <a:r>
              <a:rPr lang="en-GB" smtClean="0"/>
              <a:t>Prevention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en-GB" sz="2200" smtClean="0"/>
              <a:t>Allergen avoidance</a:t>
            </a:r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GB" sz="2200" smtClean="0"/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en-GB" sz="2200" smtClean="0"/>
              <a:t>Early allergen exposure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306513" y="3028950"/>
            <a:ext cx="6604000" cy="7810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>
                <a:solidFill>
                  <a:srgbClr val="FF0000"/>
                </a:solidFill>
                <a:cs typeface="Arial" charset="0"/>
              </a:rPr>
              <a:t>Introduction to solids after 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>
                <a:solidFill>
                  <a:srgbClr val="FF0000"/>
                </a:solidFill>
                <a:cs typeface="Arial" charset="0"/>
              </a:rPr>
              <a:t>exclusive breastfeeding (4-6 months)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Allergies: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403350" y="1844675"/>
            <a:ext cx="7313613" cy="4114800"/>
          </a:xfrm>
        </p:spPr>
        <p:txBody>
          <a:bodyPr lIns="91440" tIns="45720" rIns="91440" bIns="45720"/>
          <a:lstStyle/>
          <a:p>
            <a:r>
              <a:rPr lang="en-GB" smtClean="0"/>
              <a:t>Urticaria: anti-histamines </a:t>
            </a:r>
          </a:p>
          <a:p>
            <a:r>
              <a:rPr lang="en-GB" smtClean="0"/>
              <a:t>Anaphylactic emergencies: epinephrine</a:t>
            </a:r>
          </a:p>
          <a:p>
            <a:r>
              <a:rPr lang="en-GB" smtClean="0"/>
              <a:t>Avoidance of the allergen</a:t>
            </a:r>
          </a:p>
          <a:p>
            <a:r>
              <a:rPr lang="en-GB" smtClean="0"/>
              <a:t>Sodium cromglycate</a:t>
            </a:r>
          </a:p>
          <a:p>
            <a:r>
              <a:rPr lang="en-GB" smtClean="0"/>
              <a:t>? Desensitization / oral immunotherapy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91440" anchor="b"/>
          <a:lstStyle/>
          <a:p>
            <a:pPr eaLnBrk="1" hangingPunct="1"/>
            <a:r>
              <a:rPr lang="en-GB" smtClean="0"/>
              <a:t>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/>
        <p:txBody>
          <a:bodyPr lIns="91440" tIns="45720" rIns="91440" bIns="45720"/>
          <a:lstStyle/>
          <a:p>
            <a:pPr marL="273050" indent="-273050" eaLnBrk="1" hangingPunct="1"/>
            <a:r>
              <a:rPr lang="en-GB" smtClean="0"/>
              <a:t>In anaphylaxis: adrenaline</a:t>
            </a:r>
          </a:p>
          <a:p>
            <a:pPr marL="547688" lvl="1" indent="-228600" eaLnBrk="1" hangingPunct="1"/>
            <a:r>
              <a:rPr lang="en-GB" smtClean="0"/>
              <a:t>Adjuvents: inhaled beta 2 agonists, oxygen, fluid support, antihistamines, steroids, glucagon</a:t>
            </a:r>
          </a:p>
          <a:p>
            <a:pPr marL="547688" lvl="1" indent="-228600" eaLnBrk="1" hangingPunct="1"/>
            <a:endParaRPr lang="en-GB" smtClean="0"/>
          </a:p>
          <a:p>
            <a:pPr marL="273050" indent="-273050" eaLnBrk="1" hangingPunct="1"/>
            <a:r>
              <a:rPr lang="en-GB" smtClean="0"/>
              <a:t>In general: avoidance</a:t>
            </a:r>
          </a:p>
          <a:p>
            <a:pPr marL="547688" lvl="1" indent="-228600" eaLnBrk="1" hangingPunct="1"/>
            <a:r>
              <a:rPr lang="en-GB" smtClean="0"/>
              <a:t>Nutritional and social pitfalls</a:t>
            </a:r>
          </a:p>
          <a:p>
            <a:pPr marL="273050" indent="-273050" eaLnBrk="1" hangingPunct="1"/>
            <a:endParaRPr lang="en-GB" smtClean="0"/>
          </a:p>
          <a:p>
            <a:pPr marL="273050" indent="-273050" eaLnBrk="1" hangingPunct="1"/>
            <a:r>
              <a:rPr lang="en-GB" smtClean="0"/>
              <a:t>In the future: immunotherapy?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GB" smtClean="0"/>
              <a:t>Annu Rev Med. 2009;60:261-77.</a:t>
            </a:r>
            <a:endParaRPr lang="en-GB" b="1" smtClean="0"/>
          </a:p>
          <a:p>
            <a:pPr lvl="1">
              <a:buFontTx/>
              <a:buNone/>
            </a:pPr>
            <a:r>
              <a:rPr lang="en-GB" b="1" smtClean="0"/>
              <a:t>Food allergy: recent advances in pathophysiology and treatment.</a:t>
            </a:r>
          </a:p>
          <a:p>
            <a:pPr lvl="1">
              <a:buFontTx/>
              <a:buNone/>
            </a:pPr>
            <a:r>
              <a:rPr lang="en-GB" u="sng" smtClean="0">
                <a:hlinkClick r:id="rId3"/>
              </a:rPr>
              <a:t>Sicherer SH</a:t>
            </a:r>
            <a:r>
              <a:rPr lang="en-GB" u="sng" smtClean="0"/>
              <a:t>, </a:t>
            </a:r>
            <a:r>
              <a:rPr lang="en-GB" u="sng" smtClean="0">
                <a:hlinkClick r:id="rId4"/>
              </a:rPr>
              <a:t>Sampson HA</a:t>
            </a:r>
            <a:r>
              <a:rPr lang="en-GB" u="sng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Food Intolerance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i="1" smtClean="0"/>
              <a:t>Most "food allergy" is not allergic</a:t>
            </a:r>
          </a:p>
          <a:p>
            <a:r>
              <a:rPr lang="en-GB" smtClean="0">
                <a:solidFill>
                  <a:schemeClr val="accent2"/>
                </a:solidFill>
              </a:rPr>
              <a:t>Irritants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Curry &amp; peppers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Acidity</a:t>
            </a:r>
          </a:p>
          <a:p>
            <a:r>
              <a:rPr lang="en-GB" smtClean="0">
                <a:solidFill>
                  <a:schemeClr val="accent2"/>
                </a:solidFill>
              </a:rPr>
              <a:t>Gas</a:t>
            </a:r>
          </a:p>
          <a:p>
            <a:r>
              <a:rPr lang="en-GB" smtClean="0">
                <a:solidFill>
                  <a:schemeClr val="accent2"/>
                </a:solidFill>
              </a:rPr>
              <a:t>Food poisoning</a:t>
            </a:r>
          </a:p>
          <a:p>
            <a:r>
              <a:rPr lang="en-GB" smtClean="0"/>
              <a:t>Biochemical</a:t>
            </a:r>
          </a:p>
          <a:p>
            <a:pPr lvl="1"/>
            <a:r>
              <a:rPr lang="en-GB" smtClean="0"/>
              <a:t>Lactose intolerance</a:t>
            </a:r>
          </a:p>
          <a:p>
            <a:pPr lvl="1"/>
            <a:r>
              <a:rPr lang="en-GB" smtClean="0"/>
              <a:t>Fructose / Sorbitol malabsorption</a:t>
            </a:r>
          </a:p>
          <a:p>
            <a:endParaRPr 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5" descr="lactose%20intol%20cow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4149725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Food Intolerance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i="1" smtClean="0"/>
              <a:t>Most "food allergy" is not allergic</a:t>
            </a:r>
          </a:p>
          <a:p>
            <a:r>
              <a:rPr lang="en-GB" smtClean="0"/>
              <a:t>Irritants</a:t>
            </a:r>
          </a:p>
          <a:p>
            <a:pPr lvl="1"/>
            <a:r>
              <a:rPr lang="en-GB" smtClean="0"/>
              <a:t>Curry &amp; peppers</a:t>
            </a:r>
          </a:p>
          <a:p>
            <a:pPr lvl="1"/>
            <a:r>
              <a:rPr lang="en-GB" smtClean="0"/>
              <a:t>Acidity</a:t>
            </a:r>
          </a:p>
          <a:p>
            <a:r>
              <a:rPr lang="en-GB" smtClean="0"/>
              <a:t>Gas</a:t>
            </a:r>
          </a:p>
          <a:p>
            <a:r>
              <a:rPr lang="en-GB" smtClean="0"/>
              <a:t>Food poisoning</a:t>
            </a:r>
          </a:p>
          <a:p>
            <a:r>
              <a:rPr lang="en-GB" smtClean="0"/>
              <a:t>Biochemical</a:t>
            </a:r>
          </a:p>
          <a:p>
            <a:pPr lvl="1"/>
            <a:r>
              <a:rPr lang="en-GB" smtClean="0"/>
              <a:t>Lactose intolerance</a:t>
            </a:r>
          </a:p>
          <a:p>
            <a:pPr lvl="1"/>
            <a:r>
              <a:rPr lang="en-GB" smtClean="0"/>
              <a:t>Fructose / Sorbitol malabsorption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 – Lactose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989138"/>
            <a:ext cx="8058150" cy="4487862"/>
          </a:xfrm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GB" dirty="0" smtClean="0"/>
              <a:t>Low lactase activity in the small intestinal brush-border membrane (</a:t>
            </a:r>
            <a:r>
              <a:rPr lang="en-GB" dirty="0" smtClean="0">
                <a:solidFill>
                  <a:srgbClr val="CC0000"/>
                </a:solidFill>
              </a:rPr>
              <a:t>hypolactasia</a:t>
            </a:r>
            <a:r>
              <a:rPr lang="en-GB" dirty="0" smtClean="0"/>
              <a:t>) results in failure to digest lactose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endParaRPr lang="en-GB" dirty="0" smtClean="0"/>
          </a:p>
          <a:p>
            <a:pPr>
              <a:buClr>
                <a:srgbClr val="CC0000"/>
              </a:buClr>
            </a:pPr>
            <a:r>
              <a:rPr lang="en-GB" dirty="0" smtClean="0"/>
              <a:t>Neonates all have high lactase 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CC0000"/>
                </a:solidFill>
              </a:rPr>
              <a:t>Lactase non-persistence</a:t>
            </a:r>
            <a:r>
              <a:rPr lang="en-GB" dirty="0" smtClean="0"/>
              <a:t> is usual adult human phenotype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GB" dirty="0" smtClean="0"/>
              <a:t>Lactase persistence occurs in most (but not all) Northern Europeans</a:t>
            </a:r>
          </a:p>
          <a:p>
            <a:pPr>
              <a:buClr>
                <a:srgbClr val="CC0000"/>
              </a:buClr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 – Lactose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989138"/>
            <a:ext cx="8058150" cy="4487862"/>
          </a:xfrm>
        </p:spPr>
        <p:txBody>
          <a:bodyPr/>
          <a:lstStyle/>
          <a:p>
            <a:pPr>
              <a:buClr>
                <a:srgbClr val="CC0000"/>
              </a:buClr>
            </a:pPr>
            <a:endParaRPr lang="en-GB" smtClean="0"/>
          </a:p>
          <a:p>
            <a:pPr>
              <a:buClr>
                <a:srgbClr val="CC0000"/>
              </a:buClr>
            </a:pPr>
            <a:r>
              <a:rPr lang="en-GB" smtClean="0">
                <a:solidFill>
                  <a:srgbClr val="CC0000"/>
                </a:solidFill>
              </a:rPr>
              <a:t>Lactose malabsorption</a:t>
            </a:r>
            <a:r>
              <a:rPr lang="en-GB" smtClean="0"/>
              <a:t> in small intestine gives symptoms when lactose breaks down in colon (H</a:t>
            </a:r>
            <a:r>
              <a:rPr lang="en-GB" baseline="-25000" smtClean="0"/>
              <a:t>2</a:t>
            </a:r>
            <a:r>
              <a:rPr lang="en-GB" smtClean="0"/>
              <a:t>, CO</a:t>
            </a:r>
            <a:r>
              <a:rPr lang="en-GB" baseline="-25000" smtClean="0"/>
              <a:t>2</a:t>
            </a:r>
            <a:r>
              <a:rPr lang="en-GB" smtClean="0"/>
              <a:t>, SCFA, lactate)</a:t>
            </a:r>
          </a:p>
          <a:p>
            <a:pPr>
              <a:buClr>
                <a:srgbClr val="CC0000"/>
              </a:buClr>
            </a:pPr>
            <a:endParaRPr lang="en-GB" smtClean="0"/>
          </a:p>
          <a:p>
            <a:pPr>
              <a:buClr>
                <a:srgbClr val="CC0000"/>
              </a:buClr>
            </a:pPr>
            <a:r>
              <a:rPr lang="en-GB" smtClean="0">
                <a:solidFill>
                  <a:srgbClr val="CC0000"/>
                </a:solidFill>
              </a:rPr>
              <a:t>Lactose intolerance</a:t>
            </a:r>
            <a:r>
              <a:rPr lang="en-GB" smtClean="0"/>
              <a:t> diagnosed from history, lactose-H</a:t>
            </a:r>
            <a:r>
              <a:rPr lang="en-GB" baseline="-25000" smtClean="0"/>
              <a:t>2 </a:t>
            </a:r>
            <a:r>
              <a:rPr lang="en-GB" smtClean="0"/>
              <a:t>breath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81163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752600" y="1706563"/>
          <a:ext cx="2819400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4" imgW="8858351" imgH="5238845" progId="MSDraw.Drawing.8.2">
                  <p:embed/>
                </p:oleObj>
              </mc:Choice>
              <mc:Fallback>
                <p:oleObj r:id="rId4" imgW="8858351" imgH="5238845" progId="MSDraw.Drawing.8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67" r="50877"/>
                      <a:stretch>
                        <a:fillRect/>
                      </a:stretch>
                    </p:blipFill>
                    <p:spPr bwMode="auto">
                      <a:xfrm>
                        <a:off x="1752600" y="1706563"/>
                        <a:ext cx="2819400" cy="515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90563" y="457200"/>
            <a:ext cx="7445375" cy="838200"/>
          </a:xfrm>
        </p:spPr>
        <p:txBody>
          <a:bodyPr/>
          <a:lstStyle/>
          <a:p>
            <a:r>
              <a:rPr lang="en-GB" sz="1800" smtClean="0">
                <a:cs typeface="Times New Roman" pitchFamily="18" charset="0"/>
              </a:rPr>
              <a:t>Lactose-hydrogen Breath Test for Lactase Deficiency</a:t>
            </a:r>
            <a:endParaRPr lang="en-GB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953000" y="1828800"/>
            <a:ext cx="4191000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 i="1">
                <a:solidFill>
                  <a:schemeClr val="tx1"/>
                </a:solidFill>
              </a:rPr>
              <a:t>Lactase persistent      Deficient</a:t>
            </a:r>
            <a:endParaRPr lang="en-GB" sz="16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Breath H2: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i="1"/>
              <a:t>	</a:t>
            </a:r>
            <a:r>
              <a:rPr lang="en-GB" sz="1600" b="1"/>
              <a:t>Low                  High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sz="1600" b="1"/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Small intestine: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Lactase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            Present	      Not present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Glucose/galactose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           Absorbed          Not formed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Large intestine: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/>
              <a:t>            </a:t>
            </a:r>
            <a:r>
              <a:rPr lang="en-GB" sz="1600" b="1"/>
              <a:t>No lactose    Lactose substrate		  for bacterial action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                                     H2 production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1000" y="233045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 b="1"/>
              <a:t>Oral lactose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Prevalence of Lactose Malabsorption</a:t>
            </a:r>
          </a:p>
        </p:txBody>
      </p:sp>
      <p:pic>
        <p:nvPicPr>
          <p:cNvPr id="27651" name="Picture 3" descr="lactose_intole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8363"/>
            <a:ext cx="799306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Mechanisms of Lactase Persistence / Non-persistence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Genetic basis</a:t>
            </a:r>
          </a:p>
          <a:p>
            <a:r>
              <a:rPr lang="en-GB" smtClean="0"/>
              <a:t>Protein active in childhood</a:t>
            </a:r>
          </a:p>
          <a:p>
            <a:r>
              <a:rPr lang="en-GB" smtClean="0"/>
              <a:t>Polymorphisms in lactase gene</a:t>
            </a:r>
          </a:p>
          <a:p>
            <a:r>
              <a:rPr lang="en-GB" smtClean="0"/>
              <a:t>Heterozygote studies</a:t>
            </a:r>
          </a:p>
          <a:p>
            <a:r>
              <a:rPr lang="en-GB" smtClean="0"/>
              <a:t>Factors regulating expression of LPH</a:t>
            </a:r>
          </a:p>
          <a:p>
            <a:r>
              <a:rPr lang="en-GB" smtClean="0"/>
              <a:t>Developmental switches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Polymorphism in gene 14kb upstream of start site is associated with persistence/non-persistence in Finnish population</a:t>
            </a:r>
          </a:p>
          <a:p>
            <a:pPr lvl="4"/>
            <a:r>
              <a:rPr lang="en-GB" smtClean="0"/>
              <a:t>Enattah Nature 2002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4213" y="5445125"/>
            <a:ext cx="80772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 of Sugars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989138"/>
            <a:ext cx="8058150" cy="44878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chemeClr val="tx2"/>
                </a:solidFill>
              </a:rPr>
              <a:t>Fructose and Sorbitol:</a:t>
            </a:r>
          </a:p>
          <a:p>
            <a:r>
              <a:rPr lang="en-GB" sz="1800" smtClean="0"/>
              <a:t>Abdominal pain and diarrhoea following fruit juices (especially in children) or diet/diabetic drinks</a:t>
            </a:r>
          </a:p>
          <a:p>
            <a:r>
              <a:rPr lang="en-GB" sz="1800" smtClean="0"/>
              <a:t>Small intestinal malabsorption of these monosaccharides results in metabolism in colon</a:t>
            </a:r>
          </a:p>
          <a:p>
            <a:r>
              <a:rPr lang="en-GB" sz="1800" smtClean="0"/>
              <a:t>Diagnosis from history and from breath  H</a:t>
            </a:r>
            <a:r>
              <a:rPr lang="en-GB" sz="1800" baseline="-25000" smtClean="0"/>
              <a:t>2</a:t>
            </a:r>
            <a:r>
              <a:rPr lang="en-GB" sz="1800" smtClean="0"/>
              <a:t> excretion after ingestion of sugar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Sugar Maldigestion / Malabsorption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800" smtClean="0"/>
              <a:t>520 patients with functional dyspepsia</a:t>
            </a:r>
          </a:p>
          <a:p>
            <a:r>
              <a:rPr lang="en-GB" sz="1800" smtClean="0"/>
              <a:t>Lactose (25g), fructose (25g), sorbitol (5g)</a:t>
            </a:r>
          </a:p>
          <a:p>
            <a:r>
              <a:rPr lang="en-GB" sz="1800" smtClean="0"/>
              <a:t>Breath hydrogen and small bowel transit time measurements</a:t>
            </a:r>
          </a:p>
          <a:p>
            <a:r>
              <a:rPr lang="en-GB" sz="1800" smtClean="0"/>
              <a:t>Malabsorption of Lactose </a:t>
            </a:r>
          </a:p>
          <a:p>
            <a:pPr lvl="1">
              <a:buFontTx/>
              <a:buNone/>
            </a:pPr>
            <a:r>
              <a:rPr lang="en-GB" sz="1600" smtClean="0"/>
              <a:t>25% N. Europeans</a:t>
            </a:r>
          </a:p>
          <a:p>
            <a:pPr lvl="1">
              <a:buFontTx/>
              <a:buNone/>
            </a:pPr>
            <a:r>
              <a:rPr lang="en-GB" sz="1600" smtClean="0"/>
              <a:t>65-70% Greeks, Italians, Jews, Arabs</a:t>
            </a:r>
          </a:p>
          <a:p>
            <a:pPr lvl="1">
              <a:buFontTx/>
              <a:buNone/>
            </a:pPr>
            <a:r>
              <a:rPr lang="en-GB" sz="1600" smtClean="0"/>
              <a:t>85% Asians, Africans</a:t>
            </a:r>
          </a:p>
          <a:p>
            <a:r>
              <a:rPr lang="en-GB" sz="1800" smtClean="0"/>
              <a:t>Malabsorption of Fructose and Sorbitol</a:t>
            </a:r>
          </a:p>
          <a:p>
            <a:pPr lvl="1">
              <a:buFontTx/>
              <a:buNone/>
            </a:pPr>
            <a:r>
              <a:rPr lang="en-GB" sz="1600" smtClean="0"/>
              <a:t>40-65% overall</a:t>
            </a:r>
          </a:p>
          <a:p>
            <a:pPr lvl="1">
              <a:buFontTx/>
              <a:buNone/>
            </a:pPr>
            <a:endParaRPr lang="en-GB" sz="1600" smtClean="0"/>
          </a:p>
          <a:p>
            <a:pPr lvl="4"/>
            <a:r>
              <a:rPr lang="en-GB" sz="1200" smtClean="0"/>
              <a:t>(Mishkin et  al. Dig Dis Sci 1997)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Food Allergy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Hypersensitivity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Peanuts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Nuts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Seafood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Fish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		etc.</a:t>
            </a:r>
          </a:p>
          <a:p>
            <a:r>
              <a:rPr lang="en-US" smtClean="0">
                <a:solidFill>
                  <a:schemeClr val="accent2"/>
                </a:solidFill>
              </a:rPr>
              <a:t>Cow’s milk protein allergy</a:t>
            </a:r>
          </a:p>
          <a:p>
            <a:r>
              <a:rPr lang="en-US" smtClean="0"/>
              <a:t>Wheat allergy / Gluten sensitivity / Coeliac disease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Mr. P.M. – HISTORY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76400"/>
            <a:ext cx="762952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54 year old </a:t>
            </a:r>
          </a:p>
          <a:p>
            <a:pPr>
              <a:lnSpc>
                <a:spcPct val="90000"/>
              </a:lnSpc>
            </a:pPr>
            <a:r>
              <a:rPr lang="en-US" smtClean="0"/>
              <a:t>Urgently referred by GP </a:t>
            </a:r>
            <a:r>
              <a:rPr lang="en-US" sz="2500" smtClean="0"/>
              <a:t>“&lt;</a:t>
            </a:r>
            <a:r>
              <a:rPr lang="en-US" smtClean="0"/>
              <a:t>2 week wait, ? Cancer”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Haemoglobin 10.3</a:t>
            </a:r>
            <a:r>
              <a:rPr lang="en-US" smtClean="0"/>
              <a:t> g/l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(normal &gt;11.5g/l)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MCV 74</a:t>
            </a:r>
            <a:r>
              <a:rPr lang="en-US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(normal 82 - 102 )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 c/o </a:t>
            </a:r>
            <a:r>
              <a:rPr lang="en-US" smtClean="0">
                <a:solidFill>
                  <a:schemeClr val="tx2"/>
                </a:solidFill>
              </a:rPr>
              <a:t>Tiredness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Bowel x 2-3/d; no recent change in bowel habit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rectal bleeding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abdominal pain or weight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Mr. P.M. – HISTORY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79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PMH   	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Indigestion treated over 25 years with antacids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FH	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Mother – thyroid disease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mtClean="0">
                <a:solidFill>
                  <a:schemeClr val="tx2"/>
                </a:solidFill>
              </a:rPr>
              <a:t>Sister – on special diet for intestinal disease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mtClean="0">
                <a:solidFill>
                  <a:schemeClr val="tx2"/>
                </a:solidFill>
              </a:rPr>
              <a:t>				</a:t>
            </a:r>
            <a:r>
              <a:rPr lang="en-GB" sz="1800" smtClean="0">
                <a:solidFill>
                  <a:schemeClr val="tx2"/>
                </a:solidFill>
              </a:rPr>
              <a:t>no bread or cakes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80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SH		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Building work. Non smoker; little alcohol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On Examination: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mtClean="0"/>
              <a:t>Well nourished, clinically anaemic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Allergy: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en-GB" smtClean="0"/>
          </a:p>
          <a:p>
            <a:r>
              <a:rPr lang="en-GB" smtClean="0"/>
              <a:t>Food intolerance: </a:t>
            </a:r>
          </a:p>
          <a:p>
            <a:pPr lvl="1"/>
            <a:r>
              <a:rPr lang="en-GB" smtClean="0"/>
              <a:t>pharmacological </a:t>
            </a:r>
          </a:p>
          <a:p>
            <a:pPr lvl="1"/>
            <a:r>
              <a:rPr lang="en-GB" smtClean="0"/>
              <a:t>metabolic</a:t>
            </a:r>
          </a:p>
          <a:p>
            <a:pPr lvl="1"/>
            <a:r>
              <a:rPr lang="en-GB" smtClean="0"/>
              <a:t>toxic reactions to foods</a:t>
            </a:r>
          </a:p>
          <a:p>
            <a:pPr lvl="1"/>
            <a:endParaRPr lang="en-GB" smtClean="0"/>
          </a:p>
          <a:p>
            <a:r>
              <a:rPr lang="en-GB" smtClean="0"/>
              <a:t>True food allergy is a disorder in which ingestion of a </a:t>
            </a:r>
            <a:r>
              <a:rPr lang="en-GB" b="1" smtClean="0">
                <a:solidFill>
                  <a:srgbClr val="0033CC"/>
                </a:solidFill>
              </a:rPr>
              <a:t>small</a:t>
            </a:r>
            <a:r>
              <a:rPr lang="en-GB" smtClean="0"/>
              <a:t> amount of food elicits an abnormal </a:t>
            </a:r>
            <a:r>
              <a:rPr lang="en-GB" b="1" smtClean="0">
                <a:solidFill>
                  <a:srgbClr val="0033CC"/>
                </a:solidFill>
              </a:rPr>
              <a:t>immunologically</a:t>
            </a:r>
            <a:r>
              <a:rPr lang="en-GB" smtClean="0">
                <a:solidFill>
                  <a:srgbClr val="0033CC"/>
                </a:solidFill>
              </a:rPr>
              <a:t> </a:t>
            </a:r>
            <a:r>
              <a:rPr lang="en-GB" smtClean="0"/>
              <a:t>mediated</a:t>
            </a:r>
            <a:r>
              <a:rPr lang="en-GB" baseline="30000" smtClean="0"/>
              <a:t> </a:t>
            </a:r>
            <a:r>
              <a:rPr lang="en-GB" smtClean="0"/>
              <a:t>clinical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smtClean="0"/>
              <a:t>INVESTIGATIONS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0574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  <a:sym typeface="Symbol" pitchFamily="18" charset="2"/>
              </a:rPr>
              <a:t> </a:t>
            </a:r>
            <a:r>
              <a:rPr lang="en-US" sz="1800" smtClean="0">
                <a:solidFill>
                  <a:srgbClr val="3333FF"/>
                </a:solidFill>
              </a:rPr>
              <a:t>Hb 10.9,</a:t>
            </a: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GB" sz="1800" smtClean="0">
                <a:solidFill>
                  <a:schemeClr val="tx2"/>
                </a:solidFill>
                <a:sym typeface="Symbol" pitchFamily="18" charset="2"/>
              </a:rPr>
              <a:t></a:t>
            </a: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US" sz="1800" smtClean="0">
                <a:solidFill>
                  <a:srgbClr val="3333FF"/>
                </a:solidFill>
              </a:rPr>
              <a:t>MCV 74</a:t>
            </a:r>
          </a:p>
          <a:p>
            <a:pPr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US" sz="1800" smtClean="0">
                <a:solidFill>
                  <a:srgbClr val="3333FF"/>
                </a:solidFill>
              </a:rPr>
              <a:t>Iron 6.0</a:t>
            </a:r>
            <a:r>
              <a:rPr lang="en-US" sz="1800" smtClean="0">
                <a:solidFill>
                  <a:srgbClr val="FFFF00"/>
                </a:solidFill>
              </a:rPr>
              <a:t>,</a:t>
            </a:r>
            <a:r>
              <a:rPr lang="en-US" sz="1800" smtClean="0"/>
              <a:t> Transferrin 4.9 , </a:t>
            </a:r>
            <a:r>
              <a:rPr lang="en-GB" sz="1800" smtClean="0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US" sz="1800" smtClean="0">
                <a:solidFill>
                  <a:srgbClr val="3333FF"/>
                </a:solidFill>
              </a:rPr>
              <a:t>transferrin saturation index 5%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Serum B12 &amp; folate normal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Liver function tests &amp; albumin normal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Thyroid function, calcium / </a:t>
            </a:r>
            <a:r>
              <a:rPr lang="en-US" sz="1800" smtClean="0">
                <a:solidFill>
                  <a:schemeClr val="tx2"/>
                </a:solidFill>
              </a:rPr>
              <a:t>phosphate</a:t>
            </a:r>
            <a:r>
              <a:rPr lang="en-US" sz="1800" smtClean="0"/>
              <a:t> normal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333FF"/>
                </a:solidFill>
              </a:rPr>
              <a:t>Coeliac IgA abs positive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Upper and lower GI endoscopies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Duodenal biopsy 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latin typeface="Arial Black" pitchFamily="34" charset="0"/>
              </a:rPr>
              <a:t>DUODENAL HISTOLOGY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GB" sz="2400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b="1" dirty="0">
                <a:solidFill>
                  <a:schemeClr val="tx1"/>
                </a:solidFill>
              </a:rPr>
              <a:t>Subtotal villous atrophy with crypt hyperplasia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GB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GB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b="1" dirty="0">
                <a:solidFill>
                  <a:schemeClr val="tx1"/>
                </a:solidFill>
              </a:rPr>
              <a:t>Normal mucosa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Mr.</a:t>
            </a:r>
            <a:r>
              <a:rPr lang="en-GB" dirty="0" smtClean="0"/>
              <a:t> P.M. – CLINICAL COURSE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Coeliac disease diagnosed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Typical histology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Positive antibodies</a:t>
            </a:r>
          </a:p>
          <a:p>
            <a:pPr>
              <a:lnSpc>
                <a:spcPct val="90000"/>
              </a:lnSpc>
            </a:pPr>
            <a:r>
              <a:rPr lang="en-GB" smtClean="0"/>
              <a:t>Started Gluten-free Diet:  no wheat, barley or rye products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Dietetic advice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Prescription of gluten-free products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Iron supplements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Joined Coeliac UK society</a:t>
            </a:r>
          </a:p>
          <a:p>
            <a:pPr>
              <a:lnSpc>
                <a:spcPct val="90000"/>
              </a:lnSpc>
            </a:pPr>
            <a:r>
              <a:rPr lang="en-GB" smtClean="0"/>
              <a:t>Response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Gained 5kg in weight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Normal Hb &amp; Fe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Bowels “constipated” every 1-2 days</a:t>
            </a:r>
            <a:endParaRPr lang="en-GB" b="1" smtClean="0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38400" y="6564313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5011738" y="5029200"/>
            <a:ext cx="386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Wingdings" pitchFamily="2" charset="2"/>
              <a:buNone/>
            </a:pPr>
            <a:r>
              <a:rPr lang="en-GB" sz="2200" b="1"/>
              <a:t>NOTE HIS FAMILY HISTORY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COELIAC DISEASE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chronic small intestinal immune-mediated enteropathy precipitated by exposure to dietary gluten in genetically susceptible individuals</a:t>
            </a:r>
            <a:endParaRPr lang="en-US" i="1" dirty="0" smtClean="0"/>
          </a:p>
          <a:p>
            <a:pPr marL="457200" lvl="1" indent="0" algn="r">
              <a:buNone/>
            </a:pPr>
            <a:r>
              <a:rPr lang="en-US" i="1" dirty="0" smtClean="0"/>
              <a:t>Oslo definitions for coeliac disease and related terms</a:t>
            </a:r>
          </a:p>
          <a:p>
            <a:pPr marL="914400" lvl="2" indent="0" algn="r">
              <a:buNone/>
            </a:pPr>
            <a:r>
              <a:rPr lang="en-US" dirty="0" err="1" smtClean="0"/>
              <a:t>Ludvigsson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Gut 2012</a:t>
            </a:r>
          </a:p>
          <a:p>
            <a:pPr marL="0" indent="0">
              <a:buNone/>
            </a:pPr>
            <a:r>
              <a:rPr lang="en-US" dirty="0" smtClean="0"/>
              <a:t>		=  Gluten-sensitive enteropathy</a:t>
            </a:r>
            <a:endParaRPr lang="en-US" dirty="0" smtClean="0"/>
          </a:p>
          <a:p>
            <a:r>
              <a:rPr lang="en-US" dirty="0" smtClean="0"/>
              <a:t>It can present in many ways:</a:t>
            </a:r>
          </a:p>
          <a:p>
            <a:pPr lvl="1">
              <a:buFontTx/>
              <a:buNone/>
            </a:pPr>
            <a:r>
              <a:rPr lang="en-US" dirty="0" smtClean="0"/>
              <a:t>-  Typical disease</a:t>
            </a:r>
          </a:p>
          <a:p>
            <a:pPr lvl="1">
              <a:buFontTx/>
              <a:buNone/>
            </a:pPr>
            <a:r>
              <a:rPr lang="en-US" dirty="0" smtClean="0"/>
              <a:t>-  Atypical disease</a:t>
            </a:r>
          </a:p>
          <a:p>
            <a:pPr lvl="1">
              <a:buFontTx/>
              <a:buNone/>
            </a:pPr>
            <a:r>
              <a:rPr lang="en-US" dirty="0" smtClean="0"/>
              <a:t>-  Silent or asymptomatic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>
                <a:latin typeface="Calibri" pitchFamily="34" charset="0"/>
              </a:rPr>
              <a:t>Oslo definitions for coeliac disease and related terms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 err="1">
                <a:solidFill>
                  <a:srgbClr val="003399"/>
                </a:solidFill>
                <a:latin typeface="Calibri" pitchFamily="34" charset="0"/>
              </a:rPr>
              <a:t>Ludvigsson</a:t>
            </a:r>
            <a:r>
              <a:rPr lang="en-US" sz="20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sz="2000" i="1" dirty="0">
                <a:solidFill>
                  <a:srgbClr val="003399"/>
                </a:solidFill>
                <a:latin typeface="Calibri" pitchFamily="34" charset="0"/>
              </a:rPr>
              <a:t>et al. </a:t>
            </a:r>
            <a:r>
              <a:rPr lang="en-US" sz="2000" dirty="0">
                <a:solidFill>
                  <a:srgbClr val="003399"/>
                </a:solidFill>
                <a:latin typeface="Calibri" pitchFamily="34" charset="0"/>
              </a:rPr>
              <a:t>Gut 2012</a:t>
            </a:r>
          </a:p>
          <a:p>
            <a:pPr marL="914400" lvl="2" indent="0" algn="r">
              <a:buNone/>
            </a:pPr>
            <a:endParaRPr lang="en-US" sz="1400" dirty="0">
              <a:latin typeface="Calibri" pitchFamily="34" charset="0"/>
            </a:endParaRPr>
          </a:p>
          <a:p>
            <a:pPr marL="914400" lvl="2" indent="0" algn="r">
              <a:buNone/>
            </a:pPr>
            <a:endParaRPr lang="en-US" sz="14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Classical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Symptomatic CD</a:t>
            </a:r>
          </a:p>
          <a:p>
            <a:pPr marL="914400" lvl="2" indent="0">
              <a:buNone/>
            </a:pPr>
            <a:r>
              <a:rPr lang="en-US" sz="1800" dirty="0">
                <a:latin typeface="Calibri" pitchFamily="34" charset="0"/>
              </a:rPr>
              <a:t>(Typical disease)</a:t>
            </a:r>
          </a:p>
          <a:p>
            <a:pPr marL="914400" lvl="2" indent="0">
              <a:buNone/>
            </a:pPr>
            <a:r>
              <a:rPr lang="en-US" sz="1800" dirty="0">
                <a:latin typeface="Calibri" pitchFamily="34" charset="0"/>
              </a:rPr>
              <a:t>(Atypical disease)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Subclinical CD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Asymptomatic </a:t>
            </a:r>
            <a:r>
              <a:rPr lang="en-US" dirty="0">
                <a:latin typeface="Calibri" pitchFamily="34" charset="0"/>
              </a:rPr>
              <a:t>	</a:t>
            </a:r>
          </a:p>
          <a:p>
            <a:pPr marL="914400" lvl="2" indent="0">
              <a:buNone/>
            </a:pPr>
            <a:r>
              <a:rPr lang="en-US" sz="1800" dirty="0">
                <a:latin typeface="Calibri" pitchFamily="34" charset="0"/>
              </a:rPr>
              <a:t>(Silent)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19638" y="2708920"/>
            <a:ext cx="4316858" cy="388843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Refractory CD </a:t>
            </a:r>
          </a:p>
          <a:p>
            <a:pPr marL="914400" lvl="2" indent="0">
              <a:buNone/>
            </a:pPr>
            <a:r>
              <a:rPr lang="en-US" sz="1800" dirty="0">
                <a:latin typeface="Calibri" pitchFamily="34" charset="0"/>
              </a:rPr>
              <a:t>Symptoms + villus atrophy on strict GFD &gt;12mnths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Potential CD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itchFamily="34" charset="0"/>
              </a:rPr>
              <a:t>(Latent)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ea typeface="+mn-ea"/>
                <a:cs typeface="+mn-cs"/>
              </a:rPr>
              <a:t>Gluten-related </a:t>
            </a:r>
            <a:r>
              <a:rPr lang="en-US" sz="2000" dirty="0" smtClean="0">
                <a:latin typeface="Calibri" pitchFamily="34" charset="0"/>
                <a:ea typeface="+mn-ea"/>
                <a:cs typeface="+mn-cs"/>
              </a:rPr>
              <a:t>disorders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(Gluten intolerance)</a:t>
            </a:r>
          </a:p>
          <a:p>
            <a:pPr marL="457200" lvl="1" indent="0">
              <a:buNone/>
            </a:pPr>
            <a:r>
              <a:rPr lang="en-US" sz="1800" dirty="0">
                <a:latin typeface="Calibri" pitchFamily="34" charset="0"/>
              </a:rPr>
              <a:t>	Non-coeliac gluten sensitivity</a:t>
            </a:r>
          </a:p>
          <a:p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alibri" pitchFamily="34" charset="0"/>
              </a:rPr>
              <a:t>What are the clinical features of Coeliac disease?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i="1" dirty="0">
                <a:latin typeface="Calibri" pitchFamily="34" charset="0"/>
              </a:rPr>
              <a:t>Frequent</a:t>
            </a:r>
            <a:r>
              <a:rPr lang="en-GB" sz="1600" i="1" dirty="0" smtClean="0">
                <a:latin typeface="Calibri" pitchFamily="34" charset="0"/>
              </a:rPr>
              <a:t> (~50%)</a:t>
            </a:r>
            <a:endParaRPr lang="en-GB" sz="1600" i="1" dirty="0">
              <a:latin typeface="Calibri" pitchFamily="34" charset="0"/>
            </a:endParaRP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Malaise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Fatigue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Steatorrhoea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Diarrhoea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Weight loss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Calibri" pitchFamily="34" charset="0"/>
              </a:rPr>
              <a:t>Anaemia</a:t>
            </a:r>
          </a:p>
          <a:p>
            <a:pPr lvl="1">
              <a:buFont typeface="Symbol" pitchFamily="18" charset="2"/>
              <a:buChar char="¯"/>
            </a:pPr>
            <a:r>
              <a:rPr lang="en-GB" sz="1600" dirty="0" smtClean="0">
                <a:latin typeface="Calibri" pitchFamily="34" charset="0"/>
              </a:rPr>
              <a:t>Folate </a:t>
            </a:r>
          </a:p>
          <a:p>
            <a:pPr lvl="1">
              <a:buFont typeface="Symbol" pitchFamily="18" charset="2"/>
              <a:buChar char="¯"/>
            </a:pPr>
            <a:r>
              <a:rPr lang="en-GB" sz="1600" dirty="0" smtClean="0">
                <a:latin typeface="Calibri" pitchFamily="34" charset="0"/>
              </a:rPr>
              <a:t>Fe</a:t>
            </a:r>
          </a:p>
          <a:p>
            <a:pPr lvl="1"/>
            <a:endParaRPr lang="en-GB" sz="1600" dirty="0" smtClean="0">
              <a:latin typeface="Calibri" pitchFamily="34" charset="0"/>
            </a:endParaRPr>
          </a:p>
          <a:p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077200" y="6324600"/>
            <a:ext cx="1066800" cy="457200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11A445D1-FB03-4674-98A9-B3B9338B473B}" type="datetime7">
              <a:rPr lang="en-GB" sz="1600">
                <a:solidFill>
                  <a:srgbClr val="B2B2B2"/>
                </a:solidFill>
                <a:latin typeface="Calibri" pitchFamily="34" charset="0"/>
              </a:rPr>
              <a:pPr>
                <a:buNone/>
                <a:defRPr/>
              </a:pPr>
              <a:t>Jan-13</a:t>
            </a:fld>
            <a:endParaRPr lang="en-GB" sz="1600" dirty="0">
              <a:solidFill>
                <a:srgbClr val="B2B2B2"/>
              </a:solidFill>
              <a:latin typeface="Calibri" pitchFamily="34" charset="0"/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3238500" y="1752600"/>
            <a:ext cx="2628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defRPr/>
            </a:pPr>
            <a:r>
              <a:rPr lang="en-GB" sz="1600" i="1" dirty="0">
                <a:solidFill>
                  <a:schemeClr val="tx1"/>
                </a:solidFill>
                <a:latin typeface="Calibri" pitchFamily="34" charset="0"/>
              </a:rPr>
              <a:t>Common (&gt;25%)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Anorexia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Abdominal pain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Oral ulcers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Distension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Bloating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Flatulence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Osteopenia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Childhood history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Family history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B12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Albumin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25-OH </a:t>
            </a:r>
            <a:r>
              <a:rPr lang="en-GB" sz="1600" dirty="0" err="1">
                <a:solidFill>
                  <a:srgbClr val="000000"/>
                </a:solidFill>
                <a:latin typeface="Calibri" pitchFamily="34" charset="0"/>
              </a:rPr>
              <a:t>vit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. D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  PTH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6156325" y="1752600"/>
            <a:ext cx="273685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defRPr/>
            </a:pPr>
            <a:r>
              <a:rPr lang="en-GB" sz="1600" i="1" dirty="0">
                <a:solidFill>
                  <a:schemeClr val="tx1"/>
                </a:solidFill>
                <a:latin typeface="Calibri" pitchFamily="34" charset="0"/>
              </a:rPr>
              <a:t>Occasional (&lt;25%)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Nausea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Muscle Pains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 err="1">
                <a:solidFill>
                  <a:srgbClr val="000000"/>
                </a:solidFill>
                <a:latin typeface="Calibri" pitchFamily="34" charset="0"/>
              </a:rPr>
              <a:t>Tetany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Bone pains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Bruising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Oedema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Constipation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Rashes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Fractures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Lymphoma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   </a:t>
            </a:r>
            <a:r>
              <a:rPr lang="en-GB" sz="1600" dirty="0" err="1">
                <a:solidFill>
                  <a:srgbClr val="000000"/>
                </a:solidFill>
                <a:latin typeface="Calibri" pitchFamily="34" charset="0"/>
              </a:rPr>
              <a:t>Alk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. Phos.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Ca</a:t>
            </a:r>
            <a:r>
              <a:rPr lang="en-GB" sz="1600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2+</a:t>
            </a:r>
            <a:endParaRPr lang="en-GB" sz="16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¯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Mg</a:t>
            </a:r>
            <a:r>
              <a:rPr lang="en-GB" sz="1600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2+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 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Zn</a:t>
            </a:r>
            <a:r>
              <a:rPr lang="en-GB" sz="1600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GB" sz="1600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+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  Transaminases</a:t>
            </a:r>
            <a:endParaRPr lang="en-GB" sz="16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   PT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Wingdings" pitchFamily="2" charset="2"/>
              <a:buChar char="§"/>
              <a:defRPr/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2411413" y="6092825"/>
            <a:ext cx="45370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defRPr/>
            </a:pPr>
            <a:r>
              <a:rPr lang="en-GB" sz="1600" i="1" dirty="0">
                <a:solidFill>
                  <a:schemeClr val="tx1"/>
                </a:solidFill>
                <a:latin typeface="Calibri" pitchFamily="34" charset="0"/>
              </a:rPr>
              <a:t>Completely</a:t>
            </a:r>
            <a:r>
              <a:rPr lang="en-GB" sz="1600" i="1" dirty="0">
                <a:solidFill>
                  <a:srgbClr val="000000"/>
                </a:solidFill>
                <a:latin typeface="Calibri" pitchFamily="34" charset="0"/>
              </a:rPr>
              <a:t> asymptomatic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Wingdings" pitchFamily="2" charset="2"/>
              <a:buChar char="§"/>
              <a:defRPr/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  <p:bldP spid="361476" grpId="0"/>
      <p:bldP spid="361477" grpId="0"/>
      <p:bldP spid="3614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IN CHILDREN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76400"/>
            <a:ext cx="4945062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/>
              <a:t>Classical symptoms such as  those described by Gee in 1888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Diarrhoea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Steatorrhoea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Vomiting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Anorexia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Abdominal distension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Abdominal pain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Weight loss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Failure to gain weight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Lassitude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Irritability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Respiratory infections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 lvl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39940" name="Picture 4" descr="GIC0401-06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05000"/>
            <a:ext cx="18399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CHANGING EPIDEMIOLOGY OF COELIAC DISEASE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Coeliac disease was once thought to be only a childhood disease </a:t>
            </a:r>
          </a:p>
          <a:p>
            <a:endParaRPr lang="en-GB" smtClean="0"/>
          </a:p>
          <a:p>
            <a:r>
              <a:rPr lang="en-GB" smtClean="0"/>
              <a:t>Now well recognised to present at any age and in both sexes</a:t>
            </a:r>
          </a:p>
          <a:p>
            <a:pPr lvl="1"/>
            <a:r>
              <a:rPr lang="en-GB" smtClean="0"/>
              <a:t>In 1998 over 85% of newly diagnosed members were adults </a:t>
            </a:r>
          </a:p>
          <a:p>
            <a:pPr lvl="4"/>
            <a:r>
              <a:rPr lang="en-GB" smtClean="0"/>
              <a:t>Coeliac UK society</a:t>
            </a:r>
          </a:p>
          <a:p>
            <a:pPr lvl="1"/>
            <a:r>
              <a:rPr lang="en-GB" smtClean="0"/>
              <a:t>Between 1975 and 1999, mean age at diagnosis increased from 40 to 51</a:t>
            </a:r>
          </a:p>
          <a:p>
            <a:pPr lvl="4"/>
            <a:r>
              <a:rPr lang="en-GB" smtClean="0"/>
              <a:t>West et al BSG 2001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89863" cy="914400"/>
          </a:xfrm>
        </p:spPr>
        <p:txBody>
          <a:bodyPr/>
          <a:lstStyle/>
          <a:p>
            <a:r>
              <a:rPr lang="en-GB" smtClean="0"/>
              <a:t>CHANGING PRESENTATION OF COELIAC DISEASE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Average age of diagnosis is now &gt; 50 </a:t>
            </a:r>
          </a:p>
          <a:p>
            <a:r>
              <a:rPr lang="en-GB" dirty="0" smtClean="0"/>
              <a:t>Less severe disease in children</a:t>
            </a:r>
          </a:p>
          <a:p>
            <a:pPr lvl="1"/>
            <a:r>
              <a:rPr lang="en-GB" dirty="0" smtClean="0"/>
              <a:t>Non-specific disease in adults</a:t>
            </a:r>
          </a:p>
          <a:p>
            <a:pPr lvl="1"/>
            <a:r>
              <a:rPr lang="en-GB" dirty="0" smtClean="0"/>
              <a:t>Detection in mild anaemia</a:t>
            </a:r>
          </a:p>
          <a:p>
            <a:endParaRPr lang="en-GB" dirty="0" smtClean="0"/>
          </a:p>
          <a:p>
            <a:r>
              <a:rPr lang="en-GB" dirty="0" smtClean="0"/>
              <a:t>Diagnosis gold standard still intestinal biopsy</a:t>
            </a:r>
          </a:p>
          <a:p>
            <a:r>
              <a:rPr lang="en-GB" dirty="0" smtClean="0"/>
              <a:t>Coeliac serology in identifying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21600" cy="914400"/>
          </a:xfrm>
        </p:spPr>
        <p:txBody>
          <a:bodyPr/>
          <a:lstStyle/>
          <a:p>
            <a:r>
              <a:rPr lang="en-GB" smtClean="0"/>
              <a:t>ENDOMYSIAL ANTIBODIES IN COELIAC DISEASE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described 1983 </a:t>
            </a:r>
            <a:r>
              <a:rPr lang="en-GB" sz="1400" dirty="0" smtClean="0"/>
              <a:t>(</a:t>
            </a:r>
            <a:r>
              <a:rPr lang="en-GB" sz="1400" dirty="0" err="1" smtClean="0"/>
              <a:t>Chorzelski</a:t>
            </a:r>
            <a:r>
              <a:rPr lang="en-GB" sz="1400" dirty="0" smtClean="0"/>
              <a:t> </a:t>
            </a:r>
            <a:r>
              <a:rPr lang="en-GB" sz="1400" i="1" dirty="0" smtClean="0"/>
              <a:t>et al.</a:t>
            </a:r>
            <a:r>
              <a:rPr lang="en-GB" sz="1400" dirty="0" smtClean="0"/>
              <a:t>)</a:t>
            </a:r>
          </a:p>
          <a:p>
            <a:pPr lvl="1"/>
            <a:r>
              <a:rPr lang="en-GB" dirty="0" smtClean="0"/>
              <a:t>Similar to reticulin / jejunal antibodies</a:t>
            </a:r>
          </a:p>
          <a:p>
            <a:r>
              <a:rPr lang="en-GB" dirty="0" smtClean="0"/>
              <a:t>Detected by indirect immunofluorescence </a:t>
            </a:r>
          </a:p>
          <a:p>
            <a:pPr lvl="1"/>
            <a:r>
              <a:rPr lang="en-GB" dirty="0" smtClean="0"/>
              <a:t>primate oesophagus</a:t>
            </a:r>
          </a:p>
          <a:p>
            <a:pPr lvl="1"/>
            <a:r>
              <a:rPr lang="en-GB" dirty="0" smtClean="0"/>
              <a:t>gastric / small bowel muscle</a:t>
            </a:r>
          </a:p>
          <a:p>
            <a:pPr lvl="1"/>
            <a:r>
              <a:rPr lang="en-GB" dirty="0" smtClean="0"/>
              <a:t>umbilical cord</a:t>
            </a:r>
          </a:p>
          <a:p>
            <a:r>
              <a:rPr lang="en-GB" dirty="0" smtClean="0"/>
              <a:t>IgA class</a:t>
            </a:r>
          </a:p>
          <a:p>
            <a:pPr lvl="1"/>
            <a:r>
              <a:rPr lang="en-GB" dirty="0" smtClean="0"/>
              <a:t>IgG in selective IgA deficiency</a:t>
            </a:r>
          </a:p>
          <a:p>
            <a:r>
              <a:rPr lang="en-GB" dirty="0" smtClean="0"/>
              <a:t>High specificity (&gt;95%) &amp; sensitivity in diagnosis</a:t>
            </a:r>
          </a:p>
          <a:p>
            <a:r>
              <a:rPr lang="en-GB" dirty="0" smtClean="0"/>
              <a:t>Useful in monitoring response to treatment</a:t>
            </a:r>
          </a:p>
          <a:p>
            <a:endParaRPr lang="en-GB" dirty="0" smtClean="0"/>
          </a:p>
        </p:txBody>
      </p:sp>
      <p:pic>
        <p:nvPicPr>
          <p:cNvPr id="197637" name="Picture 5" descr="endomy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089275"/>
            <a:ext cx="2540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1143000"/>
          </a:xfrm>
        </p:spPr>
        <p:txBody>
          <a:bodyPr lIns="91440" tIns="45720" rIns="91440" bIns="91440" anchor="b"/>
          <a:lstStyle/>
          <a:p>
            <a:pPr eaLnBrk="1" hangingPunct="1"/>
            <a:r>
              <a:rPr lang="en-GB" smtClean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16013" y="1844675"/>
            <a:ext cx="7813675" cy="4656138"/>
          </a:xfrm>
        </p:spPr>
        <p:txBody>
          <a:bodyPr lIns="91440" tIns="45720" rIns="91440" bIns="45720"/>
          <a:lstStyle/>
          <a:p>
            <a:pPr marL="273050" indent="-273050" eaLnBrk="1" hangingPunct="1"/>
            <a:r>
              <a:rPr lang="en-GB" b="1" smtClean="0"/>
              <a:t>IgE-mediated</a:t>
            </a:r>
            <a:endParaRPr lang="en-GB" smtClean="0">
              <a:solidFill>
                <a:srgbClr val="BFBFBF"/>
              </a:solidFill>
            </a:endParaRPr>
          </a:p>
          <a:p>
            <a:pPr marL="547688" lvl="1" indent="-228600" eaLnBrk="1" hangingPunct="1"/>
            <a:r>
              <a:rPr lang="en-GB" smtClean="0"/>
              <a:t>Classic, type 1 immediate reaction (mins to 2 hrs)</a:t>
            </a:r>
          </a:p>
          <a:p>
            <a:pPr marL="547688" lvl="1" indent="-228600" eaLnBrk="1" hangingPunct="1"/>
            <a:r>
              <a:rPr lang="en-GB" smtClean="0"/>
              <a:t>Systemic effects (skin, GI, respiratory, cardiovascular)</a:t>
            </a:r>
          </a:p>
          <a:p>
            <a:pPr marL="273050" indent="-273050" eaLnBrk="1" hangingPunct="1"/>
            <a:r>
              <a:rPr lang="en-GB" b="1" smtClean="0"/>
              <a:t>Cell-mediated</a:t>
            </a:r>
            <a:endParaRPr lang="en-GB" smtClean="0">
              <a:solidFill>
                <a:srgbClr val="BFBFBF"/>
              </a:solidFill>
            </a:endParaRPr>
          </a:p>
          <a:p>
            <a:pPr marL="547688" lvl="1" indent="-228600" eaLnBrk="1" hangingPunct="1"/>
            <a:r>
              <a:rPr lang="en-GB" smtClean="0"/>
              <a:t>Delayed onset (1 hr up to 8 hrs)</a:t>
            </a:r>
          </a:p>
          <a:p>
            <a:pPr marL="547688" lvl="1" indent="-228600" eaLnBrk="1" hangingPunct="1"/>
            <a:r>
              <a:rPr lang="en-GB" smtClean="0"/>
              <a:t>Atopic dermatitis, eosinophilic gastroenteropathies</a:t>
            </a:r>
            <a:endParaRPr lang="en-GB" b="1" smtClean="0"/>
          </a:p>
          <a:p>
            <a:pPr marL="273050" indent="-273050" eaLnBrk="1" hangingPunct="1"/>
            <a:r>
              <a:rPr lang="en-GB" b="1" smtClean="0"/>
              <a:t>Mixed</a:t>
            </a:r>
          </a:p>
          <a:p>
            <a:pPr marL="547688" lvl="1" indent="-228600" eaLnBrk="1" hangingPunct="1"/>
            <a:r>
              <a:rPr lang="en-GB" smtClean="0"/>
              <a:t>Delayed onset (1 hr up to 8 hrs)</a:t>
            </a:r>
          </a:p>
          <a:p>
            <a:pPr marL="547688" lvl="1" indent="-228600" eaLnBrk="1" hangingPunct="1"/>
            <a:r>
              <a:rPr lang="en-GB" smtClean="0"/>
              <a:t>Dietary protein enterocolitis, dietary protein enteropathy, coeliac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AUTOANTIBODIES &amp; COELIAC DISEASE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transglutaminase (TTG)</a:t>
            </a:r>
          </a:p>
          <a:p>
            <a:pPr lvl="1"/>
            <a:r>
              <a:rPr lang="en-US" dirty="0" smtClean="0"/>
              <a:t>Shown to be the autoantigen recognized by endomysial antibodies</a:t>
            </a:r>
          </a:p>
          <a:p>
            <a:pPr lvl="1"/>
            <a:r>
              <a:rPr lang="en-US" dirty="0" smtClean="0"/>
              <a:t>tTG cross-links glutamine residues including those in gliadin</a:t>
            </a:r>
          </a:p>
          <a:p>
            <a:pPr lvl="1"/>
            <a:r>
              <a:rPr lang="en-US" dirty="0" smtClean="0"/>
              <a:t>Produces neo-antigens</a:t>
            </a:r>
          </a:p>
          <a:p>
            <a:pPr lvl="1"/>
            <a:r>
              <a:rPr lang="en-US" dirty="0" smtClean="0"/>
              <a:t>IgA antibodies measured by ELISA</a:t>
            </a:r>
          </a:p>
          <a:p>
            <a:pPr lvl="1"/>
            <a:r>
              <a:rPr lang="en-US" dirty="0" smtClean="0"/>
              <a:t>Now better clinically than Endomysial IgA antibodies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TTG2 in </a:t>
            </a:r>
            <a:r>
              <a:rPr lang="en-US" dirty="0" smtClean="0"/>
              <a:t>intestine:  other tissues have different TTG isoforms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15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01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AUTOANTIBODIES &amp; COELIAC DISEASE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Antigliadin antibodies</a:t>
            </a:r>
          </a:p>
          <a:p>
            <a:pPr lvl="1"/>
            <a:r>
              <a:rPr lang="en-US" dirty="0" smtClean="0"/>
              <a:t>Less specific than endomysial antibodies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Deamidated-gliadin peptide antibodies</a:t>
            </a:r>
          </a:p>
          <a:p>
            <a:pPr lvl="1"/>
            <a:r>
              <a:rPr lang="en-US" dirty="0" smtClean="0"/>
              <a:t>Possible role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1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ph type="title"/>
          </p:nvPr>
        </p:nvGraphicFramePr>
        <p:xfrm>
          <a:off x="1371600" y="728663"/>
          <a:ext cx="647700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Photo Editor Photo" r:id="rId5" imgW="12857143" imgH="10802858" progId="MSPhotoEd.3">
                  <p:embed/>
                </p:oleObj>
              </mc:Choice>
              <mc:Fallback>
                <p:oleObj name="Photo Editor Photo" r:id="rId5" imgW="12857143" imgH="1080285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28663"/>
                        <a:ext cx="6477000" cy="5438775"/>
                      </a:xfrm>
                      <a:prstGeom prst="rect">
                        <a:avLst/>
                      </a:prstGeom>
                      <a:noFill/>
                      <a:ln w="63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6324600"/>
            <a:ext cx="4191000" cy="30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smtClean="0"/>
              <a:t>Burgin-Wolf </a:t>
            </a:r>
            <a:r>
              <a:rPr lang="en-US" sz="1500" i="1" smtClean="0"/>
              <a:t>et al</a:t>
            </a:r>
            <a:r>
              <a:rPr lang="en-US" sz="1500" smtClean="0"/>
              <a:t> – Sc J Gastro 2002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>
                <a:solidFill>
                  <a:srgbClr val="3333FF"/>
                </a:solidFill>
                <a:latin typeface="Comic Sans MS" pitchFamily="66" charset="0"/>
              </a:rPr>
              <a:t>Tissue Transaminase IgA Antibodies in Diagnosis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ph type="ctrTitle" idx="4294967295"/>
          </p:nvPr>
        </p:nvGraphicFramePr>
        <p:xfrm>
          <a:off x="914400" y="771525"/>
          <a:ext cx="7696200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Scanned Photo" r:id="rId5" imgW="11390476" imgH="8857143" progId="MSPhotoEdScan.3">
                  <p:embed/>
                </p:oleObj>
              </mc:Choice>
              <mc:Fallback>
                <p:oleObj name="Scanned Photo" r:id="rId5" imgW="11390476" imgH="8857143" progId="MSPhotoEdSca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71525"/>
                        <a:ext cx="7696200" cy="5465763"/>
                      </a:xfrm>
                      <a:prstGeom prst="rect">
                        <a:avLst/>
                      </a:prstGeom>
                      <a:noFill/>
                      <a:ln w="63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>
                <a:solidFill>
                  <a:srgbClr val="3333FF"/>
                </a:solidFill>
                <a:latin typeface="Comic Sans MS" pitchFamily="66" charset="0"/>
              </a:rPr>
              <a:t>Tissue Transaminase IgA Antibodies in Follow-up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19600" y="63246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Wingdings" pitchFamily="2" charset="2"/>
              <a:buNone/>
            </a:pPr>
            <a:r>
              <a:rPr lang="en-US" sz="1500">
                <a:solidFill>
                  <a:schemeClr val="tx1"/>
                </a:solidFill>
                <a:latin typeface="Comic Sans MS" pitchFamily="66" charset="0"/>
              </a:rPr>
              <a:t>Burgin-Wolf </a:t>
            </a:r>
            <a:r>
              <a:rPr lang="en-US" sz="1500" i="1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en-US" sz="1500">
                <a:solidFill>
                  <a:schemeClr val="tx1"/>
                </a:solidFill>
                <a:latin typeface="Comic Sans MS" pitchFamily="66" charset="0"/>
              </a:rPr>
              <a:t> – Sc J Gastro 2002</a:t>
            </a:r>
            <a:endParaRPr lang="en-US" sz="13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DERMATITIS HERPETIFORMIS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1752600"/>
            <a:ext cx="3090862" cy="4724400"/>
          </a:xfrm>
        </p:spPr>
        <p:txBody>
          <a:bodyPr/>
          <a:lstStyle/>
          <a:p>
            <a:r>
              <a:rPr lang="en-GB" smtClean="0"/>
              <a:t>Vesicular rash</a:t>
            </a:r>
          </a:p>
          <a:p>
            <a:pPr lvl="1"/>
            <a:r>
              <a:rPr lang="en-GB" sz="1600" smtClean="0"/>
              <a:t> intense pruritus </a:t>
            </a:r>
          </a:p>
          <a:p>
            <a:pPr lvl="1"/>
            <a:r>
              <a:rPr lang="en-GB" sz="1600" smtClean="0"/>
              <a:t> blisters rarely present</a:t>
            </a:r>
          </a:p>
          <a:p>
            <a:pPr lvl="1"/>
            <a:r>
              <a:rPr lang="en-GB" sz="1600" smtClean="0"/>
              <a:t> esp. arms &amp; shoulders</a:t>
            </a:r>
          </a:p>
          <a:p>
            <a:pPr lvl="1"/>
            <a:endParaRPr lang="en-GB" sz="1600" smtClean="0"/>
          </a:p>
          <a:p>
            <a:r>
              <a:rPr lang="en-GB" smtClean="0"/>
              <a:t>Skin biopsy</a:t>
            </a:r>
          </a:p>
          <a:p>
            <a:pPr lvl="1"/>
            <a:r>
              <a:rPr lang="en-GB" sz="1600" smtClean="0"/>
              <a:t> granular IgA deposits</a:t>
            </a:r>
          </a:p>
          <a:p>
            <a:pPr lvl="1"/>
            <a:endParaRPr lang="en-GB" sz="1600" smtClean="0"/>
          </a:p>
          <a:p>
            <a:r>
              <a:rPr lang="en-GB" smtClean="0"/>
              <a:t>Associated villous atrophy and gluten-sensitivity</a:t>
            </a:r>
          </a:p>
        </p:txBody>
      </p:sp>
      <p:pic>
        <p:nvPicPr>
          <p:cNvPr id="47108" name="Picture 4" descr="d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537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Coeliac Iceberg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2133600" y="2362200"/>
            <a:ext cx="2209800" cy="2895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4297363" y="2535238"/>
            <a:ext cx="1143000" cy="665162"/>
          </a:xfrm>
          <a:custGeom>
            <a:avLst/>
            <a:gdLst>
              <a:gd name="T0" fmla="*/ 967740000 w 720"/>
              <a:gd name="T1" fmla="*/ 7559669 h 419"/>
              <a:gd name="T2" fmla="*/ 415826575 w 720"/>
              <a:gd name="T3" fmla="*/ 468748710 h 419"/>
              <a:gd name="T4" fmla="*/ 0 w 720"/>
              <a:gd name="T5" fmla="*/ 1055943881 h 419"/>
              <a:gd name="T6" fmla="*/ 1814512500 w 720"/>
              <a:gd name="T7" fmla="*/ 1055943881 h 419"/>
              <a:gd name="T8" fmla="*/ 1519655013 w 720"/>
              <a:gd name="T9" fmla="*/ 514111489 h 419"/>
              <a:gd name="T10" fmla="*/ 967740000 w 720"/>
              <a:gd name="T11" fmla="*/ 7559669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20" h="419">
                <a:moveTo>
                  <a:pt x="384" y="3"/>
                </a:moveTo>
                <a:cubicBezTo>
                  <a:pt x="311" y="0"/>
                  <a:pt x="229" y="117"/>
                  <a:pt x="165" y="186"/>
                </a:cubicBezTo>
                <a:lnTo>
                  <a:pt x="0" y="419"/>
                </a:lnTo>
                <a:lnTo>
                  <a:pt x="720" y="419"/>
                </a:lnTo>
                <a:lnTo>
                  <a:pt x="603" y="204"/>
                </a:lnTo>
                <a:cubicBezTo>
                  <a:pt x="547" y="135"/>
                  <a:pt x="457" y="6"/>
                  <a:pt x="38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114800" y="3200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2286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Complicated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Clinically active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Subclinical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Latent / potential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3124200" y="3200400"/>
            <a:ext cx="3382963" cy="2971800"/>
          </a:xfrm>
          <a:custGeom>
            <a:avLst/>
            <a:gdLst>
              <a:gd name="T0" fmla="*/ 272176915 w 2131"/>
              <a:gd name="T1" fmla="*/ 2147483647 h 1872"/>
              <a:gd name="T2" fmla="*/ 640119782 w 2131"/>
              <a:gd name="T3" fmla="*/ 1922880013 h 1872"/>
              <a:gd name="T4" fmla="*/ 1862396538 w 2131"/>
              <a:gd name="T5" fmla="*/ 0 h 1872"/>
              <a:gd name="T6" fmla="*/ 2147483647 w 2131"/>
              <a:gd name="T7" fmla="*/ 0 h 1872"/>
              <a:gd name="T8" fmla="*/ 2147483647 w 2131"/>
              <a:gd name="T9" fmla="*/ 1877517200 h 1872"/>
              <a:gd name="T10" fmla="*/ 2147483647 w 2131"/>
              <a:gd name="T11" fmla="*/ 2147483647 h 1872"/>
              <a:gd name="T12" fmla="*/ 2147483647 w 2131"/>
              <a:gd name="T13" fmla="*/ 2147483647 h 1872"/>
              <a:gd name="T14" fmla="*/ 2147483647 w 2131"/>
              <a:gd name="T15" fmla="*/ 2147483647 h 1872"/>
              <a:gd name="T16" fmla="*/ 272176915 w 2131"/>
              <a:gd name="T17" fmla="*/ 2147483647 h 18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1" h="1872">
                <a:moveTo>
                  <a:pt x="108" y="1339"/>
                </a:moveTo>
                <a:cubicBezTo>
                  <a:pt x="0" y="1167"/>
                  <a:pt x="149" y="986"/>
                  <a:pt x="254" y="763"/>
                </a:cubicBezTo>
                <a:lnTo>
                  <a:pt x="739" y="0"/>
                </a:lnTo>
                <a:lnTo>
                  <a:pt x="1459" y="0"/>
                </a:lnTo>
                <a:lnTo>
                  <a:pt x="1946" y="745"/>
                </a:lnTo>
                <a:cubicBezTo>
                  <a:pt x="2044" y="967"/>
                  <a:pt x="2131" y="1156"/>
                  <a:pt x="2046" y="1330"/>
                </a:cubicBezTo>
                <a:cubicBezTo>
                  <a:pt x="1961" y="1504"/>
                  <a:pt x="1624" y="1709"/>
                  <a:pt x="1434" y="1787"/>
                </a:cubicBezTo>
                <a:cubicBezTo>
                  <a:pt x="1244" y="1865"/>
                  <a:pt x="1125" y="1872"/>
                  <a:pt x="904" y="1797"/>
                </a:cubicBezTo>
                <a:cubicBezTo>
                  <a:pt x="683" y="1722"/>
                  <a:pt x="216" y="1511"/>
                  <a:pt x="108" y="13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6629400" y="1981200"/>
            <a:ext cx="2514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Lymphoma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Nutritional deficiencies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Villous atrophy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Subtle histology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IEL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b="1"/>
          </a:p>
          <a:p>
            <a:pPr algn="ctr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381000" y="228600"/>
            <a:ext cx="914400" cy="914400"/>
          </a:xfrm>
          <a:prstGeom prst="ellipse">
            <a:avLst/>
          </a:prstGeom>
          <a:solidFill>
            <a:srgbClr val="FFE9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38200"/>
          </a:xfrm>
        </p:spPr>
        <p:txBody>
          <a:bodyPr/>
          <a:lstStyle/>
          <a:p>
            <a:r>
              <a:rPr lang="en-GB" smtClean="0"/>
              <a:t>Which could you manage without?</a:t>
            </a:r>
          </a:p>
        </p:txBody>
      </p:sp>
      <p:pic>
        <p:nvPicPr>
          <p:cNvPr id="49155" name="Picture 3" descr="g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4813"/>
            <a:ext cx="71628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7986712" cy="838200"/>
          </a:xfrm>
        </p:spPr>
        <p:txBody>
          <a:bodyPr/>
          <a:lstStyle/>
          <a:p>
            <a:r>
              <a:rPr lang="en-GB" sz="2000" smtClean="0"/>
              <a:t>COELIAC DISEASE: PRINCIPLES OF TREATMENT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62952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Gluten-free </a:t>
            </a:r>
            <a:r>
              <a:rPr lang="en-GB" dirty="0" smtClean="0"/>
              <a:t>diet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i="0" dirty="0"/>
              <a:t>	</a:t>
            </a:r>
            <a:r>
              <a:rPr lang="en-GB" i="0" dirty="0" smtClean="0"/>
              <a:t>(some patients </a:t>
            </a:r>
            <a:r>
              <a:rPr lang="en-GB" i="0" dirty="0" smtClean="0"/>
              <a:t>may also be symptomatic with oats)</a:t>
            </a:r>
          </a:p>
          <a:p>
            <a:pPr lvl="3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Maintain adequate nutrition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dirty="0" smtClean="0"/>
              <a:t>	Gluten-free </a:t>
            </a:r>
            <a:r>
              <a:rPr lang="en-GB" dirty="0" smtClean="0"/>
              <a:t>products on prescription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dirty="0" smtClean="0"/>
              <a:t>	Nutritional </a:t>
            </a:r>
            <a:r>
              <a:rPr lang="en-GB" dirty="0" smtClean="0"/>
              <a:t>supplements </a:t>
            </a:r>
          </a:p>
          <a:p>
            <a:pPr lvl="3">
              <a:lnSpc>
                <a:spcPct val="90000"/>
              </a:lnSpc>
            </a:pPr>
            <a:r>
              <a:rPr lang="en-GB" dirty="0" smtClean="0"/>
              <a:t>	</a:t>
            </a:r>
            <a:r>
              <a:rPr lang="en-GB" i="0" dirty="0" smtClean="0"/>
              <a:t>energy (calories), </a:t>
            </a:r>
            <a:r>
              <a:rPr lang="en-GB" i="0" dirty="0" smtClean="0"/>
              <a:t>Fe, </a:t>
            </a:r>
            <a:r>
              <a:rPr lang="en-GB" i="0" dirty="0" err="1" smtClean="0"/>
              <a:t>Ca</a:t>
            </a:r>
            <a:r>
              <a:rPr lang="en-GB" i="0" dirty="0" smtClean="0"/>
              <a:t>, vitamin D, folate, etc</a:t>
            </a:r>
            <a:r>
              <a:rPr lang="en-GB" i="0" dirty="0" smtClean="0"/>
              <a:t>.</a:t>
            </a:r>
            <a:endParaRPr lang="en-GB" i="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dirty="0" smtClean="0"/>
              <a:t>	Prevent </a:t>
            </a:r>
            <a:r>
              <a:rPr lang="en-GB" dirty="0" smtClean="0"/>
              <a:t>complications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Coeliac UK society provides patient support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GB" dirty="0" smtClean="0"/>
              <a:t>Advice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GB" dirty="0" smtClean="0"/>
              <a:t>List </a:t>
            </a:r>
            <a:r>
              <a:rPr lang="en-GB" dirty="0" smtClean="0"/>
              <a:t>of gluten-free products – updated regularly</a:t>
            </a: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1422400" y="1676400"/>
            <a:ext cx="596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</a:defRPr>
            </a:lvl1pPr>
            <a:lvl2pPr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>
                <a:solidFill>
                  <a:srgbClr val="CC00CC"/>
                </a:solidFill>
              </a:rPr>
              <a:t>!!!!    </a:t>
            </a:r>
            <a:r>
              <a:rPr lang="en-GB">
                <a:solidFill>
                  <a:srgbClr val="CC00CC"/>
                </a:solidFill>
                <a:latin typeface="Arial Black" pitchFamily="34" charset="0"/>
              </a:rPr>
              <a:t>NO WHEAT, BARLEY, RYE </a:t>
            </a:r>
            <a:r>
              <a:rPr lang="en-GB">
                <a:solidFill>
                  <a:srgbClr val="CC00CC"/>
                </a:solidFill>
              </a:rPr>
              <a:t>    !!!!</a:t>
            </a:r>
          </a:p>
        </p:txBody>
      </p:sp>
      <p:pic>
        <p:nvPicPr>
          <p:cNvPr id="608261" name="Picture 5" descr="inde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1828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 autoUpdateAnimBg="0"/>
      <p:bldP spid="60826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914400"/>
          </a:xfrm>
        </p:spPr>
        <p:txBody>
          <a:bodyPr/>
          <a:lstStyle/>
          <a:p>
            <a:r>
              <a:rPr lang="en-GB" smtClean="0"/>
              <a:t>   COELIAC DISEASE: COMPLICATIONS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Metabolic:  </a:t>
            </a:r>
          </a:p>
          <a:p>
            <a:pPr lvl="1"/>
            <a:r>
              <a:rPr lang="en-GB" smtClean="0"/>
              <a:t>Nutrient malabsorption &amp; impaired nutritional status</a:t>
            </a:r>
          </a:p>
          <a:p>
            <a:pPr lvl="2">
              <a:buFontTx/>
              <a:buNone/>
            </a:pPr>
            <a:r>
              <a:rPr lang="en-GB" smtClean="0"/>
              <a:t>(Slow growth, anaemia, neurological disorders, ? infertility)</a:t>
            </a:r>
          </a:p>
          <a:p>
            <a:pPr lvl="1"/>
            <a:r>
              <a:rPr lang="en-GB" smtClean="0"/>
              <a:t>Osteoporosis / osteopenia</a:t>
            </a:r>
          </a:p>
          <a:p>
            <a:pPr lvl="2"/>
            <a:endParaRPr lang="en-GB" smtClean="0"/>
          </a:p>
          <a:p>
            <a:r>
              <a:rPr lang="en-GB" smtClean="0"/>
              <a:t>Neoplastic: Small bowel malignancy</a:t>
            </a:r>
          </a:p>
          <a:p>
            <a:pPr lvl="1"/>
            <a:r>
              <a:rPr lang="en-GB" smtClean="0"/>
              <a:t>Lymphoma </a:t>
            </a:r>
          </a:p>
          <a:p>
            <a:pPr lvl="2">
              <a:buFontTx/>
              <a:buNone/>
            </a:pPr>
            <a:r>
              <a:rPr lang="en-GB" smtClean="0"/>
              <a:t>	Enteropathy-associated T-cell lymphoma (EATL)</a:t>
            </a:r>
          </a:p>
          <a:p>
            <a:pPr lvl="1"/>
            <a:r>
              <a:rPr lang="en-GB" smtClean="0"/>
              <a:t>Adenocarcinoma</a:t>
            </a:r>
          </a:p>
          <a:p>
            <a:pPr lvl="2">
              <a:buFontTx/>
              <a:buNone/>
            </a:pPr>
            <a:r>
              <a:rPr lang="en-GB" smtClean="0"/>
              <a:t>	(and ? other cancers)</a:t>
            </a:r>
          </a:p>
          <a:p>
            <a:pPr lvl="2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318000" cy="2286000"/>
          </a:xfrm>
        </p:spPr>
        <p:txBody>
          <a:bodyPr/>
          <a:lstStyle/>
          <a:p>
            <a:r>
              <a:rPr lang="en-GB" sz="1800" smtClean="0"/>
              <a:t>Reduced Calcium Absorption in Untreated Coeliac Disease Returns to Normal with 1 year Gluten-free Diet</a:t>
            </a:r>
          </a:p>
        </p:txBody>
      </p:sp>
      <p:pic>
        <p:nvPicPr>
          <p:cNvPr id="52227" name="Picture 3" descr="CD-CA-ABS"/>
          <p:cNvPicPr>
            <a:picLocks noChangeAspect="1" noChangeArrowheads="1"/>
          </p:cNvPicPr>
          <p:nvPr/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"/>
            <a:ext cx="3324225" cy="6172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0" y="3200400"/>
            <a:ext cx="396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600"/>
              <a:t>18 Females with newly diagnosed coeliac disease and after</a:t>
            </a:r>
            <a:r>
              <a:rPr lang="en-GB" sz="1600" b="1"/>
              <a:t> </a:t>
            </a:r>
            <a:r>
              <a:rPr lang="en-GB" sz="1600"/>
              <a:t>12 months of GFD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400" b="1" i="1">
                <a:solidFill>
                  <a:srgbClr val="0033CC"/>
                </a:solidFill>
              </a:rPr>
              <a:t>Molteni et al Am J Gastro 1995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GB" sz="14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Allergy: 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GB" dirty="0" smtClean="0"/>
              <a:t>Prevalence of IgE-mediated food allergies: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 adults, estimated to be 1.4%.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 children, overall rate is 5-7%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</a:t>
            </a:r>
            <a:r>
              <a:rPr lang="en-GB" i="1" dirty="0" smtClean="0"/>
              <a:t>perceived</a:t>
            </a:r>
            <a:r>
              <a:rPr lang="en-GB" u="sng" dirty="0" smtClean="0"/>
              <a:t> </a:t>
            </a:r>
            <a:r>
              <a:rPr lang="en-GB" dirty="0" smtClean="0"/>
              <a:t>prevalence in adults: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 20.4% of adults reported a food allergy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4">
              <a:lnSpc>
                <a:spcPct val="90000"/>
              </a:lnSpc>
            </a:pPr>
            <a:r>
              <a:rPr lang="da-DK" sz="1000" dirty="0" smtClean="0"/>
              <a:t>Young et al. </a:t>
            </a:r>
            <a:r>
              <a:rPr lang="da-DK" sz="1000" i="0" dirty="0" smtClean="0"/>
              <a:t>Lancet</a:t>
            </a:r>
            <a:r>
              <a:rPr lang="da-DK" sz="1000" dirty="0" smtClean="0"/>
              <a:t> 1994;1127-30</a:t>
            </a:r>
            <a:endParaRPr lang="en-GB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Improvement in BMD in spine and forearm with GFD for one year in new coeliacs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562600" y="6019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482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2"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400" b="1" i="1">
                <a:solidFill>
                  <a:srgbClr val="0033CC"/>
                </a:solidFill>
              </a:rPr>
              <a:t>Valdimarsson et al</a:t>
            </a:r>
          </a:p>
        </p:txBody>
      </p:sp>
      <p:pic>
        <p:nvPicPr>
          <p:cNvPr id="53252" name="Picture 4" descr="cd1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5486400" cy="50006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Malignancy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600" smtClean="0">
                <a:solidFill>
                  <a:srgbClr val="0033CC"/>
                </a:solidFill>
              </a:rPr>
              <a:t>Primary small-bowel malignancy in the UK and its association with coeliac disease</a:t>
            </a:r>
            <a:endParaRPr lang="en-GB" sz="1300" b="1" i="1" smtClean="0">
              <a:solidFill>
                <a:schemeClr val="hlink"/>
              </a:solidFill>
            </a:endParaRPr>
          </a:p>
          <a:p>
            <a:pPr lvl="4"/>
            <a:r>
              <a:rPr lang="en-GB" smtClean="0"/>
              <a:t>Howdle et al.,  </a:t>
            </a:r>
            <a:r>
              <a:rPr lang="en-GB" i="0" smtClean="0"/>
              <a:t>QJM 2003</a:t>
            </a:r>
          </a:p>
          <a:p>
            <a:pPr lvl="4"/>
            <a:endParaRPr lang="en-GB" i="0" smtClean="0"/>
          </a:p>
          <a:p>
            <a:pPr lvl="2">
              <a:buFontTx/>
              <a:buNone/>
            </a:pPr>
            <a:r>
              <a:rPr lang="en-GB" sz="1800" smtClean="0"/>
              <a:t>395 cases reported by BSG members 6/1998 – 5/2000</a:t>
            </a:r>
          </a:p>
          <a:p>
            <a:pPr lvl="2">
              <a:buFontTx/>
              <a:buNone/>
            </a:pPr>
            <a:endParaRPr lang="en-GB" sz="1800" smtClean="0"/>
          </a:p>
          <a:p>
            <a:pPr lvl="2">
              <a:buFontTx/>
              <a:buNone/>
            </a:pPr>
            <a:r>
              <a:rPr lang="en-GB" sz="1800" smtClean="0"/>
              <a:t>				Total	 </a:t>
            </a:r>
            <a:r>
              <a:rPr lang="en-GB" sz="1800" smtClean="0">
                <a:solidFill>
                  <a:srgbClr val="0033CC"/>
                </a:solidFill>
              </a:rPr>
              <a:t>Coeliacs</a:t>
            </a:r>
          </a:p>
          <a:p>
            <a:pPr lvl="2">
              <a:buFontTx/>
              <a:buNone/>
            </a:pPr>
            <a:r>
              <a:rPr lang="en-GB" sz="1800" smtClean="0"/>
              <a:t>	Adenocarcinomas 	175	</a:t>
            </a:r>
            <a:r>
              <a:rPr lang="en-GB" sz="1800" smtClean="0">
                <a:solidFill>
                  <a:srgbClr val="0033CC"/>
                </a:solidFill>
              </a:rPr>
              <a:t>23  (13%)</a:t>
            </a:r>
          </a:p>
          <a:p>
            <a:pPr lvl="2">
              <a:buFontTx/>
              <a:buNone/>
            </a:pPr>
            <a:r>
              <a:rPr lang="en-GB" sz="1800" smtClean="0"/>
              <a:t>	Lymphomas		107	</a:t>
            </a:r>
            <a:r>
              <a:rPr lang="en-GB" sz="1800" smtClean="0">
                <a:solidFill>
                  <a:srgbClr val="0033CC"/>
                </a:solidFill>
              </a:rPr>
              <a:t>42  (39%)</a:t>
            </a:r>
          </a:p>
          <a:p>
            <a:pPr lvl="2">
              <a:buFontTx/>
              <a:buNone/>
            </a:pPr>
            <a:endParaRPr lang="en-GB" sz="1800" smtClean="0">
              <a:solidFill>
                <a:srgbClr val="0033CC"/>
              </a:solidFill>
            </a:endParaRPr>
          </a:p>
          <a:p>
            <a:pPr lvl="2">
              <a:buFontTx/>
              <a:buNone/>
            </a:pPr>
            <a:r>
              <a:rPr lang="en-GB" sz="1800" smtClean="0"/>
              <a:t>Poor prognosis of lymphoma complicating coeliac disease:</a:t>
            </a:r>
          </a:p>
          <a:p>
            <a:pPr lvl="2">
              <a:buFontTx/>
              <a:buNone/>
            </a:pPr>
            <a:r>
              <a:rPr lang="en-GB" sz="1800" smtClean="0"/>
              <a:t>	Survival at 30 months 	52% overall</a:t>
            </a:r>
          </a:p>
          <a:p>
            <a:pPr lvl="2">
              <a:buFontTx/>
              <a:buNone/>
            </a:pPr>
            <a:r>
              <a:rPr lang="en-GB" sz="1800" smtClean="0"/>
              <a:t>				13% coeliac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SUMMARY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Commonest cause of malabsorption</a:t>
            </a:r>
          </a:p>
          <a:p>
            <a:r>
              <a:rPr lang="en-GB" smtClean="0"/>
              <a:t>Range of presentations</a:t>
            </a:r>
          </a:p>
          <a:p>
            <a:pPr lvl="1"/>
            <a:r>
              <a:rPr lang="en-GB" smtClean="0"/>
              <a:t>Making the Diagnosis</a:t>
            </a:r>
          </a:p>
          <a:p>
            <a:pPr lvl="1"/>
            <a:r>
              <a:rPr lang="en-GB" smtClean="0"/>
              <a:t>Specific Antibodies and Biopsies</a:t>
            </a:r>
          </a:p>
          <a:p>
            <a:r>
              <a:rPr lang="en-GB" smtClean="0"/>
              <a:t>Treatment</a:t>
            </a:r>
          </a:p>
          <a:p>
            <a:r>
              <a:rPr lang="en-GB" smtClean="0"/>
              <a:t>Complications</a:t>
            </a:r>
          </a:p>
          <a:p>
            <a:pPr lvl="1"/>
            <a:r>
              <a:rPr lang="en-GB" smtClean="0"/>
              <a:t>Metabolic &amp; Neoplastic</a:t>
            </a:r>
          </a:p>
          <a:p>
            <a:r>
              <a:rPr lang="en-GB" smtClean="0"/>
              <a:t>Next talk: the aetiology for this "autoimmune" disease</a:t>
            </a:r>
          </a:p>
          <a:p>
            <a:pPr lvl="1"/>
            <a:r>
              <a:rPr lang="en-GB" smtClean="0"/>
              <a:t>Genetic</a:t>
            </a:r>
          </a:p>
          <a:p>
            <a:pPr lvl="1"/>
            <a:r>
              <a:rPr lang="en-GB" smtClean="0"/>
              <a:t>Immunological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Food Allergens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GB" smtClean="0"/>
              <a:t>The most common food allergies are: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Milk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Egg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Peanut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Tree nut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Seafood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Shellfish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Soy allergy </a:t>
            </a:r>
          </a:p>
          <a:p>
            <a:pPr lvl="1">
              <a:lnSpc>
                <a:spcPct val="80000"/>
              </a:lnSpc>
            </a:pPr>
            <a:r>
              <a:rPr lang="en-GB" smtClean="0"/>
              <a:t>Wheat allergy </a:t>
            </a:r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91440" anchor="b"/>
          <a:lstStyle/>
          <a:p>
            <a:pPr eaLnBrk="1" hangingPunct="1"/>
            <a:r>
              <a:rPr lang="en-GB" smtClean="0"/>
              <a:t>Allergenic Foods</a:t>
            </a:r>
          </a:p>
        </p:txBody>
      </p:sp>
      <p:pic>
        <p:nvPicPr>
          <p:cNvPr id="11267" name="Content Placeholder 3" descr="allergens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1557338"/>
            <a:ext cx="4000500" cy="4657725"/>
          </a:xfrm>
        </p:spPr>
      </p:pic>
      <p:sp>
        <p:nvSpPr>
          <p:cNvPr id="6" name="Rectangle 5"/>
          <p:cNvSpPr/>
          <p:nvPr/>
        </p:nvSpPr>
        <p:spPr>
          <a:xfrm>
            <a:off x="285750" y="1628775"/>
            <a:ext cx="1928813" cy="10715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800">
                <a:solidFill>
                  <a:schemeClr val="tx1"/>
                </a:solidFill>
                <a:cs typeface="Arial" charset="0"/>
              </a:rPr>
              <a:t>Polar glycoproteins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86000" y="6215063"/>
            <a:ext cx="685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sz="1200" b="1" i="1">
                <a:solidFill>
                  <a:schemeClr val="hlink"/>
                </a:solidFill>
                <a:cs typeface="Arial" charset="0"/>
              </a:rPr>
              <a:t>http://supplementalscience.files.wordpress.com/2007/10/allergens.jpg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25" y="4143375"/>
            <a:ext cx="1643063" cy="12001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800">
                <a:solidFill>
                  <a:schemeClr val="tx1"/>
                </a:solidFill>
                <a:cs typeface="Arial" charset="0"/>
              </a:rPr>
              <a:t>Heat-resistant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188" y="1628775"/>
            <a:ext cx="1643062" cy="10715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800">
                <a:solidFill>
                  <a:schemeClr val="tx1"/>
                </a:solidFill>
                <a:cs typeface="Arial" charset="0"/>
              </a:rPr>
              <a:t>Acid-resistant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750" y="4143375"/>
            <a:ext cx="1643063" cy="12001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1800">
                <a:solidFill>
                  <a:schemeClr val="tx1"/>
                </a:solidFill>
                <a:cs typeface="Arial" charset="0"/>
              </a:rPr>
              <a:t>Protease-resistant</a:t>
            </a:r>
          </a:p>
        </p:txBody>
      </p:sp>
      <p:sp>
        <p:nvSpPr>
          <p:cNvPr id="11" name="Oval 10"/>
          <p:cNvSpPr/>
          <p:nvPr/>
        </p:nvSpPr>
        <p:spPr>
          <a:xfrm>
            <a:off x="4214813" y="2357438"/>
            <a:ext cx="2643187" cy="214312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GB" smtClean="0"/>
              <a:t>IgE-mediated Hypersensitivity</a:t>
            </a:r>
          </a:p>
        </p:txBody>
      </p:sp>
      <p:pic>
        <p:nvPicPr>
          <p:cNvPr id="12291" name="Picture 4" descr="http://www.ifr.ac.uk/protall/images/ige1cell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8974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91440" anchor="b"/>
          <a:lstStyle/>
          <a:p>
            <a:pPr eaLnBrk="1" hangingPunct="1"/>
            <a:r>
              <a:rPr lang="en-GB" smtClean="0"/>
              <a:t>Pathophysiology</a:t>
            </a:r>
          </a:p>
        </p:txBody>
      </p:sp>
      <p:pic>
        <p:nvPicPr>
          <p:cNvPr id="13315" name="Content Placeholder 7" descr="Hypersensitivity cartoon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357313"/>
            <a:ext cx="8643937" cy="4857750"/>
          </a:xfrm>
          <a:ln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643063" y="3071813"/>
            <a:ext cx="1214437" cy="785812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11413" y="4365625"/>
            <a:ext cx="1214437" cy="785813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188" y="2357438"/>
            <a:ext cx="1214437" cy="785812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6072188" y="6286500"/>
            <a:ext cx="285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sz="1200" b="1" i="1">
                <a:solidFill>
                  <a:schemeClr val="hlink"/>
                </a:solidFill>
                <a:cs typeface="Arial" charset="0"/>
              </a:rPr>
              <a:t>Sicherer SH et al. 2009</a:t>
            </a:r>
          </a:p>
        </p:txBody>
      </p:sp>
      <p:sp>
        <p:nvSpPr>
          <p:cNvPr id="22" name="Oval 21"/>
          <p:cNvSpPr/>
          <p:nvPr/>
        </p:nvSpPr>
        <p:spPr>
          <a:xfrm>
            <a:off x="6643688" y="2857500"/>
            <a:ext cx="1214437" cy="785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29313" y="3000375"/>
            <a:ext cx="1214437" cy="785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3563" y="3429000"/>
            <a:ext cx="1214437" cy="785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00563" y="3714750"/>
            <a:ext cx="1214437" cy="785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43500" y="4286250"/>
            <a:ext cx="1214438" cy="785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jw-sci">
  <a:themeElements>
    <a:clrScheme name="jw-sci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jw-s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F33CC"/>
          </a:buClr>
          <a:buSzPct val="100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F33CC"/>
          </a:buClr>
          <a:buSzPct val="100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sci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sci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sci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sci 4">
        <a:dk1>
          <a:srgbClr val="000000"/>
        </a:dk1>
        <a:lt1>
          <a:srgbClr val="FFFFFF"/>
        </a:lt1>
        <a:dk2>
          <a:srgbClr val="336699"/>
        </a:dk2>
        <a:lt2>
          <a:srgbClr val="FFFF00"/>
        </a:lt2>
        <a:accent1>
          <a:srgbClr val="00CCCC"/>
        </a:accent1>
        <a:accent2>
          <a:srgbClr val="CC99FF"/>
        </a:accent2>
        <a:accent3>
          <a:srgbClr val="ADB8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w-sci">
  <a:themeElements>
    <a:clrScheme name="1_jw-sci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1_jw-sc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F33CC"/>
          </a:buClr>
          <a:buSzPct val="100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F33CC"/>
          </a:buClr>
          <a:buSzPct val="100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jw-sci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w-sci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4">
        <a:dk1>
          <a:srgbClr val="000000"/>
        </a:dk1>
        <a:lt1>
          <a:srgbClr val="FFFFFF"/>
        </a:lt1>
        <a:dk2>
          <a:srgbClr val="336699"/>
        </a:dk2>
        <a:lt2>
          <a:srgbClr val="FFFF00"/>
        </a:lt2>
        <a:accent1>
          <a:srgbClr val="00CCCC"/>
        </a:accent1>
        <a:accent2>
          <a:srgbClr val="CC99FF"/>
        </a:accent2>
        <a:accent3>
          <a:srgbClr val="ADB8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sci 3">
    <a:dk1>
      <a:srgbClr val="000000"/>
    </a:dk1>
    <a:lt1>
      <a:srgbClr val="FFFFFF"/>
    </a:lt1>
    <a:dk2>
      <a:srgbClr val="000000"/>
    </a:dk2>
    <a:lt2>
      <a:srgbClr val="CBCBCB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2.xml><?xml version="1.0" encoding="utf-8"?>
<a:themeOverride xmlns:a="http://schemas.openxmlformats.org/drawingml/2006/main">
  <a:clrScheme name="jw-sci 2">
    <a:dk1>
      <a:srgbClr val="000000"/>
    </a:dk1>
    <a:lt1>
      <a:srgbClr val="CCECFF"/>
    </a:lt1>
    <a:dk2>
      <a:srgbClr val="330099"/>
    </a:dk2>
    <a:lt2>
      <a:srgbClr val="0099CC"/>
    </a:lt2>
    <a:accent1>
      <a:srgbClr val="009999"/>
    </a:accent1>
    <a:accent2>
      <a:srgbClr val="FF99CC"/>
    </a:accent2>
    <a:accent3>
      <a:srgbClr val="E2F4FF"/>
    </a:accent3>
    <a:accent4>
      <a:srgbClr val="000000"/>
    </a:accent4>
    <a:accent5>
      <a:srgbClr val="AACACA"/>
    </a:accent5>
    <a:accent6>
      <a:srgbClr val="E78AB9"/>
    </a:accent6>
    <a:hlink>
      <a:srgbClr val="6600CC"/>
    </a:hlink>
    <a:folHlink>
      <a:srgbClr val="3366FF"/>
    </a:folHlink>
  </a:clrScheme>
</a:themeOverride>
</file>

<file path=ppt/theme/themeOverride3.xml><?xml version="1.0" encoding="utf-8"?>
<a:themeOverride xmlns:a="http://schemas.openxmlformats.org/drawingml/2006/main">
  <a:clrScheme name="jw-sci 2">
    <a:dk1>
      <a:srgbClr val="000000"/>
    </a:dk1>
    <a:lt1>
      <a:srgbClr val="CCECFF"/>
    </a:lt1>
    <a:dk2>
      <a:srgbClr val="330099"/>
    </a:dk2>
    <a:lt2>
      <a:srgbClr val="0099CC"/>
    </a:lt2>
    <a:accent1>
      <a:srgbClr val="009999"/>
    </a:accent1>
    <a:accent2>
      <a:srgbClr val="FF99CC"/>
    </a:accent2>
    <a:accent3>
      <a:srgbClr val="E2F4FF"/>
    </a:accent3>
    <a:accent4>
      <a:srgbClr val="000000"/>
    </a:accent4>
    <a:accent5>
      <a:srgbClr val="AACACA"/>
    </a:accent5>
    <a:accent6>
      <a:srgbClr val="E78AB9"/>
    </a:accent6>
    <a:hlink>
      <a:srgbClr val="6600CC"/>
    </a:hlink>
    <a:folHlink>
      <a:srgbClr val="3366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Office\Templates\1033\jw-ic-plain.pot</Template>
  <TotalTime>6363</TotalTime>
  <Words>1702</Words>
  <Application>Microsoft Office PowerPoint</Application>
  <PresentationFormat>On-screen Show (4:3)</PresentationFormat>
  <Paragraphs>532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Wingdings</vt:lpstr>
      <vt:lpstr>Arial Black</vt:lpstr>
      <vt:lpstr>Times</vt:lpstr>
      <vt:lpstr>Comic Sans MS</vt:lpstr>
      <vt:lpstr>Times New Roman</vt:lpstr>
      <vt:lpstr>Symbol</vt:lpstr>
      <vt:lpstr>Calibri</vt:lpstr>
      <vt:lpstr>jw-sci</vt:lpstr>
      <vt:lpstr>1_jw-sci</vt:lpstr>
      <vt:lpstr>Microsoft Draw 98 Drawing</vt:lpstr>
      <vt:lpstr>Microsoft Photo Editor 3.0 Photo</vt:lpstr>
      <vt:lpstr>Microsoft Photo Editor 3.0 Scan</vt:lpstr>
      <vt:lpstr>BSc Course in Immunity &amp; Infection</vt:lpstr>
      <vt:lpstr>Food Intolerance</vt:lpstr>
      <vt:lpstr>Food Allergy: Definition</vt:lpstr>
      <vt:lpstr>Classification</vt:lpstr>
      <vt:lpstr>Food Allergy: Epidemiology </vt:lpstr>
      <vt:lpstr>Food Allergens</vt:lpstr>
      <vt:lpstr>Allergenic Foods</vt:lpstr>
      <vt:lpstr>IgE-mediated Hypersensitivity</vt:lpstr>
      <vt:lpstr>Pathophysiology</vt:lpstr>
      <vt:lpstr>Food Allergy: Symptoms and Signs</vt:lpstr>
      <vt:lpstr>Food Allergy: Diagnosis</vt:lpstr>
      <vt:lpstr>Atopy: Genetics</vt:lpstr>
      <vt:lpstr>Tolerance to Oral Agents</vt:lpstr>
      <vt:lpstr>Prevention</vt:lpstr>
      <vt:lpstr>Food Allergies: Management</vt:lpstr>
      <vt:lpstr>Management</vt:lpstr>
      <vt:lpstr>Reference</vt:lpstr>
      <vt:lpstr>Food Intolerance</vt:lpstr>
      <vt:lpstr>PowerPoint Presentation</vt:lpstr>
      <vt:lpstr>Malabsorption of Sugars – Lactose</vt:lpstr>
      <vt:lpstr>Malabsorption of Sugars – Lactose</vt:lpstr>
      <vt:lpstr>Lactose-hydrogen Breath Test for Lactase Deficiency</vt:lpstr>
      <vt:lpstr>Prevalence of Lactose Malabsorption</vt:lpstr>
      <vt:lpstr>Mechanisms of Lactase Persistence / Non-persistence</vt:lpstr>
      <vt:lpstr>Malabsorption of Sugars (2)</vt:lpstr>
      <vt:lpstr>Sugar Maldigestion / Malabsorption</vt:lpstr>
      <vt:lpstr>Food Allergy</vt:lpstr>
      <vt:lpstr>Mr. P.M. – HISTORY (1)</vt:lpstr>
      <vt:lpstr>Mr. P.M. – HISTORY (2)</vt:lpstr>
      <vt:lpstr>INVESTIGATIONS</vt:lpstr>
      <vt:lpstr>PowerPoint Presentation</vt:lpstr>
      <vt:lpstr>Mr. P.M. – CLINICAL COURSE</vt:lpstr>
      <vt:lpstr>COELIAC DISEASE</vt:lpstr>
      <vt:lpstr>Oslo definitions for coeliac disease and related terms</vt:lpstr>
      <vt:lpstr>What are the clinical features of Coeliac disease?</vt:lpstr>
      <vt:lpstr>COELIAC DISEASE IN CHILDREN</vt:lpstr>
      <vt:lpstr>CHANGING EPIDEMIOLOGY OF COELIAC DISEASE</vt:lpstr>
      <vt:lpstr>CHANGING PRESENTATION OF COELIAC DISEASE</vt:lpstr>
      <vt:lpstr>ENDOMYSIAL ANTIBODIES IN COELIAC DISEASE</vt:lpstr>
      <vt:lpstr>AUTOANTIBODIES &amp; COELIAC DISEASE</vt:lpstr>
      <vt:lpstr>AUTOANTIBODIES &amp; COELIAC DISEASE</vt:lpstr>
      <vt:lpstr>PowerPoint Presentation</vt:lpstr>
      <vt:lpstr>PowerPoint Presentation</vt:lpstr>
      <vt:lpstr>DERMATITIS HERPETIFORMIS</vt:lpstr>
      <vt:lpstr>The Coeliac Iceberg</vt:lpstr>
      <vt:lpstr>Which could you manage without?</vt:lpstr>
      <vt:lpstr>COELIAC DISEASE: PRINCIPLES OF TREATMENT</vt:lpstr>
      <vt:lpstr>   COELIAC DISEASE: COMPLICATIONS</vt:lpstr>
      <vt:lpstr>Reduced Calcium Absorption in Untreated Coeliac Disease Returns to Normal with 1 year Gluten-free Diet</vt:lpstr>
      <vt:lpstr>Improvement in BMD in spine and forearm with GFD for one year in new coeliacs</vt:lpstr>
      <vt:lpstr>Coeliac Disease and Malignancy</vt:lpstr>
      <vt:lpstr>COELIAC DISEASE: SUMMARY</vt:lpstr>
    </vt:vector>
  </TitlesOfParts>
  <Company>Gastroenterology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Walters</dc:creator>
  <cp:lastModifiedBy>Julian Walters</cp:lastModifiedBy>
  <cp:revision>120</cp:revision>
  <dcterms:created xsi:type="dcterms:W3CDTF">2001-04-25T09:03:40Z</dcterms:created>
  <dcterms:modified xsi:type="dcterms:W3CDTF">2013-01-06T17:02:18Z</dcterms:modified>
</cp:coreProperties>
</file>