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57"/>
  </p:notesMasterIdLst>
  <p:handoutMasterIdLst>
    <p:handoutMasterId r:id="rId58"/>
  </p:handoutMasterIdLst>
  <p:sldIdLst>
    <p:sldId id="279" r:id="rId3"/>
    <p:sldId id="256" r:id="rId4"/>
    <p:sldId id="319" r:id="rId5"/>
    <p:sldId id="321" r:id="rId6"/>
    <p:sldId id="328" r:id="rId7"/>
    <p:sldId id="271" r:id="rId8"/>
    <p:sldId id="320" r:id="rId9"/>
    <p:sldId id="287" r:id="rId10"/>
    <p:sldId id="289" r:id="rId11"/>
    <p:sldId id="291" r:id="rId12"/>
    <p:sldId id="302" r:id="rId13"/>
    <p:sldId id="326" r:id="rId14"/>
    <p:sldId id="306" r:id="rId15"/>
    <p:sldId id="307" r:id="rId16"/>
    <p:sldId id="310" r:id="rId17"/>
    <p:sldId id="317" r:id="rId18"/>
    <p:sldId id="304" r:id="rId19"/>
    <p:sldId id="327" r:id="rId20"/>
    <p:sldId id="344" r:id="rId21"/>
    <p:sldId id="325" r:id="rId22"/>
    <p:sldId id="322" r:id="rId23"/>
    <p:sldId id="330" r:id="rId24"/>
    <p:sldId id="323" r:id="rId25"/>
    <p:sldId id="329" r:id="rId26"/>
    <p:sldId id="331" r:id="rId27"/>
    <p:sldId id="348" r:id="rId28"/>
    <p:sldId id="365" r:id="rId29"/>
    <p:sldId id="367" r:id="rId30"/>
    <p:sldId id="366" r:id="rId31"/>
    <p:sldId id="332" r:id="rId32"/>
    <p:sldId id="333" r:id="rId33"/>
    <p:sldId id="334" r:id="rId34"/>
    <p:sldId id="335" r:id="rId35"/>
    <p:sldId id="298" r:id="rId36"/>
    <p:sldId id="299" r:id="rId37"/>
    <p:sldId id="277" r:id="rId38"/>
    <p:sldId id="295" r:id="rId39"/>
    <p:sldId id="297" r:id="rId40"/>
    <p:sldId id="296" r:id="rId41"/>
    <p:sldId id="345" r:id="rId42"/>
    <p:sldId id="349" r:id="rId43"/>
    <p:sldId id="350" r:id="rId44"/>
    <p:sldId id="351" r:id="rId45"/>
    <p:sldId id="354" r:id="rId46"/>
    <p:sldId id="355" r:id="rId47"/>
    <p:sldId id="356" r:id="rId48"/>
    <p:sldId id="357" r:id="rId49"/>
    <p:sldId id="358" r:id="rId50"/>
    <p:sldId id="359" r:id="rId51"/>
    <p:sldId id="361" r:id="rId52"/>
    <p:sldId id="362" r:id="rId53"/>
    <p:sldId id="363" r:id="rId54"/>
    <p:sldId id="364" r:id="rId55"/>
    <p:sldId id="347" r:id="rId56"/>
  </p:sldIdLst>
  <p:sldSz cx="9144000" cy="6858000" type="screen4x3"/>
  <p:notesSz cx="6858000" cy="9393238"/>
  <p:defaultTextStyle>
    <a:defPPr>
      <a:defRPr lang="en-GB"/>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46" autoAdjust="0"/>
    <p:restoredTop sz="94660"/>
  </p:normalViewPr>
  <p:slideViewPr>
    <p:cSldViewPr>
      <p:cViewPr>
        <p:scale>
          <a:sx n="50" d="100"/>
          <a:sy n="50" d="100"/>
        </p:scale>
        <p:origin x="-804" y="-24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69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GB"/>
          </a:p>
        </p:txBody>
      </p:sp>
      <p:sp>
        <p:nvSpPr>
          <p:cNvPr id="54275" name="Rectangle 3"/>
          <p:cNvSpPr>
            <a:spLocks noGrp="1" noChangeArrowheads="1"/>
          </p:cNvSpPr>
          <p:nvPr>
            <p:ph type="dt" sz="quarter" idx="1"/>
          </p:nvPr>
        </p:nvSpPr>
        <p:spPr bwMode="auto">
          <a:xfrm>
            <a:off x="3884613" y="0"/>
            <a:ext cx="2971800" cy="469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GB"/>
          </a:p>
        </p:txBody>
      </p:sp>
      <p:sp>
        <p:nvSpPr>
          <p:cNvPr id="54276" name="Rectangle 4"/>
          <p:cNvSpPr>
            <a:spLocks noGrp="1" noChangeArrowheads="1"/>
          </p:cNvSpPr>
          <p:nvPr>
            <p:ph type="ftr" sz="quarter" idx="2"/>
          </p:nvPr>
        </p:nvSpPr>
        <p:spPr bwMode="auto">
          <a:xfrm>
            <a:off x="0" y="8921750"/>
            <a:ext cx="2971800" cy="469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GB"/>
          </a:p>
        </p:txBody>
      </p:sp>
      <p:sp>
        <p:nvSpPr>
          <p:cNvPr id="54277" name="Rectangle 5"/>
          <p:cNvSpPr>
            <a:spLocks noGrp="1" noChangeArrowheads="1"/>
          </p:cNvSpPr>
          <p:nvPr>
            <p:ph type="sldNum" sz="quarter" idx="3"/>
          </p:nvPr>
        </p:nvSpPr>
        <p:spPr bwMode="auto">
          <a:xfrm>
            <a:off x="3884613" y="8921750"/>
            <a:ext cx="2971800" cy="469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0C3C574F-D3DF-4E8F-BE34-6BB1CC0EF330}" type="slidenum">
              <a:rPr lang="en-GB"/>
              <a:pPr>
                <a:defRPr/>
              </a:pPr>
              <a:t>‹#›</a:t>
            </a:fld>
            <a:endParaRPr lang="en-GB"/>
          </a:p>
        </p:txBody>
      </p:sp>
    </p:spTree>
    <p:extLst>
      <p:ext uri="{BB962C8B-B14F-4D97-AF65-F5344CB8AC3E}">
        <p14:creationId xmlns:p14="http://schemas.microsoft.com/office/powerpoint/2010/main" val="14684086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69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GB"/>
          </a:p>
        </p:txBody>
      </p:sp>
      <p:sp>
        <p:nvSpPr>
          <p:cNvPr id="102403" name="Rectangle 3"/>
          <p:cNvSpPr>
            <a:spLocks noGrp="1" noChangeArrowheads="1"/>
          </p:cNvSpPr>
          <p:nvPr>
            <p:ph type="dt" idx="1"/>
          </p:nvPr>
        </p:nvSpPr>
        <p:spPr bwMode="auto">
          <a:xfrm>
            <a:off x="3884613" y="0"/>
            <a:ext cx="2971800" cy="469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GB"/>
          </a:p>
        </p:txBody>
      </p:sp>
      <p:sp>
        <p:nvSpPr>
          <p:cNvPr id="59396" name="Rectangle 4"/>
          <p:cNvSpPr>
            <a:spLocks noGrp="1" noRot="1" noChangeAspect="1" noChangeArrowheads="1" noTextEdit="1"/>
          </p:cNvSpPr>
          <p:nvPr>
            <p:ph type="sldImg" idx="2"/>
          </p:nvPr>
        </p:nvSpPr>
        <p:spPr bwMode="auto">
          <a:xfrm>
            <a:off x="1081088" y="704850"/>
            <a:ext cx="4695825" cy="3522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5" name="Rectangle 5"/>
          <p:cNvSpPr>
            <a:spLocks noGrp="1" noChangeArrowheads="1"/>
          </p:cNvSpPr>
          <p:nvPr>
            <p:ph type="body" sz="quarter" idx="3"/>
          </p:nvPr>
        </p:nvSpPr>
        <p:spPr bwMode="auto">
          <a:xfrm>
            <a:off x="685800" y="4462463"/>
            <a:ext cx="5486400" cy="4225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102406" name="Rectangle 6"/>
          <p:cNvSpPr>
            <a:spLocks noGrp="1" noChangeArrowheads="1"/>
          </p:cNvSpPr>
          <p:nvPr>
            <p:ph type="ftr" sz="quarter" idx="4"/>
          </p:nvPr>
        </p:nvSpPr>
        <p:spPr bwMode="auto">
          <a:xfrm>
            <a:off x="0" y="8921750"/>
            <a:ext cx="2971800" cy="469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GB"/>
          </a:p>
        </p:txBody>
      </p:sp>
      <p:sp>
        <p:nvSpPr>
          <p:cNvPr id="102407" name="Rectangle 7"/>
          <p:cNvSpPr>
            <a:spLocks noGrp="1" noChangeArrowheads="1"/>
          </p:cNvSpPr>
          <p:nvPr>
            <p:ph type="sldNum" sz="quarter" idx="5"/>
          </p:nvPr>
        </p:nvSpPr>
        <p:spPr bwMode="auto">
          <a:xfrm>
            <a:off x="3884613" y="8921750"/>
            <a:ext cx="2971800" cy="469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253440A5-0A93-457B-AA14-CBC215B1F472}" type="slidenum">
              <a:rPr lang="en-GB"/>
              <a:pPr>
                <a:defRPr/>
              </a:pPr>
              <a:t>‹#›</a:t>
            </a:fld>
            <a:endParaRPr lang="en-GB"/>
          </a:p>
        </p:txBody>
      </p:sp>
    </p:spTree>
    <p:extLst>
      <p:ext uri="{BB962C8B-B14F-4D97-AF65-F5344CB8AC3E}">
        <p14:creationId xmlns:p14="http://schemas.microsoft.com/office/powerpoint/2010/main" val="12526636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smtClean="0"/>
              <a:t>Figure 2. Model of P2X7 receptor participation in inflammatory responses. Release of mature IL1β from macrophages first requires a cellular priming signal, delivered either via  toll like receptors in the case of microbial infection, or inflammatory cytokine receptors (eg tumour necrosis factor receptor) in sterile inflammation, leading to inflammatory gene transcription and accumulation of pro-IL1β (‘Signal 1’). Pericellular ATP ligates the P2X7 receptor, leading to inorganic cation transit when double-bound, progressing to pore dilatation and a high conductance state when all three binding sites are occupied. The resultant fall in intracellular potassium is required for assembly of the NLRP3 inflammasome, the central caspase-1 activating platform. Fully-bound P2X7 triggers opening of large diameter membrane pores including the pannexin-1 hemichannel. This event, through uncertain mechanisms, precipitates final activation of caspase-1 on the inflammasome, rapid maturation and release of IL1β and the related cytokine IL-18 and ultimately cell death. (‘Signal 2’). Elevations of cytosolic calcium in the absence of large membrane pore opening, presumably associated with the double ATP-bound state, are hypothesised to underlie apparently paradoxical mitogenic responses to P2X7 activation seen in other contexts (eg tumour growth). LPS, lipopolysaccharide; TNF, tumour necrosis factor, TLR, Toll-like receptor; TNF-R, tumour necrosis factor receptor; NMDG, N-methyl D-glucamine.</a:t>
            </a: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B849813-8F68-4192-986F-B6B0304BC15C}" type="slidenum">
              <a:rPr lang="en-US" smtClean="0"/>
              <a:pPr eaLnBrk="1" hangingPunct="1"/>
              <a:t>27</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6C29168-CBEE-4522-8022-256B3CDD6E2B}" type="slidenum">
              <a:rPr lang="en-GB" smtClean="0"/>
              <a:pPr eaLnBrk="1" hangingPunct="1"/>
              <a:t>52</a:t>
            </a:fld>
            <a:endParaRPr lang="en-GB" smtClean="0"/>
          </a:p>
        </p:txBody>
      </p:sp>
      <p:sp>
        <p:nvSpPr>
          <p:cNvPr id="69635" name="Rectangle 2"/>
          <p:cNvSpPr>
            <a:spLocks noRo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07D0236-D990-4790-B470-BF99C154FAA9}" type="slidenum">
              <a:rPr lang="en-GB" smtClean="0"/>
              <a:pPr eaLnBrk="1" hangingPunct="1"/>
              <a:t>53</a:t>
            </a:fld>
            <a:endParaRPr lang="en-GB" smtClean="0"/>
          </a:p>
        </p:txBody>
      </p:sp>
      <p:sp>
        <p:nvSpPr>
          <p:cNvPr id="70659" name="Rectangle 2"/>
          <p:cNvSpPr>
            <a:spLocks noRo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7FA997A-4338-4065-8353-899365990396}" type="slidenum">
              <a:rPr lang="en-GB" smtClean="0"/>
              <a:pPr eaLnBrk="1" hangingPunct="1"/>
              <a:t>41</a:t>
            </a:fld>
            <a:endParaRPr lang="en-GB" smtClean="0"/>
          </a:p>
        </p:txBody>
      </p:sp>
      <p:sp>
        <p:nvSpPr>
          <p:cNvPr id="61443" name="Rectangle 2"/>
          <p:cNvSpPr>
            <a:spLocks noRo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6989615-2AB3-4E4A-8F24-BE5D271DAB0F}" type="slidenum">
              <a:rPr lang="en-GB" smtClean="0"/>
              <a:pPr eaLnBrk="1" hangingPunct="1"/>
              <a:t>42</a:t>
            </a:fld>
            <a:endParaRPr lang="en-GB" smtClean="0"/>
          </a:p>
        </p:txBody>
      </p:sp>
      <p:sp>
        <p:nvSpPr>
          <p:cNvPr id="62467" name="Rectangle 2"/>
          <p:cNvSpPr>
            <a:spLocks noRo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B7A8A5E-3F24-4176-A6DF-E63CEC1EB7DE}" type="slidenum">
              <a:rPr lang="en-GB" smtClean="0"/>
              <a:pPr eaLnBrk="1" hangingPunct="1"/>
              <a:t>43</a:t>
            </a:fld>
            <a:endParaRPr lang="en-GB" smtClean="0"/>
          </a:p>
        </p:txBody>
      </p:sp>
      <p:sp>
        <p:nvSpPr>
          <p:cNvPr id="63491" name="Rectangle 2"/>
          <p:cNvSpPr>
            <a:spLocks noRo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31E4849-F19C-4479-B6AA-70C27FCC17BD}" type="slidenum">
              <a:rPr lang="en-GB" smtClean="0"/>
              <a:pPr eaLnBrk="1" hangingPunct="1"/>
              <a:t>44</a:t>
            </a:fld>
            <a:endParaRPr lang="en-GB" smtClean="0"/>
          </a:p>
        </p:txBody>
      </p:sp>
      <p:sp>
        <p:nvSpPr>
          <p:cNvPr id="64515" name="Rectangle 2"/>
          <p:cNvSpPr>
            <a:spLocks noRo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63C28D7-8E96-41C1-ADE4-D7F565916089}" type="slidenum">
              <a:rPr lang="en-GB" smtClean="0"/>
              <a:pPr eaLnBrk="1" hangingPunct="1"/>
              <a:t>45</a:t>
            </a:fld>
            <a:endParaRPr lang="en-GB" smtClean="0"/>
          </a:p>
        </p:txBody>
      </p:sp>
      <p:sp>
        <p:nvSpPr>
          <p:cNvPr id="65539" name="Rectangle 2"/>
          <p:cNvSpPr>
            <a:spLocks noRo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C66428-92E6-4095-BF94-03BD7F01AFAF}" type="slidenum">
              <a:rPr lang="en-GB" smtClean="0"/>
              <a:pPr eaLnBrk="1" hangingPunct="1"/>
              <a:t>46</a:t>
            </a:fld>
            <a:endParaRPr lang="en-GB" smtClean="0"/>
          </a:p>
        </p:txBody>
      </p:sp>
      <p:sp>
        <p:nvSpPr>
          <p:cNvPr id="66563" name="Rectangle 2"/>
          <p:cNvSpPr>
            <a:spLocks noRo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8D373C3-6B3D-44E3-9431-6331535710D2}" type="slidenum">
              <a:rPr lang="en-GB" smtClean="0"/>
              <a:pPr eaLnBrk="1" hangingPunct="1"/>
              <a:t>47</a:t>
            </a:fld>
            <a:endParaRPr lang="en-GB" smtClean="0"/>
          </a:p>
        </p:txBody>
      </p:sp>
      <p:sp>
        <p:nvSpPr>
          <p:cNvPr id="67587" name="Rectangle 2"/>
          <p:cNvSpPr>
            <a:spLocks noRo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5F2C1CD-2701-4BEF-8128-B7B6FF701294}" type="slidenum">
              <a:rPr lang="en-GB" smtClean="0"/>
              <a:pPr eaLnBrk="1" hangingPunct="1"/>
              <a:t>48</a:t>
            </a:fld>
            <a:endParaRPr lang="en-GB" smtClean="0"/>
          </a:p>
        </p:txBody>
      </p:sp>
      <p:sp>
        <p:nvSpPr>
          <p:cNvPr id="68611" name="Rectangle 2"/>
          <p:cNvSpPr>
            <a:spLocks noRo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314792C-149F-4378-B917-818FFDCD4B67}" type="slidenum">
              <a:rPr lang="en-GB"/>
              <a:pPr>
                <a:defRPr/>
              </a:pPr>
              <a:t>‹#›</a:t>
            </a:fld>
            <a:endParaRPr lang="en-GB"/>
          </a:p>
        </p:txBody>
      </p:sp>
    </p:spTree>
    <p:extLst>
      <p:ext uri="{BB962C8B-B14F-4D97-AF65-F5344CB8AC3E}">
        <p14:creationId xmlns:p14="http://schemas.microsoft.com/office/powerpoint/2010/main" val="2782782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B5F5787-162B-4AC9-944A-2D638B220AF9}" type="slidenum">
              <a:rPr lang="en-GB"/>
              <a:pPr>
                <a:defRPr/>
              </a:pPr>
              <a:t>‹#›</a:t>
            </a:fld>
            <a:endParaRPr lang="en-GB"/>
          </a:p>
        </p:txBody>
      </p:sp>
    </p:spTree>
    <p:extLst>
      <p:ext uri="{BB962C8B-B14F-4D97-AF65-F5344CB8AC3E}">
        <p14:creationId xmlns:p14="http://schemas.microsoft.com/office/powerpoint/2010/main" val="1896325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A5E89CF-E9D1-4D86-AF9D-5B5DEB7B814F}" type="slidenum">
              <a:rPr lang="en-GB"/>
              <a:pPr>
                <a:defRPr/>
              </a:pPr>
              <a:t>‹#›</a:t>
            </a:fld>
            <a:endParaRPr lang="en-GB"/>
          </a:p>
        </p:txBody>
      </p:sp>
    </p:spTree>
    <p:extLst>
      <p:ext uri="{BB962C8B-B14F-4D97-AF65-F5344CB8AC3E}">
        <p14:creationId xmlns:p14="http://schemas.microsoft.com/office/powerpoint/2010/main" val="53957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D44F3BD-D530-4C6D-ABD3-470107EB2735}" type="slidenum">
              <a:rPr lang="en-GB"/>
              <a:pPr>
                <a:defRPr/>
              </a:pPr>
              <a:t>‹#›</a:t>
            </a:fld>
            <a:endParaRPr lang="en-GB"/>
          </a:p>
        </p:txBody>
      </p:sp>
    </p:spTree>
    <p:extLst>
      <p:ext uri="{BB962C8B-B14F-4D97-AF65-F5344CB8AC3E}">
        <p14:creationId xmlns:p14="http://schemas.microsoft.com/office/powerpoint/2010/main" val="57967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p:txBody>
          <a:bodyPr/>
          <a:lstStyle>
            <a:lvl1pPr>
              <a:defRPr/>
            </a:lvl1pPr>
          </a:lstStyle>
          <a:p>
            <a:pPr>
              <a:defRPr/>
            </a:pPr>
            <a:endParaRPr lang="en-GB"/>
          </a:p>
        </p:txBody>
      </p:sp>
      <p:sp>
        <p:nvSpPr>
          <p:cNvPr id="7" name="Rectangle 5"/>
          <p:cNvSpPr>
            <a:spLocks noGrp="1" noChangeArrowheads="1"/>
          </p:cNvSpPr>
          <p:nvPr>
            <p:ph type="ftr" sz="quarter" idx="11"/>
          </p:nvPr>
        </p:nvSpPr>
        <p:spPr/>
        <p:txBody>
          <a:bodyPr/>
          <a:lstStyle>
            <a:lvl1pPr>
              <a:defRPr/>
            </a:lvl1pPr>
          </a:lstStyle>
          <a:p>
            <a:pPr>
              <a:defRPr/>
            </a:pPr>
            <a:endParaRPr lang="en-GB"/>
          </a:p>
        </p:txBody>
      </p:sp>
      <p:sp>
        <p:nvSpPr>
          <p:cNvPr id="8" name="Rectangle 6"/>
          <p:cNvSpPr>
            <a:spLocks noGrp="1" noChangeArrowheads="1"/>
          </p:cNvSpPr>
          <p:nvPr>
            <p:ph type="sldNum" sz="quarter" idx="12"/>
          </p:nvPr>
        </p:nvSpPr>
        <p:spPr/>
        <p:txBody>
          <a:bodyPr/>
          <a:lstStyle>
            <a:lvl1pPr>
              <a:defRPr/>
            </a:lvl1pPr>
          </a:lstStyle>
          <a:p>
            <a:pPr>
              <a:defRPr/>
            </a:pPr>
            <a:fld id="{F36CAA5D-A8E9-4854-A7A0-F3AB4542088F}" type="slidenum">
              <a:rPr lang="en-GB"/>
              <a:pPr>
                <a:defRPr/>
              </a:pPr>
              <a:t>‹#›</a:t>
            </a:fld>
            <a:endParaRPr lang="en-GB"/>
          </a:p>
        </p:txBody>
      </p:sp>
    </p:spTree>
    <p:extLst>
      <p:ext uri="{BB962C8B-B14F-4D97-AF65-F5344CB8AC3E}">
        <p14:creationId xmlns:p14="http://schemas.microsoft.com/office/powerpoint/2010/main" val="2108092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879966F-2BC1-47BD-8A34-6A258C337FAE}" type="slidenum">
              <a:rPr lang="en-GB"/>
              <a:pPr>
                <a:defRPr/>
              </a:pPr>
              <a:t>‹#›</a:t>
            </a:fld>
            <a:endParaRPr lang="en-GB"/>
          </a:p>
        </p:txBody>
      </p:sp>
    </p:spTree>
    <p:extLst>
      <p:ext uri="{BB962C8B-B14F-4D97-AF65-F5344CB8AC3E}">
        <p14:creationId xmlns:p14="http://schemas.microsoft.com/office/powerpoint/2010/main" val="602811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3DC5568-CFE9-4BCF-8EC5-55CD2B0A4A29}" type="slidenum">
              <a:rPr lang="en-GB"/>
              <a:pPr>
                <a:defRPr/>
              </a:pPr>
              <a:t>‹#›</a:t>
            </a:fld>
            <a:endParaRPr lang="en-GB"/>
          </a:p>
        </p:txBody>
      </p:sp>
    </p:spTree>
    <p:extLst>
      <p:ext uri="{BB962C8B-B14F-4D97-AF65-F5344CB8AC3E}">
        <p14:creationId xmlns:p14="http://schemas.microsoft.com/office/powerpoint/2010/main" val="3089182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DE86BD9-F591-4270-BD3B-9E4698EDC76C}" type="slidenum">
              <a:rPr lang="en-GB"/>
              <a:pPr>
                <a:defRPr/>
              </a:pPr>
              <a:t>‹#›</a:t>
            </a:fld>
            <a:endParaRPr lang="en-GB"/>
          </a:p>
        </p:txBody>
      </p:sp>
    </p:spTree>
    <p:extLst>
      <p:ext uri="{BB962C8B-B14F-4D97-AF65-F5344CB8AC3E}">
        <p14:creationId xmlns:p14="http://schemas.microsoft.com/office/powerpoint/2010/main" val="2651424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455CE3B-AE42-4A0A-9E01-F2388170A3AA}" type="slidenum">
              <a:rPr lang="en-GB"/>
              <a:pPr>
                <a:defRPr/>
              </a:pPr>
              <a:t>‹#›</a:t>
            </a:fld>
            <a:endParaRPr lang="en-GB"/>
          </a:p>
        </p:txBody>
      </p:sp>
    </p:spTree>
    <p:extLst>
      <p:ext uri="{BB962C8B-B14F-4D97-AF65-F5344CB8AC3E}">
        <p14:creationId xmlns:p14="http://schemas.microsoft.com/office/powerpoint/2010/main" val="1255544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43380E6F-1FBF-441F-8389-95D728690C31}" type="slidenum">
              <a:rPr lang="en-GB"/>
              <a:pPr>
                <a:defRPr/>
              </a:pPr>
              <a:t>‹#›</a:t>
            </a:fld>
            <a:endParaRPr lang="en-GB"/>
          </a:p>
        </p:txBody>
      </p:sp>
    </p:spTree>
    <p:extLst>
      <p:ext uri="{BB962C8B-B14F-4D97-AF65-F5344CB8AC3E}">
        <p14:creationId xmlns:p14="http://schemas.microsoft.com/office/powerpoint/2010/main" val="33219399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C5CF2E5B-A752-4475-8811-C164E1780B39}" type="slidenum">
              <a:rPr lang="en-GB"/>
              <a:pPr>
                <a:defRPr/>
              </a:pPr>
              <a:t>‹#›</a:t>
            </a:fld>
            <a:endParaRPr lang="en-GB"/>
          </a:p>
        </p:txBody>
      </p:sp>
    </p:spTree>
    <p:extLst>
      <p:ext uri="{BB962C8B-B14F-4D97-AF65-F5344CB8AC3E}">
        <p14:creationId xmlns:p14="http://schemas.microsoft.com/office/powerpoint/2010/main" val="261039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5B21123-3430-4C12-9766-1955A3CF4EEE}" type="slidenum">
              <a:rPr lang="en-GB"/>
              <a:pPr>
                <a:defRPr/>
              </a:pPr>
              <a:t>‹#›</a:t>
            </a:fld>
            <a:endParaRPr lang="en-GB"/>
          </a:p>
        </p:txBody>
      </p:sp>
    </p:spTree>
    <p:extLst>
      <p:ext uri="{BB962C8B-B14F-4D97-AF65-F5344CB8AC3E}">
        <p14:creationId xmlns:p14="http://schemas.microsoft.com/office/powerpoint/2010/main" val="3617259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26A91987-48AB-4EE8-B4D9-57534A04A92A}" type="slidenum">
              <a:rPr lang="en-GB"/>
              <a:pPr>
                <a:defRPr/>
              </a:pPr>
              <a:t>‹#›</a:t>
            </a:fld>
            <a:endParaRPr lang="en-GB"/>
          </a:p>
        </p:txBody>
      </p:sp>
    </p:spTree>
    <p:extLst>
      <p:ext uri="{BB962C8B-B14F-4D97-AF65-F5344CB8AC3E}">
        <p14:creationId xmlns:p14="http://schemas.microsoft.com/office/powerpoint/2010/main" val="522755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060B904-36F6-41D6-A7FE-AAE7B8A0F80E}" type="slidenum">
              <a:rPr lang="en-GB"/>
              <a:pPr>
                <a:defRPr/>
              </a:pPr>
              <a:t>‹#›</a:t>
            </a:fld>
            <a:endParaRPr lang="en-GB"/>
          </a:p>
        </p:txBody>
      </p:sp>
    </p:spTree>
    <p:extLst>
      <p:ext uri="{BB962C8B-B14F-4D97-AF65-F5344CB8AC3E}">
        <p14:creationId xmlns:p14="http://schemas.microsoft.com/office/powerpoint/2010/main" val="645613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7A14B76-0798-42DB-9425-F48E9ADB2903}" type="slidenum">
              <a:rPr lang="en-GB"/>
              <a:pPr>
                <a:defRPr/>
              </a:pPr>
              <a:t>‹#›</a:t>
            </a:fld>
            <a:endParaRPr lang="en-GB"/>
          </a:p>
        </p:txBody>
      </p:sp>
    </p:spTree>
    <p:extLst>
      <p:ext uri="{BB962C8B-B14F-4D97-AF65-F5344CB8AC3E}">
        <p14:creationId xmlns:p14="http://schemas.microsoft.com/office/powerpoint/2010/main" val="2215573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743CF1A-5902-4EC4-B020-FD7C9AAB3BE5}" type="slidenum">
              <a:rPr lang="en-GB"/>
              <a:pPr>
                <a:defRPr/>
              </a:pPr>
              <a:t>‹#›</a:t>
            </a:fld>
            <a:endParaRPr lang="en-GB"/>
          </a:p>
        </p:txBody>
      </p:sp>
    </p:spTree>
    <p:extLst>
      <p:ext uri="{BB962C8B-B14F-4D97-AF65-F5344CB8AC3E}">
        <p14:creationId xmlns:p14="http://schemas.microsoft.com/office/powerpoint/2010/main" val="607982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E0DE11F-72E9-44C5-9C6A-95B0A52CA463}" type="slidenum">
              <a:rPr lang="en-GB"/>
              <a:pPr>
                <a:defRPr/>
              </a:pPr>
              <a:t>‹#›</a:t>
            </a:fld>
            <a:endParaRPr lang="en-GB"/>
          </a:p>
        </p:txBody>
      </p:sp>
    </p:spTree>
    <p:extLst>
      <p:ext uri="{BB962C8B-B14F-4D97-AF65-F5344CB8AC3E}">
        <p14:creationId xmlns:p14="http://schemas.microsoft.com/office/powerpoint/2010/main" val="823610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EF6C53B-02B3-4F93-8889-EAE242FB02E1}" type="slidenum">
              <a:rPr lang="en-GB"/>
              <a:pPr>
                <a:defRPr/>
              </a:pPr>
              <a:t>‹#›</a:t>
            </a:fld>
            <a:endParaRPr lang="en-GB"/>
          </a:p>
        </p:txBody>
      </p:sp>
    </p:spTree>
    <p:extLst>
      <p:ext uri="{BB962C8B-B14F-4D97-AF65-F5344CB8AC3E}">
        <p14:creationId xmlns:p14="http://schemas.microsoft.com/office/powerpoint/2010/main" val="1502640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6F44DB3-1C86-4D98-94BC-336CD793E574}" type="slidenum">
              <a:rPr lang="en-GB"/>
              <a:pPr>
                <a:defRPr/>
              </a:pPr>
              <a:t>‹#›</a:t>
            </a:fld>
            <a:endParaRPr lang="en-GB"/>
          </a:p>
        </p:txBody>
      </p:sp>
    </p:spTree>
    <p:extLst>
      <p:ext uri="{BB962C8B-B14F-4D97-AF65-F5344CB8AC3E}">
        <p14:creationId xmlns:p14="http://schemas.microsoft.com/office/powerpoint/2010/main" val="3558940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E911795D-C95A-4C0F-B737-83F143F7DA34}" type="slidenum">
              <a:rPr lang="en-GB"/>
              <a:pPr>
                <a:defRPr/>
              </a:pPr>
              <a:t>‹#›</a:t>
            </a:fld>
            <a:endParaRPr lang="en-GB"/>
          </a:p>
        </p:txBody>
      </p:sp>
    </p:spTree>
    <p:extLst>
      <p:ext uri="{BB962C8B-B14F-4D97-AF65-F5344CB8AC3E}">
        <p14:creationId xmlns:p14="http://schemas.microsoft.com/office/powerpoint/2010/main" val="2714818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AB6A12DB-E6E7-448D-89DF-834F4BBD4DEB}" type="slidenum">
              <a:rPr lang="en-GB"/>
              <a:pPr>
                <a:defRPr/>
              </a:pPr>
              <a:t>‹#›</a:t>
            </a:fld>
            <a:endParaRPr lang="en-GB"/>
          </a:p>
        </p:txBody>
      </p:sp>
    </p:spTree>
    <p:extLst>
      <p:ext uri="{BB962C8B-B14F-4D97-AF65-F5344CB8AC3E}">
        <p14:creationId xmlns:p14="http://schemas.microsoft.com/office/powerpoint/2010/main" val="1018017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5716CB73-EF8C-4CC4-914B-9E8EACDA1703}" type="slidenum">
              <a:rPr lang="en-GB"/>
              <a:pPr>
                <a:defRPr/>
              </a:pPr>
              <a:t>‹#›</a:t>
            </a:fld>
            <a:endParaRPr lang="en-GB"/>
          </a:p>
        </p:txBody>
      </p:sp>
    </p:spTree>
    <p:extLst>
      <p:ext uri="{BB962C8B-B14F-4D97-AF65-F5344CB8AC3E}">
        <p14:creationId xmlns:p14="http://schemas.microsoft.com/office/powerpoint/2010/main" val="2592446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200CFE6-2582-43FD-B0D1-88C27BA96004}" type="slidenum">
              <a:rPr lang="en-GB"/>
              <a:pPr>
                <a:defRPr/>
              </a:pPr>
              <a:t>‹#›</a:t>
            </a:fld>
            <a:endParaRPr lang="en-GB"/>
          </a:p>
        </p:txBody>
      </p:sp>
    </p:spTree>
    <p:extLst>
      <p:ext uri="{BB962C8B-B14F-4D97-AF65-F5344CB8AC3E}">
        <p14:creationId xmlns:p14="http://schemas.microsoft.com/office/powerpoint/2010/main" val="771860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D341165-C65C-49ED-BED0-05757940F6CB}" type="slidenum">
              <a:rPr lang="en-GB"/>
              <a:pPr>
                <a:defRPr/>
              </a:pPr>
              <a:t>‹#›</a:t>
            </a:fld>
            <a:endParaRPr lang="en-GB"/>
          </a:p>
        </p:txBody>
      </p:sp>
    </p:spTree>
    <p:extLst>
      <p:ext uri="{BB962C8B-B14F-4D97-AF65-F5344CB8AC3E}">
        <p14:creationId xmlns:p14="http://schemas.microsoft.com/office/powerpoint/2010/main" val="3018240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6E54B3D0-E215-4162-A792-763B484B1586}" type="slidenum">
              <a:rPr lang="en-GB"/>
              <a:pPr>
                <a:defRPr/>
              </a:pPr>
              <a:t>‹#›</a:t>
            </a:fld>
            <a:endParaRPr lang="en-GB"/>
          </a:p>
        </p:txBody>
      </p:sp>
    </p:spTree>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9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96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GB"/>
          </a:p>
        </p:txBody>
      </p:sp>
      <p:sp>
        <p:nvSpPr>
          <p:cNvPr id="96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GB"/>
          </a:p>
        </p:txBody>
      </p:sp>
      <p:sp>
        <p:nvSpPr>
          <p:cNvPr id="96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29FB7BEE-633A-44B8-B8A6-8FA0D65DCE34}"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www.ncbi.nlm.nih.gov/entrez/query.fcgi?cmd=Retrieve&amp;db=pubmed&amp;dopt=Abstract&amp;list_uids=16210643&amp;query_hl=1"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4.vml"/><Relationship Id="rId4" Type="http://schemas.openxmlformats.org/officeDocument/2006/relationships/image" Target="../media/image6.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0" Type="http://schemas.openxmlformats.org/officeDocument/2006/relationships/image" Target="../media/image15.emf"/><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9.xml"/><Relationship Id="rId1" Type="http://schemas.openxmlformats.org/officeDocument/2006/relationships/vmlDrawing" Target="../drawings/vmlDrawing5.vml"/><Relationship Id="rId4" Type="http://schemas.openxmlformats.org/officeDocument/2006/relationships/image" Target="../media/image19.wmf"/></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22.wmf"/></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mlDrawing" Target="../drawings/vmlDrawing7.vml"/><Relationship Id="rId5" Type="http://schemas.openxmlformats.org/officeDocument/2006/relationships/image" Target="../media/image26.wmf"/><Relationship Id="rId4" Type="http://schemas.openxmlformats.org/officeDocument/2006/relationships/oleObject" Target="../embeddings/oleObject7.bin"/></Relationships>
</file>

<file path=ppt/slides/_rels/slide46.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w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31.png"/><Relationship Id="rId5" Type="http://schemas.openxmlformats.org/officeDocument/2006/relationships/oleObject" Target="../embeddings/oleObject9.bin"/><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ctrTitle"/>
          </p:nvPr>
        </p:nvSpPr>
        <p:spPr>
          <a:xfrm>
            <a:off x="685800" y="1412777"/>
            <a:ext cx="7772400" cy="1728191"/>
          </a:xfrm>
        </p:spPr>
        <p:txBody>
          <a:bodyPr/>
          <a:lstStyle/>
          <a:p>
            <a:pPr eaLnBrk="1" hangingPunct="1"/>
            <a:r>
              <a:rPr lang="en-GB" sz="4800" dirty="0" err="1" smtClean="0"/>
              <a:t>Chemokines</a:t>
            </a:r>
            <a:r>
              <a:rPr lang="en-GB" sz="4800" dirty="0" smtClean="0"/>
              <a:t> and cytokines in autoimmunity</a:t>
            </a:r>
            <a:endParaRPr lang="en-GB" sz="4800" dirty="0" smtClean="0">
              <a:solidFill>
                <a:schemeClr val="tx1"/>
              </a:solidFill>
            </a:endParaRPr>
          </a:p>
        </p:txBody>
      </p:sp>
      <p:sp>
        <p:nvSpPr>
          <p:cNvPr id="12291" name="Rectangle 5"/>
          <p:cNvSpPr>
            <a:spLocks noGrp="1" noChangeArrowheads="1"/>
          </p:cNvSpPr>
          <p:nvPr>
            <p:ph type="subTitle" idx="1"/>
          </p:nvPr>
        </p:nvSpPr>
        <p:spPr>
          <a:xfrm>
            <a:off x="971550" y="3933825"/>
            <a:ext cx="7304088" cy="1752600"/>
          </a:xfrm>
        </p:spPr>
        <p:txBody>
          <a:bodyPr/>
          <a:lstStyle/>
          <a:p>
            <a:pPr eaLnBrk="1" hangingPunct="1"/>
            <a:r>
              <a:rPr lang="en-GB" dirty="0" smtClean="0"/>
              <a:t>Dr </a:t>
            </a:r>
            <a:r>
              <a:rPr lang="en-GB" dirty="0" smtClean="0"/>
              <a:t>Frederick Tam</a:t>
            </a:r>
          </a:p>
          <a:p>
            <a:pPr eaLnBrk="1" hangingPunct="1"/>
            <a:r>
              <a:rPr lang="en-GB" sz="2800" dirty="0" smtClean="0"/>
              <a:t>Reader /Consultant Nephrologist</a:t>
            </a:r>
          </a:p>
          <a:p>
            <a:pPr eaLnBrk="1" hangingPunct="1"/>
            <a:r>
              <a:rPr lang="en-GB" sz="2800" dirty="0" smtClean="0"/>
              <a:t>Renal Section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hemokine NT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260350"/>
            <a:ext cx="4414837" cy="639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4"/>
          <p:cNvSpPr>
            <a:spLocks noChangeArrowheads="1"/>
          </p:cNvSpPr>
          <p:nvPr/>
        </p:nvSpPr>
        <p:spPr bwMode="auto">
          <a:xfrm>
            <a:off x="5219700" y="5734050"/>
            <a:ext cx="3721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ltLang="zh-CN" sz="1600" i="1">
                <a:ea typeface="SimSun" pitchFamily="2" charset="-122"/>
              </a:rPr>
              <a:t>Tam et al (1996) Kidney Int 49:715-721</a:t>
            </a:r>
            <a:endParaRPr lang="en-GB" altLang="zh-CN" sz="1600" i="1">
              <a:ea typeface="SimSun" pitchFamily="2"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703263" y="228600"/>
            <a:ext cx="76279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GB" sz="4000" b="1">
                <a:solidFill>
                  <a:schemeClr val="tx2"/>
                </a:solidFill>
              </a:rPr>
              <a:t>Monocyte chemoattractant protein-1 (MCP-1)</a:t>
            </a:r>
            <a:endParaRPr lang="en-GB" sz="4400">
              <a:solidFill>
                <a:schemeClr val="tx2"/>
              </a:solidFill>
            </a:endParaRPr>
          </a:p>
        </p:txBody>
      </p:sp>
      <p:sp>
        <p:nvSpPr>
          <p:cNvPr id="21507" name="Rectangle 3"/>
          <p:cNvSpPr>
            <a:spLocks noChangeArrowheads="1"/>
          </p:cNvSpPr>
          <p:nvPr/>
        </p:nvSpPr>
        <p:spPr bwMode="auto">
          <a:xfrm>
            <a:off x="633413" y="1600200"/>
            <a:ext cx="7173912"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GB" sz="3200"/>
              <a:t>a CC chemokine (CCL2)</a:t>
            </a:r>
          </a:p>
          <a:p>
            <a:pPr marL="342900" indent="-342900">
              <a:spcBef>
                <a:spcPct val="20000"/>
              </a:spcBef>
              <a:buFontTx/>
              <a:buChar char="•"/>
            </a:pPr>
            <a:r>
              <a:rPr lang="en-GB" sz="3200"/>
              <a:t>activate monocyte/macrophages</a:t>
            </a:r>
          </a:p>
          <a:p>
            <a:pPr marL="742950" lvl="1" indent="-285750">
              <a:spcBef>
                <a:spcPct val="20000"/>
              </a:spcBef>
              <a:buFontTx/>
              <a:buChar char="–"/>
            </a:pPr>
            <a:r>
              <a:rPr lang="en-GB" sz="2800"/>
              <a:t>production of IL-1</a:t>
            </a:r>
          </a:p>
          <a:p>
            <a:pPr marL="742950" lvl="1" indent="-285750">
              <a:spcBef>
                <a:spcPct val="20000"/>
              </a:spcBef>
              <a:buFontTx/>
              <a:buChar char="–"/>
            </a:pPr>
            <a:r>
              <a:rPr lang="en-GB" sz="2800"/>
              <a:t>superoxide production</a:t>
            </a:r>
          </a:p>
          <a:p>
            <a:pPr marL="342900" indent="-342900">
              <a:spcBef>
                <a:spcPct val="20000"/>
              </a:spcBef>
              <a:buFontTx/>
              <a:buChar char="•"/>
            </a:pPr>
            <a:r>
              <a:rPr lang="en-GB" sz="3200"/>
              <a:t>synergise with other inflammatory mediators e.g. PAF</a:t>
            </a:r>
            <a:endParaRPr lang="en-GB" sz="2800" i="1"/>
          </a:p>
        </p:txBody>
      </p:sp>
      <p:sp>
        <p:nvSpPr>
          <p:cNvPr id="21508" name="Rectangle 4"/>
          <p:cNvSpPr>
            <a:spLocks noChangeArrowheads="1"/>
          </p:cNvSpPr>
          <p:nvPr/>
        </p:nvSpPr>
        <p:spPr bwMode="auto">
          <a:xfrm>
            <a:off x="2411413" y="5229225"/>
            <a:ext cx="5472112"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GB" sz="2400" i="1"/>
              <a:t>link to next lecture: </a:t>
            </a:r>
          </a:p>
          <a:p>
            <a:r>
              <a:rPr lang="en-GB" sz="2400" i="1"/>
              <a:t>monitoring autoimmune disease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GB" smtClean="0"/>
              <a:t>MCP-1 in glomeruloephritis</a:t>
            </a:r>
          </a:p>
        </p:txBody>
      </p:sp>
      <p:sp>
        <p:nvSpPr>
          <p:cNvPr id="22531" name="Rectangle 3"/>
          <p:cNvSpPr>
            <a:spLocks noGrp="1" noChangeArrowheads="1"/>
          </p:cNvSpPr>
          <p:nvPr>
            <p:ph type="body" idx="1"/>
          </p:nvPr>
        </p:nvSpPr>
        <p:spPr/>
        <p:txBody>
          <a:bodyPr/>
          <a:lstStyle/>
          <a:p>
            <a:pPr eaLnBrk="1" hangingPunct="1"/>
            <a:r>
              <a:rPr lang="en-GB" smtClean="0"/>
              <a:t>Examples:</a:t>
            </a:r>
          </a:p>
          <a:p>
            <a:pPr lvl="1" eaLnBrk="1" hangingPunct="1"/>
            <a:r>
              <a:rPr lang="en-GB" smtClean="0"/>
              <a:t>Lupus nephritis</a:t>
            </a:r>
          </a:p>
          <a:p>
            <a:pPr lvl="1" eaLnBrk="1" hangingPunct="1"/>
            <a:r>
              <a:rPr lang="en-GB" smtClean="0"/>
              <a:t>Renal vasculitis</a:t>
            </a:r>
          </a:p>
          <a:p>
            <a:pPr eaLnBrk="1" hangingPunct="1"/>
            <a:r>
              <a:rPr lang="en-GB" smtClean="0"/>
              <a:t>Upregulation of MCP-1 leads to migration of macrophages and T cells into the glomerulus</a:t>
            </a:r>
          </a:p>
        </p:txBody>
      </p:sp>
      <p:sp>
        <p:nvSpPr>
          <p:cNvPr id="22532" name="Rectangle 4"/>
          <p:cNvSpPr>
            <a:spLocks noChangeArrowheads="1"/>
          </p:cNvSpPr>
          <p:nvPr/>
        </p:nvSpPr>
        <p:spPr bwMode="auto">
          <a:xfrm>
            <a:off x="1835150" y="5229225"/>
            <a:ext cx="6048375"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GB" sz="2400" i="1"/>
              <a:t>link to the next lecture (next 4 slides): </a:t>
            </a:r>
          </a:p>
          <a:p>
            <a:r>
              <a:rPr lang="en-GB" sz="2400" i="1"/>
              <a:t>monitoring autoimmune disease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pPr eaLnBrk="1" hangingPunct="1"/>
            <a:r>
              <a:rPr lang="en-GB" sz="3200" b="1" smtClean="0"/>
              <a:t>Expression of MCP-1 in patients with renal vasculitis</a:t>
            </a:r>
          </a:p>
        </p:txBody>
      </p:sp>
      <p:graphicFrame>
        <p:nvGraphicFramePr>
          <p:cNvPr id="2050" name="Object 3"/>
          <p:cNvGraphicFramePr>
            <a:graphicFrameLocks noChangeAspect="1"/>
          </p:cNvGraphicFramePr>
          <p:nvPr/>
        </p:nvGraphicFramePr>
        <p:xfrm>
          <a:off x="1835150" y="1268413"/>
          <a:ext cx="5562600" cy="4375150"/>
        </p:xfrm>
        <a:graphic>
          <a:graphicData uri="http://schemas.openxmlformats.org/presentationml/2006/ole">
            <mc:AlternateContent xmlns:mc="http://schemas.openxmlformats.org/markup-compatibility/2006">
              <mc:Choice xmlns:v="urn:schemas-microsoft-com:vml" Requires="v">
                <p:oleObj spid="_x0000_s2053" name="Bitmap Image" r:id="rId3" imgW="3572374" imgH="2809524" progId="PBrush">
                  <p:embed/>
                </p:oleObj>
              </mc:Choice>
              <mc:Fallback>
                <p:oleObj name="Bitmap Image" r:id="rId3" imgW="3572374" imgH="2809524" progId="PBrush">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1268413"/>
                        <a:ext cx="5562600" cy="437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2" name="Text Box 4"/>
          <p:cNvSpPr txBox="1">
            <a:spLocks noChangeArrowheads="1"/>
          </p:cNvSpPr>
          <p:nvPr/>
        </p:nvSpPr>
        <p:spPr bwMode="auto">
          <a:xfrm>
            <a:off x="4356100" y="6237288"/>
            <a:ext cx="4470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200" i="1"/>
              <a:t>Tam F. W. K. et al (2004) Nehrol Dial Transplant </a:t>
            </a:r>
            <a:r>
              <a:rPr lang="en-US" altLang="zh-CN" sz="1200" i="1">
                <a:ea typeface="SimSun" pitchFamily="2" charset="-122"/>
              </a:rPr>
              <a:t>19:2761-2768</a:t>
            </a:r>
            <a:r>
              <a:rPr lang="en-GB" altLang="zh-CN" sz="1200">
                <a:ea typeface="SimSun" pitchFamily="2" charset="-122"/>
              </a:rPr>
              <a:t> </a:t>
            </a:r>
            <a:endParaRPr lang="en-GB" sz="12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55650" y="476250"/>
            <a:ext cx="7772400" cy="1143000"/>
          </a:xfrm>
        </p:spPr>
        <p:txBody>
          <a:bodyPr/>
          <a:lstStyle/>
          <a:p>
            <a:pPr eaLnBrk="1" hangingPunct="1"/>
            <a:r>
              <a:rPr lang="en-GB" sz="2800" b="1" smtClean="0"/>
              <a:t>Correlation between MCP-1 and glomerular macrophage infiltration in renal vasculitis</a:t>
            </a:r>
          </a:p>
        </p:txBody>
      </p:sp>
      <p:sp>
        <p:nvSpPr>
          <p:cNvPr id="23555" name="Freeform 3"/>
          <p:cNvSpPr>
            <a:spLocks/>
          </p:cNvSpPr>
          <p:nvPr/>
        </p:nvSpPr>
        <p:spPr bwMode="auto">
          <a:xfrm>
            <a:off x="2282825" y="5289550"/>
            <a:ext cx="76200" cy="74613"/>
          </a:xfrm>
          <a:custGeom>
            <a:avLst/>
            <a:gdLst>
              <a:gd name="T0" fmla="*/ 46 w 92"/>
              <a:gd name="T1" fmla="*/ 0 h 93"/>
              <a:gd name="T2" fmla="*/ 92 w 92"/>
              <a:gd name="T3" fmla="*/ 93 h 93"/>
              <a:gd name="T4" fmla="*/ 0 w 92"/>
              <a:gd name="T5" fmla="*/ 93 h 93"/>
              <a:gd name="T6" fmla="*/ 46 w 92"/>
              <a:gd name="T7" fmla="*/ 0 h 93"/>
              <a:gd name="T8" fmla="*/ 0 60000 65536"/>
              <a:gd name="T9" fmla="*/ 0 60000 65536"/>
              <a:gd name="T10" fmla="*/ 0 60000 65536"/>
              <a:gd name="T11" fmla="*/ 0 60000 65536"/>
              <a:gd name="T12" fmla="*/ 0 w 92"/>
              <a:gd name="T13" fmla="*/ 0 h 93"/>
              <a:gd name="T14" fmla="*/ 92 w 92"/>
              <a:gd name="T15" fmla="*/ 93 h 93"/>
            </a:gdLst>
            <a:ahLst/>
            <a:cxnLst>
              <a:cxn ang="T8">
                <a:pos x="T0" y="T1"/>
              </a:cxn>
              <a:cxn ang="T9">
                <a:pos x="T2" y="T3"/>
              </a:cxn>
              <a:cxn ang="T10">
                <a:pos x="T4" y="T5"/>
              </a:cxn>
              <a:cxn ang="T11">
                <a:pos x="T6" y="T7"/>
              </a:cxn>
            </a:cxnLst>
            <a:rect l="T12" t="T13" r="T14" b="T15"/>
            <a:pathLst>
              <a:path w="92" h="93">
                <a:moveTo>
                  <a:pt x="46" y="0"/>
                </a:moveTo>
                <a:lnTo>
                  <a:pt x="92" y="93"/>
                </a:lnTo>
                <a:lnTo>
                  <a:pt x="0" y="93"/>
                </a:lnTo>
                <a:lnTo>
                  <a:pt x="46" y="0"/>
                </a:lnTo>
                <a:close/>
              </a:path>
            </a:pathLst>
          </a:custGeom>
          <a:solidFill>
            <a:srgbClr val="000000"/>
          </a:solidFill>
          <a:ln w="0">
            <a:solidFill>
              <a:schemeClr val="tx1"/>
            </a:solidFill>
            <a:prstDash val="solid"/>
            <a:round/>
            <a:headEnd/>
            <a:tailEnd/>
          </a:ln>
        </p:spPr>
        <p:txBody>
          <a:bodyPr/>
          <a:lstStyle/>
          <a:p>
            <a:endParaRPr lang="en-GB"/>
          </a:p>
        </p:txBody>
      </p:sp>
      <p:sp>
        <p:nvSpPr>
          <p:cNvPr id="23556" name="Freeform 4"/>
          <p:cNvSpPr>
            <a:spLocks/>
          </p:cNvSpPr>
          <p:nvPr/>
        </p:nvSpPr>
        <p:spPr bwMode="auto">
          <a:xfrm>
            <a:off x="5218113" y="3487738"/>
            <a:ext cx="76200" cy="74612"/>
          </a:xfrm>
          <a:custGeom>
            <a:avLst/>
            <a:gdLst>
              <a:gd name="T0" fmla="*/ 46 w 92"/>
              <a:gd name="T1" fmla="*/ 0 h 92"/>
              <a:gd name="T2" fmla="*/ 92 w 92"/>
              <a:gd name="T3" fmla="*/ 92 h 92"/>
              <a:gd name="T4" fmla="*/ 0 w 92"/>
              <a:gd name="T5" fmla="*/ 92 h 92"/>
              <a:gd name="T6" fmla="*/ 46 w 92"/>
              <a:gd name="T7" fmla="*/ 0 h 92"/>
              <a:gd name="T8" fmla="*/ 0 60000 65536"/>
              <a:gd name="T9" fmla="*/ 0 60000 65536"/>
              <a:gd name="T10" fmla="*/ 0 60000 65536"/>
              <a:gd name="T11" fmla="*/ 0 60000 65536"/>
              <a:gd name="T12" fmla="*/ 0 w 92"/>
              <a:gd name="T13" fmla="*/ 0 h 92"/>
              <a:gd name="T14" fmla="*/ 92 w 92"/>
              <a:gd name="T15" fmla="*/ 92 h 92"/>
            </a:gdLst>
            <a:ahLst/>
            <a:cxnLst>
              <a:cxn ang="T8">
                <a:pos x="T0" y="T1"/>
              </a:cxn>
              <a:cxn ang="T9">
                <a:pos x="T2" y="T3"/>
              </a:cxn>
              <a:cxn ang="T10">
                <a:pos x="T4" y="T5"/>
              </a:cxn>
              <a:cxn ang="T11">
                <a:pos x="T6" y="T7"/>
              </a:cxn>
            </a:cxnLst>
            <a:rect l="T12" t="T13" r="T14" b="T15"/>
            <a:pathLst>
              <a:path w="92" h="92">
                <a:moveTo>
                  <a:pt x="46" y="0"/>
                </a:moveTo>
                <a:lnTo>
                  <a:pt x="92" y="92"/>
                </a:lnTo>
                <a:lnTo>
                  <a:pt x="0" y="92"/>
                </a:lnTo>
                <a:lnTo>
                  <a:pt x="46" y="0"/>
                </a:lnTo>
                <a:close/>
              </a:path>
            </a:pathLst>
          </a:custGeom>
          <a:solidFill>
            <a:schemeClr val="tx2"/>
          </a:solidFill>
          <a:ln w="0">
            <a:solidFill>
              <a:schemeClr val="tx2"/>
            </a:solidFill>
            <a:prstDash val="solid"/>
            <a:round/>
            <a:headEnd/>
            <a:tailEnd/>
          </a:ln>
        </p:spPr>
        <p:txBody>
          <a:bodyPr/>
          <a:lstStyle/>
          <a:p>
            <a:endParaRPr lang="en-GB"/>
          </a:p>
        </p:txBody>
      </p:sp>
      <p:sp>
        <p:nvSpPr>
          <p:cNvPr id="23557" name="Freeform 5"/>
          <p:cNvSpPr>
            <a:spLocks/>
          </p:cNvSpPr>
          <p:nvPr/>
        </p:nvSpPr>
        <p:spPr bwMode="auto">
          <a:xfrm>
            <a:off x="5218113" y="3600450"/>
            <a:ext cx="76200" cy="74613"/>
          </a:xfrm>
          <a:custGeom>
            <a:avLst/>
            <a:gdLst>
              <a:gd name="T0" fmla="*/ 46 w 92"/>
              <a:gd name="T1" fmla="*/ 0 h 92"/>
              <a:gd name="T2" fmla="*/ 92 w 92"/>
              <a:gd name="T3" fmla="*/ 92 h 92"/>
              <a:gd name="T4" fmla="*/ 0 w 92"/>
              <a:gd name="T5" fmla="*/ 92 h 92"/>
              <a:gd name="T6" fmla="*/ 46 w 92"/>
              <a:gd name="T7" fmla="*/ 0 h 92"/>
              <a:gd name="T8" fmla="*/ 0 60000 65536"/>
              <a:gd name="T9" fmla="*/ 0 60000 65536"/>
              <a:gd name="T10" fmla="*/ 0 60000 65536"/>
              <a:gd name="T11" fmla="*/ 0 60000 65536"/>
              <a:gd name="T12" fmla="*/ 0 w 92"/>
              <a:gd name="T13" fmla="*/ 0 h 92"/>
              <a:gd name="T14" fmla="*/ 92 w 92"/>
              <a:gd name="T15" fmla="*/ 92 h 92"/>
            </a:gdLst>
            <a:ahLst/>
            <a:cxnLst>
              <a:cxn ang="T8">
                <a:pos x="T0" y="T1"/>
              </a:cxn>
              <a:cxn ang="T9">
                <a:pos x="T2" y="T3"/>
              </a:cxn>
              <a:cxn ang="T10">
                <a:pos x="T4" y="T5"/>
              </a:cxn>
              <a:cxn ang="T11">
                <a:pos x="T6" y="T7"/>
              </a:cxn>
            </a:cxnLst>
            <a:rect l="T12" t="T13" r="T14" b="T15"/>
            <a:pathLst>
              <a:path w="92" h="92">
                <a:moveTo>
                  <a:pt x="46" y="0"/>
                </a:moveTo>
                <a:lnTo>
                  <a:pt x="92" y="92"/>
                </a:lnTo>
                <a:lnTo>
                  <a:pt x="0" y="92"/>
                </a:lnTo>
                <a:lnTo>
                  <a:pt x="46" y="0"/>
                </a:lnTo>
                <a:close/>
              </a:path>
            </a:pathLst>
          </a:custGeom>
          <a:solidFill>
            <a:schemeClr val="tx2"/>
          </a:solidFill>
          <a:ln w="0">
            <a:solidFill>
              <a:schemeClr val="tx2"/>
            </a:solidFill>
            <a:prstDash val="solid"/>
            <a:round/>
            <a:headEnd/>
            <a:tailEnd/>
          </a:ln>
        </p:spPr>
        <p:txBody>
          <a:bodyPr/>
          <a:lstStyle/>
          <a:p>
            <a:endParaRPr lang="en-GB"/>
          </a:p>
        </p:txBody>
      </p:sp>
      <p:sp>
        <p:nvSpPr>
          <p:cNvPr id="23558" name="Freeform 6"/>
          <p:cNvSpPr>
            <a:spLocks/>
          </p:cNvSpPr>
          <p:nvPr/>
        </p:nvSpPr>
        <p:spPr bwMode="auto">
          <a:xfrm>
            <a:off x="3751263" y="4662488"/>
            <a:ext cx="76200" cy="74612"/>
          </a:xfrm>
          <a:custGeom>
            <a:avLst/>
            <a:gdLst>
              <a:gd name="T0" fmla="*/ 46 w 92"/>
              <a:gd name="T1" fmla="*/ 0 h 93"/>
              <a:gd name="T2" fmla="*/ 92 w 92"/>
              <a:gd name="T3" fmla="*/ 93 h 93"/>
              <a:gd name="T4" fmla="*/ 0 w 92"/>
              <a:gd name="T5" fmla="*/ 93 h 93"/>
              <a:gd name="T6" fmla="*/ 46 w 92"/>
              <a:gd name="T7" fmla="*/ 0 h 93"/>
              <a:gd name="T8" fmla="*/ 0 60000 65536"/>
              <a:gd name="T9" fmla="*/ 0 60000 65536"/>
              <a:gd name="T10" fmla="*/ 0 60000 65536"/>
              <a:gd name="T11" fmla="*/ 0 60000 65536"/>
              <a:gd name="T12" fmla="*/ 0 w 92"/>
              <a:gd name="T13" fmla="*/ 0 h 93"/>
              <a:gd name="T14" fmla="*/ 92 w 92"/>
              <a:gd name="T15" fmla="*/ 93 h 93"/>
            </a:gdLst>
            <a:ahLst/>
            <a:cxnLst>
              <a:cxn ang="T8">
                <a:pos x="T0" y="T1"/>
              </a:cxn>
              <a:cxn ang="T9">
                <a:pos x="T2" y="T3"/>
              </a:cxn>
              <a:cxn ang="T10">
                <a:pos x="T4" y="T5"/>
              </a:cxn>
              <a:cxn ang="T11">
                <a:pos x="T6" y="T7"/>
              </a:cxn>
            </a:cxnLst>
            <a:rect l="T12" t="T13" r="T14" b="T15"/>
            <a:pathLst>
              <a:path w="92" h="93">
                <a:moveTo>
                  <a:pt x="46" y="0"/>
                </a:moveTo>
                <a:lnTo>
                  <a:pt x="92" y="93"/>
                </a:lnTo>
                <a:lnTo>
                  <a:pt x="0" y="93"/>
                </a:lnTo>
                <a:lnTo>
                  <a:pt x="46" y="0"/>
                </a:lnTo>
                <a:close/>
              </a:path>
            </a:pathLst>
          </a:custGeom>
          <a:solidFill>
            <a:schemeClr val="tx2"/>
          </a:solidFill>
          <a:ln w="0">
            <a:solidFill>
              <a:schemeClr val="tx2"/>
            </a:solidFill>
            <a:prstDash val="solid"/>
            <a:round/>
            <a:headEnd/>
            <a:tailEnd/>
          </a:ln>
        </p:spPr>
        <p:txBody>
          <a:bodyPr/>
          <a:lstStyle/>
          <a:p>
            <a:endParaRPr lang="en-GB"/>
          </a:p>
        </p:txBody>
      </p:sp>
      <p:sp>
        <p:nvSpPr>
          <p:cNvPr id="23559" name="Freeform 7"/>
          <p:cNvSpPr>
            <a:spLocks/>
          </p:cNvSpPr>
          <p:nvPr/>
        </p:nvSpPr>
        <p:spPr bwMode="auto">
          <a:xfrm>
            <a:off x="3741738" y="5137150"/>
            <a:ext cx="76200" cy="74613"/>
          </a:xfrm>
          <a:custGeom>
            <a:avLst/>
            <a:gdLst>
              <a:gd name="T0" fmla="*/ 46 w 92"/>
              <a:gd name="T1" fmla="*/ 0 h 92"/>
              <a:gd name="T2" fmla="*/ 92 w 92"/>
              <a:gd name="T3" fmla="*/ 92 h 92"/>
              <a:gd name="T4" fmla="*/ 0 w 92"/>
              <a:gd name="T5" fmla="*/ 92 h 92"/>
              <a:gd name="T6" fmla="*/ 46 w 92"/>
              <a:gd name="T7" fmla="*/ 0 h 92"/>
              <a:gd name="T8" fmla="*/ 0 60000 65536"/>
              <a:gd name="T9" fmla="*/ 0 60000 65536"/>
              <a:gd name="T10" fmla="*/ 0 60000 65536"/>
              <a:gd name="T11" fmla="*/ 0 60000 65536"/>
              <a:gd name="T12" fmla="*/ 0 w 92"/>
              <a:gd name="T13" fmla="*/ 0 h 92"/>
              <a:gd name="T14" fmla="*/ 92 w 92"/>
              <a:gd name="T15" fmla="*/ 92 h 92"/>
            </a:gdLst>
            <a:ahLst/>
            <a:cxnLst>
              <a:cxn ang="T8">
                <a:pos x="T0" y="T1"/>
              </a:cxn>
              <a:cxn ang="T9">
                <a:pos x="T2" y="T3"/>
              </a:cxn>
              <a:cxn ang="T10">
                <a:pos x="T4" y="T5"/>
              </a:cxn>
              <a:cxn ang="T11">
                <a:pos x="T6" y="T7"/>
              </a:cxn>
            </a:cxnLst>
            <a:rect l="T12" t="T13" r="T14" b="T15"/>
            <a:pathLst>
              <a:path w="92" h="92">
                <a:moveTo>
                  <a:pt x="46" y="0"/>
                </a:moveTo>
                <a:lnTo>
                  <a:pt x="92" y="92"/>
                </a:lnTo>
                <a:lnTo>
                  <a:pt x="0" y="92"/>
                </a:lnTo>
                <a:lnTo>
                  <a:pt x="46" y="0"/>
                </a:lnTo>
                <a:close/>
              </a:path>
            </a:pathLst>
          </a:custGeom>
          <a:solidFill>
            <a:schemeClr val="tx2"/>
          </a:solidFill>
          <a:ln w="0">
            <a:solidFill>
              <a:schemeClr val="tx2"/>
            </a:solidFill>
            <a:prstDash val="solid"/>
            <a:round/>
            <a:headEnd/>
            <a:tailEnd/>
          </a:ln>
        </p:spPr>
        <p:txBody>
          <a:bodyPr/>
          <a:lstStyle/>
          <a:p>
            <a:endParaRPr lang="en-GB"/>
          </a:p>
        </p:txBody>
      </p:sp>
      <p:sp>
        <p:nvSpPr>
          <p:cNvPr id="23560" name="Freeform 8"/>
          <p:cNvSpPr>
            <a:spLocks/>
          </p:cNvSpPr>
          <p:nvPr/>
        </p:nvSpPr>
        <p:spPr bwMode="auto">
          <a:xfrm>
            <a:off x="3789363" y="5013325"/>
            <a:ext cx="76200" cy="74613"/>
          </a:xfrm>
          <a:custGeom>
            <a:avLst/>
            <a:gdLst>
              <a:gd name="T0" fmla="*/ 46 w 92"/>
              <a:gd name="T1" fmla="*/ 0 h 92"/>
              <a:gd name="T2" fmla="*/ 92 w 92"/>
              <a:gd name="T3" fmla="*/ 92 h 92"/>
              <a:gd name="T4" fmla="*/ 0 w 92"/>
              <a:gd name="T5" fmla="*/ 92 h 92"/>
              <a:gd name="T6" fmla="*/ 46 w 92"/>
              <a:gd name="T7" fmla="*/ 0 h 92"/>
              <a:gd name="T8" fmla="*/ 0 60000 65536"/>
              <a:gd name="T9" fmla="*/ 0 60000 65536"/>
              <a:gd name="T10" fmla="*/ 0 60000 65536"/>
              <a:gd name="T11" fmla="*/ 0 60000 65536"/>
              <a:gd name="T12" fmla="*/ 0 w 92"/>
              <a:gd name="T13" fmla="*/ 0 h 92"/>
              <a:gd name="T14" fmla="*/ 92 w 92"/>
              <a:gd name="T15" fmla="*/ 92 h 92"/>
            </a:gdLst>
            <a:ahLst/>
            <a:cxnLst>
              <a:cxn ang="T8">
                <a:pos x="T0" y="T1"/>
              </a:cxn>
              <a:cxn ang="T9">
                <a:pos x="T2" y="T3"/>
              </a:cxn>
              <a:cxn ang="T10">
                <a:pos x="T4" y="T5"/>
              </a:cxn>
              <a:cxn ang="T11">
                <a:pos x="T6" y="T7"/>
              </a:cxn>
            </a:cxnLst>
            <a:rect l="T12" t="T13" r="T14" b="T15"/>
            <a:pathLst>
              <a:path w="92" h="92">
                <a:moveTo>
                  <a:pt x="46" y="0"/>
                </a:moveTo>
                <a:lnTo>
                  <a:pt x="92" y="92"/>
                </a:lnTo>
                <a:lnTo>
                  <a:pt x="0" y="92"/>
                </a:lnTo>
                <a:lnTo>
                  <a:pt x="46" y="0"/>
                </a:lnTo>
                <a:close/>
              </a:path>
            </a:pathLst>
          </a:custGeom>
          <a:solidFill>
            <a:schemeClr val="tx2"/>
          </a:solidFill>
          <a:ln w="0">
            <a:solidFill>
              <a:schemeClr val="tx2"/>
            </a:solidFill>
            <a:prstDash val="solid"/>
            <a:round/>
            <a:headEnd/>
            <a:tailEnd/>
          </a:ln>
        </p:spPr>
        <p:txBody>
          <a:bodyPr/>
          <a:lstStyle/>
          <a:p>
            <a:endParaRPr lang="en-GB"/>
          </a:p>
        </p:txBody>
      </p:sp>
      <p:sp>
        <p:nvSpPr>
          <p:cNvPr id="23561" name="Freeform 9"/>
          <p:cNvSpPr>
            <a:spLocks/>
          </p:cNvSpPr>
          <p:nvPr/>
        </p:nvSpPr>
        <p:spPr bwMode="auto">
          <a:xfrm>
            <a:off x="3741738" y="4984750"/>
            <a:ext cx="76200" cy="74613"/>
          </a:xfrm>
          <a:custGeom>
            <a:avLst/>
            <a:gdLst>
              <a:gd name="T0" fmla="*/ 46 w 92"/>
              <a:gd name="T1" fmla="*/ 0 h 92"/>
              <a:gd name="T2" fmla="*/ 92 w 92"/>
              <a:gd name="T3" fmla="*/ 92 h 92"/>
              <a:gd name="T4" fmla="*/ 0 w 92"/>
              <a:gd name="T5" fmla="*/ 92 h 92"/>
              <a:gd name="T6" fmla="*/ 46 w 92"/>
              <a:gd name="T7" fmla="*/ 0 h 92"/>
              <a:gd name="T8" fmla="*/ 0 60000 65536"/>
              <a:gd name="T9" fmla="*/ 0 60000 65536"/>
              <a:gd name="T10" fmla="*/ 0 60000 65536"/>
              <a:gd name="T11" fmla="*/ 0 60000 65536"/>
              <a:gd name="T12" fmla="*/ 0 w 92"/>
              <a:gd name="T13" fmla="*/ 0 h 92"/>
              <a:gd name="T14" fmla="*/ 92 w 92"/>
              <a:gd name="T15" fmla="*/ 92 h 92"/>
            </a:gdLst>
            <a:ahLst/>
            <a:cxnLst>
              <a:cxn ang="T8">
                <a:pos x="T0" y="T1"/>
              </a:cxn>
              <a:cxn ang="T9">
                <a:pos x="T2" y="T3"/>
              </a:cxn>
              <a:cxn ang="T10">
                <a:pos x="T4" y="T5"/>
              </a:cxn>
              <a:cxn ang="T11">
                <a:pos x="T6" y="T7"/>
              </a:cxn>
            </a:cxnLst>
            <a:rect l="T12" t="T13" r="T14" b="T15"/>
            <a:pathLst>
              <a:path w="92" h="92">
                <a:moveTo>
                  <a:pt x="46" y="0"/>
                </a:moveTo>
                <a:lnTo>
                  <a:pt x="92" y="92"/>
                </a:lnTo>
                <a:lnTo>
                  <a:pt x="0" y="92"/>
                </a:lnTo>
                <a:lnTo>
                  <a:pt x="46" y="0"/>
                </a:lnTo>
                <a:close/>
              </a:path>
            </a:pathLst>
          </a:custGeom>
          <a:solidFill>
            <a:schemeClr val="tx2"/>
          </a:solidFill>
          <a:ln w="0">
            <a:solidFill>
              <a:schemeClr val="tx2"/>
            </a:solidFill>
            <a:prstDash val="solid"/>
            <a:round/>
            <a:headEnd/>
            <a:tailEnd/>
          </a:ln>
        </p:spPr>
        <p:txBody>
          <a:bodyPr/>
          <a:lstStyle/>
          <a:p>
            <a:endParaRPr lang="en-GB"/>
          </a:p>
        </p:txBody>
      </p:sp>
      <p:sp>
        <p:nvSpPr>
          <p:cNvPr id="23562" name="Freeform 10"/>
          <p:cNvSpPr>
            <a:spLocks/>
          </p:cNvSpPr>
          <p:nvPr/>
        </p:nvSpPr>
        <p:spPr bwMode="auto">
          <a:xfrm>
            <a:off x="5218113" y="5051425"/>
            <a:ext cx="76200" cy="74613"/>
          </a:xfrm>
          <a:custGeom>
            <a:avLst/>
            <a:gdLst>
              <a:gd name="T0" fmla="*/ 46 w 92"/>
              <a:gd name="T1" fmla="*/ 0 h 93"/>
              <a:gd name="T2" fmla="*/ 92 w 92"/>
              <a:gd name="T3" fmla="*/ 93 h 93"/>
              <a:gd name="T4" fmla="*/ 0 w 92"/>
              <a:gd name="T5" fmla="*/ 93 h 93"/>
              <a:gd name="T6" fmla="*/ 46 w 92"/>
              <a:gd name="T7" fmla="*/ 0 h 93"/>
              <a:gd name="T8" fmla="*/ 0 60000 65536"/>
              <a:gd name="T9" fmla="*/ 0 60000 65536"/>
              <a:gd name="T10" fmla="*/ 0 60000 65536"/>
              <a:gd name="T11" fmla="*/ 0 60000 65536"/>
              <a:gd name="T12" fmla="*/ 0 w 92"/>
              <a:gd name="T13" fmla="*/ 0 h 93"/>
              <a:gd name="T14" fmla="*/ 92 w 92"/>
              <a:gd name="T15" fmla="*/ 93 h 93"/>
            </a:gdLst>
            <a:ahLst/>
            <a:cxnLst>
              <a:cxn ang="T8">
                <a:pos x="T0" y="T1"/>
              </a:cxn>
              <a:cxn ang="T9">
                <a:pos x="T2" y="T3"/>
              </a:cxn>
              <a:cxn ang="T10">
                <a:pos x="T4" y="T5"/>
              </a:cxn>
              <a:cxn ang="T11">
                <a:pos x="T6" y="T7"/>
              </a:cxn>
            </a:cxnLst>
            <a:rect l="T12" t="T13" r="T14" b="T15"/>
            <a:pathLst>
              <a:path w="92" h="93">
                <a:moveTo>
                  <a:pt x="46" y="0"/>
                </a:moveTo>
                <a:lnTo>
                  <a:pt x="92" y="93"/>
                </a:lnTo>
                <a:lnTo>
                  <a:pt x="0" y="93"/>
                </a:lnTo>
                <a:lnTo>
                  <a:pt x="46" y="0"/>
                </a:lnTo>
                <a:close/>
              </a:path>
            </a:pathLst>
          </a:custGeom>
          <a:solidFill>
            <a:schemeClr val="tx2"/>
          </a:solidFill>
          <a:ln w="0">
            <a:solidFill>
              <a:schemeClr val="tx2"/>
            </a:solidFill>
            <a:prstDash val="solid"/>
            <a:round/>
            <a:headEnd/>
            <a:tailEnd/>
          </a:ln>
        </p:spPr>
        <p:txBody>
          <a:bodyPr/>
          <a:lstStyle/>
          <a:p>
            <a:endParaRPr lang="en-GB"/>
          </a:p>
        </p:txBody>
      </p:sp>
      <p:sp>
        <p:nvSpPr>
          <p:cNvPr id="23563" name="Freeform 11"/>
          <p:cNvSpPr>
            <a:spLocks/>
          </p:cNvSpPr>
          <p:nvPr/>
        </p:nvSpPr>
        <p:spPr bwMode="auto">
          <a:xfrm>
            <a:off x="3789363" y="5154613"/>
            <a:ext cx="76200" cy="74612"/>
          </a:xfrm>
          <a:custGeom>
            <a:avLst/>
            <a:gdLst>
              <a:gd name="T0" fmla="*/ 46 w 92"/>
              <a:gd name="T1" fmla="*/ 0 h 92"/>
              <a:gd name="T2" fmla="*/ 92 w 92"/>
              <a:gd name="T3" fmla="*/ 92 h 92"/>
              <a:gd name="T4" fmla="*/ 0 w 92"/>
              <a:gd name="T5" fmla="*/ 92 h 92"/>
              <a:gd name="T6" fmla="*/ 46 w 92"/>
              <a:gd name="T7" fmla="*/ 0 h 92"/>
              <a:gd name="T8" fmla="*/ 0 60000 65536"/>
              <a:gd name="T9" fmla="*/ 0 60000 65536"/>
              <a:gd name="T10" fmla="*/ 0 60000 65536"/>
              <a:gd name="T11" fmla="*/ 0 60000 65536"/>
              <a:gd name="T12" fmla="*/ 0 w 92"/>
              <a:gd name="T13" fmla="*/ 0 h 92"/>
              <a:gd name="T14" fmla="*/ 92 w 92"/>
              <a:gd name="T15" fmla="*/ 92 h 92"/>
            </a:gdLst>
            <a:ahLst/>
            <a:cxnLst>
              <a:cxn ang="T8">
                <a:pos x="T0" y="T1"/>
              </a:cxn>
              <a:cxn ang="T9">
                <a:pos x="T2" y="T3"/>
              </a:cxn>
              <a:cxn ang="T10">
                <a:pos x="T4" y="T5"/>
              </a:cxn>
              <a:cxn ang="T11">
                <a:pos x="T6" y="T7"/>
              </a:cxn>
            </a:cxnLst>
            <a:rect l="T12" t="T13" r="T14" b="T15"/>
            <a:pathLst>
              <a:path w="92" h="92">
                <a:moveTo>
                  <a:pt x="46" y="0"/>
                </a:moveTo>
                <a:lnTo>
                  <a:pt x="92" y="92"/>
                </a:lnTo>
                <a:lnTo>
                  <a:pt x="0" y="92"/>
                </a:lnTo>
                <a:lnTo>
                  <a:pt x="46" y="0"/>
                </a:lnTo>
                <a:close/>
              </a:path>
            </a:pathLst>
          </a:custGeom>
          <a:solidFill>
            <a:schemeClr val="tx2"/>
          </a:solidFill>
          <a:ln w="0">
            <a:solidFill>
              <a:schemeClr val="tx2"/>
            </a:solidFill>
            <a:prstDash val="solid"/>
            <a:round/>
            <a:headEnd/>
            <a:tailEnd/>
          </a:ln>
        </p:spPr>
        <p:txBody>
          <a:bodyPr/>
          <a:lstStyle/>
          <a:p>
            <a:endParaRPr lang="en-GB"/>
          </a:p>
        </p:txBody>
      </p:sp>
      <p:sp>
        <p:nvSpPr>
          <p:cNvPr id="23564" name="Freeform 12"/>
          <p:cNvSpPr>
            <a:spLocks/>
          </p:cNvSpPr>
          <p:nvPr/>
        </p:nvSpPr>
        <p:spPr bwMode="auto">
          <a:xfrm>
            <a:off x="5218113" y="5218113"/>
            <a:ext cx="76200" cy="74612"/>
          </a:xfrm>
          <a:custGeom>
            <a:avLst/>
            <a:gdLst>
              <a:gd name="T0" fmla="*/ 46 w 92"/>
              <a:gd name="T1" fmla="*/ 0 h 92"/>
              <a:gd name="T2" fmla="*/ 92 w 92"/>
              <a:gd name="T3" fmla="*/ 92 h 92"/>
              <a:gd name="T4" fmla="*/ 0 w 92"/>
              <a:gd name="T5" fmla="*/ 92 h 92"/>
              <a:gd name="T6" fmla="*/ 46 w 92"/>
              <a:gd name="T7" fmla="*/ 0 h 92"/>
              <a:gd name="T8" fmla="*/ 0 60000 65536"/>
              <a:gd name="T9" fmla="*/ 0 60000 65536"/>
              <a:gd name="T10" fmla="*/ 0 60000 65536"/>
              <a:gd name="T11" fmla="*/ 0 60000 65536"/>
              <a:gd name="T12" fmla="*/ 0 w 92"/>
              <a:gd name="T13" fmla="*/ 0 h 92"/>
              <a:gd name="T14" fmla="*/ 92 w 92"/>
              <a:gd name="T15" fmla="*/ 92 h 92"/>
            </a:gdLst>
            <a:ahLst/>
            <a:cxnLst>
              <a:cxn ang="T8">
                <a:pos x="T0" y="T1"/>
              </a:cxn>
              <a:cxn ang="T9">
                <a:pos x="T2" y="T3"/>
              </a:cxn>
              <a:cxn ang="T10">
                <a:pos x="T4" y="T5"/>
              </a:cxn>
              <a:cxn ang="T11">
                <a:pos x="T6" y="T7"/>
              </a:cxn>
            </a:cxnLst>
            <a:rect l="T12" t="T13" r="T14" b="T15"/>
            <a:pathLst>
              <a:path w="92" h="92">
                <a:moveTo>
                  <a:pt x="46" y="0"/>
                </a:moveTo>
                <a:lnTo>
                  <a:pt x="92" y="92"/>
                </a:lnTo>
                <a:lnTo>
                  <a:pt x="0" y="92"/>
                </a:lnTo>
                <a:lnTo>
                  <a:pt x="46" y="0"/>
                </a:lnTo>
                <a:close/>
              </a:path>
            </a:pathLst>
          </a:custGeom>
          <a:solidFill>
            <a:schemeClr val="tx2"/>
          </a:solidFill>
          <a:ln w="0">
            <a:solidFill>
              <a:schemeClr val="tx2"/>
            </a:solidFill>
            <a:prstDash val="solid"/>
            <a:round/>
            <a:headEnd/>
            <a:tailEnd/>
          </a:ln>
        </p:spPr>
        <p:txBody>
          <a:bodyPr/>
          <a:lstStyle/>
          <a:p>
            <a:endParaRPr lang="en-GB"/>
          </a:p>
        </p:txBody>
      </p:sp>
      <p:sp>
        <p:nvSpPr>
          <p:cNvPr id="23565" name="Freeform 13"/>
          <p:cNvSpPr>
            <a:spLocks/>
          </p:cNvSpPr>
          <p:nvPr/>
        </p:nvSpPr>
        <p:spPr bwMode="auto">
          <a:xfrm>
            <a:off x="5218113" y="3148013"/>
            <a:ext cx="76200" cy="74612"/>
          </a:xfrm>
          <a:custGeom>
            <a:avLst/>
            <a:gdLst>
              <a:gd name="T0" fmla="*/ 46 w 92"/>
              <a:gd name="T1" fmla="*/ 0 h 92"/>
              <a:gd name="T2" fmla="*/ 92 w 92"/>
              <a:gd name="T3" fmla="*/ 92 h 92"/>
              <a:gd name="T4" fmla="*/ 0 w 92"/>
              <a:gd name="T5" fmla="*/ 92 h 92"/>
              <a:gd name="T6" fmla="*/ 46 w 92"/>
              <a:gd name="T7" fmla="*/ 0 h 92"/>
              <a:gd name="T8" fmla="*/ 0 60000 65536"/>
              <a:gd name="T9" fmla="*/ 0 60000 65536"/>
              <a:gd name="T10" fmla="*/ 0 60000 65536"/>
              <a:gd name="T11" fmla="*/ 0 60000 65536"/>
              <a:gd name="T12" fmla="*/ 0 w 92"/>
              <a:gd name="T13" fmla="*/ 0 h 92"/>
              <a:gd name="T14" fmla="*/ 92 w 92"/>
              <a:gd name="T15" fmla="*/ 92 h 92"/>
            </a:gdLst>
            <a:ahLst/>
            <a:cxnLst>
              <a:cxn ang="T8">
                <a:pos x="T0" y="T1"/>
              </a:cxn>
              <a:cxn ang="T9">
                <a:pos x="T2" y="T3"/>
              </a:cxn>
              <a:cxn ang="T10">
                <a:pos x="T4" y="T5"/>
              </a:cxn>
              <a:cxn ang="T11">
                <a:pos x="T6" y="T7"/>
              </a:cxn>
            </a:cxnLst>
            <a:rect l="T12" t="T13" r="T14" b="T15"/>
            <a:pathLst>
              <a:path w="92" h="92">
                <a:moveTo>
                  <a:pt x="46" y="0"/>
                </a:moveTo>
                <a:lnTo>
                  <a:pt x="92" y="92"/>
                </a:lnTo>
                <a:lnTo>
                  <a:pt x="0" y="92"/>
                </a:lnTo>
                <a:lnTo>
                  <a:pt x="46" y="0"/>
                </a:lnTo>
                <a:close/>
              </a:path>
            </a:pathLst>
          </a:custGeom>
          <a:solidFill>
            <a:schemeClr val="tx2"/>
          </a:solidFill>
          <a:ln w="0">
            <a:solidFill>
              <a:schemeClr val="tx2"/>
            </a:solidFill>
            <a:prstDash val="solid"/>
            <a:round/>
            <a:headEnd/>
            <a:tailEnd/>
          </a:ln>
        </p:spPr>
        <p:txBody>
          <a:bodyPr/>
          <a:lstStyle/>
          <a:p>
            <a:endParaRPr lang="en-GB"/>
          </a:p>
        </p:txBody>
      </p:sp>
      <p:sp>
        <p:nvSpPr>
          <p:cNvPr id="23566" name="Freeform 14"/>
          <p:cNvSpPr>
            <a:spLocks/>
          </p:cNvSpPr>
          <p:nvPr/>
        </p:nvSpPr>
        <p:spPr bwMode="auto">
          <a:xfrm>
            <a:off x="6683375" y="2143125"/>
            <a:ext cx="76200" cy="74613"/>
          </a:xfrm>
          <a:custGeom>
            <a:avLst/>
            <a:gdLst>
              <a:gd name="T0" fmla="*/ 46 w 92"/>
              <a:gd name="T1" fmla="*/ 0 h 92"/>
              <a:gd name="T2" fmla="*/ 92 w 92"/>
              <a:gd name="T3" fmla="*/ 92 h 92"/>
              <a:gd name="T4" fmla="*/ 0 w 92"/>
              <a:gd name="T5" fmla="*/ 92 h 92"/>
              <a:gd name="T6" fmla="*/ 46 w 92"/>
              <a:gd name="T7" fmla="*/ 0 h 92"/>
              <a:gd name="T8" fmla="*/ 0 60000 65536"/>
              <a:gd name="T9" fmla="*/ 0 60000 65536"/>
              <a:gd name="T10" fmla="*/ 0 60000 65536"/>
              <a:gd name="T11" fmla="*/ 0 60000 65536"/>
              <a:gd name="T12" fmla="*/ 0 w 92"/>
              <a:gd name="T13" fmla="*/ 0 h 92"/>
              <a:gd name="T14" fmla="*/ 92 w 92"/>
              <a:gd name="T15" fmla="*/ 92 h 92"/>
            </a:gdLst>
            <a:ahLst/>
            <a:cxnLst>
              <a:cxn ang="T8">
                <a:pos x="T0" y="T1"/>
              </a:cxn>
              <a:cxn ang="T9">
                <a:pos x="T2" y="T3"/>
              </a:cxn>
              <a:cxn ang="T10">
                <a:pos x="T4" y="T5"/>
              </a:cxn>
              <a:cxn ang="T11">
                <a:pos x="T6" y="T7"/>
              </a:cxn>
            </a:cxnLst>
            <a:rect l="T12" t="T13" r="T14" b="T15"/>
            <a:pathLst>
              <a:path w="92" h="92">
                <a:moveTo>
                  <a:pt x="46" y="0"/>
                </a:moveTo>
                <a:lnTo>
                  <a:pt x="92" y="92"/>
                </a:lnTo>
                <a:lnTo>
                  <a:pt x="0" y="92"/>
                </a:lnTo>
                <a:lnTo>
                  <a:pt x="46" y="0"/>
                </a:lnTo>
                <a:close/>
              </a:path>
            </a:pathLst>
          </a:custGeom>
          <a:solidFill>
            <a:schemeClr val="tx2"/>
          </a:solidFill>
          <a:ln w="0">
            <a:solidFill>
              <a:schemeClr val="tx2"/>
            </a:solidFill>
            <a:prstDash val="solid"/>
            <a:round/>
            <a:headEnd/>
            <a:tailEnd/>
          </a:ln>
        </p:spPr>
        <p:txBody>
          <a:bodyPr/>
          <a:lstStyle/>
          <a:p>
            <a:endParaRPr lang="en-GB"/>
          </a:p>
        </p:txBody>
      </p:sp>
      <p:sp>
        <p:nvSpPr>
          <p:cNvPr id="23567" name="Rectangle 15"/>
          <p:cNvSpPr>
            <a:spLocks noChangeArrowheads="1"/>
          </p:cNvSpPr>
          <p:nvPr/>
        </p:nvSpPr>
        <p:spPr bwMode="auto">
          <a:xfrm>
            <a:off x="7812088" y="3357563"/>
            <a:ext cx="7302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000" b="1">
                <a:latin typeface="Times New Roman" pitchFamily="18" charset="0"/>
              </a:rPr>
              <a:t>r=0.63</a:t>
            </a:r>
          </a:p>
          <a:p>
            <a:pPr eaLnBrk="0" hangingPunct="0"/>
            <a:r>
              <a:rPr lang="en-GB" sz="2000" b="1">
                <a:latin typeface="Times New Roman" pitchFamily="18" charset="0"/>
              </a:rPr>
              <a:t>p&lt;0.05</a:t>
            </a:r>
            <a:endParaRPr lang="en-GB" sz="2000">
              <a:latin typeface="Times New Roman" pitchFamily="18" charset="0"/>
            </a:endParaRPr>
          </a:p>
        </p:txBody>
      </p:sp>
      <p:sp>
        <p:nvSpPr>
          <p:cNvPr id="23568" name="Line 16"/>
          <p:cNvSpPr>
            <a:spLocks noChangeShapeType="1"/>
          </p:cNvSpPr>
          <p:nvPr/>
        </p:nvSpPr>
        <p:spPr bwMode="auto">
          <a:xfrm>
            <a:off x="2341563" y="5346700"/>
            <a:ext cx="4403725" cy="1588"/>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569" name="Line 17"/>
          <p:cNvSpPr>
            <a:spLocks noChangeShapeType="1"/>
          </p:cNvSpPr>
          <p:nvPr/>
        </p:nvSpPr>
        <p:spPr bwMode="auto">
          <a:xfrm>
            <a:off x="2341563" y="5346700"/>
            <a:ext cx="1587" cy="39688"/>
          </a:xfrm>
          <a:prstGeom prst="line">
            <a:avLst/>
          </a:prstGeom>
          <a:noFill/>
          <a:ln w="27051">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570" name="Rectangle 18"/>
          <p:cNvSpPr>
            <a:spLocks noChangeArrowheads="1"/>
          </p:cNvSpPr>
          <p:nvPr/>
        </p:nvSpPr>
        <p:spPr bwMode="auto">
          <a:xfrm>
            <a:off x="2311400" y="5516563"/>
            <a:ext cx="127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000" b="1">
                <a:latin typeface="Times New Roman" pitchFamily="18" charset="0"/>
              </a:rPr>
              <a:t>0</a:t>
            </a:r>
            <a:endParaRPr lang="en-GB" sz="2000">
              <a:latin typeface="Times New Roman" pitchFamily="18" charset="0"/>
            </a:endParaRPr>
          </a:p>
        </p:txBody>
      </p:sp>
      <p:sp>
        <p:nvSpPr>
          <p:cNvPr id="23571" name="Line 19"/>
          <p:cNvSpPr>
            <a:spLocks noChangeShapeType="1"/>
          </p:cNvSpPr>
          <p:nvPr/>
        </p:nvSpPr>
        <p:spPr bwMode="auto">
          <a:xfrm>
            <a:off x="3810000" y="5346700"/>
            <a:ext cx="1588" cy="93663"/>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572" name="Rectangle 20"/>
          <p:cNvSpPr>
            <a:spLocks noChangeArrowheads="1"/>
          </p:cNvSpPr>
          <p:nvPr/>
        </p:nvSpPr>
        <p:spPr bwMode="auto">
          <a:xfrm>
            <a:off x="3779838" y="5516563"/>
            <a:ext cx="127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000" b="1">
                <a:latin typeface="Times New Roman" pitchFamily="18" charset="0"/>
              </a:rPr>
              <a:t>1</a:t>
            </a:r>
            <a:endParaRPr lang="en-GB" sz="2000">
              <a:latin typeface="Times New Roman" pitchFamily="18" charset="0"/>
            </a:endParaRPr>
          </a:p>
        </p:txBody>
      </p:sp>
      <p:sp>
        <p:nvSpPr>
          <p:cNvPr id="23573" name="Line 21"/>
          <p:cNvSpPr>
            <a:spLocks noChangeShapeType="1"/>
          </p:cNvSpPr>
          <p:nvPr/>
        </p:nvSpPr>
        <p:spPr bwMode="auto">
          <a:xfrm>
            <a:off x="5276850" y="5346700"/>
            <a:ext cx="3175" cy="93663"/>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574" name="Rectangle 22"/>
          <p:cNvSpPr>
            <a:spLocks noChangeArrowheads="1"/>
          </p:cNvSpPr>
          <p:nvPr/>
        </p:nvSpPr>
        <p:spPr bwMode="auto">
          <a:xfrm>
            <a:off x="5246688" y="5516563"/>
            <a:ext cx="127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000" b="1">
                <a:latin typeface="Times New Roman" pitchFamily="18" charset="0"/>
              </a:rPr>
              <a:t>2</a:t>
            </a:r>
            <a:endParaRPr lang="en-GB" sz="2000">
              <a:latin typeface="Times New Roman" pitchFamily="18" charset="0"/>
            </a:endParaRPr>
          </a:p>
        </p:txBody>
      </p:sp>
      <p:sp>
        <p:nvSpPr>
          <p:cNvPr id="23575" name="Line 23"/>
          <p:cNvSpPr>
            <a:spLocks noChangeShapeType="1"/>
          </p:cNvSpPr>
          <p:nvPr/>
        </p:nvSpPr>
        <p:spPr bwMode="auto">
          <a:xfrm>
            <a:off x="6745288" y="5346700"/>
            <a:ext cx="1587" cy="93663"/>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576" name="Rectangle 24"/>
          <p:cNvSpPr>
            <a:spLocks noChangeArrowheads="1"/>
          </p:cNvSpPr>
          <p:nvPr/>
        </p:nvSpPr>
        <p:spPr bwMode="auto">
          <a:xfrm>
            <a:off x="6715125" y="5516563"/>
            <a:ext cx="127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000" b="1">
                <a:latin typeface="Times New Roman" pitchFamily="18" charset="0"/>
              </a:rPr>
              <a:t>3</a:t>
            </a:r>
            <a:endParaRPr lang="en-GB" sz="2000">
              <a:latin typeface="Times New Roman" pitchFamily="18" charset="0"/>
            </a:endParaRPr>
          </a:p>
        </p:txBody>
      </p:sp>
      <p:sp>
        <p:nvSpPr>
          <p:cNvPr id="23577" name="Line 25"/>
          <p:cNvSpPr>
            <a:spLocks noChangeShapeType="1"/>
          </p:cNvSpPr>
          <p:nvPr/>
        </p:nvSpPr>
        <p:spPr bwMode="auto">
          <a:xfrm flipV="1">
            <a:off x="2341563" y="1990725"/>
            <a:ext cx="3175" cy="3355975"/>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578" name="Line 26"/>
          <p:cNvSpPr>
            <a:spLocks noChangeShapeType="1"/>
          </p:cNvSpPr>
          <p:nvPr/>
        </p:nvSpPr>
        <p:spPr bwMode="auto">
          <a:xfrm flipH="1" flipV="1">
            <a:off x="2247900" y="5348288"/>
            <a:ext cx="92075" cy="25400"/>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579" name="Rectangle 27"/>
          <p:cNvSpPr>
            <a:spLocks noChangeArrowheads="1"/>
          </p:cNvSpPr>
          <p:nvPr/>
        </p:nvSpPr>
        <p:spPr bwMode="auto">
          <a:xfrm>
            <a:off x="1835150" y="5167313"/>
            <a:ext cx="317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000" b="1">
                <a:latin typeface="Times New Roman" pitchFamily="18" charset="0"/>
              </a:rPr>
              <a:t>0.0</a:t>
            </a:r>
            <a:endParaRPr lang="en-GB" sz="2000">
              <a:latin typeface="Times New Roman" pitchFamily="18" charset="0"/>
            </a:endParaRPr>
          </a:p>
        </p:txBody>
      </p:sp>
      <p:sp>
        <p:nvSpPr>
          <p:cNvPr id="23580" name="Line 28"/>
          <p:cNvSpPr>
            <a:spLocks noChangeShapeType="1"/>
          </p:cNvSpPr>
          <p:nvPr/>
        </p:nvSpPr>
        <p:spPr bwMode="auto">
          <a:xfrm flipH="1">
            <a:off x="2247900" y="4300538"/>
            <a:ext cx="93663" cy="1587"/>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581" name="Rectangle 29"/>
          <p:cNvSpPr>
            <a:spLocks noChangeArrowheads="1"/>
          </p:cNvSpPr>
          <p:nvPr/>
        </p:nvSpPr>
        <p:spPr bwMode="auto">
          <a:xfrm>
            <a:off x="1835150" y="4117975"/>
            <a:ext cx="317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000" b="1">
                <a:latin typeface="Times New Roman" pitchFamily="18" charset="0"/>
              </a:rPr>
              <a:t>2.5</a:t>
            </a:r>
            <a:endParaRPr lang="en-GB" sz="2000">
              <a:latin typeface="Times New Roman" pitchFamily="18" charset="0"/>
            </a:endParaRPr>
          </a:p>
        </p:txBody>
      </p:sp>
      <p:sp>
        <p:nvSpPr>
          <p:cNvPr id="23582" name="Line 30"/>
          <p:cNvSpPr>
            <a:spLocks noChangeShapeType="1"/>
          </p:cNvSpPr>
          <p:nvPr/>
        </p:nvSpPr>
        <p:spPr bwMode="auto">
          <a:xfrm flipH="1">
            <a:off x="2247900" y="3248025"/>
            <a:ext cx="93663" cy="3175"/>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583" name="Rectangle 31"/>
          <p:cNvSpPr>
            <a:spLocks noChangeArrowheads="1"/>
          </p:cNvSpPr>
          <p:nvPr/>
        </p:nvSpPr>
        <p:spPr bwMode="auto">
          <a:xfrm>
            <a:off x="1835150" y="3068638"/>
            <a:ext cx="317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000" b="1">
                <a:latin typeface="Times New Roman" pitchFamily="18" charset="0"/>
              </a:rPr>
              <a:t>5.0</a:t>
            </a:r>
            <a:endParaRPr lang="en-GB" sz="2000">
              <a:latin typeface="Times New Roman" pitchFamily="18" charset="0"/>
            </a:endParaRPr>
          </a:p>
        </p:txBody>
      </p:sp>
      <p:sp>
        <p:nvSpPr>
          <p:cNvPr id="23584" name="Line 32"/>
          <p:cNvSpPr>
            <a:spLocks noChangeShapeType="1"/>
          </p:cNvSpPr>
          <p:nvPr/>
        </p:nvSpPr>
        <p:spPr bwMode="auto">
          <a:xfrm flipH="1">
            <a:off x="2247900" y="2200275"/>
            <a:ext cx="93663" cy="1588"/>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585" name="Rectangle 33"/>
          <p:cNvSpPr>
            <a:spLocks noChangeArrowheads="1"/>
          </p:cNvSpPr>
          <p:nvPr/>
        </p:nvSpPr>
        <p:spPr bwMode="auto">
          <a:xfrm>
            <a:off x="1835150" y="2020888"/>
            <a:ext cx="317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000" b="1">
                <a:latin typeface="Times New Roman" pitchFamily="18" charset="0"/>
              </a:rPr>
              <a:t>7.5</a:t>
            </a:r>
            <a:endParaRPr lang="en-GB" sz="2000">
              <a:latin typeface="Times New Roman" pitchFamily="18" charset="0"/>
            </a:endParaRPr>
          </a:p>
        </p:txBody>
      </p:sp>
      <p:sp>
        <p:nvSpPr>
          <p:cNvPr id="23586" name="Rectangle 34"/>
          <p:cNvSpPr>
            <a:spLocks noChangeArrowheads="1"/>
          </p:cNvSpPr>
          <p:nvPr/>
        </p:nvSpPr>
        <p:spPr bwMode="auto">
          <a:xfrm>
            <a:off x="3275013" y="5892800"/>
            <a:ext cx="49577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400" b="1">
                <a:latin typeface="Times New Roman" pitchFamily="18" charset="0"/>
              </a:rPr>
              <a:t>Glomerular MCP-1 (score of staining)</a:t>
            </a:r>
            <a:endParaRPr lang="en-GB" sz="2400">
              <a:latin typeface="Times New Roman" pitchFamily="18" charset="0"/>
            </a:endParaRPr>
          </a:p>
        </p:txBody>
      </p:sp>
      <p:sp>
        <p:nvSpPr>
          <p:cNvPr id="23587" name="Rectangle 35"/>
          <p:cNvSpPr>
            <a:spLocks noChangeArrowheads="1"/>
          </p:cNvSpPr>
          <p:nvPr/>
        </p:nvSpPr>
        <p:spPr bwMode="auto">
          <a:xfrm rot="-5400000">
            <a:off x="-573881" y="3467894"/>
            <a:ext cx="33416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400" b="1">
                <a:latin typeface="Times New Roman" pitchFamily="18" charset="0"/>
              </a:rPr>
              <a:t>Glomerular macrophages</a:t>
            </a:r>
            <a:endParaRPr lang="en-GB" sz="2400">
              <a:latin typeface="Times New Roman" pitchFamily="18" charset="0"/>
            </a:endParaRPr>
          </a:p>
        </p:txBody>
      </p:sp>
      <p:sp>
        <p:nvSpPr>
          <p:cNvPr id="23588" name="Rectangle 36"/>
          <p:cNvSpPr>
            <a:spLocks noChangeArrowheads="1"/>
          </p:cNvSpPr>
          <p:nvPr/>
        </p:nvSpPr>
        <p:spPr bwMode="auto">
          <a:xfrm rot="-5400000">
            <a:off x="52388" y="3625850"/>
            <a:ext cx="26289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400" b="1">
                <a:latin typeface="Times New Roman" pitchFamily="18" charset="0"/>
              </a:rPr>
              <a:t>(cells/glomerular cs)</a:t>
            </a:r>
            <a:endParaRPr lang="en-GB" sz="2400">
              <a:latin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Line 2"/>
          <p:cNvSpPr>
            <a:spLocks noChangeShapeType="1"/>
          </p:cNvSpPr>
          <p:nvPr/>
        </p:nvSpPr>
        <p:spPr bwMode="auto">
          <a:xfrm>
            <a:off x="6427788" y="3981450"/>
            <a:ext cx="538162" cy="0"/>
          </a:xfrm>
          <a:prstGeom prst="line">
            <a:avLst/>
          </a:prstGeom>
          <a:noFill/>
          <a:ln w="23813">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579" name="Rectangle 3"/>
          <p:cNvSpPr>
            <a:spLocks noChangeArrowheads="1"/>
          </p:cNvSpPr>
          <p:nvPr/>
        </p:nvSpPr>
        <p:spPr bwMode="auto">
          <a:xfrm>
            <a:off x="6681788" y="4049713"/>
            <a:ext cx="31750" cy="31750"/>
          </a:xfrm>
          <a:prstGeom prst="rect">
            <a:avLst/>
          </a:prstGeom>
          <a:solidFill>
            <a:schemeClr val="tx1"/>
          </a:solidFill>
          <a:ln w="23813">
            <a:solidFill>
              <a:schemeClr val="tx1"/>
            </a:solidFill>
            <a:miter lim="800000"/>
            <a:headEnd/>
            <a:tailEnd/>
          </a:ln>
        </p:spPr>
        <p:txBody>
          <a:bodyPr/>
          <a:lstStyle/>
          <a:p>
            <a:endParaRPr lang="en-US"/>
          </a:p>
        </p:txBody>
      </p:sp>
      <p:sp>
        <p:nvSpPr>
          <p:cNvPr id="24580" name="Rectangle 4"/>
          <p:cNvSpPr>
            <a:spLocks noChangeArrowheads="1"/>
          </p:cNvSpPr>
          <p:nvPr/>
        </p:nvSpPr>
        <p:spPr bwMode="auto">
          <a:xfrm>
            <a:off x="6681788" y="3970338"/>
            <a:ext cx="31750" cy="30162"/>
          </a:xfrm>
          <a:prstGeom prst="rect">
            <a:avLst/>
          </a:prstGeom>
          <a:solidFill>
            <a:schemeClr val="tx1"/>
          </a:solidFill>
          <a:ln w="23813">
            <a:solidFill>
              <a:schemeClr val="tx1"/>
            </a:solidFill>
            <a:miter lim="800000"/>
            <a:headEnd/>
            <a:tailEnd/>
          </a:ln>
        </p:spPr>
        <p:txBody>
          <a:bodyPr/>
          <a:lstStyle/>
          <a:p>
            <a:endParaRPr lang="en-US"/>
          </a:p>
        </p:txBody>
      </p:sp>
      <p:sp>
        <p:nvSpPr>
          <p:cNvPr id="24581" name="Rectangle 5"/>
          <p:cNvSpPr>
            <a:spLocks noChangeArrowheads="1"/>
          </p:cNvSpPr>
          <p:nvPr/>
        </p:nvSpPr>
        <p:spPr bwMode="auto">
          <a:xfrm>
            <a:off x="6635750" y="3968750"/>
            <a:ext cx="30163" cy="31750"/>
          </a:xfrm>
          <a:prstGeom prst="rect">
            <a:avLst/>
          </a:prstGeom>
          <a:solidFill>
            <a:schemeClr val="tx1"/>
          </a:solidFill>
          <a:ln w="23813">
            <a:solidFill>
              <a:schemeClr val="tx1"/>
            </a:solidFill>
            <a:miter lim="800000"/>
            <a:headEnd/>
            <a:tailEnd/>
          </a:ln>
        </p:spPr>
        <p:txBody>
          <a:bodyPr/>
          <a:lstStyle/>
          <a:p>
            <a:endParaRPr lang="en-US"/>
          </a:p>
        </p:txBody>
      </p:sp>
      <p:sp>
        <p:nvSpPr>
          <p:cNvPr id="24582" name="Rectangle 6"/>
          <p:cNvSpPr>
            <a:spLocks noChangeArrowheads="1"/>
          </p:cNvSpPr>
          <p:nvPr/>
        </p:nvSpPr>
        <p:spPr bwMode="auto">
          <a:xfrm>
            <a:off x="6727825" y="3963988"/>
            <a:ext cx="31750" cy="30162"/>
          </a:xfrm>
          <a:prstGeom prst="rect">
            <a:avLst/>
          </a:prstGeom>
          <a:solidFill>
            <a:schemeClr val="tx1"/>
          </a:solidFill>
          <a:ln w="23813">
            <a:solidFill>
              <a:schemeClr val="tx1"/>
            </a:solidFill>
            <a:miter lim="800000"/>
            <a:headEnd/>
            <a:tailEnd/>
          </a:ln>
        </p:spPr>
        <p:txBody>
          <a:bodyPr/>
          <a:lstStyle/>
          <a:p>
            <a:endParaRPr lang="en-US"/>
          </a:p>
        </p:txBody>
      </p:sp>
      <p:sp>
        <p:nvSpPr>
          <p:cNvPr id="24583" name="Rectangle 7"/>
          <p:cNvSpPr>
            <a:spLocks noChangeArrowheads="1"/>
          </p:cNvSpPr>
          <p:nvPr/>
        </p:nvSpPr>
        <p:spPr bwMode="auto">
          <a:xfrm>
            <a:off x="6681788" y="3910013"/>
            <a:ext cx="31750" cy="30162"/>
          </a:xfrm>
          <a:prstGeom prst="rect">
            <a:avLst/>
          </a:prstGeom>
          <a:solidFill>
            <a:schemeClr val="tx1"/>
          </a:solidFill>
          <a:ln w="23813">
            <a:solidFill>
              <a:schemeClr val="tx1"/>
            </a:solidFill>
            <a:miter lim="800000"/>
            <a:headEnd/>
            <a:tailEnd/>
          </a:ln>
        </p:spPr>
        <p:txBody>
          <a:bodyPr/>
          <a:lstStyle/>
          <a:p>
            <a:endParaRPr lang="en-US"/>
          </a:p>
        </p:txBody>
      </p:sp>
      <p:sp>
        <p:nvSpPr>
          <p:cNvPr id="24584" name="Rectangle 8"/>
          <p:cNvSpPr>
            <a:spLocks noChangeArrowheads="1"/>
          </p:cNvSpPr>
          <p:nvPr/>
        </p:nvSpPr>
        <p:spPr bwMode="auto">
          <a:xfrm>
            <a:off x="6727825" y="3910013"/>
            <a:ext cx="31750" cy="30162"/>
          </a:xfrm>
          <a:prstGeom prst="rect">
            <a:avLst/>
          </a:prstGeom>
          <a:solidFill>
            <a:schemeClr val="tx1"/>
          </a:solidFill>
          <a:ln w="23813">
            <a:solidFill>
              <a:schemeClr val="tx1"/>
            </a:solidFill>
            <a:miter lim="800000"/>
            <a:headEnd/>
            <a:tailEnd/>
          </a:ln>
        </p:spPr>
        <p:txBody>
          <a:bodyPr/>
          <a:lstStyle/>
          <a:p>
            <a:endParaRPr lang="en-US"/>
          </a:p>
        </p:txBody>
      </p:sp>
      <p:sp>
        <p:nvSpPr>
          <p:cNvPr id="24585" name="Line 9"/>
          <p:cNvSpPr>
            <a:spLocks noChangeShapeType="1"/>
          </p:cNvSpPr>
          <p:nvPr/>
        </p:nvSpPr>
        <p:spPr bwMode="auto">
          <a:xfrm>
            <a:off x="5621338" y="2976563"/>
            <a:ext cx="536575" cy="1587"/>
          </a:xfrm>
          <a:prstGeom prst="line">
            <a:avLst/>
          </a:prstGeom>
          <a:noFill/>
          <a:ln w="23813">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586" name="Oval 10"/>
          <p:cNvSpPr>
            <a:spLocks noChangeArrowheads="1"/>
          </p:cNvSpPr>
          <p:nvPr/>
        </p:nvSpPr>
        <p:spPr bwMode="auto">
          <a:xfrm>
            <a:off x="5865813" y="3756025"/>
            <a:ext cx="61912" cy="60325"/>
          </a:xfrm>
          <a:prstGeom prst="ellipse">
            <a:avLst/>
          </a:prstGeom>
          <a:solidFill>
            <a:schemeClr val="tx2"/>
          </a:solidFill>
          <a:ln w="0">
            <a:solidFill>
              <a:schemeClr val="tx2"/>
            </a:solidFill>
            <a:round/>
            <a:headEnd/>
            <a:tailEnd/>
          </a:ln>
        </p:spPr>
        <p:txBody>
          <a:bodyPr/>
          <a:lstStyle/>
          <a:p>
            <a:endParaRPr lang="en-US"/>
          </a:p>
        </p:txBody>
      </p:sp>
      <p:sp>
        <p:nvSpPr>
          <p:cNvPr id="24587" name="Oval 11"/>
          <p:cNvSpPr>
            <a:spLocks noChangeArrowheads="1"/>
          </p:cNvSpPr>
          <p:nvPr/>
        </p:nvSpPr>
        <p:spPr bwMode="auto">
          <a:xfrm>
            <a:off x="5935663" y="3708400"/>
            <a:ext cx="63500" cy="60325"/>
          </a:xfrm>
          <a:prstGeom prst="ellipse">
            <a:avLst/>
          </a:prstGeom>
          <a:solidFill>
            <a:schemeClr val="tx2"/>
          </a:solidFill>
          <a:ln w="0">
            <a:solidFill>
              <a:schemeClr val="tx2"/>
            </a:solidFill>
            <a:round/>
            <a:headEnd/>
            <a:tailEnd/>
          </a:ln>
        </p:spPr>
        <p:txBody>
          <a:bodyPr/>
          <a:lstStyle/>
          <a:p>
            <a:endParaRPr lang="en-US"/>
          </a:p>
        </p:txBody>
      </p:sp>
      <p:sp>
        <p:nvSpPr>
          <p:cNvPr id="24588" name="Oval 12"/>
          <p:cNvSpPr>
            <a:spLocks noChangeArrowheads="1"/>
          </p:cNvSpPr>
          <p:nvPr/>
        </p:nvSpPr>
        <p:spPr bwMode="auto">
          <a:xfrm>
            <a:off x="5797550" y="3692525"/>
            <a:ext cx="61913" cy="57150"/>
          </a:xfrm>
          <a:prstGeom prst="ellipse">
            <a:avLst/>
          </a:prstGeom>
          <a:solidFill>
            <a:schemeClr val="tx2"/>
          </a:solidFill>
          <a:ln w="0">
            <a:solidFill>
              <a:schemeClr val="tx2"/>
            </a:solidFill>
            <a:round/>
            <a:headEnd/>
            <a:tailEnd/>
          </a:ln>
        </p:spPr>
        <p:txBody>
          <a:bodyPr/>
          <a:lstStyle/>
          <a:p>
            <a:endParaRPr lang="en-US"/>
          </a:p>
        </p:txBody>
      </p:sp>
      <p:sp>
        <p:nvSpPr>
          <p:cNvPr id="24589" name="Oval 13"/>
          <p:cNvSpPr>
            <a:spLocks noChangeArrowheads="1"/>
          </p:cNvSpPr>
          <p:nvPr/>
        </p:nvSpPr>
        <p:spPr bwMode="auto">
          <a:xfrm>
            <a:off x="5865813" y="3438525"/>
            <a:ext cx="61912" cy="60325"/>
          </a:xfrm>
          <a:prstGeom prst="ellipse">
            <a:avLst/>
          </a:prstGeom>
          <a:solidFill>
            <a:schemeClr val="tx2"/>
          </a:solidFill>
          <a:ln w="0">
            <a:solidFill>
              <a:schemeClr val="tx2"/>
            </a:solidFill>
            <a:round/>
            <a:headEnd/>
            <a:tailEnd/>
          </a:ln>
        </p:spPr>
        <p:txBody>
          <a:bodyPr/>
          <a:lstStyle/>
          <a:p>
            <a:endParaRPr lang="en-US"/>
          </a:p>
        </p:txBody>
      </p:sp>
      <p:sp>
        <p:nvSpPr>
          <p:cNvPr id="24590" name="Oval 14"/>
          <p:cNvSpPr>
            <a:spLocks noChangeArrowheads="1"/>
          </p:cNvSpPr>
          <p:nvPr/>
        </p:nvSpPr>
        <p:spPr bwMode="auto">
          <a:xfrm>
            <a:off x="5797550" y="3436938"/>
            <a:ext cx="61913" cy="60325"/>
          </a:xfrm>
          <a:prstGeom prst="ellipse">
            <a:avLst/>
          </a:prstGeom>
          <a:solidFill>
            <a:schemeClr val="tx2"/>
          </a:solidFill>
          <a:ln w="0">
            <a:solidFill>
              <a:schemeClr val="tx2"/>
            </a:solidFill>
            <a:round/>
            <a:headEnd/>
            <a:tailEnd/>
          </a:ln>
        </p:spPr>
        <p:txBody>
          <a:bodyPr/>
          <a:lstStyle/>
          <a:p>
            <a:endParaRPr lang="en-US"/>
          </a:p>
        </p:txBody>
      </p:sp>
      <p:sp>
        <p:nvSpPr>
          <p:cNvPr id="24591" name="Oval 15"/>
          <p:cNvSpPr>
            <a:spLocks noChangeArrowheads="1"/>
          </p:cNvSpPr>
          <p:nvPr/>
        </p:nvSpPr>
        <p:spPr bwMode="auto">
          <a:xfrm>
            <a:off x="5865813" y="3078163"/>
            <a:ext cx="61912" cy="60325"/>
          </a:xfrm>
          <a:prstGeom prst="ellipse">
            <a:avLst/>
          </a:prstGeom>
          <a:solidFill>
            <a:schemeClr val="tx2"/>
          </a:solidFill>
          <a:ln w="0">
            <a:solidFill>
              <a:schemeClr val="tx2"/>
            </a:solidFill>
            <a:round/>
            <a:headEnd/>
            <a:tailEnd/>
          </a:ln>
        </p:spPr>
        <p:txBody>
          <a:bodyPr/>
          <a:lstStyle/>
          <a:p>
            <a:endParaRPr lang="en-US"/>
          </a:p>
        </p:txBody>
      </p:sp>
      <p:sp>
        <p:nvSpPr>
          <p:cNvPr id="24592" name="Oval 16"/>
          <p:cNvSpPr>
            <a:spLocks noChangeArrowheads="1"/>
          </p:cNvSpPr>
          <p:nvPr/>
        </p:nvSpPr>
        <p:spPr bwMode="auto">
          <a:xfrm>
            <a:off x="5865813" y="2998788"/>
            <a:ext cx="61912" cy="57150"/>
          </a:xfrm>
          <a:prstGeom prst="ellipse">
            <a:avLst/>
          </a:prstGeom>
          <a:solidFill>
            <a:schemeClr val="tx2"/>
          </a:solidFill>
          <a:ln w="0">
            <a:solidFill>
              <a:schemeClr val="tx2"/>
            </a:solidFill>
            <a:round/>
            <a:headEnd/>
            <a:tailEnd/>
          </a:ln>
        </p:spPr>
        <p:txBody>
          <a:bodyPr/>
          <a:lstStyle/>
          <a:p>
            <a:endParaRPr lang="en-US"/>
          </a:p>
        </p:txBody>
      </p:sp>
      <p:sp>
        <p:nvSpPr>
          <p:cNvPr id="24593" name="Oval 17"/>
          <p:cNvSpPr>
            <a:spLocks noChangeArrowheads="1"/>
          </p:cNvSpPr>
          <p:nvPr/>
        </p:nvSpPr>
        <p:spPr bwMode="auto">
          <a:xfrm>
            <a:off x="5865813" y="2911475"/>
            <a:ext cx="61912" cy="60325"/>
          </a:xfrm>
          <a:prstGeom prst="ellipse">
            <a:avLst/>
          </a:prstGeom>
          <a:solidFill>
            <a:schemeClr val="tx2"/>
          </a:solidFill>
          <a:ln w="0">
            <a:solidFill>
              <a:schemeClr val="tx2"/>
            </a:solidFill>
            <a:round/>
            <a:headEnd/>
            <a:tailEnd/>
          </a:ln>
        </p:spPr>
        <p:txBody>
          <a:bodyPr/>
          <a:lstStyle/>
          <a:p>
            <a:endParaRPr lang="en-US"/>
          </a:p>
        </p:txBody>
      </p:sp>
      <p:sp>
        <p:nvSpPr>
          <p:cNvPr id="24594" name="Oval 18"/>
          <p:cNvSpPr>
            <a:spLocks noChangeArrowheads="1"/>
          </p:cNvSpPr>
          <p:nvPr/>
        </p:nvSpPr>
        <p:spPr bwMode="auto">
          <a:xfrm>
            <a:off x="5865813" y="2468563"/>
            <a:ext cx="61912" cy="60325"/>
          </a:xfrm>
          <a:prstGeom prst="ellipse">
            <a:avLst/>
          </a:prstGeom>
          <a:solidFill>
            <a:schemeClr val="tx2"/>
          </a:solidFill>
          <a:ln w="0">
            <a:solidFill>
              <a:schemeClr val="tx2"/>
            </a:solidFill>
            <a:round/>
            <a:headEnd/>
            <a:tailEnd/>
          </a:ln>
        </p:spPr>
        <p:txBody>
          <a:bodyPr/>
          <a:lstStyle/>
          <a:p>
            <a:endParaRPr lang="en-US"/>
          </a:p>
        </p:txBody>
      </p:sp>
      <p:sp>
        <p:nvSpPr>
          <p:cNvPr id="24595" name="Oval 19"/>
          <p:cNvSpPr>
            <a:spLocks noChangeArrowheads="1"/>
          </p:cNvSpPr>
          <p:nvPr/>
        </p:nvSpPr>
        <p:spPr bwMode="auto">
          <a:xfrm>
            <a:off x="5865813" y="2041525"/>
            <a:ext cx="61912" cy="60325"/>
          </a:xfrm>
          <a:prstGeom prst="ellipse">
            <a:avLst/>
          </a:prstGeom>
          <a:solidFill>
            <a:schemeClr val="tx2"/>
          </a:solidFill>
          <a:ln w="0">
            <a:solidFill>
              <a:schemeClr val="tx2"/>
            </a:solidFill>
            <a:round/>
            <a:headEnd/>
            <a:tailEnd/>
          </a:ln>
        </p:spPr>
        <p:txBody>
          <a:bodyPr/>
          <a:lstStyle/>
          <a:p>
            <a:endParaRPr lang="en-US"/>
          </a:p>
        </p:txBody>
      </p:sp>
      <p:sp>
        <p:nvSpPr>
          <p:cNvPr id="24596" name="Oval 20"/>
          <p:cNvSpPr>
            <a:spLocks noChangeArrowheads="1"/>
          </p:cNvSpPr>
          <p:nvPr/>
        </p:nvSpPr>
        <p:spPr bwMode="auto">
          <a:xfrm>
            <a:off x="5865813" y="1917700"/>
            <a:ext cx="61912" cy="61913"/>
          </a:xfrm>
          <a:prstGeom prst="ellipse">
            <a:avLst/>
          </a:prstGeom>
          <a:solidFill>
            <a:schemeClr val="tx2"/>
          </a:solidFill>
          <a:ln w="0">
            <a:solidFill>
              <a:schemeClr val="tx2"/>
            </a:solidFill>
            <a:round/>
            <a:headEnd/>
            <a:tailEnd/>
          </a:ln>
        </p:spPr>
        <p:txBody>
          <a:bodyPr/>
          <a:lstStyle/>
          <a:p>
            <a:endParaRPr lang="en-US"/>
          </a:p>
        </p:txBody>
      </p:sp>
      <p:sp>
        <p:nvSpPr>
          <p:cNvPr id="24597" name="Oval 21"/>
          <p:cNvSpPr>
            <a:spLocks noChangeArrowheads="1"/>
          </p:cNvSpPr>
          <p:nvPr/>
        </p:nvSpPr>
        <p:spPr bwMode="auto">
          <a:xfrm>
            <a:off x="5865813" y="1733550"/>
            <a:ext cx="61912" cy="61913"/>
          </a:xfrm>
          <a:prstGeom prst="ellipse">
            <a:avLst/>
          </a:prstGeom>
          <a:solidFill>
            <a:schemeClr val="tx2"/>
          </a:solidFill>
          <a:ln w="0">
            <a:solidFill>
              <a:schemeClr val="tx2"/>
            </a:solidFill>
            <a:round/>
            <a:headEnd/>
            <a:tailEnd/>
          </a:ln>
        </p:spPr>
        <p:txBody>
          <a:bodyPr/>
          <a:lstStyle/>
          <a:p>
            <a:endParaRPr lang="en-US"/>
          </a:p>
        </p:txBody>
      </p:sp>
      <p:sp>
        <p:nvSpPr>
          <p:cNvPr id="24598" name="Oval 22"/>
          <p:cNvSpPr>
            <a:spLocks noChangeArrowheads="1"/>
          </p:cNvSpPr>
          <p:nvPr/>
        </p:nvSpPr>
        <p:spPr bwMode="auto">
          <a:xfrm>
            <a:off x="5865813" y="1370013"/>
            <a:ext cx="61912" cy="60325"/>
          </a:xfrm>
          <a:prstGeom prst="ellipse">
            <a:avLst/>
          </a:prstGeom>
          <a:solidFill>
            <a:schemeClr val="tx2"/>
          </a:solidFill>
          <a:ln w="0">
            <a:solidFill>
              <a:schemeClr val="tx2"/>
            </a:solidFill>
            <a:round/>
            <a:headEnd/>
            <a:tailEnd/>
          </a:ln>
        </p:spPr>
        <p:txBody>
          <a:bodyPr/>
          <a:lstStyle/>
          <a:p>
            <a:endParaRPr lang="en-US"/>
          </a:p>
        </p:txBody>
      </p:sp>
      <p:sp>
        <p:nvSpPr>
          <p:cNvPr id="24599" name="Oval 23"/>
          <p:cNvSpPr>
            <a:spLocks noChangeArrowheads="1"/>
          </p:cNvSpPr>
          <p:nvPr/>
        </p:nvSpPr>
        <p:spPr bwMode="auto">
          <a:xfrm>
            <a:off x="5865813" y="681038"/>
            <a:ext cx="61912" cy="57150"/>
          </a:xfrm>
          <a:prstGeom prst="ellipse">
            <a:avLst/>
          </a:prstGeom>
          <a:solidFill>
            <a:schemeClr val="tx2"/>
          </a:solidFill>
          <a:ln w="0">
            <a:solidFill>
              <a:schemeClr val="tx2"/>
            </a:solidFill>
            <a:round/>
            <a:headEnd/>
            <a:tailEnd/>
          </a:ln>
        </p:spPr>
        <p:txBody>
          <a:bodyPr/>
          <a:lstStyle/>
          <a:p>
            <a:endParaRPr lang="en-US"/>
          </a:p>
        </p:txBody>
      </p:sp>
      <p:sp>
        <p:nvSpPr>
          <p:cNvPr id="24600" name="Line 24"/>
          <p:cNvSpPr>
            <a:spLocks noChangeShapeType="1"/>
          </p:cNvSpPr>
          <p:nvPr/>
        </p:nvSpPr>
        <p:spPr bwMode="auto">
          <a:xfrm>
            <a:off x="4813300" y="3776663"/>
            <a:ext cx="538163" cy="1587"/>
          </a:xfrm>
          <a:prstGeom prst="line">
            <a:avLst/>
          </a:prstGeom>
          <a:noFill/>
          <a:ln w="23813">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601" name="Freeform 25"/>
          <p:cNvSpPr>
            <a:spLocks/>
          </p:cNvSpPr>
          <p:nvPr/>
        </p:nvSpPr>
        <p:spPr bwMode="auto">
          <a:xfrm>
            <a:off x="5060950" y="3836988"/>
            <a:ext cx="57150" cy="57150"/>
          </a:xfrm>
          <a:custGeom>
            <a:avLst/>
            <a:gdLst>
              <a:gd name="T0" fmla="*/ 30 w 59"/>
              <a:gd name="T1" fmla="*/ 0 h 59"/>
              <a:gd name="T2" fmla="*/ 59 w 59"/>
              <a:gd name="T3" fmla="*/ 29 h 59"/>
              <a:gd name="T4" fmla="*/ 30 w 59"/>
              <a:gd name="T5" fmla="*/ 59 h 59"/>
              <a:gd name="T6" fmla="*/ 0 w 59"/>
              <a:gd name="T7" fmla="*/ 29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29"/>
                </a:lnTo>
                <a:lnTo>
                  <a:pt x="30" y="59"/>
                </a:lnTo>
                <a:lnTo>
                  <a:pt x="0" y="29"/>
                </a:lnTo>
                <a:lnTo>
                  <a:pt x="30" y="0"/>
                </a:lnTo>
                <a:close/>
              </a:path>
            </a:pathLst>
          </a:custGeom>
          <a:solidFill>
            <a:schemeClr val="tx2"/>
          </a:solidFill>
          <a:ln w="0">
            <a:solidFill>
              <a:schemeClr val="tx2"/>
            </a:solidFill>
            <a:prstDash val="solid"/>
            <a:round/>
            <a:headEnd/>
            <a:tailEnd/>
          </a:ln>
        </p:spPr>
        <p:txBody>
          <a:bodyPr/>
          <a:lstStyle/>
          <a:p>
            <a:endParaRPr lang="en-GB"/>
          </a:p>
        </p:txBody>
      </p:sp>
      <p:sp>
        <p:nvSpPr>
          <p:cNvPr id="24602" name="Freeform 26"/>
          <p:cNvSpPr>
            <a:spLocks/>
          </p:cNvSpPr>
          <p:nvPr/>
        </p:nvSpPr>
        <p:spPr bwMode="auto">
          <a:xfrm>
            <a:off x="5129213" y="3808413"/>
            <a:ext cx="60325" cy="55562"/>
          </a:xfrm>
          <a:custGeom>
            <a:avLst/>
            <a:gdLst>
              <a:gd name="T0" fmla="*/ 29 w 59"/>
              <a:gd name="T1" fmla="*/ 0 h 59"/>
              <a:gd name="T2" fmla="*/ 59 w 59"/>
              <a:gd name="T3" fmla="*/ 30 h 59"/>
              <a:gd name="T4" fmla="*/ 29 w 59"/>
              <a:gd name="T5" fmla="*/ 59 h 59"/>
              <a:gd name="T6" fmla="*/ 0 w 59"/>
              <a:gd name="T7" fmla="*/ 30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30"/>
                </a:lnTo>
                <a:lnTo>
                  <a:pt x="29" y="59"/>
                </a:lnTo>
                <a:lnTo>
                  <a:pt x="0" y="30"/>
                </a:lnTo>
                <a:lnTo>
                  <a:pt x="29" y="0"/>
                </a:lnTo>
                <a:close/>
              </a:path>
            </a:pathLst>
          </a:custGeom>
          <a:solidFill>
            <a:schemeClr val="tx2"/>
          </a:solidFill>
          <a:ln w="0">
            <a:solidFill>
              <a:schemeClr val="tx2"/>
            </a:solidFill>
            <a:prstDash val="solid"/>
            <a:round/>
            <a:headEnd/>
            <a:tailEnd/>
          </a:ln>
        </p:spPr>
        <p:txBody>
          <a:bodyPr/>
          <a:lstStyle/>
          <a:p>
            <a:endParaRPr lang="en-GB"/>
          </a:p>
        </p:txBody>
      </p:sp>
      <p:sp>
        <p:nvSpPr>
          <p:cNvPr id="24603" name="Freeform 27"/>
          <p:cNvSpPr>
            <a:spLocks/>
          </p:cNvSpPr>
          <p:nvPr/>
        </p:nvSpPr>
        <p:spPr bwMode="auto">
          <a:xfrm>
            <a:off x="5060950" y="3756025"/>
            <a:ext cx="57150" cy="55563"/>
          </a:xfrm>
          <a:custGeom>
            <a:avLst/>
            <a:gdLst>
              <a:gd name="T0" fmla="*/ 30 w 59"/>
              <a:gd name="T1" fmla="*/ 0 h 59"/>
              <a:gd name="T2" fmla="*/ 59 w 59"/>
              <a:gd name="T3" fmla="*/ 30 h 59"/>
              <a:gd name="T4" fmla="*/ 30 w 59"/>
              <a:gd name="T5" fmla="*/ 59 h 59"/>
              <a:gd name="T6" fmla="*/ 0 w 59"/>
              <a:gd name="T7" fmla="*/ 30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30"/>
                </a:lnTo>
                <a:lnTo>
                  <a:pt x="30" y="59"/>
                </a:lnTo>
                <a:lnTo>
                  <a:pt x="0" y="30"/>
                </a:lnTo>
                <a:lnTo>
                  <a:pt x="30" y="0"/>
                </a:lnTo>
                <a:close/>
              </a:path>
            </a:pathLst>
          </a:custGeom>
          <a:solidFill>
            <a:schemeClr val="tx2"/>
          </a:solidFill>
          <a:ln w="0">
            <a:solidFill>
              <a:schemeClr val="tx2"/>
            </a:solidFill>
            <a:prstDash val="solid"/>
            <a:round/>
            <a:headEnd/>
            <a:tailEnd/>
          </a:ln>
        </p:spPr>
        <p:txBody>
          <a:bodyPr/>
          <a:lstStyle/>
          <a:p>
            <a:endParaRPr lang="en-GB"/>
          </a:p>
        </p:txBody>
      </p:sp>
      <p:sp>
        <p:nvSpPr>
          <p:cNvPr id="24604" name="Freeform 28"/>
          <p:cNvSpPr>
            <a:spLocks/>
          </p:cNvSpPr>
          <p:nvPr/>
        </p:nvSpPr>
        <p:spPr bwMode="auto">
          <a:xfrm>
            <a:off x="4989513" y="3694113"/>
            <a:ext cx="61912" cy="60325"/>
          </a:xfrm>
          <a:custGeom>
            <a:avLst/>
            <a:gdLst>
              <a:gd name="T0" fmla="*/ 29 w 59"/>
              <a:gd name="T1" fmla="*/ 0 h 59"/>
              <a:gd name="T2" fmla="*/ 59 w 59"/>
              <a:gd name="T3" fmla="*/ 29 h 59"/>
              <a:gd name="T4" fmla="*/ 29 w 59"/>
              <a:gd name="T5" fmla="*/ 59 h 59"/>
              <a:gd name="T6" fmla="*/ 0 w 59"/>
              <a:gd name="T7" fmla="*/ 29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29"/>
                </a:lnTo>
                <a:lnTo>
                  <a:pt x="29" y="59"/>
                </a:lnTo>
                <a:lnTo>
                  <a:pt x="0" y="29"/>
                </a:lnTo>
                <a:lnTo>
                  <a:pt x="29" y="0"/>
                </a:lnTo>
                <a:close/>
              </a:path>
            </a:pathLst>
          </a:custGeom>
          <a:solidFill>
            <a:schemeClr val="tx2"/>
          </a:solidFill>
          <a:ln w="0">
            <a:solidFill>
              <a:schemeClr val="tx2"/>
            </a:solidFill>
            <a:prstDash val="solid"/>
            <a:round/>
            <a:headEnd/>
            <a:tailEnd/>
          </a:ln>
        </p:spPr>
        <p:txBody>
          <a:bodyPr/>
          <a:lstStyle/>
          <a:p>
            <a:endParaRPr lang="en-GB"/>
          </a:p>
        </p:txBody>
      </p:sp>
      <p:sp>
        <p:nvSpPr>
          <p:cNvPr id="24605" name="Freeform 29"/>
          <p:cNvSpPr>
            <a:spLocks/>
          </p:cNvSpPr>
          <p:nvPr/>
        </p:nvSpPr>
        <p:spPr bwMode="auto">
          <a:xfrm>
            <a:off x="5060950" y="3660775"/>
            <a:ext cx="57150" cy="57150"/>
          </a:xfrm>
          <a:custGeom>
            <a:avLst/>
            <a:gdLst>
              <a:gd name="T0" fmla="*/ 30 w 59"/>
              <a:gd name="T1" fmla="*/ 0 h 59"/>
              <a:gd name="T2" fmla="*/ 59 w 59"/>
              <a:gd name="T3" fmla="*/ 29 h 59"/>
              <a:gd name="T4" fmla="*/ 30 w 59"/>
              <a:gd name="T5" fmla="*/ 59 h 59"/>
              <a:gd name="T6" fmla="*/ 0 w 59"/>
              <a:gd name="T7" fmla="*/ 29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29"/>
                </a:lnTo>
                <a:lnTo>
                  <a:pt x="30" y="59"/>
                </a:lnTo>
                <a:lnTo>
                  <a:pt x="0" y="29"/>
                </a:lnTo>
                <a:lnTo>
                  <a:pt x="30" y="0"/>
                </a:lnTo>
                <a:close/>
              </a:path>
            </a:pathLst>
          </a:custGeom>
          <a:solidFill>
            <a:schemeClr val="tx2"/>
          </a:solidFill>
          <a:ln w="0">
            <a:solidFill>
              <a:schemeClr val="tx2"/>
            </a:solidFill>
            <a:prstDash val="solid"/>
            <a:round/>
            <a:headEnd/>
            <a:tailEnd/>
          </a:ln>
        </p:spPr>
        <p:txBody>
          <a:bodyPr/>
          <a:lstStyle/>
          <a:p>
            <a:endParaRPr lang="en-GB"/>
          </a:p>
        </p:txBody>
      </p:sp>
      <p:sp>
        <p:nvSpPr>
          <p:cNvPr id="24606" name="Line 30"/>
          <p:cNvSpPr>
            <a:spLocks noChangeShapeType="1"/>
          </p:cNvSpPr>
          <p:nvPr/>
        </p:nvSpPr>
        <p:spPr bwMode="auto">
          <a:xfrm>
            <a:off x="4008438" y="4022725"/>
            <a:ext cx="534987" cy="1588"/>
          </a:xfrm>
          <a:prstGeom prst="line">
            <a:avLst/>
          </a:prstGeom>
          <a:noFill/>
          <a:ln w="23813">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607" name="Freeform 31"/>
          <p:cNvSpPr>
            <a:spLocks/>
          </p:cNvSpPr>
          <p:nvPr/>
        </p:nvSpPr>
        <p:spPr bwMode="auto">
          <a:xfrm>
            <a:off x="4252913" y="4052888"/>
            <a:ext cx="46037" cy="42862"/>
          </a:xfrm>
          <a:custGeom>
            <a:avLst/>
            <a:gdLst>
              <a:gd name="T0" fmla="*/ 0 w 59"/>
              <a:gd name="T1" fmla="*/ 0 h 59"/>
              <a:gd name="T2" fmla="*/ 59 w 59"/>
              <a:gd name="T3" fmla="*/ 0 h 59"/>
              <a:gd name="T4" fmla="*/ 30 w 59"/>
              <a:gd name="T5" fmla="*/ 59 h 59"/>
              <a:gd name="T6" fmla="*/ 0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0" y="0"/>
                </a:moveTo>
                <a:lnTo>
                  <a:pt x="59" y="0"/>
                </a:lnTo>
                <a:lnTo>
                  <a:pt x="30" y="59"/>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608" name="Freeform 32"/>
          <p:cNvSpPr>
            <a:spLocks/>
          </p:cNvSpPr>
          <p:nvPr/>
        </p:nvSpPr>
        <p:spPr bwMode="auto">
          <a:xfrm>
            <a:off x="4321175" y="4041775"/>
            <a:ext cx="47625" cy="44450"/>
          </a:xfrm>
          <a:custGeom>
            <a:avLst/>
            <a:gdLst>
              <a:gd name="T0" fmla="*/ 0 w 59"/>
              <a:gd name="T1" fmla="*/ 0 h 59"/>
              <a:gd name="T2" fmla="*/ 59 w 59"/>
              <a:gd name="T3" fmla="*/ 0 h 59"/>
              <a:gd name="T4" fmla="*/ 29 w 59"/>
              <a:gd name="T5" fmla="*/ 59 h 59"/>
              <a:gd name="T6" fmla="*/ 0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0" y="0"/>
                </a:moveTo>
                <a:lnTo>
                  <a:pt x="59" y="0"/>
                </a:lnTo>
                <a:lnTo>
                  <a:pt x="29" y="59"/>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609" name="Freeform 33"/>
          <p:cNvSpPr>
            <a:spLocks/>
          </p:cNvSpPr>
          <p:nvPr/>
        </p:nvSpPr>
        <p:spPr bwMode="auto">
          <a:xfrm>
            <a:off x="4183063" y="4038600"/>
            <a:ext cx="46037" cy="44450"/>
          </a:xfrm>
          <a:custGeom>
            <a:avLst/>
            <a:gdLst>
              <a:gd name="T0" fmla="*/ 0 w 59"/>
              <a:gd name="T1" fmla="*/ 0 h 59"/>
              <a:gd name="T2" fmla="*/ 59 w 59"/>
              <a:gd name="T3" fmla="*/ 0 h 59"/>
              <a:gd name="T4" fmla="*/ 29 w 59"/>
              <a:gd name="T5" fmla="*/ 59 h 59"/>
              <a:gd name="T6" fmla="*/ 0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0" y="0"/>
                </a:moveTo>
                <a:lnTo>
                  <a:pt x="59" y="0"/>
                </a:lnTo>
                <a:lnTo>
                  <a:pt x="29" y="59"/>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610" name="Freeform 34"/>
          <p:cNvSpPr>
            <a:spLocks/>
          </p:cNvSpPr>
          <p:nvPr/>
        </p:nvSpPr>
        <p:spPr bwMode="auto">
          <a:xfrm>
            <a:off x="4392613" y="4038600"/>
            <a:ext cx="44450" cy="44450"/>
          </a:xfrm>
          <a:custGeom>
            <a:avLst/>
            <a:gdLst>
              <a:gd name="T0" fmla="*/ 0 w 59"/>
              <a:gd name="T1" fmla="*/ 0 h 59"/>
              <a:gd name="T2" fmla="*/ 59 w 59"/>
              <a:gd name="T3" fmla="*/ 0 h 59"/>
              <a:gd name="T4" fmla="*/ 30 w 59"/>
              <a:gd name="T5" fmla="*/ 59 h 59"/>
              <a:gd name="T6" fmla="*/ 0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0" y="0"/>
                </a:moveTo>
                <a:lnTo>
                  <a:pt x="59" y="0"/>
                </a:lnTo>
                <a:lnTo>
                  <a:pt x="30" y="59"/>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611" name="Freeform 35"/>
          <p:cNvSpPr>
            <a:spLocks/>
          </p:cNvSpPr>
          <p:nvPr/>
        </p:nvSpPr>
        <p:spPr bwMode="auto">
          <a:xfrm>
            <a:off x="4114800" y="4033838"/>
            <a:ext cx="44450" cy="44450"/>
          </a:xfrm>
          <a:custGeom>
            <a:avLst/>
            <a:gdLst>
              <a:gd name="T0" fmla="*/ 0 w 59"/>
              <a:gd name="T1" fmla="*/ 0 h 59"/>
              <a:gd name="T2" fmla="*/ 59 w 59"/>
              <a:gd name="T3" fmla="*/ 0 h 59"/>
              <a:gd name="T4" fmla="*/ 30 w 59"/>
              <a:gd name="T5" fmla="*/ 59 h 59"/>
              <a:gd name="T6" fmla="*/ 0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0" y="0"/>
                </a:moveTo>
                <a:lnTo>
                  <a:pt x="59" y="0"/>
                </a:lnTo>
                <a:lnTo>
                  <a:pt x="30" y="59"/>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612" name="Freeform 36"/>
          <p:cNvSpPr>
            <a:spLocks/>
          </p:cNvSpPr>
          <p:nvPr/>
        </p:nvSpPr>
        <p:spPr bwMode="auto">
          <a:xfrm>
            <a:off x="4460875" y="4019550"/>
            <a:ext cx="46038" cy="42863"/>
          </a:xfrm>
          <a:custGeom>
            <a:avLst/>
            <a:gdLst>
              <a:gd name="T0" fmla="*/ 0 w 59"/>
              <a:gd name="T1" fmla="*/ 0 h 59"/>
              <a:gd name="T2" fmla="*/ 59 w 59"/>
              <a:gd name="T3" fmla="*/ 0 h 59"/>
              <a:gd name="T4" fmla="*/ 29 w 59"/>
              <a:gd name="T5" fmla="*/ 59 h 59"/>
              <a:gd name="T6" fmla="*/ 0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0" y="0"/>
                </a:moveTo>
                <a:lnTo>
                  <a:pt x="59" y="0"/>
                </a:lnTo>
                <a:lnTo>
                  <a:pt x="29" y="59"/>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613" name="Freeform 37"/>
          <p:cNvSpPr>
            <a:spLocks/>
          </p:cNvSpPr>
          <p:nvPr/>
        </p:nvSpPr>
        <p:spPr bwMode="auto">
          <a:xfrm>
            <a:off x="4043363" y="4019550"/>
            <a:ext cx="47625" cy="42863"/>
          </a:xfrm>
          <a:custGeom>
            <a:avLst/>
            <a:gdLst>
              <a:gd name="T0" fmla="*/ 0 w 59"/>
              <a:gd name="T1" fmla="*/ 0 h 59"/>
              <a:gd name="T2" fmla="*/ 59 w 59"/>
              <a:gd name="T3" fmla="*/ 0 h 59"/>
              <a:gd name="T4" fmla="*/ 29 w 59"/>
              <a:gd name="T5" fmla="*/ 59 h 59"/>
              <a:gd name="T6" fmla="*/ 0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0" y="0"/>
                </a:moveTo>
                <a:lnTo>
                  <a:pt x="59" y="0"/>
                </a:lnTo>
                <a:lnTo>
                  <a:pt x="29" y="59"/>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614" name="Freeform 38"/>
          <p:cNvSpPr>
            <a:spLocks/>
          </p:cNvSpPr>
          <p:nvPr/>
        </p:nvSpPr>
        <p:spPr bwMode="auto">
          <a:xfrm>
            <a:off x="4286250" y="4013200"/>
            <a:ext cx="47625" cy="46038"/>
          </a:xfrm>
          <a:custGeom>
            <a:avLst/>
            <a:gdLst>
              <a:gd name="T0" fmla="*/ 0 w 59"/>
              <a:gd name="T1" fmla="*/ 0 h 59"/>
              <a:gd name="T2" fmla="*/ 59 w 59"/>
              <a:gd name="T3" fmla="*/ 0 h 59"/>
              <a:gd name="T4" fmla="*/ 30 w 59"/>
              <a:gd name="T5" fmla="*/ 59 h 59"/>
              <a:gd name="T6" fmla="*/ 0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0" y="0"/>
                </a:moveTo>
                <a:lnTo>
                  <a:pt x="59" y="0"/>
                </a:lnTo>
                <a:lnTo>
                  <a:pt x="30" y="59"/>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615" name="Freeform 39"/>
          <p:cNvSpPr>
            <a:spLocks/>
          </p:cNvSpPr>
          <p:nvPr/>
        </p:nvSpPr>
        <p:spPr bwMode="auto">
          <a:xfrm>
            <a:off x="4217988" y="4011613"/>
            <a:ext cx="46037" cy="44450"/>
          </a:xfrm>
          <a:custGeom>
            <a:avLst/>
            <a:gdLst>
              <a:gd name="T0" fmla="*/ 0 w 59"/>
              <a:gd name="T1" fmla="*/ 0 h 59"/>
              <a:gd name="T2" fmla="*/ 59 w 59"/>
              <a:gd name="T3" fmla="*/ 0 h 59"/>
              <a:gd name="T4" fmla="*/ 29 w 59"/>
              <a:gd name="T5" fmla="*/ 59 h 59"/>
              <a:gd name="T6" fmla="*/ 0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0" y="0"/>
                </a:moveTo>
                <a:lnTo>
                  <a:pt x="59" y="0"/>
                </a:lnTo>
                <a:lnTo>
                  <a:pt x="29" y="59"/>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616" name="Freeform 40"/>
          <p:cNvSpPr>
            <a:spLocks/>
          </p:cNvSpPr>
          <p:nvPr/>
        </p:nvSpPr>
        <p:spPr bwMode="auto">
          <a:xfrm>
            <a:off x="4356100" y="4011613"/>
            <a:ext cx="47625" cy="44450"/>
          </a:xfrm>
          <a:custGeom>
            <a:avLst/>
            <a:gdLst>
              <a:gd name="T0" fmla="*/ 0 w 59"/>
              <a:gd name="T1" fmla="*/ 0 h 59"/>
              <a:gd name="T2" fmla="*/ 59 w 59"/>
              <a:gd name="T3" fmla="*/ 0 h 59"/>
              <a:gd name="T4" fmla="*/ 29 w 59"/>
              <a:gd name="T5" fmla="*/ 59 h 59"/>
              <a:gd name="T6" fmla="*/ 0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0" y="0"/>
                </a:moveTo>
                <a:lnTo>
                  <a:pt x="59" y="0"/>
                </a:lnTo>
                <a:lnTo>
                  <a:pt x="29" y="59"/>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617" name="Freeform 41"/>
          <p:cNvSpPr>
            <a:spLocks/>
          </p:cNvSpPr>
          <p:nvPr/>
        </p:nvSpPr>
        <p:spPr bwMode="auto">
          <a:xfrm>
            <a:off x="4148138" y="4008438"/>
            <a:ext cx="46037" cy="46037"/>
          </a:xfrm>
          <a:custGeom>
            <a:avLst/>
            <a:gdLst>
              <a:gd name="T0" fmla="*/ 0 w 59"/>
              <a:gd name="T1" fmla="*/ 0 h 59"/>
              <a:gd name="T2" fmla="*/ 59 w 59"/>
              <a:gd name="T3" fmla="*/ 0 h 59"/>
              <a:gd name="T4" fmla="*/ 30 w 59"/>
              <a:gd name="T5" fmla="*/ 59 h 59"/>
              <a:gd name="T6" fmla="*/ 0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0" y="0"/>
                </a:moveTo>
                <a:lnTo>
                  <a:pt x="59" y="0"/>
                </a:lnTo>
                <a:lnTo>
                  <a:pt x="30" y="59"/>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618" name="Freeform 42"/>
          <p:cNvSpPr>
            <a:spLocks/>
          </p:cNvSpPr>
          <p:nvPr/>
        </p:nvSpPr>
        <p:spPr bwMode="auto">
          <a:xfrm>
            <a:off x="4425950" y="4006850"/>
            <a:ext cx="46038" cy="44450"/>
          </a:xfrm>
          <a:custGeom>
            <a:avLst/>
            <a:gdLst>
              <a:gd name="T0" fmla="*/ 0 w 59"/>
              <a:gd name="T1" fmla="*/ 0 h 59"/>
              <a:gd name="T2" fmla="*/ 59 w 59"/>
              <a:gd name="T3" fmla="*/ 0 h 59"/>
              <a:gd name="T4" fmla="*/ 30 w 59"/>
              <a:gd name="T5" fmla="*/ 59 h 59"/>
              <a:gd name="T6" fmla="*/ 0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0" y="0"/>
                </a:moveTo>
                <a:lnTo>
                  <a:pt x="59" y="0"/>
                </a:lnTo>
                <a:lnTo>
                  <a:pt x="30" y="59"/>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619" name="Freeform 43"/>
          <p:cNvSpPr>
            <a:spLocks/>
          </p:cNvSpPr>
          <p:nvPr/>
        </p:nvSpPr>
        <p:spPr bwMode="auto">
          <a:xfrm>
            <a:off x="4079875" y="4005263"/>
            <a:ext cx="46038" cy="42862"/>
          </a:xfrm>
          <a:custGeom>
            <a:avLst/>
            <a:gdLst>
              <a:gd name="T0" fmla="*/ 0 w 59"/>
              <a:gd name="T1" fmla="*/ 0 h 59"/>
              <a:gd name="T2" fmla="*/ 59 w 59"/>
              <a:gd name="T3" fmla="*/ 0 h 59"/>
              <a:gd name="T4" fmla="*/ 30 w 59"/>
              <a:gd name="T5" fmla="*/ 59 h 59"/>
              <a:gd name="T6" fmla="*/ 0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0" y="0"/>
                </a:moveTo>
                <a:lnTo>
                  <a:pt x="59" y="0"/>
                </a:lnTo>
                <a:lnTo>
                  <a:pt x="30" y="59"/>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620" name="Freeform 44"/>
          <p:cNvSpPr>
            <a:spLocks/>
          </p:cNvSpPr>
          <p:nvPr/>
        </p:nvSpPr>
        <p:spPr bwMode="auto">
          <a:xfrm>
            <a:off x="4495800" y="4000500"/>
            <a:ext cx="44450" cy="44450"/>
          </a:xfrm>
          <a:custGeom>
            <a:avLst/>
            <a:gdLst>
              <a:gd name="T0" fmla="*/ 0 w 59"/>
              <a:gd name="T1" fmla="*/ 0 h 59"/>
              <a:gd name="T2" fmla="*/ 59 w 59"/>
              <a:gd name="T3" fmla="*/ 0 h 59"/>
              <a:gd name="T4" fmla="*/ 29 w 59"/>
              <a:gd name="T5" fmla="*/ 59 h 59"/>
              <a:gd name="T6" fmla="*/ 0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0" y="0"/>
                </a:moveTo>
                <a:lnTo>
                  <a:pt x="59" y="0"/>
                </a:lnTo>
                <a:lnTo>
                  <a:pt x="29" y="59"/>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621" name="Freeform 45"/>
          <p:cNvSpPr>
            <a:spLocks/>
          </p:cNvSpPr>
          <p:nvPr/>
        </p:nvSpPr>
        <p:spPr bwMode="auto">
          <a:xfrm>
            <a:off x="4010025" y="4000500"/>
            <a:ext cx="46038" cy="42863"/>
          </a:xfrm>
          <a:custGeom>
            <a:avLst/>
            <a:gdLst>
              <a:gd name="T0" fmla="*/ 0 w 59"/>
              <a:gd name="T1" fmla="*/ 0 h 59"/>
              <a:gd name="T2" fmla="*/ 59 w 59"/>
              <a:gd name="T3" fmla="*/ 0 h 59"/>
              <a:gd name="T4" fmla="*/ 29 w 59"/>
              <a:gd name="T5" fmla="*/ 59 h 59"/>
              <a:gd name="T6" fmla="*/ 0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0" y="0"/>
                </a:moveTo>
                <a:lnTo>
                  <a:pt x="59" y="0"/>
                </a:lnTo>
                <a:lnTo>
                  <a:pt x="29" y="59"/>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622" name="Freeform 46"/>
          <p:cNvSpPr>
            <a:spLocks/>
          </p:cNvSpPr>
          <p:nvPr/>
        </p:nvSpPr>
        <p:spPr bwMode="auto">
          <a:xfrm>
            <a:off x="4270375" y="4000500"/>
            <a:ext cx="44450" cy="42863"/>
          </a:xfrm>
          <a:custGeom>
            <a:avLst/>
            <a:gdLst>
              <a:gd name="T0" fmla="*/ 0 w 58"/>
              <a:gd name="T1" fmla="*/ 0 h 59"/>
              <a:gd name="T2" fmla="*/ 58 w 58"/>
              <a:gd name="T3" fmla="*/ 0 h 59"/>
              <a:gd name="T4" fmla="*/ 29 w 58"/>
              <a:gd name="T5" fmla="*/ 59 h 59"/>
              <a:gd name="T6" fmla="*/ 0 w 58"/>
              <a:gd name="T7" fmla="*/ 0 h 59"/>
              <a:gd name="T8" fmla="*/ 0 60000 65536"/>
              <a:gd name="T9" fmla="*/ 0 60000 65536"/>
              <a:gd name="T10" fmla="*/ 0 60000 65536"/>
              <a:gd name="T11" fmla="*/ 0 60000 65536"/>
              <a:gd name="T12" fmla="*/ 0 w 58"/>
              <a:gd name="T13" fmla="*/ 0 h 59"/>
              <a:gd name="T14" fmla="*/ 58 w 58"/>
              <a:gd name="T15" fmla="*/ 59 h 59"/>
            </a:gdLst>
            <a:ahLst/>
            <a:cxnLst>
              <a:cxn ang="T8">
                <a:pos x="T0" y="T1"/>
              </a:cxn>
              <a:cxn ang="T9">
                <a:pos x="T2" y="T3"/>
              </a:cxn>
              <a:cxn ang="T10">
                <a:pos x="T4" y="T5"/>
              </a:cxn>
              <a:cxn ang="T11">
                <a:pos x="T6" y="T7"/>
              </a:cxn>
            </a:cxnLst>
            <a:rect l="T12" t="T13" r="T14" b="T15"/>
            <a:pathLst>
              <a:path w="58" h="59">
                <a:moveTo>
                  <a:pt x="0" y="0"/>
                </a:moveTo>
                <a:lnTo>
                  <a:pt x="58" y="0"/>
                </a:lnTo>
                <a:lnTo>
                  <a:pt x="29" y="59"/>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623" name="Freeform 47"/>
          <p:cNvSpPr>
            <a:spLocks/>
          </p:cNvSpPr>
          <p:nvPr/>
        </p:nvSpPr>
        <p:spPr bwMode="auto">
          <a:xfrm>
            <a:off x="4252913" y="3979863"/>
            <a:ext cx="46037" cy="42862"/>
          </a:xfrm>
          <a:custGeom>
            <a:avLst/>
            <a:gdLst>
              <a:gd name="T0" fmla="*/ 0 w 59"/>
              <a:gd name="T1" fmla="*/ 0 h 59"/>
              <a:gd name="T2" fmla="*/ 59 w 59"/>
              <a:gd name="T3" fmla="*/ 0 h 59"/>
              <a:gd name="T4" fmla="*/ 30 w 59"/>
              <a:gd name="T5" fmla="*/ 59 h 59"/>
              <a:gd name="T6" fmla="*/ 0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0" y="0"/>
                </a:moveTo>
                <a:lnTo>
                  <a:pt x="59" y="0"/>
                </a:lnTo>
                <a:lnTo>
                  <a:pt x="30" y="59"/>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624" name="Freeform 48"/>
          <p:cNvSpPr>
            <a:spLocks/>
          </p:cNvSpPr>
          <p:nvPr/>
        </p:nvSpPr>
        <p:spPr bwMode="auto">
          <a:xfrm>
            <a:off x="4183063" y="3978275"/>
            <a:ext cx="46037" cy="42863"/>
          </a:xfrm>
          <a:custGeom>
            <a:avLst/>
            <a:gdLst>
              <a:gd name="T0" fmla="*/ 0 w 59"/>
              <a:gd name="T1" fmla="*/ 0 h 59"/>
              <a:gd name="T2" fmla="*/ 59 w 59"/>
              <a:gd name="T3" fmla="*/ 0 h 59"/>
              <a:gd name="T4" fmla="*/ 29 w 59"/>
              <a:gd name="T5" fmla="*/ 59 h 59"/>
              <a:gd name="T6" fmla="*/ 0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0" y="0"/>
                </a:moveTo>
                <a:lnTo>
                  <a:pt x="59" y="0"/>
                </a:lnTo>
                <a:lnTo>
                  <a:pt x="29" y="59"/>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625" name="Freeform 49"/>
          <p:cNvSpPr>
            <a:spLocks/>
          </p:cNvSpPr>
          <p:nvPr/>
        </p:nvSpPr>
        <p:spPr bwMode="auto">
          <a:xfrm>
            <a:off x="4321175" y="3973513"/>
            <a:ext cx="47625" cy="44450"/>
          </a:xfrm>
          <a:custGeom>
            <a:avLst/>
            <a:gdLst>
              <a:gd name="T0" fmla="*/ 0 w 59"/>
              <a:gd name="T1" fmla="*/ 0 h 59"/>
              <a:gd name="T2" fmla="*/ 59 w 59"/>
              <a:gd name="T3" fmla="*/ 0 h 59"/>
              <a:gd name="T4" fmla="*/ 29 w 59"/>
              <a:gd name="T5" fmla="*/ 59 h 59"/>
              <a:gd name="T6" fmla="*/ 0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0" y="0"/>
                </a:moveTo>
                <a:lnTo>
                  <a:pt x="59" y="0"/>
                </a:lnTo>
                <a:lnTo>
                  <a:pt x="29" y="59"/>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626" name="Freeform 50"/>
          <p:cNvSpPr>
            <a:spLocks/>
          </p:cNvSpPr>
          <p:nvPr/>
        </p:nvSpPr>
        <p:spPr bwMode="auto">
          <a:xfrm>
            <a:off x="4114800" y="3962400"/>
            <a:ext cx="44450" cy="44450"/>
          </a:xfrm>
          <a:custGeom>
            <a:avLst/>
            <a:gdLst>
              <a:gd name="T0" fmla="*/ 0 w 59"/>
              <a:gd name="T1" fmla="*/ 0 h 59"/>
              <a:gd name="T2" fmla="*/ 59 w 59"/>
              <a:gd name="T3" fmla="*/ 0 h 59"/>
              <a:gd name="T4" fmla="*/ 30 w 59"/>
              <a:gd name="T5" fmla="*/ 59 h 59"/>
              <a:gd name="T6" fmla="*/ 0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0" y="0"/>
                </a:moveTo>
                <a:lnTo>
                  <a:pt x="59" y="0"/>
                </a:lnTo>
                <a:lnTo>
                  <a:pt x="30" y="59"/>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627" name="Freeform 51"/>
          <p:cNvSpPr>
            <a:spLocks/>
          </p:cNvSpPr>
          <p:nvPr/>
        </p:nvSpPr>
        <p:spPr bwMode="auto">
          <a:xfrm>
            <a:off x="4392613" y="3959225"/>
            <a:ext cx="44450" cy="46038"/>
          </a:xfrm>
          <a:custGeom>
            <a:avLst/>
            <a:gdLst>
              <a:gd name="T0" fmla="*/ 0 w 59"/>
              <a:gd name="T1" fmla="*/ 0 h 59"/>
              <a:gd name="T2" fmla="*/ 59 w 59"/>
              <a:gd name="T3" fmla="*/ 0 h 59"/>
              <a:gd name="T4" fmla="*/ 30 w 59"/>
              <a:gd name="T5" fmla="*/ 59 h 59"/>
              <a:gd name="T6" fmla="*/ 0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0" y="0"/>
                </a:moveTo>
                <a:lnTo>
                  <a:pt x="59" y="0"/>
                </a:lnTo>
                <a:lnTo>
                  <a:pt x="30" y="59"/>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628" name="Freeform 52"/>
          <p:cNvSpPr>
            <a:spLocks/>
          </p:cNvSpPr>
          <p:nvPr/>
        </p:nvSpPr>
        <p:spPr bwMode="auto">
          <a:xfrm>
            <a:off x="4043363" y="3946525"/>
            <a:ext cx="47625" cy="42863"/>
          </a:xfrm>
          <a:custGeom>
            <a:avLst/>
            <a:gdLst>
              <a:gd name="T0" fmla="*/ 0 w 59"/>
              <a:gd name="T1" fmla="*/ 0 h 59"/>
              <a:gd name="T2" fmla="*/ 59 w 59"/>
              <a:gd name="T3" fmla="*/ 0 h 59"/>
              <a:gd name="T4" fmla="*/ 29 w 59"/>
              <a:gd name="T5" fmla="*/ 59 h 59"/>
              <a:gd name="T6" fmla="*/ 0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0" y="0"/>
                </a:moveTo>
                <a:lnTo>
                  <a:pt x="59" y="0"/>
                </a:lnTo>
                <a:lnTo>
                  <a:pt x="29" y="59"/>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629" name="Freeform 53"/>
          <p:cNvSpPr>
            <a:spLocks/>
          </p:cNvSpPr>
          <p:nvPr/>
        </p:nvSpPr>
        <p:spPr bwMode="auto">
          <a:xfrm>
            <a:off x="4460875" y="3925888"/>
            <a:ext cx="46038" cy="42862"/>
          </a:xfrm>
          <a:custGeom>
            <a:avLst/>
            <a:gdLst>
              <a:gd name="T0" fmla="*/ 0 w 59"/>
              <a:gd name="T1" fmla="*/ 0 h 59"/>
              <a:gd name="T2" fmla="*/ 59 w 59"/>
              <a:gd name="T3" fmla="*/ 0 h 59"/>
              <a:gd name="T4" fmla="*/ 29 w 59"/>
              <a:gd name="T5" fmla="*/ 59 h 59"/>
              <a:gd name="T6" fmla="*/ 0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0" y="0"/>
                </a:moveTo>
                <a:lnTo>
                  <a:pt x="59" y="0"/>
                </a:lnTo>
                <a:lnTo>
                  <a:pt x="29" y="59"/>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630" name="Freeform 54"/>
          <p:cNvSpPr>
            <a:spLocks/>
          </p:cNvSpPr>
          <p:nvPr/>
        </p:nvSpPr>
        <p:spPr bwMode="auto">
          <a:xfrm>
            <a:off x="4252913" y="3898900"/>
            <a:ext cx="46037" cy="42863"/>
          </a:xfrm>
          <a:custGeom>
            <a:avLst/>
            <a:gdLst>
              <a:gd name="T0" fmla="*/ 0 w 59"/>
              <a:gd name="T1" fmla="*/ 0 h 59"/>
              <a:gd name="T2" fmla="*/ 59 w 59"/>
              <a:gd name="T3" fmla="*/ 0 h 59"/>
              <a:gd name="T4" fmla="*/ 30 w 59"/>
              <a:gd name="T5" fmla="*/ 59 h 59"/>
              <a:gd name="T6" fmla="*/ 0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0" y="0"/>
                </a:moveTo>
                <a:lnTo>
                  <a:pt x="59" y="0"/>
                </a:lnTo>
                <a:lnTo>
                  <a:pt x="30" y="59"/>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631" name="Freeform 55"/>
          <p:cNvSpPr>
            <a:spLocks/>
          </p:cNvSpPr>
          <p:nvPr/>
        </p:nvSpPr>
        <p:spPr bwMode="auto">
          <a:xfrm>
            <a:off x="4321175" y="3894138"/>
            <a:ext cx="47625" cy="44450"/>
          </a:xfrm>
          <a:custGeom>
            <a:avLst/>
            <a:gdLst>
              <a:gd name="T0" fmla="*/ 0 w 59"/>
              <a:gd name="T1" fmla="*/ 0 h 59"/>
              <a:gd name="T2" fmla="*/ 59 w 59"/>
              <a:gd name="T3" fmla="*/ 0 h 59"/>
              <a:gd name="T4" fmla="*/ 29 w 59"/>
              <a:gd name="T5" fmla="*/ 59 h 59"/>
              <a:gd name="T6" fmla="*/ 0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0" y="0"/>
                </a:moveTo>
                <a:lnTo>
                  <a:pt x="59" y="0"/>
                </a:lnTo>
                <a:lnTo>
                  <a:pt x="29" y="59"/>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632" name="Freeform 56"/>
          <p:cNvSpPr>
            <a:spLocks/>
          </p:cNvSpPr>
          <p:nvPr/>
        </p:nvSpPr>
        <p:spPr bwMode="auto">
          <a:xfrm>
            <a:off x="4183063" y="3889375"/>
            <a:ext cx="46037" cy="42863"/>
          </a:xfrm>
          <a:custGeom>
            <a:avLst/>
            <a:gdLst>
              <a:gd name="T0" fmla="*/ 0 w 59"/>
              <a:gd name="T1" fmla="*/ 0 h 59"/>
              <a:gd name="T2" fmla="*/ 59 w 59"/>
              <a:gd name="T3" fmla="*/ 0 h 59"/>
              <a:gd name="T4" fmla="*/ 29 w 59"/>
              <a:gd name="T5" fmla="*/ 59 h 59"/>
              <a:gd name="T6" fmla="*/ 0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0" y="0"/>
                </a:moveTo>
                <a:lnTo>
                  <a:pt x="59" y="0"/>
                </a:lnTo>
                <a:lnTo>
                  <a:pt x="29" y="59"/>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633" name="Freeform 57"/>
          <p:cNvSpPr>
            <a:spLocks/>
          </p:cNvSpPr>
          <p:nvPr/>
        </p:nvSpPr>
        <p:spPr bwMode="auto">
          <a:xfrm>
            <a:off x="4392613" y="3835400"/>
            <a:ext cx="44450" cy="42863"/>
          </a:xfrm>
          <a:custGeom>
            <a:avLst/>
            <a:gdLst>
              <a:gd name="T0" fmla="*/ 0 w 59"/>
              <a:gd name="T1" fmla="*/ 0 h 59"/>
              <a:gd name="T2" fmla="*/ 59 w 59"/>
              <a:gd name="T3" fmla="*/ 0 h 59"/>
              <a:gd name="T4" fmla="*/ 30 w 59"/>
              <a:gd name="T5" fmla="*/ 59 h 59"/>
              <a:gd name="T6" fmla="*/ 0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0" y="0"/>
                </a:moveTo>
                <a:lnTo>
                  <a:pt x="59" y="0"/>
                </a:lnTo>
                <a:lnTo>
                  <a:pt x="30" y="59"/>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634" name="Line 58"/>
          <p:cNvSpPr>
            <a:spLocks noChangeShapeType="1"/>
          </p:cNvSpPr>
          <p:nvPr/>
        </p:nvSpPr>
        <p:spPr bwMode="auto">
          <a:xfrm>
            <a:off x="3200400" y="3989388"/>
            <a:ext cx="538163" cy="1587"/>
          </a:xfrm>
          <a:prstGeom prst="line">
            <a:avLst/>
          </a:prstGeom>
          <a:noFill/>
          <a:ln w="23813">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635" name="Freeform 59"/>
          <p:cNvSpPr>
            <a:spLocks/>
          </p:cNvSpPr>
          <p:nvPr/>
        </p:nvSpPr>
        <p:spPr bwMode="auto">
          <a:xfrm>
            <a:off x="3446463" y="4038600"/>
            <a:ext cx="44450" cy="44450"/>
          </a:xfrm>
          <a:custGeom>
            <a:avLst/>
            <a:gdLst>
              <a:gd name="T0" fmla="*/ 30 w 59"/>
              <a:gd name="T1" fmla="*/ 0 h 59"/>
              <a:gd name="T2" fmla="*/ 59 w 59"/>
              <a:gd name="T3" fmla="*/ 59 h 59"/>
              <a:gd name="T4" fmla="*/ 0 w 59"/>
              <a:gd name="T5" fmla="*/ 59 h 59"/>
              <a:gd name="T6" fmla="*/ 30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30" y="0"/>
                </a:moveTo>
                <a:lnTo>
                  <a:pt x="59" y="59"/>
                </a:lnTo>
                <a:lnTo>
                  <a:pt x="0" y="59"/>
                </a:lnTo>
                <a:lnTo>
                  <a:pt x="30" y="0"/>
                </a:lnTo>
                <a:close/>
              </a:path>
            </a:pathLst>
          </a:custGeom>
          <a:solidFill>
            <a:schemeClr val="tx1"/>
          </a:solidFill>
          <a:ln w="0">
            <a:solidFill>
              <a:schemeClr val="tx1"/>
            </a:solidFill>
            <a:prstDash val="solid"/>
            <a:round/>
            <a:headEnd/>
            <a:tailEnd/>
          </a:ln>
        </p:spPr>
        <p:txBody>
          <a:bodyPr/>
          <a:lstStyle/>
          <a:p>
            <a:endParaRPr lang="en-GB"/>
          </a:p>
        </p:txBody>
      </p:sp>
      <p:sp>
        <p:nvSpPr>
          <p:cNvPr id="24636" name="Freeform 60"/>
          <p:cNvSpPr>
            <a:spLocks/>
          </p:cNvSpPr>
          <p:nvPr/>
        </p:nvSpPr>
        <p:spPr bwMode="auto">
          <a:xfrm>
            <a:off x="3514725" y="4006850"/>
            <a:ext cx="46038" cy="44450"/>
          </a:xfrm>
          <a:custGeom>
            <a:avLst/>
            <a:gdLst>
              <a:gd name="T0" fmla="*/ 29 w 59"/>
              <a:gd name="T1" fmla="*/ 0 h 59"/>
              <a:gd name="T2" fmla="*/ 59 w 59"/>
              <a:gd name="T3" fmla="*/ 59 h 59"/>
              <a:gd name="T4" fmla="*/ 0 w 59"/>
              <a:gd name="T5" fmla="*/ 59 h 59"/>
              <a:gd name="T6" fmla="*/ 29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29" y="0"/>
                </a:moveTo>
                <a:lnTo>
                  <a:pt x="59" y="59"/>
                </a:lnTo>
                <a:lnTo>
                  <a:pt x="0" y="59"/>
                </a:lnTo>
                <a:lnTo>
                  <a:pt x="29" y="0"/>
                </a:lnTo>
                <a:close/>
              </a:path>
            </a:pathLst>
          </a:custGeom>
          <a:solidFill>
            <a:schemeClr val="tx1"/>
          </a:solidFill>
          <a:ln w="0">
            <a:solidFill>
              <a:schemeClr val="tx1"/>
            </a:solidFill>
            <a:prstDash val="solid"/>
            <a:round/>
            <a:headEnd/>
            <a:tailEnd/>
          </a:ln>
        </p:spPr>
        <p:txBody>
          <a:bodyPr/>
          <a:lstStyle/>
          <a:p>
            <a:endParaRPr lang="en-GB"/>
          </a:p>
        </p:txBody>
      </p:sp>
      <p:sp>
        <p:nvSpPr>
          <p:cNvPr id="24637" name="Freeform 61"/>
          <p:cNvSpPr>
            <a:spLocks/>
          </p:cNvSpPr>
          <p:nvPr/>
        </p:nvSpPr>
        <p:spPr bwMode="auto">
          <a:xfrm>
            <a:off x="3375025" y="3997325"/>
            <a:ext cx="47625" cy="42863"/>
          </a:xfrm>
          <a:custGeom>
            <a:avLst/>
            <a:gdLst>
              <a:gd name="T0" fmla="*/ 29 w 59"/>
              <a:gd name="T1" fmla="*/ 0 h 59"/>
              <a:gd name="T2" fmla="*/ 59 w 59"/>
              <a:gd name="T3" fmla="*/ 59 h 59"/>
              <a:gd name="T4" fmla="*/ 0 w 59"/>
              <a:gd name="T5" fmla="*/ 59 h 59"/>
              <a:gd name="T6" fmla="*/ 29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29" y="0"/>
                </a:moveTo>
                <a:lnTo>
                  <a:pt x="59" y="59"/>
                </a:lnTo>
                <a:lnTo>
                  <a:pt x="0" y="59"/>
                </a:lnTo>
                <a:lnTo>
                  <a:pt x="29" y="0"/>
                </a:lnTo>
                <a:close/>
              </a:path>
            </a:pathLst>
          </a:custGeom>
          <a:solidFill>
            <a:schemeClr val="tx1"/>
          </a:solidFill>
          <a:ln w="0">
            <a:solidFill>
              <a:schemeClr val="tx1"/>
            </a:solidFill>
            <a:prstDash val="solid"/>
            <a:round/>
            <a:headEnd/>
            <a:tailEnd/>
          </a:ln>
        </p:spPr>
        <p:txBody>
          <a:bodyPr/>
          <a:lstStyle/>
          <a:p>
            <a:endParaRPr lang="en-GB"/>
          </a:p>
        </p:txBody>
      </p:sp>
      <p:sp>
        <p:nvSpPr>
          <p:cNvPr id="24638" name="Freeform 62"/>
          <p:cNvSpPr>
            <a:spLocks/>
          </p:cNvSpPr>
          <p:nvPr/>
        </p:nvSpPr>
        <p:spPr bwMode="auto">
          <a:xfrm>
            <a:off x="3446463" y="3971925"/>
            <a:ext cx="44450" cy="42863"/>
          </a:xfrm>
          <a:custGeom>
            <a:avLst/>
            <a:gdLst>
              <a:gd name="T0" fmla="*/ 30 w 59"/>
              <a:gd name="T1" fmla="*/ 0 h 59"/>
              <a:gd name="T2" fmla="*/ 59 w 59"/>
              <a:gd name="T3" fmla="*/ 59 h 59"/>
              <a:gd name="T4" fmla="*/ 0 w 59"/>
              <a:gd name="T5" fmla="*/ 59 h 59"/>
              <a:gd name="T6" fmla="*/ 30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30" y="0"/>
                </a:moveTo>
                <a:lnTo>
                  <a:pt x="59" y="59"/>
                </a:lnTo>
                <a:lnTo>
                  <a:pt x="0" y="59"/>
                </a:lnTo>
                <a:lnTo>
                  <a:pt x="30" y="0"/>
                </a:lnTo>
                <a:close/>
              </a:path>
            </a:pathLst>
          </a:custGeom>
          <a:solidFill>
            <a:schemeClr val="tx1"/>
          </a:solidFill>
          <a:ln w="0">
            <a:solidFill>
              <a:schemeClr val="tx1"/>
            </a:solidFill>
            <a:prstDash val="solid"/>
            <a:round/>
            <a:headEnd/>
            <a:tailEnd/>
          </a:ln>
        </p:spPr>
        <p:txBody>
          <a:bodyPr/>
          <a:lstStyle/>
          <a:p>
            <a:endParaRPr lang="en-GB"/>
          </a:p>
        </p:txBody>
      </p:sp>
      <p:sp>
        <p:nvSpPr>
          <p:cNvPr id="24639" name="Freeform 63"/>
          <p:cNvSpPr>
            <a:spLocks/>
          </p:cNvSpPr>
          <p:nvPr/>
        </p:nvSpPr>
        <p:spPr bwMode="auto">
          <a:xfrm>
            <a:off x="3375025" y="3963988"/>
            <a:ext cx="47625" cy="44450"/>
          </a:xfrm>
          <a:custGeom>
            <a:avLst/>
            <a:gdLst>
              <a:gd name="T0" fmla="*/ 29 w 59"/>
              <a:gd name="T1" fmla="*/ 0 h 59"/>
              <a:gd name="T2" fmla="*/ 59 w 59"/>
              <a:gd name="T3" fmla="*/ 59 h 59"/>
              <a:gd name="T4" fmla="*/ 0 w 59"/>
              <a:gd name="T5" fmla="*/ 59 h 59"/>
              <a:gd name="T6" fmla="*/ 29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29" y="0"/>
                </a:moveTo>
                <a:lnTo>
                  <a:pt x="59" y="59"/>
                </a:lnTo>
                <a:lnTo>
                  <a:pt x="0" y="59"/>
                </a:lnTo>
                <a:lnTo>
                  <a:pt x="29" y="0"/>
                </a:lnTo>
                <a:close/>
              </a:path>
            </a:pathLst>
          </a:custGeom>
          <a:solidFill>
            <a:schemeClr val="tx1"/>
          </a:solidFill>
          <a:ln w="0">
            <a:solidFill>
              <a:schemeClr val="tx1"/>
            </a:solidFill>
            <a:prstDash val="solid"/>
            <a:round/>
            <a:headEnd/>
            <a:tailEnd/>
          </a:ln>
        </p:spPr>
        <p:txBody>
          <a:bodyPr/>
          <a:lstStyle/>
          <a:p>
            <a:endParaRPr lang="en-GB"/>
          </a:p>
        </p:txBody>
      </p:sp>
      <p:sp>
        <p:nvSpPr>
          <p:cNvPr id="24640" name="Freeform 64"/>
          <p:cNvSpPr>
            <a:spLocks/>
          </p:cNvSpPr>
          <p:nvPr/>
        </p:nvSpPr>
        <p:spPr bwMode="auto">
          <a:xfrm>
            <a:off x="3514725" y="3938588"/>
            <a:ext cx="46038" cy="42862"/>
          </a:xfrm>
          <a:custGeom>
            <a:avLst/>
            <a:gdLst>
              <a:gd name="T0" fmla="*/ 29 w 59"/>
              <a:gd name="T1" fmla="*/ 0 h 59"/>
              <a:gd name="T2" fmla="*/ 59 w 59"/>
              <a:gd name="T3" fmla="*/ 59 h 59"/>
              <a:gd name="T4" fmla="*/ 0 w 59"/>
              <a:gd name="T5" fmla="*/ 59 h 59"/>
              <a:gd name="T6" fmla="*/ 29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29" y="0"/>
                </a:moveTo>
                <a:lnTo>
                  <a:pt x="59" y="59"/>
                </a:lnTo>
                <a:lnTo>
                  <a:pt x="0" y="59"/>
                </a:lnTo>
                <a:lnTo>
                  <a:pt x="29" y="0"/>
                </a:lnTo>
                <a:close/>
              </a:path>
            </a:pathLst>
          </a:custGeom>
          <a:solidFill>
            <a:schemeClr val="tx1"/>
          </a:solidFill>
          <a:ln w="0">
            <a:solidFill>
              <a:schemeClr val="tx1"/>
            </a:solidFill>
            <a:prstDash val="solid"/>
            <a:round/>
            <a:headEnd/>
            <a:tailEnd/>
          </a:ln>
        </p:spPr>
        <p:txBody>
          <a:bodyPr/>
          <a:lstStyle/>
          <a:p>
            <a:endParaRPr lang="en-GB"/>
          </a:p>
        </p:txBody>
      </p:sp>
      <p:sp>
        <p:nvSpPr>
          <p:cNvPr id="24641" name="Freeform 65"/>
          <p:cNvSpPr>
            <a:spLocks/>
          </p:cNvSpPr>
          <p:nvPr/>
        </p:nvSpPr>
        <p:spPr bwMode="auto">
          <a:xfrm>
            <a:off x="3306763" y="3933825"/>
            <a:ext cx="46037" cy="46038"/>
          </a:xfrm>
          <a:custGeom>
            <a:avLst/>
            <a:gdLst>
              <a:gd name="T0" fmla="*/ 30 w 59"/>
              <a:gd name="T1" fmla="*/ 0 h 59"/>
              <a:gd name="T2" fmla="*/ 59 w 59"/>
              <a:gd name="T3" fmla="*/ 59 h 59"/>
              <a:gd name="T4" fmla="*/ 0 w 59"/>
              <a:gd name="T5" fmla="*/ 59 h 59"/>
              <a:gd name="T6" fmla="*/ 30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30" y="0"/>
                </a:moveTo>
                <a:lnTo>
                  <a:pt x="59" y="59"/>
                </a:lnTo>
                <a:lnTo>
                  <a:pt x="0" y="59"/>
                </a:lnTo>
                <a:lnTo>
                  <a:pt x="30" y="0"/>
                </a:lnTo>
                <a:close/>
              </a:path>
            </a:pathLst>
          </a:custGeom>
          <a:solidFill>
            <a:schemeClr val="tx1"/>
          </a:solidFill>
          <a:ln w="0">
            <a:solidFill>
              <a:schemeClr val="tx1"/>
            </a:solidFill>
            <a:prstDash val="solid"/>
            <a:round/>
            <a:headEnd/>
            <a:tailEnd/>
          </a:ln>
        </p:spPr>
        <p:txBody>
          <a:bodyPr/>
          <a:lstStyle/>
          <a:p>
            <a:endParaRPr lang="en-GB"/>
          </a:p>
        </p:txBody>
      </p:sp>
      <p:sp>
        <p:nvSpPr>
          <p:cNvPr id="24642" name="Freeform 66"/>
          <p:cNvSpPr>
            <a:spLocks/>
          </p:cNvSpPr>
          <p:nvPr/>
        </p:nvSpPr>
        <p:spPr bwMode="auto">
          <a:xfrm>
            <a:off x="3584575" y="3930650"/>
            <a:ext cx="46038" cy="44450"/>
          </a:xfrm>
          <a:custGeom>
            <a:avLst/>
            <a:gdLst>
              <a:gd name="T0" fmla="*/ 30 w 59"/>
              <a:gd name="T1" fmla="*/ 0 h 59"/>
              <a:gd name="T2" fmla="*/ 59 w 59"/>
              <a:gd name="T3" fmla="*/ 59 h 59"/>
              <a:gd name="T4" fmla="*/ 0 w 59"/>
              <a:gd name="T5" fmla="*/ 59 h 59"/>
              <a:gd name="T6" fmla="*/ 30 w 59"/>
              <a:gd name="T7" fmla="*/ 0 h 59"/>
              <a:gd name="T8" fmla="*/ 0 60000 65536"/>
              <a:gd name="T9" fmla="*/ 0 60000 65536"/>
              <a:gd name="T10" fmla="*/ 0 60000 65536"/>
              <a:gd name="T11" fmla="*/ 0 60000 65536"/>
              <a:gd name="T12" fmla="*/ 0 w 59"/>
              <a:gd name="T13" fmla="*/ 0 h 59"/>
              <a:gd name="T14" fmla="*/ 59 w 59"/>
              <a:gd name="T15" fmla="*/ 59 h 59"/>
            </a:gdLst>
            <a:ahLst/>
            <a:cxnLst>
              <a:cxn ang="T8">
                <a:pos x="T0" y="T1"/>
              </a:cxn>
              <a:cxn ang="T9">
                <a:pos x="T2" y="T3"/>
              </a:cxn>
              <a:cxn ang="T10">
                <a:pos x="T4" y="T5"/>
              </a:cxn>
              <a:cxn ang="T11">
                <a:pos x="T6" y="T7"/>
              </a:cxn>
            </a:cxnLst>
            <a:rect l="T12" t="T13" r="T14" b="T15"/>
            <a:pathLst>
              <a:path w="59" h="59">
                <a:moveTo>
                  <a:pt x="30" y="0"/>
                </a:moveTo>
                <a:lnTo>
                  <a:pt x="59" y="59"/>
                </a:lnTo>
                <a:lnTo>
                  <a:pt x="0" y="59"/>
                </a:lnTo>
                <a:lnTo>
                  <a:pt x="30" y="0"/>
                </a:lnTo>
                <a:close/>
              </a:path>
            </a:pathLst>
          </a:custGeom>
          <a:solidFill>
            <a:schemeClr val="tx1"/>
          </a:solidFill>
          <a:ln w="0">
            <a:solidFill>
              <a:schemeClr val="tx1"/>
            </a:solidFill>
            <a:prstDash val="solid"/>
            <a:round/>
            <a:headEnd/>
            <a:tailEnd/>
          </a:ln>
        </p:spPr>
        <p:txBody>
          <a:bodyPr/>
          <a:lstStyle/>
          <a:p>
            <a:endParaRPr lang="en-GB"/>
          </a:p>
        </p:txBody>
      </p:sp>
      <p:sp>
        <p:nvSpPr>
          <p:cNvPr id="24643" name="Line 67"/>
          <p:cNvSpPr>
            <a:spLocks noChangeShapeType="1"/>
          </p:cNvSpPr>
          <p:nvPr/>
        </p:nvSpPr>
        <p:spPr bwMode="auto">
          <a:xfrm>
            <a:off x="2393950" y="4025900"/>
            <a:ext cx="536575" cy="1588"/>
          </a:xfrm>
          <a:prstGeom prst="line">
            <a:avLst/>
          </a:prstGeom>
          <a:noFill/>
          <a:ln w="23813">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644" name="Rectangle 68"/>
          <p:cNvSpPr>
            <a:spLocks noChangeArrowheads="1"/>
          </p:cNvSpPr>
          <p:nvPr/>
        </p:nvSpPr>
        <p:spPr bwMode="auto">
          <a:xfrm>
            <a:off x="2638425" y="4051300"/>
            <a:ext cx="47625" cy="44450"/>
          </a:xfrm>
          <a:prstGeom prst="rect">
            <a:avLst/>
          </a:prstGeom>
          <a:solidFill>
            <a:schemeClr val="tx1"/>
          </a:solidFill>
          <a:ln w="0">
            <a:solidFill>
              <a:schemeClr val="tx1"/>
            </a:solidFill>
            <a:miter lim="800000"/>
            <a:headEnd/>
            <a:tailEnd/>
          </a:ln>
        </p:spPr>
        <p:txBody>
          <a:bodyPr/>
          <a:lstStyle/>
          <a:p>
            <a:endParaRPr lang="en-US"/>
          </a:p>
        </p:txBody>
      </p:sp>
      <p:sp>
        <p:nvSpPr>
          <p:cNvPr id="24645" name="Rectangle 69"/>
          <p:cNvSpPr>
            <a:spLocks noChangeArrowheads="1"/>
          </p:cNvSpPr>
          <p:nvPr/>
        </p:nvSpPr>
        <p:spPr bwMode="auto">
          <a:xfrm>
            <a:off x="2706688" y="4048125"/>
            <a:ext cx="49212" cy="46038"/>
          </a:xfrm>
          <a:prstGeom prst="rect">
            <a:avLst/>
          </a:prstGeom>
          <a:solidFill>
            <a:schemeClr val="tx1"/>
          </a:solidFill>
          <a:ln w="0">
            <a:solidFill>
              <a:schemeClr val="tx1"/>
            </a:solidFill>
            <a:miter lim="800000"/>
            <a:headEnd/>
            <a:tailEnd/>
          </a:ln>
        </p:spPr>
        <p:txBody>
          <a:bodyPr/>
          <a:lstStyle/>
          <a:p>
            <a:endParaRPr lang="en-US"/>
          </a:p>
        </p:txBody>
      </p:sp>
      <p:sp>
        <p:nvSpPr>
          <p:cNvPr id="24646" name="Rectangle 70"/>
          <p:cNvSpPr>
            <a:spLocks noChangeArrowheads="1"/>
          </p:cNvSpPr>
          <p:nvPr/>
        </p:nvSpPr>
        <p:spPr bwMode="auto">
          <a:xfrm>
            <a:off x="2568575" y="4037013"/>
            <a:ext cx="47625" cy="46037"/>
          </a:xfrm>
          <a:prstGeom prst="rect">
            <a:avLst/>
          </a:prstGeom>
          <a:solidFill>
            <a:schemeClr val="tx1"/>
          </a:solidFill>
          <a:ln w="0">
            <a:solidFill>
              <a:schemeClr val="tx1"/>
            </a:solidFill>
            <a:miter lim="800000"/>
            <a:headEnd/>
            <a:tailEnd/>
          </a:ln>
        </p:spPr>
        <p:txBody>
          <a:bodyPr/>
          <a:lstStyle/>
          <a:p>
            <a:endParaRPr lang="en-US"/>
          </a:p>
        </p:txBody>
      </p:sp>
      <p:sp>
        <p:nvSpPr>
          <p:cNvPr id="24647" name="Rectangle 71"/>
          <p:cNvSpPr>
            <a:spLocks noChangeArrowheads="1"/>
          </p:cNvSpPr>
          <p:nvPr/>
        </p:nvSpPr>
        <p:spPr bwMode="auto">
          <a:xfrm>
            <a:off x="2778125" y="4027488"/>
            <a:ext cx="47625" cy="46037"/>
          </a:xfrm>
          <a:prstGeom prst="rect">
            <a:avLst/>
          </a:prstGeom>
          <a:solidFill>
            <a:schemeClr val="tx1"/>
          </a:solidFill>
          <a:ln w="0">
            <a:solidFill>
              <a:schemeClr val="tx1"/>
            </a:solidFill>
            <a:miter lim="800000"/>
            <a:headEnd/>
            <a:tailEnd/>
          </a:ln>
        </p:spPr>
        <p:txBody>
          <a:bodyPr/>
          <a:lstStyle/>
          <a:p>
            <a:endParaRPr lang="en-US"/>
          </a:p>
        </p:txBody>
      </p:sp>
      <p:sp>
        <p:nvSpPr>
          <p:cNvPr id="24648" name="Rectangle 72"/>
          <p:cNvSpPr>
            <a:spLocks noChangeArrowheads="1"/>
          </p:cNvSpPr>
          <p:nvPr/>
        </p:nvSpPr>
        <p:spPr bwMode="auto">
          <a:xfrm>
            <a:off x="2500313" y="4025900"/>
            <a:ext cx="47625" cy="44450"/>
          </a:xfrm>
          <a:prstGeom prst="rect">
            <a:avLst/>
          </a:prstGeom>
          <a:solidFill>
            <a:schemeClr val="tx1"/>
          </a:solidFill>
          <a:ln w="0">
            <a:solidFill>
              <a:schemeClr val="tx1"/>
            </a:solidFill>
            <a:miter lim="800000"/>
            <a:headEnd/>
            <a:tailEnd/>
          </a:ln>
        </p:spPr>
        <p:txBody>
          <a:bodyPr/>
          <a:lstStyle/>
          <a:p>
            <a:endParaRPr lang="en-US"/>
          </a:p>
        </p:txBody>
      </p:sp>
      <p:sp>
        <p:nvSpPr>
          <p:cNvPr id="24649" name="Rectangle 73"/>
          <p:cNvSpPr>
            <a:spLocks noChangeArrowheads="1"/>
          </p:cNvSpPr>
          <p:nvPr/>
        </p:nvSpPr>
        <p:spPr bwMode="auto">
          <a:xfrm>
            <a:off x="2846388" y="4022725"/>
            <a:ext cx="47625" cy="44450"/>
          </a:xfrm>
          <a:prstGeom prst="rect">
            <a:avLst/>
          </a:prstGeom>
          <a:solidFill>
            <a:schemeClr val="tx1"/>
          </a:solidFill>
          <a:ln w="0">
            <a:solidFill>
              <a:schemeClr val="tx1"/>
            </a:solidFill>
            <a:miter lim="800000"/>
            <a:headEnd/>
            <a:tailEnd/>
          </a:ln>
        </p:spPr>
        <p:txBody>
          <a:bodyPr/>
          <a:lstStyle/>
          <a:p>
            <a:endParaRPr lang="en-US"/>
          </a:p>
        </p:txBody>
      </p:sp>
      <p:sp>
        <p:nvSpPr>
          <p:cNvPr id="24650" name="Rectangle 74"/>
          <p:cNvSpPr>
            <a:spLocks noChangeArrowheads="1"/>
          </p:cNvSpPr>
          <p:nvPr/>
        </p:nvSpPr>
        <p:spPr bwMode="auto">
          <a:xfrm>
            <a:off x="2430463" y="4017963"/>
            <a:ext cx="47625" cy="44450"/>
          </a:xfrm>
          <a:prstGeom prst="rect">
            <a:avLst/>
          </a:prstGeom>
          <a:solidFill>
            <a:schemeClr val="tx1"/>
          </a:solidFill>
          <a:ln w="0">
            <a:solidFill>
              <a:schemeClr val="tx1"/>
            </a:solidFill>
            <a:miter lim="800000"/>
            <a:headEnd/>
            <a:tailEnd/>
          </a:ln>
        </p:spPr>
        <p:txBody>
          <a:bodyPr/>
          <a:lstStyle/>
          <a:p>
            <a:endParaRPr lang="en-US"/>
          </a:p>
        </p:txBody>
      </p:sp>
      <p:sp>
        <p:nvSpPr>
          <p:cNvPr id="24651" name="Rectangle 75"/>
          <p:cNvSpPr>
            <a:spLocks noChangeArrowheads="1"/>
          </p:cNvSpPr>
          <p:nvPr/>
        </p:nvSpPr>
        <p:spPr bwMode="auto">
          <a:xfrm>
            <a:off x="2673350" y="4006850"/>
            <a:ext cx="47625" cy="46038"/>
          </a:xfrm>
          <a:prstGeom prst="rect">
            <a:avLst/>
          </a:prstGeom>
          <a:solidFill>
            <a:schemeClr val="tx1"/>
          </a:solidFill>
          <a:ln w="0">
            <a:solidFill>
              <a:schemeClr val="tx1"/>
            </a:solidFill>
            <a:miter lim="800000"/>
            <a:headEnd/>
            <a:tailEnd/>
          </a:ln>
        </p:spPr>
        <p:txBody>
          <a:bodyPr/>
          <a:lstStyle/>
          <a:p>
            <a:endParaRPr lang="en-US"/>
          </a:p>
        </p:txBody>
      </p:sp>
      <p:sp>
        <p:nvSpPr>
          <p:cNvPr id="24652" name="Rectangle 76"/>
          <p:cNvSpPr>
            <a:spLocks noChangeArrowheads="1"/>
          </p:cNvSpPr>
          <p:nvPr/>
        </p:nvSpPr>
        <p:spPr bwMode="auto">
          <a:xfrm>
            <a:off x="2603500" y="4006850"/>
            <a:ext cx="47625" cy="44450"/>
          </a:xfrm>
          <a:prstGeom prst="rect">
            <a:avLst/>
          </a:prstGeom>
          <a:solidFill>
            <a:schemeClr val="tx1"/>
          </a:solidFill>
          <a:ln w="0">
            <a:solidFill>
              <a:schemeClr val="tx1"/>
            </a:solidFill>
            <a:miter lim="800000"/>
            <a:headEnd/>
            <a:tailEnd/>
          </a:ln>
        </p:spPr>
        <p:txBody>
          <a:bodyPr/>
          <a:lstStyle/>
          <a:p>
            <a:endParaRPr lang="en-US"/>
          </a:p>
        </p:txBody>
      </p:sp>
      <p:sp>
        <p:nvSpPr>
          <p:cNvPr id="24653" name="Rectangle 77"/>
          <p:cNvSpPr>
            <a:spLocks noChangeArrowheads="1"/>
          </p:cNvSpPr>
          <p:nvPr/>
        </p:nvSpPr>
        <p:spPr bwMode="auto">
          <a:xfrm>
            <a:off x="2741613" y="4005263"/>
            <a:ext cx="49212" cy="44450"/>
          </a:xfrm>
          <a:prstGeom prst="rect">
            <a:avLst/>
          </a:prstGeom>
          <a:solidFill>
            <a:schemeClr val="tx1"/>
          </a:solidFill>
          <a:ln w="0">
            <a:solidFill>
              <a:schemeClr val="tx1"/>
            </a:solidFill>
            <a:miter lim="800000"/>
            <a:headEnd/>
            <a:tailEnd/>
          </a:ln>
        </p:spPr>
        <p:txBody>
          <a:bodyPr/>
          <a:lstStyle/>
          <a:p>
            <a:endParaRPr lang="en-US"/>
          </a:p>
        </p:txBody>
      </p:sp>
      <p:sp>
        <p:nvSpPr>
          <p:cNvPr id="24654" name="Rectangle 78"/>
          <p:cNvSpPr>
            <a:spLocks noChangeArrowheads="1"/>
          </p:cNvSpPr>
          <p:nvPr/>
        </p:nvSpPr>
        <p:spPr bwMode="auto">
          <a:xfrm>
            <a:off x="2535238" y="4000500"/>
            <a:ext cx="46037" cy="46038"/>
          </a:xfrm>
          <a:prstGeom prst="rect">
            <a:avLst/>
          </a:prstGeom>
          <a:solidFill>
            <a:schemeClr val="tx1"/>
          </a:solidFill>
          <a:ln w="0">
            <a:solidFill>
              <a:schemeClr val="tx1"/>
            </a:solidFill>
            <a:miter lim="800000"/>
            <a:headEnd/>
            <a:tailEnd/>
          </a:ln>
        </p:spPr>
        <p:txBody>
          <a:bodyPr/>
          <a:lstStyle/>
          <a:p>
            <a:endParaRPr lang="en-US"/>
          </a:p>
        </p:txBody>
      </p:sp>
      <p:sp>
        <p:nvSpPr>
          <p:cNvPr id="24655" name="Rectangle 79"/>
          <p:cNvSpPr>
            <a:spLocks noChangeArrowheads="1"/>
          </p:cNvSpPr>
          <p:nvPr/>
        </p:nvSpPr>
        <p:spPr bwMode="auto">
          <a:xfrm>
            <a:off x="2813050" y="4000500"/>
            <a:ext cx="46038" cy="44450"/>
          </a:xfrm>
          <a:prstGeom prst="rect">
            <a:avLst/>
          </a:prstGeom>
          <a:solidFill>
            <a:schemeClr val="tx1"/>
          </a:solidFill>
          <a:ln w="0">
            <a:solidFill>
              <a:schemeClr val="tx1"/>
            </a:solidFill>
            <a:miter lim="800000"/>
            <a:headEnd/>
            <a:tailEnd/>
          </a:ln>
        </p:spPr>
        <p:txBody>
          <a:bodyPr/>
          <a:lstStyle/>
          <a:p>
            <a:endParaRPr lang="en-US"/>
          </a:p>
        </p:txBody>
      </p:sp>
      <p:sp>
        <p:nvSpPr>
          <p:cNvPr id="24656" name="Rectangle 80"/>
          <p:cNvSpPr>
            <a:spLocks noChangeArrowheads="1"/>
          </p:cNvSpPr>
          <p:nvPr/>
        </p:nvSpPr>
        <p:spPr bwMode="auto">
          <a:xfrm>
            <a:off x="2465388" y="3990975"/>
            <a:ext cx="47625" cy="44450"/>
          </a:xfrm>
          <a:prstGeom prst="rect">
            <a:avLst/>
          </a:prstGeom>
          <a:solidFill>
            <a:schemeClr val="tx1"/>
          </a:solidFill>
          <a:ln w="0">
            <a:solidFill>
              <a:schemeClr val="tx1"/>
            </a:solidFill>
            <a:miter lim="800000"/>
            <a:headEnd/>
            <a:tailEnd/>
          </a:ln>
        </p:spPr>
        <p:txBody>
          <a:bodyPr/>
          <a:lstStyle/>
          <a:p>
            <a:endParaRPr lang="en-US"/>
          </a:p>
        </p:txBody>
      </p:sp>
      <p:sp>
        <p:nvSpPr>
          <p:cNvPr id="24657" name="Rectangle 81"/>
          <p:cNvSpPr>
            <a:spLocks noChangeArrowheads="1"/>
          </p:cNvSpPr>
          <p:nvPr/>
        </p:nvSpPr>
        <p:spPr bwMode="auto">
          <a:xfrm>
            <a:off x="2881313" y="3990975"/>
            <a:ext cx="47625" cy="44450"/>
          </a:xfrm>
          <a:prstGeom prst="rect">
            <a:avLst/>
          </a:prstGeom>
          <a:solidFill>
            <a:schemeClr val="tx1"/>
          </a:solidFill>
          <a:ln w="0">
            <a:solidFill>
              <a:schemeClr val="tx1"/>
            </a:solidFill>
            <a:miter lim="800000"/>
            <a:headEnd/>
            <a:tailEnd/>
          </a:ln>
        </p:spPr>
        <p:txBody>
          <a:bodyPr/>
          <a:lstStyle/>
          <a:p>
            <a:endParaRPr lang="en-US"/>
          </a:p>
        </p:txBody>
      </p:sp>
      <p:sp>
        <p:nvSpPr>
          <p:cNvPr id="24658" name="Rectangle 82"/>
          <p:cNvSpPr>
            <a:spLocks noChangeArrowheads="1"/>
          </p:cNvSpPr>
          <p:nvPr/>
        </p:nvSpPr>
        <p:spPr bwMode="auto">
          <a:xfrm>
            <a:off x="2638425" y="3983038"/>
            <a:ext cx="47625" cy="46037"/>
          </a:xfrm>
          <a:prstGeom prst="rect">
            <a:avLst/>
          </a:prstGeom>
          <a:solidFill>
            <a:schemeClr val="tx1"/>
          </a:solidFill>
          <a:ln w="0">
            <a:solidFill>
              <a:schemeClr val="tx1"/>
            </a:solidFill>
            <a:miter lim="800000"/>
            <a:headEnd/>
            <a:tailEnd/>
          </a:ln>
        </p:spPr>
        <p:txBody>
          <a:bodyPr/>
          <a:lstStyle/>
          <a:p>
            <a:endParaRPr lang="en-US"/>
          </a:p>
        </p:txBody>
      </p:sp>
      <p:sp>
        <p:nvSpPr>
          <p:cNvPr id="24659" name="Rectangle 83"/>
          <p:cNvSpPr>
            <a:spLocks noChangeArrowheads="1"/>
          </p:cNvSpPr>
          <p:nvPr/>
        </p:nvSpPr>
        <p:spPr bwMode="auto">
          <a:xfrm>
            <a:off x="2568575" y="3979863"/>
            <a:ext cx="47625" cy="44450"/>
          </a:xfrm>
          <a:prstGeom prst="rect">
            <a:avLst/>
          </a:prstGeom>
          <a:solidFill>
            <a:schemeClr val="tx1"/>
          </a:solidFill>
          <a:ln w="0">
            <a:solidFill>
              <a:schemeClr val="tx1"/>
            </a:solidFill>
            <a:miter lim="800000"/>
            <a:headEnd/>
            <a:tailEnd/>
          </a:ln>
        </p:spPr>
        <p:txBody>
          <a:bodyPr/>
          <a:lstStyle/>
          <a:p>
            <a:endParaRPr lang="en-US"/>
          </a:p>
        </p:txBody>
      </p:sp>
      <p:sp>
        <p:nvSpPr>
          <p:cNvPr id="24660" name="Rectangle 84"/>
          <p:cNvSpPr>
            <a:spLocks noChangeArrowheads="1"/>
          </p:cNvSpPr>
          <p:nvPr/>
        </p:nvSpPr>
        <p:spPr bwMode="auto">
          <a:xfrm>
            <a:off x="2706688" y="3956050"/>
            <a:ext cx="49212" cy="46038"/>
          </a:xfrm>
          <a:prstGeom prst="rect">
            <a:avLst/>
          </a:prstGeom>
          <a:solidFill>
            <a:schemeClr val="tx1"/>
          </a:solidFill>
          <a:ln w="0">
            <a:solidFill>
              <a:schemeClr val="tx1"/>
            </a:solidFill>
            <a:miter lim="800000"/>
            <a:headEnd/>
            <a:tailEnd/>
          </a:ln>
        </p:spPr>
        <p:txBody>
          <a:bodyPr/>
          <a:lstStyle/>
          <a:p>
            <a:endParaRPr lang="en-US"/>
          </a:p>
        </p:txBody>
      </p:sp>
      <p:sp>
        <p:nvSpPr>
          <p:cNvPr id="24661" name="Rectangle 85"/>
          <p:cNvSpPr>
            <a:spLocks noChangeArrowheads="1"/>
          </p:cNvSpPr>
          <p:nvPr/>
        </p:nvSpPr>
        <p:spPr bwMode="auto">
          <a:xfrm>
            <a:off x="2500313" y="3956050"/>
            <a:ext cx="47625" cy="46038"/>
          </a:xfrm>
          <a:prstGeom prst="rect">
            <a:avLst/>
          </a:prstGeom>
          <a:solidFill>
            <a:schemeClr val="tx1"/>
          </a:solidFill>
          <a:ln w="0">
            <a:solidFill>
              <a:schemeClr val="tx1"/>
            </a:solidFill>
            <a:miter lim="800000"/>
            <a:headEnd/>
            <a:tailEnd/>
          </a:ln>
        </p:spPr>
        <p:txBody>
          <a:bodyPr/>
          <a:lstStyle/>
          <a:p>
            <a:endParaRPr lang="en-US"/>
          </a:p>
        </p:txBody>
      </p:sp>
      <p:sp>
        <p:nvSpPr>
          <p:cNvPr id="24662" name="Rectangle 86"/>
          <p:cNvSpPr>
            <a:spLocks noChangeArrowheads="1"/>
          </p:cNvSpPr>
          <p:nvPr/>
        </p:nvSpPr>
        <p:spPr bwMode="auto">
          <a:xfrm>
            <a:off x="2638425" y="3902075"/>
            <a:ext cx="47625" cy="44450"/>
          </a:xfrm>
          <a:prstGeom prst="rect">
            <a:avLst/>
          </a:prstGeom>
          <a:solidFill>
            <a:schemeClr val="tx1"/>
          </a:solidFill>
          <a:ln w="0">
            <a:solidFill>
              <a:schemeClr val="tx1"/>
            </a:solidFill>
            <a:miter lim="800000"/>
            <a:headEnd/>
            <a:tailEnd/>
          </a:ln>
        </p:spPr>
        <p:txBody>
          <a:bodyPr/>
          <a:lstStyle/>
          <a:p>
            <a:endParaRPr lang="en-US"/>
          </a:p>
        </p:txBody>
      </p:sp>
      <p:sp>
        <p:nvSpPr>
          <p:cNvPr id="24663" name="Rectangle 87"/>
          <p:cNvSpPr>
            <a:spLocks noChangeArrowheads="1"/>
          </p:cNvSpPr>
          <p:nvPr/>
        </p:nvSpPr>
        <p:spPr bwMode="auto">
          <a:xfrm>
            <a:off x="2706688" y="3889375"/>
            <a:ext cx="49212" cy="44450"/>
          </a:xfrm>
          <a:prstGeom prst="rect">
            <a:avLst/>
          </a:prstGeom>
          <a:solidFill>
            <a:schemeClr val="tx1"/>
          </a:solidFill>
          <a:ln w="0">
            <a:solidFill>
              <a:schemeClr val="tx1"/>
            </a:solidFill>
            <a:miter lim="800000"/>
            <a:headEnd/>
            <a:tailEnd/>
          </a:ln>
        </p:spPr>
        <p:txBody>
          <a:bodyPr/>
          <a:lstStyle/>
          <a:p>
            <a:endParaRPr lang="en-US"/>
          </a:p>
        </p:txBody>
      </p:sp>
      <p:sp>
        <p:nvSpPr>
          <p:cNvPr id="24664" name="Line 88"/>
          <p:cNvSpPr>
            <a:spLocks noChangeShapeType="1"/>
          </p:cNvSpPr>
          <p:nvPr/>
        </p:nvSpPr>
        <p:spPr bwMode="auto">
          <a:xfrm>
            <a:off x="2124075" y="4087813"/>
            <a:ext cx="5116513" cy="1587"/>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665" name="Line 89"/>
          <p:cNvSpPr>
            <a:spLocks noChangeShapeType="1"/>
          </p:cNvSpPr>
          <p:nvPr/>
        </p:nvSpPr>
        <p:spPr bwMode="auto">
          <a:xfrm flipV="1">
            <a:off x="2124075" y="1881188"/>
            <a:ext cx="1588" cy="2206625"/>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666" name="Line 90"/>
          <p:cNvSpPr>
            <a:spLocks noChangeShapeType="1"/>
          </p:cNvSpPr>
          <p:nvPr/>
        </p:nvSpPr>
        <p:spPr bwMode="auto">
          <a:xfrm>
            <a:off x="2101850" y="1881188"/>
            <a:ext cx="53975" cy="1587"/>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667" name="Line 91"/>
          <p:cNvSpPr>
            <a:spLocks noChangeShapeType="1"/>
          </p:cNvSpPr>
          <p:nvPr/>
        </p:nvSpPr>
        <p:spPr bwMode="auto">
          <a:xfrm flipH="1">
            <a:off x="2101850" y="1881188"/>
            <a:ext cx="53975" cy="1587"/>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668" name="Line 92"/>
          <p:cNvSpPr>
            <a:spLocks noChangeShapeType="1"/>
          </p:cNvSpPr>
          <p:nvPr/>
        </p:nvSpPr>
        <p:spPr bwMode="auto">
          <a:xfrm flipH="1">
            <a:off x="2078038" y="4087813"/>
            <a:ext cx="46037" cy="1587"/>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669" name="Rectangle 93"/>
          <p:cNvSpPr>
            <a:spLocks noChangeArrowheads="1"/>
          </p:cNvSpPr>
          <p:nvPr/>
        </p:nvSpPr>
        <p:spPr bwMode="auto">
          <a:xfrm>
            <a:off x="1752600" y="3962400"/>
            <a:ext cx="114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atin typeface="Times New Roman" pitchFamily="18" charset="0"/>
              </a:rPr>
              <a:t>0</a:t>
            </a:r>
          </a:p>
        </p:txBody>
      </p:sp>
      <p:sp>
        <p:nvSpPr>
          <p:cNvPr id="24670" name="Line 94"/>
          <p:cNvSpPr>
            <a:spLocks noChangeShapeType="1"/>
          </p:cNvSpPr>
          <p:nvPr/>
        </p:nvSpPr>
        <p:spPr bwMode="auto">
          <a:xfrm flipH="1">
            <a:off x="2078038" y="3352800"/>
            <a:ext cx="46037" cy="1588"/>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671" name="Rectangle 95"/>
          <p:cNvSpPr>
            <a:spLocks noChangeArrowheads="1"/>
          </p:cNvSpPr>
          <p:nvPr/>
        </p:nvSpPr>
        <p:spPr bwMode="auto">
          <a:xfrm>
            <a:off x="1624013" y="3271838"/>
            <a:ext cx="342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atin typeface="Times New Roman" pitchFamily="18" charset="0"/>
              </a:rPr>
              <a:t>100</a:t>
            </a:r>
          </a:p>
        </p:txBody>
      </p:sp>
      <p:sp>
        <p:nvSpPr>
          <p:cNvPr id="24672" name="Line 96"/>
          <p:cNvSpPr>
            <a:spLocks noChangeShapeType="1"/>
          </p:cNvSpPr>
          <p:nvPr/>
        </p:nvSpPr>
        <p:spPr bwMode="auto">
          <a:xfrm flipH="1">
            <a:off x="2078038" y="2617788"/>
            <a:ext cx="46037" cy="1587"/>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673" name="Rectangle 97"/>
          <p:cNvSpPr>
            <a:spLocks noChangeArrowheads="1"/>
          </p:cNvSpPr>
          <p:nvPr/>
        </p:nvSpPr>
        <p:spPr bwMode="auto">
          <a:xfrm>
            <a:off x="1624013" y="2536825"/>
            <a:ext cx="342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atin typeface="Times New Roman" pitchFamily="18" charset="0"/>
              </a:rPr>
              <a:t>200</a:t>
            </a:r>
          </a:p>
        </p:txBody>
      </p:sp>
      <p:sp>
        <p:nvSpPr>
          <p:cNvPr id="24674" name="Line 98"/>
          <p:cNvSpPr>
            <a:spLocks noChangeShapeType="1"/>
          </p:cNvSpPr>
          <p:nvPr/>
        </p:nvSpPr>
        <p:spPr bwMode="auto">
          <a:xfrm flipH="1">
            <a:off x="2078038" y="1881188"/>
            <a:ext cx="46037" cy="1587"/>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675" name="Rectangle 99"/>
          <p:cNvSpPr>
            <a:spLocks noChangeArrowheads="1"/>
          </p:cNvSpPr>
          <p:nvPr/>
        </p:nvSpPr>
        <p:spPr bwMode="auto">
          <a:xfrm>
            <a:off x="1624013" y="1800225"/>
            <a:ext cx="342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atin typeface="Times New Roman" pitchFamily="18" charset="0"/>
              </a:rPr>
              <a:t>300</a:t>
            </a:r>
          </a:p>
        </p:txBody>
      </p:sp>
      <p:sp>
        <p:nvSpPr>
          <p:cNvPr id="24676" name="Line 100"/>
          <p:cNvSpPr>
            <a:spLocks noChangeShapeType="1"/>
          </p:cNvSpPr>
          <p:nvPr/>
        </p:nvSpPr>
        <p:spPr bwMode="auto">
          <a:xfrm flipV="1">
            <a:off x="2124075" y="1327150"/>
            <a:ext cx="1588" cy="442913"/>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677" name="Line 101"/>
          <p:cNvSpPr>
            <a:spLocks noChangeShapeType="1"/>
          </p:cNvSpPr>
          <p:nvPr/>
        </p:nvSpPr>
        <p:spPr bwMode="auto">
          <a:xfrm>
            <a:off x="2101850" y="1770063"/>
            <a:ext cx="53975" cy="1587"/>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678" name="Line 102"/>
          <p:cNvSpPr>
            <a:spLocks noChangeShapeType="1"/>
          </p:cNvSpPr>
          <p:nvPr/>
        </p:nvSpPr>
        <p:spPr bwMode="auto">
          <a:xfrm flipH="1">
            <a:off x="2101850" y="1770063"/>
            <a:ext cx="53975" cy="1587"/>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679" name="Line 103"/>
          <p:cNvSpPr>
            <a:spLocks noChangeShapeType="1"/>
          </p:cNvSpPr>
          <p:nvPr/>
        </p:nvSpPr>
        <p:spPr bwMode="auto">
          <a:xfrm>
            <a:off x="2101850" y="1327150"/>
            <a:ext cx="53975" cy="1588"/>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680" name="Line 104"/>
          <p:cNvSpPr>
            <a:spLocks noChangeShapeType="1"/>
          </p:cNvSpPr>
          <p:nvPr/>
        </p:nvSpPr>
        <p:spPr bwMode="auto">
          <a:xfrm flipH="1">
            <a:off x="2101850" y="1327150"/>
            <a:ext cx="53975" cy="1588"/>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681" name="Line 105"/>
          <p:cNvSpPr>
            <a:spLocks noChangeShapeType="1"/>
          </p:cNvSpPr>
          <p:nvPr/>
        </p:nvSpPr>
        <p:spPr bwMode="auto">
          <a:xfrm flipH="1">
            <a:off x="2078038" y="1697038"/>
            <a:ext cx="46037" cy="1587"/>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682" name="Rectangle 106"/>
          <p:cNvSpPr>
            <a:spLocks noChangeArrowheads="1"/>
          </p:cNvSpPr>
          <p:nvPr/>
        </p:nvSpPr>
        <p:spPr bwMode="auto">
          <a:xfrm>
            <a:off x="1624013" y="1616075"/>
            <a:ext cx="342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atin typeface="Times New Roman" pitchFamily="18" charset="0"/>
              </a:rPr>
              <a:t>600</a:t>
            </a:r>
          </a:p>
        </p:txBody>
      </p:sp>
      <p:sp>
        <p:nvSpPr>
          <p:cNvPr id="24683" name="Line 107"/>
          <p:cNvSpPr>
            <a:spLocks noChangeShapeType="1"/>
          </p:cNvSpPr>
          <p:nvPr/>
        </p:nvSpPr>
        <p:spPr bwMode="auto">
          <a:xfrm flipH="1">
            <a:off x="2078038" y="1547813"/>
            <a:ext cx="46037" cy="1587"/>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684" name="Line 108"/>
          <p:cNvSpPr>
            <a:spLocks noChangeShapeType="1"/>
          </p:cNvSpPr>
          <p:nvPr/>
        </p:nvSpPr>
        <p:spPr bwMode="auto">
          <a:xfrm flipH="1">
            <a:off x="2078038" y="1401763"/>
            <a:ext cx="46037" cy="1587"/>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685" name="Rectangle 109"/>
          <p:cNvSpPr>
            <a:spLocks noChangeArrowheads="1"/>
          </p:cNvSpPr>
          <p:nvPr/>
        </p:nvSpPr>
        <p:spPr bwMode="auto">
          <a:xfrm>
            <a:off x="1624013" y="1319213"/>
            <a:ext cx="342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atin typeface="Times New Roman" pitchFamily="18" charset="0"/>
              </a:rPr>
              <a:t>800</a:t>
            </a:r>
          </a:p>
        </p:txBody>
      </p:sp>
      <p:sp>
        <p:nvSpPr>
          <p:cNvPr id="24686" name="Line 110"/>
          <p:cNvSpPr>
            <a:spLocks noChangeShapeType="1"/>
          </p:cNvSpPr>
          <p:nvPr/>
        </p:nvSpPr>
        <p:spPr bwMode="auto">
          <a:xfrm flipV="1">
            <a:off x="2124075" y="663575"/>
            <a:ext cx="1588" cy="55245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687" name="Line 111"/>
          <p:cNvSpPr>
            <a:spLocks noChangeShapeType="1"/>
          </p:cNvSpPr>
          <p:nvPr/>
        </p:nvSpPr>
        <p:spPr bwMode="auto">
          <a:xfrm>
            <a:off x="2101850" y="1216025"/>
            <a:ext cx="53975" cy="1588"/>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688" name="Line 112"/>
          <p:cNvSpPr>
            <a:spLocks noChangeShapeType="1"/>
          </p:cNvSpPr>
          <p:nvPr/>
        </p:nvSpPr>
        <p:spPr bwMode="auto">
          <a:xfrm flipH="1">
            <a:off x="2101850" y="1216025"/>
            <a:ext cx="53975" cy="1588"/>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689" name="Line 113"/>
          <p:cNvSpPr>
            <a:spLocks noChangeShapeType="1"/>
          </p:cNvSpPr>
          <p:nvPr/>
        </p:nvSpPr>
        <p:spPr bwMode="auto">
          <a:xfrm flipH="1">
            <a:off x="2078038" y="1106488"/>
            <a:ext cx="46037" cy="1587"/>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690" name="Rectangle 114"/>
          <p:cNvSpPr>
            <a:spLocks noChangeArrowheads="1"/>
          </p:cNvSpPr>
          <p:nvPr/>
        </p:nvSpPr>
        <p:spPr bwMode="auto">
          <a:xfrm>
            <a:off x="1558925" y="1025525"/>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atin typeface="Times New Roman" pitchFamily="18" charset="0"/>
              </a:rPr>
              <a:t>3300</a:t>
            </a:r>
          </a:p>
        </p:txBody>
      </p:sp>
      <p:sp>
        <p:nvSpPr>
          <p:cNvPr id="24691" name="Line 115"/>
          <p:cNvSpPr>
            <a:spLocks noChangeShapeType="1"/>
          </p:cNvSpPr>
          <p:nvPr/>
        </p:nvSpPr>
        <p:spPr bwMode="auto">
          <a:xfrm flipH="1">
            <a:off x="2078038" y="885825"/>
            <a:ext cx="46037" cy="1588"/>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692" name="Rectangle 116"/>
          <p:cNvSpPr>
            <a:spLocks noChangeArrowheads="1"/>
          </p:cNvSpPr>
          <p:nvPr/>
        </p:nvSpPr>
        <p:spPr bwMode="auto">
          <a:xfrm>
            <a:off x="1558925" y="804863"/>
            <a:ext cx="457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atin typeface="Times New Roman" pitchFamily="18" charset="0"/>
              </a:rPr>
              <a:t>3400</a:t>
            </a:r>
          </a:p>
        </p:txBody>
      </p:sp>
      <p:sp>
        <p:nvSpPr>
          <p:cNvPr id="24693" name="Line 117"/>
          <p:cNvSpPr>
            <a:spLocks noChangeShapeType="1"/>
          </p:cNvSpPr>
          <p:nvPr/>
        </p:nvSpPr>
        <p:spPr bwMode="auto">
          <a:xfrm flipH="1">
            <a:off x="2078038" y="665163"/>
            <a:ext cx="46037" cy="1587"/>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694" name="Rectangle 118"/>
          <p:cNvSpPr>
            <a:spLocks noChangeArrowheads="1"/>
          </p:cNvSpPr>
          <p:nvPr/>
        </p:nvSpPr>
        <p:spPr bwMode="auto">
          <a:xfrm>
            <a:off x="1558925" y="58420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atin typeface="Times New Roman" pitchFamily="18" charset="0"/>
              </a:rPr>
              <a:t>3500</a:t>
            </a:r>
          </a:p>
        </p:txBody>
      </p:sp>
      <p:grpSp>
        <p:nvGrpSpPr>
          <p:cNvPr id="24695" name="Group 119"/>
          <p:cNvGrpSpPr>
            <a:grpSpLocks/>
          </p:cNvGrpSpPr>
          <p:nvPr/>
        </p:nvGrpSpPr>
        <p:grpSpPr bwMode="auto">
          <a:xfrm>
            <a:off x="838200" y="1143000"/>
            <a:ext cx="506413" cy="2051050"/>
            <a:chOff x="654" y="1605"/>
            <a:chExt cx="323" cy="1370"/>
          </a:xfrm>
        </p:grpSpPr>
        <p:sp>
          <p:nvSpPr>
            <p:cNvPr id="24805" name="Rectangle 120"/>
            <p:cNvSpPr>
              <a:spLocks noChangeArrowheads="1"/>
            </p:cNvSpPr>
            <p:nvPr/>
          </p:nvSpPr>
          <p:spPr bwMode="auto">
            <a:xfrm rot="-5400000">
              <a:off x="222" y="2197"/>
              <a:ext cx="1039"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b="1">
                  <a:latin typeface="Times New Roman" pitchFamily="18" charset="0"/>
                </a:rPr>
                <a:t>Urinary MCP-1</a:t>
              </a:r>
              <a:endParaRPr lang="en-GB">
                <a:latin typeface="Times New Roman" pitchFamily="18" charset="0"/>
              </a:endParaRPr>
            </a:p>
          </p:txBody>
        </p:sp>
        <p:sp>
          <p:nvSpPr>
            <p:cNvPr id="24806" name="Rectangle 121"/>
            <p:cNvSpPr>
              <a:spLocks noChangeArrowheads="1"/>
            </p:cNvSpPr>
            <p:nvPr/>
          </p:nvSpPr>
          <p:spPr bwMode="auto">
            <a:xfrm rot="-5400000">
              <a:off x="205" y="2202"/>
              <a:ext cx="1370"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b="1">
                  <a:latin typeface="Times New Roman" pitchFamily="18" charset="0"/>
                </a:rPr>
                <a:t>(ng/mmol creatinine)</a:t>
              </a:r>
              <a:endParaRPr lang="en-GB">
                <a:latin typeface="Times New Roman" pitchFamily="18" charset="0"/>
              </a:endParaRPr>
            </a:p>
          </p:txBody>
        </p:sp>
      </p:grpSp>
      <p:sp>
        <p:nvSpPr>
          <p:cNvPr id="24696" name="AutoShape 122"/>
          <p:cNvSpPr>
            <a:spLocks/>
          </p:cNvSpPr>
          <p:nvPr/>
        </p:nvSpPr>
        <p:spPr bwMode="auto">
          <a:xfrm rot="5400000">
            <a:off x="4727575" y="2701925"/>
            <a:ext cx="68263" cy="855663"/>
          </a:xfrm>
          <a:prstGeom prst="leftBrace">
            <a:avLst>
              <a:gd name="adj1" fmla="val 104457"/>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697" name="AutoShape 123"/>
          <p:cNvSpPr>
            <a:spLocks/>
          </p:cNvSpPr>
          <p:nvPr/>
        </p:nvSpPr>
        <p:spPr bwMode="auto">
          <a:xfrm rot="5400000">
            <a:off x="4002881" y="-878681"/>
            <a:ext cx="142875" cy="3271838"/>
          </a:xfrm>
          <a:prstGeom prst="leftBrace">
            <a:avLst>
              <a:gd name="adj1" fmla="val 190833"/>
              <a:gd name="adj2" fmla="val 4990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698" name="Text Box 124"/>
          <p:cNvSpPr txBox="1">
            <a:spLocks noChangeArrowheads="1"/>
          </p:cNvSpPr>
          <p:nvPr/>
        </p:nvSpPr>
        <p:spPr bwMode="auto">
          <a:xfrm>
            <a:off x="4262438" y="2689225"/>
            <a:ext cx="1060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GB" sz="2400" b="1">
                <a:latin typeface="Times New Roman" pitchFamily="18" charset="0"/>
              </a:rPr>
              <a:t>p&lt;0.05</a:t>
            </a:r>
          </a:p>
        </p:txBody>
      </p:sp>
      <p:sp>
        <p:nvSpPr>
          <p:cNvPr id="24699" name="Text Box 125"/>
          <p:cNvSpPr txBox="1">
            <a:spLocks noChangeArrowheads="1"/>
          </p:cNvSpPr>
          <p:nvPr/>
        </p:nvSpPr>
        <p:spPr bwMode="auto">
          <a:xfrm>
            <a:off x="3581400" y="914400"/>
            <a:ext cx="1060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GB" sz="2400" b="1">
                <a:latin typeface="Times New Roman" pitchFamily="18" charset="0"/>
              </a:rPr>
              <a:t>p&lt;0.01</a:t>
            </a:r>
          </a:p>
        </p:txBody>
      </p:sp>
      <p:sp>
        <p:nvSpPr>
          <p:cNvPr id="24700" name="AutoShape 126"/>
          <p:cNvSpPr>
            <a:spLocks/>
          </p:cNvSpPr>
          <p:nvPr/>
        </p:nvSpPr>
        <p:spPr bwMode="auto">
          <a:xfrm rot="5400000">
            <a:off x="4627563" y="2706688"/>
            <a:ext cx="215900" cy="1060450"/>
          </a:xfrm>
          <a:prstGeom prst="leftBrace">
            <a:avLst>
              <a:gd name="adj1" fmla="val 40931"/>
              <a:gd name="adj2" fmla="val 51824"/>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701" name="Text Box 127"/>
          <p:cNvSpPr txBox="1">
            <a:spLocks noChangeArrowheads="1"/>
          </p:cNvSpPr>
          <p:nvPr/>
        </p:nvSpPr>
        <p:spPr bwMode="auto">
          <a:xfrm>
            <a:off x="762000" y="0"/>
            <a:ext cx="6750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GB" sz="2400" b="1">
                <a:solidFill>
                  <a:schemeClr val="tx2"/>
                </a:solidFill>
                <a:latin typeface="Times New Roman" pitchFamily="18" charset="0"/>
              </a:rPr>
              <a:t>Increased urinary MCP-1 in active renal vasculitis</a:t>
            </a:r>
            <a:endParaRPr lang="en-GB" sz="2400">
              <a:latin typeface="Times New Roman" pitchFamily="18" charset="0"/>
            </a:endParaRPr>
          </a:p>
        </p:txBody>
      </p:sp>
      <p:sp>
        <p:nvSpPr>
          <p:cNvPr id="24702" name="Rectangle 128"/>
          <p:cNvSpPr>
            <a:spLocks noChangeArrowheads="1"/>
          </p:cNvSpPr>
          <p:nvPr/>
        </p:nvSpPr>
        <p:spPr bwMode="auto">
          <a:xfrm>
            <a:off x="6672263" y="5575300"/>
            <a:ext cx="55562" cy="53975"/>
          </a:xfrm>
          <a:prstGeom prst="rect">
            <a:avLst/>
          </a:prstGeom>
          <a:solidFill>
            <a:schemeClr val="tx1"/>
          </a:solidFill>
          <a:ln w="7938">
            <a:solidFill>
              <a:schemeClr val="tx1"/>
            </a:solidFill>
            <a:miter lim="800000"/>
            <a:headEnd/>
            <a:tailEnd/>
          </a:ln>
        </p:spPr>
        <p:txBody>
          <a:bodyPr/>
          <a:lstStyle/>
          <a:p>
            <a:endParaRPr lang="en-US"/>
          </a:p>
        </p:txBody>
      </p:sp>
      <p:sp>
        <p:nvSpPr>
          <p:cNvPr id="24703" name="Rectangle 129"/>
          <p:cNvSpPr>
            <a:spLocks noChangeArrowheads="1"/>
          </p:cNvSpPr>
          <p:nvPr/>
        </p:nvSpPr>
        <p:spPr bwMode="auto">
          <a:xfrm>
            <a:off x="6672263" y="5521325"/>
            <a:ext cx="55562" cy="53975"/>
          </a:xfrm>
          <a:prstGeom prst="rect">
            <a:avLst/>
          </a:prstGeom>
          <a:solidFill>
            <a:schemeClr val="tx1"/>
          </a:solidFill>
          <a:ln w="7938">
            <a:solidFill>
              <a:schemeClr val="tx1"/>
            </a:solidFill>
            <a:miter lim="800000"/>
            <a:headEnd/>
            <a:tailEnd/>
          </a:ln>
        </p:spPr>
        <p:txBody>
          <a:bodyPr/>
          <a:lstStyle/>
          <a:p>
            <a:endParaRPr lang="en-US"/>
          </a:p>
        </p:txBody>
      </p:sp>
      <p:sp>
        <p:nvSpPr>
          <p:cNvPr id="24704" name="Rectangle 130"/>
          <p:cNvSpPr>
            <a:spLocks noChangeArrowheads="1"/>
          </p:cNvSpPr>
          <p:nvPr/>
        </p:nvSpPr>
        <p:spPr bwMode="auto">
          <a:xfrm>
            <a:off x="6583363" y="5494338"/>
            <a:ext cx="55562" cy="57150"/>
          </a:xfrm>
          <a:prstGeom prst="rect">
            <a:avLst/>
          </a:prstGeom>
          <a:solidFill>
            <a:schemeClr val="tx1"/>
          </a:solidFill>
          <a:ln w="7938">
            <a:solidFill>
              <a:schemeClr val="tx1"/>
            </a:solidFill>
            <a:miter lim="800000"/>
            <a:headEnd/>
            <a:tailEnd/>
          </a:ln>
        </p:spPr>
        <p:txBody>
          <a:bodyPr/>
          <a:lstStyle/>
          <a:p>
            <a:endParaRPr lang="en-US"/>
          </a:p>
        </p:txBody>
      </p:sp>
      <p:sp>
        <p:nvSpPr>
          <p:cNvPr id="24705" name="Rectangle 131"/>
          <p:cNvSpPr>
            <a:spLocks noChangeArrowheads="1"/>
          </p:cNvSpPr>
          <p:nvPr/>
        </p:nvSpPr>
        <p:spPr bwMode="auto">
          <a:xfrm>
            <a:off x="6761163" y="5489575"/>
            <a:ext cx="55562" cy="53975"/>
          </a:xfrm>
          <a:prstGeom prst="rect">
            <a:avLst/>
          </a:prstGeom>
          <a:solidFill>
            <a:schemeClr val="tx1"/>
          </a:solidFill>
          <a:ln w="7938">
            <a:solidFill>
              <a:schemeClr val="tx1"/>
            </a:solidFill>
            <a:miter lim="800000"/>
            <a:headEnd/>
            <a:tailEnd/>
          </a:ln>
        </p:spPr>
        <p:txBody>
          <a:bodyPr/>
          <a:lstStyle/>
          <a:p>
            <a:endParaRPr lang="en-US"/>
          </a:p>
        </p:txBody>
      </p:sp>
      <p:sp>
        <p:nvSpPr>
          <p:cNvPr id="24706" name="Rectangle 132"/>
          <p:cNvSpPr>
            <a:spLocks noChangeArrowheads="1"/>
          </p:cNvSpPr>
          <p:nvPr/>
        </p:nvSpPr>
        <p:spPr bwMode="auto">
          <a:xfrm>
            <a:off x="6672263" y="5413375"/>
            <a:ext cx="55562" cy="53975"/>
          </a:xfrm>
          <a:prstGeom prst="rect">
            <a:avLst/>
          </a:prstGeom>
          <a:solidFill>
            <a:schemeClr val="tx1"/>
          </a:solidFill>
          <a:ln w="7938">
            <a:solidFill>
              <a:schemeClr val="tx1"/>
            </a:solidFill>
            <a:miter lim="800000"/>
            <a:headEnd/>
            <a:tailEnd/>
          </a:ln>
        </p:spPr>
        <p:txBody>
          <a:bodyPr/>
          <a:lstStyle/>
          <a:p>
            <a:endParaRPr lang="en-US"/>
          </a:p>
        </p:txBody>
      </p:sp>
      <p:sp>
        <p:nvSpPr>
          <p:cNvPr id="24707" name="Rectangle 133"/>
          <p:cNvSpPr>
            <a:spLocks noChangeArrowheads="1"/>
          </p:cNvSpPr>
          <p:nvPr/>
        </p:nvSpPr>
        <p:spPr bwMode="auto">
          <a:xfrm>
            <a:off x="6672263" y="5167313"/>
            <a:ext cx="55562" cy="53975"/>
          </a:xfrm>
          <a:prstGeom prst="rect">
            <a:avLst/>
          </a:prstGeom>
          <a:solidFill>
            <a:schemeClr val="tx1"/>
          </a:solidFill>
          <a:ln w="7938">
            <a:solidFill>
              <a:schemeClr val="tx1"/>
            </a:solidFill>
            <a:miter lim="800000"/>
            <a:headEnd/>
            <a:tailEnd/>
          </a:ln>
        </p:spPr>
        <p:txBody>
          <a:bodyPr/>
          <a:lstStyle/>
          <a:p>
            <a:endParaRPr lang="en-US"/>
          </a:p>
        </p:txBody>
      </p:sp>
      <p:sp>
        <p:nvSpPr>
          <p:cNvPr id="24708" name="Oval 134"/>
          <p:cNvSpPr>
            <a:spLocks noChangeArrowheads="1"/>
          </p:cNvSpPr>
          <p:nvPr/>
        </p:nvSpPr>
        <p:spPr bwMode="auto">
          <a:xfrm>
            <a:off x="5867400" y="5524500"/>
            <a:ext cx="53975" cy="53975"/>
          </a:xfrm>
          <a:prstGeom prst="ellipse">
            <a:avLst/>
          </a:prstGeom>
          <a:solidFill>
            <a:schemeClr val="tx1"/>
          </a:solidFill>
          <a:ln w="0">
            <a:solidFill>
              <a:schemeClr val="tx1"/>
            </a:solidFill>
            <a:round/>
            <a:headEnd/>
            <a:tailEnd/>
          </a:ln>
        </p:spPr>
        <p:txBody>
          <a:bodyPr/>
          <a:lstStyle/>
          <a:p>
            <a:endParaRPr lang="en-US"/>
          </a:p>
        </p:txBody>
      </p:sp>
      <p:sp>
        <p:nvSpPr>
          <p:cNvPr id="24709" name="Oval 135"/>
          <p:cNvSpPr>
            <a:spLocks noChangeArrowheads="1"/>
          </p:cNvSpPr>
          <p:nvPr/>
        </p:nvSpPr>
        <p:spPr bwMode="auto">
          <a:xfrm>
            <a:off x="5956300" y="5497513"/>
            <a:ext cx="53975" cy="53975"/>
          </a:xfrm>
          <a:prstGeom prst="ellipse">
            <a:avLst/>
          </a:prstGeom>
          <a:solidFill>
            <a:schemeClr val="tx1"/>
          </a:solidFill>
          <a:ln w="0">
            <a:solidFill>
              <a:schemeClr val="tx1"/>
            </a:solidFill>
            <a:round/>
            <a:headEnd/>
            <a:tailEnd/>
          </a:ln>
        </p:spPr>
        <p:txBody>
          <a:bodyPr/>
          <a:lstStyle/>
          <a:p>
            <a:endParaRPr lang="en-US"/>
          </a:p>
        </p:txBody>
      </p:sp>
      <p:sp>
        <p:nvSpPr>
          <p:cNvPr id="24710" name="Oval 136"/>
          <p:cNvSpPr>
            <a:spLocks noChangeArrowheads="1"/>
          </p:cNvSpPr>
          <p:nvPr/>
        </p:nvSpPr>
        <p:spPr bwMode="auto">
          <a:xfrm>
            <a:off x="5776913" y="5484813"/>
            <a:ext cx="53975" cy="53975"/>
          </a:xfrm>
          <a:prstGeom prst="ellipse">
            <a:avLst/>
          </a:prstGeom>
          <a:solidFill>
            <a:schemeClr val="tx1"/>
          </a:solidFill>
          <a:ln w="0">
            <a:solidFill>
              <a:schemeClr val="tx1"/>
            </a:solidFill>
            <a:round/>
            <a:headEnd/>
            <a:tailEnd/>
          </a:ln>
        </p:spPr>
        <p:txBody>
          <a:bodyPr/>
          <a:lstStyle/>
          <a:p>
            <a:endParaRPr lang="en-US"/>
          </a:p>
        </p:txBody>
      </p:sp>
      <p:sp>
        <p:nvSpPr>
          <p:cNvPr id="24711" name="Oval 137"/>
          <p:cNvSpPr>
            <a:spLocks noChangeArrowheads="1"/>
          </p:cNvSpPr>
          <p:nvPr/>
        </p:nvSpPr>
        <p:spPr bwMode="auto">
          <a:xfrm>
            <a:off x="5867400" y="5468938"/>
            <a:ext cx="53975" cy="53975"/>
          </a:xfrm>
          <a:prstGeom prst="ellipse">
            <a:avLst/>
          </a:prstGeom>
          <a:solidFill>
            <a:schemeClr val="tx1"/>
          </a:solidFill>
          <a:ln w="0">
            <a:solidFill>
              <a:schemeClr val="tx1"/>
            </a:solidFill>
            <a:round/>
            <a:headEnd/>
            <a:tailEnd/>
          </a:ln>
        </p:spPr>
        <p:txBody>
          <a:bodyPr/>
          <a:lstStyle/>
          <a:p>
            <a:endParaRPr lang="en-US"/>
          </a:p>
        </p:txBody>
      </p:sp>
      <p:sp>
        <p:nvSpPr>
          <p:cNvPr id="24712" name="Oval 138"/>
          <p:cNvSpPr>
            <a:spLocks noChangeArrowheads="1"/>
          </p:cNvSpPr>
          <p:nvPr/>
        </p:nvSpPr>
        <p:spPr bwMode="auto">
          <a:xfrm>
            <a:off x="5776913" y="5435600"/>
            <a:ext cx="53975" cy="50800"/>
          </a:xfrm>
          <a:prstGeom prst="ellipse">
            <a:avLst/>
          </a:prstGeom>
          <a:solidFill>
            <a:schemeClr val="tx1"/>
          </a:solidFill>
          <a:ln w="0">
            <a:solidFill>
              <a:schemeClr val="tx1"/>
            </a:solidFill>
            <a:round/>
            <a:headEnd/>
            <a:tailEnd/>
          </a:ln>
        </p:spPr>
        <p:txBody>
          <a:bodyPr/>
          <a:lstStyle/>
          <a:p>
            <a:endParaRPr lang="en-US"/>
          </a:p>
        </p:txBody>
      </p:sp>
      <p:sp>
        <p:nvSpPr>
          <p:cNvPr id="24713" name="Oval 139"/>
          <p:cNvSpPr>
            <a:spLocks noChangeArrowheads="1"/>
          </p:cNvSpPr>
          <p:nvPr/>
        </p:nvSpPr>
        <p:spPr bwMode="auto">
          <a:xfrm>
            <a:off x="5867400" y="5400675"/>
            <a:ext cx="53975" cy="53975"/>
          </a:xfrm>
          <a:prstGeom prst="ellipse">
            <a:avLst/>
          </a:prstGeom>
          <a:solidFill>
            <a:schemeClr val="tx1"/>
          </a:solidFill>
          <a:ln w="0">
            <a:solidFill>
              <a:schemeClr val="tx1"/>
            </a:solidFill>
            <a:round/>
            <a:headEnd/>
            <a:tailEnd/>
          </a:ln>
        </p:spPr>
        <p:txBody>
          <a:bodyPr/>
          <a:lstStyle/>
          <a:p>
            <a:endParaRPr lang="en-US"/>
          </a:p>
        </p:txBody>
      </p:sp>
      <p:sp>
        <p:nvSpPr>
          <p:cNvPr id="24714" name="Oval 140"/>
          <p:cNvSpPr>
            <a:spLocks noChangeArrowheads="1"/>
          </p:cNvSpPr>
          <p:nvPr/>
        </p:nvSpPr>
        <p:spPr bwMode="auto">
          <a:xfrm>
            <a:off x="5956300" y="5368925"/>
            <a:ext cx="53975" cy="57150"/>
          </a:xfrm>
          <a:prstGeom prst="ellipse">
            <a:avLst/>
          </a:prstGeom>
          <a:solidFill>
            <a:schemeClr val="tx1"/>
          </a:solidFill>
          <a:ln w="0">
            <a:solidFill>
              <a:schemeClr val="tx1"/>
            </a:solidFill>
            <a:round/>
            <a:headEnd/>
            <a:tailEnd/>
          </a:ln>
        </p:spPr>
        <p:txBody>
          <a:bodyPr/>
          <a:lstStyle/>
          <a:p>
            <a:endParaRPr lang="en-US"/>
          </a:p>
        </p:txBody>
      </p:sp>
      <p:sp>
        <p:nvSpPr>
          <p:cNvPr id="24715" name="Oval 141"/>
          <p:cNvSpPr>
            <a:spLocks noChangeArrowheads="1"/>
          </p:cNvSpPr>
          <p:nvPr/>
        </p:nvSpPr>
        <p:spPr bwMode="auto">
          <a:xfrm>
            <a:off x="5867400" y="5357813"/>
            <a:ext cx="53975" cy="53975"/>
          </a:xfrm>
          <a:prstGeom prst="ellipse">
            <a:avLst/>
          </a:prstGeom>
          <a:solidFill>
            <a:schemeClr val="tx1"/>
          </a:solidFill>
          <a:ln w="0">
            <a:solidFill>
              <a:schemeClr val="tx1"/>
            </a:solidFill>
            <a:round/>
            <a:headEnd/>
            <a:tailEnd/>
          </a:ln>
        </p:spPr>
        <p:txBody>
          <a:bodyPr/>
          <a:lstStyle/>
          <a:p>
            <a:endParaRPr lang="en-US"/>
          </a:p>
        </p:txBody>
      </p:sp>
      <p:sp>
        <p:nvSpPr>
          <p:cNvPr id="24716" name="Oval 142"/>
          <p:cNvSpPr>
            <a:spLocks noChangeArrowheads="1"/>
          </p:cNvSpPr>
          <p:nvPr/>
        </p:nvSpPr>
        <p:spPr bwMode="auto">
          <a:xfrm>
            <a:off x="5776913" y="5332413"/>
            <a:ext cx="53975" cy="53975"/>
          </a:xfrm>
          <a:prstGeom prst="ellipse">
            <a:avLst/>
          </a:prstGeom>
          <a:solidFill>
            <a:schemeClr val="tx1"/>
          </a:solidFill>
          <a:ln w="0">
            <a:solidFill>
              <a:schemeClr val="tx1"/>
            </a:solidFill>
            <a:round/>
            <a:headEnd/>
            <a:tailEnd/>
          </a:ln>
        </p:spPr>
        <p:txBody>
          <a:bodyPr/>
          <a:lstStyle/>
          <a:p>
            <a:endParaRPr lang="en-US"/>
          </a:p>
        </p:txBody>
      </p:sp>
      <p:sp>
        <p:nvSpPr>
          <p:cNvPr id="24717" name="Oval 143"/>
          <p:cNvSpPr>
            <a:spLocks noChangeArrowheads="1"/>
          </p:cNvSpPr>
          <p:nvPr/>
        </p:nvSpPr>
        <p:spPr bwMode="auto">
          <a:xfrm>
            <a:off x="5867400" y="5300663"/>
            <a:ext cx="53975" cy="53975"/>
          </a:xfrm>
          <a:prstGeom prst="ellipse">
            <a:avLst/>
          </a:prstGeom>
          <a:solidFill>
            <a:schemeClr val="tx1"/>
          </a:solidFill>
          <a:ln w="0">
            <a:solidFill>
              <a:schemeClr val="tx1"/>
            </a:solidFill>
            <a:round/>
            <a:headEnd/>
            <a:tailEnd/>
          </a:ln>
        </p:spPr>
        <p:txBody>
          <a:bodyPr/>
          <a:lstStyle/>
          <a:p>
            <a:endParaRPr lang="en-US"/>
          </a:p>
        </p:txBody>
      </p:sp>
      <p:sp>
        <p:nvSpPr>
          <p:cNvPr id="24718" name="Oval 144"/>
          <p:cNvSpPr>
            <a:spLocks noChangeArrowheads="1"/>
          </p:cNvSpPr>
          <p:nvPr/>
        </p:nvSpPr>
        <p:spPr bwMode="auto">
          <a:xfrm>
            <a:off x="5867400" y="5127625"/>
            <a:ext cx="53975" cy="53975"/>
          </a:xfrm>
          <a:prstGeom prst="ellipse">
            <a:avLst/>
          </a:prstGeom>
          <a:solidFill>
            <a:schemeClr val="tx1"/>
          </a:solidFill>
          <a:ln w="0">
            <a:solidFill>
              <a:schemeClr val="tx1"/>
            </a:solidFill>
            <a:round/>
            <a:headEnd/>
            <a:tailEnd/>
          </a:ln>
        </p:spPr>
        <p:txBody>
          <a:bodyPr/>
          <a:lstStyle/>
          <a:p>
            <a:endParaRPr lang="en-US"/>
          </a:p>
        </p:txBody>
      </p:sp>
      <p:sp>
        <p:nvSpPr>
          <p:cNvPr id="24719" name="Oval 145"/>
          <p:cNvSpPr>
            <a:spLocks noChangeArrowheads="1"/>
          </p:cNvSpPr>
          <p:nvPr/>
        </p:nvSpPr>
        <p:spPr bwMode="auto">
          <a:xfrm>
            <a:off x="5776913" y="5126038"/>
            <a:ext cx="53975" cy="53975"/>
          </a:xfrm>
          <a:prstGeom prst="ellipse">
            <a:avLst/>
          </a:prstGeom>
          <a:solidFill>
            <a:schemeClr val="tx1"/>
          </a:solidFill>
          <a:ln w="0">
            <a:solidFill>
              <a:schemeClr val="tx1"/>
            </a:solidFill>
            <a:round/>
            <a:headEnd/>
            <a:tailEnd/>
          </a:ln>
        </p:spPr>
        <p:txBody>
          <a:bodyPr/>
          <a:lstStyle/>
          <a:p>
            <a:endParaRPr lang="en-US"/>
          </a:p>
        </p:txBody>
      </p:sp>
      <p:sp>
        <p:nvSpPr>
          <p:cNvPr id="24720" name="Oval 146"/>
          <p:cNvSpPr>
            <a:spLocks noChangeArrowheads="1"/>
          </p:cNvSpPr>
          <p:nvPr/>
        </p:nvSpPr>
        <p:spPr bwMode="auto">
          <a:xfrm>
            <a:off x="5867400" y="4635500"/>
            <a:ext cx="53975" cy="53975"/>
          </a:xfrm>
          <a:prstGeom prst="ellipse">
            <a:avLst/>
          </a:prstGeom>
          <a:solidFill>
            <a:schemeClr val="tx1"/>
          </a:solidFill>
          <a:ln w="0">
            <a:solidFill>
              <a:schemeClr val="tx1"/>
            </a:solidFill>
            <a:round/>
            <a:headEnd/>
            <a:tailEnd/>
          </a:ln>
        </p:spPr>
        <p:txBody>
          <a:bodyPr/>
          <a:lstStyle/>
          <a:p>
            <a:endParaRPr lang="en-US"/>
          </a:p>
        </p:txBody>
      </p:sp>
      <p:sp>
        <p:nvSpPr>
          <p:cNvPr id="24721" name="Freeform 147"/>
          <p:cNvSpPr>
            <a:spLocks/>
          </p:cNvSpPr>
          <p:nvPr/>
        </p:nvSpPr>
        <p:spPr bwMode="auto">
          <a:xfrm>
            <a:off x="5060950" y="5570538"/>
            <a:ext cx="52388" cy="50800"/>
          </a:xfrm>
          <a:custGeom>
            <a:avLst/>
            <a:gdLst>
              <a:gd name="T0" fmla="*/ 32 w 64"/>
              <a:gd name="T1" fmla="*/ 0 h 64"/>
              <a:gd name="T2" fmla="*/ 64 w 64"/>
              <a:gd name="T3" fmla="*/ 32 h 64"/>
              <a:gd name="T4" fmla="*/ 32 w 64"/>
              <a:gd name="T5" fmla="*/ 64 h 64"/>
              <a:gd name="T6" fmla="*/ 0 w 64"/>
              <a:gd name="T7" fmla="*/ 32 h 64"/>
              <a:gd name="T8" fmla="*/ 32 w 64"/>
              <a:gd name="T9" fmla="*/ 0 h 64"/>
              <a:gd name="T10" fmla="*/ 0 60000 65536"/>
              <a:gd name="T11" fmla="*/ 0 60000 65536"/>
              <a:gd name="T12" fmla="*/ 0 60000 65536"/>
              <a:gd name="T13" fmla="*/ 0 60000 65536"/>
              <a:gd name="T14" fmla="*/ 0 60000 65536"/>
              <a:gd name="T15" fmla="*/ 0 w 64"/>
              <a:gd name="T16" fmla="*/ 0 h 64"/>
              <a:gd name="T17" fmla="*/ 64 w 64"/>
              <a:gd name="T18" fmla="*/ 64 h 64"/>
            </a:gdLst>
            <a:ahLst/>
            <a:cxnLst>
              <a:cxn ang="T10">
                <a:pos x="T0" y="T1"/>
              </a:cxn>
              <a:cxn ang="T11">
                <a:pos x="T2" y="T3"/>
              </a:cxn>
              <a:cxn ang="T12">
                <a:pos x="T4" y="T5"/>
              </a:cxn>
              <a:cxn ang="T13">
                <a:pos x="T6" y="T7"/>
              </a:cxn>
              <a:cxn ang="T14">
                <a:pos x="T8" y="T9"/>
              </a:cxn>
            </a:cxnLst>
            <a:rect l="T15" t="T16" r="T17" b="T18"/>
            <a:pathLst>
              <a:path w="64" h="64">
                <a:moveTo>
                  <a:pt x="32" y="0"/>
                </a:moveTo>
                <a:lnTo>
                  <a:pt x="64" y="32"/>
                </a:lnTo>
                <a:lnTo>
                  <a:pt x="32" y="64"/>
                </a:lnTo>
                <a:lnTo>
                  <a:pt x="0" y="32"/>
                </a:lnTo>
                <a:lnTo>
                  <a:pt x="32" y="0"/>
                </a:lnTo>
                <a:close/>
              </a:path>
            </a:pathLst>
          </a:custGeom>
          <a:solidFill>
            <a:schemeClr val="tx1"/>
          </a:solidFill>
          <a:ln w="0">
            <a:solidFill>
              <a:schemeClr val="tx1"/>
            </a:solidFill>
            <a:prstDash val="solid"/>
            <a:round/>
            <a:headEnd/>
            <a:tailEnd/>
          </a:ln>
        </p:spPr>
        <p:txBody>
          <a:bodyPr/>
          <a:lstStyle/>
          <a:p>
            <a:endParaRPr lang="en-GB"/>
          </a:p>
        </p:txBody>
      </p:sp>
      <p:sp>
        <p:nvSpPr>
          <p:cNvPr id="24722" name="Freeform 148"/>
          <p:cNvSpPr>
            <a:spLocks/>
          </p:cNvSpPr>
          <p:nvPr/>
        </p:nvSpPr>
        <p:spPr bwMode="auto">
          <a:xfrm>
            <a:off x="5060950" y="5461000"/>
            <a:ext cx="52388" cy="50800"/>
          </a:xfrm>
          <a:custGeom>
            <a:avLst/>
            <a:gdLst>
              <a:gd name="T0" fmla="*/ 32 w 64"/>
              <a:gd name="T1" fmla="*/ 0 h 65"/>
              <a:gd name="T2" fmla="*/ 64 w 64"/>
              <a:gd name="T3" fmla="*/ 33 h 65"/>
              <a:gd name="T4" fmla="*/ 32 w 64"/>
              <a:gd name="T5" fmla="*/ 65 h 65"/>
              <a:gd name="T6" fmla="*/ 0 w 64"/>
              <a:gd name="T7" fmla="*/ 33 h 65"/>
              <a:gd name="T8" fmla="*/ 32 w 64"/>
              <a:gd name="T9" fmla="*/ 0 h 65"/>
              <a:gd name="T10" fmla="*/ 0 60000 65536"/>
              <a:gd name="T11" fmla="*/ 0 60000 65536"/>
              <a:gd name="T12" fmla="*/ 0 60000 65536"/>
              <a:gd name="T13" fmla="*/ 0 60000 65536"/>
              <a:gd name="T14" fmla="*/ 0 60000 65536"/>
              <a:gd name="T15" fmla="*/ 0 w 64"/>
              <a:gd name="T16" fmla="*/ 0 h 65"/>
              <a:gd name="T17" fmla="*/ 64 w 64"/>
              <a:gd name="T18" fmla="*/ 65 h 65"/>
            </a:gdLst>
            <a:ahLst/>
            <a:cxnLst>
              <a:cxn ang="T10">
                <a:pos x="T0" y="T1"/>
              </a:cxn>
              <a:cxn ang="T11">
                <a:pos x="T2" y="T3"/>
              </a:cxn>
              <a:cxn ang="T12">
                <a:pos x="T4" y="T5"/>
              </a:cxn>
              <a:cxn ang="T13">
                <a:pos x="T6" y="T7"/>
              </a:cxn>
              <a:cxn ang="T14">
                <a:pos x="T8" y="T9"/>
              </a:cxn>
            </a:cxnLst>
            <a:rect l="T15" t="T16" r="T17" b="T18"/>
            <a:pathLst>
              <a:path w="64" h="65">
                <a:moveTo>
                  <a:pt x="32" y="0"/>
                </a:moveTo>
                <a:lnTo>
                  <a:pt x="64" y="33"/>
                </a:lnTo>
                <a:lnTo>
                  <a:pt x="32" y="65"/>
                </a:lnTo>
                <a:lnTo>
                  <a:pt x="0" y="33"/>
                </a:lnTo>
                <a:lnTo>
                  <a:pt x="32" y="0"/>
                </a:lnTo>
                <a:close/>
              </a:path>
            </a:pathLst>
          </a:custGeom>
          <a:solidFill>
            <a:schemeClr val="tx1"/>
          </a:solidFill>
          <a:ln w="0">
            <a:solidFill>
              <a:schemeClr val="tx1"/>
            </a:solidFill>
            <a:prstDash val="solid"/>
            <a:round/>
            <a:headEnd/>
            <a:tailEnd/>
          </a:ln>
        </p:spPr>
        <p:txBody>
          <a:bodyPr/>
          <a:lstStyle/>
          <a:p>
            <a:endParaRPr lang="en-GB"/>
          </a:p>
        </p:txBody>
      </p:sp>
      <p:sp>
        <p:nvSpPr>
          <p:cNvPr id="24723" name="Freeform 149"/>
          <p:cNvSpPr>
            <a:spLocks/>
          </p:cNvSpPr>
          <p:nvPr/>
        </p:nvSpPr>
        <p:spPr bwMode="auto">
          <a:xfrm>
            <a:off x="5060950" y="5302250"/>
            <a:ext cx="52388" cy="53975"/>
          </a:xfrm>
          <a:custGeom>
            <a:avLst/>
            <a:gdLst>
              <a:gd name="T0" fmla="*/ 32 w 64"/>
              <a:gd name="T1" fmla="*/ 0 h 65"/>
              <a:gd name="T2" fmla="*/ 64 w 64"/>
              <a:gd name="T3" fmla="*/ 32 h 65"/>
              <a:gd name="T4" fmla="*/ 32 w 64"/>
              <a:gd name="T5" fmla="*/ 65 h 65"/>
              <a:gd name="T6" fmla="*/ 0 w 64"/>
              <a:gd name="T7" fmla="*/ 32 h 65"/>
              <a:gd name="T8" fmla="*/ 32 w 64"/>
              <a:gd name="T9" fmla="*/ 0 h 65"/>
              <a:gd name="T10" fmla="*/ 0 60000 65536"/>
              <a:gd name="T11" fmla="*/ 0 60000 65536"/>
              <a:gd name="T12" fmla="*/ 0 60000 65536"/>
              <a:gd name="T13" fmla="*/ 0 60000 65536"/>
              <a:gd name="T14" fmla="*/ 0 60000 65536"/>
              <a:gd name="T15" fmla="*/ 0 w 64"/>
              <a:gd name="T16" fmla="*/ 0 h 65"/>
              <a:gd name="T17" fmla="*/ 64 w 64"/>
              <a:gd name="T18" fmla="*/ 65 h 65"/>
            </a:gdLst>
            <a:ahLst/>
            <a:cxnLst>
              <a:cxn ang="T10">
                <a:pos x="T0" y="T1"/>
              </a:cxn>
              <a:cxn ang="T11">
                <a:pos x="T2" y="T3"/>
              </a:cxn>
              <a:cxn ang="T12">
                <a:pos x="T4" y="T5"/>
              </a:cxn>
              <a:cxn ang="T13">
                <a:pos x="T6" y="T7"/>
              </a:cxn>
              <a:cxn ang="T14">
                <a:pos x="T8" y="T9"/>
              </a:cxn>
            </a:cxnLst>
            <a:rect l="T15" t="T16" r="T17" b="T18"/>
            <a:pathLst>
              <a:path w="64" h="65">
                <a:moveTo>
                  <a:pt x="32" y="0"/>
                </a:moveTo>
                <a:lnTo>
                  <a:pt x="64" y="32"/>
                </a:lnTo>
                <a:lnTo>
                  <a:pt x="32" y="65"/>
                </a:lnTo>
                <a:lnTo>
                  <a:pt x="0" y="32"/>
                </a:lnTo>
                <a:lnTo>
                  <a:pt x="32" y="0"/>
                </a:lnTo>
                <a:close/>
              </a:path>
            </a:pathLst>
          </a:custGeom>
          <a:solidFill>
            <a:schemeClr val="tx1"/>
          </a:solidFill>
          <a:ln w="0">
            <a:solidFill>
              <a:schemeClr val="tx1"/>
            </a:solidFill>
            <a:prstDash val="solid"/>
            <a:round/>
            <a:headEnd/>
            <a:tailEnd/>
          </a:ln>
        </p:spPr>
        <p:txBody>
          <a:bodyPr/>
          <a:lstStyle/>
          <a:p>
            <a:endParaRPr lang="en-GB"/>
          </a:p>
        </p:txBody>
      </p:sp>
      <p:sp>
        <p:nvSpPr>
          <p:cNvPr id="24724" name="Freeform 150"/>
          <p:cNvSpPr>
            <a:spLocks/>
          </p:cNvSpPr>
          <p:nvPr/>
        </p:nvSpPr>
        <p:spPr bwMode="auto">
          <a:xfrm>
            <a:off x="5149850" y="5276850"/>
            <a:ext cx="52388" cy="50800"/>
          </a:xfrm>
          <a:custGeom>
            <a:avLst/>
            <a:gdLst>
              <a:gd name="T0" fmla="*/ 33 w 65"/>
              <a:gd name="T1" fmla="*/ 0 h 64"/>
              <a:gd name="T2" fmla="*/ 65 w 65"/>
              <a:gd name="T3" fmla="*/ 32 h 64"/>
              <a:gd name="T4" fmla="*/ 33 w 65"/>
              <a:gd name="T5" fmla="*/ 64 h 64"/>
              <a:gd name="T6" fmla="*/ 0 w 65"/>
              <a:gd name="T7" fmla="*/ 32 h 64"/>
              <a:gd name="T8" fmla="*/ 33 w 65"/>
              <a:gd name="T9" fmla="*/ 0 h 64"/>
              <a:gd name="T10" fmla="*/ 0 60000 65536"/>
              <a:gd name="T11" fmla="*/ 0 60000 65536"/>
              <a:gd name="T12" fmla="*/ 0 60000 65536"/>
              <a:gd name="T13" fmla="*/ 0 60000 65536"/>
              <a:gd name="T14" fmla="*/ 0 60000 65536"/>
              <a:gd name="T15" fmla="*/ 0 w 65"/>
              <a:gd name="T16" fmla="*/ 0 h 64"/>
              <a:gd name="T17" fmla="*/ 65 w 65"/>
              <a:gd name="T18" fmla="*/ 64 h 64"/>
            </a:gdLst>
            <a:ahLst/>
            <a:cxnLst>
              <a:cxn ang="T10">
                <a:pos x="T0" y="T1"/>
              </a:cxn>
              <a:cxn ang="T11">
                <a:pos x="T2" y="T3"/>
              </a:cxn>
              <a:cxn ang="T12">
                <a:pos x="T4" y="T5"/>
              </a:cxn>
              <a:cxn ang="T13">
                <a:pos x="T6" y="T7"/>
              </a:cxn>
              <a:cxn ang="T14">
                <a:pos x="T8" y="T9"/>
              </a:cxn>
            </a:cxnLst>
            <a:rect l="T15" t="T16" r="T17" b="T18"/>
            <a:pathLst>
              <a:path w="65" h="64">
                <a:moveTo>
                  <a:pt x="33" y="0"/>
                </a:moveTo>
                <a:lnTo>
                  <a:pt x="65" y="32"/>
                </a:lnTo>
                <a:lnTo>
                  <a:pt x="33" y="64"/>
                </a:lnTo>
                <a:lnTo>
                  <a:pt x="0" y="32"/>
                </a:lnTo>
                <a:lnTo>
                  <a:pt x="33" y="0"/>
                </a:lnTo>
                <a:close/>
              </a:path>
            </a:pathLst>
          </a:custGeom>
          <a:solidFill>
            <a:schemeClr val="tx1"/>
          </a:solidFill>
          <a:ln w="0">
            <a:solidFill>
              <a:schemeClr val="tx1"/>
            </a:solidFill>
            <a:prstDash val="solid"/>
            <a:round/>
            <a:headEnd/>
            <a:tailEnd/>
          </a:ln>
        </p:spPr>
        <p:txBody>
          <a:bodyPr/>
          <a:lstStyle/>
          <a:p>
            <a:endParaRPr lang="en-GB"/>
          </a:p>
        </p:txBody>
      </p:sp>
      <p:sp>
        <p:nvSpPr>
          <p:cNvPr id="24725" name="Freeform 151"/>
          <p:cNvSpPr>
            <a:spLocks/>
          </p:cNvSpPr>
          <p:nvPr/>
        </p:nvSpPr>
        <p:spPr bwMode="auto">
          <a:xfrm>
            <a:off x="4254500" y="5678488"/>
            <a:ext cx="50800" cy="50800"/>
          </a:xfrm>
          <a:custGeom>
            <a:avLst/>
            <a:gdLst>
              <a:gd name="T0" fmla="*/ 0 w 64"/>
              <a:gd name="T1" fmla="*/ 0 h 64"/>
              <a:gd name="T2" fmla="*/ 64 w 64"/>
              <a:gd name="T3" fmla="*/ 0 h 64"/>
              <a:gd name="T4" fmla="*/ 32 w 64"/>
              <a:gd name="T5" fmla="*/ 64 h 64"/>
              <a:gd name="T6" fmla="*/ 0 w 64"/>
              <a:gd name="T7" fmla="*/ 0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0" y="0"/>
                </a:moveTo>
                <a:lnTo>
                  <a:pt x="64" y="0"/>
                </a:lnTo>
                <a:lnTo>
                  <a:pt x="32" y="64"/>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726" name="Freeform 152"/>
          <p:cNvSpPr>
            <a:spLocks/>
          </p:cNvSpPr>
          <p:nvPr/>
        </p:nvSpPr>
        <p:spPr bwMode="auto">
          <a:xfrm>
            <a:off x="4254500" y="5613400"/>
            <a:ext cx="50800" cy="53975"/>
          </a:xfrm>
          <a:custGeom>
            <a:avLst/>
            <a:gdLst>
              <a:gd name="T0" fmla="*/ 0 w 64"/>
              <a:gd name="T1" fmla="*/ 0 h 64"/>
              <a:gd name="T2" fmla="*/ 64 w 64"/>
              <a:gd name="T3" fmla="*/ 0 h 64"/>
              <a:gd name="T4" fmla="*/ 32 w 64"/>
              <a:gd name="T5" fmla="*/ 64 h 64"/>
              <a:gd name="T6" fmla="*/ 0 w 64"/>
              <a:gd name="T7" fmla="*/ 0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0" y="0"/>
                </a:moveTo>
                <a:lnTo>
                  <a:pt x="64" y="0"/>
                </a:lnTo>
                <a:lnTo>
                  <a:pt x="32" y="64"/>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727" name="Freeform 153"/>
          <p:cNvSpPr>
            <a:spLocks/>
          </p:cNvSpPr>
          <p:nvPr/>
        </p:nvSpPr>
        <p:spPr bwMode="auto">
          <a:xfrm>
            <a:off x="4254500" y="5561013"/>
            <a:ext cx="50800" cy="53975"/>
          </a:xfrm>
          <a:custGeom>
            <a:avLst/>
            <a:gdLst>
              <a:gd name="T0" fmla="*/ 0 w 64"/>
              <a:gd name="T1" fmla="*/ 0 h 65"/>
              <a:gd name="T2" fmla="*/ 64 w 64"/>
              <a:gd name="T3" fmla="*/ 0 h 65"/>
              <a:gd name="T4" fmla="*/ 32 w 64"/>
              <a:gd name="T5" fmla="*/ 65 h 65"/>
              <a:gd name="T6" fmla="*/ 0 w 64"/>
              <a:gd name="T7" fmla="*/ 0 h 65"/>
              <a:gd name="T8" fmla="*/ 0 60000 65536"/>
              <a:gd name="T9" fmla="*/ 0 60000 65536"/>
              <a:gd name="T10" fmla="*/ 0 60000 65536"/>
              <a:gd name="T11" fmla="*/ 0 60000 65536"/>
              <a:gd name="T12" fmla="*/ 0 w 64"/>
              <a:gd name="T13" fmla="*/ 0 h 65"/>
              <a:gd name="T14" fmla="*/ 64 w 64"/>
              <a:gd name="T15" fmla="*/ 65 h 65"/>
            </a:gdLst>
            <a:ahLst/>
            <a:cxnLst>
              <a:cxn ang="T8">
                <a:pos x="T0" y="T1"/>
              </a:cxn>
              <a:cxn ang="T9">
                <a:pos x="T2" y="T3"/>
              </a:cxn>
              <a:cxn ang="T10">
                <a:pos x="T4" y="T5"/>
              </a:cxn>
              <a:cxn ang="T11">
                <a:pos x="T6" y="T7"/>
              </a:cxn>
            </a:cxnLst>
            <a:rect l="T12" t="T13" r="T14" b="T15"/>
            <a:pathLst>
              <a:path w="64" h="65">
                <a:moveTo>
                  <a:pt x="0" y="0"/>
                </a:moveTo>
                <a:lnTo>
                  <a:pt x="64" y="0"/>
                </a:lnTo>
                <a:lnTo>
                  <a:pt x="32" y="65"/>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728" name="Freeform 154"/>
          <p:cNvSpPr>
            <a:spLocks/>
          </p:cNvSpPr>
          <p:nvPr/>
        </p:nvSpPr>
        <p:spPr bwMode="auto">
          <a:xfrm>
            <a:off x="4254500" y="5514975"/>
            <a:ext cx="50800" cy="50800"/>
          </a:xfrm>
          <a:custGeom>
            <a:avLst/>
            <a:gdLst>
              <a:gd name="T0" fmla="*/ 0 w 64"/>
              <a:gd name="T1" fmla="*/ 0 h 65"/>
              <a:gd name="T2" fmla="*/ 64 w 64"/>
              <a:gd name="T3" fmla="*/ 0 h 65"/>
              <a:gd name="T4" fmla="*/ 32 w 64"/>
              <a:gd name="T5" fmla="*/ 65 h 65"/>
              <a:gd name="T6" fmla="*/ 0 w 64"/>
              <a:gd name="T7" fmla="*/ 0 h 65"/>
              <a:gd name="T8" fmla="*/ 0 60000 65536"/>
              <a:gd name="T9" fmla="*/ 0 60000 65536"/>
              <a:gd name="T10" fmla="*/ 0 60000 65536"/>
              <a:gd name="T11" fmla="*/ 0 60000 65536"/>
              <a:gd name="T12" fmla="*/ 0 w 64"/>
              <a:gd name="T13" fmla="*/ 0 h 65"/>
              <a:gd name="T14" fmla="*/ 64 w 64"/>
              <a:gd name="T15" fmla="*/ 65 h 65"/>
            </a:gdLst>
            <a:ahLst/>
            <a:cxnLst>
              <a:cxn ang="T8">
                <a:pos x="T0" y="T1"/>
              </a:cxn>
              <a:cxn ang="T9">
                <a:pos x="T2" y="T3"/>
              </a:cxn>
              <a:cxn ang="T10">
                <a:pos x="T4" y="T5"/>
              </a:cxn>
              <a:cxn ang="T11">
                <a:pos x="T6" y="T7"/>
              </a:cxn>
            </a:cxnLst>
            <a:rect l="T12" t="T13" r="T14" b="T15"/>
            <a:pathLst>
              <a:path w="64" h="65">
                <a:moveTo>
                  <a:pt x="0" y="0"/>
                </a:moveTo>
                <a:lnTo>
                  <a:pt x="64" y="0"/>
                </a:lnTo>
                <a:lnTo>
                  <a:pt x="32" y="65"/>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729" name="Freeform 155"/>
          <p:cNvSpPr>
            <a:spLocks/>
          </p:cNvSpPr>
          <p:nvPr/>
        </p:nvSpPr>
        <p:spPr bwMode="auto">
          <a:xfrm>
            <a:off x="4164013" y="5487988"/>
            <a:ext cx="52387" cy="53975"/>
          </a:xfrm>
          <a:custGeom>
            <a:avLst/>
            <a:gdLst>
              <a:gd name="T0" fmla="*/ 0 w 64"/>
              <a:gd name="T1" fmla="*/ 0 h 64"/>
              <a:gd name="T2" fmla="*/ 64 w 64"/>
              <a:gd name="T3" fmla="*/ 0 h 64"/>
              <a:gd name="T4" fmla="*/ 32 w 64"/>
              <a:gd name="T5" fmla="*/ 64 h 64"/>
              <a:gd name="T6" fmla="*/ 0 w 64"/>
              <a:gd name="T7" fmla="*/ 0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0" y="0"/>
                </a:moveTo>
                <a:lnTo>
                  <a:pt x="64" y="0"/>
                </a:lnTo>
                <a:lnTo>
                  <a:pt x="32" y="64"/>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730" name="Freeform 156"/>
          <p:cNvSpPr>
            <a:spLocks/>
          </p:cNvSpPr>
          <p:nvPr/>
        </p:nvSpPr>
        <p:spPr bwMode="auto">
          <a:xfrm>
            <a:off x="4254500" y="5468938"/>
            <a:ext cx="50800" cy="50800"/>
          </a:xfrm>
          <a:custGeom>
            <a:avLst/>
            <a:gdLst>
              <a:gd name="T0" fmla="*/ 0 w 64"/>
              <a:gd name="T1" fmla="*/ 0 h 65"/>
              <a:gd name="T2" fmla="*/ 64 w 64"/>
              <a:gd name="T3" fmla="*/ 0 h 65"/>
              <a:gd name="T4" fmla="*/ 32 w 64"/>
              <a:gd name="T5" fmla="*/ 65 h 65"/>
              <a:gd name="T6" fmla="*/ 0 w 64"/>
              <a:gd name="T7" fmla="*/ 0 h 65"/>
              <a:gd name="T8" fmla="*/ 0 60000 65536"/>
              <a:gd name="T9" fmla="*/ 0 60000 65536"/>
              <a:gd name="T10" fmla="*/ 0 60000 65536"/>
              <a:gd name="T11" fmla="*/ 0 60000 65536"/>
              <a:gd name="T12" fmla="*/ 0 w 64"/>
              <a:gd name="T13" fmla="*/ 0 h 65"/>
              <a:gd name="T14" fmla="*/ 64 w 64"/>
              <a:gd name="T15" fmla="*/ 65 h 65"/>
            </a:gdLst>
            <a:ahLst/>
            <a:cxnLst>
              <a:cxn ang="T8">
                <a:pos x="T0" y="T1"/>
              </a:cxn>
              <a:cxn ang="T9">
                <a:pos x="T2" y="T3"/>
              </a:cxn>
              <a:cxn ang="T10">
                <a:pos x="T4" y="T5"/>
              </a:cxn>
              <a:cxn ang="T11">
                <a:pos x="T6" y="T7"/>
              </a:cxn>
            </a:cxnLst>
            <a:rect l="T12" t="T13" r="T14" b="T15"/>
            <a:pathLst>
              <a:path w="64" h="65">
                <a:moveTo>
                  <a:pt x="0" y="0"/>
                </a:moveTo>
                <a:lnTo>
                  <a:pt x="64" y="0"/>
                </a:lnTo>
                <a:lnTo>
                  <a:pt x="32" y="65"/>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731" name="Freeform 157"/>
          <p:cNvSpPr>
            <a:spLocks/>
          </p:cNvSpPr>
          <p:nvPr/>
        </p:nvSpPr>
        <p:spPr bwMode="auto">
          <a:xfrm>
            <a:off x="4344988" y="5464175"/>
            <a:ext cx="52387" cy="53975"/>
          </a:xfrm>
          <a:custGeom>
            <a:avLst/>
            <a:gdLst>
              <a:gd name="T0" fmla="*/ 0 w 64"/>
              <a:gd name="T1" fmla="*/ 0 h 65"/>
              <a:gd name="T2" fmla="*/ 64 w 64"/>
              <a:gd name="T3" fmla="*/ 0 h 65"/>
              <a:gd name="T4" fmla="*/ 32 w 64"/>
              <a:gd name="T5" fmla="*/ 65 h 65"/>
              <a:gd name="T6" fmla="*/ 0 w 64"/>
              <a:gd name="T7" fmla="*/ 0 h 65"/>
              <a:gd name="T8" fmla="*/ 0 60000 65536"/>
              <a:gd name="T9" fmla="*/ 0 60000 65536"/>
              <a:gd name="T10" fmla="*/ 0 60000 65536"/>
              <a:gd name="T11" fmla="*/ 0 60000 65536"/>
              <a:gd name="T12" fmla="*/ 0 w 64"/>
              <a:gd name="T13" fmla="*/ 0 h 65"/>
              <a:gd name="T14" fmla="*/ 64 w 64"/>
              <a:gd name="T15" fmla="*/ 65 h 65"/>
            </a:gdLst>
            <a:ahLst/>
            <a:cxnLst>
              <a:cxn ang="T8">
                <a:pos x="T0" y="T1"/>
              </a:cxn>
              <a:cxn ang="T9">
                <a:pos x="T2" y="T3"/>
              </a:cxn>
              <a:cxn ang="T10">
                <a:pos x="T4" y="T5"/>
              </a:cxn>
              <a:cxn ang="T11">
                <a:pos x="T6" y="T7"/>
              </a:cxn>
            </a:cxnLst>
            <a:rect l="T12" t="T13" r="T14" b="T15"/>
            <a:pathLst>
              <a:path w="64" h="65">
                <a:moveTo>
                  <a:pt x="0" y="0"/>
                </a:moveTo>
                <a:lnTo>
                  <a:pt x="64" y="0"/>
                </a:lnTo>
                <a:lnTo>
                  <a:pt x="32" y="65"/>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732" name="Freeform 158"/>
          <p:cNvSpPr>
            <a:spLocks/>
          </p:cNvSpPr>
          <p:nvPr/>
        </p:nvSpPr>
        <p:spPr bwMode="auto">
          <a:xfrm>
            <a:off x="4254500" y="5400675"/>
            <a:ext cx="50800" cy="53975"/>
          </a:xfrm>
          <a:custGeom>
            <a:avLst/>
            <a:gdLst>
              <a:gd name="T0" fmla="*/ 0 w 64"/>
              <a:gd name="T1" fmla="*/ 0 h 64"/>
              <a:gd name="T2" fmla="*/ 64 w 64"/>
              <a:gd name="T3" fmla="*/ 0 h 64"/>
              <a:gd name="T4" fmla="*/ 32 w 64"/>
              <a:gd name="T5" fmla="*/ 64 h 64"/>
              <a:gd name="T6" fmla="*/ 0 w 64"/>
              <a:gd name="T7" fmla="*/ 0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0" y="0"/>
                </a:moveTo>
                <a:lnTo>
                  <a:pt x="64" y="0"/>
                </a:lnTo>
                <a:lnTo>
                  <a:pt x="32" y="64"/>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733" name="Freeform 159"/>
          <p:cNvSpPr>
            <a:spLocks/>
          </p:cNvSpPr>
          <p:nvPr/>
        </p:nvSpPr>
        <p:spPr bwMode="auto">
          <a:xfrm>
            <a:off x="4164013" y="5395913"/>
            <a:ext cx="52387" cy="50800"/>
          </a:xfrm>
          <a:custGeom>
            <a:avLst/>
            <a:gdLst>
              <a:gd name="T0" fmla="*/ 0 w 64"/>
              <a:gd name="T1" fmla="*/ 0 h 65"/>
              <a:gd name="T2" fmla="*/ 64 w 64"/>
              <a:gd name="T3" fmla="*/ 0 h 65"/>
              <a:gd name="T4" fmla="*/ 32 w 64"/>
              <a:gd name="T5" fmla="*/ 65 h 65"/>
              <a:gd name="T6" fmla="*/ 0 w 64"/>
              <a:gd name="T7" fmla="*/ 0 h 65"/>
              <a:gd name="T8" fmla="*/ 0 60000 65536"/>
              <a:gd name="T9" fmla="*/ 0 60000 65536"/>
              <a:gd name="T10" fmla="*/ 0 60000 65536"/>
              <a:gd name="T11" fmla="*/ 0 60000 65536"/>
              <a:gd name="T12" fmla="*/ 0 w 64"/>
              <a:gd name="T13" fmla="*/ 0 h 65"/>
              <a:gd name="T14" fmla="*/ 64 w 64"/>
              <a:gd name="T15" fmla="*/ 65 h 65"/>
            </a:gdLst>
            <a:ahLst/>
            <a:cxnLst>
              <a:cxn ang="T8">
                <a:pos x="T0" y="T1"/>
              </a:cxn>
              <a:cxn ang="T9">
                <a:pos x="T2" y="T3"/>
              </a:cxn>
              <a:cxn ang="T10">
                <a:pos x="T4" y="T5"/>
              </a:cxn>
              <a:cxn ang="T11">
                <a:pos x="T6" y="T7"/>
              </a:cxn>
            </a:cxnLst>
            <a:rect l="T12" t="T13" r="T14" b="T15"/>
            <a:pathLst>
              <a:path w="64" h="65">
                <a:moveTo>
                  <a:pt x="0" y="0"/>
                </a:moveTo>
                <a:lnTo>
                  <a:pt x="64" y="0"/>
                </a:lnTo>
                <a:lnTo>
                  <a:pt x="32" y="65"/>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734" name="Freeform 160"/>
          <p:cNvSpPr>
            <a:spLocks/>
          </p:cNvSpPr>
          <p:nvPr/>
        </p:nvSpPr>
        <p:spPr bwMode="auto">
          <a:xfrm>
            <a:off x="4344988" y="5381625"/>
            <a:ext cx="52387" cy="53975"/>
          </a:xfrm>
          <a:custGeom>
            <a:avLst/>
            <a:gdLst>
              <a:gd name="T0" fmla="*/ 0 w 64"/>
              <a:gd name="T1" fmla="*/ 0 h 65"/>
              <a:gd name="T2" fmla="*/ 64 w 64"/>
              <a:gd name="T3" fmla="*/ 0 h 65"/>
              <a:gd name="T4" fmla="*/ 32 w 64"/>
              <a:gd name="T5" fmla="*/ 65 h 65"/>
              <a:gd name="T6" fmla="*/ 0 w 64"/>
              <a:gd name="T7" fmla="*/ 0 h 65"/>
              <a:gd name="T8" fmla="*/ 0 60000 65536"/>
              <a:gd name="T9" fmla="*/ 0 60000 65536"/>
              <a:gd name="T10" fmla="*/ 0 60000 65536"/>
              <a:gd name="T11" fmla="*/ 0 60000 65536"/>
              <a:gd name="T12" fmla="*/ 0 w 64"/>
              <a:gd name="T13" fmla="*/ 0 h 65"/>
              <a:gd name="T14" fmla="*/ 64 w 64"/>
              <a:gd name="T15" fmla="*/ 65 h 65"/>
            </a:gdLst>
            <a:ahLst/>
            <a:cxnLst>
              <a:cxn ang="T8">
                <a:pos x="T0" y="T1"/>
              </a:cxn>
              <a:cxn ang="T9">
                <a:pos x="T2" y="T3"/>
              </a:cxn>
              <a:cxn ang="T10">
                <a:pos x="T4" y="T5"/>
              </a:cxn>
              <a:cxn ang="T11">
                <a:pos x="T6" y="T7"/>
              </a:cxn>
            </a:cxnLst>
            <a:rect l="T12" t="T13" r="T14" b="T15"/>
            <a:pathLst>
              <a:path w="64" h="65">
                <a:moveTo>
                  <a:pt x="0" y="0"/>
                </a:moveTo>
                <a:lnTo>
                  <a:pt x="64" y="0"/>
                </a:lnTo>
                <a:lnTo>
                  <a:pt x="32" y="65"/>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735" name="Freeform 161"/>
          <p:cNvSpPr>
            <a:spLocks/>
          </p:cNvSpPr>
          <p:nvPr/>
        </p:nvSpPr>
        <p:spPr bwMode="auto">
          <a:xfrm>
            <a:off x="4254500" y="5343525"/>
            <a:ext cx="50800" cy="53975"/>
          </a:xfrm>
          <a:custGeom>
            <a:avLst/>
            <a:gdLst>
              <a:gd name="T0" fmla="*/ 0 w 64"/>
              <a:gd name="T1" fmla="*/ 0 h 64"/>
              <a:gd name="T2" fmla="*/ 64 w 64"/>
              <a:gd name="T3" fmla="*/ 0 h 64"/>
              <a:gd name="T4" fmla="*/ 32 w 64"/>
              <a:gd name="T5" fmla="*/ 64 h 64"/>
              <a:gd name="T6" fmla="*/ 0 w 64"/>
              <a:gd name="T7" fmla="*/ 0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0" y="0"/>
                </a:moveTo>
                <a:lnTo>
                  <a:pt x="64" y="0"/>
                </a:lnTo>
                <a:lnTo>
                  <a:pt x="32" y="64"/>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736" name="Freeform 162"/>
          <p:cNvSpPr>
            <a:spLocks/>
          </p:cNvSpPr>
          <p:nvPr/>
        </p:nvSpPr>
        <p:spPr bwMode="auto">
          <a:xfrm>
            <a:off x="4344988" y="5310188"/>
            <a:ext cx="52387" cy="50800"/>
          </a:xfrm>
          <a:custGeom>
            <a:avLst/>
            <a:gdLst>
              <a:gd name="T0" fmla="*/ 0 w 64"/>
              <a:gd name="T1" fmla="*/ 0 h 64"/>
              <a:gd name="T2" fmla="*/ 64 w 64"/>
              <a:gd name="T3" fmla="*/ 0 h 64"/>
              <a:gd name="T4" fmla="*/ 32 w 64"/>
              <a:gd name="T5" fmla="*/ 64 h 64"/>
              <a:gd name="T6" fmla="*/ 0 w 64"/>
              <a:gd name="T7" fmla="*/ 0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0" y="0"/>
                </a:moveTo>
                <a:lnTo>
                  <a:pt x="64" y="0"/>
                </a:lnTo>
                <a:lnTo>
                  <a:pt x="32" y="64"/>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737" name="Freeform 163"/>
          <p:cNvSpPr>
            <a:spLocks/>
          </p:cNvSpPr>
          <p:nvPr/>
        </p:nvSpPr>
        <p:spPr bwMode="auto">
          <a:xfrm>
            <a:off x="4164013" y="5308600"/>
            <a:ext cx="52387" cy="50800"/>
          </a:xfrm>
          <a:custGeom>
            <a:avLst/>
            <a:gdLst>
              <a:gd name="T0" fmla="*/ 0 w 64"/>
              <a:gd name="T1" fmla="*/ 0 h 64"/>
              <a:gd name="T2" fmla="*/ 64 w 64"/>
              <a:gd name="T3" fmla="*/ 0 h 64"/>
              <a:gd name="T4" fmla="*/ 32 w 64"/>
              <a:gd name="T5" fmla="*/ 64 h 64"/>
              <a:gd name="T6" fmla="*/ 0 w 64"/>
              <a:gd name="T7" fmla="*/ 0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0" y="0"/>
                </a:moveTo>
                <a:lnTo>
                  <a:pt x="64" y="0"/>
                </a:lnTo>
                <a:lnTo>
                  <a:pt x="32" y="64"/>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738" name="Freeform 164"/>
          <p:cNvSpPr>
            <a:spLocks/>
          </p:cNvSpPr>
          <p:nvPr/>
        </p:nvSpPr>
        <p:spPr bwMode="auto">
          <a:xfrm>
            <a:off x="4254500" y="5300663"/>
            <a:ext cx="50800" cy="53975"/>
          </a:xfrm>
          <a:custGeom>
            <a:avLst/>
            <a:gdLst>
              <a:gd name="T0" fmla="*/ 0 w 64"/>
              <a:gd name="T1" fmla="*/ 0 h 64"/>
              <a:gd name="T2" fmla="*/ 64 w 64"/>
              <a:gd name="T3" fmla="*/ 0 h 64"/>
              <a:gd name="T4" fmla="*/ 32 w 64"/>
              <a:gd name="T5" fmla="*/ 64 h 64"/>
              <a:gd name="T6" fmla="*/ 0 w 64"/>
              <a:gd name="T7" fmla="*/ 0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0" y="0"/>
                </a:moveTo>
                <a:lnTo>
                  <a:pt x="64" y="0"/>
                </a:lnTo>
                <a:lnTo>
                  <a:pt x="32" y="64"/>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739" name="Freeform 165"/>
          <p:cNvSpPr>
            <a:spLocks/>
          </p:cNvSpPr>
          <p:nvPr/>
        </p:nvSpPr>
        <p:spPr bwMode="auto">
          <a:xfrm>
            <a:off x="4164013" y="5300663"/>
            <a:ext cx="52387" cy="53975"/>
          </a:xfrm>
          <a:custGeom>
            <a:avLst/>
            <a:gdLst>
              <a:gd name="T0" fmla="*/ 0 w 64"/>
              <a:gd name="T1" fmla="*/ 0 h 64"/>
              <a:gd name="T2" fmla="*/ 64 w 64"/>
              <a:gd name="T3" fmla="*/ 0 h 64"/>
              <a:gd name="T4" fmla="*/ 32 w 64"/>
              <a:gd name="T5" fmla="*/ 64 h 64"/>
              <a:gd name="T6" fmla="*/ 0 w 64"/>
              <a:gd name="T7" fmla="*/ 0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0" y="0"/>
                </a:moveTo>
                <a:lnTo>
                  <a:pt x="64" y="0"/>
                </a:lnTo>
                <a:lnTo>
                  <a:pt x="32" y="64"/>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740" name="Freeform 166"/>
          <p:cNvSpPr>
            <a:spLocks/>
          </p:cNvSpPr>
          <p:nvPr/>
        </p:nvSpPr>
        <p:spPr bwMode="auto">
          <a:xfrm>
            <a:off x="4344988" y="5284788"/>
            <a:ext cx="52387" cy="53975"/>
          </a:xfrm>
          <a:custGeom>
            <a:avLst/>
            <a:gdLst>
              <a:gd name="T0" fmla="*/ 0 w 64"/>
              <a:gd name="T1" fmla="*/ 0 h 64"/>
              <a:gd name="T2" fmla="*/ 64 w 64"/>
              <a:gd name="T3" fmla="*/ 0 h 64"/>
              <a:gd name="T4" fmla="*/ 32 w 64"/>
              <a:gd name="T5" fmla="*/ 64 h 64"/>
              <a:gd name="T6" fmla="*/ 0 w 64"/>
              <a:gd name="T7" fmla="*/ 0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0" y="0"/>
                </a:moveTo>
                <a:lnTo>
                  <a:pt x="64" y="0"/>
                </a:lnTo>
                <a:lnTo>
                  <a:pt x="32" y="64"/>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741" name="Freeform 167"/>
          <p:cNvSpPr>
            <a:spLocks/>
          </p:cNvSpPr>
          <p:nvPr/>
        </p:nvSpPr>
        <p:spPr bwMode="auto">
          <a:xfrm>
            <a:off x="4254500" y="5256213"/>
            <a:ext cx="50800" cy="50800"/>
          </a:xfrm>
          <a:custGeom>
            <a:avLst/>
            <a:gdLst>
              <a:gd name="T0" fmla="*/ 0 w 64"/>
              <a:gd name="T1" fmla="*/ 0 h 65"/>
              <a:gd name="T2" fmla="*/ 64 w 64"/>
              <a:gd name="T3" fmla="*/ 0 h 65"/>
              <a:gd name="T4" fmla="*/ 32 w 64"/>
              <a:gd name="T5" fmla="*/ 65 h 65"/>
              <a:gd name="T6" fmla="*/ 0 w 64"/>
              <a:gd name="T7" fmla="*/ 0 h 65"/>
              <a:gd name="T8" fmla="*/ 0 60000 65536"/>
              <a:gd name="T9" fmla="*/ 0 60000 65536"/>
              <a:gd name="T10" fmla="*/ 0 60000 65536"/>
              <a:gd name="T11" fmla="*/ 0 60000 65536"/>
              <a:gd name="T12" fmla="*/ 0 w 64"/>
              <a:gd name="T13" fmla="*/ 0 h 65"/>
              <a:gd name="T14" fmla="*/ 64 w 64"/>
              <a:gd name="T15" fmla="*/ 65 h 65"/>
            </a:gdLst>
            <a:ahLst/>
            <a:cxnLst>
              <a:cxn ang="T8">
                <a:pos x="T0" y="T1"/>
              </a:cxn>
              <a:cxn ang="T9">
                <a:pos x="T2" y="T3"/>
              </a:cxn>
              <a:cxn ang="T10">
                <a:pos x="T4" y="T5"/>
              </a:cxn>
              <a:cxn ang="T11">
                <a:pos x="T6" y="T7"/>
              </a:cxn>
            </a:cxnLst>
            <a:rect l="T12" t="T13" r="T14" b="T15"/>
            <a:pathLst>
              <a:path w="64" h="65">
                <a:moveTo>
                  <a:pt x="0" y="0"/>
                </a:moveTo>
                <a:lnTo>
                  <a:pt x="64" y="0"/>
                </a:lnTo>
                <a:lnTo>
                  <a:pt x="32" y="65"/>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742" name="Freeform 168"/>
          <p:cNvSpPr>
            <a:spLocks/>
          </p:cNvSpPr>
          <p:nvPr/>
        </p:nvSpPr>
        <p:spPr bwMode="auto">
          <a:xfrm>
            <a:off x="4254500" y="5211763"/>
            <a:ext cx="50800" cy="50800"/>
          </a:xfrm>
          <a:custGeom>
            <a:avLst/>
            <a:gdLst>
              <a:gd name="T0" fmla="*/ 0 w 64"/>
              <a:gd name="T1" fmla="*/ 0 h 64"/>
              <a:gd name="T2" fmla="*/ 64 w 64"/>
              <a:gd name="T3" fmla="*/ 0 h 64"/>
              <a:gd name="T4" fmla="*/ 32 w 64"/>
              <a:gd name="T5" fmla="*/ 64 h 64"/>
              <a:gd name="T6" fmla="*/ 0 w 64"/>
              <a:gd name="T7" fmla="*/ 0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0" y="0"/>
                </a:moveTo>
                <a:lnTo>
                  <a:pt x="64" y="0"/>
                </a:lnTo>
                <a:lnTo>
                  <a:pt x="32" y="64"/>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743" name="Freeform 169"/>
          <p:cNvSpPr>
            <a:spLocks/>
          </p:cNvSpPr>
          <p:nvPr/>
        </p:nvSpPr>
        <p:spPr bwMode="auto">
          <a:xfrm>
            <a:off x="4164013" y="5180013"/>
            <a:ext cx="52387" cy="53975"/>
          </a:xfrm>
          <a:custGeom>
            <a:avLst/>
            <a:gdLst>
              <a:gd name="T0" fmla="*/ 0 w 64"/>
              <a:gd name="T1" fmla="*/ 0 h 64"/>
              <a:gd name="T2" fmla="*/ 64 w 64"/>
              <a:gd name="T3" fmla="*/ 0 h 64"/>
              <a:gd name="T4" fmla="*/ 32 w 64"/>
              <a:gd name="T5" fmla="*/ 64 h 64"/>
              <a:gd name="T6" fmla="*/ 0 w 64"/>
              <a:gd name="T7" fmla="*/ 0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0" y="0"/>
                </a:moveTo>
                <a:lnTo>
                  <a:pt x="64" y="0"/>
                </a:lnTo>
                <a:lnTo>
                  <a:pt x="32" y="64"/>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744" name="Freeform 170"/>
          <p:cNvSpPr>
            <a:spLocks/>
          </p:cNvSpPr>
          <p:nvPr/>
        </p:nvSpPr>
        <p:spPr bwMode="auto">
          <a:xfrm>
            <a:off x="4254500" y="5160963"/>
            <a:ext cx="50800" cy="50800"/>
          </a:xfrm>
          <a:custGeom>
            <a:avLst/>
            <a:gdLst>
              <a:gd name="T0" fmla="*/ 0 w 64"/>
              <a:gd name="T1" fmla="*/ 0 h 64"/>
              <a:gd name="T2" fmla="*/ 64 w 64"/>
              <a:gd name="T3" fmla="*/ 0 h 64"/>
              <a:gd name="T4" fmla="*/ 32 w 64"/>
              <a:gd name="T5" fmla="*/ 64 h 64"/>
              <a:gd name="T6" fmla="*/ 0 w 64"/>
              <a:gd name="T7" fmla="*/ 0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0" y="0"/>
                </a:moveTo>
                <a:lnTo>
                  <a:pt x="64" y="0"/>
                </a:lnTo>
                <a:lnTo>
                  <a:pt x="32" y="64"/>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745" name="Freeform 171"/>
          <p:cNvSpPr>
            <a:spLocks/>
          </p:cNvSpPr>
          <p:nvPr/>
        </p:nvSpPr>
        <p:spPr bwMode="auto">
          <a:xfrm>
            <a:off x="4344988" y="5151438"/>
            <a:ext cx="52387" cy="53975"/>
          </a:xfrm>
          <a:custGeom>
            <a:avLst/>
            <a:gdLst>
              <a:gd name="T0" fmla="*/ 0 w 64"/>
              <a:gd name="T1" fmla="*/ 0 h 64"/>
              <a:gd name="T2" fmla="*/ 64 w 64"/>
              <a:gd name="T3" fmla="*/ 0 h 64"/>
              <a:gd name="T4" fmla="*/ 32 w 64"/>
              <a:gd name="T5" fmla="*/ 64 h 64"/>
              <a:gd name="T6" fmla="*/ 0 w 64"/>
              <a:gd name="T7" fmla="*/ 0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0" y="0"/>
                </a:moveTo>
                <a:lnTo>
                  <a:pt x="64" y="0"/>
                </a:lnTo>
                <a:lnTo>
                  <a:pt x="32" y="64"/>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746" name="Freeform 172"/>
          <p:cNvSpPr>
            <a:spLocks/>
          </p:cNvSpPr>
          <p:nvPr/>
        </p:nvSpPr>
        <p:spPr bwMode="auto">
          <a:xfrm>
            <a:off x="4164013" y="5124450"/>
            <a:ext cx="52387" cy="50800"/>
          </a:xfrm>
          <a:custGeom>
            <a:avLst/>
            <a:gdLst>
              <a:gd name="T0" fmla="*/ 0 w 64"/>
              <a:gd name="T1" fmla="*/ 0 h 64"/>
              <a:gd name="T2" fmla="*/ 64 w 64"/>
              <a:gd name="T3" fmla="*/ 0 h 64"/>
              <a:gd name="T4" fmla="*/ 32 w 64"/>
              <a:gd name="T5" fmla="*/ 64 h 64"/>
              <a:gd name="T6" fmla="*/ 0 w 64"/>
              <a:gd name="T7" fmla="*/ 0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0" y="0"/>
                </a:moveTo>
                <a:lnTo>
                  <a:pt x="64" y="0"/>
                </a:lnTo>
                <a:lnTo>
                  <a:pt x="32" y="64"/>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747" name="Freeform 173"/>
          <p:cNvSpPr>
            <a:spLocks/>
          </p:cNvSpPr>
          <p:nvPr/>
        </p:nvSpPr>
        <p:spPr bwMode="auto">
          <a:xfrm>
            <a:off x="4254500" y="5110163"/>
            <a:ext cx="50800" cy="50800"/>
          </a:xfrm>
          <a:custGeom>
            <a:avLst/>
            <a:gdLst>
              <a:gd name="T0" fmla="*/ 0 w 64"/>
              <a:gd name="T1" fmla="*/ 0 h 64"/>
              <a:gd name="T2" fmla="*/ 64 w 64"/>
              <a:gd name="T3" fmla="*/ 0 h 64"/>
              <a:gd name="T4" fmla="*/ 32 w 64"/>
              <a:gd name="T5" fmla="*/ 64 h 64"/>
              <a:gd name="T6" fmla="*/ 0 w 64"/>
              <a:gd name="T7" fmla="*/ 0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0" y="0"/>
                </a:moveTo>
                <a:lnTo>
                  <a:pt x="64" y="0"/>
                </a:lnTo>
                <a:lnTo>
                  <a:pt x="32" y="64"/>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748" name="Freeform 174"/>
          <p:cNvSpPr>
            <a:spLocks/>
          </p:cNvSpPr>
          <p:nvPr/>
        </p:nvSpPr>
        <p:spPr bwMode="auto">
          <a:xfrm>
            <a:off x="4164013" y="5097463"/>
            <a:ext cx="52387" cy="53975"/>
          </a:xfrm>
          <a:custGeom>
            <a:avLst/>
            <a:gdLst>
              <a:gd name="T0" fmla="*/ 0 w 64"/>
              <a:gd name="T1" fmla="*/ 0 h 64"/>
              <a:gd name="T2" fmla="*/ 64 w 64"/>
              <a:gd name="T3" fmla="*/ 0 h 64"/>
              <a:gd name="T4" fmla="*/ 32 w 64"/>
              <a:gd name="T5" fmla="*/ 64 h 64"/>
              <a:gd name="T6" fmla="*/ 0 w 64"/>
              <a:gd name="T7" fmla="*/ 0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0" y="0"/>
                </a:moveTo>
                <a:lnTo>
                  <a:pt x="64" y="0"/>
                </a:lnTo>
                <a:lnTo>
                  <a:pt x="32" y="64"/>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749" name="Freeform 175"/>
          <p:cNvSpPr>
            <a:spLocks/>
          </p:cNvSpPr>
          <p:nvPr/>
        </p:nvSpPr>
        <p:spPr bwMode="auto">
          <a:xfrm>
            <a:off x="4254500" y="4768850"/>
            <a:ext cx="50800" cy="53975"/>
          </a:xfrm>
          <a:custGeom>
            <a:avLst/>
            <a:gdLst>
              <a:gd name="T0" fmla="*/ 0 w 64"/>
              <a:gd name="T1" fmla="*/ 0 h 64"/>
              <a:gd name="T2" fmla="*/ 64 w 64"/>
              <a:gd name="T3" fmla="*/ 0 h 64"/>
              <a:gd name="T4" fmla="*/ 32 w 64"/>
              <a:gd name="T5" fmla="*/ 64 h 64"/>
              <a:gd name="T6" fmla="*/ 0 w 64"/>
              <a:gd name="T7" fmla="*/ 0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0" y="0"/>
                </a:moveTo>
                <a:lnTo>
                  <a:pt x="64" y="0"/>
                </a:lnTo>
                <a:lnTo>
                  <a:pt x="32" y="64"/>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750" name="Freeform 176"/>
          <p:cNvSpPr>
            <a:spLocks/>
          </p:cNvSpPr>
          <p:nvPr/>
        </p:nvSpPr>
        <p:spPr bwMode="auto">
          <a:xfrm>
            <a:off x="4254500" y="4718050"/>
            <a:ext cx="50800" cy="53975"/>
          </a:xfrm>
          <a:custGeom>
            <a:avLst/>
            <a:gdLst>
              <a:gd name="T0" fmla="*/ 0 w 64"/>
              <a:gd name="T1" fmla="*/ 0 h 64"/>
              <a:gd name="T2" fmla="*/ 64 w 64"/>
              <a:gd name="T3" fmla="*/ 0 h 64"/>
              <a:gd name="T4" fmla="*/ 32 w 64"/>
              <a:gd name="T5" fmla="*/ 64 h 64"/>
              <a:gd name="T6" fmla="*/ 0 w 64"/>
              <a:gd name="T7" fmla="*/ 0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0" y="0"/>
                </a:moveTo>
                <a:lnTo>
                  <a:pt x="64" y="0"/>
                </a:lnTo>
                <a:lnTo>
                  <a:pt x="32" y="64"/>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751" name="Freeform 177"/>
          <p:cNvSpPr>
            <a:spLocks/>
          </p:cNvSpPr>
          <p:nvPr/>
        </p:nvSpPr>
        <p:spPr bwMode="auto">
          <a:xfrm>
            <a:off x="4254500" y="4462463"/>
            <a:ext cx="50800" cy="53975"/>
          </a:xfrm>
          <a:custGeom>
            <a:avLst/>
            <a:gdLst>
              <a:gd name="T0" fmla="*/ 0 w 64"/>
              <a:gd name="T1" fmla="*/ 0 h 64"/>
              <a:gd name="T2" fmla="*/ 64 w 64"/>
              <a:gd name="T3" fmla="*/ 0 h 64"/>
              <a:gd name="T4" fmla="*/ 32 w 64"/>
              <a:gd name="T5" fmla="*/ 64 h 64"/>
              <a:gd name="T6" fmla="*/ 0 w 64"/>
              <a:gd name="T7" fmla="*/ 0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0" y="0"/>
                </a:moveTo>
                <a:lnTo>
                  <a:pt x="64" y="0"/>
                </a:lnTo>
                <a:lnTo>
                  <a:pt x="32" y="64"/>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4752" name="Freeform 178"/>
          <p:cNvSpPr>
            <a:spLocks/>
          </p:cNvSpPr>
          <p:nvPr/>
        </p:nvSpPr>
        <p:spPr bwMode="auto">
          <a:xfrm>
            <a:off x="3448050" y="5505450"/>
            <a:ext cx="52388" cy="50800"/>
          </a:xfrm>
          <a:custGeom>
            <a:avLst/>
            <a:gdLst>
              <a:gd name="T0" fmla="*/ 32 w 64"/>
              <a:gd name="T1" fmla="*/ 0 h 65"/>
              <a:gd name="T2" fmla="*/ 64 w 64"/>
              <a:gd name="T3" fmla="*/ 65 h 65"/>
              <a:gd name="T4" fmla="*/ 0 w 64"/>
              <a:gd name="T5" fmla="*/ 65 h 65"/>
              <a:gd name="T6" fmla="*/ 32 w 64"/>
              <a:gd name="T7" fmla="*/ 0 h 65"/>
              <a:gd name="T8" fmla="*/ 0 60000 65536"/>
              <a:gd name="T9" fmla="*/ 0 60000 65536"/>
              <a:gd name="T10" fmla="*/ 0 60000 65536"/>
              <a:gd name="T11" fmla="*/ 0 60000 65536"/>
              <a:gd name="T12" fmla="*/ 0 w 64"/>
              <a:gd name="T13" fmla="*/ 0 h 65"/>
              <a:gd name="T14" fmla="*/ 64 w 64"/>
              <a:gd name="T15" fmla="*/ 65 h 65"/>
            </a:gdLst>
            <a:ahLst/>
            <a:cxnLst>
              <a:cxn ang="T8">
                <a:pos x="T0" y="T1"/>
              </a:cxn>
              <a:cxn ang="T9">
                <a:pos x="T2" y="T3"/>
              </a:cxn>
              <a:cxn ang="T10">
                <a:pos x="T4" y="T5"/>
              </a:cxn>
              <a:cxn ang="T11">
                <a:pos x="T6" y="T7"/>
              </a:cxn>
            </a:cxnLst>
            <a:rect l="T12" t="T13" r="T14" b="T15"/>
            <a:pathLst>
              <a:path w="64" h="65">
                <a:moveTo>
                  <a:pt x="32" y="0"/>
                </a:moveTo>
                <a:lnTo>
                  <a:pt x="64" y="65"/>
                </a:lnTo>
                <a:lnTo>
                  <a:pt x="0" y="65"/>
                </a:lnTo>
                <a:lnTo>
                  <a:pt x="32" y="0"/>
                </a:lnTo>
                <a:close/>
              </a:path>
            </a:pathLst>
          </a:custGeom>
          <a:solidFill>
            <a:schemeClr val="tx1"/>
          </a:solidFill>
          <a:ln w="0">
            <a:solidFill>
              <a:schemeClr val="tx1"/>
            </a:solidFill>
            <a:prstDash val="solid"/>
            <a:round/>
            <a:headEnd/>
            <a:tailEnd/>
          </a:ln>
        </p:spPr>
        <p:txBody>
          <a:bodyPr/>
          <a:lstStyle/>
          <a:p>
            <a:endParaRPr lang="en-GB"/>
          </a:p>
        </p:txBody>
      </p:sp>
      <p:sp>
        <p:nvSpPr>
          <p:cNvPr id="24753" name="Freeform 179"/>
          <p:cNvSpPr>
            <a:spLocks/>
          </p:cNvSpPr>
          <p:nvPr/>
        </p:nvSpPr>
        <p:spPr bwMode="auto">
          <a:xfrm>
            <a:off x="3448050" y="5432425"/>
            <a:ext cx="52388" cy="50800"/>
          </a:xfrm>
          <a:custGeom>
            <a:avLst/>
            <a:gdLst>
              <a:gd name="T0" fmla="*/ 32 w 64"/>
              <a:gd name="T1" fmla="*/ 0 h 65"/>
              <a:gd name="T2" fmla="*/ 64 w 64"/>
              <a:gd name="T3" fmla="*/ 65 h 65"/>
              <a:gd name="T4" fmla="*/ 0 w 64"/>
              <a:gd name="T5" fmla="*/ 65 h 65"/>
              <a:gd name="T6" fmla="*/ 32 w 64"/>
              <a:gd name="T7" fmla="*/ 0 h 65"/>
              <a:gd name="T8" fmla="*/ 0 60000 65536"/>
              <a:gd name="T9" fmla="*/ 0 60000 65536"/>
              <a:gd name="T10" fmla="*/ 0 60000 65536"/>
              <a:gd name="T11" fmla="*/ 0 60000 65536"/>
              <a:gd name="T12" fmla="*/ 0 w 64"/>
              <a:gd name="T13" fmla="*/ 0 h 65"/>
              <a:gd name="T14" fmla="*/ 64 w 64"/>
              <a:gd name="T15" fmla="*/ 65 h 65"/>
            </a:gdLst>
            <a:ahLst/>
            <a:cxnLst>
              <a:cxn ang="T8">
                <a:pos x="T0" y="T1"/>
              </a:cxn>
              <a:cxn ang="T9">
                <a:pos x="T2" y="T3"/>
              </a:cxn>
              <a:cxn ang="T10">
                <a:pos x="T4" y="T5"/>
              </a:cxn>
              <a:cxn ang="T11">
                <a:pos x="T6" y="T7"/>
              </a:cxn>
            </a:cxnLst>
            <a:rect l="T12" t="T13" r="T14" b="T15"/>
            <a:pathLst>
              <a:path w="64" h="65">
                <a:moveTo>
                  <a:pt x="32" y="0"/>
                </a:moveTo>
                <a:lnTo>
                  <a:pt x="64" y="65"/>
                </a:lnTo>
                <a:lnTo>
                  <a:pt x="0" y="65"/>
                </a:lnTo>
                <a:lnTo>
                  <a:pt x="32" y="0"/>
                </a:lnTo>
                <a:close/>
              </a:path>
            </a:pathLst>
          </a:custGeom>
          <a:solidFill>
            <a:schemeClr val="tx1"/>
          </a:solidFill>
          <a:ln w="0">
            <a:solidFill>
              <a:schemeClr val="tx1"/>
            </a:solidFill>
            <a:prstDash val="solid"/>
            <a:round/>
            <a:headEnd/>
            <a:tailEnd/>
          </a:ln>
        </p:spPr>
        <p:txBody>
          <a:bodyPr/>
          <a:lstStyle/>
          <a:p>
            <a:endParaRPr lang="en-GB"/>
          </a:p>
        </p:txBody>
      </p:sp>
      <p:sp>
        <p:nvSpPr>
          <p:cNvPr id="24754" name="Freeform 180"/>
          <p:cNvSpPr>
            <a:spLocks/>
          </p:cNvSpPr>
          <p:nvPr/>
        </p:nvSpPr>
        <p:spPr bwMode="auto">
          <a:xfrm>
            <a:off x="3448050" y="5365750"/>
            <a:ext cx="52388" cy="53975"/>
          </a:xfrm>
          <a:custGeom>
            <a:avLst/>
            <a:gdLst>
              <a:gd name="T0" fmla="*/ 32 w 64"/>
              <a:gd name="T1" fmla="*/ 0 h 64"/>
              <a:gd name="T2" fmla="*/ 64 w 64"/>
              <a:gd name="T3" fmla="*/ 64 h 64"/>
              <a:gd name="T4" fmla="*/ 0 w 64"/>
              <a:gd name="T5" fmla="*/ 64 h 64"/>
              <a:gd name="T6" fmla="*/ 32 w 64"/>
              <a:gd name="T7" fmla="*/ 0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32" y="0"/>
                </a:moveTo>
                <a:lnTo>
                  <a:pt x="64" y="64"/>
                </a:lnTo>
                <a:lnTo>
                  <a:pt x="0" y="64"/>
                </a:lnTo>
                <a:lnTo>
                  <a:pt x="32" y="0"/>
                </a:lnTo>
                <a:close/>
              </a:path>
            </a:pathLst>
          </a:custGeom>
          <a:solidFill>
            <a:schemeClr val="tx1"/>
          </a:solidFill>
          <a:ln w="0">
            <a:solidFill>
              <a:schemeClr val="tx1"/>
            </a:solidFill>
            <a:prstDash val="solid"/>
            <a:round/>
            <a:headEnd/>
            <a:tailEnd/>
          </a:ln>
        </p:spPr>
        <p:txBody>
          <a:bodyPr/>
          <a:lstStyle/>
          <a:p>
            <a:endParaRPr lang="en-GB"/>
          </a:p>
        </p:txBody>
      </p:sp>
      <p:sp>
        <p:nvSpPr>
          <p:cNvPr id="24755" name="Freeform 181"/>
          <p:cNvSpPr>
            <a:spLocks/>
          </p:cNvSpPr>
          <p:nvPr/>
        </p:nvSpPr>
        <p:spPr bwMode="auto">
          <a:xfrm>
            <a:off x="3448050" y="5286375"/>
            <a:ext cx="52388" cy="53975"/>
          </a:xfrm>
          <a:custGeom>
            <a:avLst/>
            <a:gdLst>
              <a:gd name="T0" fmla="*/ 32 w 64"/>
              <a:gd name="T1" fmla="*/ 0 h 64"/>
              <a:gd name="T2" fmla="*/ 64 w 64"/>
              <a:gd name="T3" fmla="*/ 64 h 64"/>
              <a:gd name="T4" fmla="*/ 0 w 64"/>
              <a:gd name="T5" fmla="*/ 64 h 64"/>
              <a:gd name="T6" fmla="*/ 32 w 64"/>
              <a:gd name="T7" fmla="*/ 0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32" y="0"/>
                </a:moveTo>
                <a:lnTo>
                  <a:pt x="64" y="64"/>
                </a:lnTo>
                <a:lnTo>
                  <a:pt x="0" y="64"/>
                </a:lnTo>
                <a:lnTo>
                  <a:pt x="32" y="0"/>
                </a:lnTo>
                <a:close/>
              </a:path>
            </a:pathLst>
          </a:custGeom>
          <a:solidFill>
            <a:schemeClr val="tx1"/>
          </a:solidFill>
          <a:ln w="0">
            <a:solidFill>
              <a:schemeClr val="tx1"/>
            </a:solidFill>
            <a:prstDash val="solid"/>
            <a:round/>
            <a:headEnd/>
            <a:tailEnd/>
          </a:ln>
        </p:spPr>
        <p:txBody>
          <a:bodyPr/>
          <a:lstStyle/>
          <a:p>
            <a:endParaRPr lang="en-GB"/>
          </a:p>
        </p:txBody>
      </p:sp>
      <p:sp>
        <p:nvSpPr>
          <p:cNvPr id="24756" name="Freeform 182"/>
          <p:cNvSpPr>
            <a:spLocks/>
          </p:cNvSpPr>
          <p:nvPr/>
        </p:nvSpPr>
        <p:spPr bwMode="auto">
          <a:xfrm>
            <a:off x="3359150" y="5265738"/>
            <a:ext cx="52388" cy="50800"/>
          </a:xfrm>
          <a:custGeom>
            <a:avLst/>
            <a:gdLst>
              <a:gd name="T0" fmla="*/ 32 w 64"/>
              <a:gd name="T1" fmla="*/ 0 h 65"/>
              <a:gd name="T2" fmla="*/ 64 w 64"/>
              <a:gd name="T3" fmla="*/ 65 h 65"/>
              <a:gd name="T4" fmla="*/ 0 w 64"/>
              <a:gd name="T5" fmla="*/ 65 h 65"/>
              <a:gd name="T6" fmla="*/ 32 w 64"/>
              <a:gd name="T7" fmla="*/ 0 h 65"/>
              <a:gd name="T8" fmla="*/ 0 60000 65536"/>
              <a:gd name="T9" fmla="*/ 0 60000 65536"/>
              <a:gd name="T10" fmla="*/ 0 60000 65536"/>
              <a:gd name="T11" fmla="*/ 0 60000 65536"/>
              <a:gd name="T12" fmla="*/ 0 w 64"/>
              <a:gd name="T13" fmla="*/ 0 h 65"/>
              <a:gd name="T14" fmla="*/ 64 w 64"/>
              <a:gd name="T15" fmla="*/ 65 h 65"/>
            </a:gdLst>
            <a:ahLst/>
            <a:cxnLst>
              <a:cxn ang="T8">
                <a:pos x="T0" y="T1"/>
              </a:cxn>
              <a:cxn ang="T9">
                <a:pos x="T2" y="T3"/>
              </a:cxn>
              <a:cxn ang="T10">
                <a:pos x="T4" y="T5"/>
              </a:cxn>
              <a:cxn ang="T11">
                <a:pos x="T6" y="T7"/>
              </a:cxn>
            </a:cxnLst>
            <a:rect l="T12" t="T13" r="T14" b="T15"/>
            <a:pathLst>
              <a:path w="64" h="65">
                <a:moveTo>
                  <a:pt x="32" y="0"/>
                </a:moveTo>
                <a:lnTo>
                  <a:pt x="64" y="65"/>
                </a:lnTo>
                <a:lnTo>
                  <a:pt x="0" y="65"/>
                </a:lnTo>
                <a:lnTo>
                  <a:pt x="32" y="0"/>
                </a:lnTo>
                <a:close/>
              </a:path>
            </a:pathLst>
          </a:custGeom>
          <a:solidFill>
            <a:schemeClr val="tx1"/>
          </a:solidFill>
          <a:ln w="0">
            <a:solidFill>
              <a:schemeClr val="tx1"/>
            </a:solidFill>
            <a:prstDash val="solid"/>
            <a:round/>
            <a:headEnd/>
            <a:tailEnd/>
          </a:ln>
        </p:spPr>
        <p:txBody>
          <a:bodyPr/>
          <a:lstStyle/>
          <a:p>
            <a:endParaRPr lang="en-GB"/>
          </a:p>
        </p:txBody>
      </p:sp>
      <p:sp>
        <p:nvSpPr>
          <p:cNvPr id="24757" name="Freeform 183"/>
          <p:cNvSpPr>
            <a:spLocks/>
          </p:cNvSpPr>
          <p:nvPr/>
        </p:nvSpPr>
        <p:spPr bwMode="auto">
          <a:xfrm>
            <a:off x="3448050" y="5241925"/>
            <a:ext cx="52388" cy="53975"/>
          </a:xfrm>
          <a:custGeom>
            <a:avLst/>
            <a:gdLst>
              <a:gd name="T0" fmla="*/ 32 w 64"/>
              <a:gd name="T1" fmla="*/ 0 h 64"/>
              <a:gd name="T2" fmla="*/ 64 w 64"/>
              <a:gd name="T3" fmla="*/ 64 h 64"/>
              <a:gd name="T4" fmla="*/ 0 w 64"/>
              <a:gd name="T5" fmla="*/ 64 h 64"/>
              <a:gd name="T6" fmla="*/ 32 w 64"/>
              <a:gd name="T7" fmla="*/ 0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32" y="0"/>
                </a:moveTo>
                <a:lnTo>
                  <a:pt x="64" y="64"/>
                </a:lnTo>
                <a:lnTo>
                  <a:pt x="0" y="64"/>
                </a:lnTo>
                <a:lnTo>
                  <a:pt x="32" y="0"/>
                </a:lnTo>
                <a:close/>
              </a:path>
            </a:pathLst>
          </a:custGeom>
          <a:solidFill>
            <a:schemeClr val="tx1"/>
          </a:solidFill>
          <a:ln w="0">
            <a:solidFill>
              <a:schemeClr val="tx1"/>
            </a:solidFill>
            <a:prstDash val="solid"/>
            <a:round/>
            <a:headEnd/>
            <a:tailEnd/>
          </a:ln>
        </p:spPr>
        <p:txBody>
          <a:bodyPr/>
          <a:lstStyle/>
          <a:p>
            <a:endParaRPr lang="en-GB"/>
          </a:p>
        </p:txBody>
      </p:sp>
      <p:sp>
        <p:nvSpPr>
          <p:cNvPr id="24758" name="Freeform 184"/>
          <p:cNvSpPr>
            <a:spLocks/>
          </p:cNvSpPr>
          <p:nvPr/>
        </p:nvSpPr>
        <p:spPr bwMode="auto">
          <a:xfrm>
            <a:off x="3538538" y="5232400"/>
            <a:ext cx="50800" cy="53975"/>
          </a:xfrm>
          <a:custGeom>
            <a:avLst/>
            <a:gdLst>
              <a:gd name="T0" fmla="*/ 32 w 64"/>
              <a:gd name="T1" fmla="*/ 0 h 64"/>
              <a:gd name="T2" fmla="*/ 64 w 64"/>
              <a:gd name="T3" fmla="*/ 64 h 64"/>
              <a:gd name="T4" fmla="*/ 0 w 64"/>
              <a:gd name="T5" fmla="*/ 64 h 64"/>
              <a:gd name="T6" fmla="*/ 32 w 64"/>
              <a:gd name="T7" fmla="*/ 0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32" y="0"/>
                </a:moveTo>
                <a:lnTo>
                  <a:pt x="64" y="64"/>
                </a:lnTo>
                <a:lnTo>
                  <a:pt x="0" y="64"/>
                </a:lnTo>
                <a:lnTo>
                  <a:pt x="32" y="0"/>
                </a:lnTo>
                <a:close/>
              </a:path>
            </a:pathLst>
          </a:custGeom>
          <a:solidFill>
            <a:schemeClr val="tx1"/>
          </a:solidFill>
          <a:ln w="0">
            <a:solidFill>
              <a:schemeClr val="tx1"/>
            </a:solidFill>
            <a:prstDash val="solid"/>
            <a:round/>
            <a:headEnd/>
            <a:tailEnd/>
          </a:ln>
        </p:spPr>
        <p:txBody>
          <a:bodyPr/>
          <a:lstStyle/>
          <a:p>
            <a:endParaRPr lang="en-GB"/>
          </a:p>
        </p:txBody>
      </p:sp>
      <p:sp>
        <p:nvSpPr>
          <p:cNvPr id="24759" name="Rectangle 185"/>
          <p:cNvSpPr>
            <a:spLocks noChangeArrowheads="1"/>
          </p:cNvSpPr>
          <p:nvPr/>
        </p:nvSpPr>
        <p:spPr bwMode="auto">
          <a:xfrm>
            <a:off x="2643188" y="5632450"/>
            <a:ext cx="53975" cy="53975"/>
          </a:xfrm>
          <a:prstGeom prst="rect">
            <a:avLst/>
          </a:prstGeom>
          <a:solidFill>
            <a:schemeClr val="tx1"/>
          </a:solidFill>
          <a:ln w="0">
            <a:solidFill>
              <a:schemeClr val="tx1"/>
            </a:solidFill>
            <a:miter lim="800000"/>
            <a:headEnd/>
            <a:tailEnd/>
          </a:ln>
        </p:spPr>
        <p:txBody>
          <a:bodyPr/>
          <a:lstStyle/>
          <a:p>
            <a:endParaRPr lang="en-US"/>
          </a:p>
        </p:txBody>
      </p:sp>
      <p:sp>
        <p:nvSpPr>
          <p:cNvPr id="24760" name="Rectangle 186"/>
          <p:cNvSpPr>
            <a:spLocks noChangeArrowheads="1"/>
          </p:cNvSpPr>
          <p:nvPr/>
        </p:nvSpPr>
        <p:spPr bwMode="auto">
          <a:xfrm>
            <a:off x="2732088" y="5600700"/>
            <a:ext cx="53975" cy="53975"/>
          </a:xfrm>
          <a:prstGeom prst="rect">
            <a:avLst/>
          </a:prstGeom>
          <a:solidFill>
            <a:schemeClr val="tx1"/>
          </a:solidFill>
          <a:ln w="0">
            <a:solidFill>
              <a:schemeClr val="tx1"/>
            </a:solidFill>
            <a:miter lim="800000"/>
            <a:headEnd/>
            <a:tailEnd/>
          </a:ln>
        </p:spPr>
        <p:txBody>
          <a:bodyPr/>
          <a:lstStyle/>
          <a:p>
            <a:endParaRPr lang="en-US"/>
          </a:p>
        </p:txBody>
      </p:sp>
      <p:sp>
        <p:nvSpPr>
          <p:cNvPr id="24761" name="Rectangle 187"/>
          <p:cNvSpPr>
            <a:spLocks noChangeArrowheads="1"/>
          </p:cNvSpPr>
          <p:nvPr/>
        </p:nvSpPr>
        <p:spPr bwMode="auto">
          <a:xfrm>
            <a:off x="2554288" y="5592763"/>
            <a:ext cx="53975" cy="50800"/>
          </a:xfrm>
          <a:prstGeom prst="rect">
            <a:avLst/>
          </a:prstGeom>
          <a:solidFill>
            <a:schemeClr val="tx1"/>
          </a:solidFill>
          <a:ln w="0">
            <a:solidFill>
              <a:schemeClr val="tx1"/>
            </a:solidFill>
            <a:miter lim="800000"/>
            <a:headEnd/>
            <a:tailEnd/>
          </a:ln>
        </p:spPr>
        <p:txBody>
          <a:bodyPr/>
          <a:lstStyle/>
          <a:p>
            <a:endParaRPr lang="en-US"/>
          </a:p>
        </p:txBody>
      </p:sp>
      <p:sp>
        <p:nvSpPr>
          <p:cNvPr id="24762" name="Rectangle 188"/>
          <p:cNvSpPr>
            <a:spLocks noChangeArrowheads="1"/>
          </p:cNvSpPr>
          <p:nvPr/>
        </p:nvSpPr>
        <p:spPr bwMode="auto">
          <a:xfrm>
            <a:off x="2643188" y="5575300"/>
            <a:ext cx="53975" cy="53975"/>
          </a:xfrm>
          <a:prstGeom prst="rect">
            <a:avLst/>
          </a:prstGeom>
          <a:solidFill>
            <a:schemeClr val="tx1"/>
          </a:solidFill>
          <a:ln w="0">
            <a:solidFill>
              <a:schemeClr val="tx1"/>
            </a:solidFill>
            <a:miter lim="800000"/>
            <a:headEnd/>
            <a:tailEnd/>
          </a:ln>
        </p:spPr>
        <p:txBody>
          <a:bodyPr/>
          <a:lstStyle/>
          <a:p>
            <a:endParaRPr lang="en-US"/>
          </a:p>
        </p:txBody>
      </p:sp>
      <p:sp>
        <p:nvSpPr>
          <p:cNvPr id="24763" name="Rectangle 189"/>
          <p:cNvSpPr>
            <a:spLocks noChangeArrowheads="1"/>
          </p:cNvSpPr>
          <p:nvPr/>
        </p:nvSpPr>
        <p:spPr bwMode="auto">
          <a:xfrm>
            <a:off x="2554288" y="5575300"/>
            <a:ext cx="53975" cy="53975"/>
          </a:xfrm>
          <a:prstGeom prst="rect">
            <a:avLst/>
          </a:prstGeom>
          <a:solidFill>
            <a:schemeClr val="tx1"/>
          </a:solidFill>
          <a:ln w="0">
            <a:solidFill>
              <a:schemeClr val="tx1"/>
            </a:solidFill>
            <a:miter lim="800000"/>
            <a:headEnd/>
            <a:tailEnd/>
          </a:ln>
        </p:spPr>
        <p:txBody>
          <a:bodyPr/>
          <a:lstStyle/>
          <a:p>
            <a:endParaRPr lang="en-US"/>
          </a:p>
        </p:txBody>
      </p:sp>
      <p:sp>
        <p:nvSpPr>
          <p:cNvPr id="24764" name="Rectangle 190"/>
          <p:cNvSpPr>
            <a:spLocks noChangeArrowheads="1"/>
          </p:cNvSpPr>
          <p:nvPr/>
        </p:nvSpPr>
        <p:spPr bwMode="auto">
          <a:xfrm>
            <a:off x="2732088" y="5559425"/>
            <a:ext cx="53975" cy="53975"/>
          </a:xfrm>
          <a:prstGeom prst="rect">
            <a:avLst/>
          </a:prstGeom>
          <a:solidFill>
            <a:schemeClr val="tx1"/>
          </a:solidFill>
          <a:ln w="0">
            <a:solidFill>
              <a:schemeClr val="tx1"/>
            </a:solidFill>
            <a:miter lim="800000"/>
            <a:headEnd/>
            <a:tailEnd/>
          </a:ln>
        </p:spPr>
        <p:txBody>
          <a:bodyPr/>
          <a:lstStyle/>
          <a:p>
            <a:endParaRPr lang="en-US"/>
          </a:p>
        </p:txBody>
      </p:sp>
      <p:sp>
        <p:nvSpPr>
          <p:cNvPr id="24765" name="Rectangle 191"/>
          <p:cNvSpPr>
            <a:spLocks noChangeArrowheads="1"/>
          </p:cNvSpPr>
          <p:nvPr/>
        </p:nvSpPr>
        <p:spPr bwMode="auto">
          <a:xfrm>
            <a:off x="2462213" y="5556250"/>
            <a:ext cx="53975" cy="53975"/>
          </a:xfrm>
          <a:prstGeom prst="rect">
            <a:avLst/>
          </a:prstGeom>
          <a:solidFill>
            <a:schemeClr val="tx1"/>
          </a:solidFill>
          <a:ln w="0">
            <a:solidFill>
              <a:schemeClr val="tx1"/>
            </a:solidFill>
            <a:miter lim="800000"/>
            <a:headEnd/>
            <a:tailEnd/>
          </a:ln>
        </p:spPr>
        <p:txBody>
          <a:bodyPr/>
          <a:lstStyle/>
          <a:p>
            <a:endParaRPr lang="en-US"/>
          </a:p>
        </p:txBody>
      </p:sp>
      <p:sp>
        <p:nvSpPr>
          <p:cNvPr id="24766" name="Rectangle 192"/>
          <p:cNvSpPr>
            <a:spLocks noChangeArrowheads="1"/>
          </p:cNvSpPr>
          <p:nvPr/>
        </p:nvSpPr>
        <p:spPr bwMode="auto">
          <a:xfrm>
            <a:off x="2820988" y="5556250"/>
            <a:ext cx="53975" cy="53975"/>
          </a:xfrm>
          <a:prstGeom prst="rect">
            <a:avLst/>
          </a:prstGeom>
          <a:solidFill>
            <a:schemeClr val="tx1"/>
          </a:solidFill>
          <a:ln w="0">
            <a:solidFill>
              <a:schemeClr val="tx1"/>
            </a:solidFill>
            <a:miter lim="800000"/>
            <a:headEnd/>
            <a:tailEnd/>
          </a:ln>
        </p:spPr>
        <p:txBody>
          <a:bodyPr/>
          <a:lstStyle/>
          <a:p>
            <a:endParaRPr lang="en-US"/>
          </a:p>
        </p:txBody>
      </p:sp>
      <p:sp>
        <p:nvSpPr>
          <p:cNvPr id="24767" name="Rectangle 193"/>
          <p:cNvSpPr>
            <a:spLocks noChangeArrowheads="1"/>
          </p:cNvSpPr>
          <p:nvPr/>
        </p:nvSpPr>
        <p:spPr bwMode="auto">
          <a:xfrm>
            <a:off x="2554288" y="5532438"/>
            <a:ext cx="53975" cy="53975"/>
          </a:xfrm>
          <a:prstGeom prst="rect">
            <a:avLst/>
          </a:prstGeom>
          <a:solidFill>
            <a:schemeClr val="tx1"/>
          </a:solidFill>
          <a:ln w="0">
            <a:solidFill>
              <a:schemeClr val="tx1"/>
            </a:solidFill>
            <a:miter lim="800000"/>
            <a:headEnd/>
            <a:tailEnd/>
          </a:ln>
        </p:spPr>
        <p:txBody>
          <a:bodyPr/>
          <a:lstStyle/>
          <a:p>
            <a:endParaRPr lang="en-US"/>
          </a:p>
        </p:txBody>
      </p:sp>
      <p:sp>
        <p:nvSpPr>
          <p:cNvPr id="24768" name="Rectangle 194"/>
          <p:cNvSpPr>
            <a:spLocks noChangeArrowheads="1"/>
          </p:cNvSpPr>
          <p:nvPr/>
        </p:nvSpPr>
        <p:spPr bwMode="auto">
          <a:xfrm>
            <a:off x="2643188" y="5530850"/>
            <a:ext cx="53975" cy="53975"/>
          </a:xfrm>
          <a:prstGeom prst="rect">
            <a:avLst/>
          </a:prstGeom>
          <a:solidFill>
            <a:schemeClr val="tx1"/>
          </a:solidFill>
          <a:ln w="0">
            <a:solidFill>
              <a:schemeClr val="tx1"/>
            </a:solidFill>
            <a:miter lim="800000"/>
            <a:headEnd/>
            <a:tailEnd/>
          </a:ln>
        </p:spPr>
        <p:txBody>
          <a:bodyPr/>
          <a:lstStyle/>
          <a:p>
            <a:endParaRPr lang="en-US"/>
          </a:p>
        </p:txBody>
      </p:sp>
      <p:sp>
        <p:nvSpPr>
          <p:cNvPr id="24769" name="Rectangle 195"/>
          <p:cNvSpPr>
            <a:spLocks noChangeArrowheads="1"/>
          </p:cNvSpPr>
          <p:nvPr/>
        </p:nvSpPr>
        <p:spPr bwMode="auto">
          <a:xfrm>
            <a:off x="2732088" y="5497513"/>
            <a:ext cx="53975" cy="53975"/>
          </a:xfrm>
          <a:prstGeom prst="rect">
            <a:avLst/>
          </a:prstGeom>
          <a:solidFill>
            <a:schemeClr val="tx1"/>
          </a:solidFill>
          <a:ln w="0">
            <a:solidFill>
              <a:schemeClr val="tx1"/>
            </a:solidFill>
            <a:miter lim="800000"/>
            <a:headEnd/>
            <a:tailEnd/>
          </a:ln>
        </p:spPr>
        <p:txBody>
          <a:bodyPr/>
          <a:lstStyle/>
          <a:p>
            <a:endParaRPr lang="en-US"/>
          </a:p>
        </p:txBody>
      </p:sp>
      <p:sp>
        <p:nvSpPr>
          <p:cNvPr id="24770" name="Rectangle 196"/>
          <p:cNvSpPr>
            <a:spLocks noChangeArrowheads="1"/>
          </p:cNvSpPr>
          <p:nvPr/>
        </p:nvSpPr>
        <p:spPr bwMode="auto">
          <a:xfrm>
            <a:off x="2554288" y="5494338"/>
            <a:ext cx="53975" cy="57150"/>
          </a:xfrm>
          <a:prstGeom prst="rect">
            <a:avLst/>
          </a:prstGeom>
          <a:solidFill>
            <a:schemeClr val="tx1"/>
          </a:solidFill>
          <a:ln w="0">
            <a:solidFill>
              <a:schemeClr val="tx1"/>
            </a:solidFill>
            <a:miter lim="800000"/>
            <a:headEnd/>
            <a:tailEnd/>
          </a:ln>
        </p:spPr>
        <p:txBody>
          <a:bodyPr/>
          <a:lstStyle/>
          <a:p>
            <a:endParaRPr lang="en-US"/>
          </a:p>
        </p:txBody>
      </p:sp>
      <p:sp>
        <p:nvSpPr>
          <p:cNvPr id="24771" name="Rectangle 197"/>
          <p:cNvSpPr>
            <a:spLocks noChangeArrowheads="1"/>
          </p:cNvSpPr>
          <p:nvPr/>
        </p:nvSpPr>
        <p:spPr bwMode="auto">
          <a:xfrm>
            <a:off x="2643188" y="5481638"/>
            <a:ext cx="53975" cy="53975"/>
          </a:xfrm>
          <a:prstGeom prst="rect">
            <a:avLst/>
          </a:prstGeom>
          <a:solidFill>
            <a:schemeClr val="tx1"/>
          </a:solidFill>
          <a:ln w="0">
            <a:solidFill>
              <a:schemeClr val="tx1"/>
            </a:solidFill>
            <a:miter lim="800000"/>
            <a:headEnd/>
            <a:tailEnd/>
          </a:ln>
        </p:spPr>
        <p:txBody>
          <a:bodyPr/>
          <a:lstStyle/>
          <a:p>
            <a:endParaRPr lang="en-US"/>
          </a:p>
        </p:txBody>
      </p:sp>
      <p:sp>
        <p:nvSpPr>
          <p:cNvPr id="24772" name="Rectangle 198"/>
          <p:cNvSpPr>
            <a:spLocks noChangeArrowheads="1"/>
          </p:cNvSpPr>
          <p:nvPr/>
        </p:nvSpPr>
        <p:spPr bwMode="auto">
          <a:xfrm>
            <a:off x="2554288" y="5476875"/>
            <a:ext cx="53975" cy="53975"/>
          </a:xfrm>
          <a:prstGeom prst="rect">
            <a:avLst/>
          </a:prstGeom>
          <a:solidFill>
            <a:schemeClr val="tx1"/>
          </a:solidFill>
          <a:ln w="0">
            <a:solidFill>
              <a:schemeClr val="tx1"/>
            </a:solidFill>
            <a:miter lim="800000"/>
            <a:headEnd/>
            <a:tailEnd/>
          </a:ln>
        </p:spPr>
        <p:txBody>
          <a:bodyPr/>
          <a:lstStyle/>
          <a:p>
            <a:endParaRPr lang="en-US"/>
          </a:p>
        </p:txBody>
      </p:sp>
      <p:sp>
        <p:nvSpPr>
          <p:cNvPr id="24773" name="Rectangle 199"/>
          <p:cNvSpPr>
            <a:spLocks noChangeArrowheads="1"/>
          </p:cNvSpPr>
          <p:nvPr/>
        </p:nvSpPr>
        <p:spPr bwMode="auto">
          <a:xfrm>
            <a:off x="2643188" y="5368925"/>
            <a:ext cx="53975" cy="57150"/>
          </a:xfrm>
          <a:prstGeom prst="rect">
            <a:avLst/>
          </a:prstGeom>
          <a:solidFill>
            <a:schemeClr val="tx1"/>
          </a:solidFill>
          <a:ln w="0">
            <a:solidFill>
              <a:schemeClr val="tx1"/>
            </a:solidFill>
            <a:miter lim="800000"/>
            <a:headEnd/>
            <a:tailEnd/>
          </a:ln>
        </p:spPr>
        <p:txBody>
          <a:bodyPr/>
          <a:lstStyle/>
          <a:p>
            <a:endParaRPr lang="en-US"/>
          </a:p>
        </p:txBody>
      </p:sp>
      <p:sp>
        <p:nvSpPr>
          <p:cNvPr id="24774" name="Rectangle 200"/>
          <p:cNvSpPr>
            <a:spLocks noChangeArrowheads="1"/>
          </p:cNvSpPr>
          <p:nvPr/>
        </p:nvSpPr>
        <p:spPr bwMode="auto">
          <a:xfrm>
            <a:off x="2732088" y="5367338"/>
            <a:ext cx="53975" cy="50800"/>
          </a:xfrm>
          <a:prstGeom prst="rect">
            <a:avLst/>
          </a:prstGeom>
          <a:solidFill>
            <a:schemeClr val="tx1"/>
          </a:solidFill>
          <a:ln w="0">
            <a:solidFill>
              <a:schemeClr val="tx1"/>
            </a:solidFill>
            <a:miter lim="800000"/>
            <a:headEnd/>
            <a:tailEnd/>
          </a:ln>
        </p:spPr>
        <p:txBody>
          <a:bodyPr/>
          <a:lstStyle/>
          <a:p>
            <a:endParaRPr lang="en-US"/>
          </a:p>
        </p:txBody>
      </p:sp>
      <p:sp>
        <p:nvSpPr>
          <p:cNvPr id="24775" name="Rectangle 201"/>
          <p:cNvSpPr>
            <a:spLocks noChangeArrowheads="1"/>
          </p:cNvSpPr>
          <p:nvPr/>
        </p:nvSpPr>
        <p:spPr bwMode="auto">
          <a:xfrm>
            <a:off x="2554288" y="5354638"/>
            <a:ext cx="53975" cy="53975"/>
          </a:xfrm>
          <a:prstGeom prst="rect">
            <a:avLst/>
          </a:prstGeom>
          <a:solidFill>
            <a:schemeClr val="tx1"/>
          </a:solidFill>
          <a:ln w="0">
            <a:solidFill>
              <a:schemeClr val="tx1"/>
            </a:solidFill>
            <a:miter lim="800000"/>
            <a:headEnd/>
            <a:tailEnd/>
          </a:ln>
        </p:spPr>
        <p:txBody>
          <a:bodyPr/>
          <a:lstStyle/>
          <a:p>
            <a:endParaRPr lang="en-US"/>
          </a:p>
        </p:txBody>
      </p:sp>
      <p:sp>
        <p:nvSpPr>
          <p:cNvPr id="24776" name="Rectangle 202"/>
          <p:cNvSpPr>
            <a:spLocks noChangeArrowheads="1"/>
          </p:cNvSpPr>
          <p:nvPr/>
        </p:nvSpPr>
        <p:spPr bwMode="auto">
          <a:xfrm>
            <a:off x="2820988" y="5341938"/>
            <a:ext cx="53975" cy="53975"/>
          </a:xfrm>
          <a:prstGeom prst="rect">
            <a:avLst/>
          </a:prstGeom>
          <a:solidFill>
            <a:schemeClr val="tx1"/>
          </a:solidFill>
          <a:ln w="0">
            <a:solidFill>
              <a:schemeClr val="tx1"/>
            </a:solidFill>
            <a:miter lim="800000"/>
            <a:headEnd/>
            <a:tailEnd/>
          </a:ln>
        </p:spPr>
        <p:txBody>
          <a:bodyPr/>
          <a:lstStyle/>
          <a:p>
            <a:endParaRPr lang="en-US"/>
          </a:p>
        </p:txBody>
      </p:sp>
      <p:sp>
        <p:nvSpPr>
          <p:cNvPr id="24777" name="Rectangle 203"/>
          <p:cNvSpPr>
            <a:spLocks noChangeArrowheads="1"/>
          </p:cNvSpPr>
          <p:nvPr/>
        </p:nvSpPr>
        <p:spPr bwMode="auto">
          <a:xfrm>
            <a:off x="2643188" y="5305425"/>
            <a:ext cx="53975" cy="57150"/>
          </a:xfrm>
          <a:prstGeom prst="rect">
            <a:avLst/>
          </a:prstGeom>
          <a:solidFill>
            <a:schemeClr val="tx1"/>
          </a:solidFill>
          <a:ln w="0">
            <a:solidFill>
              <a:schemeClr val="tx1"/>
            </a:solidFill>
            <a:miter lim="800000"/>
            <a:headEnd/>
            <a:tailEnd/>
          </a:ln>
        </p:spPr>
        <p:txBody>
          <a:bodyPr/>
          <a:lstStyle/>
          <a:p>
            <a:endParaRPr lang="en-US"/>
          </a:p>
        </p:txBody>
      </p:sp>
      <p:sp>
        <p:nvSpPr>
          <p:cNvPr id="24778" name="Rectangle 204"/>
          <p:cNvSpPr>
            <a:spLocks noChangeArrowheads="1"/>
          </p:cNvSpPr>
          <p:nvPr/>
        </p:nvSpPr>
        <p:spPr bwMode="auto">
          <a:xfrm>
            <a:off x="2554288" y="5281613"/>
            <a:ext cx="53975" cy="53975"/>
          </a:xfrm>
          <a:prstGeom prst="rect">
            <a:avLst/>
          </a:prstGeom>
          <a:solidFill>
            <a:schemeClr val="tx1"/>
          </a:solidFill>
          <a:ln w="0">
            <a:solidFill>
              <a:schemeClr val="tx1"/>
            </a:solidFill>
            <a:miter lim="800000"/>
            <a:headEnd/>
            <a:tailEnd/>
          </a:ln>
        </p:spPr>
        <p:txBody>
          <a:bodyPr/>
          <a:lstStyle/>
          <a:p>
            <a:endParaRPr lang="en-US"/>
          </a:p>
        </p:txBody>
      </p:sp>
      <p:sp>
        <p:nvSpPr>
          <p:cNvPr id="24779" name="Rectangle 205"/>
          <p:cNvSpPr>
            <a:spLocks noChangeArrowheads="1"/>
          </p:cNvSpPr>
          <p:nvPr/>
        </p:nvSpPr>
        <p:spPr bwMode="auto">
          <a:xfrm>
            <a:off x="2643188" y="5230813"/>
            <a:ext cx="53975" cy="50800"/>
          </a:xfrm>
          <a:prstGeom prst="rect">
            <a:avLst/>
          </a:prstGeom>
          <a:solidFill>
            <a:schemeClr val="tx1"/>
          </a:solidFill>
          <a:ln w="0">
            <a:solidFill>
              <a:schemeClr val="tx1"/>
            </a:solidFill>
            <a:miter lim="800000"/>
            <a:headEnd/>
            <a:tailEnd/>
          </a:ln>
        </p:spPr>
        <p:txBody>
          <a:bodyPr/>
          <a:lstStyle/>
          <a:p>
            <a:endParaRPr lang="en-US"/>
          </a:p>
        </p:txBody>
      </p:sp>
      <p:sp>
        <p:nvSpPr>
          <p:cNvPr id="24780" name="Line 206"/>
          <p:cNvSpPr>
            <a:spLocks noChangeShapeType="1"/>
          </p:cNvSpPr>
          <p:nvPr/>
        </p:nvSpPr>
        <p:spPr bwMode="auto">
          <a:xfrm>
            <a:off x="2135188" y="5789613"/>
            <a:ext cx="5103812" cy="1587"/>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781" name="Rectangle 207"/>
          <p:cNvSpPr>
            <a:spLocks noChangeArrowheads="1"/>
          </p:cNvSpPr>
          <p:nvPr/>
        </p:nvSpPr>
        <p:spPr bwMode="auto">
          <a:xfrm>
            <a:off x="2409825" y="5818188"/>
            <a:ext cx="577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1600">
                <a:latin typeface="Times New Roman" pitchFamily="18" charset="0"/>
              </a:rPr>
              <a:t>normal</a:t>
            </a:r>
          </a:p>
        </p:txBody>
      </p:sp>
      <p:sp>
        <p:nvSpPr>
          <p:cNvPr id="24782" name="Rectangle 208"/>
          <p:cNvSpPr>
            <a:spLocks noChangeArrowheads="1"/>
          </p:cNvSpPr>
          <p:nvPr/>
        </p:nvSpPr>
        <p:spPr bwMode="auto">
          <a:xfrm>
            <a:off x="3221038" y="5818188"/>
            <a:ext cx="577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1600">
                <a:latin typeface="Times New Roman" pitchFamily="18" charset="0"/>
              </a:rPr>
              <a:t>control</a:t>
            </a:r>
          </a:p>
        </p:txBody>
      </p:sp>
      <p:sp>
        <p:nvSpPr>
          <p:cNvPr id="24783" name="Rectangle 209"/>
          <p:cNvSpPr>
            <a:spLocks noChangeArrowheads="1"/>
          </p:cNvSpPr>
          <p:nvPr/>
        </p:nvSpPr>
        <p:spPr bwMode="auto">
          <a:xfrm>
            <a:off x="3997325" y="5818188"/>
            <a:ext cx="6461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1600">
                <a:latin typeface="Times New Roman" pitchFamily="18" charset="0"/>
              </a:rPr>
              <a:t>inactive</a:t>
            </a:r>
          </a:p>
        </p:txBody>
      </p:sp>
      <p:sp>
        <p:nvSpPr>
          <p:cNvPr id="24784" name="Rectangle 210"/>
          <p:cNvSpPr>
            <a:spLocks noChangeArrowheads="1"/>
          </p:cNvSpPr>
          <p:nvPr/>
        </p:nvSpPr>
        <p:spPr bwMode="auto">
          <a:xfrm>
            <a:off x="4729163" y="5818188"/>
            <a:ext cx="7826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1600">
                <a:solidFill>
                  <a:schemeClr val="tx2"/>
                </a:solidFill>
                <a:latin typeface="Times New Roman" pitchFamily="18" charset="0"/>
              </a:rPr>
              <a:t>persistent</a:t>
            </a:r>
            <a:endParaRPr lang="en-GB" sz="1600">
              <a:latin typeface="Times New Roman" pitchFamily="18" charset="0"/>
            </a:endParaRPr>
          </a:p>
        </p:txBody>
      </p:sp>
      <p:sp>
        <p:nvSpPr>
          <p:cNvPr id="24785" name="Rectangle 211"/>
          <p:cNvSpPr>
            <a:spLocks noChangeArrowheads="1"/>
          </p:cNvSpPr>
          <p:nvPr/>
        </p:nvSpPr>
        <p:spPr bwMode="auto">
          <a:xfrm>
            <a:off x="5778500" y="5808663"/>
            <a:ext cx="4079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1600">
                <a:solidFill>
                  <a:schemeClr val="tx2"/>
                </a:solidFill>
                <a:latin typeface="Times New Roman" pitchFamily="18" charset="0"/>
              </a:rPr>
              <a:t>renal</a:t>
            </a:r>
            <a:endParaRPr lang="en-GB" sz="1600">
              <a:latin typeface="Times New Roman" pitchFamily="18" charset="0"/>
            </a:endParaRPr>
          </a:p>
        </p:txBody>
      </p:sp>
      <p:sp>
        <p:nvSpPr>
          <p:cNvPr id="24786" name="Rectangle 212"/>
          <p:cNvSpPr>
            <a:spLocks noChangeArrowheads="1"/>
          </p:cNvSpPr>
          <p:nvPr/>
        </p:nvSpPr>
        <p:spPr bwMode="auto">
          <a:xfrm>
            <a:off x="6418263" y="5815013"/>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1600">
                <a:latin typeface="Times New Roman" pitchFamily="18" charset="0"/>
              </a:rPr>
              <a:t>extra-renal</a:t>
            </a:r>
          </a:p>
        </p:txBody>
      </p:sp>
      <p:sp>
        <p:nvSpPr>
          <p:cNvPr id="24787" name="Line 213"/>
          <p:cNvSpPr>
            <a:spLocks noChangeShapeType="1"/>
          </p:cNvSpPr>
          <p:nvPr/>
        </p:nvSpPr>
        <p:spPr bwMode="auto">
          <a:xfrm flipV="1">
            <a:off x="2135188" y="4330700"/>
            <a:ext cx="1587" cy="1458913"/>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788" name="Line 214"/>
          <p:cNvSpPr>
            <a:spLocks noChangeShapeType="1"/>
          </p:cNvSpPr>
          <p:nvPr/>
        </p:nvSpPr>
        <p:spPr bwMode="auto">
          <a:xfrm flipH="1">
            <a:off x="2079625" y="5789613"/>
            <a:ext cx="55563" cy="1587"/>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789" name="Rectangle 215"/>
          <p:cNvSpPr>
            <a:spLocks noChangeArrowheads="1"/>
          </p:cNvSpPr>
          <p:nvPr/>
        </p:nvSpPr>
        <p:spPr bwMode="auto">
          <a:xfrm>
            <a:off x="1752600" y="5638800"/>
            <a:ext cx="114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atin typeface="Times New Roman" pitchFamily="18" charset="0"/>
              </a:rPr>
              <a:t>0</a:t>
            </a:r>
          </a:p>
        </p:txBody>
      </p:sp>
      <p:sp>
        <p:nvSpPr>
          <p:cNvPr id="24790" name="Line 216"/>
          <p:cNvSpPr>
            <a:spLocks noChangeShapeType="1"/>
          </p:cNvSpPr>
          <p:nvPr/>
        </p:nvSpPr>
        <p:spPr bwMode="auto">
          <a:xfrm flipH="1">
            <a:off x="2079625" y="5305425"/>
            <a:ext cx="55563" cy="0"/>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791" name="Rectangle 217"/>
          <p:cNvSpPr>
            <a:spLocks noChangeArrowheads="1"/>
          </p:cNvSpPr>
          <p:nvPr/>
        </p:nvSpPr>
        <p:spPr bwMode="auto">
          <a:xfrm>
            <a:off x="1600200" y="5181600"/>
            <a:ext cx="342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atin typeface="Times New Roman" pitchFamily="18" charset="0"/>
              </a:rPr>
              <a:t>200</a:t>
            </a:r>
          </a:p>
        </p:txBody>
      </p:sp>
      <p:sp>
        <p:nvSpPr>
          <p:cNvPr id="24792" name="Line 218"/>
          <p:cNvSpPr>
            <a:spLocks noChangeShapeType="1"/>
          </p:cNvSpPr>
          <p:nvPr/>
        </p:nvSpPr>
        <p:spPr bwMode="auto">
          <a:xfrm flipH="1">
            <a:off x="2079625" y="4818063"/>
            <a:ext cx="55563" cy="0"/>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793" name="Rectangle 219"/>
          <p:cNvSpPr>
            <a:spLocks noChangeArrowheads="1"/>
          </p:cNvSpPr>
          <p:nvPr/>
        </p:nvSpPr>
        <p:spPr bwMode="auto">
          <a:xfrm>
            <a:off x="1600200" y="4724400"/>
            <a:ext cx="342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GB">
                <a:latin typeface="Times New Roman" pitchFamily="18" charset="0"/>
              </a:rPr>
              <a:t>400</a:t>
            </a:r>
          </a:p>
        </p:txBody>
      </p:sp>
      <p:sp>
        <p:nvSpPr>
          <p:cNvPr id="24794" name="Line 220"/>
          <p:cNvSpPr>
            <a:spLocks noChangeShapeType="1"/>
          </p:cNvSpPr>
          <p:nvPr/>
        </p:nvSpPr>
        <p:spPr bwMode="auto">
          <a:xfrm flipH="1">
            <a:off x="2079625" y="4332288"/>
            <a:ext cx="55563" cy="0"/>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795" name="Rectangle 221"/>
          <p:cNvSpPr>
            <a:spLocks noChangeArrowheads="1"/>
          </p:cNvSpPr>
          <p:nvPr/>
        </p:nvSpPr>
        <p:spPr bwMode="auto">
          <a:xfrm>
            <a:off x="1600200" y="4267200"/>
            <a:ext cx="342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atin typeface="Times New Roman" pitchFamily="18" charset="0"/>
              </a:rPr>
              <a:t>600</a:t>
            </a:r>
          </a:p>
        </p:txBody>
      </p:sp>
      <p:sp>
        <p:nvSpPr>
          <p:cNvPr id="24796" name="Rectangle 222"/>
          <p:cNvSpPr>
            <a:spLocks noChangeArrowheads="1"/>
          </p:cNvSpPr>
          <p:nvPr/>
        </p:nvSpPr>
        <p:spPr bwMode="auto">
          <a:xfrm>
            <a:off x="5160963" y="6410325"/>
            <a:ext cx="952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b="1">
                <a:solidFill>
                  <a:schemeClr val="tx2"/>
                </a:solidFill>
                <a:latin typeface="Times New Roman" pitchFamily="18" charset="0"/>
              </a:rPr>
              <a:t>Vasculitis</a:t>
            </a:r>
            <a:endParaRPr lang="en-GB">
              <a:latin typeface="Times New Roman" pitchFamily="18" charset="0"/>
            </a:endParaRPr>
          </a:p>
        </p:txBody>
      </p:sp>
      <p:sp>
        <p:nvSpPr>
          <p:cNvPr id="24797" name="AutoShape 223"/>
          <p:cNvSpPr>
            <a:spLocks/>
          </p:cNvSpPr>
          <p:nvPr/>
        </p:nvSpPr>
        <p:spPr bwMode="auto">
          <a:xfrm rot="16200000" flipV="1">
            <a:off x="5651500" y="5092700"/>
            <a:ext cx="103188" cy="2566988"/>
          </a:xfrm>
          <a:prstGeom prst="leftBrace">
            <a:avLst>
              <a:gd name="adj1" fmla="val 207307"/>
              <a:gd name="adj2" fmla="val 4981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798" name="Text Box 224"/>
          <p:cNvSpPr txBox="1">
            <a:spLocks noChangeArrowheads="1"/>
          </p:cNvSpPr>
          <p:nvPr/>
        </p:nvSpPr>
        <p:spPr bwMode="auto">
          <a:xfrm>
            <a:off x="5470525" y="6105525"/>
            <a:ext cx="774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GB" sz="1200" b="1">
                <a:solidFill>
                  <a:schemeClr val="tx2"/>
                </a:solidFill>
                <a:latin typeface="Times New Roman" pitchFamily="18" charset="0"/>
              </a:rPr>
              <a:t>ACTIVE</a:t>
            </a:r>
            <a:endParaRPr lang="en-GB" sz="1200" b="1">
              <a:latin typeface="Times New Roman" pitchFamily="18" charset="0"/>
            </a:endParaRPr>
          </a:p>
        </p:txBody>
      </p:sp>
      <p:sp>
        <p:nvSpPr>
          <p:cNvPr id="24799" name="Line 225"/>
          <p:cNvSpPr>
            <a:spLocks noChangeShapeType="1"/>
          </p:cNvSpPr>
          <p:nvPr/>
        </p:nvSpPr>
        <p:spPr bwMode="auto">
          <a:xfrm>
            <a:off x="5105400" y="61722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4800" name="Line 226"/>
          <p:cNvSpPr>
            <a:spLocks noChangeShapeType="1"/>
          </p:cNvSpPr>
          <p:nvPr/>
        </p:nvSpPr>
        <p:spPr bwMode="auto">
          <a:xfrm>
            <a:off x="5105400" y="6248400"/>
            <a:ext cx="3873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4801" name="Line 227"/>
          <p:cNvSpPr>
            <a:spLocks noChangeShapeType="1"/>
          </p:cNvSpPr>
          <p:nvPr/>
        </p:nvSpPr>
        <p:spPr bwMode="auto">
          <a:xfrm>
            <a:off x="6172200" y="6248400"/>
            <a:ext cx="6207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4802" name="Line 228"/>
          <p:cNvSpPr>
            <a:spLocks noChangeShapeType="1"/>
          </p:cNvSpPr>
          <p:nvPr/>
        </p:nvSpPr>
        <p:spPr bwMode="auto">
          <a:xfrm>
            <a:off x="6781800" y="61722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4803" name="Rectangle 229"/>
          <p:cNvSpPr>
            <a:spLocks noChangeArrowheads="1"/>
          </p:cNvSpPr>
          <p:nvPr/>
        </p:nvSpPr>
        <p:spPr bwMode="auto">
          <a:xfrm rot="-5400000">
            <a:off x="376238" y="4652962"/>
            <a:ext cx="14732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ctr" hangingPunct="0"/>
            <a:r>
              <a:rPr lang="en-GB" b="1">
                <a:latin typeface="Times New Roman" pitchFamily="18" charset="0"/>
              </a:rPr>
              <a:t>Serum MCP-1 </a:t>
            </a:r>
          </a:p>
          <a:p>
            <a:pPr algn="ctr" eaLnBrk="0" fontAlgn="ctr" hangingPunct="0"/>
            <a:r>
              <a:rPr lang="en-GB" b="1">
                <a:latin typeface="Times New Roman" pitchFamily="18" charset="0"/>
              </a:rPr>
              <a:t>(pg/ml)</a:t>
            </a:r>
            <a:endParaRPr lang="en-GB">
              <a:latin typeface="Times New Roman" pitchFamily="18" charset="0"/>
            </a:endParaRPr>
          </a:p>
        </p:txBody>
      </p:sp>
      <p:sp>
        <p:nvSpPr>
          <p:cNvPr id="24804" name="Text Box 230"/>
          <p:cNvSpPr txBox="1">
            <a:spLocks noChangeArrowheads="1"/>
          </p:cNvSpPr>
          <p:nvPr/>
        </p:nvSpPr>
        <p:spPr bwMode="auto">
          <a:xfrm>
            <a:off x="4673600" y="6583363"/>
            <a:ext cx="4470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200" i="1"/>
              <a:t>Tam F. W. K. et al (2004) Nehrol Dial Transplant </a:t>
            </a:r>
            <a:r>
              <a:rPr lang="en-US" altLang="zh-CN" sz="1200" i="1">
                <a:ea typeface="SimSun" pitchFamily="2" charset="-122"/>
              </a:rPr>
              <a:t>19:2761-2768</a:t>
            </a:r>
            <a:r>
              <a:rPr lang="en-GB" altLang="zh-CN" sz="1200">
                <a:ea typeface="SimSun" pitchFamily="2" charset="-122"/>
              </a:rPr>
              <a:t> </a:t>
            </a:r>
            <a:endParaRPr lang="en-GB" sz="12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381000"/>
            <a:ext cx="7772400" cy="1143000"/>
          </a:xfrm>
        </p:spPr>
        <p:txBody>
          <a:bodyPr/>
          <a:lstStyle/>
          <a:p>
            <a:pPr eaLnBrk="1" hangingPunct="1"/>
            <a:r>
              <a:rPr lang="en-GB" sz="3200" b="1" smtClean="0"/>
              <a:t>Raised urinary MCP-1 in </a:t>
            </a:r>
            <a:br>
              <a:rPr lang="en-GB" sz="3200" b="1" smtClean="0"/>
            </a:br>
            <a:r>
              <a:rPr lang="en-GB" sz="3200" b="1" smtClean="0"/>
              <a:t>proliferative lupus nephritis</a:t>
            </a:r>
          </a:p>
        </p:txBody>
      </p:sp>
      <p:sp>
        <p:nvSpPr>
          <p:cNvPr id="25603" name="Freeform 3"/>
          <p:cNvSpPr>
            <a:spLocks/>
          </p:cNvSpPr>
          <p:nvPr/>
        </p:nvSpPr>
        <p:spPr bwMode="auto">
          <a:xfrm>
            <a:off x="7035800" y="5689600"/>
            <a:ext cx="49213" cy="47625"/>
          </a:xfrm>
          <a:custGeom>
            <a:avLst/>
            <a:gdLst>
              <a:gd name="T0" fmla="*/ 0 w 31"/>
              <a:gd name="T1" fmla="*/ 0 h 30"/>
              <a:gd name="T2" fmla="*/ 31 w 31"/>
              <a:gd name="T3" fmla="*/ 0 h 30"/>
              <a:gd name="T4" fmla="*/ 16 w 31"/>
              <a:gd name="T5" fmla="*/ 30 h 30"/>
              <a:gd name="T6" fmla="*/ 0 w 31"/>
              <a:gd name="T7" fmla="*/ 0 h 30"/>
              <a:gd name="T8" fmla="*/ 0 60000 65536"/>
              <a:gd name="T9" fmla="*/ 0 60000 65536"/>
              <a:gd name="T10" fmla="*/ 0 60000 65536"/>
              <a:gd name="T11" fmla="*/ 0 60000 65536"/>
              <a:gd name="T12" fmla="*/ 0 w 31"/>
              <a:gd name="T13" fmla="*/ 0 h 30"/>
              <a:gd name="T14" fmla="*/ 31 w 31"/>
              <a:gd name="T15" fmla="*/ 30 h 30"/>
            </a:gdLst>
            <a:ahLst/>
            <a:cxnLst>
              <a:cxn ang="T8">
                <a:pos x="T0" y="T1"/>
              </a:cxn>
              <a:cxn ang="T9">
                <a:pos x="T2" y="T3"/>
              </a:cxn>
              <a:cxn ang="T10">
                <a:pos x="T4" y="T5"/>
              </a:cxn>
              <a:cxn ang="T11">
                <a:pos x="T6" y="T7"/>
              </a:cxn>
            </a:cxnLst>
            <a:rect l="T12" t="T13" r="T14" b="T15"/>
            <a:pathLst>
              <a:path w="31" h="30">
                <a:moveTo>
                  <a:pt x="0" y="0"/>
                </a:moveTo>
                <a:lnTo>
                  <a:pt x="31" y="0"/>
                </a:lnTo>
                <a:lnTo>
                  <a:pt x="16" y="30"/>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5604" name="Freeform 4"/>
          <p:cNvSpPr>
            <a:spLocks/>
          </p:cNvSpPr>
          <p:nvPr/>
        </p:nvSpPr>
        <p:spPr bwMode="auto">
          <a:xfrm>
            <a:off x="7110413" y="5638800"/>
            <a:ext cx="47625" cy="46038"/>
          </a:xfrm>
          <a:custGeom>
            <a:avLst/>
            <a:gdLst>
              <a:gd name="T0" fmla="*/ 0 w 30"/>
              <a:gd name="T1" fmla="*/ 0 h 29"/>
              <a:gd name="T2" fmla="*/ 30 w 30"/>
              <a:gd name="T3" fmla="*/ 0 h 29"/>
              <a:gd name="T4" fmla="*/ 15 w 30"/>
              <a:gd name="T5" fmla="*/ 29 h 29"/>
              <a:gd name="T6" fmla="*/ 0 w 30"/>
              <a:gd name="T7" fmla="*/ 0 h 29"/>
              <a:gd name="T8" fmla="*/ 0 60000 65536"/>
              <a:gd name="T9" fmla="*/ 0 60000 65536"/>
              <a:gd name="T10" fmla="*/ 0 60000 65536"/>
              <a:gd name="T11" fmla="*/ 0 60000 65536"/>
              <a:gd name="T12" fmla="*/ 0 w 30"/>
              <a:gd name="T13" fmla="*/ 0 h 29"/>
              <a:gd name="T14" fmla="*/ 30 w 30"/>
              <a:gd name="T15" fmla="*/ 29 h 29"/>
            </a:gdLst>
            <a:ahLst/>
            <a:cxnLst>
              <a:cxn ang="T8">
                <a:pos x="T0" y="T1"/>
              </a:cxn>
              <a:cxn ang="T9">
                <a:pos x="T2" y="T3"/>
              </a:cxn>
              <a:cxn ang="T10">
                <a:pos x="T4" y="T5"/>
              </a:cxn>
              <a:cxn ang="T11">
                <a:pos x="T6" y="T7"/>
              </a:cxn>
            </a:cxnLst>
            <a:rect l="T12" t="T13" r="T14" b="T15"/>
            <a:pathLst>
              <a:path w="30" h="29">
                <a:moveTo>
                  <a:pt x="0" y="0"/>
                </a:moveTo>
                <a:lnTo>
                  <a:pt x="30" y="0"/>
                </a:lnTo>
                <a:lnTo>
                  <a:pt x="15" y="29"/>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5605" name="Freeform 5"/>
          <p:cNvSpPr>
            <a:spLocks/>
          </p:cNvSpPr>
          <p:nvPr/>
        </p:nvSpPr>
        <p:spPr bwMode="auto">
          <a:xfrm>
            <a:off x="7035800" y="5568950"/>
            <a:ext cx="49213" cy="47625"/>
          </a:xfrm>
          <a:custGeom>
            <a:avLst/>
            <a:gdLst>
              <a:gd name="T0" fmla="*/ 0 w 31"/>
              <a:gd name="T1" fmla="*/ 0 h 30"/>
              <a:gd name="T2" fmla="*/ 31 w 31"/>
              <a:gd name="T3" fmla="*/ 0 h 30"/>
              <a:gd name="T4" fmla="*/ 16 w 31"/>
              <a:gd name="T5" fmla="*/ 30 h 30"/>
              <a:gd name="T6" fmla="*/ 0 w 31"/>
              <a:gd name="T7" fmla="*/ 0 h 30"/>
              <a:gd name="T8" fmla="*/ 0 60000 65536"/>
              <a:gd name="T9" fmla="*/ 0 60000 65536"/>
              <a:gd name="T10" fmla="*/ 0 60000 65536"/>
              <a:gd name="T11" fmla="*/ 0 60000 65536"/>
              <a:gd name="T12" fmla="*/ 0 w 31"/>
              <a:gd name="T13" fmla="*/ 0 h 30"/>
              <a:gd name="T14" fmla="*/ 31 w 31"/>
              <a:gd name="T15" fmla="*/ 30 h 30"/>
            </a:gdLst>
            <a:ahLst/>
            <a:cxnLst>
              <a:cxn ang="T8">
                <a:pos x="T0" y="T1"/>
              </a:cxn>
              <a:cxn ang="T9">
                <a:pos x="T2" y="T3"/>
              </a:cxn>
              <a:cxn ang="T10">
                <a:pos x="T4" y="T5"/>
              </a:cxn>
              <a:cxn ang="T11">
                <a:pos x="T6" y="T7"/>
              </a:cxn>
            </a:cxnLst>
            <a:rect l="T12" t="T13" r="T14" b="T15"/>
            <a:pathLst>
              <a:path w="31" h="30">
                <a:moveTo>
                  <a:pt x="0" y="0"/>
                </a:moveTo>
                <a:lnTo>
                  <a:pt x="31" y="0"/>
                </a:lnTo>
                <a:lnTo>
                  <a:pt x="16" y="30"/>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5606" name="Freeform 6"/>
          <p:cNvSpPr>
            <a:spLocks/>
          </p:cNvSpPr>
          <p:nvPr/>
        </p:nvSpPr>
        <p:spPr bwMode="auto">
          <a:xfrm>
            <a:off x="6962775" y="5519738"/>
            <a:ext cx="49213" cy="47625"/>
          </a:xfrm>
          <a:custGeom>
            <a:avLst/>
            <a:gdLst>
              <a:gd name="T0" fmla="*/ 0 w 31"/>
              <a:gd name="T1" fmla="*/ 0 h 30"/>
              <a:gd name="T2" fmla="*/ 31 w 31"/>
              <a:gd name="T3" fmla="*/ 0 h 30"/>
              <a:gd name="T4" fmla="*/ 15 w 31"/>
              <a:gd name="T5" fmla="*/ 30 h 30"/>
              <a:gd name="T6" fmla="*/ 0 w 31"/>
              <a:gd name="T7" fmla="*/ 0 h 30"/>
              <a:gd name="T8" fmla="*/ 0 60000 65536"/>
              <a:gd name="T9" fmla="*/ 0 60000 65536"/>
              <a:gd name="T10" fmla="*/ 0 60000 65536"/>
              <a:gd name="T11" fmla="*/ 0 60000 65536"/>
              <a:gd name="T12" fmla="*/ 0 w 31"/>
              <a:gd name="T13" fmla="*/ 0 h 30"/>
              <a:gd name="T14" fmla="*/ 31 w 31"/>
              <a:gd name="T15" fmla="*/ 30 h 30"/>
            </a:gdLst>
            <a:ahLst/>
            <a:cxnLst>
              <a:cxn ang="T8">
                <a:pos x="T0" y="T1"/>
              </a:cxn>
              <a:cxn ang="T9">
                <a:pos x="T2" y="T3"/>
              </a:cxn>
              <a:cxn ang="T10">
                <a:pos x="T4" y="T5"/>
              </a:cxn>
              <a:cxn ang="T11">
                <a:pos x="T6" y="T7"/>
              </a:cxn>
            </a:cxnLst>
            <a:rect l="T12" t="T13" r="T14" b="T15"/>
            <a:pathLst>
              <a:path w="31" h="30">
                <a:moveTo>
                  <a:pt x="0" y="0"/>
                </a:moveTo>
                <a:lnTo>
                  <a:pt x="31" y="0"/>
                </a:lnTo>
                <a:lnTo>
                  <a:pt x="15" y="30"/>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5607" name="Freeform 7"/>
          <p:cNvSpPr>
            <a:spLocks/>
          </p:cNvSpPr>
          <p:nvPr/>
        </p:nvSpPr>
        <p:spPr bwMode="auto">
          <a:xfrm>
            <a:off x="7035800" y="5468938"/>
            <a:ext cx="49213" cy="47625"/>
          </a:xfrm>
          <a:custGeom>
            <a:avLst/>
            <a:gdLst>
              <a:gd name="T0" fmla="*/ 0 w 31"/>
              <a:gd name="T1" fmla="*/ 0 h 30"/>
              <a:gd name="T2" fmla="*/ 31 w 31"/>
              <a:gd name="T3" fmla="*/ 0 h 30"/>
              <a:gd name="T4" fmla="*/ 16 w 31"/>
              <a:gd name="T5" fmla="*/ 30 h 30"/>
              <a:gd name="T6" fmla="*/ 0 w 31"/>
              <a:gd name="T7" fmla="*/ 0 h 30"/>
              <a:gd name="T8" fmla="*/ 0 60000 65536"/>
              <a:gd name="T9" fmla="*/ 0 60000 65536"/>
              <a:gd name="T10" fmla="*/ 0 60000 65536"/>
              <a:gd name="T11" fmla="*/ 0 60000 65536"/>
              <a:gd name="T12" fmla="*/ 0 w 31"/>
              <a:gd name="T13" fmla="*/ 0 h 30"/>
              <a:gd name="T14" fmla="*/ 31 w 31"/>
              <a:gd name="T15" fmla="*/ 30 h 30"/>
            </a:gdLst>
            <a:ahLst/>
            <a:cxnLst>
              <a:cxn ang="T8">
                <a:pos x="T0" y="T1"/>
              </a:cxn>
              <a:cxn ang="T9">
                <a:pos x="T2" y="T3"/>
              </a:cxn>
              <a:cxn ang="T10">
                <a:pos x="T4" y="T5"/>
              </a:cxn>
              <a:cxn ang="T11">
                <a:pos x="T6" y="T7"/>
              </a:cxn>
            </a:cxnLst>
            <a:rect l="T12" t="T13" r="T14" b="T15"/>
            <a:pathLst>
              <a:path w="31" h="30">
                <a:moveTo>
                  <a:pt x="0" y="0"/>
                </a:moveTo>
                <a:lnTo>
                  <a:pt x="31" y="0"/>
                </a:lnTo>
                <a:lnTo>
                  <a:pt x="16" y="30"/>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5608" name="Freeform 8"/>
          <p:cNvSpPr>
            <a:spLocks/>
          </p:cNvSpPr>
          <p:nvPr/>
        </p:nvSpPr>
        <p:spPr bwMode="auto">
          <a:xfrm>
            <a:off x="7110413" y="5457825"/>
            <a:ext cx="47625" cy="47625"/>
          </a:xfrm>
          <a:custGeom>
            <a:avLst/>
            <a:gdLst>
              <a:gd name="T0" fmla="*/ 0 w 30"/>
              <a:gd name="T1" fmla="*/ 0 h 30"/>
              <a:gd name="T2" fmla="*/ 30 w 30"/>
              <a:gd name="T3" fmla="*/ 0 h 30"/>
              <a:gd name="T4" fmla="*/ 15 w 30"/>
              <a:gd name="T5" fmla="*/ 30 h 30"/>
              <a:gd name="T6" fmla="*/ 0 w 30"/>
              <a:gd name="T7" fmla="*/ 0 h 30"/>
              <a:gd name="T8" fmla="*/ 0 60000 65536"/>
              <a:gd name="T9" fmla="*/ 0 60000 65536"/>
              <a:gd name="T10" fmla="*/ 0 60000 65536"/>
              <a:gd name="T11" fmla="*/ 0 60000 65536"/>
              <a:gd name="T12" fmla="*/ 0 w 30"/>
              <a:gd name="T13" fmla="*/ 0 h 30"/>
              <a:gd name="T14" fmla="*/ 30 w 30"/>
              <a:gd name="T15" fmla="*/ 30 h 30"/>
            </a:gdLst>
            <a:ahLst/>
            <a:cxnLst>
              <a:cxn ang="T8">
                <a:pos x="T0" y="T1"/>
              </a:cxn>
              <a:cxn ang="T9">
                <a:pos x="T2" y="T3"/>
              </a:cxn>
              <a:cxn ang="T10">
                <a:pos x="T4" y="T5"/>
              </a:cxn>
              <a:cxn ang="T11">
                <a:pos x="T6" y="T7"/>
              </a:cxn>
            </a:cxnLst>
            <a:rect l="T12" t="T13" r="T14" b="T15"/>
            <a:pathLst>
              <a:path w="30" h="30">
                <a:moveTo>
                  <a:pt x="0" y="0"/>
                </a:moveTo>
                <a:lnTo>
                  <a:pt x="30" y="0"/>
                </a:lnTo>
                <a:lnTo>
                  <a:pt x="15" y="30"/>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5609" name="Freeform 9"/>
          <p:cNvSpPr>
            <a:spLocks/>
          </p:cNvSpPr>
          <p:nvPr/>
        </p:nvSpPr>
        <p:spPr bwMode="auto">
          <a:xfrm>
            <a:off x="6962775" y="5437188"/>
            <a:ext cx="49213" cy="47625"/>
          </a:xfrm>
          <a:custGeom>
            <a:avLst/>
            <a:gdLst>
              <a:gd name="T0" fmla="*/ 0 w 31"/>
              <a:gd name="T1" fmla="*/ 0 h 30"/>
              <a:gd name="T2" fmla="*/ 31 w 31"/>
              <a:gd name="T3" fmla="*/ 0 h 30"/>
              <a:gd name="T4" fmla="*/ 15 w 31"/>
              <a:gd name="T5" fmla="*/ 30 h 30"/>
              <a:gd name="T6" fmla="*/ 0 w 31"/>
              <a:gd name="T7" fmla="*/ 0 h 30"/>
              <a:gd name="T8" fmla="*/ 0 60000 65536"/>
              <a:gd name="T9" fmla="*/ 0 60000 65536"/>
              <a:gd name="T10" fmla="*/ 0 60000 65536"/>
              <a:gd name="T11" fmla="*/ 0 60000 65536"/>
              <a:gd name="T12" fmla="*/ 0 w 31"/>
              <a:gd name="T13" fmla="*/ 0 h 30"/>
              <a:gd name="T14" fmla="*/ 31 w 31"/>
              <a:gd name="T15" fmla="*/ 30 h 30"/>
            </a:gdLst>
            <a:ahLst/>
            <a:cxnLst>
              <a:cxn ang="T8">
                <a:pos x="T0" y="T1"/>
              </a:cxn>
              <a:cxn ang="T9">
                <a:pos x="T2" y="T3"/>
              </a:cxn>
              <a:cxn ang="T10">
                <a:pos x="T4" y="T5"/>
              </a:cxn>
              <a:cxn ang="T11">
                <a:pos x="T6" y="T7"/>
              </a:cxn>
            </a:cxnLst>
            <a:rect l="T12" t="T13" r="T14" b="T15"/>
            <a:pathLst>
              <a:path w="31" h="30">
                <a:moveTo>
                  <a:pt x="0" y="0"/>
                </a:moveTo>
                <a:lnTo>
                  <a:pt x="31" y="0"/>
                </a:lnTo>
                <a:lnTo>
                  <a:pt x="15" y="30"/>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5610" name="Freeform 10"/>
          <p:cNvSpPr>
            <a:spLocks/>
          </p:cNvSpPr>
          <p:nvPr/>
        </p:nvSpPr>
        <p:spPr bwMode="auto">
          <a:xfrm>
            <a:off x="7035800" y="5384800"/>
            <a:ext cx="49213" cy="47625"/>
          </a:xfrm>
          <a:custGeom>
            <a:avLst/>
            <a:gdLst>
              <a:gd name="T0" fmla="*/ 0 w 31"/>
              <a:gd name="T1" fmla="*/ 0 h 30"/>
              <a:gd name="T2" fmla="*/ 31 w 31"/>
              <a:gd name="T3" fmla="*/ 0 h 30"/>
              <a:gd name="T4" fmla="*/ 16 w 31"/>
              <a:gd name="T5" fmla="*/ 30 h 30"/>
              <a:gd name="T6" fmla="*/ 0 w 31"/>
              <a:gd name="T7" fmla="*/ 0 h 30"/>
              <a:gd name="T8" fmla="*/ 0 60000 65536"/>
              <a:gd name="T9" fmla="*/ 0 60000 65536"/>
              <a:gd name="T10" fmla="*/ 0 60000 65536"/>
              <a:gd name="T11" fmla="*/ 0 60000 65536"/>
              <a:gd name="T12" fmla="*/ 0 w 31"/>
              <a:gd name="T13" fmla="*/ 0 h 30"/>
              <a:gd name="T14" fmla="*/ 31 w 31"/>
              <a:gd name="T15" fmla="*/ 30 h 30"/>
            </a:gdLst>
            <a:ahLst/>
            <a:cxnLst>
              <a:cxn ang="T8">
                <a:pos x="T0" y="T1"/>
              </a:cxn>
              <a:cxn ang="T9">
                <a:pos x="T2" y="T3"/>
              </a:cxn>
              <a:cxn ang="T10">
                <a:pos x="T4" y="T5"/>
              </a:cxn>
              <a:cxn ang="T11">
                <a:pos x="T6" y="T7"/>
              </a:cxn>
            </a:cxnLst>
            <a:rect l="T12" t="T13" r="T14" b="T15"/>
            <a:pathLst>
              <a:path w="31" h="30">
                <a:moveTo>
                  <a:pt x="0" y="0"/>
                </a:moveTo>
                <a:lnTo>
                  <a:pt x="31" y="0"/>
                </a:lnTo>
                <a:lnTo>
                  <a:pt x="16" y="30"/>
                </a:lnTo>
                <a:lnTo>
                  <a:pt x="0" y="0"/>
                </a:lnTo>
                <a:close/>
              </a:path>
            </a:pathLst>
          </a:custGeom>
          <a:solidFill>
            <a:schemeClr val="tx1"/>
          </a:solidFill>
          <a:ln w="0">
            <a:solidFill>
              <a:schemeClr val="tx1"/>
            </a:solidFill>
            <a:prstDash val="solid"/>
            <a:round/>
            <a:headEnd/>
            <a:tailEnd/>
          </a:ln>
        </p:spPr>
        <p:txBody>
          <a:bodyPr/>
          <a:lstStyle/>
          <a:p>
            <a:endParaRPr lang="en-GB"/>
          </a:p>
        </p:txBody>
      </p:sp>
      <p:sp>
        <p:nvSpPr>
          <p:cNvPr id="25611" name="Freeform 11"/>
          <p:cNvSpPr>
            <a:spLocks/>
          </p:cNvSpPr>
          <p:nvPr/>
        </p:nvSpPr>
        <p:spPr bwMode="auto">
          <a:xfrm>
            <a:off x="5864225" y="5756275"/>
            <a:ext cx="98425" cy="95250"/>
          </a:xfrm>
          <a:custGeom>
            <a:avLst/>
            <a:gdLst>
              <a:gd name="T0" fmla="*/ 31 w 62"/>
              <a:gd name="T1" fmla="*/ 0 h 60"/>
              <a:gd name="T2" fmla="*/ 62 w 62"/>
              <a:gd name="T3" fmla="*/ 30 h 60"/>
              <a:gd name="T4" fmla="*/ 31 w 62"/>
              <a:gd name="T5" fmla="*/ 60 h 60"/>
              <a:gd name="T6" fmla="*/ 0 w 62"/>
              <a:gd name="T7" fmla="*/ 30 h 60"/>
              <a:gd name="T8" fmla="*/ 31 w 62"/>
              <a:gd name="T9" fmla="*/ 0 h 60"/>
              <a:gd name="T10" fmla="*/ 0 60000 65536"/>
              <a:gd name="T11" fmla="*/ 0 60000 65536"/>
              <a:gd name="T12" fmla="*/ 0 60000 65536"/>
              <a:gd name="T13" fmla="*/ 0 60000 65536"/>
              <a:gd name="T14" fmla="*/ 0 60000 65536"/>
              <a:gd name="T15" fmla="*/ 0 w 62"/>
              <a:gd name="T16" fmla="*/ 0 h 60"/>
              <a:gd name="T17" fmla="*/ 62 w 62"/>
              <a:gd name="T18" fmla="*/ 60 h 60"/>
            </a:gdLst>
            <a:ahLst/>
            <a:cxnLst>
              <a:cxn ang="T10">
                <a:pos x="T0" y="T1"/>
              </a:cxn>
              <a:cxn ang="T11">
                <a:pos x="T2" y="T3"/>
              </a:cxn>
              <a:cxn ang="T12">
                <a:pos x="T4" y="T5"/>
              </a:cxn>
              <a:cxn ang="T13">
                <a:pos x="T6" y="T7"/>
              </a:cxn>
              <a:cxn ang="T14">
                <a:pos x="T8" y="T9"/>
              </a:cxn>
            </a:cxnLst>
            <a:rect l="T15" t="T16" r="T17" b="T18"/>
            <a:pathLst>
              <a:path w="62" h="60">
                <a:moveTo>
                  <a:pt x="31" y="0"/>
                </a:moveTo>
                <a:lnTo>
                  <a:pt x="62" y="30"/>
                </a:lnTo>
                <a:lnTo>
                  <a:pt x="31" y="60"/>
                </a:lnTo>
                <a:lnTo>
                  <a:pt x="0" y="30"/>
                </a:lnTo>
                <a:lnTo>
                  <a:pt x="31" y="0"/>
                </a:lnTo>
                <a:close/>
              </a:path>
            </a:pathLst>
          </a:custGeom>
          <a:solidFill>
            <a:schemeClr val="tx1"/>
          </a:solidFill>
          <a:ln w="0">
            <a:solidFill>
              <a:schemeClr val="tx1"/>
            </a:solidFill>
            <a:prstDash val="solid"/>
            <a:round/>
            <a:headEnd/>
            <a:tailEnd/>
          </a:ln>
        </p:spPr>
        <p:txBody>
          <a:bodyPr/>
          <a:lstStyle/>
          <a:p>
            <a:endParaRPr lang="en-GB"/>
          </a:p>
        </p:txBody>
      </p:sp>
      <p:sp>
        <p:nvSpPr>
          <p:cNvPr id="25612" name="Freeform 12"/>
          <p:cNvSpPr>
            <a:spLocks/>
          </p:cNvSpPr>
          <p:nvPr/>
        </p:nvSpPr>
        <p:spPr bwMode="auto">
          <a:xfrm>
            <a:off x="6011863" y="5699125"/>
            <a:ext cx="96837" cy="9525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chemeClr val="tx1"/>
          </a:solidFill>
          <a:ln w="0">
            <a:solidFill>
              <a:schemeClr val="tx1"/>
            </a:solidFill>
            <a:prstDash val="solid"/>
            <a:round/>
            <a:headEnd/>
            <a:tailEnd/>
          </a:ln>
        </p:spPr>
        <p:txBody>
          <a:bodyPr/>
          <a:lstStyle/>
          <a:p>
            <a:endParaRPr lang="en-GB"/>
          </a:p>
        </p:txBody>
      </p:sp>
      <p:sp>
        <p:nvSpPr>
          <p:cNvPr id="25613" name="Oval 13"/>
          <p:cNvSpPr>
            <a:spLocks noChangeArrowheads="1"/>
          </p:cNvSpPr>
          <p:nvPr/>
        </p:nvSpPr>
        <p:spPr bwMode="auto">
          <a:xfrm>
            <a:off x="4716463" y="5335588"/>
            <a:ext cx="100012" cy="96837"/>
          </a:xfrm>
          <a:prstGeom prst="ellipse">
            <a:avLst/>
          </a:prstGeom>
          <a:solidFill>
            <a:schemeClr val="tx2"/>
          </a:solidFill>
          <a:ln w="0">
            <a:solidFill>
              <a:schemeClr val="tx2"/>
            </a:solidFill>
            <a:round/>
            <a:headEnd/>
            <a:tailEnd/>
          </a:ln>
        </p:spPr>
        <p:txBody>
          <a:bodyPr/>
          <a:lstStyle/>
          <a:p>
            <a:endParaRPr lang="en-US"/>
          </a:p>
        </p:txBody>
      </p:sp>
      <p:sp>
        <p:nvSpPr>
          <p:cNvPr id="25614" name="Oval 14"/>
          <p:cNvSpPr>
            <a:spLocks noChangeArrowheads="1"/>
          </p:cNvSpPr>
          <p:nvPr/>
        </p:nvSpPr>
        <p:spPr bwMode="auto">
          <a:xfrm>
            <a:off x="4864100" y="5221288"/>
            <a:ext cx="100013" cy="96837"/>
          </a:xfrm>
          <a:prstGeom prst="ellipse">
            <a:avLst/>
          </a:prstGeom>
          <a:solidFill>
            <a:schemeClr val="tx2"/>
          </a:solidFill>
          <a:ln w="0">
            <a:solidFill>
              <a:schemeClr val="tx2"/>
            </a:solidFill>
            <a:round/>
            <a:headEnd/>
            <a:tailEnd/>
          </a:ln>
        </p:spPr>
        <p:txBody>
          <a:bodyPr/>
          <a:lstStyle/>
          <a:p>
            <a:endParaRPr lang="en-US"/>
          </a:p>
        </p:txBody>
      </p:sp>
      <p:sp>
        <p:nvSpPr>
          <p:cNvPr id="25615" name="Oval 15"/>
          <p:cNvSpPr>
            <a:spLocks noChangeArrowheads="1"/>
          </p:cNvSpPr>
          <p:nvPr/>
        </p:nvSpPr>
        <p:spPr bwMode="auto">
          <a:xfrm>
            <a:off x="4716463" y="5170488"/>
            <a:ext cx="100012" cy="96837"/>
          </a:xfrm>
          <a:prstGeom prst="ellipse">
            <a:avLst/>
          </a:prstGeom>
          <a:solidFill>
            <a:schemeClr val="tx2"/>
          </a:solidFill>
          <a:ln w="0">
            <a:solidFill>
              <a:schemeClr val="tx2"/>
            </a:solidFill>
            <a:round/>
            <a:headEnd/>
            <a:tailEnd/>
          </a:ln>
        </p:spPr>
        <p:txBody>
          <a:bodyPr/>
          <a:lstStyle/>
          <a:p>
            <a:endParaRPr lang="en-US"/>
          </a:p>
        </p:txBody>
      </p:sp>
      <p:sp>
        <p:nvSpPr>
          <p:cNvPr id="25616" name="Oval 16"/>
          <p:cNvSpPr>
            <a:spLocks noChangeArrowheads="1"/>
          </p:cNvSpPr>
          <p:nvPr/>
        </p:nvSpPr>
        <p:spPr bwMode="auto">
          <a:xfrm>
            <a:off x="4568825" y="5091113"/>
            <a:ext cx="100013" cy="96837"/>
          </a:xfrm>
          <a:prstGeom prst="ellipse">
            <a:avLst/>
          </a:prstGeom>
          <a:solidFill>
            <a:schemeClr val="tx2"/>
          </a:solidFill>
          <a:ln w="0">
            <a:solidFill>
              <a:schemeClr val="tx2"/>
            </a:solidFill>
            <a:round/>
            <a:headEnd/>
            <a:tailEnd/>
          </a:ln>
        </p:spPr>
        <p:txBody>
          <a:bodyPr/>
          <a:lstStyle/>
          <a:p>
            <a:endParaRPr lang="en-US"/>
          </a:p>
        </p:txBody>
      </p:sp>
      <p:sp>
        <p:nvSpPr>
          <p:cNvPr id="25617" name="Oval 17"/>
          <p:cNvSpPr>
            <a:spLocks noChangeArrowheads="1"/>
          </p:cNvSpPr>
          <p:nvPr/>
        </p:nvSpPr>
        <p:spPr bwMode="auto">
          <a:xfrm>
            <a:off x="4864100" y="5089525"/>
            <a:ext cx="100013" cy="96838"/>
          </a:xfrm>
          <a:prstGeom prst="ellipse">
            <a:avLst/>
          </a:prstGeom>
          <a:solidFill>
            <a:schemeClr val="tx2"/>
          </a:solidFill>
          <a:ln w="0">
            <a:solidFill>
              <a:schemeClr val="tx2"/>
            </a:solidFill>
            <a:round/>
            <a:headEnd/>
            <a:tailEnd/>
          </a:ln>
        </p:spPr>
        <p:txBody>
          <a:bodyPr/>
          <a:lstStyle/>
          <a:p>
            <a:endParaRPr lang="en-US"/>
          </a:p>
        </p:txBody>
      </p:sp>
      <p:sp>
        <p:nvSpPr>
          <p:cNvPr id="25618" name="Oval 18"/>
          <p:cNvSpPr>
            <a:spLocks noChangeArrowheads="1"/>
          </p:cNvSpPr>
          <p:nvPr/>
        </p:nvSpPr>
        <p:spPr bwMode="auto">
          <a:xfrm>
            <a:off x="4421188" y="5084763"/>
            <a:ext cx="101600" cy="96837"/>
          </a:xfrm>
          <a:prstGeom prst="ellipse">
            <a:avLst/>
          </a:prstGeom>
          <a:solidFill>
            <a:schemeClr val="tx2"/>
          </a:solidFill>
          <a:ln w="0">
            <a:solidFill>
              <a:schemeClr val="tx2"/>
            </a:solidFill>
            <a:round/>
            <a:headEnd/>
            <a:tailEnd/>
          </a:ln>
        </p:spPr>
        <p:txBody>
          <a:bodyPr/>
          <a:lstStyle/>
          <a:p>
            <a:endParaRPr lang="en-US"/>
          </a:p>
        </p:txBody>
      </p:sp>
      <p:sp>
        <p:nvSpPr>
          <p:cNvPr id="25619" name="Oval 19"/>
          <p:cNvSpPr>
            <a:spLocks noChangeArrowheads="1"/>
          </p:cNvSpPr>
          <p:nvPr/>
        </p:nvSpPr>
        <p:spPr bwMode="auto">
          <a:xfrm>
            <a:off x="5011738" y="5027613"/>
            <a:ext cx="100012" cy="96837"/>
          </a:xfrm>
          <a:prstGeom prst="ellipse">
            <a:avLst/>
          </a:prstGeom>
          <a:solidFill>
            <a:schemeClr val="tx2"/>
          </a:solidFill>
          <a:ln w="0">
            <a:solidFill>
              <a:schemeClr val="tx2"/>
            </a:solidFill>
            <a:round/>
            <a:headEnd/>
            <a:tailEnd/>
          </a:ln>
        </p:spPr>
        <p:txBody>
          <a:bodyPr/>
          <a:lstStyle/>
          <a:p>
            <a:endParaRPr lang="en-US"/>
          </a:p>
        </p:txBody>
      </p:sp>
      <p:sp>
        <p:nvSpPr>
          <p:cNvPr id="25620" name="Oval 20"/>
          <p:cNvSpPr>
            <a:spLocks noChangeArrowheads="1"/>
          </p:cNvSpPr>
          <p:nvPr/>
        </p:nvSpPr>
        <p:spPr bwMode="auto">
          <a:xfrm>
            <a:off x="4716463" y="4802188"/>
            <a:ext cx="100012" cy="96837"/>
          </a:xfrm>
          <a:prstGeom prst="ellipse">
            <a:avLst/>
          </a:prstGeom>
          <a:solidFill>
            <a:schemeClr val="tx2"/>
          </a:solidFill>
          <a:ln w="0">
            <a:solidFill>
              <a:schemeClr val="tx2"/>
            </a:solidFill>
            <a:round/>
            <a:headEnd/>
            <a:tailEnd/>
          </a:ln>
        </p:spPr>
        <p:txBody>
          <a:bodyPr/>
          <a:lstStyle/>
          <a:p>
            <a:endParaRPr lang="en-US"/>
          </a:p>
        </p:txBody>
      </p:sp>
      <p:sp>
        <p:nvSpPr>
          <p:cNvPr id="25621" name="Oval 21"/>
          <p:cNvSpPr>
            <a:spLocks noChangeArrowheads="1"/>
          </p:cNvSpPr>
          <p:nvPr/>
        </p:nvSpPr>
        <p:spPr bwMode="auto">
          <a:xfrm>
            <a:off x="4716463" y="3844925"/>
            <a:ext cx="100012" cy="96838"/>
          </a:xfrm>
          <a:prstGeom prst="ellipse">
            <a:avLst/>
          </a:prstGeom>
          <a:solidFill>
            <a:schemeClr val="tx2"/>
          </a:solidFill>
          <a:ln w="0">
            <a:solidFill>
              <a:schemeClr val="tx2"/>
            </a:solidFill>
            <a:round/>
            <a:headEnd/>
            <a:tailEnd/>
          </a:ln>
        </p:spPr>
        <p:txBody>
          <a:bodyPr/>
          <a:lstStyle/>
          <a:p>
            <a:endParaRPr lang="en-US"/>
          </a:p>
        </p:txBody>
      </p:sp>
      <p:sp>
        <p:nvSpPr>
          <p:cNvPr id="25622" name="Oval 22"/>
          <p:cNvSpPr>
            <a:spLocks noChangeArrowheads="1"/>
          </p:cNvSpPr>
          <p:nvPr/>
        </p:nvSpPr>
        <p:spPr bwMode="auto">
          <a:xfrm>
            <a:off x="4716463" y="2393950"/>
            <a:ext cx="100012" cy="96838"/>
          </a:xfrm>
          <a:prstGeom prst="ellipse">
            <a:avLst/>
          </a:prstGeom>
          <a:solidFill>
            <a:schemeClr val="tx2"/>
          </a:solidFill>
          <a:ln w="0">
            <a:solidFill>
              <a:schemeClr val="tx2"/>
            </a:solidFill>
            <a:round/>
            <a:headEnd/>
            <a:tailEnd/>
          </a:ln>
        </p:spPr>
        <p:txBody>
          <a:bodyPr/>
          <a:lstStyle/>
          <a:p>
            <a:endParaRPr lang="en-US"/>
          </a:p>
        </p:txBody>
      </p:sp>
      <p:sp>
        <p:nvSpPr>
          <p:cNvPr id="25623" name="Freeform 23"/>
          <p:cNvSpPr>
            <a:spLocks/>
          </p:cNvSpPr>
          <p:nvPr/>
        </p:nvSpPr>
        <p:spPr bwMode="auto">
          <a:xfrm>
            <a:off x="3594100" y="5849938"/>
            <a:ext cx="49213" cy="47625"/>
          </a:xfrm>
          <a:custGeom>
            <a:avLst/>
            <a:gdLst>
              <a:gd name="T0" fmla="*/ 15 w 31"/>
              <a:gd name="T1" fmla="*/ 0 h 30"/>
              <a:gd name="T2" fmla="*/ 31 w 31"/>
              <a:gd name="T3" fmla="*/ 30 h 30"/>
              <a:gd name="T4" fmla="*/ 0 w 31"/>
              <a:gd name="T5" fmla="*/ 30 h 30"/>
              <a:gd name="T6" fmla="*/ 15 w 31"/>
              <a:gd name="T7" fmla="*/ 0 h 30"/>
              <a:gd name="T8" fmla="*/ 0 60000 65536"/>
              <a:gd name="T9" fmla="*/ 0 60000 65536"/>
              <a:gd name="T10" fmla="*/ 0 60000 65536"/>
              <a:gd name="T11" fmla="*/ 0 60000 65536"/>
              <a:gd name="T12" fmla="*/ 0 w 31"/>
              <a:gd name="T13" fmla="*/ 0 h 30"/>
              <a:gd name="T14" fmla="*/ 31 w 31"/>
              <a:gd name="T15" fmla="*/ 30 h 30"/>
            </a:gdLst>
            <a:ahLst/>
            <a:cxnLst>
              <a:cxn ang="T8">
                <a:pos x="T0" y="T1"/>
              </a:cxn>
              <a:cxn ang="T9">
                <a:pos x="T2" y="T3"/>
              </a:cxn>
              <a:cxn ang="T10">
                <a:pos x="T4" y="T5"/>
              </a:cxn>
              <a:cxn ang="T11">
                <a:pos x="T6" y="T7"/>
              </a:cxn>
            </a:cxnLst>
            <a:rect l="T12" t="T13" r="T14" b="T15"/>
            <a:pathLst>
              <a:path w="31" h="30">
                <a:moveTo>
                  <a:pt x="15" y="0"/>
                </a:moveTo>
                <a:lnTo>
                  <a:pt x="31" y="30"/>
                </a:lnTo>
                <a:lnTo>
                  <a:pt x="0" y="30"/>
                </a:lnTo>
                <a:lnTo>
                  <a:pt x="15" y="0"/>
                </a:lnTo>
                <a:close/>
              </a:path>
            </a:pathLst>
          </a:custGeom>
          <a:solidFill>
            <a:schemeClr val="tx1"/>
          </a:solidFill>
          <a:ln w="0">
            <a:solidFill>
              <a:schemeClr val="tx1"/>
            </a:solidFill>
            <a:prstDash val="solid"/>
            <a:round/>
            <a:headEnd/>
            <a:tailEnd/>
          </a:ln>
        </p:spPr>
        <p:txBody>
          <a:bodyPr/>
          <a:lstStyle/>
          <a:p>
            <a:endParaRPr lang="en-GB"/>
          </a:p>
        </p:txBody>
      </p:sp>
      <p:sp>
        <p:nvSpPr>
          <p:cNvPr id="25624" name="Freeform 24"/>
          <p:cNvSpPr>
            <a:spLocks/>
          </p:cNvSpPr>
          <p:nvPr/>
        </p:nvSpPr>
        <p:spPr bwMode="auto">
          <a:xfrm>
            <a:off x="3667125" y="5846763"/>
            <a:ext cx="49213" cy="47625"/>
          </a:xfrm>
          <a:custGeom>
            <a:avLst/>
            <a:gdLst>
              <a:gd name="T0" fmla="*/ 15 w 31"/>
              <a:gd name="T1" fmla="*/ 0 h 30"/>
              <a:gd name="T2" fmla="*/ 31 w 31"/>
              <a:gd name="T3" fmla="*/ 30 h 30"/>
              <a:gd name="T4" fmla="*/ 0 w 31"/>
              <a:gd name="T5" fmla="*/ 30 h 30"/>
              <a:gd name="T6" fmla="*/ 15 w 31"/>
              <a:gd name="T7" fmla="*/ 0 h 30"/>
              <a:gd name="T8" fmla="*/ 0 60000 65536"/>
              <a:gd name="T9" fmla="*/ 0 60000 65536"/>
              <a:gd name="T10" fmla="*/ 0 60000 65536"/>
              <a:gd name="T11" fmla="*/ 0 60000 65536"/>
              <a:gd name="T12" fmla="*/ 0 w 31"/>
              <a:gd name="T13" fmla="*/ 0 h 30"/>
              <a:gd name="T14" fmla="*/ 31 w 31"/>
              <a:gd name="T15" fmla="*/ 30 h 30"/>
            </a:gdLst>
            <a:ahLst/>
            <a:cxnLst>
              <a:cxn ang="T8">
                <a:pos x="T0" y="T1"/>
              </a:cxn>
              <a:cxn ang="T9">
                <a:pos x="T2" y="T3"/>
              </a:cxn>
              <a:cxn ang="T10">
                <a:pos x="T4" y="T5"/>
              </a:cxn>
              <a:cxn ang="T11">
                <a:pos x="T6" y="T7"/>
              </a:cxn>
            </a:cxnLst>
            <a:rect l="T12" t="T13" r="T14" b="T15"/>
            <a:pathLst>
              <a:path w="31" h="30">
                <a:moveTo>
                  <a:pt x="15" y="0"/>
                </a:moveTo>
                <a:lnTo>
                  <a:pt x="31" y="30"/>
                </a:lnTo>
                <a:lnTo>
                  <a:pt x="0" y="30"/>
                </a:lnTo>
                <a:lnTo>
                  <a:pt x="15" y="0"/>
                </a:lnTo>
                <a:close/>
              </a:path>
            </a:pathLst>
          </a:custGeom>
          <a:solidFill>
            <a:schemeClr val="tx1"/>
          </a:solidFill>
          <a:ln w="0">
            <a:solidFill>
              <a:schemeClr val="tx1"/>
            </a:solidFill>
            <a:prstDash val="solid"/>
            <a:round/>
            <a:headEnd/>
            <a:tailEnd/>
          </a:ln>
        </p:spPr>
        <p:txBody>
          <a:bodyPr/>
          <a:lstStyle/>
          <a:p>
            <a:endParaRPr lang="en-GB"/>
          </a:p>
        </p:txBody>
      </p:sp>
      <p:sp>
        <p:nvSpPr>
          <p:cNvPr id="25625" name="Freeform 25"/>
          <p:cNvSpPr>
            <a:spLocks/>
          </p:cNvSpPr>
          <p:nvPr/>
        </p:nvSpPr>
        <p:spPr bwMode="auto">
          <a:xfrm>
            <a:off x="3519488" y="5845175"/>
            <a:ext cx="49212" cy="47625"/>
          </a:xfrm>
          <a:custGeom>
            <a:avLst/>
            <a:gdLst>
              <a:gd name="T0" fmla="*/ 16 w 31"/>
              <a:gd name="T1" fmla="*/ 0 h 30"/>
              <a:gd name="T2" fmla="*/ 31 w 31"/>
              <a:gd name="T3" fmla="*/ 30 h 30"/>
              <a:gd name="T4" fmla="*/ 0 w 31"/>
              <a:gd name="T5" fmla="*/ 30 h 30"/>
              <a:gd name="T6" fmla="*/ 16 w 31"/>
              <a:gd name="T7" fmla="*/ 0 h 30"/>
              <a:gd name="T8" fmla="*/ 0 60000 65536"/>
              <a:gd name="T9" fmla="*/ 0 60000 65536"/>
              <a:gd name="T10" fmla="*/ 0 60000 65536"/>
              <a:gd name="T11" fmla="*/ 0 60000 65536"/>
              <a:gd name="T12" fmla="*/ 0 w 31"/>
              <a:gd name="T13" fmla="*/ 0 h 30"/>
              <a:gd name="T14" fmla="*/ 31 w 31"/>
              <a:gd name="T15" fmla="*/ 30 h 30"/>
            </a:gdLst>
            <a:ahLst/>
            <a:cxnLst>
              <a:cxn ang="T8">
                <a:pos x="T0" y="T1"/>
              </a:cxn>
              <a:cxn ang="T9">
                <a:pos x="T2" y="T3"/>
              </a:cxn>
              <a:cxn ang="T10">
                <a:pos x="T4" y="T5"/>
              </a:cxn>
              <a:cxn ang="T11">
                <a:pos x="T6" y="T7"/>
              </a:cxn>
            </a:cxnLst>
            <a:rect l="T12" t="T13" r="T14" b="T15"/>
            <a:pathLst>
              <a:path w="31" h="30">
                <a:moveTo>
                  <a:pt x="16" y="0"/>
                </a:moveTo>
                <a:lnTo>
                  <a:pt x="31" y="30"/>
                </a:lnTo>
                <a:lnTo>
                  <a:pt x="0" y="30"/>
                </a:lnTo>
                <a:lnTo>
                  <a:pt x="16" y="0"/>
                </a:lnTo>
                <a:close/>
              </a:path>
            </a:pathLst>
          </a:custGeom>
          <a:solidFill>
            <a:schemeClr val="tx1"/>
          </a:solidFill>
          <a:ln w="0">
            <a:solidFill>
              <a:schemeClr val="tx1"/>
            </a:solidFill>
            <a:prstDash val="solid"/>
            <a:round/>
            <a:headEnd/>
            <a:tailEnd/>
          </a:ln>
        </p:spPr>
        <p:txBody>
          <a:bodyPr/>
          <a:lstStyle/>
          <a:p>
            <a:endParaRPr lang="en-GB"/>
          </a:p>
        </p:txBody>
      </p:sp>
      <p:sp>
        <p:nvSpPr>
          <p:cNvPr id="25626" name="Freeform 26"/>
          <p:cNvSpPr>
            <a:spLocks/>
          </p:cNvSpPr>
          <p:nvPr/>
        </p:nvSpPr>
        <p:spPr bwMode="auto">
          <a:xfrm>
            <a:off x="3740150" y="5845175"/>
            <a:ext cx="49213" cy="47625"/>
          </a:xfrm>
          <a:custGeom>
            <a:avLst/>
            <a:gdLst>
              <a:gd name="T0" fmla="*/ 16 w 31"/>
              <a:gd name="T1" fmla="*/ 0 h 30"/>
              <a:gd name="T2" fmla="*/ 31 w 31"/>
              <a:gd name="T3" fmla="*/ 30 h 30"/>
              <a:gd name="T4" fmla="*/ 0 w 31"/>
              <a:gd name="T5" fmla="*/ 30 h 30"/>
              <a:gd name="T6" fmla="*/ 16 w 31"/>
              <a:gd name="T7" fmla="*/ 0 h 30"/>
              <a:gd name="T8" fmla="*/ 0 60000 65536"/>
              <a:gd name="T9" fmla="*/ 0 60000 65536"/>
              <a:gd name="T10" fmla="*/ 0 60000 65536"/>
              <a:gd name="T11" fmla="*/ 0 60000 65536"/>
              <a:gd name="T12" fmla="*/ 0 w 31"/>
              <a:gd name="T13" fmla="*/ 0 h 30"/>
              <a:gd name="T14" fmla="*/ 31 w 31"/>
              <a:gd name="T15" fmla="*/ 30 h 30"/>
            </a:gdLst>
            <a:ahLst/>
            <a:cxnLst>
              <a:cxn ang="T8">
                <a:pos x="T0" y="T1"/>
              </a:cxn>
              <a:cxn ang="T9">
                <a:pos x="T2" y="T3"/>
              </a:cxn>
              <a:cxn ang="T10">
                <a:pos x="T4" y="T5"/>
              </a:cxn>
              <a:cxn ang="T11">
                <a:pos x="T6" y="T7"/>
              </a:cxn>
            </a:cxnLst>
            <a:rect l="T12" t="T13" r="T14" b="T15"/>
            <a:pathLst>
              <a:path w="31" h="30">
                <a:moveTo>
                  <a:pt x="16" y="0"/>
                </a:moveTo>
                <a:lnTo>
                  <a:pt x="31" y="30"/>
                </a:lnTo>
                <a:lnTo>
                  <a:pt x="0" y="30"/>
                </a:lnTo>
                <a:lnTo>
                  <a:pt x="16" y="0"/>
                </a:lnTo>
                <a:close/>
              </a:path>
            </a:pathLst>
          </a:custGeom>
          <a:solidFill>
            <a:schemeClr val="tx1"/>
          </a:solidFill>
          <a:ln w="0">
            <a:solidFill>
              <a:schemeClr val="tx1"/>
            </a:solidFill>
            <a:prstDash val="solid"/>
            <a:round/>
            <a:headEnd/>
            <a:tailEnd/>
          </a:ln>
        </p:spPr>
        <p:txBody>
          <a:bodyPr/>
          <a:lstStyle/>
          <a:p>
            <a:endParaRPr lang="en-GB"/>
          </a:p>
        </p:txBody>
      </p:sp>
      <p:sp>
        <p:nvSpPr>
          <p:cNvPr id="25627" name="Freeform 27"/>
          <p:cNvSpPr>
            <a:spLocks/>
          </p:cNvSpPr>
          <p:nvPr/>
        </p:nvSpPr>
        <p:spPr bwMode="auto">
          <a:xfrm>
            <a:off x="3446463" y="5843588"/>
            <a:ext cx="49212" cy="47625"/>
          </a:xfrm>
          <a:custGeom>
            <a:avLst/>
            <a:gdLst>
              <a:gd name="T0" fmla="*/ 15 w 31"/>
              <a:gd name="T1" fmla="*/ 0 h 30"/>
              <a:gd name="T2" fmla="*/ 31 w 31"/>
              <a:gd name="T3" fmla="*/ 30 h 30"/>
              <a:gd name="T4" fmla="*/ 0 w 31"/>
              <a:gd name="T5" fmla="*/ 30 h 30"/>
              <a:gd name="T6" fmla="*/ 15 w 31"/>
              <a:gd name="T7" fmla="*/ 0 h 30"/>
              <a:gd name="T8" fmla="*/ 0 60000 65536"/>
              <a:gd name="T9" fmla="*/ 0 60000 65536"/>
              <a:gd name="T10" fmla="*/ 0 60000 65536"/>
              <a:gd name="T11" fmla="*/ 0 60000 65536"/>
              <a:gd name="T12" fmla="*/ 0 w 31"/>
              <a:gd name="T13" fmla="*/ 0 h 30"/>
              <a:gd name="T14" fmla="*/ 31 w 31"/>
              <a:gd name="T15" fmla="*/ 30 h 30"/>
            </a:gdLst>
            <a:ahLst/>
            <a:cxnLst>
              <a:cxn ang="T8">
                <a:pos x="T0" y="T1"/>
              </a:cxn>
              <a:cxn ang="T9">
                <a:pos x="T2" y="T3"/>
              </a:cxn>
              <a:cxn ang="T10">
                <a:pos x="T4" y="T5"/>
              </a:cxn>
              <a:cxn ang="T11">
                <a:pos x="T6" y="T7"/>
              </a:cxn>
            </a:cxnLst>
            <a:rect l="T12" t="T13" r="T14" b="T15"/>
            <a:pathLst>
              <a:path w="31" h="30">
                <a:moveTo>
                  <a:pt x="15" y="0"/>
                </a:moveTo>
                <a:lnTo>
                  <a:pt x="31" y="30"/>
                </a:lnTo>
                <a:lnTo>
                  <a:pt x="0" y="30"/>
                </a:lnTo>
                <a:lnTo>
                  <a:pt x="15" y="0"/>
                </a:lnTo>
                <a:close/>
              </a:path>
            </a:pathLst>
          </a:custGeom>
          <a:solidFill>
            <a:schemeClr val="tx1"/>
          </a:solidFill>
          <a:ln w="0">
            <a:solidFill>
              <a:schemeClr val="tx1"/>
            </a:solidFill>
            <a:prstDash val="solid"/>
            <a:round/>
            <a:headEnd/>
            <a:tailEnd/>
          </a:ln>
        </p:spPr>
        <p:txBody>
          <a:bodyPr/>
          <a:lstStyle/>
          <a:p>
            <a:endParaRPr lang="en-GB"/>
          </a:p>
        </p:txBody>
      </p:sp>
      <p:sp>
        <p:nvSpPr>
          <p:cNvPr id="25628" name="Freeform 28"/>
          <p:cNvSpPr>
            <a:spLocks/>
          </p:cNvSpPr>
          <p:nvPr/>
        </p:nvSpPr>
        <p:spPr bwMode="auto">
          <a:xfrm>
            <a:off x="3814763" y="5835650"/>
            <a:ext cx="49212" cy="47625"/>
          </a:xfrm>
          <a:custGeom>
            <a:avLst/>
            <a:gdLst>
              <a:gd name="T0" fmla="*/ 15 w 31"/>
              <a:gd name="T1" fmla="*/ 0 h 30"/>
              <a:gd name="T2" fmla="*/ 31 w 31"/>
              <a:gd name="T3" fmla="*/ 30 h 30"/>
              <a:gd name="T4" fmla="*/ 0 w 31"/>
              <a:gd name="T5" fmla="*/ 30 h 30"/>
              <a:gd name="T6" fmla="*/ 15 w 31"/>
              <a:gd name="T7" fmla="*/ 0 h 30"/>
              <a:gd name="T8" fmla="*/ 0 60000 65536"/>
              <a:gd name="T9" fmla="*/ 0 60000 65536"/>
              <a:gd name="T10" fmla="*/ 0 60000 65536"/>
              <a:gd name="T11" fmla="*/ 0 60000 65536"/>
              <a:gd name="T12" fmla="*/ 0 w 31"/>
              <a:gd name="T13" fmla="*/ 0 h 30"/>
              <a:gd name="T14" fmla="*/ 31 w 31"/>
              <a:gd name="T15" fmla="*/ 30 h 30"/>
            </a:gdLst>
            <a:ahLst/>
            <a:cxnLst>
              <a:cxn ang="T8">
                <a:pos x="T0" y="T1"/>
              </a:cxn>
              <a:cxn ang="T9">
                <a:pos x="T2" y="T3"/>
              </a:cxn>
              <a:cxn ang="T10">
                <a:pos x="T4" y="T5"/>
              </a:cxn>
              <a:cxn ang="T11">
                <a:pos x="T6" y="T7"/>
              </a:cxn>
            </a:cxnLst>
            <a:rect l="T12" t="T13" r="T14" b="T15"/>
            <a:pathLst>
              <a:path w="31" h="30">
                <a:moveTo>
                  <a:pt x="15" y="0"/>
                </a:moveTo>
                <a:lnTo>
                  <a:pt x="31" y="30"/>
                </a:lnTo>
                <a:lnTo>
                  <a:pt x="0" y="30"/>
                </a:lnTo>
                <a:lnTo>
                  <a:pt x="15" y="0"/>
                </a:lnTo>
                <a:close/>
              </a:path>
            </a:pathLst>
          </a:custGeom>
          <a:solidFill>
            <a:schemeClr val="tx1"/>
          </a:solidFill>
          <a:ln w="0">
            <a:solidFill>
              <a:schemeClr val="tx1"/>
            </a:solidFill>
            <a:prstDash val="solid"/>
            <a:round/>
            <a:headEnd/>
            <a:tailEnd/>
          </a:ln>
        </p:spPr>
        <p:txBody>
          <a:bodyPr/>
          <a:lstStyle/>
          <a:p>
            <a:endParaRPr lang="en-GB"/>
          </a:p>
        </p:txBody>
      </p:sp>
      <p:sp>
        <p:nvSpPr>
          <p:cNvPr id="25629" name="Freeform 29"/>
          <p:cNvSpPr>
            <a:spLocks/>
          </p:cNvSpPr>
          <p:nvPr/>
        </p:nvSpPr>
        <p:spPr bwMode="auto">
          <a:xfrm>
            <a:off x="3371850" y="5832475"/>
            <a:ext cx="49213" cy="46038"/>
          </a:xfrm>
          <a:custGeom>
            <a:avLst/>
            <a:gdLst>
              <a:gd name="T0" fmla="*/ 16 w 31"/>
              <a:gd name="T1" fmla="*/ 0 h 29"/>
              <a:gd name="T2" fmla="*/ 31 w 31"/>
              <a:gd name="T3" fmla="*/ 29 h 29"/>
              <a:gd name="T4" fmla="*/ 0 w 31"/>
              <a:gd name="T5" fmla="*/ 29 h 29"/>
              <a:gd name="T6" fmla="*/ 16 w 31"/>
              <a:gd name="T7" fmla="*/ 0 h 29"/>
              <a:gd name="T8" fmla="*/ 0 60000 65536"/>
              <a:gd name="T9" fmla="*/ 0 60000 65536"/>
              <a:gd name="T10" fmla="*/ 0 60000 65536"/>
              <a:gd name="T11" fmla="*/ 0 60000 65536"/>
              <a:gd name="T12" fmla="*/ 0 w 31"/>
              <a:gd name="T13" fmla="*/ 0 h 29"/>
              <a:gd name="T14" fmla="*/ 31 w 31"/>
              <a:gd name="T15" fmla="*/ 29 h 29"/>
            </a:gdLst>
            <a:ahLst/>
            <a:cxnLst>
              <a:cxn ang="T8">
                <a:pos x="T0" y="T1"/>
              </a:cxn>
              <a:cxn ang="T9">
                <a:pos x="T2" y="T3"/>
              </a:cxn>
              <a:cxn ang="T10">
                <a:pos x="T4" y="T5"/>
              </a:cxn>
              <a:cxn ang="T11">
                <a:pos x="T6" y="T7"/>
              </a:cxn>
            </a:cxnLst>
            <a:rect l="T12" t="T13" r="T14" b="T15"/>
            <a:pathLst>
              <a:path w="31" h="29">
                <a:moveTo>
                  <a:pt x="16" y="0"/>
                </a:moveTo>
                <a:lnTo>
                  <a:pt x="31" y="29"/>
                </a:lnTo>
                <a:lnTo>
                  <a:pt x="0" y="29"/>
                </a:lnTo>
                <a:lnTo>
                  <a:pt x="16" y="0"/>
                </a:lnTo>
                <a:close/>
              </a:path>
            </a:pathLst>
          </a:custGeom>
          <a:solidFill>
            <a:schemeClr val="tx1"/>
          </a:solidFill>
          <a:ln w="0">
            <a:solidFill>
              <a:schemeClr val="tx1"/>
            </a:solidFill>
            <a:prstDash val="solid"/>
            <a:round/>
            <a:headEnd/>
            <a:tailEnd/>
          </a:ln>
        </p:spPr>
        <p:txBody>
          <a:bodyPr/>
          <a:lstStyle/>
          <a:p>
            <a:endParaRPr lang="en-GB"/>
          </a:p>
        </p:txBody>
      </p:sp>
      <p:sp>
        <p:nvSpPr>
          <p:cNvPr id="25630" name="Freeform 30"/>
          <p:cNvSpPr>
            <a:spLocks/>
          </p:cNvSpPr>
          <p:nvPr/>
        </p:nvSpPr>
        <p:spPr bwMode="auto">
          <a:xfrm>
            <a:off x="3887788" y="5832475"/>
            <a:ext cx="49212" cy="46038"/>
          </a:xfrm>
          <a:custGeom>
            <a:avLst/>
            <a:gdLst>
              <a:gd name="T0" fmla="*/ 16 w 31"/>
              <a:gd name="T1" fmla="*/ 0 h 29"/>
              <a:gd name="T2" fmla="*/ 31 w 31"/>
              <a:gd name="T3" fmla="*/ 29 h 29"/>
              <a:gd name="T4" fmla="*/ 0 w 31"/>
              <a:gd name="T5" fmla="*/ 29 h 29"/>
              <a:gd name="T6" fmla="*/ 16 w 31"/>
              <a:gd name="T7" fmla="*/ 0 h 29"/>
              <a:gd name="T8" fmla="*/ 0 60000 65536"/>
              <a:gd name="T9" fmla="*/ 0 60000 65536"/>
              <a:gd name="T10" fmla="*/ 0 60000 65536"/>
              <a:gd name="T11" fmla="*/ 0 60000 65536"/>
              <a:gd name="T12" fmla="*/ 0 w 31"/>
              <a:gd name="T13" fmla="*/ 0 h 29"/>
              <a:gd name="T14" fmla="*/ 31 w 31"/>
              <a:gd name="T15" fmla="*/ 29 h 29"/>
            </a:gdLst>
            <a:ahLst/>
            <a:cxnLst>
              <a:cxn ang="T8">
                <a:pos x="T0" y="T1"/>
              </a:cxn>
              <a:cxn ang="T9">
                <a:pos x="T2" y="T3"/>
              </a:cxn>
              <a:cxn ang="T10">
                <a:pos x="T4" y="T5"/>
              </a:cxn>
              <a:cxn ang="T11">
                <a:pos x="T6" y="T7"/>
              </a:cxn>
            </a:cxnLst>
            <a:rect l="T12" t="T13" r="T14" b="T15"/>
            <a:pathLst>
              <a:path w="31" h="29">
                <a:moveTo>
                  <a:pt x="16" y="0"/>
                </a:moveTo>
                <a:lnTo>
                  <a:pt x="31" y="29"/>
                </a:lnTo>
                <a:lnTo>
                  <a:pt x="0" y="29"/>
                </a:lnTo>
                <a:lnTo>
                  <a:pt x="16" y="0"/>
                </a:lnTo>
                <a:close/>
              </a:path>
            </a:pathLst>
          </a:custGeom>
          <a:solidFill>
            <a:schemeClr val="tx1"/>
          </a:solidFill>
          <a:ln w="0">
            <a:solidFill>
              <a:schemeClr val="tx1"/>
            </a:solidFill>
            <a:prstDash val="solid"/>
            <a:round/>
            <a:headEnd/>
            <a:tailEnd/>
          </a:ln>
        </p:spPr>
        <p:txBody>
          <a:bodyPr/>
          <a:lstStyle/>
          <a:p>
            <a:endParaRPr lang="en-GB"/>
          </a:p>
        </p:txBody>
      </p:sp>
      <p:sp>
        <p:nvSpPr>
          <p:cNvPr id="25631" name="Freeform 31"/>
          <p:cNvSpPr>
            <a:spLocks/>
          </p:cNvSpPr>
          <p:nvPr/>
        </p:nvSpPr>
        <p:spPr bwMode="auto">
          <a:xfrm>
            <a:off x="3298825" y="5832475"/>
            <a:ext cx="49213" cy="46038"/>
          </a:xfrm>
          <a:custGeom>
            <a:avLst/>
            <a:gdLst>
              <a:gd name="T0" fmla="*/ 16 w 31"/>
              <a:gd name="T1" fmla="*/ 0 h 29"/>
              <a:gd name="T2" fmla="*/ 31 w 31"/>
              <a:gd name="T3" fmla="*/ 29 h 29"/>
              <a:gd name="T4" fmla="*/ 0 w 31"/>
              <a:gd name="T5" fmla="*/ 29 h 29"/>
              <a:gd name="T6" fmla="*/ 16 w 31"/>
              <a:gd name="T7" fmla="*/ 0 h 29"/>
              <a:gd name="T8" fmla="*/ 0 60000 65536"/>
              <a:gd name="T9" fmla="*/ 0 60000 65536"/>
              <a:gd name="T10" fmla="*/ 0 60000 65536"/>
              <a:gd name="T11" fmla="*/ 0 60000 65536"/>
              <a:gd name="T12" fmla="*/ 0 w 31"/>
              <a:gd name="T13" fmla="*/ 0 h 29"/>
              <a:gd name="T14" fmla="*/ 31 w 31"/>
              <a:gd name="T15" fmla="*/ 29 h 29"/>
            </a:gdLst>
            <a:ahLst/>
            <a:cxnLst>
              <a:cxn ang="T8">
                <a:pos x="T0" y="T1"/>
              </a:cxn>
              <a:cxn ang="T9">
                <a:pos x="T2" y="T3"/>
              </a:cxn>
              <a:cxn ang="T10">
                <a:pos x="T4" y="T5"/>
              </a:cxn>
              <a:cxn ang="T11">
                <a:pos x="T6" y="T7"/>
              </a:cxn>
            </a:cxnLst>
            <a:rect l="T12" t="T13" r="T14" b="T15"/>
            <a:pathLst>
              <a:path w="31" h="29">
                <a:moveTo>
                  <a:pt x="16" y="0"/>
                </a:moveTo>
                <a:lnTo>
                  <a:pt x="31" y="29"/>
                </a:lnTo>
                <a:lnTo>
                  <a:pt x="0" y="29"/>
                </a:lnTo>
                <a:lnTo>
                  <a:pt x="16" y="0"/>
                </a:lnTo>
                <a:close/>
              </a:path>
            </a:pathLst>
          </a:custGeom>
          <a:solidFill>
            <a:schemeClr val="tx1"/>
          </a:solidFill>
          <a:ln w="0">
            <a:solidFill>
              <a:schemeClr val="tx1"/>
            </a:solidFill>
            <a:prstDash val="solid"/>
            <a:round/>
            <a:headEnd/>
            <a:tailEnd/>
          </a:ln>
        </p:spPr>
        <p:txBody>
          <a:bodyPr/>
          <a:lstStyle/>
          <a:p>
            <a:endParaRPr lang="en-GB"/>
          </a:p>
        </p:txBody>
      </p:sp>
      <p:sp>
        <p:nvSpPr>
          <p:cNvPr id="25632" name="Freeform 32"/>
          <p:cNvSpPr>
            <a:spLocks/>
          </p:cNvSpPr>
          <p:nvPr/>
        </p:nvSpPr>
        <p:spPr bwMode="auto">
          <a:xfrm>
            <a:off x="3630613" y="5811838"/>
            <a:ext cx="49212" cy="47625"/>
          </a:xfrm>
          <a:custGeom>
            <a:avLst/>
            <a:gdLst>
              <a:gd name="T0" fmla="*/ 15 w 31"/>
              <a:gd name="T1" fmla="*/ 0 h 30"/>
              <a:gd name="T2" fmla="*/ 31 w 31"/>
              <a:gd name="T3" fmla="*/ 30 h 30"/>
              <a:gd name="T4" fmla="*/ 0 w 31"/>
              <a:gd name="T5" fmla="*/ 30 h 30"/>
              <a:gd name="T6" fmla="*/ 15 w 31"/>
              <a:gd name="T7" fmla="*/ 0 h 30"/>
              <a:gd name="T8" fmla="*/ 0 60000 65536"/>
              <a:gd name="T9" fmla="*/ 0 60000 65536"/>
              <a:gd name="T10" fmla="*/ 0 60000 65536"/>
              <a:gd name="T11" fmla="*/ 0 60000 65536"/>
              <a:gd name="T12" fmla="*/ 0 w 31"/>
              <a:gd name="T13" fmla="*/ 0 h 30"/>
              <a:gd name="T14" fmla="*/ 31 w 31"/>
              <a:gd name="T15" fmla="*/ 30 h 30"/>
            </a:gdLst>
            <a:ahLst/>
            <a:cxnLst>
              <a:cxn ang="T8">
                <a:pos x="T0" y="T1"/>
              </a:cxn>
              <a:cxn ang="T9">
                <a:pos x="T2" y="T3"/>
              </a:cxn>
              <a:cxn ang="T10">
                <a:pos x="T4" y="T5"/>
              </a:cxn>
              <a:cxn ang="T11">
                <a:pos x="T6" y="T7"/>
              </a:cxn>
            </a:cxnLst>
            <a:rect l="T12" t="T13" r="T14" b="T15"/>
            <a:pathLst>
              <a:path w="31" h="30">
                <a:moveTo>
                  <a:pt x="15" y="0"/>
                </a:moveTo>
                <a:lnTo>
                  <a:pt x="31" y="30"/>
                </a:lnTo>
                <a:lnTo>
                  <a:pt x="0" y="30"/>
                </a:lnTo>
                <a:lnTo>
                  <a:pt x="15" y="0"/>
                </a:lnTo>
                <a:close/>
              </a:path>
            </a:pathLst>
          </a:custGeom>
          <a:solidFill>
            <a:schemeClr val="tx1"/>
          </a:solidFill>
          <a:ln w="0">
            <a:solidFill>
              <a:schemeClr val="tx1"/>
            </a:solidFill>
            <a:prstDash val="solid"/>
            <a:round/>
            <a:headEnd/>
            <a:tailEnd/>
          </a:ln>
        </p:spPr>
        <p:txBody>
          <a:bodyPr/>
          <a:lstStyle/>
          <a:p>
            <a:endParaRPr lang="en-GB"/>
          </a:p>
        </p:txBody>
      </p:sp>
      <p:sp>
        <p:nvSpPr>
          <p:cNvPr id="25633" name="Freeform 33"/>
          <p:cNvSpPr>
            <a:spLocks/>
          </p:cNvSpPr>
          <p:nvPr/>
        </p:nvSpPr>
        <p:spPr bwMode="auto">
          <a:xfrm>
            <a:off x="3556000" y="5802313"/>
            <a:ext cx="49213" cy="47625"/>
          </a:xfrm>
          <a:custGeom>
            <a:avLst/>
            <a:gdLst>
              <a:gd name="T0" fmla="*/ 16 w 31"/>
              <a:gd name="T1" fmla="*/ 0 h 30"/>
              <a:gd name="T2" fmla="*/ 31 w 31"/>
              <a:gd name="T3" fmla="*/ 30 h 30"/>
              <a:gd name="T4" fmla="*/ 0 w 31"/>
              <a:gd name="T5" fmla="*/ 30 h 30"/>
              <a:gd name="T6" fmla="*/ 16 w 31"/>
              <a:gd name="T7" fmla="*/ 0 h 30"/>
              <a:gd name="T8" fmla="*/ 0 60000 65536"/>
              <a:gd name="T9" fmla="*/ 0 60000 65536"/>
              <a:gd name="T10" fmla="*/ 0 60000 65536"/>
              <a:gd name="T11" fmla="*/ 0 60000 65536"/>
              <a:gd name="T12" fmla="*/ 0 w 31"/>
              <a:gd name="T13" fmla="*/ 0 h 30"/>
              <a:gd name="T14" fmla="*/ 31 w 31"/>
              <a:gd name="T15" fmla="*/ 30 h 30"/>
            </a:gdLst>
            <a:ahLst/>
            <a:cxnLst>
              <a:cxn ang="T8">
                <a:pos x="T0" y="T1"/>
              </a:cxn>
              <a:cxn ang="T9">
                <a:pos x="T2" y="T3"/>
              </a:cxn>
              <a:cxn ang="T10">
                <a:pos x="T4" y="T5"/>
              </a:cxn>
              <a:cxn ang="T11">
                <a:pos x="T6" y="T7"/>
              </a:cxn>
            </a:cxnLst>
            <a:rect l="T12" t="T13" r="T14" b="T15"/>
            <a:pathLst>
              <a:path w="31" h="30">
                <a:moveTo>
                  <a:pt x="16" y="0"/>
                </a:moveTo>
                <a:lnTo>
                  <a:pt x="31" y="30"/>
                </a:lnTo>
                <a:lnTo>
                  <a:pt x="0" y="30"/>
                </a:lnTo>
                <a:lnTo>
                  <a:pt x="16" y="0"/>
                </a:lnTo>
                <a:close/>
              </a:path>
            </a:pathLst>
          </a:custGeom>
          <a:solidFill>
            <a:schemeClr val="tx1"/>
          </a:solidFill>
          <a:ln w="0">
            <a:solidFill>
              <a:schemeClr val="tx1"/>
            </a:solidFill>
            <a:prstDash val="solid"/>
            <a:round/>
            <a:headEnd/>
            <a:tailEnd/>
          </a:ln>
        </p:spPr>
        <p:txBody>
          <a:bodyPr/>
          <a:lstStyle/>
          <a:p>
            <a:endParaRPr lang="en-GB"/>
          </a:p>
        </p:txBody>
      </p:sp>
      <p:sp>
        <p:nvSpPr>
          <p:cNvPr id="25634" name="Freeform 34"/>
          <p:cNvSpPr>
            <a:spLocks/>
          </p:cNvSpPr>
          <p:nvPr/>
        </p:nvSpPr>
        <p:spPr bwMode="auto">
          <a:xfrm>
            <a:off x="3703638" y="5795963"/>
            <a:ext cx="49212" cy="47625"/>
          </a:xfrm>
          <a:custGeom>
            <a:avLst/>
            <a:gdLst>
              <a:gd name="T0" fmla="*/ 16 w 31"/>
              <a:gd name="T1" fmla="*/ 0 h 30"/>
              <a:gd name="T2" fmla="*/ 31 w 31"/>
              <a:gd name="T3" fmla="*/ 30 h 30"/>
              <a:gd name="T4" fmla="*/ 0 w 31"/>
              <a:gd name="T5" fmla="*/ 30 h 30"/>
              <a:gd name="T6" fmla="*/ 16 w 31"/>
              <a:gd name="T7" fmla="*/ 0 h 30"/>
              <a:gd name="T8" fmla="*/ 0 60000 65536"/>
              <a:gd name="T9" fmla="*/ 0 60000 65536"/>
              <a:gd name="T10" fmla="*/ 0 60000 65536"/>
              <a:gd name="T11" fmla="*/ 0 60000 65536"/>
              <a:gd name="T12" fmla="*/ 0 w 31"/>
              <a:gd name="T13" fmla="*/ 0 h 30"/>
              <a:gd name="T14" fmla="*/ 31 w 31"/>
              <a:gd name="T15" fmla="*/ 30 h 30"/>
            </a:gdLst>
            <a:ahLst/>
            <a:cxnLst>
              <a:cxn ang="T8">
                <a:pos x="T0" y="T1"/>
              </a:cxn>
              <a:cxn ang="T9">
                <a:pos x="T2" y="T3"/>
              </a:cxn>
              <a:cxn ang="T10">
                <a:pos x="T4" y="T5"/>
              </a:cxn>
              <a:cxn ang="T11">
                <a:pos x="T6" y="T7"/>
              </a:cxn>
            </a:cxnLst>
            <a:rect l="T12" t="T13" r="T14" b="T15"/>
            <a:pathLst>
              <a:path w="31" h="30">
                <a:moveTo>
                  <a:pt x="16" y="0"/>
                </a:moveTo>
                <a:lnTo>
                  <a:pt x="31" y="30"/>
                </a:lnTo>
                <a:lnTo>
                  <a:pt x="0" y="30"/>
                </a:lnTo>
                <a:lnTo>
                  <a:pt x="16" y="0"/>
                </a:lnTo>
                <a:close/>
              </a:path>
            </a:pathLst>
          </a:custGeom>
          <a:solidFill>
            <a:schemeClr val="tx1"/>
          </a:solidFill>
          <a:ln w="0">
            <a:solidFill>
              <a:schemeClr val="tx1"/>
            </a:solidFill>
            <a:prstDash val="solid"/>
            <a:round/>
            <a:headEnd/>
            <a:tailEnd/>
          </a:ln>
        </p:spPr>
        <p:txBody>
          <a:bodyPr/>
          <a:lstStyle/>
          <a:p>
            <a:endParaRPr lang="en-GB"/>
          </a:p>
        </p:txBody>
      </p:sp>
      <p:sp>
        <p:nvSpPr>
          <p:cNvPr id="25635" name="Freeform 35"/>
          <p:cNvSpPr>
            <a:spLocks/>
          </p:cNvSpPr>
          <p:nvPr/>
        </p:nvSpPr>
        <p:spPr bwMode="auto">
          <a:xfrm>
            <a:off x="3482975" y="5794375"/>
            <a:ext cx="49213" cy="47625"/>
          </a:xfrm>
          <a:custGeom>
            <a:avLst/>
            <a:gdLst>
              <a:gd name="T0" fmla="*/ 15 w 31"/>
              <a:gd name="T1" fmla="*/ 0 h 30"/>
              <a:gd name="T2" fmla="*/ 31 w 31"/>
              <a:gd name="T3" fmla="*/ 30 h 30"/>
              <a:gd name="T4" fmla="*/ 0 w 31"/>
              <a:gd name="T5" fmla="*/ 30 h 30"/>
              <a:gd name="T6" fmla="*/ 15 w 31"/>
              <a:gd name="T7" fmla="*/ 0 h 30"/>
              <a:gd name="T8" fmla="*/ 0 60000 65536"/>
              <a:gd name="T9" fmla="*/ 0 60000 65536"/>
              <a:gd name="T10" fmla="*/ 0 60000 65536"/>
              <a:gd name="T11" fmla="*/ 0 60000 65536"/>
              <a:gd name="T12" fmla="*/ 0 w 31"/>
              <a:gd name="T13" fmla="*/ 0 h 30"/>
              <a:gd name="T14" fmla="*/ 31 w 31"/>
              <a:gd name="T15" fmla="*/ 30 h 30"/>
            </a:gdLst>
            <a:ahLst/>
            <a:cxnLst>
              <a:cxn ang="T8">
                <a:pos x="T0" y="T1"/>
              </a:cxn>
              <a:cxn ang="T9">
                <a:pos x="T2" y="T3"/>
              </a:cxn>
              <a:cxn ang="T10">
                <a:pos x="T4" y="T5"/>
              </a:cxn>
              <a:cxn ang="T11">
                <a:pos x="T6" y="T7"/>
              </a:cxn>
            </a:cxnLst>
            <a:rect l="T12" t="T13" r="T14" b="T15"/>
            <a:pathLst>
              <a:path w="31" h="30">
                <a:moveTo>
                  <a:pt x="15" y="0"/>
                </a:moveTo>
                <a:lnTo>
                  <a:pt x="31" y="30"/>
                </a:lnTo>
                <a:lnTo>
                  <a:pt x="0" y="30"/>
                </a:lnTo>
                <a:lnTo>
                  <a:pt x="15" y="0"/>
                </a:lnTo>
                <a:close/>
              </a:path>
            </a:pathLst>
          </a:custGeom>
          <a:solidFill>
            <a:schemeClr val="tx1"/>
          </a:solidFill>
          <a:ln w="0">
            <a:solidFill>
              <a:schemeClr val="tx1"/>
            </a:solidFill>
            <a:prstDash val="solid"/>
            <a:round/>
            <a:headEnd/>
            <a:tailEnd/>
          </a:ln>
        </p:spPr>
        <p:txBody>
          <a:bodyPr/>
          <a:lstStyle/>
          <a:p>
            <a:endParaRPr lang="en-GB"/>
          </a:p>
        </p:txBody>
      </p:sp>
      <p:sp>
        <p:nvSpPr>
          <p:cNvPr id="25636" name="Freeform 36"/>
          <p:cNvSpPr>
            <a:spLocks/>
          </p:cNvSpPr>
          <p:nvPr/>
        </p:nvSpPr>
        <p:spPr bwMode="auto">
          <a:xfrm>
            <a:off x="3778250" y="5792788"/>
            <a:ext cx="47625" cy="46037"/>
          </a:xfrm>
          <a:custGeom>
            <a:avLst/>
            <a:gdLst>
              <a:gd name="T0" fmla="*/ 15 w 30"/>
              <a:gd name="T1" fmla="*/ 0 h 29"/>
              <a:gd name="T2" fmla="*/ 30 w 30"/>
              <a:gd name="T3" fmla="*/ 29 h 29"/>
              <a:gd name="T4" fmla="*/ 0 w 30"/>
              <a:gd name="T5" fmla="*/ 29 h 29"/>
              <a:gd name="T6" fmla="*/ 15 w 30"/>
              <a:gd name="T7" fmla="*/ 0 h 29"/>
              <a:gd name="T8" fmla="*/ 0 60000 65536"/>
              <a:gd name="T9" fmla="*/ 0 60000 65536"/>
              <a:gd name="T10" fmla="*/ 0 60000 65536"/>
              <a:gd name="T11" fmla="*/ 0 60000 65536"/>
              <a:gd name="T12" fmla="*/ 0 w 30"/>
              <a:gd name="T13" fmla="*/ 0 h 29"/>
              <a:gd name="T14" fmla="*/ 30 w 30"/>
              <a:gd name="T15" fmla="*/ 29 h 29"/>
            </a:gdLst>
            <a:ahLst/>
            <a:cxnLst>
              <a:cxn ang="T8">
                <a:pos x="T0" y="T1"/>
              </a:cxn>
              <a:cxn ang="T9">
                <a:pos x="T2" y="T3"/>
              </a:cxn>
              <a:cxn ang="T10">
                <a:pos x="T4" y="T5"/>
              </a:cxn>
              <a:cxn ang="T11">
                <a:pos x="T6" y="T7"/>
              </a:cxn>
            </a:cxnLst>
            <a:rect l="T12" t="T13" r="T14" b="T15"/>
            <a:pathLst>
              <a:path w="30" h="29">
                <a:moveTo>
                  <a:pt x="15" y="0"/>
                </a:moveTo>
                <a:lnTo>
                  <a:pt x="30" y="29"/>
                </a:lnTo>
                <a:lnTo>
                  <a:pt x="0" y="29"/>
                </a:lnTo>
                <a:lnTo>
                  <a:pt x="15" y="0"/>
                </a:lnTo>
                <a:close/>
              </a:path>
            </a:pathLst>
          </a:custGeom>
          <a:solidFill>
            <a:schemeClr val="tx1"/>
          </a:solidFill>
          <a:ln w="0">
            <a:solidFill>
              <a:schemeClr val="tx1"/>
            </a:solidFill>
            <a:prstDash val="solid"/>
            <a:round/>
            <a:headEnd/>
            <a:tailEnd/>
          </a:ln>
        </p:spPr>
        <p:txBody>
          <a:bodyPr/>
          <a:lstStyle/>
          <a:p>
            <a:endParaRPr lang="en-GB"/>
          </a:p>
        </p:txBody>
      </p:sp>
      <p:sp>
        <p:nvSpPr>
          <p:cNvPr id="25637" name="Freeform 37"/>
          <p:cNvSpPr>
            <a:spLocks/>
          </p:cNvSpPr>
          <p:nvPr/>
        </p:nvSpPr>
        <p:spPr bwMode="auto">
          <a:xfrm>
            <a:off x="3409950" y="5792788"/>
            <a:ext cx="49213" cy="46037"/>
          </a:xfrm>
          <a:custGeom>
            <a:avLst/>
            <a:gdLst>
              <a:gd name="T0" fmla="*/ 15 w 31"/>
              <a:gd name="T1" fmla="*/ 0 h 29"/>
              <a:gd name="T2" fmla="*/ 31 w 31"/>
              <a:gd name="T3" fmla="*/ 29 h 29"/>
              <a:gd name="T4" fmla="*/ 0 w 31"/>
              <a:gd name="T5" fmla="*/ 29 h 29"/>
              <a:gd name="T6" fmla="*/ 15 w 31"/>
              <a:gd name="T7" fmla="*/ 0 h 29"/>
              <a:gd name="T8" fmla="*/ 0 60000 65536"/>
              <a:gd name="T9" fmla="*/ 0 60000 65536"/>
              <a:gd name="T10" fmla="*/ 0 60000 65536"/>
              <a:gd name="T11" fmla="*/ 0 60000 65536"/>
              <a:gd name="T12" fmla="*/ 0 w 31"/>
              <a:gd name="T13" fmla="*/ 0 h 29"/>
              <a:gd name="T14" fmla="*/ 31 w 31"/>
              <a:gd name="T15" fmla="*/ 29 h 29"/>
            </a:gdLst>
            <a:ahLst/>
            <a:cxnLst>
              <a:cxn ang="T8">
                <a:pos x="T0" y="T1"/>
              </a:cxn>
              <a:cxn ang="T9">
                <a:pos x="T2" y="T3"/>
              </a:cxn>
              <a:cxn ang="T10">
                <a:pos x="T4" y="T5"/>
              </a:cxn>
              <a:cxn ang="T11">
                <a:pos x="T6" y="T7"/>
              </a:cxn>
            </a:cxnLst>
            <a:rect l="T12" t="T13" r="T14" b="T15"/>
            <a:pathLst>
              <a:path w="31" h="29">
                <a:moveTo>
                  <a:pt x="15" y="0"/>
                </a:moveTo>
                <a:lnTo>
                  <a:pt x="31" y="29"/>
                </a:lnTo>
                <a:lnTo>
                  <a:pt x="0" y="29"/>
                </a:lnTo>
                <a:lnTo>
                  <a:pt x="15" y="0"/>
                </a:lnTo>
                <a:close/>
              </a:path>
            </a:pathLst>
          </a:custGeom>
          <a:solidFill>
            <a:schemeClr val="tx1"/>
          </a:solidFill>
          <a:ln w="0">
            <a:solidFill>
              <a:schemeClr val="tx1"/>
            </a:solidFill>
            <a:prstDash val="solid"/>
            <a:round/>
            <a:headEnd/>
            <a:tailEnd/>
          </a:ln>
        </p:spPr>
        <p:txBody>
          <a:bodyPr/>
          <a:lstStyle/>
          <a:p>
            <a:endParaRPr lang="en-GB"/>
          </a:p>
        </p:txBody>
      </p:sp>
      <p:sp>
        <p:nvSpPr>
          <p:cNvPr id="25638" name="Freeform 38"/>
          <p:cNvSpPr>
            <a:spLocks/>
          </p:cNvSpPr>
          <p:nvPr/>
        </p:nvSpPr>
        <p:spPr bwMode="auto">
          <a:xfrm>
            <a:off x="3851275" y="5788025"/>
            <a:ext cx="49213" cy="47625"/>
          </a:xfrm>
          <a:custGeom>
            <a:avLst/>
            <a:gdLst>
              <a:gd name="T0" fmla="*/ 15 w 31"/>
              <a:gd name="T1" fmla="*/ 0 h 30"/>
              <a:gd name="T2" fmla="*/ 31 w 31"/>
              <a:gd name="T3" fmla="*/ 30 h 30"/>
              <a:gd name="T4" fmla="*/ 0 w 31"/>
              <a:gd name="T5" fmla="*/ 30 h 30"/>
              <a:gd name="T6" fmla="*/ 15 w 31"/>
              <a:gd name="T7" fmla="*/ 0 h 30"/>
              <a:gd name="T8" fmla="*/ 0 60000 65536"/>
              <a:gd name="T9" fmla="*/ 0 60000 65536"/>
              <a:gd name="T10" fmla="*/ 0 60000 65536"/>
              <a:gd name="T11" fmla="*/ 0 60000 65536"/>
              <a:gd name="T12" fmla="*/ 0 w 31"/>
              <a:gd name="T13" fmla="*/ 0 h 30"/>
              <a:gd name="T14" fmla="*/ 31 w 31"/>
              <a:gd name="T15" fmla="*/ 30 h 30"/>
            </a:gdLst>
            <a:ahLst/>
            <a:cxnLst>
              <a:cxn ang="T8">
                <a:pos x="T0" y="T1"/>
              </a:cxn>
              <a:cxn ang="T9">
                <a:pos x="T2" y="T3"/>
              </a:cxn>
              <a:cxn ang="T10">
                <a:pos x="T4" y="T5"/>
              </a:cxn>
              <a:cxn ang="T11">
                <a:pos x="T6" y="T7"/>
              </a:cxn>
            </a:cxnLst>
            <a:rect l="T12" t="T13" r="T14" b="T15"/>
            <a:pathLst>
              <a:path w="31" h="30">
                <a:moveTo>
                  <a:pt x="15" y="0"/>
                </a:moveTo>
                <a:lnTo>
                  <a:pt x="31" y="30"/>
                </a:lnTo>
                <a:lnTo>
                  <a:pt x="0" y="30"/>
                </a:lnTo>
                <a:lnTo>
                  <a:pt x="15" y="0"/>
                </a:lnTo>
                <a:close/>
              </a:path>
            </a:pathLst>
          </a:custGeom>
          <a:solidFill>
            <a:schemeClr val="tx1"/>
          </a:solidFill>
          <a:ln w="0">
            <a:solidFill>
              <a:schemeClr val="tx1"/>
            </a:solidFill>
            <a:prstDash val="solid"/>
            <a:round/>
            <a:headEnd/>
            <a:tailEnd/>
          </a:ln>
        </p:spPr>
        <p:txBody>
          <a:bodyPr/>
          <a:lstStyle/>
          <a:p>
            <a:endParaRPr lang="en-GB"/>
          </a:p>
        </p:txBody>
      </p:sp>
      <p:sp>
        <p:nvSpPr>
          <p:cNvPr id="25639" name="Freeform 39"/>
          <p:cNvSpPr>
            <a:spLocks/>
          </p:cNvSpPr>
          <p:nvPr/>
        </p:nvSpPr>
        <p:spPr bwMode="auto">
          <a:xfrm>
            <a:off x="3335338" y="5786438"/>
            <a:ext cx="49212" cy="47625"/>
          </a:xfrm>
          <a:custGeom>
            <a:avLst/>
            <a:gdLst>
              <a:gd name="T0" fmla="*/ 16 w 31"/>
              <a:gd name="T1" fmla="*/ 0 h 30"/>
              <a:gd name="T2" fmla="*/ 31 w 31"/>
              <a:gd name="T3" fmla="*/ 30 h 30"/>
              <a:gd name="T4" fmla="*/ 0 w 31"/>
              <a:gd name="T5" fmla="*/ 30 h 30"/>
              <a:gd name="T6" fmla="*/ 16 w 31"/>
              <a:gd name="T7" fmla="*/ 0 h 30"/>
              <a:gd name="T8" fmla="*/ 0 60000 65536"/>
              <a:gd name="T9" fmla="*/ 0 60000 65536"/>
              <a:gd name="T10" fmla="*/ 0 60000 65536"/>
              <a:gd name="T11" fmla="*/ 0 60000 65536"/>
              <a:gd name="T12" fmla="*/ 0 w 31"/>
              <a:gd name="T13" fmla="*/ 0 h 30"/>
              <a:gd name="T14" fmla="*/ 31 w 31"/>
              <a:gd name="T15" fmla="*/ 30 h 30"/>
            </a:gdLst>
            <a:ahLst/>
            <a:cxnLst>
              <a:cxn ang="T8">
                <a:pos x="T0" y="T1"/>
              </a:cxn>
              <a:cxn ang="T9">
                <a:pos x="T2" y="T3"/>
              </a:cxn>
              <a:cxn ang="T10">
                <a:pos x="T4" y="T5"/>
              </a:cxn>
              <a:cxn ang="T11">
                <a:pos x="T6" y="T7"/>
              </a:cxn>
            </a:cxnLst>
            <a:rect l="T12" t="T13" r="T14" b="T15"/>
            <a:pathLst>
              <a:path w="31" h="30">
                <a:moveTo>
                  <a:pt x="16" y="0"/>
                </a:moveTo>
                <a:lnTo>
                  <a:pt x="31" y="30"/>
                </a:lnTo>
                <a:lnTo>
                  <a:pt x="0" y="30"/>
                </a:lnTo>
                <a:lnTo>
                  <a:pt x="16" y="0"/>
                </a:lnTo>
                <a:close/>
              </a:path>
            </a:pathLst>
          </a:custGeom>
          <a:solidFill>
            <a:schemeClr val="tx1"/>
          </a:solidFill>
          <a:ln w="0">
            <a:solidFill>
              <a:schemeClr val="tx1"/>
            </a:solidFill>
            <a:prstDash val="solid"/>
            <a:round/>
            <a:headEnd/>
            <a:tailEnd/>
          </a:ln>
        </p:spPr>
        <p:txBody>
          <a:bodyPr/>
          <a:lstStyle/>
          <a:p>
            <a:endParaRPr lang="en-GB"/>
          </a:p>
        </p:txBody>
      </p:sp>
      <p:sp>
        <p:nvSpPr>
          <p:cNvPr id="25640" name="Freeform 40"/>
          <p:cNvSpPr>
            <a:spLocks/>
          </p:cNvSpPr>
          <p:nvPr/>
        </p:nvSpPr>
        <p:spPr bwMode="auto">
          <a:xfrm>
            <a:off x="3594100" y="5770563"/>
            <a:ext cx="49213" cy="47625"/>
          </a:xfrm>
          <a:custGeom>
            <a:avLst/>
            <a:gdLst>
              <a:gd name="T0" fmla="*/ 15 w 31"/>
              <a:gd name="T1" fmla="*/ 0 h 30"/>
              <a:gd name="T2" fmla="*/ 31 w 31"/>
              <a:gd name="T3" fmla="*/ 30 h 30"/>
              <a:gd name="T4" fmla="*/ 0 w 31"/>
              <a:gd name="T5" fmla="*/ 30 h 30"/>
              <a:gd name="T6" fmla="*/ 15 w 31"/>
              <a:gd name="T7" fmla="*/ 0 h 30"/>
              <a:gd name="T8" fmla="*/ 0 60000 65536"/>
              <a:gd name="T9" fmla="*/ 0 60000 65536"/>
              <a:gd name="T10" fmla="*/ 0 60000 65536"/>
              <a:gd name="T11" fmla="*/ 0 60000 65536"/>
              <a:gd name="T12" fmla="*/ 0 w 31"/>
              <a:gd name="T13" fmla="*/ 0 h 30"/>
              <a:gd name="T14" fmla="*/ 31 w 31"/>
              <a:gd name="T15" fmla="*/ 30 h 30"/>
            </a:gdLst>
            <a:ahLst/>
            <a:cxnLst>
              <a:cxn ang="T8">
                <a:pos x="T0" y="T1"/>
              </a:cxn>
              <a:cxn ang="T9">
                <a:pos x="T2" y="T3"/>
              </a:cxn>
              <a:cxn ang="T10">
                <a:pos x="T4" y="T5"/>
              </a:cxn>
              <a:cxn ang="T11">
                <a:pos x="T6" y="T7"/>
              </a:cxn>
            </a:cxnLst>
            <a:rect l="T12" t="T13" r="T14" b="T15"/>
            <a:pathLst>
              <a:path w="31" h="30">
                <a:moveTo>
                  <a:pt x="15" y="0"/>
                </a:moveTo>
                <a:lnTo>
                  <a:pt x="31" y="30"/>
                </a:lnTo>
                <a:lnTo>
                  <a:pt x="0" y="30"/>
                </a:lnTo>
                <a:lnTo>
                  <a:pt x="15" y="0"/>
                </a:lnTo>
                <a:close/>
              </a:path>
            </a:pathLst>
          </a:custGeom>
          <a:solidFill>
            <a:schemeClr val="tx1"/>
          </a:solidFill>
          <a:ln w="0">
            <a:solidFill>
              <a:schemeClr val="tx1"/>
            </a:solidFill>
            <a:prstDash val="solid"/>
            <a:round/>
            <a:headEnd/>
            <a:tailEnd/>
          </a:ln>
        </p:spPr>
        <p:txBody>
          <a:bodyPr/>
          <a:lstStyle/>
          <a:p>
            <a:endParaRPr lang="en-GB"/>
          </a:p>
        </p:txBody>
      </p:sp>
      <p:sp>
        <p:nvSpPr>
          <p:cNvPr id="25641" name="Freeform 41"/>
          <p:cNvSpPr>
            <a:spLocks/>
          </p:cNvSpPr>
          <p:nvPr/>
        </p:nvSpPr>
        <p:spPr bwMode="auto">
          <a:xfrm>
            <a:off x="3519488" y="5764213"/>
            <a:ext cx="49212" cy="47625"/>
          </a:xfrm>
          <a:custGeom>
            <a:avLst/>
            <a:gdLst>
              <a:gd name="T0" fmla="*/ 16 w 31"/>
              <a:gd name="T1" fmla="*/ 0 h 30"/>
              <a:gd name="T2" fmla="*/ 31 w 31"/>
              <a:gd name="T3" fmla="*/ 30 h 30"/>
              <a:gd name="T4" fmla="*/ 0 w 31"/>
              <a:gd name="T5" fmla="*/ 30 h 30"/>
              <a:gd name="T6" fmla="*/ 16 w 31"/>
              <a:gd name="T7" fmla="*/ 0 h 30"/>
              <a:gd name="T8" fmla="*/ 0 60000 65536"/>
              <a:gd name="T9" fmla="*/ 0 60000 65536"/>
              <a:gd name="T10" fmla="*/ 0 60000 65536"/>
              <a:gd name="T11" fmla="*/ 0 60000 65536"/>
              <a:gd name="T12" fmla="*/ 0 w 31"/>
              <a:gd name="T13" fmla="*/ 0 h 30"/>
              <a:gd name="T14" fmla="*/ 31 w 31"/>
              <a:gd name="T15" fmla="*/ 30 h 30"/>
            </a:gdLst>
            <a:ahLst/>
            <a:cxnLst>
              <a:cxn ang="T8">
                <a:pos x="T0" y="T1"/>
              </a:cxn>
              <a:cxn ang="T9">
                <a:pos x="T2" y="T3"/>
              </a:cxn>
              <a:cxn ang="T10">
                <a:pos x="T4" y="T5"/>
              </a:cxn>
              <a:cxn ang="T11">
                <a:pos x="T6" y="T7"/>
              </a:cxn>
            </a:cxnLst>
            <a:rect l="T12" t="T13" r="T14" b="T15"/>
            <a:pathLst>
              <a:path w="31" h="30">
                <a:moveTo>
                  <a:pt x="16" y="0"/>
                </a:moveTo>
                <a:lnTo>
                  <a:pt x="31" y="30"/>
                </a:lnTo>
                <a:lnTo>
                  <a:pt x="0" y="30"/>
                </a:lnTo>
                <a:lnTo>
                  <a:pt x="16" y="0"/>
                </a:lnTo>
                <a:close/>
              </a:path>
            </a:pathLst>
          </a:custGeom>
          <a:solidFill>
            <a:schemeClr val="tx1"/>
          </a:solidFill>
          <a:ln w="0">
            <a:solidFill>
              <a:schemeClr val="tx1"/>
            </a:solidFill>
            <a:prstDash val="solid"/>
            <a:round/>
            <a:headEnd/>
            <a:tailEnd/>
          </a:ln>
        </p:spPr>
        <p:txBody>
          <a:bodyPr/>
          <a:lstStyle/>
          <a:p>
            <a:endParaRPr lang="en-GB"/>
          </a:p>
        </p:txBody>
      </p:sp>
      <p:sp>
        <p:nvSpPr>
          <p:cNvPr id="25642" name="Freeform 42"/>
          <p:cNvSpPr>
            <a:spLocks/>
          </p:cNvSpPr>
          <p:nvPr/>
        </p:nvSpPr>
        <p:spPr bwMode="auto">
          <a:xfrm>
            <a:off x="3667125" y="5762625"/>
            <a:ext cx="49213" cy="47625"/>
          </a:xfrm>
          <a:custGeom>
            <a:avLst/>
            <a:gdLst>
              <a:gd name="T0" fmla="*/ 15 w 31"/>
              <a:gd name="T1" fmla="*/ 0 h 30"/>
              <a:gd name="T2" fmla="*/ 31 w 31"/>
              <a:gd name="T3" fmla="*/ 30 h 30"/>
              <a:gd name="T4" fmla="*/ 0 w 31"/>
              <a:gd name="T5" fmla="*/ 30 h 30"/>
              <a:gd name="T6" fmla="*/ 15 w 31"/>
              <a:gd name="T7" fmla="*/ 0 h 30"/>
              <a:gd name="T8" fmla="*/ 0 60000 65536"/>
              <a:gd name="T9" fmla="*/ 0 60000 65536"/>
              <a:gd name="T10" fmla="*/ 0 60000 65536"/>
              <a:gd name="T11" fmla="*/ 0 60000 65536"/>
              <a:gd name="T12" fmla="*/ 0 w 31"/>
              <a:gd name="T13" fmla="*/ 0 h 30"/>
              <a:gd name="T14" fmla="*/ 31 w 31"/>
              <a:gd name="T15" fmla="*/ 30 h 30"/>
            </a:gdLst>
            <a:ahLst/>
            <a:cxnLst>
              <a:cxn ang="T8">
                <a:pos x="T0" y="T1"/>
              </a:cxn>
              <a:cxn ang="T9">
                <a:pos x="T2" y="T3"/>
              </a:cxn>
              <a:cxn ang="T10">
                <a:pos x="T4" y="T5"/>
              </a:cxn>
              <a:cxn ang="T11">
                <a:pos x="T6" y="T7"/>
              </a:cxn>
            </a:cxnLst>
            <a:rect l="T12" t="T13" r="T14" b="T15"/>
            <a:pathLst>
              <a:path w="31" h="30">
                <a:moveTo>
                  <a:pt x="15" y="0"/>
                </a:moveTo>
                <a:lnTo>
                  <a:pt x="31" y="30"/>
                </a:lnTo>
                <a:lnTo>
                  <a:pt x="0" y="30"/>
                </a:lnTo>
                <a:lnTo>
                  <a:pt x="15" y="0"/>
                </a:lnTo>
                <a:close/>
              </a:path>
            </a:pathLst>
          </a:custGeom>
          <a:solidFill>
            <a:schemeClr val="tx1"/>
          </a:solidFill>
          <a:ln w="0">
            <a:solidFill>
              <a:schemeClr val="tx1"/>
            </a:solidFill>
            <a:prstDash val="solid"/>
            <a:round/>
            <a:headEnd/>
            <a:tailEnd/>
          </a:ln>
        </p:spPr>
        <p:txBody>
          <a:bodyPr/>
          <a:lstStyle/>
          <a:p>
            <a:endParaRPr lang="en-GB"/>
          </a:p>
        </p:txBody>
      </p:sp>
      <p:sp>
        <p:nvSpPr>
          <p:cNvPr id="25643" name="Freeform 43"/>
          <p:cNvSpPr>
            <a:spLocks/>
          </p:cNvSpPr>
          <p:nvPr/>
        </p:nvSpPr>
        <p:spPr bwMode="auto">
          <a:xfrm>
            <a:off x="3446463" y="5761038"/>
            <a:ext cx="49212" cy="47625"/>
          </a:xfrm>
          <a:custGeom>
            <a:avLst/>
            <a:gdLst>
              <a:gd name="T0" fmla="*/ 15 w 31"/>
              <a:gd name="T1" fmla="*/ 0 h 30"/>
              <a:gd name="T2" fmla="*/ 31 w 31"/>
              <a:gd name="T3" fmla="*/ 30 h 30"/>
              <a:gd name="T4" fmla="*/ 0 w 31"/>
              <a:gd name="T5" fmla="*/ 30 h 30"/>
              <a:gd name="T6" fmla="*/ 15 w 31"/>
              <a:gd name="T7" fmla="*/ 0 h 30"/>
              <a:gd name="T8" fmla="*/ 0 60000 65536"/>
              <a:gd name="T9" fmla="*/ 0 60000 65536"/>
              <a:gd name="T10" fmla="*/ 0 60000 65536"/>
              <a:gd name="T11" fmla="*/ 0 60000 65536"/>
              <a:gd name="T12" fmla="*/ 0 w 31"/>
              <a:gd name="T13" fmla="*/ 0 h 30"/>
              <a:gd name="T14" fmla="*/ 31 w 31"/>
              <a:gd name="T15" fmla="*/ 30 h 30"/>
            </a:gdLst>
            <a:ahLst/>
            <a:cxnLst>
              <a:cxn ang="T8">
                <a:pos x="T0" y="T1"/>
              </a:cxn>
              <a:cxn ang="T9">
                <a:pos x="T2" y="T3"/>
              </a:cxn>
              <a:cxn ang="T10">
                <a:pos x="T4" y="T5"/>
              </a:cxn>
              <a:cxn ang="T11">
                <a:pos x="T6" y="T7"/>
              </a:cxn>
            </a:cxnLst>
            <a:rect l="T12" t="T13" r="T14" b="T15"/>
            <a:pathLst>
              <a:path w="31" h="30">
                <a:moveTo>
                  <a:pt x="15" y="0"/>
                </a:moveTo>
                <a:lnTo>
                  <a:pt x="31" y="30"/>
                </a:lnTo>
                <a:lnTo>
                  <a:pt x="0" y="30"/>
                </a:lnTo>
                <a:lnTo>
                  <a:pt x="15" y="0"/>
                </a:lnTo>
                <a:close/>
              </a:path>
            </a:pathLst>
          </a:custGeom>
          <a:solidFill>
            <a:schemeClr val="tx1"/>
          </a:solidFill>
          <a:ln w="0">
            <a:solidFill>
              <a:schemeClr val="tx1"/>
            </a:solidFill>
            <a:prstDash val="solid"/>
            <a:round/>
            <a:headEnd/>
            <a:tailEnd/>
          </a:ln>
        </p:spPr>
        <p:txBody>
          <a:bodyPr/>
          <a:lstStyle/>
          <a:p>
            <a:endParaRPr lang="en-GB"/>
          </a:p>
        </p:txBody>
      </p:sp>
      <p:sp>
        <p:nvSpPr>
          <p:cNvPr id="25644" name="Freeform 44"/>
          <p:cNvSpPr>
            <a:spLocks/>
          </p:cNvSpPr>
          <p:nvPr/>
        </p:nvSpPr>
        <p:spPr bwMode="auto">
          <a:xfrm>
            <a:off x="3740150" y="5759450"/>
            <a:ext cx="49213" cy="46038"/>
          </a:xfrm>
          <a:custGeom>
            <a:avLst/>
            <a:gdLst>
              <a:gd name="T0" fmla="*/ 16 w 31"/>
              <a:gd name="T1" fmla="*/ 0 h 29"/>
              <a:gd name="T2" fmla="*/ 31 w 31"/>
              <a:gd name="T3" fmla="*/ 29 h 29"/>
              <a:gd name="T4" fmla="*/ 0 w 31"/>
              <a:gd name="T5" fmla="*/ 29 h 29"/>
              <a:gd name="T6" fmla="*/ 16 w 31"/>
              <a:gd name="T7" fmla="*/ 0 h 29"/>
              <a:gd name="T8" fmla="*/ 0 60000 65536"/>
              <a:gd name="T9" fmla="*/ 0 60000 65536"/>
              <a:gd name="T10" fmla="*/ 0 60000 65536"/>
              <a:gd name="T11" fmla="*/ 0 60000 65536"/>
              <a:gd name="T12" fmla="*/ 0 w 31"/>
              <a:gd name="T13" fmla="*/ 0 h 29"/>
              <a:gd name="T14" fmla="*/ 31 w 31"/>
              <a:gd name="T15" fmla="*/ 29 h 29"/>
            </a:gdLst>
            <a:ahLst/>
            <a:cxnLst>
              <a:cxn ang="T8">
                <a:pos x="T0" y="T1"/>
              </a:cxn>
              <a:cxn ang="T9">
                <a:pos x="T2" y="T3"/>
              </a:cxn>
              <a:cxn ang="T10">
                <a:pos x="T4" y="T5"/>
              </a:cxn>
              <a:cxn ang="T11">
                <a:pos x="T6" y="T7"/>
              </a:cxn>
            </a:cxnLst>
            <a:rect l="T12" t="T13" r="T14" b="T15"/>
            <a:pathLst>
              <a:path w="31" h="29">
                <a:moveTo>
                  <a:pt x="16" y="0"/>
                </a:moveTo>
                <a:lnTo>
                  <a:pt x="31" y="29"/>
                </a:lnTo>
                <a:lnTo>
                  <a:pt x="0" y="29"/>
                </a:lnTo>
                <a:lnTo>
                  <a:pt x="16" y="0"/>
                </a:lnTo>
                <a:close/>
              </a:path>
            </a:pathLst>
          </a:custGeom>
          <a:solidFill>
            <a:schemeClr val="tx1"/>
          </a:solidFill>
          <a:ln w="0">
            <a:solidFill>
              <a:schemeClr val="tx1"/>
            </a:solidFill>
            <a:prstDash val="solid"/>
            <a:round/>
            <a:headEnd/>
            <a:tailEnd/>
          </a:ln>
        </p:spPr>
        <p:txBody>
          <a:bodyPr/>
          <a:lstStyle/>
          <a:p>
            <a:endParaRPr lang="en-GB"/>
          </a:p>
        </p:txBody>
      </p:sp>
      <p:sp>
        <p:nvSpPr>
          <p:cNvPr id="25645" name="Freeform 45"/>
          <p:cNvSpPr>
            <a:spLocks/>
          </p:cNvSpPr>
          <p:nvPr/>
        </p:nvSpPr>
        <p:spPr bwMode="auto">
          <a:xfrm>
            <a:off x="3371850" y="5740400"/>
            <a:ext cx="49213" cy="47625"/>
          </a:xfrm>
          <a:custGeom>
            <a:avLst/>
            <a:gdLst>
              <a:gd name="T0" fmla="*/ 16 w 31"/>
              <a:gd name="T1" fmla="*/ 0 h 30"/>
              <a:gd name="T2" fmla="*/ 31 w 31"/>
              <a:gd name="T3" fmla="*/ 30 h 30"/>
              <a:gd name="T4" fmla="*/ 0 w 31"/>
              <a:gd name="T5" fmla="*/ 30 h 30"/>
              <a:gd name="T6" fmla="*/ 16 w 31"/>
              <a:gd name="T7" fmla="*/ 0 h 30"/>
              <a:gd name="T8" fmla="*/ 0 60000 65536"/>
              <a:gd name="T9" fmla="*/ 0 60000 65536"/>
              <a:gd name="T10" fmla="*/ 0 60000 65536"/>
              <a:gd name="T11" fmla="*/ 0 60000 65536"/>
              <a:gd name="T12" fmla="*/ 0 w 31"/>
              <a:gd name="T13" fmla="*/ 0 h 30"/>
              <a:gd name="T14" fmla="*/ 31 w 31"/>
              <a:gd name="T15" fmla="*/ 30 h 30"/>
            </a:gdLst>
            <a:ahLst/>
            <a:cxnLst>
              <a:cxn ang="T8">
                <a:pos x="T0" y="T1"/>
              </a:cxn>
              <a:cxn ang="T9">
                <a:pos x="T2" y="T3"/>
              </a:cxn>
              <a:cxn ang="T10">
                <a:pos x="T4" y="T5"/>
              </a:cxn>
              <a:cxn ang="T11">
                <a:pos x="T6" y="T7"/>
              </a:cxn>
            </a:cxnLst>
            <a:rect l="T12" t="T13" r="T14" b="T15"/>
            <a:pathLst>
              <a:path w="31" h="30">
                <a:moveTo>
                  <a:pt x="16" y="0"/>
                </a:moveTo>
                <a:lnTo>
                  <a:pt x="31" y="30"/>
                </a:lnTo>
                <a:lnTo>
                  <a:pt x="0" y="30"/>
                </a:lnTo>
                <a:lnTo>
                  <a:pt x="16" y="0"/>
                </a:lnTo>
                <a:close/>
              </a:path>
            </a:pathLst>
          </a:custGeom>
          <a:solidFill>
            <a:schemeClr val="tx1"/>
          </a:solidFill>
          <a:ln w="0">
            <a:solidFill>
              <a:schemeClr val="tx1"/>
            </a:solidFill>
            <a:prstDash val="solid"/>
            <a:round/>
            <a:headEnd/>
            <a:tailEnd/>
          </a:ln>
        </p:spPr>
        <p:txBody>
          <a:bodyPr/>
          <a:lstStyle/>
          <a:p>
            <a:endParaRPr lang="en-GB"/>
          </a:p>
        </p:txBody>
      </p:sp>
      <p:sp>
        <p:nvSpPr>
          <p:cNvPr id="25646" name="Freeform 46"/>
          <p:cNvSpPr>
            <a:spLocks/>
          </p:cNvSpPr>
          <p:nvPr/>
        </p:nvSpPr>
        <p:spPr bwMode="auto">
          <a:xfrm>
            <a:off x="3814763" y="5737225"/>
            <a:ext cx="49212" cy="47625"/>
          </a:xfrm>
          <a:custGeom>
            <a:avLst/>
            <a:gdLst>
              <a:gd name="T0" fmla="*/ 15 w 31"/>
              <a:gd name="T1" fmla="*/ 0 h 30"/>
              <a:gd name="T2" fmla="*/ 31 w 31"/>
              <a:gd name="T3" fmla="*/ 30 h 30"/>
              <a:gd name="T4" fmla="*/ 0 w 31"/>
              <a:gd name="T5" fmla="*/ 30 h 30"/>
              <a:gd name="T6" fmla="*/ 15 w 31"/>
              <a:gd name="T7" fmla="*/ 0 h 30"/>
              <a:gd name="T8" fmla="*/ 0 60000 65536"/>
              <a:gd name="T9" fmla="*/ 0 60000 65536"/>
              <a:gd name="T10" fmla="*/ 0 60000 65536"/>
              <a:gd name="T11" fmla="*/ 0 60000 65536"/>
              <a:gd name="T12" fmla="*/ 0 w 31"/>
              <a:gd name="T13" fmla="*/ 0 h 30"/>
              <a:gd name="T14" fmla="*/ 31 w 31"/>
              <a:gd name="T15" fmla="*/ 30 h 30"/>
            </a:gdLst>
            <a:ahLst/>
            <a:cxnLst>
              <a:cxn ang="T8">
                <a:pos x="T0" y="T1"/>
              </a:cxn>
              <a:cxn ang="T9">
                <a:pos x="T2" y="T3"/>
              </a:cxn>
              <a:cxn ang="T10">
                <a:pos x="T4" y="T5"/>
              </a:cxn>
              <a:cxn ang="T11">
                <a:pos x="T6" y="T7"/>
              </a:cxn>
            </a:cxnLst>
            <a:rect l="T12" t="T13" r="T14" b="T15"/>
            <a:pathLst>
              <a:path w="31" h="30">
                <a:moveTo>
                  <a:pt x="15" y="0"/>
                </a:moveTo>
                <a:lnTo>
                  <a:pt x="31" y="30"/>
                </a:lnTo>
                <a:lnTo>
                  <a:pt x="0" y="30"/>
                </a:lnTo>
                <a:lnTo>
                  <a:pt x="15" y="0"/>
                </a:lnTo>
                <a:close/>
              </a:path>
            </a:pathLst>
          </a:custGeom>
          <a:solidFill>
            <a:schemeClr val="tx1"/>
          </a:solidFill>
          <a:ln w="0">
            <a:solidFill>
              <a:schemeClr val="tx1"/>
            </a:solidFill>
            <a:prstDash val="solid"/>
            <a:round/>
            <a:headEnd/>
            <a:tailEnd/>
          </a:ln>
        </p:spPr>
        <p:txBody>
          <a:bodyPr/>
          <a:lstStyle/>
          <a:p>
            <a:endParaRPr lang="en-GB"/>
          </a:p>
        </p:txBody>
      </p:sp>
      <p:sp>
        <p:nvSpPr>
          <p:cNvPr id="25647" name="Freeform 47"/>
          <p:cNvSpPr>
            <a:spLocks/>
          </p:cNvSpPr>
          <p:nvPr/>
        </p:nvSpPr>
        <p:spPr bwMode="auto">
          <a:xfrm>
            <a:off x="3298825" y="5721350"/>
            <a:ext cx="49213" cy="47625"/>
          </a:xfrm>
          <a:custGeom>
            <a:avLst/>
            <a:gdLst>
              <a:gd name="T0" fmla="*/ 16 w 31"/>
              <a:gd name="T1" fmla="*/ 0 h 30"/>
              <a:gd name="T2" fmla="*/ 31 w 31"/>
              <a:gd name="T3" fmla="*/ 30 h 30"/>
              <a:gd name="T4" fmla="*/ 0 w 31"/>
              <a:gd name="T5" fmla="*/ 30 h 30"/>
              <a:gd name="T6" fmla="*/ 16 w 31"/>
              <a:gd name="T7" fmla="*/ 0 h 30"/>
              <a:gd name="T8" fmla="*/ 0 60000 65536"/>
              <a:gd name="T9" fmla="*/ 0 60000 65536"/>
              <a:gd name="T10" fmla="*/ 0 60000 65536"/>
              <a:gd name="T11" fmla="*/ 0 60000 65536"/>
              <a:gd name="T12" fmla="*/ 0 w 31"/>
              <a:gd name="T13" fmla="*/ 0 h 30"/>
              <a:gd name="T14" fmla="*/ 31 w 31"/>
              <a:gd name="T15" fmla="*/ 30 h 30"/>
            </a:gdLst>
            <a:ahLst/>
            <a:cxnLst>
              <a:cxn ang="T8">
                <a:pos x="T0" y="T1"/>
              </a:cxn>
              <a:cxn ang="T9">
                <a:pos x="T2" y="T3"/>
              </a:cxn>
              <a:cxn ang="T10">
                <a:pos x="T4" y="T5"/>
              </a:cxn>
              <a:cxn ang="T11">
                <a:pos x="T6" y="T7"/>
              </a:cxn>
            </a:cxnLst>
            <a:rect l="T12" t="T13" r="T14" b="T15"/>
            <a:pathLst>
              <a:path w="31" h="30">
                <a:moveTo>
                  <a:pt x="16" y="0"/>
                </a:moveTo>
                <a:lnTo>
                  <a:pt x="31" y="30"/>
                </a:lnTo>
                <a:lnTo>
                  <a:pt x="0" y="30"/>
                </a:lnTo>
                <a:lnTo>
                  <a:pt x="16" y="0"/>
                </a:lnTo>
                <a:close/>
              </a:path>
            </a:pathLst>
          </a:custGeom>
          <a:solidFill>
            <a:schemeClr val="tx1"/>
          </a:solidFill>
          <a:ln w="0">
            <a:solidFill>
              <a:schemeClr val="tx1"/>
            </a:solidFill>
            <a:prstDash val="solid"/>
            <a:round/>
            <a:headEnd/>
            <a:tailEnd/>
          </a:ln>
        </p:spPr>
        <p:txBody>
          <a:bodyPr/>
          <a:lstStyle/>
          <a:p>
            <a:endParaRPr lang="en-GB"/>
          </a:p>
        </p:txBody>
      </p:sp>
      <p:sp>
        <p:nvSpPr>
          <p:cNvPr id="25648" name="Freeform 48"/>
          <p:cNvSpPr>
            <a:spLocks/>
          </p:cNvSpPr>
          <p:nvPr/>
        </p:nvSpPr>
        <p:spPr bwMode="auto">
          <a:xfrm>
            <a:off x="3887788" y="5713413"/>
            <a:ext cx="49212" cy="47625"/>
          </a:xfrm>
          <a:custGeom>
            <a:avLst/>
            <a:gdLst>
              <a:gd name="T0" fmla="*/ 16 w 31"/>
              <a:gd name="T1" fmla="*/ 0 h 30"/>
              <a:gd name="T2" fmla="*/ 31 w 31"/>
              <a:gd name="T3" fmla="*/ 30 h 30"/>
              <a:gd name="T4" fmla="*/ 0 w 31"/>
              <a:gd name="T5" fmla="*/ 30 h 30"/>
              <a:gd name="T6" fmla="*/ 16 w 31"/>
              <a:gd name="T7" fmla="*/ 0 h 30"/>
              <a:gd name="T8" fmla="*/ 0 60000 65536"/>
              <a:gd name="T9" fmla="*/ 0 60000 65536"/>
              <a:gd name="T10" fmla="*/ 0 60000 65536"/>
              <a:gd name="T11" fmla="*/ 0 60000 65536"/>
              <a:gd name="T12" fmla="*/ 0 w 31"/>
              <a:gd name="T13" fmla="*/ 0 h 30"/>
              <a:gd name="T14" fmla="*/ 31 w 31"/>
              <a:gd name="T15" fmla="*/ 30 h 30"/>
            </a:gdLst>
            <a:ahLst/>
            <a:cxnLst>
              <a:cxn ang="T8">
                <a:pos x="T0" y="T1"/>
              </a:cxn>
              <a:cxn ang="T9">
                <a:pos x="T2" y="T3"/>
              </a:cxn>
              <a:cxn ang="T10">
                <a:pos x="T4" y="T5"/>
              </a:cxn>
              <a:cxn ang="T11">
                <a:pos x="T6" y="T7"/>
              </a:cxn>
            </a:cxnLst>
            <a:rect l="T12" t="T13" r="T14" b="T15"/>
            <a:pathLst>
              <a:path w="31" h="30">
                <a:moveTo>
                  <a:pt x="16" y="0"/>
                </a:moveTo>
                <a:lnTo>
                  <a:pt x="31" y="30"/>
                </a:lnTo>
                <a:lnTo>
                  <a:pt x="0" y="30"/>
                </a:lnTo>
                <a:lnTo>
                  <a:pt x="16" y="0"/>
                </a:lnTo>
                <a:close/>
              </a:path>
            </a:pathLst>
          </a:custGeom>
          <a:solidFill>
            <a:schemeClr val="tx1"/>
          </a:solidFill>
          <a:ln w="0">
            <a:solidFill>
              <a:schemeClr val="tx1"/>
            </a:solidFill>
            <a:prstDash val="solid"/>
            <a:round/>
            <a:headEnd/>
            <a:tailEnd/>
          </a:ln>
        </p:spPr>
        <p:txBody>
          <a:bodyPr/>
          <a:lstStyle/>
          <a:p>
            <a:endParaRPr lang="en-GB"/>
          </a:p>
        </p:txBody>
      </p:sp>
      <p:sp>
        <p:nvSpPr>
          <p:cNvPr id="25649" name="Freeform 49"/>
          <p:cNvSpPr>
            <a:spLocks/>
          </p:cNvSpPr>
          <p:nvPr/>
        </p:nvSpPr>
        <p:spPr bwMode="auto">
          <a:xfrm>
            <a:off x="3594100" y="5680075"/>
            <a:ext cx="49213" cy="47625"/>
          </a:xfrm>
          <a:custGeom>
            <a:avLst/>
            <a:gdLst>
              <a:gd name="T0" fmla="*/ 15 w 31"/>
              <a:gd name="T1" fmla="*/ 0 h 30"/>
              <a:gd name="T2" fmla="*/ 31 w 31"/>
              <a:gd name="T3" fmla="*/ 30 h 30"/>
              <a:gd name="T4" fmla="*/ 0 w 31"/>
              <a:gd name="T5" fmla="*/ 30 h 30"/>
              <a:gd name="T6" fmla="*/ 15 w 31"/>
              <a:gd name="T7" fmla="*/ 0 h 30"/>
              <a:gd name="T8" fmla="*/ 0 60000 65536"/>
              <a:gd name="T9" fmla="*/ 0 60000 65536"/>
              <a:gd name="T10" fmla="*/ 0 60000 65536"/>
              <a:gd name="T11" fmla="*/ 0 60000 65536"/>
              <a:gd name="T12" fmla="*/ 0 w 31"/>
              <a:gd name="T13" fmla="*/ 0 h 30"/>
              <a:gd name="T14" fmla="*/ 31 w 31"/>
              <a:gd name="T15" fmla="*/ 30 h 30"/>
            </a:gdLst>
            <a:ahLst/>
            <a:cxnLst>
              <a:cxn ang="T8">
                <a:pos x="T0" y="T1"/>
              </a:cxn>
              <a:cxn ang="T9">
                <a:pos x="T2" y="T3"/>
              </a:cxn>
              <a:cxn ang="T10">
                <a:pos x="T4" y="T5"/>
              </a:cxn>
              <a:cxn ang="T11">
                <a:pos x="T6" y="T7"/>
              </a:cxn>
            </a:cxnLst>
            <a:rect l="T12" t="T13" r="T14" b="T15"/>
            <a:pathLst>
              <a:path w="31" h="30">
                <a:moveTo>
                  <a:pt x="15" y="0"/>
                </a:moveTo>
                <a:lnTo>
                  <a:pt x="31" y="30"/>
                </a:lnTo>
                <a:lnTo>
                  <a:pt x="0" y="30"/>
                </a:lnTo>
                <a:lnTo>
                  <a:pt x="15" y="0"/>
                </a:lnTo>
                <a:close/>
              </a:path>
            </a:pathLst>
          </a:custGeom>
          <a:solidFill>
            <a:schemeClr val="tx1"/>
          </a:solidFill>
          <a:ln w="0">
            <a:solidFill>
              <a:schemeClr val="tx1"/>
            </a:solidFill>
            <a:prstDash val="solid"/>
            <a:round/>
            <a:headEnd/>
            <a:tailEnd/>
          </a:ln>
        </p:spPr>
        <p:txBody>
          <a:bodyPr/>
          <a:lstStyle/>
          <a:p>
            <a:endParaRPr lang="en-GB"/>
          </a:p>
        </p:txBody>
      </p:sp>
      <p:sp>
        <p:nvSpPr>
          <p:cNvPr id="25650" name="Freeform 50"/>
          <p:cNvSpPr>
            <a:spLocks/>
          </p:cNvSpPr>
          <p:nvPr/>
        </p:nvSpPr>
        <p:spPr bwMode="auto">
          <a:xfrm>
            <a:off x="3667125" y="5673725"/>
            <a:ext cx="49213" cy="47625"/>
          </a:xfrm>
          <a:custGeom>
            <a:avLst/>
            <a:gdLst>
              <a:gd name="T0" fmla="*/ 15 w 31"/>
              <a:gd name="T1" fmla="*/ 0 h 30"/>
              <a:gd name="T2" fmla="*/ 31 w 31"/>
              <a:gd name="T3" fmla="*/ 30 h 30"/>
              <a:gd name="T4" fmla="*/ 0 w 31"/>
              <a:gd name="T5" fmla="*/ 30 h 30"/>
              <a:gd name="T6" fmla="*/ 15 w 31"/>
              <a:gd name="T7" fmla="*/ 0 h 30"/>
              <a:gd name="T8" fmla="*/ 0 60000 65536"/>
              <a:gd name="T9" fmla="*/ 0 60000 65536"/>
              <a:gd name="T10" fmla="*/ 0 60000 65536"/>
              <a:gd name="T11" fmla="*/ 0 60000 65536"/>
              <a:gd name="T12" fmla="*/ 0 w 31"/>
              <a:gd name="T13" fmla="*/ 0 h 30"/>
              <a:gd name="T14" fmla="*/ 31 w 31"/>
              <a:gd name="T15" fmla="*/ 30 h 30"/>
            </a:gdLst>
            <a:ahLst/>
            <a:cxnLst>
              <a:cxn ang="T8">
                <a:pos x="T0" y="T1"/>
              </a:cxn>
              <a:cxn ang="T9">
                <a:pos x="T2" y="T3"/>
              </a:cxn>
              <a:cxn ang="T10">
                <a:pos x="T4" y="T5"/>
              </a:cxn>
              <a:cxn ang="T11">
                <a:pos x="T6" y="T7"/>
              </a:cxn>
            </a:cxnLst>
            <a:rect l="T12" t="T13" r="T14" b="T15"/>
            <a:pathLst>
              <a:path w="31" h="30">
                <a:moveTo>
                  <a:pt x="15" y="0"/>
                </a:moveTo>
                <a:lnTo>
                  <a:pt x="31" y="30"/>
                </a:lnTo>
                <a:lnTo>
                  <a:pt x="0" y="30"/>
                </a:lnTo>
                <a:lnTo>
                  <a:pt x="15" y="0"/>
                </a:lnTo>
                <a:close/>
              </a:path>
            </a:pathLst>
          </a:custGeom>
          <a:solidFill>
            <a:schemeClr val="tx1"/>
          </a:solidFill>
          <a:ln w="0">
            <a:solidFill>
              <a:schemeClr val="tx1"/>
            </a:solidFill>
            <a:prstDash val="solid"/>
            <a:round/>
            <a:headEnd/>
            <a:tailEnd/>
          </a:ln>
        </p:spPr>
        <p:txBody>
          <a:bodyPr/>
          <a:lstStyle/>
          <a:p>
            <a:endParaRPr lang="en-GB"/>
          </a:p>
        </p:txBody>
      </p:sp>
      <p:sp>
        <p:nvSpPr>
          <p:cNvPr id="25651" name="Freeform 51"/>
          <p:cNvSpPr>
            <a:spLocks/>
          </p:cNvSpPr>
          <p:nvPr/>
        </p:nvSpPr>
        <p:spPr bwMode="auto">
          <a:xfrm>
            <a:off x="3519488" y="5665788"/>
            <a:ext cx="49212" cy="47625"/>
          </a:xfrm>
          <a:custGeom>
            <a:avLst/>
            <a:gdLst>
              <a:gd name="T0" fmla="*/ 16 w 31"/>
              <a:gd name="T1" fmla="*/ 0 h 30"/>
              <a:gd name="T2" fmla="*/ 31 w 31"/>
              <a:gd name="T3" fmla="*/ 30 h 30"/>
              <a:gd name="T4" fmla="*/ 0 w 31"/>
              <a:gd name="T5" fmla="*/ 30 h 30"/>
              <a:gd name="T6" fmla="*/ 16 w 31"/>
              <a:gd name="T7" fmla="*/ 0 h 30"/>
              <a:gd name="T8" fmla="*/ 0 60000 65536"/>
              <a:gd name="T9" fmla="*/ 0 60000 65536"/>
              <a:gd name="T10" fmla="*/ 0 60000 65536"/>
              <a:gd name="T11" fmla="*/ 0 60000 65536"/>
              <a:gd name="T12" fmla="*/ 0 w 31"/>
              <a:gd name="T13" fmla="*/ 0 h 30"/>
              <a:gd name="T14" fmla="*/ 31 w 31"/>
              <a:gd name="T15" fmla="*/ 30 h 30"/>
            </a:gdLst>
            <a:ahLst/>
            <a:cxnLst>
              <a:cxn ang="T8">
                <a:pos x="T0" y="T1"/>
              </a:cxn>
              <a:cxn ang="T9">
                <a:pos x="T2" y="T3"/>
              </a:cxn>
              <a:cxn ang="T10">
                <a:pos x="T4" y="T5"/>
              </a:cxn>
              <a:cxn ang="T11">
                <a:pos x="T6" y="T7"/>
              </a:cxn>
            </a:cxnLst>
            <a:rect l="T12" t="T13" r="T14" b="T15"/>
            <a:pathLst>
              <a:path w="31" h="30">
                <a:moveTo>
                  <a:pt x="16" y="0"/>
                </a:moveTo>
                <a:lnTo>
                  <a:pt x="31" y="30"/>
                </a:lnTo>
                <a:lnTo>
                  <a:pt x="0" y="30"/>
                </a:lnTo>
                <a:lnTo>
                  <a:pt x="16" y="0"/>
                </a:lnTo>
                <a:close/>
              </a:path>
            </a:pathLst>
          </a:custGeom>
          <a:solidFill>
            <a:schemeClr val="tx1"/>
          </a:solidFill>
          <a:ln w="0">
            <a:solidFill>
              <a:schemeClr val="tx1"/>
            </a:solidFill>
            <a:prstDash val="solid"/>
            <a:round/>
            <a:headEnd/>
            <a:tailEnd/>
          </a:ln>
        </p:spPr>
        <p:txBody>
          <a:bodyPr/>
          <a:lstStyle/>
          <a:p>
            <a:endParaRPr lang="en-GB"/>
          </a:p>
        </p:txBody>
      </p:sp>
      <p:sp>
        <p:nvSpPr>
          <p:cNvPr id="25652" name="Freeform 52"/>
          <p:cNvSpPr>
            <a:spLocks/>
          </p:cNvSpPr>
          <p:nvPr/>
        </p:nvSpPr>
        <p:spPr bwMode="auto">
          <a:xfrm>
            <a:off x="3740150" y="5662613"/>
            <a:ext cx="49213" cy="46037"/>
          </a:xfrm>
          <a:custGeom>
            <a:avLst/>
            <a:gdLst>
              <a:gd name="T0" fmla="*/ 16 w 31"/>
              <a:gd name="T1" fmla="*/ 0 h 29"/>
              <a:gd name="T2" fmla="*/ 31 w 31"/>
              <a:gd name="T3" fmla="*/ 29 h 29"/>
              <a:gd name="T4" fmla="*/ 0 w 31"/>
              <a:gd name="T5" fmla="*/ 29 h 29"/>
              <a:gd name="T6" fmla="*/ 16 w 31"/>
              <a:gd name="T7" fmla="*/ 0 h 29"/>
              <a:gd name="T8" fmla="*/ 0 60000 65536"/>
              <a:gd name="T9" fmla="*/ 0 60000 65536"/>
              <a:gd name="T10" fmla="*/ 0 60000 65536"/>
              <a:gd name="T11" fmla="*/ 0 60000 65536"/>
              <a:gd name="T12" fmla="*/ 0 w 31"/>
              <a:gd name="T13" fmla="*/ 0 h 29"/>
              <a:gd name="T14" fmla="*/ 31 w 31"/>
              <a:gd name="T15" fmla="*/ 29 h 29"/>
            </a:gdLst>
            <a:ahLst/>
            <a:cxnLst>
              <a:cxn ang="T8">
                <a:pos x="T0" y="T1"/>
              </a:cxn>
              <a:cxn ang="T9">
                <a:pos x="T2" y="T3"/>
              </a:cxn>
              <a:cxn ang="T10">
                <a:pos x="T4" y="T5"/>
              </a:cxn>
              <a:cxn ang="T11">
                <a:pos x="T6" y="T7"/>
              </a:cxn>
            </a:cxnLst>
            <a:rect l="T12" t="T13" r="T14" b="T15"/>
            <a:pathLst>
              <a:path w="31" h="29">
                <a:moveTo>
                  <a:pt x="16" y="0"/>
                </a:moveTo>
                <a:lnTo>
                  <a:pt x="31" y="29"/>
                </a:lnTo>
                <a:lnTo>
                  <a:pt x="0" y="29"/>
                </a:lnTo>
                <a:lnTo>
                  <a:pt x="16" y="0"/>
                </a:lnTo>
                <a:close/>
              </a:path>
            </a:pathLst>
          </a:custGeom>
          <a:solidFill>
            <a:schemeClr val="tx1"/>
          </a:solidFill>
          <a:ln w="0">
            <a:solidFill>
              <a:schemeClr val="tx1"/>
            </a:solidFill>
            <a:prstDash val="solid"/>
            <a:round/>
            <a:headEnd/>
            <a:tailEnd/>
          </a:ln>
        </p:spPr>
        <p:txBody>
          <a:bodyPr/>
          <a:lstStyle/>
          <a:p>
            <a:endParaRPr lang="en-GB"/>
          </a:p>
        </p:txBody>
      </p:sp>
      <p:sp>
        <p:nvSpPr>
          <p:cNvPr id="25653" name="Freeform 53"/>
          <p:cNvSpPr>
            <a:spLocks/>
          </p:cNvSpPr>
          <p:nvPr/>
        </p:nvSpPr>
        <p:spPr bwMode="auto">
          <a:xfrm>
            <a:off x="3446463" y="5662613"/>
            <a:ext cx="49212" cy="46037"/>
          </a:xfrm>
          <a:custGeom>
            <a:avLst/>
            <a:gdLst>
              <a:gd name="T0" fmla="*/ 15 w 31"/>
              <a:gd name="T1" fmla="*/ 0 h 29"/>
              <a:gd name="T2" fmla="*/ 31 w 31"/>
              <a:gd name="T3" fmla="*/ 29 h 29"/>
              <a:gd name="T4" fmla="*/ 0 w 31"/>
              <a:gd name="T5" fmla="*/ 29 h 29"/>
              <a:gd name="T6" fmla="*/ 15 w 31"/>
              <a:gd name="T7" fmla="*/ 0 h 29"/>
              <a:gd name="T8" fmla="*/ 0 60000 65536"/>
              <a:gd name="T9" fmla="*/ 0 60000 65536"/>
              <a:gd name="T10" fmla="*/ 0 60000 65536"/>
              <a:gd name="T11" fmla="*/ 0 60000 65536"/>
              <a:gd name="T12" fmla="*/ 0 w 31"/>
              <a:gd name="T13" fmla="*/ 0 h 29"/>
              <a:gd name="T14" fmla="*/ 31 w 31"/>
              <a:gd name="T15" fmla="*/ 29 h 29"/>
            </a:gdLst>
            <a:ahLst/>
            <a:cxnLst>
              <a:cxn ang="T8">
                <a:pos x="T0" y="T1"/>
              </a:cxn>
              <a:cxn ang="T9">
                <a:pos x="T2" y="T3"/>
              </a:cxn>
              <a:cxn ang="T10">
                <a:pos x="T4" y="T5"/>
              </a:cxn>
              <a:cxn ang="T11">
                <a:pos x="T6" y="T7"/>
              </a:cxn>
            </a:cxnLst>
            <a:rect l="T12" t="T13" r="T14" b="T15"/>
            <a:pathLst>
              <a:path w="31" h="29">
                <a:moveTo>
                  <a:pt x="15" y="0"/>
                </a:moveTo>
                <a:lnTo>
                  <a:pt x="31" y="29"/>
                </a:lnTo>
                <a:lnTo>
                  <a:pt x="0" y="29"/>
                </a:lnTo>
                <a:lnTo>
                  <a:pt x="15" y="0"/>
                </a:lnTo>
                <a:close/>
              </a:path>
            </a:pathLst>
          </a:custGeom>
          <a:solidFill>
            <a:schemeClr val="tx1"/>
          </a:solidFill>
          <a:ln w="0">
            <a:solidFill>
              <a:schemeClr val="tx1"/>
            </a:solidFill>
            <a:prstDash val="solid"/>
            <a:round/>
            <a:headEnd/>
            <a:tailEnd/>
          </a:ln>
        </p:spPr>
        <p:txBody>
          <a:bodyPr/>
          <a:lstStyle/>
          <a:p>
            <a:endParaRPr lang="en-GB"/>
          </a:p>
        </p:txBody>
      </p:sp>
      <p:sp>
        <p:nvSpPr>
          <p:cNvPr id="25654" name="Freeform 54"/>
          <p:cNvSpPr>
            <a:spLocks/>
          </p:cNvSpPr>
          <p:nvPr/>
        </p:nvSpPr>
        <p:spPr bwMode="auto">
          <a:xfrm>
            <a:off x="3814763" y="5654675"/>
            <a:ext cx="49212" cy="46038"/>
          </a:xfrm>
          <a:custGeom>
            <a:avLst/>
            <a:gdLst>
              <a:gd name="T0" fmla="*/ 15 w 31"/>
              <a:gd name="T1" fmla="*/ 0 h 29"/>
              <a:gd name="T2" fmla="*/ 31 w 31"/>
              <a:gd name="T3" fmla="*/ 29 h 29"/>
              <a:gd name="T4" fmla="*/ 0 w 31"/>
              <a:gd name="T5" fmla="*/ 29 h 29"/>
              <a:gd name="T6" fmla="*/ 15 w 31"/>
              <a:gd name="T7" fmla="*/ 0 h 29"/>
              <a:gd name="T8" fmla="*/ 0 60000 65536"/>
              <a:gd name="T9" fmla="*/ 0 60000 65536"/>
              <a:gd name="T10" fmla="*/ 0 60000 65536"/>
              <a:gd name="T11" fmla="*/ 0 60000 65536"/>
              <a:gd name="T12" fmla="*/ 0 w 31"/>
              <a:gd name="T13" fmla="*/ 0 h 29"/>
              <a:gd name="T14" fmla="*/ 31 w 31"/>
              <a:gd name="T15" fmla="*/ 29 h 29"/>
            </a:gdLst>
            <a:ahLst/>
            <a:cxnLst>
              <a:cxn ang="T8">
                <a:pos x="T0" y="T1"/>
              </a:cxn>
              <a:cxn ang="T9">
                <a:pos x="T2" y="T3"/>
              </a:cxn>
              <a:cxn ang="T10">
                <a:pos x="T4" y="T5"/>
              </a:cxn>
              <a:cxn ang="T11">
                <a:pos x="T6" y="T7"/>
              </a:cxn>
            </a:cxnLst>
            <a:rect l="T12" t="T13" r="T14" b="T15"/>
            <a:pathLst>
              <a:path w="31" h="29">
                <a:moveTo>
                  <a:pt x="15" y="0"/>
                </a:moveTo>
                <a:lnTo>
                  <a:pt x="31" y="29"/>
                </a:lnTo>
                <a:lnTo>
                  <a:pt x="0" y="29"/>
                </a:lnTo>
                <a:lnTo>
                  <a:pt x="15" y="0"/>
                </a:lnTo>
                <a:close/>
              </a:path>
            </a:pathLst>
          </a:custGeom>
          <a:solidFill>
            <a:schemeClr val="tx1"/>
          </a:solidFill>
          <a:ln w="0">
            <a:solidFill>
              <a:schemeClr val="tx1"/>
            </a:solidFill>
            <a:prstDash val="solid"/>
            <a:round/>
            <a:headEnd/>
            <a:tailEnd/>
          </a:ln>
        </p:spPr>
        <p:txBody>
          <a:bodyPr/>
          <a:lstStyle/>
          <a:p>
            <a:endParaRPr lang="en-GB"/>
          </a:p>
        </p:txBody>
      </p:sp>
      <p:sp>
        <p:nvSpPr>
          <p:cNvPr id="25655" name="Freeform 55"/>
          <p:cNvSpPr>
            <a:spLocks/>
          </p:cNvSpPr>
          <p:nvPr/>
        </p:nvSpPr>
        <p:spPr bwMode="auto">
          <a:xfrm>
            <a:off x="3371850" y="5641975"/>
            <a:ext cx="49213" cy="47625"/>
          </a:xfrm>
          <a:custGeom>
            <a:avLst/>
            <a:gdLst>
              <a:gd name="T0" fmla="*/ 16 w 31"/>
              <a:gd name="T1" fmla="*/ 0 h 30"/>
              <a:gd name="T2" fmla="*/ 31 w 31"/>
              <a:gd name="T3" fmla="*/ 30 h 30"/>
              <a:gd name="T4" fmla="*/ 0 w 31"/>
              <a:gd name="T5" fmla="*/ 30 h 30"/>
              <a:gd name="T6" fmla="*/ 16 w 31"/>
              <a:gd name="T7" fmla="*/ 0 h 30"/>
              <a:gd name="T8" fmla="*/ 0 60000 65536"/>
              <a:gd name="T9" fmla="*/ 0 60000 65536"/>
              <a:gd name="T10" fmla="*/ 0 60000 65536"/>
              <a:gd name="T11" fmla="*/ 0 60000 65536"/>
              <a:gd name="T12" fmla="*/ 0 w 31"/>
              <a:gd name="T13" fmla="*/ 0 h 30"/>
              <a:gd name="T14" fmla="*/ 31 w 31"/>
              <a:gd name="T15" fmla="*/ 30 h 30"/>
            </a:gdLst>
            <a:ahLst/>
            <a:cxnLst>
              <a:cxn ang="T8">
                <a:pos x="T0" y="T1"/>
              </a:cxn>
              <a:cxn ang="T9">
                <a:pos x="T2" y="T3"/>
              </a:cxn>
              <a:cxn ang="T10">
                <a:pos x="T4" y="T5"/>
              </a:cxn>
              <a:cxn ang="T11">
                <a:pos x="T6" y="T7"/>
              </a:cxn>
            </a:cxnLst>
            <a:rect l="T12" t="T13" r="T14" b="T15"/>
            <a:pathLst>
              <a:path w="31" h="30">
                <a:moveTo>
                  <a:pt x="16" y="0"/>
                </a:moveTo>
                <a:lnTo>
                  <a:pt x="31" y="30"/>
                </a:lnTo>
                <a:lnTo>
                  <a:pt x="0" y="30"/>
                </a:lnTo>
                <a:lnTo>
                  <a:pt x="16" y="0"/>
                </a:lnTo>
                <a:close/>
              </a:path>
            </a:pathLst>
          </a:custGeom>
          <a:solidFill>
            <a:schemeClr val="tx1"/>
          </a:solidFill>
          <a:ln w="0">
            <a:solidFill>
              <a:schemeClr val="tx1"/>
            </a:solidFill>
            <a:prstDash val="solid"/>
            <a:round/>
            <a:headEnd/>
            <a:tailEnd/>
          </a:ln>
        </p:spPr>
        <p:txBody>
          <a:bodyPr/>
          <a:lstStyle/>
          <a:p>
            <a:endParaRPr lang="en-GB"/>
          </a:p>
        </p:txBody>
      </p:sp>
      <p:sp>
        <p:nvSpPr>
          <p:cNvPr id="25656" name="Freeform 56"/>
          <p:cNvSpPr>
            <a:spLocks/>
          </p:cNvSpPr>
          <p:nvPr/>
        </p:nvSpPr>
        <p:spPr bwMode="auto">
          <a:xfrm>
            <a:off x="3594100" y="5592763"/>
            <a:ext cx="49213" cy="47625"/>
          </a:xfrm>
          <a:custGeom>
            <a:avLst/>
            <a:gdLst>
              <a:gd name="T0" fmla="*/ 15 w 31"/>
              <a:gd name="T1" fmla="*/ 0 h 30"/>
              <a:gd name="T2" fmla="*/ 31 w 31"/>
              <a:gd name="T3" fmla="*/ 30 h 30"/>
              <a:gd name="T4" fmla="*/ 0 w 31"/>
              <a:gd name="T5" fmla="*/ 30 h 30"/>
              <a:gd name="T6" fmla="*/ 15 w 31"/>
              <a:gd name="T7" fmla="*/ 0 h 30"/>
              <a:gd name="T8" fmla="*/ 0 60000 65536"/>
              <a:gd name="T9" fmla="*/ 0 60000 65536"/>
              <a:gd name="T10" fmla="*/ 0 60000 65536"/>
              <a:gd name="T11" fmla="*/ 0 60000 65536"/>
              <a:gd name="T12" fmla="*/ 0 w 31"/>
              <a:gd name="T13" fmla="*/ 0 h 30"/>
              <a:gd name="T14" fmla="*/ 31 w 31"/>
              <a:gd name="T15" fmla="*/ 30 h 30"/>
            </a:gdLst>
            <a:ahLst/>
            <a:cxnLst>
              <a:cxn ang="T8">
                <a:pos x="T0" y="T1"/>
              </a:cxn>
              <a:cxn ang="T9">
                <a:pos x="T2" y="T3"/>
              </a:cxn>
              <a:cxn ang="T10">
                <a:pos x="T4" y="T5"/>
              </a:cxn>
              <a:cxn ang="T11">
                <a:pos x="T6" y="T7"/>
              </a:cxn>
            </a:cxnLst>
            <a:rect l="T12" t="T13" r="T14" b="T15"/>
            <a:pathLst>
              <a:path w="31" h="30">
                <a:moveTo>
                  <a:pt x="15" y="0"/>
                </a:moveTo>
                <a:lnTo>
                  <a:pt x="31" y="30"/>
                </a:lnTo>
                <a:lnTo>
                  <a:pt x="0" y="30"/>
                </a:lnTo>
                <a:lnTo>
                  <a:pt x="15" y="0"/>
                </a:lnTo>
                <a:close/>
              </a:path>
            </a:pathLst>
          </a:custGeom>
          <a:solidFill>
            <a:schemeClr val="tx1"/>
          </a:solidFill>
          <a:ln w="0">
            <a:solidFill>
              <a:schemeClr val="tx1"/>
            </a:solidFill>
            <a:prstDash val="solid"/>
            <a:round/>
            <a:headEnd/>
            <a:tailEnd/>
          </a:ln>
        </p:spPr>
        <p:txBody>
          <a:bodyPr/>
          <a:lstStyle/>
          <a:p>
            <a:endParaRPr lang="en-GB"/>
          </a:p>
        </p:txBody>
      </p:sp>
      <p:sp>
        <p:nvSpPr>
          <p:cNvPr id="25657" name="Rectangle 57"/>
          <p:cNvSpPr>
            <a:spLocks noChangeArrowheads="1"/>
          </p:cNvSpPr>
          <p:nvPr/>
        </p:nvSpPr>
        <p:spPr bwMode="auto">
          <a:xfrm>
            <a:off x="2446338" y="5851525"/>
            <a:ext cx="50800" cy="49213"/>
          </a:xfrm>
          <a:prstGeom prst="rect">
            <a:avLst/>
          </a:prstGeom>
          <a:solidFill>
            <a:schemeClr val="tx1"/>
          </a:solidFill>
          <a:ln w="0">
            <a:solidFill>
              <a:schemeClr val="tx1"/>
            </a:solidFill>
            <a:miter lim="800000"/>
            <a:headEnd/>
            <a:tailEnd/>
          </a:ln>
        </p:spPr>
        <p:txBody>
          <a:bodyPr/>
          <a:lstStyle/>
          <a:p>
            <a:endParaRPr lang="en-US"/>
          </a:p>
        </p:txBody>
      </p:sp>
      <p:sp>
        <p:nvSpPr>
          <p:cNvPr id="25658" name="Rectangle 58"/>
          <p:cNvSpPr>
            <a:spLocks noChangeArrowheads="1"/>
          </p:cNvSpPr>
          <p:nvPr/>
        </p:nvSpPr>
        <p:spPr bwMode="auto">
          <a:xfrm>
            <a:off x="2519363" y="5842000"/>
            <a:ext cx="50800" cy="49213"/>
          </a:xfrm>
          <a:prstGeom prst="rect">
            <a:avLst/>
          </a:prstGeom>
          <a:solidFill>
            <a:schemeClr val="tx1"/>
          </a:solidFill>
          <a:ln w="0">
            <a:solidFill>
              <a:schemeClr val="tx1"/>
            </a:solidFill>
            <a:miter lim="800000"/>
            <a:headEnd/>
            <a:tailEnd/>
          </a:ln>
        </p:spPr>
        <p:txBody>
          <a:bodyPr/>
          <a:lstStyle/>
          <a:p>
            <a:endParaRPr lang="en-US"/>
          </a:p>
        </p:txBody>
      </p:sp>
      <p:sp>
        <p:nvSpPr>
          <p:cNvPr id="25659" name="Rectangle 59"/>
          <p:cNvSpPr>
            <a:spLocks noChangeArrowheads="1"/>
          </p:cNvSpPr>
          <p:nvPr/>
        </p:nvSpPr>
        <p:spPr bwMode="auto">
          <a:xfrm>
            <a:off x="2371725" y="5838825"/>
            <a:ext cx="52388" cy="50800"/>
          </a:xfrm>
          <a:prstGeom prst="rect">
            <a:avLst/>
          </a:prstGeom>
          <a:solidFill>
            <a:schemeClr val="tx1"/>
          </a:solidFill>
          <a:ln w="0">
            <a:solidFill>
              <a:schemeClr val="tx1"/>
            </a:solidFill>
            <a:miter lim="800000"/>
            <a:headEnd/>
            <a:tailEnd/>
          </a:ln>
        </p:spPr>
        <p:txBody>
          <a:bodyPr/>
          <a:lstStyle/>
          <a:p>
            <a:endParaRPr lang="en-US"/>
          </a:p>
        </p:txBody>
      </p:sp>
      <p:sp>
        <p:nvSpPr>
          <p:cNvPr id="25660" name="Rectangle 60"/>
          <p:cNvSpPr>
            <a:spLocks noChangeArrowheads="1"/>
          </p:cNvSpPr>
          <p:nvPr/>
        </p:nvSpPr>
        <p:spPr bwMode="auto">
          <a:xfrm>
            <a:off x="2593975" y="5838825"/>
            <a:ext cx="50800" cy="50800"/>
          </a:xfrm>
          <a:prstGeom prst="rect">
            <a:avLst/>
          </a:prstGeom>
          <a:solidFill>
            <a:schemeClr val="tx1"/>
          </a:solidFill>
          <a:ln w="0">
            <a:solidFill>
              <a:schemeClr val="tx1"/>
            </a:solidFill>
            <a:miter lim="800000"/>
            <a:headEnd/>
            <a:tailEnd/>
          </a:ln>
        </p:spPr>
        <p:txBody>
          <a:bodyPr/>
          <a:lstStyle/>
          <a:p>
            <a:endParaRPr lang="en-US"/>
          </a:p>
        </p:txBody>
      </p:sp>
      <p:sp>
        <p:nvSpPr>
          <p:cNvPr id="25661" name="Rectangle 61"/>
          <p:cNvSpPr>
            <a:spLocks noChangeArrowheads="1"/>
          </p:cNvSpPr>
          <p:nvPr/>
        </p:nvSpPr>
        <p:spPr bwMode="auto">
          <a:xfrm>
            <a:off x="2298700" y="5827713"/>
            <a:ext cx="50800" cy="49212"/>
          </a:xfrm>
          <a:prstGeom prst="rect">
            <a:avLst/>
          </a:prstGeom>
          <a:solidFill>
            <a:schemeClr val="tx1"/>
          </a:solidFill>
          <a:ln w="0">
            <a:solidFill>
              <a:schemeClr val="tx1"/>
            </a:solidFill>
            <a:miter lim="800000"/>
            <a:headEnd/>
            <a:tailEnd/>
          </a:ln>
        </p:spPr>
        <p:txBody>
          <a:bodyPr/>
          <a:lstStyle/>
          <a:p>
            <a:endParaRPr lang="en-US"/>
          </a:p>
        </p:txBody>
      </p:sp>
      <p:sp>
        <p:nvSpPr>
          <p:cNvPr id="25662" name="Rectangle 62"/>
          <p:cNvSpPr>
            <a:spLocks noChangeArrowheads="1"/>
          </p:cNvSpPr>
          <p:nvPr/>
        </p:nvSpPr>
        <p:spPr bwMode="auto">
          <a:xfrm>
            <a:off x="2667000" y="5818188"/>
            <a:ext cx="50800" cy="49212"/>
          </a:xfrm>
          <a:prstGeom prst="rect">
            <a:avLst/>
          </a:prstGeom>
          <a:solidFill>
            <a:schemeClr val="tx1"/>
          </a:solidFill>
          <a:ln w="0">
            <a:solidFill>
              <a:schemeClr val="tx1"/>
            </a:solidFill>
            <a:miter lim="800000"/>
            <a:headEnd/>
            <a:tailEnd/>
          </a:ln>
        </p:spPr>
        <p:txBody>
          <a:bodyPr/>
          <a:lstStyle/>
          <a:p>
            <a:endParaRPr lang="en-US"/>
          </a:p>
        </p:txBody>
      </p:sp>
      <p:sp>
        <p:nvSpPr>
          <p:cNvPr id="25663" name="Rectangle 63"/>
          <p:cNvSpPr>
            <a:spLocks noChangeArrowheads="1"/>
          </p:cNvSpPr>
          <p:nvPr/>
        </p:nvSpPr>
        <p:spPr bwMode="auto">
          <a:xfrm>
            <a:off x="2225675" y="5813425"/>
            <a:ext cx="50800" cy="49213"/>
          </a:xfrm>
          <a:prstGeom prst="rect">
            <a:avLst/>
          </a:prstGeom>
          <a:solidFill>
            <a:schemeClr val="tx1"/>
          </a:solidFill>
          <a:ln w="0">
            <a:solidFill>
              <a:schemeClr val="tx1"/>
            </a:solidFill>
            <a:miter lim="800000"/>
            <a:headEnd/>
            <a:tailEnd/>
          </a:ln>
        </p:spPr>
        <p:txBody>
          <a:bodyPr/>
          <a:lstStyle/>
          <a:p>
            <a:endParaRPr lang="en-US"/>
          </a:p>
        </p:txBody>
      </p:sp>
      <p:sp>
        <p:nvSpPr>
          <p:cNvPr id="25664" name="Rectangle 64"/>
          <p:cNvSpPr>
            <a:spLocks noChangeArrowheads="1"/>
          </p:cNvSpPr>
          <p:nvPr/>
        </p:nvSpPr>
        <p:spPr bwMode="auto">
          <a:xfrm>
            <a:off x="2740025" y="5811838"/>
            <a:ext cx="52388" cy="49212"/>
          </a:xfrm>
          <a:prstGeom prst="rect">
            <a:avLst/>
          </a:prstGeom>
          <a:solidFill>
            <a:schemeClr val="tx1"/>
          </a:solidFill>
          <a:ln w="0">
            <a:solidFill>
              <a:schemeClr val="tx1"/>
            </a:solidFill>
            <a:miter lim="800000"/>
            <a:headEnd/>
            <a:tailEnd/>
          </a:ln>
        </p:spPr>
        <p:txBody>
          <a:bodyPr/>
          <a:lstStyle/>
          <a:p>
            <a:endParaRPr lang="en-US"/>
          </a:p>
        </p:txBody>
      </p:sp>
      <p:sp>
        <p:nvSpPr>
          <p:cNvPr id="25665" name="Rectangle 65"/>
          <p:cNvSpPr>
            <a:spLocks noChangeArrowheads="1"/>
          </p:cNvSpPr>
          <p:nvPr/>
        </p:nvSpPr>
        <p:spPr bwMode="auto">
          <a:xfrm>
            <a:off x="2151063" y="5808663"/>
            <a:ext cx="50800" cy="49212"/>
          </a:xfrm>
          <a:prstGeom prst="rect">
            <a:avLst/>
          </a:prstGeom>
          <a:solidFill>
            <a:schemeClr val="tx1"/>
          </a:solidFill>
          <a:ln w="0">
            <a:solidFill>
              <a:schemeClr val="tx1"/>
            </a:solidFill>
            <a:miter lim="800000"/>
            <a:headEnd/>
            <a:tailEnd/>
          </a:ln>
        </p:spPr>
        <p:txBody>
          <a:bodyPr/>
          <a:lstStyle/>
          <a:p>
            <a:endParaRPr lang="en-US"/>
          </a:p>
        </p:txBody>
      </p:sp>
      <p:sp>
        <p:nvSpPr>
          <p:cNvPr id="25666" name="Rectangle 66"/>
          <p:cNvSpPr>
            <a:spLocks noChangeArrowheads="1"/>
          </p:cNvSpPr>
          <p:nvPr/>
        </p:nvSpPr>
        <p:spPr bwMode="auto">
          <a:xfrm>
            <a:off x="2482850" y="5803900"/>
            <a:ext cx="50800" cy="49213"/>
          </a:xfrm>
          <a:prstGeom prst="rect">
            <a:avLst/>
          </a:prstGeom>
          <a:solidFill>
            <a:schemeClr val="tx1"/>
          </a:solidFill>
          <a:ln w="0">
            <a:solidFill>
              <a:schemeClr val="tx1"/>
            </a:solidFill>
            <a:miter lim="800000"/>
            <a:headEnd/>
            <a:tailEnd/>
          </a:ln>
        </p:spPr>
        <p:txBody>
          <a:bodyPr/>
          <a:lstStyle/>
          <a:p>
            <a:endParaRPr lang="en-US"/>
          </a:p>
        </p:txBody>
      </p:sp>
      <p:sp>
        <p:nvSpPr>
          <p:cNvPr id="25667" name="Rectangle 67"/>
          <p:cNvSpPr>
            <a:spLocks noChangeArrowheads="1"/>
          </p:cNvSpPr>
          <p:nvPr/>
        </p:nvSpPr>
        <p:spPr bwMode="auto">
          <a:xfrm>
            <a:off x="2409825" y="5802313"/>
            <a:ext cx="50800" cy="49212"/>
          </a:xfrm>
          <a:prstGeom prst="rect">
            <a:avLst/>
          </a:prstGeom>
          <a:solidFill>
            <a:schemeClr val="tx1"/>
          </a:solidFill>
          <a:ln w="0">
            <a:solidFill>
              <a:schemeClr val="tx1"/>
            </a:solidFill>
            <a:miter lim="800000"/>
            <a:headEnd/>
            <a:tailEnd/>
          </a:ln>
        </p:spPr>
        <p:txBody>
          <a:bodyPr/>
          <a:lstStyle/>
          <a:p>
            <a:endParaRPr lang="en-US"/>
          </a:p>
        </p:txBody>
      </p:sp>
      <p:sp>
        <p:nvSpPr>
          <p:cNvPr id="25668" name="Rectangle 68"/>
          <p:cNvSpPr>
            <a:spLocks noChangeArrowheads="1"/>
          </p:cNvSpPr>
          <p:nvPr/>
        </p:nvSpPr>
        <p:spPr bwMode="auto">
          <a:xfrm>
            <a:off x="2555875" y="5795963"/>
            <a:ext cx="52388" cy="49212"/>
          </a:xfrm>
          <a:prstGeom prst="rect">
            <a:avLst/>
          </a:prstGeom>
          <a:solidFill>
            <a:schemeClr val="tx1"/>
          </a:solidFill>
          <a:ln w="0">
            <a:solidFill>
              <a:schemeClr val="tx1"/>
            </a:solidFill>
            <a:miter lim="800000"/>
            <a:headEnd/>
            <a:tailEnd/>
          </a:ln>
        </p:spPr>
        <p:txBody>
          <a:bodyPr/>
          <a:lstStyle/>
          <a:p>
            <a:endParaRPr lang="en-US"/>
          </a:p>
        </p:txBody>
      </p:sp>
      <p:sp>
        <p:nvSpPr>
          <p:cNvPr id="25669" name="Rectangle 69"/>
          <p:cNvSpPr>
            <a:spLocks noChangeArrowheads="1"/>
          </p:cNvSpPr>
          <p:nvPr/>
        </p:nvSpPr>
        <p:spPr bwMode="auto">
          <a:xfrm>
            <a:off x="2335213" y="5795963"/>
            <a:ext cx="50800" cy="49212"/>
          </a:xfrm>
          <a:prstGeom prst="rect">
            <a:avLst/>
          </a:prstGeom>
          <a:solidFill>
            <a:schemeClr val="tx1"/>
          </a:solidFill>
          <a:ln w="0">
            <a:solidFill>
              <a:schemeClr val="tx1"/>
            </a:solidFill>
            <a:miter lim="800000"/>
            <a:headEnd/>
            <a:tailEnd/>
          </a:ln>
        </p:spPr>
        <p:txBody>
          <a:bodyPr/>
          <a:lstStyle/>
          <a:p>
            <a:endParaRPr lang="en-US"/>
          </a:p>
        </p:txBody>
      </p:sp>
      <p:sp>
        <p:nvSpPr>
          <p:cNvPr id="25670" name="Rectangle 70"/>
          <p:cNvSpPr>
            <a:spLocks noChangeArrowheads="1"/>
          </p:cNvSpPr>
          <p:nvPr/>
        </p:nvSpPr>
        <p:spPr bwMode="auto">
          <a:xfrm>
            <a:off x="2630488" y="5794375"/>
            <a:ext cx="50800" cy="49213"/>
          </a:xfrm>
          <a:prstGeom prst="rect">
            <a:avLst/>
          </a:prstGeom>
          <a:solidFill>
            <a:schemeClr val="tx1"/>
          </a:solidFill>
          <a:ln w="0">
            <a:solidFill>
              <a:schemeClr val="tx1"/>
            </a:solidFill>
            <a:miter lim="800000"/>
            <a:headEnd/>
            <a:tailEnd/>
          </a:ln>
        </p:spPr>
        <p:txBody>
          <a:bodyPr/>
          <a:lstStyle/>
          <a:p>
            <a:endParaRPr lang="en-US"/>
          </a:p>
        </p:txBody>
      </p:sp>
      <p:sp>
        <p:nvSpPr>
          <p:cNvPr id="25671" name="Rectangle 71"/>
          <p:cNvSpPr>
            <a:spLocks noChangeArrowheads="1"/>
          </p:cNvSpPr>
          <p:nvPr/>
        </p:nvSpPr>
        <p:spPr bwMode="auto">
          <a:xfrm>
            <a:off x="2262188" y="5794375"/>
            <a:ext cx="50800" cy="49213"/>
          </a:xfrm>
          <a:prstGeom prst="rect">
            <a:avLst/>
          </a:prstGeom>
          <a:solidFill>
            <a:schemeClr val="tx1"/>
          </a:solidFill>
          <a:ln w="0">
            <a:solidFill>
              <a:schemeClr val="tx1"/>
            </a:solidFill>
            <a:miter lim="800000"/>
            <a:headEnd/>
            <a:tailEnd/>
          </a:ln>
        </p:spPr>
        <p:txBody>
          <a:bodyPr/>
          <a:lstStyle/>
          <a:p>
            <a:endParaRPr lang="en-US"/>
          </a:p>
        </p:txBody>
      </p:sp>
      <p:sp>
        <p:nvSpPr>
          <p:cNvPr id="25672" name="Rectangle 72"/>
          <p:cNvSpPr>
            <a:spLocks noChangeArrowheads="1"/>
          </p:cNvSpPr>
          <p:nvPr/>
        </p:nvSpPr>
        <p:spPr bwMode="auto">
          <a:xfrm>
            <a:off x="2703513" y="5794375"/>
            <a:ext cx="50800" cy="49213"/>
          </a:xfrm>
          <a:prstGeom prst="rect">
            <a:avLst/>
          </a:prstGeom>
          <a:solidFill>
            <a:schemeClr val="tx1"/>
          </a:solidFill>
          <a:ln w="0">
            <a:solidFill>
              <a:schemeClr val="tx1"/>
            </a:solidFill>
            <a:miter lim="800000"/>
            <a:headEnd/>
            <a:tailEnd/>
          </a:ln>
        </p:spPr>
        <p:txBody>
          <a:bodyPr/>
          <a:lstStyle/>
          <a:p>
            <a:endParaRPr lang="en-US"/>
          </a:p>
        </p:txBody>
      </p:sp>
      <p:sp>
        <p:nvSpPr>
          <p:cNvPr id="25673" name="Rectangle 73"/>
          <p:cNvSpPr>
            <a:spLocks noChangeArrowheads="1"/>
          </p:cNvSpPr>
          <p:nvPr/>
        </p:nvSpPr>
        <p:spPr bwMode="auto">
          <a:xfrm>
            <a:off x="2187575" y="5788025"/>
            <a:ext cx="52388" cy="49213"/>
          </a:xfrm>
          <a:prstGeom prst="rect">
            <a:avLst/>
          </a:prstGeom>
          <a:solidFill>
            <a:schemeClr val="tx1"/>
          </a:solidFill>
          <a:ln w="0">
            <a:solidFill>
              <a:schemeClr val="tx1"/>
            </a:solidFill>
            <a:miter lim="800000"/>
            <a:headEnd/>
            <a:tailEnd/>
          </a:ln>
        </p:spPr>
        <p:txBody>
          <a:bodyPr/>
          <a:lstStyle/>
          <a:p>
            <a:endParaRPr lang="en-US"/>
          </a:p>
        </p:txBody>
      </p:sp>
      <p:sp>
        <p:nvSpPr>
          <p:cNvPr id="25674" name="Rectangle 74"/>
          <p:cNvSpPr>
            <a:spLocks noChangeArrowheads="1"/>
          </p:cNvSpPr>
          <p:nvPr/>
        </p:nvSpPr>
        <p:spPr bwMode="auto">
          <a:xfrm>
            <a:off x="2776538" y="5788025"/>
            <a:ext cx="52387" cy="49213"/>
          </a:xfrm>
          <a:prstGeom prst="rect">
            <a:avLst/>
          </a:prstGeom>
          <a:solidFill>
            <a:schemeClr val="tx1"/>
          </a:solidFill>
          <a:ln w="0">
            <a:solidFill>
              <a:schemeClr val="tx1"/>
            </a:solidFill>
            <a:miter lim="800000"/>
            <a:headEnd/>
            <a:tailEnd/>
          </a:ln>
        </p:spPr>
        <p:txBody>
          <a:bodyPr/>
          <a:lstStyle/>
          <a:p>
            <a:endParaRPr lang="en-US"/>
          </a:p>
        </p:txBody>
      </p:sp>
      <p:sp>
        <p:nvSpPr>
          <p:cNvPr id="25675" name="Rectangle 75"/>
          <p:cNvSpPr>
            <a:spLocks noChangeArrowheads="1"/>
          </p:cNvSpPr>
          <p:nvPr/>
        </p:nvSpPr>
        <p:spPr bwMode="auto">
          <a:xfrm>
            <a:off x="2114550" y="5786438"/>
            <a:ext cx="50800" cy="49212"/>
          </a:xfrm>
          <a:prstGeom prst="rect">
            <a:avLst/>
          </a:prstGeom>
          <a:solidFill>
            <a:schemeClr val="tx1"/>
          </a:solidFill>
          <a:ln w="0">
            <a:solidFill>
              <a:schemeClr val="tx1"/>
            </a:solidFill>
            <a:miter lim="800000"/>
            <a:headEnd/>
            <a:tailEnd/>
          </a:ln>
        </p:spPr>
        <p:txBody>
          <a:bodyPr/>
          <a:lstStyle/>
          <a:p>
            <a:endParaRPr lang="en-US"/>
          </a:p>
        </p:txBody>
      </p:sp>
      <p:sp>
        <p:nvSpPr>
          <p:cNvPr id="25676" name="Rectangle 76"/>
          <p:cNvSpPr>
            <a:spLocks noChangeArrowheads="1"/>
          </p:cNvSpPr>
          <p:nvPr/>
        </p:nvSpPr>
        <p:spPr bwMode="auto">
          <a:xfrm>
            <a:off x="2446338" y="5778500"/>
            <a:ext cx="50800" cy="49213"/>
          </a:xfrm>
          <a:prstGeom prst="rect">
            <a:avLst/>
          </a:prstGeom>
          <a:solidFill>
            <a:schemeClr val="tx1"/>
          </a:solidFill>
          <a:ln w="0">
            <a:solidFill>
              <a:schemeClr val="tx1"/>
            </a:solidFill>
            <a:miter lim="800000"/>
            <a:headEnd/>
            <a:tailEnd/>
          </a:ln>
        </p:spPr>
        <p:txBody>
          <a:bodyPr/>
          <a:lstStyle/>
          <a:p>
            <a:endParaRPr lang="en-US"/>
          </a:p>
        </p:txBody>
      </p:sp>
      <p:sp>
        <p:nvSpPr>
          <p:cNvPr id="25677" name="Rectangle 77"/>
          <p:cNvSpPr>
            <a:spLocks noChangeArrowheads="1"/>
          </p:cNvSpPr>
          <p:nvPr/>
        </p:nvSpPr>
        <p:spPr bwMode="auto">
          <a:xfrm>
            <a:off x="2371725" y="5778500"/>
            <a:ext cx="52388" cy="49213"/>
          </a:xfrm>
          <a:prstGeom prst="rect">
            <a:avLst/>
          </a:prstGeom>
          <a:solidFill>
            <a:schemeClr val="tx1"/>
          </a:solidFill>
          <a:ln w="0">
            <a:solidFill>
              <a:schemeClr val="tx1"/>
            </a:solidFill>
            <a:miter lim="800000"/>
            <a:headEnd/>
            <a:tailEnd/>
          </a:ln>
        </p:spPr>
        <p:txBody>
          <a:bodyPr/>
          <a:lstStyle/>
          <a:p>
            <a:endParaRPr lang="en-US"/>
          </a:p>
        </p:txBody>
      </p:sp>
      <p:sp>
        <p:nvSpPr>
          <p:cNvPr id="25678" name="Rectangle 78"/>
          <p:cNvSpPr>
            <a:spLocks noChangeArrowheads="1"/>
          </p:cNvSpPr>
          <p:nvPr/>
        </p:nvSpPr>
        <p:spPr bwMode="auto">
          <a:xfrm>
            <a:off x="2519363" y="5772150"/>
            <a:ext cx="50800" cy="49213"/>
          </a:xfrm>
          <a:prstGeom prst="rect">
            <a:avLst/>
          </a:prstGeom>
          <a:solidFill>
            <a:schemeClr val="tx1"/>
          </a:solidFill>
          <a:ln w="0">
            <a:solidFill>
              <a:schemeClr val="tx1"/>
            </a:solidFill>
            <a:miter lim="800000"/>
            <a:headEnd/>
            <a:tailEnd/>
          </a:ln>
        </p:spPr>
        <p:txBody>
          <a:bodyPr/>
          <a:lstStyle/>
          <a:p>
            <a:endParaRPr lang="en-US"/>
          </a:p>
        </p:txBody>
      </p:sp>
      <p:sp>
        <p:nvSpPr>
          <p:cNvPr id="25679" name="Rectangle 79"/>
          <p:cNvSpPr>
            <a:spLocks noChangeArrowheads="1"/>
          </p:cNvSpPr>
          <p:nvPr/>
        </p:nvSpPr>
        <p:spPr bwMode="auto">
          <a:xfrm>
            <a:off x="2298700" y="5765800"/>
            <a:ext cx="50800" cy="50800"/>
          </a:xfrm>
          <a:prstGeom prst="rect">
            <a:avLst/>
          </a:prstGeom>
          <a:solidFill>
            <a:schemeClr val="tx1"/>
          </a:solidFill>
          <a:ln w="0">
            <a:solidFill>
              <a:schemeClr val="tx1"/>
            </a:solidFill>
            <a:miter lim="800000"/>
            <a:headEnd/>
            <a:tailEnd/>
          </a:ln>
        </p:spPr>
        <p:txBody>
          <a:bodyPr/>
          <a:lstStyle/>
          <a:p>
            <a:endParaRPr lang="en-US"/>
          </a:p>
        </p:txBody>
      </p:sp>
      <p:sp>
        <p:nvSpPr>
          <p:cNvPr id="25680" name="Rectangle 80"/>
          <p:cNvSpPr>
            <a:spLocks noChangeArrowheads="1"/>
          </p:cNvSpPr>
          <p:nvPr/>
        </p:nvSpPr>
        <p:spPr bwMode="auto">
          <a:xfrm>
            <a:off x="2593975" y="5765800"/>
            <a:ext cx="50800" cy="50800"/>
          </a:xfrm>
          <a:prstGeom prst="rect">
            <a:avLst/>
          </a:prstGeom>
          <a:solidFill>
            <a:schemeClr val="tx1"/>
          </a:solidFill>
          <a:ln w="0">
            <a:solidFill>
              <a:schemeClr val="tx1"/>
            </a:solidFill>
            <a:miter lim="800000"/>
            <a:headEnd/>
            <a:tailEnd/>
          </a:ln>
        </p:spPr>
        <p:txBody>
          <a:bodyPr/>
          <a:lstStyle/>
          <a:p>
            <a:endParaRPr lang="en-US"/>
          </a:p>
        </p:txBody>
      </p:sp>
      <p:sp>
        <p:nvSpPr>
          <p:cNvPr id="25681" name="Rectangle 81"/>
          <p:cNvSpPr>
            <a:spLocks noChangeArrowheads="1"/>
          </p:cNvSpPr>
          <p:nvPr/>
        </p:nvSpPr>
        <p:spPr bwMode="auto">
          <a:xfrm>
            <a:off x="2225675" y="5754688"/>
            <a:ext cx="50800" cy="49212"/>
          </a:xfrm>
          <a:prstGeom prst="rect">
            <a:avLst/>
          </a:prstGeom>
          <a:solidFill>
            <a:schemeClr val="tx1"/>
          </a:solidFill>
          <a:ln w="0">
            <a:solidFill>
              <a:schemeClr val="tx1"/>
            </a:solidFill>
            <a:miter lim="800000"/>
            <a:headEnd/>
            <a:tailEnd/>
          </a:ln>
        </p:spPr>
        <p:txBody>
          <a:bodyPr/>
          <a:lstStyle/>
          <a:p>
            <a:endParaRPr lang="en-US"/>
          </a:p>
        </p:txBody>
      </p:sp>
      <p:sp>
        <p:nvSpPr>
          <p:cNvPr id="25682" name="Rectangle 82"/>
          <p:cNvSpPr>
            <a:spLocks noChangeArrowheads="1"/>
          </p:cNvSpPr>
          <p:nvPr/>
        </p:nvSpPr>
        <p:spPr bwMode="auto">
          <a:xfrm>
            <a:off x="2667000" y="5745163"/>
            <a:ext cx="50800" cy="49212"/>
          </a:xfrm>
          <a:prstGeom prst="rect">
            <a:avLst/>
          </a:prstGeom>
          <a:solidFill>
            <a:schemeClr val="tx1"/>
          </a:solidFill>
          <a:ln w="0">
            <a:solidFill>
              <a:schemeClr val="tx1"/>
            </a:solidFill>
            <a:miter lim="800000"/>
            <a:headEnd/>
            <a:tailEnd/>
          </a:ln>
        </p:spPr>
        <p:txBody>
          <a:bodyPr/>
          <a:lstStyle/>
          <a:p>
            <a:endParaRPr lang="en-US"/>
          </a:p>
        </p:txBody>
      </p:sp>
      <p:sp>
        <p:nvSpPr>
          <p:cNvPr id="25683" name="Rectangle 83"/>
          <p:cNvSpPr>
            <a:spLocks noChangeArrowheads="1"/>
          </p:cNvSpPr>
          <p:nvPr/>
        </p:nvSpPr>
        <p:spPr bwMode="auto">
          <a:xfrm>
            <a:off x="2151063" y="5743575"/>
            <a:ext cx="50800" cy="49213"/>
          </a:xfrm>
          <a:prstGeom prst="rect">
            <a:avLst/>
          </a:prstGeom>
          <a:solidFill>
            <a:schemeClr val="tx1"/>
          </a:solidFill>
          <a:ln w="0">
            <a:solidFill>
              <a:schemeClr val="tx1"/>
            </a:solidFill>
            <a:miter lim="800000"/>
            <a:headEnd/>
            <a:tailEnd/>
          </a:ln>
        </p:spPr>
        <p:txBody>
          <a:bodyPr/>
          <a:lstStyle/>
          <a:p>
            <a:endParaRPr lang="en-US"/>
          </a:p>
        </p:txBody>
      </p:sp>
      <p:sp>
        <p:nvSpPr>
          <p:cNvPr id="25684" name="Rectangle 84"/>
          <p:cNvSpPr>
            <a:spLocks noChangeArrowheads="1"/>
          </p:cNvSpPr>
          <p:nvPr/>
        </p:nvSpPr>
        <p:spPr bwMode="auto">
          <a:xfrm>
            <a:off x="2740025" y="5730875"/>
            <a:ext cx="52388" cy="49213"/>
          </a:xfrm>
          <a:prstGeom prst="rect">
            <a:avLst/>
          </a:prstGeom>
          <a:solidFill>
            <a:schemeClr val="tx1"/>
          </a:solidFill>
          <a:ln w="0">
            <a:solidFill>
              <a:schemeClr val="tx1"/>
            </a:solidFill>
            <a:miter lim="800000"/>
            <a:headEnd/>
            <a:tailEnd/>
          </a:ln>
        </p:spPr>
        <p:txBody>
          <a:bodyPr/>
          <a:lstStyle/>
          <a:p>
            <a:endParaRPr lang="en-US"/>
          </a:p>
        </p:txBody>
      </p:sp>
      <p:sp>
        <p:nvSpPr>
          <p:cNvPr id="25685" name="Rectangle 85"/>
          <p:cNvSpPr>
            <a:spLocks noChangeArrowheads="1"/>
          </p:cNvSpPr>
          <p:nvPr/>
        </p:nvSpPr>
        <p:spPr bwMode="auto">
          <a:xfrm>
            <a:off x="2446338" y="5684838"/>
            <a:ext cx="50800" cy="50800"/>
          </a:xfrm>
          <a:prstGeom prst="rect">
            <a:avLst/>
          </a:prstGeom>
          <a:solidFill>
            <a:schemeClr val="tx1"/>
          </a:solidFill>
          <a:ln w="0">
            <a:solidFill>
              <a:schemeClr val="tx1"/>
            </a:solidFill>
            <a:miter lim="800000"/>
            <a:headEnd/>
            <a:tailEnd/>
          </a:ln>
        </p:spPr>
        <p:txBody>
          <a:bodyPr/>
          <a:lstStyle/>
          <a:p>
            <a:endParaRPr lang="en-US"/>
          </a:p>
        </p:txBody>
      </p:sp>
      <p:sp>
        <p:nvSpPr>
          <p:cNvPr id="25686" name="Rectangle 86"/>
          <p:cNvSpPr>
            <a:spLocks noChangeArrowheads="1"/>
          </p:cNvSpPr>
          <p:nvPr/>
        </p:nvSpPr>
        <p:spPr bwMode="auto">
          <a:xfrm>
            <a:off x="2519363" y="5673725"/>
            <a:ext cx="50800" cy="49213"/>
          </a:xfrm>
          <a:prstGeom prst="rect">
            <a:avLst/>
          </a:prstGeom>
          <a:solidFill>
            <a:schemeClr val="tx1"/>
          </a:solidFill>
          <a:ln w="0">
            <a:solidFill>
              <a:schemeClr val="tx1"/>
            </a:solidFill>
            <a:miter lim="800000"/>
            <a:headEnd/>
            <a:tailEnd/>
          </a:ln>
        </p:spPr>
        <p:txBody>
          <a:bodyPr/>
          <a:lstStyle/>
          <a:p>
            <a:endParaRPr lang="en-US"/>
          </a:p>
        </p:txBody>
      </p:sp>
      <p:sp>
        <p:nvSpPr>
          <p:cNvPr id="25687" name="Line 87"/>
          <p:cNvSpPr>
            <a:spLocks noChangeShapeType="1"/>
          </p:cNvSpPr>
          <p:nvPr/>
        </p:nvSpPr>
        <p:spPr bwMode="auto">
          <a:xfrm>
            <a:off x="1704975" y="5881688"/>
            <a:ext cx="6130925"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688" name="Rectangle 88"/>
          <p:cNvSpPr>
            <a:spLocks noChangeArrowheads="1"/>
          </p:cNvSpPr>
          <p:nvPr/>
        </p:nvSpPr>
        <p:spPr bwMode="auto">
          <a:xfrm>
            <a:off x="2152650" y="5954713"/>
            <a:ext cx="7223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1600" b="1"/>
              <a:t>Control</a:t>
            </a:r>
            <a:endParaRPr lang="en-GB" sz="1600" b="1">
              <a:latin typeface="Times New Roman" pitchFamily="18" charset="0"/>
            </a:endParaRPr>
          </a:p>
        </p:txBody>
      </p:sp>
      <p:sp>
        <p:nvSpPr>
          <p:cNvPr id="25689" name="Rectangle 89"/>
          <p:cNvSpPr>
            <a:spLocks noChangeArrowheads="1"/>
          </p:cNvSpPr>
          <p:nvPr/>
        </p:nvSpPr>
        <p:spPr bwMode="auto">
          <a:xfrm>
            <a:off x="3281363" y="5954713"/>
            <a:ext cx="757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1600" b="1"/>
              <a:t>Inactive</a:t>
            </a:r>
            <a:endParaRPr lang="en-GB" sz="1600" b="1">
              <a:latin typeface="Times New Roman" pitchFamily="18" charset="0"/>
            </a:endParaRPr>
          </a:p>
        </p:txBody>
      </p:sp>
      <p:sp>
        <p:nvSpPr>
          <p:cNvPr id="25690" name="Rectangle 90"/>
          <p:cNvSpPr>
            <a:spLocks noChangeArrowheads="1"/>
          </p:cNvSpPr>
          <p:nvPr/>
        </p:nvSpPr>
        <p:spPr bwMode="auto">
          <a:xfrm>
            <a:off x="4292600" y="5954713"/>
            <a:ext cx="1087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1600" b="1">
                <a:solidFill>
                  <a:schemeClr val="tx2"/>
                </a:solidFill>
              </a:rPr>
              <a:t>Active III/IV</a:t>
            </a:r>
            <a:endParaRPr lang="en-GB" sz="1600" b="1">
              <a:solidFill>
                <a:schemeClr val="tx2"/>
              </a:solidFill>
              <a:latin typeface="Times New Roman" pitchFamily="18" charset="0"/>
            </a:endParaRPr>
          </a:p>
        </p:txBody>
      </p:sp>
      <p:sp>
        <p:nvSpPr>
          <p:cNvPr id="25691" name="Rectangle 91"/>
          <p:cNvSpPr>
            <a:spLocks noChangeArrowheads="1"/>
          </p:cNvSpPr>
          <p:nvPr/>
        </p:nvSpPr>
        <p:spPr bwMode="auto">
          <a:xfrm>
            <a:off x="5556250" y="5954713"/>
            <a:ext cx="8016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1600" b="1"/>
              <a:t>Active V</a:t>
            </a:r>
            <a:endParaRPr lang="en-GB" sz="1600" b="1">
              <a:latin typeface="Times New Roman" pitchFamily="18" charset="0"/>
            </a:endParaRPr>
          </a:p>
        </p:txBody>
      </p:sp>
      <p:sp>
        <p:nvSpPr>
          <p:cNvPr id="25692" name="Rectangle 92"/>
          <p:cNvSpPr>
            <a:spLocks noChangeArrowheads="1"/>
          </p:cNvSpPr>
          <p:nvPr/>
        </p:nvSpPr>
        <p:spPr bwMode="auto">
          <a:xfrm>
            <a:off x="6597650" y="5954713"/>
            <a:ext cx="10620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1600" b="1"/>
              <a:t>Extra-renal</a:t>
            </a:r>
            <a:endParaRPr lang="en-GB" sz="1600" b="1">
              <a:latin typeface="Times New Roman" pitchFamily="18" charset="0"/>
            </a:endParaRPr>
          </a:p>
        </p:txBody>
      </p:sp>
      <p:sp>
        <p:nvSpPr>
          <p:cNvPr id="25693" name="Line 93"/>
          <p:cNvSpPr>
            <a:spLocks noChangeShapeType="1"/>
          </p:cNvSpPr>
          <p:nvPr/>
        </p:nvSpPr>
        <p:spPr bwMode="auto">
          <a:xfrm flipV="1">
            <a:off x="1704975" y="3598863"/>
            <a:ext cx="1588" cy="22828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694" name="Line 94"/>
          <p:cNvSpPr>
            <a:spLocks noChangeShapeType="1"/>
          </p:cNvSpPr>
          <p:nvPr/>
        </p:nvSpPr>
        <p:spPr bwMode="auto">
          <a:xfrm>
            <a:off x="1668463" y="3598863"/>
            <a:ext cx="79375"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695" name="Line 95"/>
          <p:cNvSpPr>
            <a:spLocks noChangeShapeType="1"/>
          </p:cNvSpPr>
          <p:nvPr/>
        </p:nvSpPr>
        <p:spPr bwMode="auto">
          <a:xfrm flipH="1">
            <a:off x="1668463" y="3598863"/>
            <a:ext cx="79375"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696" name="Line 96"/>
          <p:cNvSpPr>
            <a:spLocks noChangeShapeType="1"/>
          </p:cNvSpPr>
          <p:nvPr/>
        </p:nvSpPr>
        <p:spPr bwMode="auto">
          <a:xfrm flipH="1">
            <a:off x="1638300" y="5881688"/>
            <a:ext cx="66675"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697" name="Rectangle 97"/>
          <p:cNvSpPr>
            <a:spLocks noChangeArrowheads="1"/>
          </p:cNvSpPr>
          <p:nvPr/>
        </p:nvSpPr>
        <p:spPr bwMode="auto">
          <a:xfrm>
            <a:off x="1355725" y="5761038"/>
            <a:ext cx="127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t>0</a:t>
            </a:r>
            <a:endParaRPr lang="en-GB">
              <a:latin typeface="Times New Roman" pitchFamily="18" charset="0"/>
            </a:endParaRPr>
          </a:p>
        </p:txBody>
      </p:sp>
      <p:sp>
        <p:nvSpPr>
          <p:cNvPr id="25698" name="Line 98"/>
          <p:cNvSpPr>
            <a:spLocks noChangeShapeType="1"/>
          </p:cNvSpPr>
          <p:nvPr/>
        </p:nvSpPr>
        <p:spPr bwMode="auto">
          <a:xfrm flipH="1">
            <a:off x="1638300" y="5121275"/>
            <a:ext cx="66675"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699" name="Rectangle 99"/>
          <p:cNvSpPr>
            <a:spLocks noChangeArrowheads="1"/>
          </p:cNvSpPr>
          <p:nvPr/>
        </p:nvSpPr>
        <p:spPr bwMode="auto">
          <a:xfrm>
            <a:off x="1163638" y="5000625"/>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t>100</a:t>
            </a:r>
            <a:endParaRPr lang="en-GB">
              <a:latin typeface="Times New Roman" pitchFamily="18" charset="0"/>
            </a:endParaRPr>
          </a:p>
        </p:txBody>
      </p:sp>
      <p:sp>
        <p:nvSpPr>
          <p:cNvPr id="25700" name="Line 100"/>
          <p:cNvSpPr>
            <a:spLocks noChangeShapeType="1"/>
          </p:cNvSpPr>
          <p:nvPr/>
        </p:nvSpPr>
        <p:spPr bwMode="auto">
          <a:xfrm flipH="1">
            <a:off x="1638300" y="4360863"/>
            <a:ext cx="66675"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701" name="Rectangle 101"/>
          <p:cNvSpPr>
            <a:spLocks noChangeArrowheads="1"/>
          </p:cNvSpPr>
          <p:nvPr/>
        </p:nvSpPr>
        <p:spPr bwMode="auto">
          <a:xfrm>
            <a:off x="1163638" y="4240213"/>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t>200</a:t>
            </a:r>
            <a:endParaRPr lang="en-GB">
              <a:latin typeface="Times New Roman" pitchFamily="18" charset="0"/>
            </a:endParaRPr>
          </a:p>
        </p:txBody>
      </p:sp>
      <p:sp>
        <p:nvSpPr>
          <p:cNvPr id="25702" name="Line 102"/>
          <p:cNvSpPr>
            <a:spLocks noChangeShapeType="1"/>
          </p:cNvSpPr>
          <p:nvPr/>
        </p:nvSpPr>
        <p:spPr bwMode="auto">
          <a:xfrm flipH="1">
            <a:off x="1638300" y="3600450"/>
            <a:ext cx="66675"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703" name="Rectangle 103"/>
          <p:cNvSpPr>
            <a:spLocks noChangeArrowheads="1"/>
          </p:cNvSpPr>
          <p:nvPr/>
        </p:nvSpPr>
        <p:spPr bwMode="auto">
          <a:xfrm>
            <a:off x="1163638" y="3479800"/>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t>300</a:t>
            </a:r>
            <a:endParaRPr lang="en-GB">
              <a:latin typeface="Times New Roman" pitchFamily="18" charset="0"/>
            </a:endParaRPr>
          </a:p>
        </p:txBody>
      </p:sp>
      <p:sp>
        <p:nvSpPr>
          <p:cNvPr id="25704" name="Line 104"/>
          <p:cNvSpPr>
            <a:spLocks noChangeShapeType="1"/>
          </p:cNvSpPr>
          <p:nvPr/>
        </p:nvSpPr>
        <p:spPr bwMode="auto">
          <a:xfrm flipV="1">
            <a:off x="1704975" y="2151063"/>
            <a:ext cx="1588" cy="1270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705" name="Line 105"/>
          <p:cNvSpPr>
            <a:spLocks noChangeShapeType="1"/>
          </p:cNvSpPr>
          <p:nvPr/>
        </p:nvSpPr>
        <p:spPr bwMode="auto">
          <a:xfrm>
            <a:off x="1668463" y="3421063"/>
            <a:ext cx="79375"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706" name="Line 106"/>
          <p:cNvSpPr>
            <a:spLocks noChangeShapeType="1"/>
          </p:cNvSpPr>
          <p:nvPr/>
        </p:nvSpPr>
        <p:spPr bwMode="auto">
          <a:xfrm flipH="1">
            <a:off x="1668463" y="3421063"/>
            <a:ext cx="79375"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707" name="Line 107"/>
          <p:cNvSpPr>
            <a:spLocks noChangeShapeType="1"/>
          </p:cNvSpPr>
          <p:nvPr/>
        </p:nvSpPr>
        <p:spPr bwMode="auto">
          <a:xfrm flipH="1">
            <a:off x="1638300" y="3421063"/>
            <a:ext cx="66675"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708" name="Rectangle 108"/>
          <p:cNvSpPr>
            <a:spLocks noChangeArrowheads="1"/>
          </p:cNvSpPr>
          <p:nvPr/>
        </p:nvSpPr>
        <p:spPr bwMode="auto">
          <a:xfrm>
            <a:off x="1066800" y="3300413"/>
            <a:ext cx="508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t>1000</a:t>
            </a:r>
            <a:endParaRPr lang="en-GB">
              <a:latin typeface="Times New Roman" pitchFamily="18" charset="0"/>
            </a:endParaRPr>
          </a:p>
        </p:txBody>
      </p:sp>
      <p:sp>
        <p:nvSpPr>
          <p:cNvPr id="25709" name="Line 109"/>
          <p:cNvSpPr>
            <a:spLocks noChangeShapeType="1"/>
          </p:cNvSpPr>
          <p:nvPr/>
        </p:nvSpPr>
        <p:spPr bwMode="auto">
          <a:xfrm flipH="1">
            <a:off x="1638300" y="2787650"/>
            <a:ext cx="66675"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710" name="Rectangle 110"/>
          <p:cNvSpPr>
            <a:spLocks noChangeArrowheads="1"/>
          </p:cNvSpPr>
          <p:nvPr/>
        </p:nvSpPr>
        <p:spPr bwMode="auto">
          <a:xfrm>
            <a:off x="1066800" y="2667000"/>
            <a:ext cx="50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t>1025</a:t>
            </a:r>
            <a:endParaRPr lang="en-GB">
              <a:latin typeface="Times New Roman" pitchFamily="18" charset="0"/>
            </a:endParaRPr>
          </a:p>
        </p:txBody>
      </p:sp>
      <p:sp>
        <p:nvSpPr>
          <p:cNvPr id="25711" name="Line 111"/>
          <p:cNvSpPr>
            <a:spLocks noChangeShapeType="1"/>
          </p:cNvSpPr>
          <p:nvPr/>
        </p:nvSpPr>
        <p:spPr bwMode="auto">
          <a:xfrm flipH="1">
            <a:off x="1638300" y="2152650"/>
            <a:ext cx="66675"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712" name="Rectangle 112"/>
          <p:cNvSpPr>
            <a:spLocks noChangeArrowheads="1"/>
          </p:cNvSpPr>
          <p:nvPr/>
        </p:nvSpPr>
        <p:spPr bwMode="auto">
          <a:xfrm>
            <a:off x="1066800" y="2033588"/>
            <a:ext cx="508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t>1050</a:t>
            </a:r>
            <a:endParaRPr lang="en-GB">
              <a:latin typeface="Times New Roman" pitchFamily="18" charset="0"/>
            </a:endParaRPr>
          </a:p>
        </p:txBody>
      </p:sp>
      <p:sp>
        <p:nvSpPr>
          <p:cNvPr id="25713" name="Rectangle 113"/>
          <p:cNvSpPr>
            <a:spLocks noChangeArrowheads="1"/>
          </p:cNvSpPr>
          <p:nvPr/>
        </p:nvSpPr>
        <p:spPr bwMode="auto">
          <a:xfrm>
            <a:off x="4572000" y="6172200"/>
            <a:ext cx="14573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1600" b="1">
                <a:solidFill>
                  <a:schemeClr val="tx2"/>
                </a:solidFill>
              </a:rPr>
              <a:t>lupus nephritis</a:t>
            </a:r>
            <a:endParaRPr lang="en-GB" sz="2400">
              <a:solidFill>
                <a:schemeClr val="tx2"/>
              </a:solidFill>
              <a:latin typeface="Times New Roman" pitchFamily="18" charset="0"/>
            </a:endParaRPr>
          </a:p>
        </p:txBody>
      </p:sp>
      <p:sp>
        <p:nvSpPr>
          <p:cNvPr id="25714" name="Rectangle 114"/>
          <p:cNvSpPr>
            <a:spLocks noChangeArrowheads="1"/>
          </p:cNvSpPr>
          <p:nvPr/>
        </p:nvSpPr>
        <p:spPr bwMode="auto">
          <a:xfrm rot="-5400000">
            <a:off x="-192881" y="3674269"/>
            <a:ext cx="1574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b="1"/>
              <a:t>Urinary MCP-1</a:t>
            </a:r>
            <a:endParaRPr lang="en-GB" b="1">
              <a:latin typeface="Times New Roman" pitchFamily="18" charset="0"/>
            </a:endParaRPr>
          </a:p>
        </p:txBody>
      </p:sp>
      <p:sp>
        <p:nvSpPr>
          <p:cNvPr id="25715" name="Rectangle 115"/>
          <p:cNvSpPr>
            <a:spLocks noChangeArrowheads="1"/>
          </p:cNvSpPr>
          <p:nvPr/>
        </p:nvSpPr>
        <p:spPr bwMode="auto">
          <a:xfrm rot="-5400000">
            <a:off x="-294481" y="3618706"/>
            <a:ext cx="2247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b="1"/>
              <a:t>(ng/mmol creatinine)</a:t>
            </a:r>
            <a:endParaRPr lang="en-GB" b="1">
              <a:latin typeface="Times New Roman" pitchFamily="18" charset="0"/>
            </a:endParaRPr>
          </a:p>
        </p:txBody>
      </p:sp>
      <p:sp>
        <p:nvSpPr>
          <p:cNvPr id="25716" name="Rectangle 116"/>
          <p:cNvSpPr>
            <a:spLocks noChangeArrowheads="1"/>
          </p:cNvSpPr>
          <p:nvPr/>
        </p:nvSpPr>
        <p:spPr bwMode="auto">
          <a:xfrm>
            <a:off x="4319588" y="6583363"/>
            <a:ext cx="48244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ltLang="zh-CN" sz="1200" i="1">
                <a:ea typeface="SimSun" pitchFamily="2" charset="-122"/>
              </a:rPr>
              <a:t>Barhamein M.Y.</a:t>
            </a:r>
            <a:r>
              <a:rPr lang="en-GB" altLang="zh-CN" sz="1200" i="1">
                <a:ea typeface="SimSun" pitchFamily="2" charset="-122"/>
              </a:rPr>
              <a:t> et al  (2003) </a:t>
            </a:r>
            <a:r>
              <a:rPr lang="en-US" altLang="zh-CN" sz="1200" i="1">
                <a:ea typeface="SimSun" pitchFamily="2" charset="-122"/>
              </a:rPr>
              <a:t>J Am Soc of Nephrol 14:148A</a:t>
            </a:r>
            <a:r>
              <a:rPr lang="en-GB" altLang="zh-CN" sz="1200" i="1">
                <a:ea typeface="SimSun" pitchFamily="2" charset="-122"/>
              </a:rPr>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GB" b="1" smtClean="0"/>
              <a:t>Blockade of MCP-1</a:t>
            </a:r>
            <a:endParaRPr lang="en-GB" smtClean="0">
              <a:solidFill>
                <a:srgbClr val="000000"/>
              </a:solidFill>
            </a:endParaRPr>
          </a:p>
        </p:txBody>
      </p:sp>
      <p:sp>
        <p:nvSpPr>
          <p:cNvPr id="26627" name="Rectangle 3"/>
          <p:cNvSpPr>
            <a:spLocks noGrp="1" noChangeArrowheads="1"/>
          </p:cNvSpPr>
          <p:nvPr>
            <p:ph type="body" idx="1"/>
          </p:nvPr>
        </p:nvSpPr>
        <p:spPr/>
        <p:txBody>
          <a:bodyPr/>
          <a:lstStyle/>
          <a:p>
            <a:pPr eaLnBrk="1" hangingPunct="1">
              <a:lnSpc>
                <a:spcPct val="90000"/>
              </a:lnSpc>
            </a:pPr>
            <a:r>
              <a:rPr lang="en-GB" smtClean="0"/>
              <a:t>Anti-MCP-1 antibody in experimental glomerulonephritis</a:t>
            </a:r>
          </a:p>
          <a:p>
            <a:pPr eaLnBrk="1" hangingPunct="1">
              <a:lnSpc>
                <a:spcPct val="90000"/>
              </a:lnSpc>
            </a:pPr>
            <a:r>
              <a:rPr lang="en-GB" smtClean="0"/>
              <a:t>Reduce macrophage &amp; T cell infiltration</a:t>
            </a:r>
          </a:p>
          <a:p>
            <a:pPr eaLnBrk="1" hangingPunct="1">
              <a:lnSpc>
                <a:spcPct val="90000"/>
              </a:lnSpc>
            </a:pPr>
            <a:r>
              <a:rPr lang="en-GB" smtClean="0"/>
              <a:t>Crescent formation</a:t>
            </a:r>
          </a:p>
          <a:p>
            <a:pPr eaLnBrk="1" hangingPunct="1">
              <a:lnSpc>
                <a:spcPct val="90000"/>
              </a:lnSpc>
            </a:pPr>
            <a:r>
              <a:rPr lang="en-GB" smtClean="0"/>
              <a:t>Scarring &amp; renal impairment</a:t>
            </a:r>
          </a:p>
          <a:p>
            <a:pPr eaLnBrk="1" hangingPunct="1">
              <a:lnSpc>
                <a:spcPct val="90000"/>
              </a:lnSpc>
              <a:buFontTx/>
              <a:buNone/>
            </a:pPr>
            <a:endParaRPr lang="en-GB" sz="2400" smtClean="0"/>
          </a:p>
          <a:p>
            <a:pPr eaLnBrk="1" hangingPunct="1">
              <a:lnSpc>
                <a:spcPct val="90000"/>
              </a:lnSpc>
              <a:buFontTx/>
              <a:buNone/>
            </a:pPr>
            <a:r>
              <a:rPr lang="en-GB" sz="2400" smtClean="0"/>
              <a:t>Wada T </a:t>
            </a:r>
            <a:r>
              <a:rPr lang="en-GB" sz="2400" i="1" smtClean="0"/>
              <a:t>et al</a:t>
            </a:r>
            <a:r>
              <a:rPr lang="en-GB" sz="2400" smtClean="0"/>
              <a:t> </a:t>
            </a:r>
            <a:r>
              <a:rPr lang="en-GB" sz="2400" b="1" smtClean="0"/>
              <a:t>FASEB J</a:t>
            </a:r>
            <a:r>
              <a:rPr lang="en-GB" sz="2400" smtClean="0"/>
              <a:t>. 10:1418-1425, 1996</a:t>
            </a:r>
          </a:p>
          <a:p>
            <a:pPr eaLnBrk="1" hangingPunct="1">
              <a:lnSpc>
                <a:spcPct val="90000"/>
              </a:lnSpc>
              <a:buFontTx/>
              <a:buNone/>
            </a:pPr>
            <a:r>
              <a:rPr lang="en-GB" sz="2400" smtClean="0"/>
              <a:t>Lloyd CM </a:t>
            </a:r>
            <a:r>
              <a:rPr lang="en-GB" sz="2400" i="1" smtClean="0"/>
              <a:t>et al</a:t>
            </a:r>
            <a:r>
              <a:rPr lang="en-GB" sz="2400" smtClean="0"/>
              <a:t> </a:t>
            </a:r>
            <a:r>
              <a:rPr lang="en-GB" sz="2400" b="1" smtClean="0"/>
              <a:t>J Exp Med</a:t>
            </a:r>
            <a:r>
              <a:rPr lang="en-GB" sz="2400" smtClean="0"/>
              <a:t>. 185:1371-1380, 1997</a:t>
            </a:r>
            <a:endParaRPr lang="en-GB" sz="2400" smtClean="0">
              <a:solidFill>
                <a:srgbClr val="00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GB" sz="3200" b="1" smtClean="0"/>
              <a:t>Clinical development</a:t>
            </a:r>
            <a:br>
              <a:rPr lang="en-GB" sz="3200" b="1" smtClean="0"/>
            </a:br>
            <a:r>
              <a:rPr lang="en-GB" sz="3200" b="1" smtClean="0">
                <a:solidFill>
                  <a:schemeClr val="tx1"/>
                </a:solidFill>
              </a:rPr>
              <a:t>chemokine receptor antagonist</a:t>
            </a:r>
            <a:endParaRPr lang="en-GB" sz="3200" b="1" smtClean="0"/>
          </a:p>
        </p:txBody>
      </p:sp>
      <p:sp>
        <p:nvSpPr>
          <p:cNvPr id="27651" name="Rectangle 3"/>
          <p:cNvSpPr>
            <a:spLocks noGrp="1" noChangeArrowheads="1"/>
          </p:cNvSpPr>
          <p:nvPr>
            <p:ph type="body" idx="1"/>
          </p:nvPr>
        </p:nvSpPr>
        <p:spPr>
          <a:xfrm>
            <a:off x="457200" y="1600200"/>
            <a:ext cx="8229600" cy="5645150"/>
          </a:xfrm>
        </p:spPr>
        <p:txBody>
          <a:bodyPr/>
          <a:lstStyle/>
          <a:p>
            <a:pPr eaLnBrk="1" hangingPunct="1">
              <a:lnSpc>
                <a:spcPct val="90000"/>
              </a:lnSpc>
            </a:pPr>
            <a:r>
              <a:rPr lang="en-GB" sz="2400" smtClean="0"/>
              <a:t>MCP-1 binds to CC chemokine receptor (CCR2)</a:t>
            </a:r>
          </a:p>
          <a:p>
            <a:pPr eaLnBrk="1" hangingPunct="1">
              <a:lnSpc>
                <a:spcPct val="90000"/>
              </a:lnSpc>
            </a:pPr>
            <a:endParaRPr lang="en-GB" sz="2400" smtClean="0"/>
          </a:p>
          <a:p>
            <a:pPr eaLnBrk="1" hangingPunct="1">
              <a:lnSpc>
                <a:spcPct val="90000"/>
              </a:lnSpc>
            </a:pPr>
            <a:r>
              <a:rPr lang="en-GB" sz="2400" smtClean="0"/>
              <a:t>Successful application of CCR2 antagonist to reduce macrophage influx and tissue injury in</a:t>
            </a:r>
          </a:p>
          <a:p>
            <a:pPr lvl="1" eaLnBrk="1" hangingPunct="1">
              <a:lnSpc>
                <a:spcPct val="90000"/>
              </a:lnSpc>
            </a:pPr>
            <a:r>
              <a:rPr lang="en-GB" sz="2000" smtClean="0"/>
              <a:t> experimental autoimmune encephalomyelitis (a model of multiple sclerosis)</a:t>
            </a:r>
          </a:p>
          <a:p>
            <a:pPr lvl="1" eaLnBrk="1" hangingPunct="1">
              <a:lnSpc>
                <a:spcPct val="90000"/>
              </a:lnSpc>
            </a:pPr>
            <a:r>
              <a:rPr lang="en-GB" sz="2000" smtClean="0"/>
              <a:t> experimental inflammatory arthritis. </a:t>
            </a:r>
          </a:p>
          <a:p>
            <a:pPr lvl="1" eaLnBrk="1" hangingPunct="1">
              <a:lnSpc>
                <a:spcPct val="90000"/>
              </a:lnSpc>
            </a:pPr>
            <a:r>
              <a:rPr lang="en-GB" sz="2000" smtClean="0"/>
              <a:t>Experimental diabetic nephropathy</a:t>
            </a:r>
          </a:p>
          <a:p>
            <a:pPr eaLnBrk="1" hangingPunct="1">
              <a:lnSpc>
                <a:spcPct val="90000"/>
              </a:lnSpc>
              <a:buFontTx/>
              <a:buNone/>
            </a:pPr>
            <a:r>
              <a:rPr lang="en-GB" sz="1800" smtClean="0">
                <a:hlinkClick r:id="rId2"/>
              </a:rPr>
              <a:t>Brodmerkel CM</a:t>
            </a:r>
            <a:r>
              <a:rPr lang="en-GB" sz="1800" smtClean="0"/>
              <a:t> et al. J Immunol. 2005;15;175:5370-8.  </a:t>
            </a:r>
          </a:p>
          <a:p>
            <a:pPr eaLnBrk="1" hangingPunct="1">
              <a:lnSpc>
                <a:spcPct val="90000"/>
              </a:lnSpc>
              <a:buFontTx/>
              <a:buNone/>
            </a:pPr>
            <a:r>
              <a:rPr lang="en-GB" sz="1800" smtClean="0"/>
              <a:t>Sayyed SG et al Kidney Int 2011; 80:68-78</a:t>
            </a:r>
          </a:p>
          <a:p>
            <a:pPr eaLnBrk="1" hangingPunct="1">
              <a:lnSpc>
                <a:spcPct val="90000"/>
              </a:lnSpc>
              <a:buFontTx/>
              <a:buNone/>
            </a:pPr>
            <a:r>
              <a:rPr lang="en-GB" sz="1800" smtClean="0"/>
              <a:t>Awad AS et al Am J Physiol Renal Physiol 2011; 301:F1758-66</a:t>
            </a:r>
          </a:p>
          <a:p>
            <a:pPr eaLnBrk="1" hangingPunct="1">
              <a:lnSpc>
                <a:spcPct val="90000"/>
              </a:lnSpc>
              <a:buFontTx/>
              <a:buNone/>
            </a:pPr>
            <a:endParaRPr lang="en-GB" sz="2000" smtClean="0"/>
          </a:p>
          <a:p>
            <a:pPr eaLnBrk="1" hangingPunct="1">
              <a:lnSpc>
                <a:spcPct val="90000"/>
              </a:lnSpc>
            </a:pPr>
            <a:r>
              <a:rPr lang="en-GB" sz="2400" smtClean="0"/>
              <a:t>Early clinical trials of CCR2 receptor antagonist in progress</a:t>
            </a:r>
          </a:p>
          <a:p>
            <a:pPr eaLnBrk="1" hangingPunct="1">
              <a:lnSpc>
                <a:spcPct val="90000"/>
              </a:lnSpc>
            </a:pPr>
            <a:endParaRPr lang="en-GB" sz="240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GB" smtClean="0"/>
              <a:t>Summary (MCP-1)</a:t>
            </a:r>
          </a:p>
        </p:txBody>
      </p:sp>
      <p:sp>
        <p:nvSpPr>
          <p:cNvPr id="28675" name="Rectangle 3"/>
          <p:cNvSpPr>
            <a:spLocks noGrp="1" noChangeArrowheads="1"/>
          </p:cNvSpPr>
          <p:nvPr>
            <p:ph type="body" idx="1"/>
          </p:nvPr>
        </p:nvSpPr>
        <p:spPr/>
        <p:txBody>
          <a:bodyPr/>
          <a:lstStyle/>
          <a:p>
            <a:pPr eaLnBrk="1" hangingPunct="1"/>
            <a:r>
              <a:rPr lang="en-GB" smtClean="0"/>
              <a:t>Recruit monocytes/macrophages </a:t>
            </a:r>
          </a:p>
          <a:p>
            <a:pPr eaLnBrk="1" hangingPunct="1"/>
            <a:r>
              <a:rPr lang="en-GB" smtClean="0"/>
              <a:t>Increased synthesis in glomerulonephritis</a:t>
            </a:r>
          </a:p>
          <a:p>
            <a:pPr eaLnBrk="1" hangingPunct="1"/>
            <a:r>
              <a:rPr lang="en-GB" smtClean="0"/>
              <a:t>Blockade of MCP-1 reduced injury</a:t>
            </a:r>
          </a:p>
          <a:p>
            <a:pPr eaLnBrk="1" hangingPunct="1"/>
            <a:r>
              <a:rPr lang="en-GB" smtClean="0"/>
              <a:t>Urinary MCP-1 may be used as a non-invasive marker of glomerulonephritis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title"/>
          </p:nvPr>
        </p:nvSpPr>
        <p:spPr/>
        <p:txBody>
          <a:bodyPr/>
          <a:lstStyle/>
          <a:p>
            <a:pPr eaLnBrk="1" hangingPunct="1"/>
            <a:r>
              <a:rPr lang="en-GB" sz="4000" b="1" smtClean="0"/>
              <a:t>Learning outcome:</a:t>
            </a:r>
            <a:r>
              <a:rPr lang="en-GB" sz="4000" smtClean="0"/>
              <a:t/>
            </a:r>
            <a:br>
              <a:rPr lang="en-GB" sz="4000" smtClean="0"/>
            </a:br>
            <a:endParaRPr lang="en-GB" sz="4000" smtClean="0"/>
          </a:p>
        </p:txBody>
      </p:sp>
      <p:sp>
        <p:nvSpPr>
          <p:cNvPr id="13315" name="Rectangle 5"/>
          <p:cNvSpPr>
            <a:spLocks noGrp="1" noChangeArrowheads="1"/>
          </p:cNvSpPr>
          <p:nvPr>
            <p:ph type="body" idx="1"/>
          </p:nvPr>
        </p:nvSpPr>
        <p:spPr/>
        <p:txBody>
          <a:bodyPr/>
          <a:lstStyle/>
          <a:p>
            <a:pPr eaLnBrk="1" hangingPunct="1"/>
            <a:r>
              <a:rPr lang="en-GB" smtClean="0"/>
              <a:t>You will understand the important roles of cytokines and chemokines in autoimmune diseases</a:t>
            </a:r>
          </a:p>
          <a:p>
            <a:pPr eaLnBrk="1" hangingPunct="1"/>
            <a:r>
              <a:rPr lang="en-GB" smtClean="0"/>
              <a:t>You will understand potentials for translational development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GB" sz="3200" b="1" smtClean="0"/>
              <a:t>What are the functions of cytokines? </a:t>
            </a:r>
            <a:br>
              <a:rPr lang="en-GB" sz="3200" b="1" smtClean="0"/>
            </a:br>
            <a:r>
              <a:rPr lang="en-GB" sz="3200" b="1" smtClean="0">
                <a:solidFill>
                  <a:schemeClr val="tx1"/>
                </a:solidFill>
              </a:rPr>
              <a:t>(1. lymphocytes &amp; immune response)</a:t>
            </a:r>
          </a:p>
        </p:txBody>
      </p:sp>
      <p:sp>
        <p:nvSpPr>
          <p:cNvPr id="29699" name="Rectangle 3"/>
          <p:cNvSpPr>
            <a:spLocks noGrp="1" noChangeArrowheads="1"/>
          </p:cNvSpPr>
          <p:nvPr>
            <p:ph type="body" idx="1"/>
          </p:nvPr>
        </p:nvSpPr>
        <p:spPr/>
        <p:txBody>
          <a:bodyPr/>
          <a:lstStyle/>
          <a:p>
            <a:pPr eaLnBrk="1" hangingPunct="1"/>
            <a:r>
              <a:rPr lang="en-GB" smtClean="0"/>
              <a:t>T cells</a:t>
            </a:r>
          </a:p>
          <a:p>
            <a:pPr lvl="1" eaLnBrk="1" hangingPunct="1"/>
            <a:r>
              <a:rPr lang="en-GB" smtClean="0"/>
              <a:t>Proliferation/activation</a:t>
            </a:r>
          </a:p>
          <a:p>
            <a:pPr lvl="1" eaLnBrk="1" hangingPunct="1"/>
            <a:r>
              <a:rPr lang="en-GB" smtClean="0"/>
              <a:t>Maturation and differentiation e.g. T helper cells</a:t>
            </a:r>
          </a:p>
          <a:p>
            <a:pPr lvl="1" eaLnBrk="1" hangingPunct="1"/>
            <a:r>
              <a:rPr lang="en-GB" smtClean="0"/>
              <a:t>Effector functions</a:t>
            </a:r>
          </a:p>
          <a:p>
            <a:pPr eaLnBrk="1" hangingPunct="1"/>
            <a:r>
              <a:rPr lang="en-GB" smtClean="0"/>
              <a:t>B cells</a:t>
            </a:r>
          </a:p>
          <a:p>
            <a:pPr lvl="1" eaLnBrk="1" hangingPunct="1"/>
            <a:r>
              <a:rPr lang="en-GB" smtClean="0"/>
              <a:t>Antibody production</a:t>
            </a:r>
          </a:p>
          <a:p>
            <a:pPr lvl="1" eaLnBrk="1" hangingPunct="1"/>
            <a:r>
              <a:rPr lang="en-GB" smtClean="0"/>
              <a:t>Switching of subclasses of immunoglobulin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ChangeArrowheads="1"/>
          </p:cNvSpPr>
          <p:nvPr/>
        </p:nvSpPr>
        <p:spPr bwMode="auto">
          <a:xfrm>
            <a:off x="468313" y="404813"/>
            <a:ext cx="73945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200" b="1">
                <a:solidFill>
                  <a:schemeClr val="tx2"/>
                </a:solidFill>
              </a:rPr>
              <a:t>What are the functions of cytokines? </a:t>
            </a:r>
          </a:p>
          <a:p>
            <a:pPr algn="ctr"/>
            <a:r>
              <a:rPr lang="en-GB" sz="3200" b="1"/>
              <a:t>(2. inflammatory cells)</a:t>
            </a:r>
          </a:p>
        </p:txBody>
      </p:sp>
      <p:sp>
        <p:nvSpPr>
          <p:cNvPr id="30723" name="Rectangle 8"/>
          <p:cNvSpPr>
            <a:spLocks noGrp="1" noChangeArrowheads="1"/>
          </p:cNvSpPr>
          <p:nvPr>
            <p:ph type="body" idx="1"/>
          </p:nvPr>
        </p:nvSpPr>
        <p:spPr/>
        <p:txBody>
          <a:bodyPr/>
          <a:lstStyle/>
          <a:p>
            <a:pPr eaLnBrk="1" hangingPunct="1"/>
            <a:r>
              <a:rPr lang="en-GB" smtClean="0"/>
              <a:t>Macrophages, neutrophils, esoinophils</a:t>
            </a:r>
          </a:p>
          <a:p>
            <a:pPr lvl="1" eaLnBrk="1" hangingPunct="1"/>
            <a:r>
              <a:rPr lang="en-GB" smtClean="0"/>
              <a:t>Production of inflammatory mediators (including other cytokines)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685800" y="304800"/>
            <a:ext cx="7772400" cy="609600"/>
          </a:xfrm>
        </p:spPr>
        <p:txBody>
          <a:bodyPr/>
          <a:lstStyle/>
          <a:p>
            <a:pPr eaLnBrk="1" hangingPunct="1"/>
            <a:r>
              <a:rPr lang="en-GB" altLang="zh-TW" sz="3200" b="1" smtClean="0">
                <a:ea typeface="PMingLiU" pitchFamily="18" charset="-120"/>
              </a:rPr>
              <a:t>Cytokines, inflammatory cells &amp; pathogenesis of disease</a:t>
            </a:r>
          </a:p>
        </p:txBody>
      </p:sp>
      <p:graphicFrame>
        <p:nvGraphicFramePr>
          <p:cNvPr id="3074" name="Object 3"/>
          <p:cNvGraphicFramePr>
            <a:graphicFrameLocks noChangeAspect="1"/>
          </p:cNvGraphicFramePr>
          <p:nvPr>
            <p:ph idx="1"/>
          </p:nvPr>
        </p:nvGraphicFramePr>
        <p:xfrm>
          <a:off x="1012825" y="1066800"/>
          <a:ext cx="7346950" cy="5492750"/>
        </p:xfrm>
        <a:graphic>
          <a:graphicData uri="http://schemas.openxmlformats.org/presentationml/2006/ole">
            <mc:AlternateContent xmlns:mc="http://schemas.openxmlformats.org/markup-compatibility/2006">
              <mc:Choice xmlns:v="urn:schemas-microsoft-com:vml" Requires="v">
                <p:oleObj spid="_x0000_s3076" name="Slide" r:id="rId3" imgW="6039720" imgH="4515480" progId="PowerPoint.Slide.8">
                  <p:embed/>
                </p:oleObj>
              </mc:Choice>
              <mc:Fallback>
                <p:oleObj name="Slide" r:id="rId3" imgW="6039720" imgH="4515480" progId="PowerPoint.Slide.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t="4456" b="1981"/>
                      <a:stretch>
                        <a:fillRect/>
                      </a:stretch>
                    </p:blipFill>
                    <p:spPr bwMode="auto">
                      <a:xfrm>
                        <a:off x="1012825" y="1066800"/>
                        <a:ext cx="7346950" cy="5492750"/>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68313" y="404813"/>
            <a:ext cx="73945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200" b="1">
                <a:solidFill>
                  <a:schemeClr val="tx2"/>
                </a:solidFill>
              </a:rPr>
              <a:t>What are the functions of cytokines? </a:t>
            </a:r>
          </a:p>
          <a:p>
            <a:pPr algn="ctr"/>
            <a:r>
              <a:rPr lang="en-GB" sz="3200" b="1"/>
              <a:t>(3. ‘intrinsic cells’)</a:t>
            </a:r>
          </a:p>
        </p:txBody>
      </p:sp>
      <p:sp>
        <p:nvSpPr>
          <p:cNvPr id="31747" name="Rectangle 3"/>
          <p:cNvSpPr>
            <a:spLocks noGrp="1" noChangeArrowheads="1"/>
          </p:cNvSpPr>
          <p:nvPr>
            <p:ph type="body" idx="1"/>
          </p:nvPr>
        </p:nvSpPr>
        <p:spPr/>
        <p:txBody>
          <a:bodyPr/>
          <a:lstStyle/>
          <a:p>
            <a:pPr eaLnBrk="1" hangingPunct="1"/>
            <a:r>
              <a:rPr lang="en-GB" smtClean="0"/>
              <a:t>Examples:</a:t>
            </a:r>
          </a:p>
          <a:p>
            <a:pPr eaLnBrk="1" hangingPunct="1"/>
            <a:r>
              <a:rPr lang="en-GB" smtClean="0"/>
              <a:t>Endothelium activation</a:t>
            </a:r>
          </a:p>
          <a:p>
            <a:pPr lvl="1" eaLnBrk="1" hangingPunct="1"/>
            <a:r>
              <a:rPr lang="en-GB" smtClean="0"/>
              <a:t>Production of cytokines</a:t>
            </a:r>
          </a:p>
          <a:p>
            <a:pPr lvl="1" eaLnBrk="1" hangingPunct="1"/>
            <a:r>
              <a:rPr lang="en-GB" smtClean="0"/>
              <a:t>upregulation of adhesion molecules</a:t>
            </a:r>
          </a:p>
          <a:p>
            <a:pPr lvl="1" eaLnBrk="1" hangingPunct="1"/>
            <a:endParaRPr lang="en-GB" smtClean="0"/>
          </a:p>
          <a:p>
            <a:pPr eaLnBrk="1" hangingPunct="1"/>
            <a:r>
              <a:rPr lang="en-GB" smtClean="0"/>
              <a:t>Podocytes, mesangial cells and epithelial cells of kidney</a:t>
            </a:r>
          </a:p>
          <a:p>
            <a:pPr lvl="1" eaLnBrk="1" hangingPunct="1"/>
            <a:endParaRPr lang="en-GB" smtClean="0"/>
          </a:p>
          <a:p>
            <a:pPr lvl="1" eaLnBrk="1" hangingPunct="1"/>
            <a:endParaRPr lang="en-GB"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457200" y="152400"/>
            <a:ext cx="7772400" cy="762000"/>
          </a:xfrm>
        </p:spPr>
        <p:txBody>
          <a:bodyPr/>
          <a:lstStyle/>
          <a:p>
            <a:pPr eaLnBrk="1" hangingPunct="1"/>
            <a:r>
              <a:rPr lang="en-GB" altLang="zh-TW" b="1" smtClean="0">
                <a:ea typeface="PMingLiU" pitchFamily="18" charset="-120"/>
              </a:rPr>
              <a:t>Cytokine network</a:t>
            </a:r>
            <a:endParaRPr lang="en-GB" altLang="zh-TW" sz="4800" b="1" smtClean="0">
              <a:ea typeface="PMingLiU" pitchFamily="18" charset="-120"/>
            </a:endParaRPr>
          </a:p>
        </p:txBody>
      </p:sp>
      <p:sp>
        <p:nvSpPr>
          <p:cNvPr id="4100" name="Rectangle 3"/>
          <p:cNvSpPr>
            <a:spLocks noGrp="1" noChangeArrowheads="1"/>
          </p:cNvSpPr>
          <p:nvPr>
            <p:ph type="body" sz="half" idx="1"/>
          </p:nvPr>
        </p:nvSpPr>
        <p:spPr>
          <a:xfrm>
            <a:off x="1066800" y="914400"/>
            <a:ext cx="7010400" cy="609600"/>
          </a:xfrm>
        </p:spPr>
        <p:txBody>
          <a:bodyPr/>
          <a:lstStyle/>
          <a:p>
            <a:pPr eaLnBrk="1" hangingPunct="1"/>
            <a:r>
              <a:rPr lang="en-GB" altLang="zh-TW" sz="2800" smtClean="0">
                <a:ea typeface="PMingLiU" pitchFamily="18" charset="-120"/>
              </a:rPr>
              <a:t>glomerular mesangial cells</a:t>
            </a:r>
          </a:p>
        </p:txBody>
      </p:sp>
      <p:graphicFrame>
        <p:nvGraphicFramePr>
          <p:cNvPr id="4098" name="Object 4"/>
          <p:cNvGraphicFramePr>
            <a:graphicFrameLocks noChangeAspect="1"/>
          </p:cNvGraphicFramePr>
          <p:nvPr>
            <p:ph sz="half" idx="2"/>
          </p:nvPr>
        </p:nvGraphicFramePr>
        <p:xfrm>
          <a:off x="1544638" y="1600200"/>
          <a:ext cx="6205537" cy="4652963"/>
        </p:xfrm>
        <a:graphic>
          <a:graphicData uri="http://schemas.openxmlformats.org/presentationml/2006/ole">
            <mc:AlternateContent xmlns:mc="http://schemas.openxmlformats.org/markup-compatibility/2006">
              <mc:Choice xmlns:v="urn:schemas-microsoft-com:vml" Requires="v">
                <p:oleObj spid="_x0000_s4101" name="Slide" r:id="rId3" imgW="8391007" imgH="6292648" progId="PowerPoint.Slide.8">
                  <p:embed/>
                </p:oleObj>
              </mc:Choice>
              <mc:Fallback>
                <p:oleObj name="Slide" r:id="rId3" imgW="8391007" imgH="6292648" progId="PowerPoint.Slid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t="4724" b="6918"/>
                      <a:stretch>
                        <a:fillRect/>
                      </a:stretch>
                    </p:blipFill>
                    <p:spPr bwMode="auto">
                      <a:xfrm>
                        <a:off x="1544638" y="1600200"/>
                        <a:ext cx="6205537" cy="4652963"/>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GB" sz="3200" b="1" smtClean="0"/>
              <a:t>How are the functions of cytokines regulated?</a:t>
            </a:r>
          </a:p>
        </p:txBody>
      </p:sp>
      <p:sp>
        <p:nvSpPr>
          <p:cNvPr id="32771" name="Rectangle 3"/>
          <p:cNvSpPr>
            <a:spLocks noGrp="1" noChangeArrowheads="1"/>
          </p:cNvSpPr>
          <p:nvPr>
            <p:ph type="body" idx="1"/>
          </p:nvPr>
        </p:nvSpPr>
        <p:spPr/>
        <p:txBody>
          <a:bodyPr/>
          <a:lstStyle/>
          <a:p>
            <a:pPr eaLnBrk="1" hangingPunct="1">
              <a:lnSpc>
                <a:spcPct val="90000"/>
              </a:lnSpc>
            </a:pPr>
            <a:r>
              <a:rPr lang="en-GB" sz="2400" smtClean="0"/>
              <a:t>Regulation of synthesis</a:t>
            </a:r>
          </a:p>
          <a:p>
            <a:pPr lvl="1" eaLnBrk="1" hangingPunct="1">
              <a:lnSpc>
                <a:spcPct val="90000"/>
              </a:lnSpc>
            </a:pPr>
            <a:r>
              <a:rPr lang="en-GB" sz="2400" smtClean="0"/>
              <a:t>Transcription factor (e.g. NF-</a:t>
            </a:r>
            <a:r>
              <a:rPr lang="en-GB" sz="2400" smtClean="0">
                <a:latin typeface="Symbol" pitchFamily="18" charset="2"/>
              </a:rPr>
              <a:t>k</a:t>
            </a:r>
            <a:r>
              <a:rPr lang="en-GB" sz="2400" smtClean="0"/>
              <a:t>B)</a:t>
            </a:r>
          </a:p>
          <a:p>
            <a:pPr lvl="1" eaLnBrk="1" hangingPunct="1">
              <a:lnSpc>
                <a:spcPct val="90000"/>
              </a:lnSpc>
            </a:pPr>
            <a:r>
              <a:rPr lang="en-GB" sz="2400" smtClean="0"/>
              <a:t>Signal transduction </a:t>
            </a:r>
          </a:p>
          <a:p>
            <a:pPr lvl="1" eaLnBrk="1" hangingPunct="1">
              <a:lnSpc>
                <a:spcPct val="90000"/>
              </a:lnSpc>
              <a:buFontTx/>
              <a:buNone/>
            </a:pPr>
            <a:r>
              <a:rPr lang="en-GB" sz="2400" smtClean="0"/>
              <a:t>	(Kinase pathway e.g. p38 MAPK)</a:t>
            </a:r>
          </a:p>
          <a:p>
            <a:pPr eaLnBrk="1" hangingPunct="1">
              <a:lnSpc>
                <a:spcPct val="90000"/>
              </a:lnSpc>
            </a:pPr>
            <a:r>
              <a:rPr lang="en-GB" sz="2400" smtClean="0"/>
              <a:t>Secretion</a:t>
            </a:r>
          </a:p>
          <a:p>
            <a:pPr lvl="1" eaLnBrk="1" hangingPunct="1">
              <a:lnSpc>
                <a:spcPct val="90000"/>
              </a:lnSpc>
            </a:pPr>
            <a:r>
              <a:rPr lang="en-GB" sz="2400" smtClean="0"/>
              <a:t>e.g. IL-1</a:t>
            </a:r>
            <a:r>
              <a:rPr lang="en-GB" sz="2400" smtClean="0">
                <a:latin typeface="Symbol" pitchFamily="18" charset="2"/>
              </a:rPr>
              <a:t>b</a:t>
            </a:r>
            <a:r>
              <a:rPr lang="en-GB" sz="2400" smtClean="0"/>
              <a:t> is synthesised as a pro-IL-1</a:t>
            </a:r>
            <a:r>
              <a:rPr lang="en-GB" sz="2400" smtClean="0">
                <a:latin typeface="Symbol" pitchFamily="18" charset="2"/>
              </a:rPr>
              <a:t>b</a:t>
            </a:r>
            <a:r>
              <a:rPr lang="en-GB" sz="2400" smtClean="0"/>
              <a:t> </a:t>
            </a:r>
          </a:p>
          <a:p>
            <a:pPr lvl="1" eaLnBrk="1" hangingPunct="1">
              <a:lnSpc>
                <a:spcPct val="90000"/>
              </a:lnSpc>
            </a:pPr>
            <a:r>
              <a:rPr lang="en-GB" sz="2400" smtClean="0"/>
              <a:t>Role of inflammasome and capase-1 for secretion of active IL-1</a:t>
            </a:r>
            <a:r>
              <a:rPr lang="en-GB" sz="2400" smtClean="0">
                <a:latin typeface="Symbol" pitchFamily="18" charset="2"/>
              </a:rPr>
              <a:t>b</a:t>
            </a:r>
            <a:r>
              <a:rPr lang="en-GB" sz="2400" smtClean="0"/>
              <a:t> and IL-18</a:t>
            </a:r>
          </a:p>
          <a:p>
            <a:pPr eaLnBrk="1" hangingPunct="1">
              <a:lnSpc>
                <a:spcPct val="90000"/>
              </a:lnSpc>
            </a:pPr>
            <a:r>
              <a:rPr lang="en-GB" sz="2400" smtClean="0"/>
              <a:t>Receptor antagonist: IL-1 receptor antagonist (IL-1RA)</a:t>
            </a:r>
          </a:p>
          <a:p>
            <a:pPr eaLnBrk="1" hangingPunct="1">
              <a:lnSpc>
                <a:spcPct val="90000"/>
              </a:lnSpc>
            </a:pPr>
            <a:r>
              <a:rPr lang="en-GB" sz="2400" smtClean="0"/>
              <a:t>Soluble / decoy receptors </a:t>
            </a:r>
          </a:p>
          <a:p>
            <a:pPr eaLnBrk="1" hangingPunct="1">
              <a:lnSpc>
                <a:spcPct val="90000"/>
              </a:lnSpc>
            </a:pPr>
            <a:r>
              <a:rPr lang="en-GB" sz="2400" smtClean="0"/>
              <a:t>Regulatory cytokines</a:t>
            </a:r>
          </a:p>
          <a:p>
            <a:pPr lvl="1" eaLnBrk="1" hangingPunct="1">
              <a:lnSpc>
                <a:spcPct val="90000"/>
              </a:lnSpc>
              <a:buFontTx/>
              <a:buNone/>
            </a:pPr>
            <a:endParaRPr lang="en-GB" sz="240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GB" smtClean="0"/>
              <a:t>inflammasome</a:t>
            </a:r>
          </a:p>
        </p:txBody>
      </p:sp>
      <p:sp>
        <p:nvSpPr>
          <p:cNvPr id="33795" name="Content Placeholder 2"/>
          <p:cNvSpPr>
            <a:spLocks noGrp="1"/>
          </p:cNvSpPr>
          <p:nvPr>
            <p:ph idx="1"/>
          </p:nvPr>
        </p:nvSpPr>
        <p:spPr/>
        <p:txBody>
          <a:bodyPr/>
          <a:lstStyle/>
          <a:p>
            <a:pPr eaLnBrk="1" hangingPunct="1"/>
            <a:r>
              <a:rPr lang="en-GB" smtClean="0"/>
              <a:t>Multimolecular complex e.g. NLRP3</a:t>
            </a:r>
          </a:p>
          <a:p>
            <a:pPr eaLnBrk="1" hangingPunct="1"/>
            <a:r>
              <a:rPr lang="en-GB" smtClean="0"/>
              <a:t>Activates by 2 signals: example</a:t>
            </a:r>
          </a:p>
          <a:p>
            <a:pPr lvl="1" eaLnBrk="1" hangingPunct="1"/>
            <a:r>
              <a:rPr lang="en-GB" smtClean="0"/>
              <a:t>Signal 1: LPS or TNF</a:t>
            </a:r>
          </a:p>
          <a:p>
            <a:pPr lvl="1" eaLnBrk="1" hangingPunct="1"/>
            <a:r>
              <a:rPr lang="en-GB" smtClean="0"/>
              <a:t>Signal 2: extracellular ATP stimulate P2X7R</a:t>
            </a:r>
          </a:p>
          <a:p>
            <a:pPr eaLnBrk="1" hangingPunct="1"/>
            <a:r>
              <a:rPr lang="en-GB" smtClean="0"/>
              <a:t>Proteolytic activation of capase-1</a:t>
            </a:r>
          </a:p>
          <a:p>
            <a:pPr eaLnBrk="1" hangingPunct="1"/>
            <a:r>
              <a:rPr lang="en-GB" smtClean="0"/>
              <a:t>Release active IL-1</a:t>
            </a:r>
            <a:r>
              <a:rPr lang="el-GR" smtClean="0"/>
              <a:t>β</a:t>
            </a:r>
            <a:r>
              <a:rPr lang="en-GB" smtClean="0"/>
              <a:t> and IL-18</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169"/>
          <p:cNvGrpSpPr>
            <a:grpSpLocks/>
          </p:cNvGrpSpPr>
          <p:nvPr/>
        </p:nvGrpSpPr>
        <p:grpSpPr bwMode="auto">
          <a:xfrm>
            <a:off x="539750" y="765175"/>
            <a:ext cx="8582025" cy="6332538"/>
            <a:chOff x="679351" y="547898"/>
            <a:chExt cx="8581877" cy="6332594"/>
          </a:xfrm>
        </p:grpSpPr>
        <p:cxnSp>
          <p:nvCxnSpPr>
            <p:cNvPr id="173" name="Straight Arrow Connector 172"/>
            <p:cNvCxnSpPr/>
            <p:nvPr/>
          </p:nvCxnSpPr>
          <p:spPr>
            <a:xfrm flipH="1">
              <a:off x="6105332" y="1619470"/>
              <a:ext cx="285745" cy="1089035"/>
            </a:xfrm>
            <a:prstGeom prst="straightConnector1">
              <a:avLst/>
            </a:prstGeom>
            <a:ln w="12700">
              <a:tailEnd type="arrow" w="med" len="med"/>
            </a:ln>
          </p:spPr>
          <p:style>
            <a:lnRef idx="2">
              <a:schemeClr val="accent1"/>
            </a:lnRef>
            <a:fillRef idx="0">
              <a:schemeClr val="accent1"/>
            </a:fillRef>
            <a:effectRef idx="1">
              <a:schemeClr val="accent1"/>
            </a:effectRef>
            <a:fontRef idx="minor">
              <a:schemeClr val="tx1"/>
            </a:fontRef>
          </p:style>
        </p:cxnSp>
        <p:cxnSp>
          <p:nvCxnSpPr>
            <p:cNvPr id="171" name="Straight Arrow Connector 170"/>
            <p:cNvCxnSpPr/>
            <p:nvPr/>
          </p:nvCxnSpPr>
          <p:spPr>
            <a:xfrm flipV="1">
              <a:off x="5871974" y="1730596"/>
              <a:ext cx="317495" cy="1158885"/>
            </a:xfrm>
            <a:prstGeom prst="straightConnector1">
              <a:avLst/>
            </a:prstGeom>
            <a:ln w="12700">
              <a:tailEnd type="arrow" w="med" len="med"/>
            </a:ln>
          </p:spPr>
          <p:style>
            <a:lnRef idx="2">
              <a:schemeClr val="accent1"/>
            </a:lnRef>
            <a:fillRef idx="0">
              <a:schemeClr val="accent1"/>
            </a:fillRef>
            <a:effectRef idx="1">
              <a:schemeClr val="accent1"/>
            </a:effectRef>
            <a:fontRef idx="minor">
              <a:schemeClr val="tx1"/>
            </a:fontRef>
          </p:style>
        </p:cxnSp>
        <p:cxnSp>
          <p:nvCxnSpPr>
            <p:cNvPr id="199" name="Straight Arrow Connector 198"/>
            <p:cNvCxnSpPr/>
            <p:nvPr/>
          </p:nvCxnSpPr>
          <p:spPr>
            <a:xfrm flipH="1">
              <a:off x="7288000" y="2698980"/>
              <a:ext cx="665151" cy="673106"/>
            </a:xfrm>
            <a:prstGeom prst="straightConnector1">
              <a:avLst/>
            </a:prstGeom>
            <a:ln w="12700">
              <a:tailEnd type="arrow" w="med" len="med"/>
            </a:ln>
          </p:spPr>
          <p:style>
            <a:lnRef idx="2">
              <a:schemeClr val="accent1"/>
            </a:lnRef>
            <a:fillRef idx="0">
              <a:schemeClr val="accent1"/>
            </a:fillRef>
            <a:effectRef idx="1">
              <a:schemeClr val="accent1"/>
            </a:effectRef>
            <a:fontRef idx="minor">
              <a:schemeClr val="tx1"/>
            </a:fontRef>
          </p:style>
        </p:cxnSp>
        <p:sp>
          <p:nvSpPr>
            <p:cNvPr id="7" name="Block Arc 6"/>
            <p:cNvSpPr/>
            <p:nvPr/>
          </p:nvSpPr>
          <p:spPr>
            <a:xfrm>
              <a:off x="823812" y="1962374"/>
              <a:ext cx="7440484" cy="4918118"/>
            </a:xfrm>
            <a:prstGeom prst="blockArc">
              <a:avLst>
                <a:gd name="adj1" fmla="val 9974421"/>
                <a:gd name="adj2" fmla="val 846953"/>
                <a:gd name="adj3" fmla="val 162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grpSp>
          <p:nvGrpSpPr>
            <p:cNvPr id="3" name="Group 268"/>
            <p:cNvGrpSpPr/>
            <p:nvPr/>
          </p:nvGrpSpPr>
          <p:grpSpPr>
            <a:xfrm>
              <a:off x="1069715" y="2722857"/>
              <a:ext cx="490944" cy="635153"/>
              <a:chOff x="1069715" y="2722857"/>
              <a:chExt cx="490944" cy="635153"/>
            </a:xfrm>
            <a:solidFill>
              <a:srgbClr val="FFFF00"/>
            </a:solidFill>
          </p:grpSpPr>
          <p:sp>
            <p:nvSpPr>
              <p:cNvPr id="8" name="Oval 7"/>
              <p:cNvSpPr/>
              <p:nvPr/>
            </p:nvSpPr>
            <p:spPr>
              <a:xfrm rot="18912908">
                <a:off x="1069715" y="2722857"/>
                <a:ext cx="257736" cy="471693"/>
              </a:xfrm>
              <a:prstGeom prst="ellips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4" name="Group 15"/>
              <p:cNvGrpSpPr/>
              <p:nvPr/>
            </p:nvGrpSpPr>
            <p:grpSpPr>
              <a:xfrm>
                <a:off x="1364724" y="3126097"/>
                <a:ext cx="195935" cy="231913"/>
                <a:chOff x="1364724" y="3126097"/>
                <a:chExt cx="195935" cy="231913"/>
              </a:xfrm>
              <a:grpFill/>
            </p:grpSpPr>
            <p:sp>
              <p:nvSpPr>
                <p:cNvPr id="9" name="Rectangle 8"/>
                <p:cNvSpPr/>
                <p:nvPr/>
              </p:nvSpPr>
              <p:spPr>
                <a:xfrm rot="2741943">
                  <a:off x="1403872" y="3201222"/>
                  <a:ext cx="193734" cy="119841"/>
                </a:xfrm>
                <a:prstGeom prst="rect">
                  <a:avLst/>
                </a:prstGeom>
                <a:gr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1" name="Straight Connector 10"/>
                <p:cNvCxnSpPr>
                  <a:stCxn id="8" idx="4"/>
                  <a:endCxn id="9" idx="1"/>
                </p:cNvCxnSpPr>
                <p:nvPr/>
              </p:nvCxnSpPr>
              <p:spPr>
                <a:xfrm>
                  <a:off x="1364724" y="3126097"/>
                  <a:ext cx="68360" cy="65720"/>
                </a:xfrm>
                <a:prstGeom prst="line">
                  <a:avLst/>
                </a:prstGeom>
                <a:grpFill/>
              </p:spPr>
              <p:style>
                <a:lnRef idx="2">
                  <a:schemeClr val="accent1"/>
                </a:lnRef>
                <a:fillRef idx="0">
                  <a:schemeClr val="accent1"/>
                </a:fillRef>
                <a:effectRef idx="1">
                  <a:schemeClr val="accent1"/>
                </a:effectRef>
                <a:fontRef idx="minor">
                  <a:schemeClr val="tx1"/>
                </a:fontRef>
              </p:style>
            </p:cxnSp>
          </p:grpSp>
        </p:grpSp>
        <p:grpSp>
          <p:nvGrpSpPr>
            <p:cNvPr id="5" name="Group 269"/>
            <p:cNvGrpSpPr/>
            <p:nvPr/>
          </p:nvGrpSpPr>
          <p:grpSpPr>
            <a:xfrm>
              <a:off x="1375080" y="2408004"/>
              <a:ext cx="543033" cy="620727"/>
              <a:chOff x="1375080" y="2408004"/>
              <a:chExt cx="543033" cy="620727"/>
            </a:xfrm>
            <a:solidFill>
              <a:srgbClr val="008000"/>
            </a:solidFill>
          </p:grpSpPr>
          <p:grpSp>
            <p:nvGrpSpPr>
              <p:cNvPr id="6" name="Group 14"/>
              <p:cNvGrpSpPr/>
              <p:nvPr/>
            </p:nvGrpSpPr>
            <p:grpSpPr>
              <a:xfrm rot="598586">
                <a:off x="1375080" y="2408004"/>
                <a:ext cx="406803" cy="387794"/>
                <a:chOff x="1375080" y="2408004"/>
                <a:chExt cx="406803" cy="387794"/>
              </a:xfrm>
              <a:grpFill/>
            </p:grpSpPr>
            <p:sp>
              <p:nvSpPr>
                <p:cNvPr id="12" name="Oval 11"/>
                <p:cNvSpPr/>
                <p:nvPr/>
              </p:nvSpPr>
              <p:spPr>
                <a:xfrm>
                  <a:off x="1620756" y="2634684"/>
                  <a:ext cx="161127" cy="161114"/>
                </a:xfrm>
                <a:prstGeom prst="ellips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Oval 12"/>
                <p:cNvSpPr/>
                <p:nvPr/>
              </p:nvSpPr>
              <p:spPr>
                <a:xfrm>
                  <a:off x="1375080" y="2408004"/>
                  <a:ext cx="161127" cy="161114"/>
                </a:xfrm>
                <a:prstGeom prst="ellips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val 13"/>
                <p:cNvSpPr/>
                <p:nvPr/>
              </p:nvSpPr>
              <p:spPr>
                <a:xfrm>
                  <a:off x="1499046" y="2522496"/>
                  <a:ext cx="161127" cy="161114"/>
                </a:xfrm>
                <a:prstGeom prst="ellips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 name="Group 16"/>
              <p:cNvGrpSpPr/>
              <p:nvPr/>
            </p:nvGrpSpPr>
            <p:grpSpPr>
              <a:xfrm rot="467241">
                <a:off x="1711951" y="2820430"/>
                <a:ext cx="206162" cy="208301"/>
                <a:chOff x="1364724" y="3126097"/>
                <a:chExt cx="195935" cy="231913"/>
              </a:xfrm>
              <a:grpFill/>
            </p:grpSpPr>
            <p:sp>
              <p:nvSpPr>
                <p:cNvPr id="18" name="Rectangle 17"/>
                <p:cNvSpPr/>
                <p:nvPr/>
              </p:nvSpPr>
              <p:spPr>
                <a:xfrm rot="2741943">
                  <a:off x="1403872" y="3201222"/>
                  <a:ext cx="193734" cy="119841"/>
                </a:xfrm>
                <a:prstGeom prst="rect">
                  <a:avLst/>
                </a:prstGeom>
                <a:gr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9" name="Straight Connector 18"/>
                <p:cNvCxnSpPr>
                  <a:endCxn id="18" idx="1"/>
                </p:cNvCxnSpPr>
                <p:nvPr/>
              </p:nvCxnSpPr>
              <p:spPr>
                <a:xfrm>
                  <a:off x="1364724" y="3126097"/>
                  <a:ext cx="68360" cy="65720"/>
                </a:xfrm>
                <a:prstGeom prst="line">
                  <a:avLst/>
                </a:prstGeom>
                <a:grpFill/>
              </p:spPr>
              <p:style>
                <a:lnRef idx="2">
                  <a:schemeClr val="accent1"/>
                </a:lnRef>
                <a:fillRef idx="0">
                  <a:schemeClr val="accent1"/>
                </a:fillRef>
                <a:effectRef idx="1">
                  <a:schemeClr val="accent1"/>
                </a:effectRef>
                <a:fontRef idx="minor">
                  <a:schemeClr val="tx1"/>
                </a:fontRef>
              </p:style>
            </p:cxnSp>
          </p:grpSp>
        </p:grpSp>
        <p:grpSp>
          <p:nvGrpSpPr>
            <p:cNvPr id="15" name="Group 49"/>
            <p:cNvGrpSpPr/>
            <p:nvPr/>
          </p:nvGrpSpPr>
          <p:grpSpPr>
            <a:xfrm rot="1865564">
              <a:off x="6609089" y="2281572"/>
              <a:ext cx="366018" cy="393217"/>
              <a:chOff x="4984654" y="2360040"/>
              <a:chExt cx="366018" cy="543112"/>
            </a:xfrm>
            <a:solidFill>
              <a:schemeClr val="accent2">
                <a:lumMod val="60000"/>
                <a:lumOff val="40000"/>
              </a:schemeClr>
            </a:solidFill>
          </p:grpSpPr>
          <p:sp>
            <p:nvSpPr>
              <p:cNvPr id="49" name="Can 48"/>
              <p:cNvSpPr/>
              <p:nvPr/>
            </p:nvSpPr>
            <p:spPr>
              <a:xfrm rot="21348127">
                <a:off x="5152842" y="2360040"/>
                <a:ext cx="132694" cy="489718"/>
              </a:xfrm>
              <a:prstGeom prst="can">
                <a:avLst/>
              </a:prstGeom>
              <a:gr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 name="Can 43"/>
              <p:cNvSpPr/>
              <p:nvPr/>
            </p:nvSpPr>
            <p:spPr>
              <a:xfrm rot="21348127">
                <a:off x="5049792" y="2367971"/>
                <a:ext cx="132694" cy="489718"/>
              </a:xfrm>
              <a:prstGeom prst="can">
                <a:avLst/>
              </a:prstGeom>
              <a:gr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 name="Can 44"/>
              <p:cNvSpPr/>
              <p:nvPr/>
            </p:nvSpPr>
            <p:spPr>
              <a:xfrm rot="21348127">
                <a:off x="4984654" y="2391851"/>
                <a:ext cx="132694" cy="489718"/>
              </a:xfrm>
              <a:prstGeom prst="can">
                <a:avLst/>
              </a:prstGeom>
              <a:gr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 name="Can 45"/>
              <p:cNvSpPr/>
              <p:nvPr/>
            </p:nvSpPr>
            <p:spPr>
              <a:xfrm rot="21348127">
                <a:off x="5030835" y="2408969"/>
                <a:ext cx="132694" cy="489718"/>
              </a:xfrm>
              <a:prstGeom prst="can">
                <a:avLst/>
              </a:prstGeom>
              <a:gr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 name="Can 47"/>
              <p:cNvSpPr/>
              <p:nvPr/>
            </p:nvSpPr>
            <p:spPr>
              <a:xfrm rot="21348127">
                <a:off x="5217978" y="2387176"/>
                <a:ext cx="132694" cy="489718"/>
              </a:xfrm>
              <a:prstGeom prst="can">
                <a:avLst/>
              </a:prstGeom>
              <a:gr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 name="Can 46"/>
              <p:cNvSpPr/>
              <p:nvPr/>
            </p:nvSpPr>
            <p:spPr>
              <a:xfrm rot="21348127">
                <a:off x="5133886" y="2413434"/>
                <a:ext cx="132694" cy="489718"/>
              </a:xfrm>
              <a:prstGeom prst="can">
                <a:avLst/>
              </a:prstGeom>
              <a:gr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4828" name="Group 76"/>
            <p:cNvGrpSpPr>
              <a:grpSpLocks/>
            </p:cNvGrpSpPr>
            <p:nvPr/>
          </p:nvGrpSpPr>
          <p:grpSpPr bwMode="auto">
            <a:xfrm rot="1413210">
              <a:off x="4130175" y="1683603"/>
              <a:ext cx="436695" cy="545558"/>
              <a:chOff x="2151579" y="2076697"/>
              <a:chExt cx="436695" cy="545558"/>
            </a:xfrm>
          </p:grpSpPr>
          <p:grpSp>
            <p:nvGrpSpPr>
              <p:cNvPr id="34955" name="Group 34"/>
              <p:cNvGrpSpPr>
                <a:grpSpLocks/>
              </p:cNvGrpSpPr>
              <p:nvPr/>
            </p:nvGrpSpPr>
            <p:grpSpPr bwMode="auto">
              <a:xfrm rot="-1273850">
                <a:off x="2303180" y="2091550"/>
                <a:ext cx="285094" cy="530705"/>
                <a:chOff x="2947690" y="1885980"/>
                <a:chExt cx="285094" cy="530705"/>
              </a:xfrm>
            </p:grpSpPr>
            <p:sp>
              <p:nvSpPr>
                <p:cNvPr id="32" name="Can 31"/>
                <p:cNvSpPr/>
                <p:nvPr/>
              </p:nvSpPr>
              <p:spPr>
                <a:xfrm>
                  <a:off x="2944374" y="1882113"/>
                  <a:ext cx="133348" cy="490542"/>
                </a:xfrm>
                <a:prstGeom prst="ca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Can 32"/>
                <p:cNvSpPr/>
                <p:nvPr/>
              </p:nvSpPr>
              <p:spPr>
                <a:xfrm>
                  <a:off x="3096775" y="1879109"/>
                  <a:ext cx="133348" cy="490542"/>
                </a:xfrm>
                <a:prstGeom prst="ca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Can 33"/>
                <p:cNvSpPr/>
                <p:nvPr/>
              </p:nvSpPr>
              <p:spPr>
                <a:xfrm>
                  <a:off x="3020598" y="1920330"/>
                  <a:ext cx="133348" cy="490542"/>
                </a:xfrm>
                <a:prstGeom prst="ca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64" name="Oval 63"/>
              <p:cNvSpPr/>
              <p:nvPr/>
            </p:nvSpPr>
            <p:spPr>
              <a:xfrm>
                <a:off x="2150966" y="2074132"/>
                <a:ext cx="130173" cy="133351"/>
              </a:xfrm>
              <a:prstGeom prst="ellipse">
                <a:avLst/>
              </a:prstGeom>
              <a:gradFill>
                <a:gsLst>
                  <a:gs pos="0">
                    <a:srgbClr val="FF0000"/>
                  </a:gs>
                  <a:gs pos="100000">
                    <a:schemeClr val="accent1">
                      <a:tint val="50000"/>
                      <a:shade val="100000"/>
                      <a:satMod val="350000"/>
                    </a:schemeClr>
                  </a:gs>
                </a:gsLst>
              </a:grad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4829" name="Group 74"/>
            <p:cNvGrpSpPr>
              <a:grpSpLocks/>
            </p:cNvGrpSpPr>
            <p:nvPr/>
          </p:nvGrpSpPr>
          <p:grpSpPr bwMode="auto">
            <a:xfrm rot="846108">
              <a:off x="5893078" y="1873439"/>
              <a:ext cx="485105" cy="645692"/>
              <a:chOff x="4439872" y="1619866"/>
              <a:chExt cx="485105" cy="645692"/>
            </a:xfrm>
          </p:grpSpPr>
          <p:grpSp>
            <p:nvGrpSpPr>
              <p:cNvPr id="34948" name="Group 62"/>
              <p:cNvGrpSpPr>
                <a:grpSpLocks/>
              </p:cNvGrpSpPr>
              <p:nvPr/>
            </p:nvGrpSpPr>
            <p:grpSpPr bwMode="auto">
              <a:xfrm rot="193615">
                <a:off x="4531100" y="1700981"/>
                <a:ext cx="322597" cy="564577"/>
                <a:chOff x="4550056" y="1710458"/>
                <a:chExt cx="322597" cy="564577"/>
              </a:xfrm>
            </p:grpSpPr>
            <p:sp>
              <p:nvSpPr>
                <p:cNvPr id="41" name="Can 40"/>
                <p:cNvSpPr/>
                <p:nvPr/>
              </p:nvSpPr>
              <p:spPr>
                <a:xfrm rot="21348127">
                  <a:off x="4545859" y="1718435"/>
                  <a:ext cx="131760" cy="490542"/>
                </a:xfrm>
                <a:prstGeom prst="can">
                  <a:avLst/>
                </a:prstGeom>
              </p:spPr>
              <p:style>
                <a:lnRef idx="1">
                  <a:schemeClr val="accent1"/>
                </a:lnRef>
                <a:fillRef idx="3">
                  <a:schemeClr val="accent1"/>
                </a:fillRef>
                <a:effectRef idx="2">
                  <a:schemeClr val="accent1"/>
                </a:effectRef>
                <a:fontRef idx="minor">
                  <a:schemeClr val="lt1"/>
                </a:fontRef>
              </p:style>
              <p:txBody>
                <a:bodyPr anchor="ctr"/>
                <a:lstStyle/>
                <a:p>
                  <a:pPr algn="r">
                    <a:defRPr/>
                  </a:pPr>
                  <a:endParaRPr lang="en-US"/>
                </a:p>
              </p:txBody>
            </p:sp>
            <p:sp>
              <p:nvSpPr>
                <p:cNvPr id="42" name="Can 41"/>
                <p:cNvSpPr/>
                <p:nvPr/>
              </p:nvSpPr>
              <p:spPr>
                <a:xfrm rot="21348127">
                  <a:off x="4735324" y="1707297"/>
                  <a:ext cx="133348" cy="490541"/>
                </a:xfrm>
                <a:prstGeom prst="can">
                  <a:avLst/>
                </a:prstGeom>
              </p:spPr>
              <p:style>
                <a:lnRef idx="1">
                  <a:schemeClr val="accent1"/>
                </a:lnRef>
                <a:fillRef idx="3">
                  <a:schemeClr val="accent1"/>
                </a:fillRef>
                <a:effectRef idx="2">
                  <a:schemeClr val="accent1"/>
                </a:effectRef>
                <a:fontRef idx="minor">
                  <a:schemeClr val="lt1"/>
                </a:fontRef>
              </p:style>
              <p:txBody>
                <a:bodyPr anchor="ctr"/>
                <a:lstStyle/>
                <a:p>
                  <a:pPr algn="r">
                    <a:defRPr/>
                  </a:pPr>
                  <a:endParaRPr lang="en-US"/>
                </a:p>
              </p:txBody>
            </p:sp>
            <p:sp>
              <p:nvSpPr>
                <p:cNvPr id="43" name="Can 42"/>
                <p:cNvSpPr/>
                <p:nvPr/>
              </p:nvSpPr>
              <p:spPr>
                <a:xfrm rot="21348127">
                  <a:off x="4635513" y="1781926"/>
                  <a:ext cx="131760" cy="490541"/>
                </a:xfrm>
                <a:prstGeom prst="can">
                  <a:avLst/>
                </a:prstGeom>
              </p:spPr>
              <p:style>
                <a:lnRef idx="1">
                  <a:schemeClr val="accent1"/>
                </a:lnRef>
                <a:fillRef idx="3">
                  <a:schemeClr val="accent1"/>
                </a:fillRef>
                <a:effectRef idx="2">
                  <a:schemeClr val="accent1"/>
                </a:effectRef>
                <a:fontRef idx="minor">
                  <a:schemeClr val="lt1"/>
                </a:fontRef>
              </p:style>
              <p:txBody>
                <a:bodyPr anchor="ctr"/>
                <a:lstStyle/>
                <a:p>
                  <a:pPr algn="r">
                    <a:defRPr/>
                  </a:pPr>
                  <a:endParaRPr lang="en-US"/>
                </a:p>
              </p:txBody>
            </p:sp>
          </p:grpSp>
          <p:sp>
            <p:nvSpPr>
              <p:cNvPr id="72" name="Oval 71"/>
              <p:cNvSpPr/>
              <p:nvPr/>
            </p:nvSpPr>
            <p:spPr>
              <a:xfrm>
                <a:off x="4667776" y="1771138"/>
                <a:ext cx="130173" cy="133351"/>
              </a:xfrm>
              <a:prstGeom prst="ellipse">
                <a:avLst/>
              </a:prstGeom>
              <a:gradFill>
                <a:gsLst>
                  <a:gs pos="0">
                    <a:srgbClr val="FF0000"/>
                  </a:gs>
                  <a:gs pos="100000">
                    <a:schemeClr val="accent1">
                      <a:tint val="50000"/>
                      <a:shade val="100000"/>
                      <a:satMod val="350000"/>
                    </a:schemeClr>
                  </a:gs>
                </a:gsLst>
              </a:grad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3" name="Oval 72"/>
              <p:cNvSpPr/>
              <p:nvPr/>
            </p:nvSpPr>
            <p:spPr>
              <a:xfrm>
                <a:off x="4437341" y="1622587"/>
                <a:ext cx="131760" cy="133351"/>
              </a:xfrm>
              <a:prstGeom prst="ellipse">
                <a:avLst/>
              </a:prstGeom>
              <a:gradFill>
                <a:gsLst>
                  <a:gs pos="0">
                    <a:srgbClr val="FF0000"/>
                  </a:gs>
                  <a:gs pos="100000">
                    <a:schemeClr val="accent1">
                      <a:tint val="50000"/>
                      <a:shade val="100000"/>
                      <a:satMod val="350000"/>
                    </a:schemeClr>
                  </a:gs>
                </a:gsLst>
              </a:grad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4" name="Oval 73"/>
              <p:cNvSpPr/>
              <p:nvPr/>
            </p:nvSpPr>
            <p:spPr>
              <a:xfrm>
                <a:off x="4795044" y="1619676"/>
                <a:ext cx="130173" cy="133351"/>
              </a:xfrm>
              <a:prstGeom prst="ellipse">
                <a:avLst/>
              </a:prstGeom>
              <a:gradFill>
                <a:gsLst>
                  <a:gs pos="0">
                    <a:srgbClr val="FF0000"/>
                  </a:gs>
                  <a:gs pos="100000">
                    <a:schemeClr val="accent1">
                      <a:tint val="50000"/>
                      <a:shade val="100000"/>
                      <a:satMod val="350000"/>
                    </a:schemeClr>
                  </a:gs>
                </a:gsLst>
              </a:grad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22" name="Group 190"/>
            <p:cNvGrpSpPr/>
            <p:nvPr/>
          </p:nvGrpSpPr>
          <p:grpSpPr>
            <a:xfrm>
              <a:off x="7419338" y="2814072"/>
              <a:ext cx="339489" cy="526568"/>
              <a:chOff x="7393462" y="2774234"/>
              <a:chExt cx="339489" cy="526568"/>
            </a:xfrm>
            <a:solidFill>
              <a:schemeClr val="accent2">
                <a:lumMod val="60000"/>
                <a:lumOff val="40000"/>
              </a:schemeClr>
            </a:solidFill>
          </p:grpSpPr>
          <p:sp>
            <p:nvSpPr>
              <p:cNvPr id="79" name="Can 78"/>
              <p:cNvSpPr/>
              <p:nvPr/>
            </p:nvSpPr>
            <p:spPr>
              <a:xfrm rot="2440910">
                <a:off x="7587504" y="2876591"/>
                <a:ext cx="132694" cy="354559"/>
              </a:xfrm>
              <a:prstGeom prst="can">
                <a:avLst/>
              </a:prstGeom>
              <a:gr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0" name="Can 79"/>
              <p:cNvSpPr/>
              <p:nvPr/>
            </p:nvSpPr>
            <p:spPr>
              <a:xfrm rot="2440910">
                <a:off x="7490894" y="2788408"/>
                <a:ext cx="132694" cy="354559"/>
              </a:xfrm>
              <a:prstGeom prst="can">
                <a:avLst/>
              </a:prstGeom>
              <a:gr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1" name="Can 80"/>
              <p:cNvSpPr/>
              <p:nvPr/>
            </p:nvSpPr>
            <p:spPr>
              <a:xfrm rot="2440910">
                <a:off x="7393462" y="2774234"/>
                <a:ext cx="132694" cy="354559"/>
              </a:xfrm>
              <a:prstGeom prst="can">
                <a:avLst/>
              </a:prstGeom>
              <a:gr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2" name="Can 81"/>
              <p:cNvSpPr/>
              <p:nvPr/>
            </p:nvSpPr>
            <p:spPr>
              <a:xfrm rot="2440910">
                <a:off x="7397902" y="2835141"/>
                <a:ext cx="132694" cy="354559"/>
              </a:xfrm>
              <a:prstGeom prst="can">
                <a:avLst/>
              </a:prstGeom>
              <a:gr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3" name="Can 82"/>
              <p:cNvSpPr/>
              <p:nvPr/>
            </p:nvSpPr>
            <p:spPr>
              <a:xfrm rot="2440910">
                <a:off x="7600257" y="2946243"/>
                <a:ext cx="132694" cy="354559"/>
              </a:xfrm>
              <a:prstGeom prst="can">
                <a:avLst/>
              </a:prstGeom>
              <a:gr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4" name="Can 83"/>
              <p:cNvSpPr/>
              <p:nvPr/>
            </p:nvSpPr>
            <p:spPr>
              <a:xfrm rot="2440910">
                <a:off x="7507718" y="2929684"/>
                <a:ext cx="132694" cy="354559"/>
              </a:xfrm>
              <a:prstGeom prst="can">
                <a:avLst/>
              </a:prstGeom>
              <a:gr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52" name="Heptagon 51"/>
            <p:cNvSpPr/>
            <p:nvPr/>
          </p:nvSpPr>
          <p:spPr>
            <a:xfrm rot="630686">
              <a:off x="3827310" y="4018204"/>
              <a:ext cx="855647" cy="830270"/>
            </a:xfrm>
            <a:prstGeom prst="heptagon">
              <a:avLst/>
            </a:prstGeom>
            <a:solidFill>
              <a:srgbClr val="FF0000">
                <a:alpha val="7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4" name="Oval 53"/>
            <p:cNvSpPr/>
            <p:nvPr/>
          </p:nvSpPr>
          <p:spPr>
            <a:xfrm rot="2473965">
              <a:off x="4278152" y="3929303"/>
              <a:ext cx="111123" cy="100014"/>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5" name="Oval 54"/>
            <p:cNvSpPr/>
            <p:nvPr/>
          </p:nvSpPr>
          <p:spPr>
            <a:xfrm rot="2473965">
              <a:off x="4616283" y="4176955"/>
              <a:ext cx="112711" cy="100014"/>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6" name="Oval 55"/>
            <p:cNvSpPr/>
            <p:nvPr/>
          </p:nvSpPr>
          <p:spPr>
            <a:xfrm rot="2473965">
              <a:off x="4636921" y="4586534"/>
              <a:ext cx="111123" cy="100014"/>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7" name="Oval 56"/>
            <p:cNvSpPr/>
            <p:nvPr/>
          </p:nvSpPr>
          <p:spPr>
            <a:xfrm rot="2473965">
              <a:off x="3925733" y="4796086"/>
              <a:ext cx="111123" cy="9842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8" name="Oval 57"/>
            <p:cNvSpPr/>
            <p:nvPr/>
          </p:nvSpPr>
          <p:spPr>
            <a:xfrm rot="2473965">
              <a:off x="4303551" y="4867524"/>
              <a:ext cx="111123" cy="100013"/>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9" name="Oval 58"/>
            <p:cNvSpPr/>
            <p:nvPr/>
          </p:nvSpPr>
          <p:spPr>
            <a:xfrm rot="2473965">
              <a:off x="3700312" y="4424607"/>
              <a:ext cx="112710" cy="98426"/>
            </a:xfrm>
            <a:prstGeom prst="ellipse">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Oval 59"/>
            <p:cNvSpPr/>
            <p:nvPr/>
          </p:nvSpPr>
          <p:spPr>
            <a:xfrm rot="2473965">
              <a:off x="3854296" y="4038842"/>
              <a:ext cx="112711" cy="100013"/>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9" name="Isosceles Triangle 88"/>
            <p:cNvSpPr/>
            <p:nvPr/>
          </p:nvSpPr>
          <p:spPr>
            <a:xfrm rot="10045703">
              <a:off x="4106705" y="4073767"/>
              <a:ext cx="177797" cy="327028"/>
            </a:xfrm>
            <a:prstGeom prs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6" name="Isosceles Triangle 95"/>
            <p:cNvSpPr/>
            <p:nvPr/>
          </p:nvSpPr>
          <p:spPr>
            <a:xfrm rot="745703">
              <a:off x="4119405" y="4505571"/>
              <a:ext cx="177797" cy="325440"/>
            </a:xfrm>
            <a:prstGeom prs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7" name="Isosceles Triangle 96"/>
            <p:cNvSpPr/>
            <p:nvPr/>
          </p:nvSpPr>
          <p:spPr>
            <a:xfrm rot="13345703">
              <a:off x="4306726" y="4119805"/>
              <a:ext cx="177797" cy="327028"/>
            </a:xfrm>
            <a:prstGeom prs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8" name="Isosceles Triangle 97"/>
            <p:cNvSpPr/>
            <p:nvPr/>
          </p:nvSpPr>
          <p:spPr>
            <a:xfrm rot="3745703">
              <a:off x="3960655" y="4403973"/>
              <a:ext cx="177802" cy="327019"/>
            </a:xfrm>
            <a:prstGeom prs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9" name="Isosceles Triangle 98"/>
            <p:cNvSpPr/>
            <p:nvPr/>
          </p:nvSpPr>
          <p:spPr>
            <a:xfrm rot="6745703">
              <a:off x="3947161" y="4195215"/>
              <a:ext cx="177802" cy="325432"/>
            </a:xfrm>
            <a:prstGeom prs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0" name="Isosceles Triangle 99"/>
            <p:cNvSpPr/>
            <p:nvPr/>
          </p:nvSpPr>
          <p:spPr>
            <a:xfrm rot="19345703">
              <a:off x="4313076" y="4470646"/>
              <a:ext cx="177797" cy="327028"/>
            </a:xfrm>
            <a:prstGeom prs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1" name="Isosceles Triangle 100"/>
            <p:cNvSpPr/>
            <p:nvPr/>
          </p:nvSpPr>
          <p:spPr>
            <a:xfrm rot="15745703">
              <a:off x="4396417" y="4301579"/>
              <a:ext cx="177802" cy="325431"/>
            </a:xfrm>
            <a:prstGeom prs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3" name="Isosceles Triangle 102"/>
            <p:cNvSpPr/>
            <p:nvPr/>
          </p:nvSpPr>
          <p:spPr>
            <a:xfrm rot="9300000">
              <a:off x="4528973" y="3394311"/>
              <a:ext cx="177797" cy="327028"/>
            </a:xfrm>
            <a:prstGeom prs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4" name="Isosceles Triangle 103"/>
            <p:cNvSpPr/>
            <p:nvPr/>
          </p:nvSpPr>
          <p:spPr>
            <a:xfrm rot="9300000">
              <a:off x="5109988" y="3683239"/>
              <a:ext cx="177797" cy="325440"/>
            </a:xfrm>
            <a:prstGeom prs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848" name="TextBox 174"/>
            <p:cNvSpPr txBox="1">
              <a:spLocks noChangeArrowheads="1"/>
            </p:cNvSpPr>
            <p:nvPr/>
          </p:nvSpPr>
          <p:spPr bwMode="auto">
            <a:xfrm>
              <a:off x="5160761" y="2730414"/>
              <a:ext cx="3157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K</a:t>
              </a:r>
              <a:r>
                <a:rPr lang="en-US" sz="1200" baseline="30000"/>
                <a:t>+</a:t>
              </a:r>
              <a:endParaRPr lang="en-US" sz="1200"/>
            </a:p>
          </p:txBody>
        </p:sp>
        <p:sp>
          <p:nvSpPr>
            <p:cNvPr id="34849" name="TextBox 175"/>
            <p:cNvSpPr txBox="1">
              <a:spLocks noChangeArrowheads="1"/>
            </p:cNvSpPr>
            <p:nvPr/>
          </p:nvSpPr>
          <p:spPr bwMode="auto">
            <a:xfrm>
              <a:off x="5690587" y="2851958"/>
              <a:ext cx="3157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K</a:t>
              </a:r>
              <a:r>
                <a:rPr lang="en-US" sz="1200" baseline="30000"/>
                <a:t>+</a:t>
              </a:r>
              <a:endParaRPr lang="en-US" sz="1200"/>
            </a:p>
          </p:txBody>
        </p:sp>
        <p:grpSp>
          <p:nvGrpSpPr>
            <p:cNvPr id="34850" name="Group 282"/>
            <p:cNvGrpSpPr>
              <a:grpSpLocks/>
            </p:cNvGrpSpPr>
            <p:nvPr/>
          </p:nvGrpSpPr>
          <p:grpSpPr bwMode="auto">
            <a:xfrm>
              <a:off x="5015299" y="1071150"/>
              <a:ext cx="723771" cy="1703702"/>
              <a:chOff x="5015299" y="1071150"/>
              <a:chExt cx="723771" cy="1703702"/>
            </a:xfrm>
          </p:grpSpPr>
          <p:cxnSp>
            <p:nvCxnSpPr>
              <p:cNvPr id="156" name="Straight Arrow Connector 155"/>
              <p:cNvCxnSpPr/>
              <p:nvPr/>
            </p:nvCxnSpPr>
            <p:spPr>
              <a:xfrm flipH="1">
                <a:off x="5173486" y="1357531"/>
                <a:ext cx="128585" cy="1157298"/>
              </a:xfrm>
              <a:prstGeom prst="straightConnector1">
                <a:avLst/>
              </a:prstGeom>
              <a:ln w="12700">
                <a:tailEnd type="arrow" w="med" len="med"/>
              </a:ln>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p:nvPr/>
            </p:nvCxnSpPr>
            <p:spPr>
              <a:xfrm flipV="1">
                <a:off x="5302071" y="1555970"/>
                <a:ext cx="176210" cy="1219211"/>
              </a:xfrm>
              <a:prstGeom prst="straightConnector1">
                <a:avLst/>
              </a:prstGeom>
              <a:ln w="12700">
                <a:tailEnd type="arrow" w="med" len="med"/>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bwMode="auto">
              <a:xfrm>
                <a:off x="5160787" y="233226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auto">
              <a:xfrm>
                <a:off x="5160787" y="233226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auto">
              <a:xfrm>
                <a:off x="5160787" y="2332264"/>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4938" name="Group 75"/>
              <p:cNvGrpSpPr>
                <a:grpSpLocks/>
              </p:cNvGrpSpPr>
              <p:nvPr/>
            </p:nvGrpSpPr>
            <p:grpSpPr bwMode="auto">
              <a:xfrm rot="845298">
                <a:off x="5036874" y="1697583"/>
                <a:ext cx="493488" cy="628661"/>
                <a:chOff x="3277931" y="1715746"/>
                <a:chExt cx="493488" cy="628661"/>
              </a:xfrm>
            </p:grpSpPr>
            <p:grpSp>
              <p:nvGrpSpPr>
                <p:cNvPr id="34942" name="Group 61"/>
                <p:cNvGrpSpPr>
                  <a:grpSpLocks/>
                </p:cNvGrpSpPr>
                <p:nvPr/>
              </p:nvGrpSpPr>
              <p:grpSpPr bwMode="auto">
                <a:xfrm rot="267823">
                  <a:off x="3404414" y="1788766"/>
                  <a:ext cx="300428" cy="555641"/>
                  <a:chOff x="3355689" y="1835917"/>
                  <a:chExt cx="300428" cy="555641"/>
                </a:xfrm>
              </p:grpSpPr>
              <p:sp>
                <p:nvSpPr>
                  <p:cNvPr id="37" name="Can 36"/>
                  <p:cNvSpPr/>
                  <p:nvPr/>
                </p:nvSpPr>
                <p:spPr>
                  <a:xfrm rot="20849017">
                    <a:off x="3352749" y="1868147"/>
                    <a:ext cx="131761" cy="485779"/>
                  </a:xfrm>
                  <a:prstGeom prst="ca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Can 37"/>
                  <p:cNvSpPr/>
                  <p:nvPr/>
                </p:nvSpPr>
                <p:spPr>
                  <a:xfrm rot="20849017">
                    <a:off x="3519348" y="1834089"/>
                    <a:ext cx="131761" cy="488954"/>
                  </a:xfrm>
                  <a:prstGeom prst="ca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Can 38"/>
                  <p:cNvSpPr/>
                  <p:nvPr/>
                </p:nvSpPr>
                <p:spPr>
                  <a:xfrm rot="20849017">
                    <a:off x="3445434" y="1899041"/>
                    <a:ext cx="131760" cy="487367"/>
                  </a:xfrm>
                  <a:prstGeom prst="ca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70" name="Oval 69"/>
                <p:cNvSpPr/>
                <p:nvPr/>
              </p:nvSpPr>
              <p:spPr>
                <a:xfrm>
                  <a:off x="3640628" y="1716285"/>
                  <a:ext cx="130173" cy="131763"/>
                </a:xfrm>
                <a:prstGeom prst="ellipse">
                  <a:avLst/>
                </a:prstGeom>
                <a:gradFill>
                  <a:gsLst>
                    <a:gs pos="0">
                      <a:srgbClr val="FF0000"/>
                    </a:gs>
                    <a:gs pos="100000">
                      <a:schemeClr val="accent1">
                        <a:tint val="50000"/>
                        <a:shade val="100000"/>
                        <a:satMod val="350000"/>
                      </a:schemeClr>
                    </a:gs>
                  </a:gsLst>
                </a:grad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1" name="Oval 70"/>
                <p:cNvSpPr/>
                <p:nvPr/>
              </p:nvSpPr>
              <p:spPr>
                <a:xfrm>
                  <a:off x="3277223" y="1774754"/>
                  <a:ext cx="130173" cy="131763"/>
                </a:xfrm>
                <a:prstGeom prst="ellipse">
                  <a:avLst/>
                </a:prstGeom>
                <a:gradFill>
                  <a:gsLst>
                    <a:gs pos="0">
                      <a:srgbClr val="FF0000"/>
                    </a:gs>
                    <a:gs pos="100000">
                      <a:schemeClr val="accent1">
                        <a:tint val="50000"/>
                        <a:shade val="100000"/>
                        <a:satMod val="350000"/>
                      </a:schemeClr>
                    </a:gs>
                  </a:gsLst>
                </a:grad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4939" name="Group 179"/>
              <p:cNvGrpSpPr>
                <a:grpSpLocks/>
              </p:cNvGrpSpPr>
              <p:nvPr/>
            </p:nvGrpSpPr>
            <p:grpSpPr bwMode="auto">
              <a:xfrm>
                <a:off x="5015299" y="1071150"/>
                <a:ext cx="723771" cy="286768"/>
                <a:chOff x="5132527" y="836694"/>
                <a:chExt cx="723771" cy="286768"/>
              </a:xfrm>
            </p:grpSpPr>
            <p:sp>
              <p:nvSpPr>
                <p:cNvPr id="34940" name="TextBox 176"/>
                <p:cNvSpPr txBox="1">
                  <a:spLocks noChangeArrowheads="1"/>
                </p:cNvSpPr>
                <p:nvPr/>
              </p:nvSpPr>
              <p:spPr bwMode="auto">
                <a:xfrm>
                  <a:off x="5132527" y="836694"/>
                  <a:ext cx="4088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Na</a:t>
                  </a:r>
                  <a:r>
                    <a:rPr lang="en-US" sz="1200" baseline="30000"/>
                    <a:t>+</a:t>
                  </a:r>
                  <a:endParaRPr lang="en-US" sz="1200"/>
                </a:p>
              </p:txBody>
            </p:sp>
            <p:sp>
              <p:nvSpPr>
                <p:cNvPr id="34941" name="TextBox 177"/>
                <p:cNvSpPr txBox="1">
                  <a:spLocks noChangeArrowheads="1"/>
                </p:cNvSpPr>
                <p:nvPr/>
              </p:nvSpPr>
              <p:spPr bwMode="auto">
                <a:xfrm>
                  <a:off x="5412772" y="846463"/>
                  <a:ext cx="4435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Ca</a:t>
                  </a:r>
                  <a:r>
                    <a:rPr lang="en-US" sz="1200" baseline="30000"/>
                    <a:t>2+</a:t>
                  </a:r>
                  <a:endParaRPr lang="en-US" sz="1200"/>
                </a:p>
              </p:txBody>
            </p:sp>
          </p:grpSp>
        </p:grpSp>
        <p:grpSp>
          <p:nvGrpSpPr>
            <p:cNvPr id="34851" name="Group 183"/>
            <p:cNvGrpSpPr>
              <a:grpSpLocks/>
            </p:cNvGrpSpPr>
            <p:nvPr/>
          </p:nvGrpSpPr>
          <p:grpSpPr bwMode="auto">
            <a:xfrm>
              <a:off x="6151345" y="1190777"/>
              <a:ext cx="723771" cy="425428"/>
              <a:chOff x="6131807" y="1141932"/>
              <a:chExt cx="723771" cy="425428"/>
            </a:xfrm>
          </p:grpSpPr>
          <p:sp>
            <p:nvSpPr>
              <p:cNvPr id="34929" name="TextBox 178"/>
              <p:cNvSpPr txBox="1">
                <a:spLocks noChangeArrowheads="1"/>
              </p:cNvSpPr>
              <p:nvPr/>
            </p:nvSpPr>
            <p:spPr bwMode="auto">
              <a:xfrm>
                <a:off x="6146281" y="1290361"/>
                <a:ext cx="6073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NMDG</a:t>
                </a:r>
              </a:p>
            </p:txBody>
          </p:sp>
          <p:grpSp>
            <p:nvGrpSpPr>
              <p:cNvPr id="34930" name="Group 180"/>
              <p:cNvGrpSpPr>
                <a:grpSpLocks/>
              </p:cNvGrpSpPr>
              <p:nvPr/>
            </p:nvGrpSpPr>
            <p:grpSpPr bwMode="auto">
              <a:xfrm>
                <a:off x="6131807" y="1141932"/>
                <a:ext cx="723771" cy="286768"/>
                <a:chOff x="5132527" y="836694"/>
                <a:chExt cx="723771" cy="286768"/>
              </a:xfrm>
            </p:grpSpPr>
            <p:sp>
              <p:nvSpPr>
                <p:cNvPr id="34931" name="TextBox 181"/>
                <p:cNvSpPr txBox="1">
                  <a:spLocks noChangeArrowheads="1"/>
                </p:cNvSpPr>
                <p:nvPr/>
              </p:nvSpPr>
              <p:spPr bwMode="auto">
                <a:xfrm>
                  <a:off x="5132527" y="836694"/>
                  <a:ext cx="4088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Na</a:t>
                  </a:r>
                  <a:r>
                    <a:rPr lang="en-US" sz="1200" baseline="30000"/>
                    <a:t>+</a:t>
                  </a:r>
                  <a:endParaRPr lang="en-US" sz="1200"/>
                </a:p>
              </p:txBody>
            </p:sp>
            <p:sp>
              <p:nvSpPr>
                <p:cNvPr id="34932" name="TextBox 182"/>
                <p:cNvSpPr txBox="1">
                  <a:spLocks noChangeArrowheads="1"/>
                </p:cNvSpPr>
                <p:nvPr/>
              </p:nvSpPr>
              <p:spPr bwMode="auto">
                <a:xfrm>
                  <a:off x="5412772" y="846463"/>
                  <a:ext cx="4435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Ca</a:t>
                  </a:r>
                  <a:r>
                    <a:rPr lang="en-US" sz="1200" baseline="30000"/>
                    <a:t>2+</a:t>
                  </a:r>
                  <a:endParaRPr lang="en-US" sz="1200"/>
                </a:p>
              </p:txBody>
            </p:sp>
          </p:grpSp>
        </p:grpSp>
        <p:cxnSp>
          <p:nvCxnSpPr>
            <p:cNvPr id="185" name="Straight Arrow Connector 184"/>
            <p:cNvCxnSpPr/>
            <p:nvPr/>
          </p:nvCxnSpPr>
          <p:spPr>
            <a:xfrm flipH="1">
              <a:off x="4622633" y="3372086"/>
              <a:ext cx="693726" cy="619130"/>
            </a:xfrm>
            <a:prstGeom prst="straightConnector1">
              <a:avLst/>
            </a:prstGeom>
            <a:ln w="12700">
              <a:tailEnd type="arrow" w="med" len="med"/>
            </a:ln>
          </p:spPr>
          <p:style>
            <a:lnRef idx="2">
              <a:schemeClr val="accent1"/>
            </a:lnRef>
            <a:fillRef idx="0">
              <a:schemeClr val="accent1"/>
            </a:fillRef>
            <a:effectRef idx="1">
              <a:schemeClr val="accent1"/>
            </a:effectRef>
            <a:fontRef idx="minor">
              <a:schemeClr val="tx1"/>
            </a:fontRef>
          </p:style>
        </p:cxnSp>
        <p:sp>
          <p:nvSpPr>
            <p:cNvPr id="34853" name="TextBox 188"/>
            <p:cNvSpPr txBox="1">
              <a:spLocks noChangeArrowheads="1"/>
            </p:cNvSpPr>
            <p:nvPr/>
          </p:nvSpPr>
          <p:spPr bwMode="auto">
            <a:xfrm rot="-2537562">
              <a:off x="4458468" y="3238496"/>
              <a:ext cx="14546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000"/>
                <a:t>Aggregation</a:t>
              </a:r>
            </a:p>
          </p:txBody>
        </p:sp>
        <p:sp>
          <p:nvSpPr>
            <p:cNvPr id="34854" name="TextBox 189"/>
            <p:cNvSpPr txBox="1">
              <a:spLocks noChangeArrowheads="1"/>
            </p:cNvSpPr>
            <p:nvPr/>
          </p:nvSpPr>
          <p:spPr bwMode="auto">
            <a:xfrm>
              <a:off x="5191770" y="3091352"/>
              <a:ext cx="5309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800">
                  <a:sym typeface="Wingdings" pitchFamily="2" charset="2"/>
                </a:rPr>
                <a:t></a:t>
              </a:r>
              <a:r>
                <a:rPr lang="en-US" sz="1200">
                  <a:sym typeface="Wingdings" pitchFamily="2" charset="2"/>
                </a:rPr>
                <a:t>[K</a:t>
              </a:r>
              <a:r>
                <a:rPr lang="en-US" sz="1200" baseline="30000">
                  <a:sym typeface="Wingdings" pitchFamily="2" charset="2"/>
                </a:rPr>
                <a:t>+</a:t>
              </a:r>
              <a:r>
                <a:rPr lang="en-US" sz="1200">
                  <a:sym typeface="Wingdings" pitchFamily="2" charset="2"/>
                </a:rPr>
                <a:t>]</a:t>
              </a:r>
              <a:r>
                <a:rPr lang="en-US" sz="1200" baseline="-25000">
                  <a:sym typeface="Wingdings" pitchFamily="2" charset="2"/>
                </a:rPr>
                <a:t>i</a:t>
              </a:r>
              <a:endParaRPr lang="en-US" sz="1200"/>
            </a:p>
          </p:txBody>
        </p:sp>
        <p:cxnSp>
          <p:nvCxnSpPr>
            <p:cNvPr id="193" name="Straight Arrow Connector 192"/>
            <p:cNvCxnSpPr/>
            <p:nvPr/>
          </p:nvCxnSpPr>
          <p:spPr>
            <a:xfrm flipH="1">
              <a:off x="5019501" y="3216510"/>
              <a:ext cx="2085939" cy="1273186"/>
            </a:xfrm>
            <a:prstGeom prst="straightConnector1">
              <a:avLst/>
            </a:prstGeom>
            <a:ln w="12700">
              <a:tailEnd type="arrow" w="med" len="med"/>
            </a:ln>
          </p:spPr>
          <p:style>
            <a:lnRef idx="2">
              <a:schemeClr val="accent1"/>
            </a:lnRef>
            <a:fillRef idx="0">
              <a:schemeClr val="accent1"/>
            </a:fillRef>
            <a:effectRef idx="1">
              <a:schemeClr val="accent1"/>
            </a:effectRef>
            <a:fontRef idx="minor">
              <a:schemeClr val="tx1"/>
            </a:fontRef>
          </p:style>
        </p:cxnSp>
        <p:sp>
          <p:nvSpPr>
            <p:cNvPr id="34856" name="TextBox 197"/>
            <p:cNvSpPr txBox="1">
              <a:spLocks noChangeArrowheads="1"/>
            </p:cNvSpPr>
            <p:nvPr/>
          </p:nvSpPr>
          <p:spPr bwMode="auto">
            <a:xfrm rot="-1796987">
              <a:off x="5266971" y="4091626"/>
              <a:ext cx="7104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000"/>
                <a:t>Activation</a:t>
              </a:r>
            </a:p>
          </p:txBody>
        </p:sp>
        <p:sp>
          <p:nvSpPr>
            <p:cNvPr id="202" name="Oval 201"/>
            <p:cNvSpPr/>
            <p:nvPr/>
          </p:nvSpPr>
          <p:spPr>
            <a:xfrm flipH="1" flipV="1">
              <a:off x="8359544" y="2197326"/>
              <a:ext cx="73024" cy="63501"/>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3" name="Oval 202"/>
            <p:cNvSpPr/>
            <p:nvPr/>
          </p:nvSpPr>
          <p:spPr>
            <a:xfrm flipH="1" flipV="1">
              <a:off x="7953151" y="2268763"/>
              <a:ext cx="74612" cy="63501"/>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4" name="Oval 203"/>
            <p:cNvSpPr/>
            <p:nvPr/>
          </p:nvSpPr>
          <p:spPr>
            <a:xfrm flipH="1" flipV="1">
              <a:off x="8188097" y="2748192"/>
              <a:ext cx="74612" cy="63501"/>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5" name="Oval 204"/>
            <p:cNvSpPr/>
            <p:nvPr/>
          </p:nvSpPr>
          <p:spPr>
            <a:xfrm flipH="1" flipV="1">
              <a:off x="7105440" y="3505437"/>
              <a:ext cx="74612" cy="63501"/>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6" name="Oval 205"/>
            <p:cNvSpPr/>
            <p:nvPr/>
          </p:nvSpPr>
          <p:spPr>
            <a:xfrm flipH="1" flipV="1">
              <a:off x="7280062" y="3440349"/>
              <a:ext cx="74612" cy="65089"/>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7" name="Oval 206"/>
            <p:cNvSpPr/>
            <p:nvPr/>
          </p:nvSpPr>
          <p:spPr>
            <a:xfrm flipH="1" flipV="1">
              <a:off x="7105440" y="3324461"/>
              <a:ext cx="74612" cy="63501"/>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863" name="TextBox 207"/>
            <p:cNvSpPr txBox="1">
              <a:spLocks noChangeArrowheads="1"/>
            </p:cNvSpPr>
            <p:nvPr/>
          </p:nvSpPr>
          <p:spPr bwMode="auto">
            <a:xfrm>
              <a:off x="7845602" y="2286648"/>
              <a:ext cx="9085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000"/>
                <a:t>Permeants up to 900 Da</a:t>
              </a:r>
            </a:p>
          </p:txBody>
        </p:sp>
        <p:cxnSp>
          <p:nvCxnSpPr>
            <p:cNvPr id="209" name="Straight Arrow Connector 208"/>
            <p:cNvCxnSpPr/>
            <p:nvPr/>
          </p:nvCxnSpPr>
          <p:spPr>
            <a:xfrm>
              <a:off x="6949868" y="2748192"/>
              <a:ext cx="349244" cy="247652"/>
            </a:xfrm>
            <a:prstGeom prst="straightConnector1">
              <a:avLst/>
            </a:prstGeom>
            <a:ln w="12700">
              <a:tailEnd type="arrow" w="med" len="med"/>
            </a:ln>
          </p:spPr>
          <p:style>
            <a:lnRef idx="2">
              <a:schemeClr val="accent1"/>
            </a:lnRef>
            <a:fillRef idx="0">
              <a:schemeClr val="accent1"/>
            </a:fillRef>
            <a:effectRef idx="1">
              <a:schemeClr val="accent1"/>
            </a:effectRef>
            <a:fontRef idx="minor">
              <a:schemeClr val="tx1"/>
            </a:fontRef>
          </p:style>
        </p:cxnSp>
        <p:cxnSp>
          <p:nvCxnSpPr>
            <p:cNvPr id="213" name="Straight Arrow Connector 212"/>
            <p:cNvCxnSpPr/>
            <p:nvPr/>
          </p:nvCxnSpPr>
          <p:spPr>
            <a:xfrm>
              <a:off x="4673432" y="2149700"/>
              <a:ext cx="341307" cy="0"/>
            </a:xfrm>
            <a:prstGeom prst="straightConnector1">
              <a:avLst/>
            </a:prstGeom>
            <a:ln w="12700">
              <a:tailEnd type="arrow" w="med" len="med"/>
            </a:ln>
          </p:spPr>
          <p:style>
            <a:lnRef idx="2">
              <a:schemeClr val="accent1"/>
            </a:lnRef>
            <a:fillRef idx="0">
              <a:schemeClr val="accent1"/>
            </a:fillRef>
            <a:effectRef idx="1">
              <a:schemeClr val="accent1"/>
            </a:effectRef>
            <a:fontRef idx="minor">
              <a:schemeClr val="tx1"/>
            </a:fontRef>
          </p:style>
        </p:cxnSp>
        <p:cxnSp>
          <p:nvCxnSpPr>
            <p:cNvPr id="214" name="Straight Arrow Connector 213"/>
            <p:cNvCxnSpPr/>
            <p:nvPr/>
          </p:nvCxnSpPr>
          <p:spPr>
            <a:xfrm>
              <a:off x="5517968" y="2214788"/>
              <a:ext cx="354007" cy="92076"/>
            </a:xfrm>
            <a:prstGeom prst="straightConnector1">
              <a:avLst/>
            </a:prstGeom>
            <a:ln w="12700">
              <a:tailEnd type="arrow" w="med" len="med"/>
            </a:ln>
          </p:spPr>
          <p:style>
            <a:lnRef idx="2">
              <a:schemeClr val="accent1"/>
            </a:lnRef>
            <a:fillRef idx="0">
              <a:schemeClr val="accent1"/>
            </a:fillRef>
            <a:effectRef idx="1">
              <a:schemeClr val="accent1"/>
            </a:effectRef>
            <a:fontRef idx="minor">
              <a:schemeClr val="tx1"/>
            </a:fontRef>
          </p:style>
        </p:cxnSp>
        <p:sp>
          <p:nvSpPr>
            <p:cNvPr id="34867" name="TextBox 217"/>
            <p:cNvSpPr txBox="1">
              <a:spLocks noChangeArrowheads="1"/>
            </p:cNvSpPr>
            <p:nvPr/>
          </p:nvSpPr>
          <p:spPr bwMode="auto">
            <a:xfrm>
              <a:off x="4153821" y="2225540"/>
              <a:ext cx="5052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P2X7</a:t>
              </a:r>
            </a:p>
          </p:txBody>
        </p:sp>
        <p:sp>
          <p:nvSpPr>
            <p:cNvPr id="34868" name="TextBox 218"/>
            <p:cNvSpPr txBox="1">
              <a:spLocks noChangeArrowheads="1"/>
            </p:cNvSpPr>
            <p:nvPr/>
          </p:nvSpPr>
          <p:spPr bwMode="auto">
            <a:xfrm>
              <a:off x="6574154" y="1974092"/>
              <a:ext cx="9400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Pannexin-1</a:t>
              </a:r>
            </a:p>
          </p:txBody>
        </p:sp>
        <p:sp>
          <p:nvSpPr>
            <p:cNvPr id="239" name="Right Arrow 238"/>
            <p:cNvSpPr/>
            <p:nvPr/>
          </p:nvSpPr>
          <p:spPr>
            <a:xfrm rot="1115585">
              <a:off x="6324404" y="2416403"/>
              <a:ext cx="177797" cy="238127"/>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1" name="Oval 240"/>
            <p:cNvSpPr/>
            <p:nvPr/>
          </p:nvSpPr>
          <p:spPr>
            <a:xfrm>
              <a:off x="3228832" y="4789736"/>
              <a:ext cx="195260" cy="174627"/>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2" name="Oval 241"/>
            <p:cNvSpPr/>
            <p:nvPr/>
          </p:nvSpPr>
          <p:spPr>
            <a:xfrm>
              <a:off x="3219307" y="4985000"/>
              <a:ext cx="204784" cy="401641"/>
            </a:xfrm>
            <a:prstGeom prst="ellipse">
              <a:avLst/>
            </a:prstGeom>
            <a:gradFill flip="none" rotWithShape="1">
              <a:gsLst>
                <a:gs pos="0">
                  <a:schemeClr val="accent1"/>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5" name="Freeform 244"/>
            <p:cNvSpPr/>
            <p:nvPr/>
          </p:nvSpPr>
          <p:spPr>
            <a:xfrm rot="3532697" flipH="1">
              <a:off x="3083570" y="4130129"/>
              <a:ext cx="636594" cy="419093"/>
            </a:xfrm>
            <a:custGeom>
              <a:avLst/>
              <a:gdLst>
                <a:gd name="connsiteX0" fmla="*/ 0 w 527539"/>
                <a:gd name="connsiteY0" fmla="*/ 523835 h 523835"/>
                <a:gd name="connsiteX1" fmla="*/ 97693 w 527539"/>
                <a:gd name="connsiteY1" fmla="*/ 45142 h 523835"/>
                <a:gd name="connsiteX2" fmla="*/ 527539 w 527539"/>
                <a:gd name="connsiteY2" fmla="*/ 25604 h 523835"/>
              </a:gdLst>
              <a:ahLst/>
              <a:cxnLst>
                <a:cxn ang="0">
                  <a:pos x="connsiteX0" y="connsiteY0"/>
                </a:cxn>
                <a:cxn ang="0">
                  <a:pos x="connsiteX1" y="connsiteY1"/>
                </a:cxn>
                <a:cxn ang="0">
                  <a:pos x="connsiteX2" y="connsiteY2"/>
                </a:cxn>
              </a:cxnLst>
              <a:rect l="l" t="t" r="r" b="b"/>
              <a:pathLst>
                <a:path w="527539" h="523835">
                  <a:moveTo>
                    <a:pt x="0" y="523835"/>
                  </a:moveTo>
                  <a:cubicBezTo>
                    <a:pt x="4885" y="326007"/>
                    <a:pt x="9770" y="128180"/>
                    <a:pt x="97693" y="45142"/>
                  </a:cubicBezTo>
                  <a:cubicBezTo>
                    <a:pt x="185616" y="-37896"/>
                    <a:pt x="416821" y="17463"/>
                    <a:pt x="527539" y="25604"/>
                  </a:cubicBezTo>
                </a:path>
              </a:pathLst>
            </a:custGeom>
            <a:ln w="12700">
              <a:tailEnd type="triangle"/>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46" name="Oval 245"/>
            <p:cNvSpPr/>
            <p:nvPr/>
          </p:nvSpPr>
          <p:spPr>
            <a:xfrm>
              <a:off x="3185971" y="3757851"/>
              <a:ext cx="195259" cy="17304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7" name="Oval 246"/>
            <p:cNvSpPr/>
            <p:nvPr/>
          </p:nvSpPr>
          <p:spPr>
            <a:xfrm>
              <a:off x="2433509" y="1113053"/>
              <a:ext cx="195259" cy="174627"/>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8" name="Oval 247"/>
            <p:cNvSpPr/>
            <p:nvPr/>
          </p:nvSpPr>
          <p:spPr>
            <a:xfrm>
              <a:off x="2960550" y="1641696"/>
              <a:ext cx="195259" cy="174627"/>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9" name="Oval 248"/>
            <p:cNvSpPr/>
            <p:nvPr/>
          </p:nvSpPr>
          <p:spPr>
            <a:xfrm>
              <a:off x="2101726" y="1824259"/>
              <a:ext cx="195260" cy="17304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50" name="Straight Arrow Connector 249"/>
            <p:cNvCxnSpPr/>
            <p:nvPr/>
          </p:nvCxnSpPr>
          <p:spPr>
            <a:xfrm flipH="1" flipV="1">
              <a:off x="2685916" y="1987774"/>
              <a:ext cx="533391" cy="1673240"/>
            </a:xfrm>
            <a:prstGeom prst="straightConnector1">
              <a:avLst/>
            </a:prstGeom>
            <a:ln w="12700">
              <a:tailEnd type="arrow" w="med" len="med"/>
            </a:ln>
          </p:spPr>
          <p:style>
            <a:lnRef idx="2">
              <a:schemeClr val="accent1"/>
            </a:lnRef>
            <a:fillRef idx="0">
              <a:schemeClr val="accent1"/>
            </a:fillRef>
            <a:effectRef idx="1">
              <a:schemeClr val="accent1"/>
            </a:effectRef>
            <a:fontRef idx="minor">
              <a:schemeClr val="tx1"/>
            </a:fontRef>
          </p:style>
        </p:cxnSp>
        <p:sp>
          <p:nvSpPr>
            <p:cNvPr id="34878" name="TextBox 254"/>
            <p:cNvSpPr txBox="1">
              <a:spLocks noChangeArrowheads="1"/>
            </p:cNvSpPr>
            <p:nvPr/>
          </p:nvSpPr>
          <p:spPr bwMode="auto">
            <a:xfrm>
              <a:off x="2754921" y="4122178"/>
              <a:ext cx="8504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Activated caspase-1</a:t>
              </a:r>
            </a:p>
          </p:txBody>
        </p:sp>
        <p:sp>
          <p:nvSpPr>
            <p:cNvPr id="34879" name="TextBox 255"/>
            <p:cNvSpPr txBox="1">
              <a:spLocks noChangeArrowheads="1"/>
            </p:cNvSpPr>
            <p:nvPr/>
          </p:nvSpPr>
          <p:spPr bwMode="auto">
            <a:xfrm>
              <a:off x="2872201" y="5353542"/>
              <a:ext cx="10871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Pro-IL1β</a:t>
              </a:r>
            </a:p>
            <a:p>
              <a:pPr eaLnBrk="1" hangingPunct="1"/>
              <a:r>
                <a:rPr lang="en-US" sz="1200"/>
                <a:t>Pro-IL18</a:t>
              </a:r>
            </a:p>
            <a:p>
              <a:pPr eaLnBrk="1" hangingPunct="1"/>
              <a:r>
                <a:rPr lang="en-US" sz="1200"/>
                <a:t>accumulation</a:t>
              </a:r>
            </a:p>
          </p:txBody>
        </p:sp>
        <p:sp>
          <p:nvSpPr>
            <p:cNvPr id="34880" name="TextBox 256"/>
            <p:cNvSpPr txBox="1">
              <a:spLocks noChangeArrowheads="1"/>
            </p:cNvSpPr>
            <p:nvPr/>
          </p:nvSpPr>
          <p:spPr bwMode="auto">
            <a:xfrm>
              <a:off x="3008968" y="2661765"/>
              <a:ext cx="99831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Mature IL1β </a:t>
              </a:r>
            </a:p>
            <a:p>
              <a:pPr eaLnBrk="1" hangingPunct="1"/>
              <a:r>
                <a:rPr lang="en-US" sz="1200"/>
                <a:t>IL-18 release</a:t>
              </a:r>
            </a:p>
            <a:p>
              <a:pPr eaLnBrk="1" hangingPunct="1"/>
              <a:r>
                <a:rPr lang="en-US"/>
                <a:t> </a:t>
              </a:r>
            </a:p>
          </p:txBody>
        </p:sp>
        <p:sp>
          <p:nvSpPr>
            <p:cNvPr id="34881" name="TextBox 257"/>
            <p:cNvSpPr txBox="1">
              <a:spLocks noChangeArrowheads="1"/>
            </p:cNvSpPr>
            <p:nvPr/>
          </p:nvSpPr>
          <p:spPr bwMode="auto">
            <a:xfrm>
              <a:off x="1315879" y="4852493"/>
              <a:ext cx="13218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Inflammatory gene transcription</a:t>
              </a:r>
            </a:p>
          </p:txBody>
        </p:sp>
        <p:cxnSp>
          <p:nvCxnSpPr>
            <p:cNvPr id="259" name="Straight Arrow Connector 258"/>
            <p:cNvCxnSpPr/>
            <p:nvPr/>
          </p:nvCxnSpPr>
          <p:spPr>
            <a:xfrm>
              <a:off x="2636705" y="5113588"/>
              <a:ext cx="490529" cy="0"/>
            </a:xfrm>
            <a:prstGeom prst="straightConnector1">
              <a:avLst/>
            </a:prstGeom>
            <a:ln w="12700">
              <a:tailEnd type="arrow" w="med" len="med"/>
            </a:ln>
          </p:spPr>
          <p:style>
            <a:lnRef idx="2">
              <a:schemeClr val="accent1"/>
            </a:lnRef>
            <a:fillRef idx="0">
              <a:schemeClr val="accent1"/>
            </a:fillRef>
            <a:effectRef idx="1">
              <a:schemeClr val="accent1"/>
            </a:effectRef>
            <a:fontRef idx="minor">
              <a:schemeClr val="tx1"/>
            </a:fontRef>
          </p:style>
        </p:cxnSp>
        <p:cxnSp>
          <p:nvCxnSpPr>
            <p:cNvPr id="262" name="Straight Arrow Connector 261"/>
            <p:cNvCxnSpPr/>
            <p:nvPr/>
          </p:nvCxnSpPr>
          <p:spPr>
            <a:xfrm>
              <a:off x="1798520" y="3324461"/>
              <a:ext cx="0" cy="1493850"/>
            </a:xfrm>
            <a:prstGeom prst="straightConnector1">
              <a:avLst/>
            </a:prstGeom>
            <a:ln w="12700">
              <a:tailEnd type="arrow" w="med" len="med"/>
            </a:ln>
          </p:spPr>
          <p:style>
            <a:lnRef idx="2">
              <a:schemeClr val="accent1"/>
            </a:lnRef>
            <a:fillRef idx="0">
              <a:schemeClr val="accent1"/>
            </a:fillRef>
            <a:effectRef idx="1">
              <a:schemeClr val="accent1"/>
            </a:effectRef>
            <a:fontRef idx="minor">
              <a:schemeClr val="tx1"/>
            </a:fontRef>
          </p:style>
        </p:cxnSp>
        <p:sp>
          <p:nvSpPr>
            <p:cNvPr id="34884" name="TextBox 270"/>
            <p:cNvSpPr txBox="1">
              <a:spLocks noChangeArrowheads="1"/>
            </p:cNvSpPr>
            <p:nvPr/>
          </p:nvSpPr>
          <p:spPr bwMode="auto">
            <a:xfrm>
              <a:off x="791841" y="3033375"/>
              <a:ext cx="415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TLR</a:t>
              </a:r>
            </a:p>
          </p:txBody>
        </p:sp>
        <p:sp>
          <p:nvSpPr>
            <p:cNvPr id="34885" name="TextBox 271"/>
            <p:cNvSpPr txBox="1">
              <a:spLocks noChangeArrowheads="1"/>
            </p:cNvSpPr>
            <p:nvPr/>
          </p:nvSpPr>
          <p:spPr bwMode="auto">
            <a:xfrm>
              <a:off x="1594542" y="2286956"/>
              <a:ext cx="5693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TNF-R</a:t>
              </a:r>
            </a:p>
          </p:txBody>
        </p:sp>
        <p:sp>
          <p:nvSpPr>
            <p:cNvPr id="273" name="Oval 272"/>
            <p:cNvSpPr/>
            <p:nvPr/>
          </p:nvSpPr>
          <p:spPr>
            <a:xfrm rot="1413210">
              <a:off x="846036" y="2516415"/>
              <a:ext cx="130173" cy="133351"/>
            </a:xfrm>
            <a:prstGeom prst="ellipse">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4" name="Oval 273"/>
            <p:cNvSpPr/>
            <p:nvPr/>
          </p:nvSpPr>
          <p:spPr>
            <a:xfrm rot="1413210">
              <a:off x="1255604" y="2027461"/>
              <a:ext cx="130173" cy="133351"/>
            </a:xfrm>
            <a:prstGeom prst="ellipse">
              <a:avLst/>
            </a:prstGeom>
            <a:solidFill>
              <a:srgbClr val="008000"/>
            </a:solid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888" name="TextBox 274"/>
            <p:cNvSpPr txBox="1">
              <a:spLocks noChangeArrowheads="1"/>
            </p:cNvSpPr>
            <p:nvPr/>
          </p:nvSpPr>
          <p:spPr bwMode="auto">
            <a:xfrm>
              <a:off x="741191" y="2219268"/>
              <a:ext cx="3995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LPS</a:t>
              </a:r>
            </a:p>
          </p:txBody>
        </p:sp>
        <p:sp>
          <p:nvSpPr>
            <p:cNvPr id="34889" name="TextBox 275"/>
            <p:cNvSpPr txBox="1">
              <a:spLocks noChangeArrowheads="1"/>
            </p:cNvSpPr>
            <p:nvPr/>
          </p:nvSpPr>
          <p:spPr bwMode="auto">
            <a:xfrm>
              <a:off x="1121200" y="1757292"/>
              <a:ext cx="429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TNF</a:t>
              </a:r>
            </a:p>
          </p:txBody>
        </p:sp>
        <p:sp>
          <p:nvSpPr>
            <p:cNvPr id="277" name="Oval 276"/>
            <p:cNvSpPr/>
            <p:nvPr/>
          </p:nvSpPr>
          <p:spPr>
            <a:xfrm rot="1413210">
              <a:off x="3871759" y="1273392"/>
              <a:ext cx="130173" cy="131763"/>
            </a:xfrm>
            <a:prstGeom prst="ellipse">
              <a:avLst/>
            </a:prstGeom>
            <a:gradFill>
              <a:gsLst>
                <a:gs pos="0">
                  <a:srgbClr val="FF0000"/>
                </a:gs>
                <a:gs pos="100000">
                  <a:schemeClr val="accent1">
                    <a:tint val="50000"/>
                    <a:shade val="100000"/>
                    <a:satMod val="350000"/>
                  </a:schemeClr>
                </a:gs>
              </a:gsLst>
            </a:grad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891" name="TextBox 277"/>
            <p:cNvSpPr txBox="1">
              <a:spLocks noChangeArrowheads="1"/>
            </p:cNvSpPr>
            <p:nvPr/>
          </p:nvSpPr>
          <p:spPr bwMode="auto">
            <a:xfrm>
              <a:off x="3745695" y="1015999"/>
              <a:ext cx="4283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ATP</a:t>
              </a:r>
            </a:p>
          </p:txBody>
        </p:sp>
        <p:sp>
          <p:nvSpPr>
            <p:cNvPr id="34892" name="TextBox 278"/>
            <p:cNvSpPr txBox="1">
              <a:spLocks noChangeArrowheads="1"/>
            </p:cNvSpPr>
            <p:nvPr/>
          </p:nvSpPr>
          <p:spPr bwMode="auto">
            <a:xfrm>
              <a:off x="3684830" y="4893042"/>
              <a:ext cx="1576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Inflammasome</a:t>
              </a:r>
            </a:p>
          </p:txBody>
        </p:sp>
        <p:sp>
          <p:nvSpPr>
            <p:cNvPr id="280" name="Can 279"/>
            <p:cNvSpPr/>
            <p:nvPr/>
          </p:nvSpPr>
          <p:spPr>
            <a:xfrm rot="3835906">
              <a:off x="8010299" y="3537192"/>
              <a:ext cx="139701" cy="454017"/>
            </a:xfrm>
            <a:prstGeom prst="ca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894" name="TextBox 281"/>
            <p:cNvSpPr txBox="1">
              <a:spLocks noChangeArrowheads="1"/>
            </p:cNvSpPr>
            <p:nvPr/>
          </p:nvSpPr>
          <p:spPr bwMode="auto">
            <a:xfrm>
              <a:off x="7161194" y="4387939"/>
              <a:ext cx="6293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800">
                  <a:sym typeface="Wingdings" pitchFamily="2" charset="2"/>
                </a:rPr>
                <a:t></a:t>
              </a:r>
              <a:r>
                <a:rPr lang="en-US" sz="1200"/>
                <a:t>[Ca</a:t>
              </a:r>
              <a:r>
                <a:rPr lang="en-US" sz="1200" baseline="30000"/>
                <a:t>2+</a:t>
              </a:r>
              <a:r>
                <a:rPr lang="en-US" sz="1200"/>
                <a:t>]</a:t>
              </a:r>
            </a:p>
          </p:txBody>
        </p:sp>
        <p:grpSp>
          <p:nvGrpSpPr>
            <p:cNvPr id="34895" name="Group 283"/>
            <p:cNvGrpSpPr>
              <a:grpSpLocks/>
            </p:cNvGrpSpPr>
            <p:nvPr/>
          </p:nvGrpSpPr>
          <p:grpSpPr bwMode="auto">
            <a:xfrm rot="5804515">
              <a:off x="8193468" y="4084309"/>
              <a:ext cx="532493" cy="1436623"/>
              <a:chOff x="5036874" y="1070218"/>
              <a:chExt cx="493488" cy="1446301"/>
            </a:xfrm>
          </p:grpSpPr>
          <p:cxnSp>
            <p:nvCxnSpPr>
              <p:cNvPr id="285" name="Straight Arrow Connector 284"/>
              <p:cNvCxnSpPr/>
              <p:nvPr/>
            </p:nvCxnSpPr>
            <p:spPr>
              <a:xfrm rot="16396692" flipH="1" flipV="1">
                <a:off x="4723595" y="2004285"/>
                <a:ext cx="986068" cy="38252"/>
              </a:xfrm>
              <a:prstGeom prst="straightConnector1">
                <a:avLst/>
              </a:prstGeom>
              <a:ln w="12700">
                <a:tailEnd type="arrow" w="med" len="med"/>
              </a:ln>
            </p:spPr>
            <p:style>
              <a:lnRef idx="2">
                <a:schemeClr val="accent1"/>
              </a:lnRef>
              <a:fillRef idx="0">
                <a:schemeClr val="accent1"/>
              </a:fillRef>
              <a:effectRef idx="1">
                <a:schemeClr val="accent1"/>
              </a:effectRef>
              <a:fontRef idx="minor">
                <a:schemeClr val="tx1"/>
              </a:fontRef>
            </p:style>
          </p:cxnSp>
          <p:cxnSp>
            <p:nvCxnSpPr>
              <p:cNvPr id="286" name="Straight Arrow Connector 285"/>
              <p:cNvCxnSpPr/>
              <p:nvPr/>
            </p:nvCxnSpPr>
            <p:spPr>
              <a:xfrm rot="16396692">
                <a:off x="4954159" y="1959797"/>
                <a:ext cx="904562" cy="89745"/>
              </a:xfrm>
              <a:prstGeom prst="straightConnector1">
                <a:avLst/>
              </a:prstGeom>
              <a:ln w="12700">
                <a:tailEnd type="arrow" w="med" len="med"/>
              </a:ln>
            </p:spPr>
            <p:style>
              <a:lnRef idx="2">
                <a:schemeClr val="accent1"/>
              </a:lnRef>
              <a:fillRef idx="0">
                <a:schemeClr val="accent1"/>
              </a:fillRef>
              <a:effectRef idx="1">
                <a:schemeClr val="accent1"/>
              </a:effectRef>
              <a:fontRef idx="minor">
                <a:schemeClr val="tx1"/>
              </a:fontRef>
            </p:style>
          </p:cxnSp>
          <p:cxnSp>
            <p:nvCxnSpPr>
              <p:cNvPr id="287" name="Straight Connector 286"/>
              <p:cNvCxnSpPr/>
              <p:nvPr/>
            </p:nvCxnSpPr>
            <p:spPr bwMode="auto">
              <a:xfrm>
                <a:off x="5159371" y="2327679"/>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bwMode="auto">
              <a:xfrm>
                <a:off x="5159371" y="2327679"/>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bwMode="auto">
              <a:xfrm>
                <a:off x="5159371" y="2327679"/>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4921" name="Group 289"/>
              <p:cNvGrpSpPr>
                <a:grpSpLocks/>
              </p:cNvGrpSpPr>
              <p:nvPr/>
            </p:nvGrpSpPr>
            <p:grpSpPr bwMode="auto">
              <a:xfrm rot="845298">
                <a:off x="5036874" y="1697583"/>
                <a:ext cx="493488" cy="628661"/>
                <a:chOff x="3277931" y="1715746"/>
                <a:chExt cx="493488" cy="628661"/>
              </a:xfrm>
            </p:grpSpPr>
            <p:grpSp>
              <p:nvGrpSpPr>
                <p:cNvPr id="34923" name="Group 293"/>
                <p:cNvGrpSpPr>
                  <a:grpSpLocks/>
                </p:cNvGrpSpPr>
                <p:nvPr/>
              </p:nvGrpSpPr>
              <p:grpSpPr bwMode="auto">
                <a:xfrm rot="267823">
                  <a:off x="3404414" y="1788766"/>
                  <a:ext cx="300428" cy="555641"/>
                  <a:chOff x="3355689" y="1835917"/>
                  <a:chExt cx="300428" cy="555641"/>
                </a:xfrm>
              </p:grpSpPr>
              <p:sp>
                <p:nvSpPr>
                  <p:cNvPr id="297" name="Can 296"/>
                  <p:cNvSpPr/>
                  <p:nvPr/>
                </p:nvSpPr>
                <p:spPr>
                  <a:xfrm rot="20849017">
                    <a:off x="3351797" y="1877926"/>
                    <a:ext cx="133882" cy="485843"/>
                  </a:xfrm>
                  <a:prstGeom prst="ca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8" name="Can 297"/>
                  <p:cNvSpPr/>
                  <p:nvPr/>
                </p:nvSpPr>
                <p:spPr>
                  <a:xfrm rot="20849017">
                    <a:off x="3519321" y="1843275"/>
                    <a:ext cx="133882" cy="487442"/>
                  </a:xfrm>
                  <a:prstGeom prst="ca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9" name="Can 298"/>
                  <p:cNvSpPr/>
                  <p:nvPr/>
                </p:nvSpPr>
                <p:spPr>
                  <a:xfrm rot="20849017">
                    <a:off x="3445019" y="1908309"/>
                    <a:ext cx="132411" cy="487441"/>
                  </a:xfrm>
                  <a:prstGeom prst="ca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95" name="Oval 294"/>
                <p:cNvSpPr/>
                <p:nvPr/>
              </p:nvSpPr>
              <p:spPr>
                <a:xfrm>
                  <a:off x="3639966" y="1722839"/>
                  <a:ext cx="130940" cy="132647"/>
                </a:xfrm>
                <a:prstGeom prst="ellipse">
                  <a:avLst/>
                </a:prstGeom>
                <a:gradFill>
                  <a:gsLst>
                    <a:gs pos="0">
                      <a:srgbClr val="FF0000"/>
                    </a:gs>
                    <a:gs pos="100000">
                      <a:schemeClr val="accent1">
                        <a:tint val="50000"/>
                        <a:shade val="100000"/>
                        <a:satMod val="350000"/>
                      </a:schemeClr>
                    </a:gs>
                  </a:gsLst>
                </a:grad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6" name="Oval 295"/>
                <p:cNvSpPr/>
                <p:nvPr/>
              </p:nvSpPr>
              <p:spPr>
                <a:xfrm>
                  <a:off x="3274300" y="1779920"/>
                  <a:ext cx="130939" cy="132648"/>
                </a:xfrm>
                <a:prstGeom prst="ellipse">
                  <a:avLst/>
                </a:prstGeom>
                <a:gradFill>
                  <a:gsLst>
                    <a:gs pos="0">
                      <a:srgbClr val="FF0000"/>
                    </a:gs>
                    <a:gs pos="100000">
                      <a:schemeClr val="accent1">
                        <a:tint val="50000"/>
                        <a:shade val="100000"/>
                        <a:satMod val="350000"/>
                      </a:schemeClr>
                    </a:gs>
                  </a:gsLst>
                </a:grad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34922" name="TextBox 291"/>
              <p:cNvSpPr txBox="1">
                <a:spLocks noChangeArrowheads="1"/>
              </p:cNvSpPr>
              <p:nvPr/>
            </p:nvSpPr>
            <p:spPr bwMode="auto">
              <a:xfrm>
                <a:off x="5134134" y="1070218"/>
                <a:ext cx="171139" cy="278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z="1200"/>
              </a:p>
            </p:txBody>
          </p:sp>
        </p:grpSp>
        <p:sp>
          <p:nvSpPr>
            <p:cNvPr id="34896" name="TextBox 301"/>
            <p:cNvSpPr txBox="1">
              <a:spLocks noChangeArrowheads="1"/>
            </p:cNvSpPr>
            <p:nvPr/>
          </p:nvSpPr>
          <p:spPr bwMode="auto">
            <a:xfrm>
              <a:off x="8305906" y="3212976"/>
              <a:ext cx="95532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000"/>
                <a:t>Other membrane pores</a:t>
              </a:r>
            </a:p>
          </p:txBody>
        </p:sp>
        <p:sp>
          <p:nvSpPr>
            <p:cNvPr id="303" name="Oval 302"/>
            <p:cNvSpPr/>
            <p:nvPr/>
          </p:nvSpPr>
          <p:spPr>
            <a:xfrm flipH="1" flipV="1">
              <a:off x="7538821" y="3834052"/>
              <a:ext cx="74611" cy="63501"/>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4" name="Oval 303"/>
            <p:cNvSpPr/>
            <p:nvPr/>
          </p:nvSpPr>
          <p:spPr>
            <a:xfrm flipH="1" flipV="1">
              <a:off x="7634069" y="4015029"/>
              <a:ext cx="74611" cy="63501"/>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5" name="Oval 304"/>
            <p:cNvSpPr/>
            <p:nvPr/>
          </p:nvSpPr>
          <p:spPr>
            <a:xfrm flipH="1" flipV="1">
              <a:off x="7737254" y="3897553"/>
              <a:ext cx="74612" cy="65089"/>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34900" name="Group 313"/>
            <p:cNvGrpSpPr>
              <a:grpSpLocks/>
            </p:cNvGrpSpPr>
            <p:nvPr/>
          </p:nvGrpSpPr>
          <p:grpSpPr bwMode="auto">
            <a:xfrm>
              <a:off x="5618993" y="4933285"/>
              <a:ext cx="1132588" cy="615636"/>
              <a:chOff x="5599455" y="4864902"/>
              <a:chExt cx="1132588" cy="615636"/>
            </a:xfrm>
          </p:grpSpPr>
          <p:sp>
            <p:nvSpPr>
              <p:cNvPr id="313" name="Oval 312"/>
              <p:cNvSpPr/>
              <p:nvPr/>
            </p:nvSpPr>
            <p:spPr>
              <a:xfrm>
                <a:off x="5600028" y="4864229"/>
                <a:ext cx="831835" cy="615955"/>
              </a:xfrm>
              <a:prstGeom prst="ellipse">
                <a:avLst/>
              </a:prstGeom>
              <a:gradFill>
                <a:gsLst>
                  <a:gs pos="0">
                    <a:srgbClr val="008000">
                      <a:alpha val="20000"/>
                    </a:srgbClr>
                  </a:gs>
                  <a:gs pos="100000">
                    <a:schemeClr val="accent1">
                      <a:tint val="50000"/>
                      <a:shade val="100000"/>
                      <a:satMod val="350000"/>
                    </a:schemeClr>
                  </a:gs>
                </a:gsLst>
              </a:gra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915" name="TextBox 307"/>
              <p:cNvSpPr txBox="1">
                <a:spLocks noChangeArrowheads="1"/>
              </p:cNvSpPr>
              <p:nvPr/>
            </p:nvSpPr>
            <p:spPr bwMode="auto">
              <a:xfrm>
                <a:off x="5631973" y="4912581"/>
                <a:ext cx="11000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Mitogenic pathways</a:t>
                </a:r>
              </a:p>
            </p:txBody>
          </p:sp>
        </p:grpSp>
        <p:sp>
          <p:nvSpPr>
            <p:cNvPr id="309" name="Freeform 308"/>
            <p:cNvSpPr/>
            <p:nvPr/>
          </p:nvSpPr>
          <p:spPr>
            <a:xfrm>
              <a:off x="7137190" y="4015029"/>
              <a:ext cx="376232" cy="488954"/>
            </a:xfrm>
            <a:custGeom>
              <a:avLst/>
              <a:gdLst>
                <a:gd name="connsiteX0" fmla="*/ 52211 w 433211"/>
                <a:gd name="connsiteY0" fmla="*/ 488462 h 488462"/>
                <a:gd name="connsiteX1" fmla="*/ 32673 w 433211"/>
                <a:gd name="connsiteY1" fmla="*/ 117231 h 488462"/>
                <a:gd name="connsiteX2" fmla="*/ 433211 w 433211"/>
                <a:gd name="connsiteY2" fmla="*/ 0 h 488462"/>
              </a:gdLst>
              <a:ahLst/>
              <a:cxnLst>
                <a:cxn ang="0">
                  <a:pos x="connsiteX0" y="connsiteY0"/>
                </a:cxn>
                <a:cxn ang="0">
                  <a:pos x="connsiteX1" y="connsiteY1"/>
                </a:cxn>
                <a:cxn ang="0">
                  <a:pos x="connsiteX2" y="connsiteY2"/>
                </a:cxn>
              </a:cxnLst>
              <a:rect l="l" t="t" r="r" b="b"/>
              <a:pathLst>
                <a:path w="433211" h="488462">
                  <a:moveTo>
                    <a:pt x="52211" y="488462"/>
                  </a:moveTo>
                  <a:cubicBezTo>
                    <a:pt x="10692" y="343551"/>
                    <a:pt x="-30827" y="198641"/>
                    <a:pt x="32673" y="117231"/>
                  </a:cubicBezTo>
                  <a:cubicBezTo>
                    <a:pt x="96173" y="35821"/>
                    <a:pt x="433211" y="0"/>
                    <a:pt x="433211" y="0"/>
                  </a:cubicBezTo>
                </a:path>
              </a:pathLst>
            </a:custGeom>
            <a:ln w="12700">
              <a:tailEnd type="arrow"/>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10" name="Freeform 309"/>
            <p:cNvSpPr/>
            <p:nvPr/>
          </p:nvSpPr>
          <p:spPr>
            <a:xfrm>
              <a:off x="6349803" y="4464296"/>
              <a:ext cx="755637" cy="520705"/>
            </a:xfrm>
            <a:custGeom>
              <a:avLst/>
              <a:gdLst>
                <a:gd name="connsiteX0" fmla="*/ 869462 w 869462"/>
                <a:gd name="connsiteY0" fmla="*/ 47577 h 379730"/>
                <a:gd name="connsiteX1" fmla="*/ 517769 w 869462"/>
                <a:gd name="connsiteY1" fmla="*/ 28038 h 379730"/>
                <a:gd name="connsiteX2" fmla="*/ 0 w 869462"/>
                <a:gd name="connsiteY2" fmla="*/ 379730 h 379730"/>
              </a:gdLst>
              <a:ahLst/>
              <a:cxnLst>
                <a:cxn ang="0">
                  <a:pos x="connsiteX0" y="connsiteY0"/>
                </a:cxn>
                <a:cxn ang="0">
                  <a:pos x="connsiteX1" y="connsiteY1"/>
                </a:cxn>
                <a:cxn ang="0">
                  <a:pos x="connsiteX2" y="connsiteY2"/>
                </a:cxn>
              </a:cxnLst>
              <a:rect l="l" t="t" r="r" b="b"/>
              <a:pathLst>
                <a:path w="869462" h="379730">
                  <a:moveTo>
                    <a:pt x="869462" y="47577"/>
                  </a:moveTo>
                  <a:cubicBezTo>
                    <a:pt x="766070" y="10128"/>
                    <a:pt x="662679" y="-27321"/>
                    <a:pt x="517769" y="28038"/>
                  </a:cubicBezTo>
                  <a:cubicBezTo>
                    <a:pt x="372859" y="83397"/>
                    <a:pt x="0" y="379730"/>
                    <a:pt x="0" y="379730"/>
                  </a:cubicBezTo>
                </a:path>
              </a:pathLst>
            </a:custGeom>
            <a:ln w="12700">
              <a:tailEnd type="arrow"/>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4903" name="TextBox 310"/>
            <p:cNvSpPr txBox="1">
              <a:spLocks noChangeArrowheads="1"/>
            </p:cNvSpPr>
            <p:nvPr/>
          </p:nvSpPr>
          <p:spPr bwMode="auto">
            <a:xfrm>
              <a:off x="5979787" y="4302163"/>
              <a:ext cx="9275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000"/>
                <a:t>Contextual activation</a:t>
              </a:r>
            </a:p>
          </p:txBody>
        </p:sp>
        <p:sp>
          <p:nvSpPr>
            <p:cNvPr id="315" name="Freeform 314"/>
            <p:cNvSpPr/>
            <p:nvPr/>
          </p:nvSpPr>
          <p:spPr>
            <a:xfrm>
              <a:off x="4049556" y="5207252"/>
              <a:ext cx="268282" cy="295278"/>
            </a:xfrm>
            <a:custGeom>
              <a:avLst/>
              <a:gdLst>
                <a:gd name="connsiteX0" fmla="*/ 23501 w 267732"/>
                <a:gd name="connsiteY0" fmla="*/ 0 h 294961"/>
                <a:gd name="connsiteX1" fmla="*/ 23501 w 267732"/>
                <a:gd name="connsiteY1" fmla="*/ 263769 h 294961"/>
                <a:gd name="connsiteX2" fmla="*/ 267732 w 267732"/>
                <a:gd name="connsiteY2" fmla="*/ 293077 h 294961"/>
              </a:gdLst>
              <a:ahLst/>
              <a:cxnLst>
                <a:cxn ang="0">
                  <a:pos x="connsiteX0" y="connsiteY0"/>
                </a:cxn>
                <a:cxn ang="0">
                  <a:pos x="connsiteX1" y="connsiteY1"/>
                </a:cxn>
                <a:cxn ang="0">
                  <a:pos x="connsiteX2" y="connsiteY2"/>
                </a:cxn>
              </a:cxnLst>
              <a:rect l="l" t="t" r="r" b="b"/>
              <a:pathLst>
                <a:path w="267732" h="294961">
                  <a:moveTo>
                    <a:pt x="23501" y="0"/>
                  </a:moveTo>
                  <a:cubicBezTo>
                    <a:pt x="3148" y="107461"/>
                    <a:pt x="-17204" y="214923"/>
                    <a:pt x="23501" y="263769"/>
                  </a:cubicBezTo>
                  <a:cubicBezTo>
                    <a:pt x="64206" y="312615"/>
                    <a:pt x="228655" y="288192"/>
                    <a:pt x="267732" y="293077"/>
                  </a:cubicBezTo>
                </a:path>
              </a:pathLst>
            </a:custGeom>
            <a:ln w="12700">
              <a:tailEnd type="triangle"/>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4905" name="TextBox 315"/>
            <p:cNvSpPr txBox="1">
              <a:spLocks noChangeArrowheads="1"/>
            </p:cNvSpPr>
            <p:nvPr/>
          </p:nvSpPr>
          <p:spPr bwMode="auto">
            <a:xfrm>
              <a:off x="4262095" y="5334003"/>
              <a:ext cx="8122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Cell death</a:t>
              </a:r>
            </a:p>
          </p:txBody>
        </p:sp>
        <p:sp>
          <p:nvSpPr>
            <p:cNvPr id="34906" name="TextBox 316"/>
            <p:cNvSpPr txBox="1">
              <a:spLocks noChangeArrowheads="1"/>
            </p:cNvSpPr>
            <p:nvPr/>
          </p:nvSpPr>
          <p:spPr bwMode="auto">
            <a:xfrm>
              <a:off x="1860025" y="1565314"/>
              <a:ext cx="4826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 IL1β </a:t>
              </a:r>
            </a:p>
          </p:txBody>
        </p:sp>
        <p:sp>
          <p:nvSpPr>
            <p:cNvPr id="34907" name="TextBox 317"/>
            <p:cNvSpPr txBox="1">
              <a:spLocks noChangeArrowheads="1"/>
            </p:cNvSpPr>
            <p:nvPr/>
          </p:nvSpPr>
          <p:spPr bwMode="auto">
            <a:xfrm>
              <a:off x="7552928" y="4873505"/>
              <a:ext cx="5052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P2X7</a:t>
              </a:r>
            </a:p>
          </p:txBody>
        </p:sp>
        <p:sp>
          <p:nvSpPr>
            <p:cNvPr id="320" name="Left Bracket 319"/>
            <p:cNvSpPr/>
            <p:nvPr/>
          </p:nvSpPr>
          <p:spPr>
            <a:xfrm rot="5400000">
              <a:off x="1232585" y="270892"/>
              <a:ext cx="46038" cy="1152505"/>
            </a:xfrm>
            <a:prstGeom prst="leftBracket">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21" name="Left Bracket 320"/>
            <p:cNvSpPr/>
            <p:nvPr/>
          </p:nvSpPr>
          <p:spPr>
            <a:xfrm rot="5400000">
              <a:off x="6127556" y="-1576132"/>
              <a:ext cx="46037" cy="4849728"/>
            </a:xfrm>
            <a:prstGeom prst="leftBracket">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4910" name="TextBox 321"/>
            <p:cNvSpPr txBox="1">
              <a:spLocks noChangeArrowheads="1"/>
            </p:cNvSpPr>
            <p:nvPr/>
          </p:nvSpPr>
          <p:spPr bwMode="auto">
            <a:xfrm>
              <a:off x="1050939" y="547898"/>
              <a:ext cx="6657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Signal 1</a:t>
              </a:r>
            </a:p>
          </p:txBody>
        </p:sp>
        <p:sp>
          <p:nvSpPr>
            <p:cNvPr id="34911" name="TextBox 322"/>
            <p:cNvSpPr txBox="1">
              <a:spLocks noChangeArrowheads="1"/>
            </p:cNvSpPr>
            <p:nvPr/>
          </p:nvSpPr>
          <p:spPr bwMode="auto">
            <a:xfrm>
              <a:off x="5781425" y="556112"/>
              <a:ext cx="6657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Signal 2</a:t>
              </a:r>
            </a:p>
          </p:txBody>
        </p:sp>
        <p:sp>
          <p:nvSpPr>
            <p:cNvPr id="324" name="Oval 323"/>
            <p:cNvSpPr/>
            <p:nvPr/>
          </p:nvSpPr>
          <p:spPr>
            <a:xfrm rot="2473965">
              <a:off x="4770268" y="3380023"/>
              <a:ext cx="112710" cy="100014"/>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6" name="Oval 325"/>
            <p:cNvSpPr/>
            <p:nvPr/>
          </p:nvSpPr>
          <p:spPr>
            <a:xfrm rot="2473965">
              <a:off x="4889328" y="3832465"/>
              <a:ext cx="111123" cy="100013"/>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34819" name="TextBox 164"/>
          <p:cNvSpPr txBox="1">
            <a:spLocks noChangeArrowheads="1"/>
          </p:cNvSpPr>
          <p:nvPr/>
        </p:nvSpPr>
        <p:spPr bwMode="auto">
          <a:xfrm>
            <a:off x="2268538" y="1557338"/>
            <a:ext cx="568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 IL18 </a:t>
            </a:r>
          </a:p>
        </p:txBody>
      </p:sp>
      <p:sp>
        <p:nvSpPr>
          <p:cNvPr id="34820" name="TextBox 165"/>
          <p:cNvSpPr txBox="1">
            <a:spLocks noChangeArrowheads="1"/>
          </p:cNvSpPr>
          <p:nvPr/>
        </p:nvSpPr>
        <p:spPr bwMode="auto">
          <a:xfrm>
            <a:off x="5795963" y="6308725"/>
            <a:ext cx="2847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t>Booth, Tam &amp; Unwin 2012</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GB" smtClean="0"/>
              <a:t>Experimental glomerulonephritis</a:t>
            </a:r>
          </a:p>
        </p:txBody>
      </p:sp>
      <p:sp>
        <p:nvSpPr>
          <p:cNvPr id="35843" name="Content Placeholder 2"/>
          <p:cNvSpPr>
            <a:spLocks noGrp="1"/>
          </p:cNvSpPr>
          <p:nvPr>
            <p:ph idx="1"/>
          </p:nvPr>
        </p:nvSpPr>
        <p:spPr/>
        <p:txBody>
          <a:bodyPr/>
          <a:lstStyle/>
          <a:p>
            <a:pPr marL="342900" lvl="1" indent="-342900" eaLnBrk="1" hangingPunct="1">
              <a:buFontTx/>
              <a:buChar char="•"/>
            </a:pPr>
            <a:r>
              <a:rPr lang="en-GB" smtClean="0"/>
              <a:t>Induced by intravenous injection of anti-glomerular basement membrane antiserum </a:t>
            </a:r>
          </a:p>
          <a:p>
            <a:pPr marL="742950" lvl="2" indent="-342900" eaLnBrk="1" hangingPunct="1"/>
            <a:r>
              <a:rPr lang="en-GB" sz="1800" b="1" i="1" smtClean="0"/>
              <a:t>Tam et al Nephrol Dial Transplant 14:1658, 1999</a:t>
            </a:r>
            <a:endParaRPr lang="en-GB" smtClean="0"/>
          </a:p>
          <a:p>
            <a:pPr eaLnBrk="1" hangingPunct="1"/>
            <a:r>
              <a:rPr lang="en-GB" smtClean="0"/>
              <a:t>Susceptible strain (WKY) of rats developed severe glomerulonephritis with macrophage infiltration, renal tissue injury proteinuria and renal failure</a:t>
            </a:r>
          </a:p>
          <a:p>
            <a:pPr eaLnBrk="1" hangingPunct="1"/>
            <a:r>
              <a:rPr lang="en-GB" smtClean="0"/>
              <a:t>Resistant strain (LEW) remains healthy</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66"/>
          <p:cNvSpPr txBox="1">
            <a:spLocks noChangeArrowheads="1"/>
          </p:cNvSpPr>
          <p:nvPr/>
        </p:nvSpPr>
        <p:spPr bwMode="auto">
          <a:xfrm>
            <a:off x="7943850" y="3792538"/>
            <a:ext cx="8667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1100" b="1"/>
              <a:t>mature </a:t>
            </a:r>
          </a:p>
          <a:p>
            <a:pPr algn="ctr" eaLnBrk="1" hangingPunct="1"/>
            <a:r>
              <a:rPr lang="en-GB" sz="1100" b="1"/>
              <a:t>caspase-1</a:t>
            </a:r>
          </a:p>
        </p:txBody>
      </p:sp>
      <p:cxnSp>
        <p:nvCxnSpPr>
          <p:cNvPr id="68" name="Straight Connector 67"/>
          <p:cNvCxnSpPr/>
          <p:nvPr/>
        </p:nvCxnSpPr>
        <p:spPr>
          <a:xfrm>
            <a:off x="5214938" y="3290888"/>
            <a:ext cx="714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148263" y="3863975"/>
            <a:ext cx="730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869" name="TextBox 69"/>
          <p:cNvSpPr txBox="1">
            <a:spLocks noChangeArrowheads="1"/>
          </p:cNvSpPr>
          <p:nvPr/>
        </p:nvSpPr>
        <p:spPr bwMode="auto">
          <a:xfrm>
            <a:off x="4908550" y="3213100"/>
            <a:ext cx="3413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100"/>
              <a:t>50</a:t>
            </a:r>
          </a:p>
        </p:txBody>
      </p:sp>
      <p:sp>
        <p:nvSpPr>
          <p:cNvPr id="36870" name="TextBox 70"/>
          <p:cNvSpPr txBox="1">
            <a:spLocks noChangeArrowheads="1"/>
          </p:cNvSpPr>
          <p:nvPr/>
        </p:nvSpPr>
        <p:spPr bwMode="auto">
          <a:xfrm>
            <a:off x="4879975" y="3757613"/>
            <a:ext cx="342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100"/>
              <a:t>10</a:t>
            </a:r>
          </a:p>
        </p:txBody>
      </p:sp>
      <p:sp>
        <p:nvSpPr>
          <p:cNvPr id="36871" name="TextBox 71"/>
          <p:cNvSpPr txBox="1">
            <a:spLocks noChangeArrowheads="1"/>
          </p:cNvSpPr>
          <p:nvPr/>
        </p:nvSpPr>
        <p:spPr bwMode="auto">
          <a:xfrm>
            <a:off x="4778375" y="2963863"/>
            <a:ext cx="4603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100"/>
              <a:t>KDa</a:t>
            </a:r>
          </a:p>
        </p:txBody>
      </p:sp>
      <p:pic>
        <p:nvPicPr>
          <p:cNvPr id="36872" name="Picture 6"/>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5286375" y="3100388"/>
            <a:ext cx="261937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7"/>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5286375" y="3759200"/>
            <a:ext cx="26193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8"/>
          <p:cNvPicPr>
            <a:picLocks noChangeAspect="1" noChangeArrowheads="1"/>
          </p:cNvPicPr>
          <p:nvPr/>
        </p:nvPicPr>
        <p:blipFill>
          <a:blip r:embed="rId4">
            <a:lum bright="30000"/>
            <a:extLst>
              <a:ext uri="{28A0092B-C50C-407E-A947-70E740481C1C}">
                <a14:useLocalDpi xmlns:a14="http://schemas.microsoft.com/office/drawing/2010/main" val="0"/>
              </a:ext>
            </a:extLst>
          </a:blip>
          <a:srcRect/>
          <a:stretch>
            <a:fillRect/>
          </a:stretch>
        </p:blipFill>
        <p:spPr bwMode="auto">
          <a:xfrm>
            <a:off x="5286375" y="4167188"/>
            <a:ext cx="26193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5" name="TextBox 140"/>
          <p:cNvSpPr txBox="1">
            <a:spLocks noChangeArrowheads="1"/>
          </p:cNvSpPr>
          <p:nvPr/>
        </p:nvSpPr>
        <p:spPr bwMode="auto">
          <a:xfrm>
            <a:off x="8018463" y="4224338"/>
            <a:ext cx="6477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l-GR" sz="1100" b="1"/>
              <a:t>β</a:t>
            </a:r>
            <a:r>
              <a:rPr lang="en-GB" sz="1100" b="1"/>
              <a:t>-actin</a:t>
            </a:r>
          </a:p>
        </p:txBody>
      </p:sp>
      <p:cxnSp>
        <p:nvCxnSpPr>
          <p:cNvPr id="142" name="Straight Connector 141"/>
          <p:cNvCxnSpPr/>
          <p:nvPr/>
        </p:nvCxnSpPr>
        <p:spPr>
          <a:xfrm>
            <a:off x="5148263" y="4351338"/>
            <a:ext cx="730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877" name="TextBox 142"/>
          <p:cNvSpPr txBox="1">
            <a:spLocks noChangeArrowheads="1"/>
          </p:cNvSpPr>
          <p:nvPr/>
        </p:nvSpPr>
        <p:spPr bwMode="auto">
          <a:xfrm>
            <a:off x="4879975" y="4276725"/>
            <a:ext cx="3429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100"/>
              <a:t>43</a:t>
            </a:r>
          </a:p>
        </p:txBody>
      </p:sp>
      <p:sp>
        <p:nvSpPr>
          <p:cNvPr id="36878" name="TextBox 143"/>
          <p:cNvSpPr txBox="1">
            <a:spLocks noChangeArrowheads="1"/>
          </p:cNvSpPr>
          <p:nvPr/>
        </p:nvSpPr>
        <p:spPr bwMode="auto">
          <a:xfrm>
            <a:off x="7907338" y="3143250"/>
            <a:ext cx="11414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1100" b="1"/>
              <a:t>pro-caspase-1</a:t>
            </a:r>
          </a:p>
        </p:txBody>
      </p:sp>
      <p:pic>
        <p:nvPicPr>
          <p:cNvPr id="36879" name="Picture 2"/>
          <p:cNvPicPr>
            <a:picLocks noChangeAspect="1" noChangeArrowheads="1"/>
          </p:cNvPicPr>
          <p:nvPr/>
        </p:nvPicPr>
        <p:blipFill>
          <a:blip r:embed="rId5">
            <a:lum bright="20000"/>
            <a:extLst>
              <a:ext uri="{28A0092B-C50C-407E-A947-70E740481C1C}">
                <a14:useLocalDpi xmlns:a14="http://schemas.microsoft.com/office/drawing/2010/main" val="0"/>
              </a:ext>
            </a:extLst>
          </a:blip>
          <a:srcRect b="23360"/>
          <a:stretch>
            <a:fillRect/>
          </a:stretch>
        </p:blipFill>
        <p:spPr bwMode="auto">
          <a:xfrm>
            <a:off x="982663" y="3556000"/>
            <a:ext cx="2797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0" name="Picture 3"/>
          <p:cNvPicPr preferRelativeResize="0">
            <a:picLocks noChangeArrowheads="1"/>
          </p:cNvPicPr>
          <p:nvPr/>
        </p:nvPicPr>
        <p:blipFill>
          <a:blip r:embed="rId6">
            <a:lum bright="20000"/>
            <a:extLst>
              <a:ext uri="{28A0092B-C50C-407E-A947-70E740481C1C}">
                <a14:useLocalDpi xmlns:a14="http://schemas.microsoft.com/office/drawing/2010/main" val="0"/>
              </a:ext>
            </a:extLst>
          </a:blip>
          <a:srcRect t="-25098" b="25098"/>
          <a:stretch>
            <a:fillRect/>
          </a:stretch>
        </p:blipFill>
        <p:spPr bwMode="auto">
          <a:xfrm>
            <a:off x="982663" y="3933825"/>
            <a:ext cx="27971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1" name="TextBox 146"/>
          <p:cNvSpPr txBox="1">
            <a:spLocks noChangeArrowheads="1"/>
          </p:cNvSpPr>
          <p:nvPr/>
        </p:nvSpPr>
        <p:spPr bwMode="auto">
          <a:xfrm>
            <a:off x="1260475" y="3252788"/>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200" b="1"/>
              <a:t>WKY</a:t>
            </a:r>
          </a:p>
        </p:txBody>
      </p:sp>
      <p:cxnSp>
        <p:nvCxnSpPr>
          <p:cNvPr id="148" name="Straight Connector 147"/>
          <p:cNvCxnSpPr/>
          <p:nvPr/>
        </p:nvCxnSpPr>
        <p:spPr>
          <a:xfrm>
            <a:off x="771525" y="3598863"/>
            <a:ext cx="2111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771525" y="4233863"/>
            <a:ext cx="2111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884" name="TextBox 149"/>
          <p:cNvSpPr txBox="1">
            <a:spLocks noChangeArrowheads="1"/>
          </p:cNvSpPr>
          <p:nvPr/>
        </p:nvSpPr>
        <p:spPr bwMode="auto">
          <a:xfrm>
            <a:off x="361950" y="3502025"/>
            <a:ext cx="354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200"/>
              <a:t>75</a:t>
            </a:r>
          </a:p>
        </p:txBody>
      </p:sp>
      <p:sp>
        <p:nvSpPr>
          <p:cNvPr id="36885" name="TextBox 150"/>
          <p:cNvSpPr txBox="1">
            <a:spLocks noChangeArrowheads="1"/>
          </p:cNvSpPr>
          <p:nvPr/>
        </p:nvSpPr>
        <p:spPr bwMode="auto">
          <a:xfrm>
            <a:off x="361950" y="4103688"/>
            <a:ext cx="3540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200"/>
              <a:t>43</a:t>
            </a:r>
          </a:p>
        </p:txBody>
      </p:sp>
      <p:sp>
        <p:nvSpPr>
          <p:cNvPr id="36886" name="TextBox 151"/>
          <p:cNvSpPr txBox="1">
            <a:spLocks noChangeArrowheads="1"/>
          </p:cNvSpPr>
          <p:nvPr/>
        </p:nvSpPr>
        <p:spPr bwMode="auto">
          <a:xfrm>
            <a:off x="457200" y="3300413"/>
            <a:ext cx="482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200"/>
              <a:t>KDa</a:t>
            </a:r>
          </a:p>
        </p:txBody>
      </p:sp>
      <p:sp>
        <p:nvSpPr>
          <p:cNvPr id="36887" name="TextBox 152"/>
          <p:cNvSpPr txBox="1">
            <a:spLocks noChangeArrowheads="1"/>
          </p:cNvSpPr>
          <p:nvPr/>
        </p:nvSpPr>
        <p:spPr bwMode="auto">
          <a:xfrm>
            <a:off x="3752850" y="3546475"/>
            <a:ext cx="5603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200" b="1"/>
              <a:t>P2X7</a:t>
            </a:r>
          </a:p>
        </p:txBody>
      </p:sp>
      <p:sp>
        <p:nvSpPr>
          <p:cNvPr id="36888" name="TextBox 153"/>
          <p:cNvSpPr txBox="1">
            <a:spLocks noChangeArrowheads="1"/>
          </p:cNvSpPr>
          <p:nvPr/>
        </p:nvSpPr>
        <p:spPr bwMode="auto">
          <a:xfrm>
            <a:off x="3752850" y="4102100"/>
            <a:ext cx="690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200" b="1"/>
              <a:t>β-actin</a:t>
            </a:r>
          </a:p>
        </p:txBody>
      </p:sp>
      <p:cxnSp>
        <p:nvCxnSpPr>
          <p:cNvPr id="155" name="Straight Connector 154"/>
          <p:cNvCxnSpPr/>
          <p:nvPr/>
        </p:nvCxnSpPr>
        <p:spPr>
          <a:xfrm>
            <a:off x="525463" y="6137275"/>
            <a:ext cx="1571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525463" y="5646738"/>
            <a:ext cx="1571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891" name="TextBox 156"/>
          <p:cNvSpPr txBox="1">
            <a:spLocks noChangeArrowheads="1"/>
          </p:cNvSpPr>
          <p:nvPr/>
        </p:nvSpPr>
        <p:spPr bwMode="auto">
          <a:xfrm>
            <a:off x="209550" y="5995988"/>
            <a:ext cx="342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100"/>
              <a:t>17</a:t>
            </a:r>
          </a:p>
        </p:txBody>
      </p:sp>
      <p:sp>
        <p:nvSpPr>
          <p:cNvPr id="36892" name="TextBox 157"/>
          <p:cNvSpPr txBox="1">
            <a:spLocks noChangeArrowheads="1"/>
          </p:cNvSpPr>
          <p:nvPr/>
        </p:nvSpPr>
        <p:spPr bwMode="auto">
          <a:xfrm>
            <a:off x="217488" y="5500688"/>
            <a:ext cx="3413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100"/>
              <a:t>31</a:t>
            </a:r>
          </a:p>
        </p:txBody>
      </p:sp>
      <p:sp>
        <p:nvSpPr>
          <p:cNvPr id="36893" name="TextBox 158"/>
          <p:cNvSpPr txBox="1">
            <a:spLocks noChangeArrowheads="1"/>
          </p:cNvSpPr>
          <p:nvPr/>
        </p:nvSpPr>
        <p:spPr bwMode="auto">
          <a:xfrm>
            <a:off x="-30163" y="2974975"/>
            <a:ext cx="460376"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100"/>
              <a:t>KDa</a:t>
            </a:r>
          </a:p>
        </p:txBody>
      </p:sp>
      <p:sp>
        <p:nvSpPr>
          <p:cNvPr id="36894" name="TextBox 159"/>
          <p:cNvSpPr txBox="1">
            <a:spLocks noChangeArrowheads="1"/>
          </p:cNvSpPr>
          <p:nvPr/>
        </p:nvSpPr>
        <p:spPr bwMode="auto">
          <a:xfrm>
            <a:off x="3473450" y="5507038"/>
            <a:ext cx="7953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100" b="1"/>
              <a:t>pro-IL-1</a:t>
            </a:r>
            <a:r>
              <a:rPr lang="el-GR" sz="1100" b="1"/>
              <a:t>β</a:t>
            </a:r>
            <a:endParaRPr lang="en-GB" sz="1100" b="1"/>
          </a:p>
        </p:txBody>
      </p:sp>
      <p:sp>
        <p:nvSpPr>
          <p:cNvPr id="36895" name="TextBox 160"/>
          <p:cNvSpPr txBox="1">
            <a:spLocks noChangeArrowheads="1"/>
          </p:cNvSpPr>
          <p:nvPr/>
        </p:nvSpPr>
        <p:spPr bwMode="auto">
          <a:xfrm>
            <a:off x="3473450" y="5988050"/>
            <a:ext cx="96678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100" b="1"/>
              <a:t>active-IL-1</a:t>
            </a:r>
            <a:r>
              <a:rPr lang="el-GR" sz="1100" b="1"/>
              <a:t>β</a:t>
            </a:r>
            <a:endParaRPr lang="en-GB" sz="1100" b="1"/>
          </a:p>
        </p:txBody>
      </p:sp>
      <p:pic>
        <p:nvPicPr>
          <p:cNvPr id="36896" name="Picture 3"/>
          <p:cNvPicPr>
            <a:picLocks noChangeAspect="1" noChangeArrowheads="1"/>
          </p:cNvPicPr>
          <p:nvPr/>
        </p:nvPicPr>
        <p:blipFill>
          <a:blip r:embed="rId7">
            <a:lum bright="10000" contrast="20000"/>
            <a:extLst>
              <a:ext uri="{28A0092B-C50C-407E-A947-70E740481C1C}">
                <a14:useLocalDpi xmlns:a14="http://schemas.microsoft.com/office/drawing/2010/main" val="0"/>
              </a:ext>
            </a:extLst>
          </a:blip>
          <a:srcRect/>
          <a:stretch>
            <a:fillRect/>
          </a:stretch>
        </p:blipFill>
        <p:spPr bwMode="auto">
          <a:xfrm>
            <a:off x="685800" y="5445125"/>
            <a:ext cx="288925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7" name="Picture 4"/>
          <p:cNvPicPr>
            <a:picLocks noChangeAspect="1" noChangeArrowheads="1"/>
          </p:cNvPicPr>
          <p:nvPr/>
        </p:nvPicPr>
        <p:blipFill>
          <a:blip r:embed="rId8">
            <a:lum bright="10000" contrast="20000"/>
            <a:extLst>
              <a:ext uri="{28A0092B-C50C-407E-A947-70E740481C1C}">
                <a14:useLocalDpi xmlns:a14="http://schemas.microsoft.com/office/drawing/2010/main" val="0"/>
              </a:ext>
            </a:extLst>
          </a:blip>
          <a:srcRect/>
          <a:stretch>
            <a:fillRect/>
          </a:stretch>
        </p:blipFill>
        <p:spPr bwMode="auto">
          <a:xfrm>
            <a:off x="682625" y="5891213"/>
            <a:ext cx="288925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8" name="Picture 5"/>
          <p:cNvPicPr>
            <a:picLocks noChangeAspect="1" noChangeArrowheads="1"/>
          </p:cNvPicPr>
          <p:nvPr/>
        </p:nvPicPr>
        <p:blipFill>
          <a:blip r:embed="rId9">
            <a:lum bright="10000" contrast="20000"/>
            <a:extLst>
              <a:ext uri="{28A0092B-C50C-407E-A947-70E740481C1C}">
                <a14:useLocalDpi xmlns:a14="http://schemas.microsoft.com/office/drawing/2010/main" val="0"/>
              </a:ext>
            </a:extLst>
          </a:blip>
          <a:srcRect/>
          <a:stretch>
            <a:fillRect/>
          </a:stretch>
        </p:blipFill>
        <p:spPr bwMode="auto">
          <a:xfrm>
            <a:off x="682625" y="6346825"/>
            <a:ext cx="288925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5" name="Straight Connector 164"/>
          <p:cNvCxnSpPr/>
          <p:nvPr/>
        </p:nvCxnSpPr>
        <p:spPr>
          <a:xfrm>
            <a:off x="525463" y="6507163"/>
            <a:ext cx="1571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00" name="TextBox 165"/>
          <p:cNvSpPr txBox="1">
            <a:spLocks noChangeArrowheads="1"/>
          </p:cNvSpPr>
          <p:nvPr/>
        </p:nvSpPr>
        <p:spPr bwMode="auto">
          <a:xfrm>
            <a:off x="209550" y="6402388"/>
            <a:ext cx="342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100"/>
              <a:t>43</a:t>
            </a:r>
          </a:p>
        </p:txBody>
      </p:sp>
      <p:sp>
        <p:nvSpPr>
          <p:cNvPr id="36901" name="TextBox 166"/>
          <p:cNvSpPr txBox="1">
            <a:spLocks noChangeArrowheads="1"/>
          </p:cNvSpPr>
          <p:nvPr/>
        </p:nvSpPr>
        <p:spPr bwMode="auto">
          <a:xfrm>
            <a:off x="3473450" y="6372225"/>
            <a:ext cx="6477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l-GR" sz="1100" b="1"/>
              <a:t>β</a:t>
            </a:r>
            <a:r>
              <a:rPr lang="en-GB" sz="1100" b="1"/>
              <a:t>-actin</a:t>
            </a:r>
          </a:p>
        </p:txBody>
      </p:sp>
      <p:pic>
        <p:nvPicPr>
          <p:cNvPr id="36902" name="Picture 2"/>
          <p:cNvPicPr>
            <a:picLocks noChangeAspect="1" noChangeArrowheads="1"/>
          </p:cNvPicPr>
          <p:nvPr/>
        </p:nvPicPr>
        <p:blipFill>
          <a:blip r:embed="rId10">
            <a:lum bright="30000" contrast="30000"/>
            <a:extLst>
              <a:ext uri="{28A0092B-C50C-407E-A947-70E740481C1C}">
                <a14:useLocalDpi xmlns:a14="http://schemas.microsoft.com/office/drawing/2010/main" val="0"/>
              </a:ext>
            </a:extLst>
          </a:blip>
          <a:srcRect/>
          <a:stretch>
            <a:fillRect/>
          </a:stretch>
        </p:blipFill>
        <p:spPr bwMode="auto">
          <a:xfrm>
            <a:off x="5348288" y="5284788"/>
            <a:ext cx="2941637"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03" name="Picture 3"/>
          <p:cNvPicPr preferRelativeResize="0">
            <a:picLocks noChangeArrowheads="1"/>
          </p:cNvPicPr>
          <p:nvPr/>
        </p:nvPicPr>
        <p:blipFill>
          <a:blip r:embed="rId11">
            <a:lum bright="30000" contrast="30000"/>
            <a:extLst>
              <a:ext uri="{28A0092B-C50C-407E-A947-70E740481C1C}">
                <a14:useLocalDpi xmlns:a14="http://schemas.microsoft.com/office/drawing/2010/main" val="0"/>
              </a:ext>
            </a:extLst>
          </a:blip>
          <a:srcRect/>
          <a:stretch>
            <a:fillRect/>
          </a:stretch>
        </p:blipFill>
        <p:spPr bwMode="auto">
          <a:xfrm>
            <a:off x="5348288" y="5826125"/>
            <a:ext cx="2941637"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04" name="TextBox 169"/>
          <p:cNvSpPr txBox="1">
            <a:spLocks noChangeArrowheads="1"/>
          </p:cNvSpPr>
          <p:nvPr/>
        </p:nvSpPr>
        <p:spPr bwMode="auto">
          <a:xfrm>
            <a:off x="8245475" y="5368925"/>
            <a:ext cx="7874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100" b="1"/>
              <a:t>pro-IL-18</a:t>
            </a:r>
          </a:p>
        </p:txBody>
      </p:sp>
      <p:sp>
        <p:nvSpPr>
          <p:cNvPr id="36905" name="TextBox 170"/>
          <p:cNvSpPr txBox="1">
            <a:spLocks noChangeArrowheads="1"/>
          </p:cNvSpPr>
          <p:nvPr/>
        </p:nvSpPr>
        <p:spPr bwMode="auto">
          <a:xfrm>
            <a:off x="8193088" y="5918200"/>
            <a:ext cx="9509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100" b="1"/>
              <a:t>active IL-18</a:t>
            </a:r>
          </a:p>
        </p:txBody>
      </p:sp>
      <p:sp>
        <p:nvSpPr>
          <p:cNvPr id="36906" name="TextBox 171"/>
          <p:cNvSpPr txBox="1">
            <a:spLocks noChangeArrowheads="1"/>
          </p:cNvSpPr>
          <p:nvPr/>
        </p:nvSpPr>
        <p:spPr bwMode="auto">
          <a:xfrm>
            <a:off x="8259763" y="6432550"/>
            <a:ext cx="6461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100" b="1"/>
              <a:t>β-actin</a:t>
            </a:r>
          </a:p>
        </p:txBody>
      </p:sp>
      <p:cxnSp>
        <p:nvCxnSpPr>
          <p:cNvPr id="173" name="Straight Connector 172"/>
          <p:cNvCxnSpPr/>
          <p:nvPr/>
        </p:nvCxnSpPr>
        <p:spPr>
          <a:xfrm>
            <a:off x="5133975" y="5508625"/>
            <a:ext cx="2381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5133975" y="6616700"/>
            <a:ext cx="2381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5133975" y="6038850"/>
            <a:ext cx="2381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10" name="TextBox 175"/>
          <p:cNvSpPr txBox="1">
            <a:spLocks noChangeArrowheads="1"/>
          </p:cNvSpPr>
          <p:nvPr/>
        </p:nvSpPr>
        <p:spPr bwMode="auto">
          <a:xfrm>
            <a:off x="4794250" y="5418138"/>
            <a:ext cx="3413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100"/>
              <a:t>24</a:t>
            </a:r>
          </a:p>
        </p:txBody>
      </p:sp>
      <p:sp>
        <p:nvSpPr>
          <p:cNvPr id="36911" name="TextBox 176"/>
          <p:cNvSpPr txBox="1">
            <a:spLocks noChangeArrowheads="1"/>
          </p:cNvSpPr>
          <p:nvPr/>
        </p:nvSpPr>
        <p:spPr bwMode="auto">
          <a:xfrm>
            <a:off x="4794250" y="5915025"/>
            <a:ext cx="3413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100"/>
              <a:t>18</a:t>
            </a:r>
          </a:p>
        </p:txBody>
      </p:sp>
      <p:sp>
        <p:nvSpPr>
          <p:cNvPr id="36912" name="TextBox 177"/>
          <p:cNvSpPr txBox="1">
            <a:spLocks noChangeArrowheads="1"/>
          </p:cNvSpPr>
          <p:nvPr/>
        </p:nvSpPr>
        <p:spPr bwMode="auto">
          <a:xfrm>
            <a:off x="4778375" y="6507163"/>
            <a:ext cx="3413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100"/>
              <a:t>43</a:t>
            </a:r>
          </a:p>
        </p:txBody>
      </p:sp>
      <p:sp>
        <p:nvSpPr>
          <p:cNvPr id="36913" name="TextBox 178"/>
          <p:cNvSpPr txBox="1">
            <a:spLocks noChangeArrowheads="1"/>
          </p:cNvSpPr>
          <p:nvPr/>
        </p:nvSpPr>
        <p:spPr bwMode="auto">
          <a:xfrm>
            <a:off x="4808538" y="5111750"/>
            <a:ext cx="4603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100"/>
              <a:t>KDa</a:t>
            </a:r>
          </a:p>
        </p:txBody>
      </p:sp>
      <p:pic>
        <p:nvPicPr>
          <p:cNvPr id="36914" name="Picture 8"/>
          <p:cNvPicPr>
            <a:picLocks noChangeAspect="1" noChangeArrowheads="1"/>
          </p:cNvPicPr>
          <p:nvPr/>
        </p:nvPicPr>
        <p:blipFill>
          <a:blip r:embed="rId12">
            <a:lum bright="30000" contrast="30000"/>
            <a:extLst>
              <a:ext uri="{28A0092B-C50C-407E-A947-70E740481C1C}">
                <a14:useLocalDpi xmlns:a14="http://schemas.microsoft.com/office/drawing/2010/main" val="0"/>
              </a:ext>
            </a:extLst>
          </a:blip>
          <a:srcRect/>
          <a:stretch>
            <a:fillRect/>
          </a:stretch>
        </p:blipFill>
        <p:spPr bwMode="auto">
          <a:xfrm>
            <a:off x="5346700" y="6376988"/>
            <a:ext cx="29432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15" name="TextBox 180"/>
          <p:cNvSpPr txBox="1">
            <a:spLocks noChangeArrowheads="1"/>
          </p:cNvSpPr>
          <p:nvPr/>
        </p:nvSpPr>
        <p:spPr bwMode="auto">
          <a:xfrm>
            <a:off x="457200" y="2638425"/>
            <a:ext cx="338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t>A</a:t>
            </a:r>
          </a:p>
        </p:txBody>
      </p:sp>
      <p:sp>
        <p:nvSpPr>
          <p:cNvPr id="36916" name="TextBox 181"/>
          <p:cNvSpPr txBox="1">
            <a:spLocks noChangeArrowheads="1"/>
          </p:cNvSpPr>
          <p:nvPr/>
        </p:nvSpPr>
        <p:spPr bwMode="auto">
          <a:xfrm>
            <a:off x="4586288" y="2584450"/>
            <a:ext cx="338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t>B</a:t>
            </a:r>
          </a:p>
        </p:txBody>
      </p:sp>
      <p:sp>
        <p:nvSpPr>
          <p:cNvPr id="36917" name="TextBox 182"/>
          <p:cNvSpPr txBox="1">
            <a:spLocks noChangeArrowheads="1"/>
          </p:cNvSpPr>
          <p:nvPr/>
        </p:nvSpPr>
        <p:spPr bwMode="auto">
          <a:xfrm>
            <a:off x="176213" y="4867275"/>
            <a:ext cx="350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t>C</a:t>
            </a:r>
          </a:p>
        </p:txBody>
      </p:sp>
      <p:sp>
        <p:nvSpPr>
          <p:cNvPr id="36918" name="TextBox 183"/>
          <p:cNvSpPr txBox="1">
            <a:spLocks noChangeArrowheads="1"/>
          </p:cNvSpPr>
          <p:nvPr/>
        </p:nvSpPr>
        <p:spPr bwMode="auto">
          <a:xfrm>
            <a:off x="4916488" y="4867275"/>
            <a:ext cx="350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t>D</a:t>
            </a:r>
          </a:p>
        </p:txBody>
      </p:sp>
      <p:sp>
        <p:nvSpPr>
          <p:cNvPr id="36919" name="TextBox 184"/>
          <p:cNvSpPr txBox="1">
            <a:spLocks noChangeArrowheads="1"/>
          </p:cNvSpPr>
          <p:nvPr/>
        </p:nvSpPr>
        <p:spPr bwMode="auto">
          <a:xfrm rot="-5400000">
            <a:off x="1620837" y="2492376"/>
            <a:ext cx="1179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200" b="1"/>
              <a:t>WKY.LCrgn1,2</a:t>
            </a:r>
          </a:p>
        </p:txBody>
      </p:sp>
      <p:sp>
        <p:nvSpPr>
          <p:cNvPr id="36920" name="TextBox 185"/>
          <p:cNvSpPr txBox="1">
            <a:spLocks noChangeArrowheads="1"/>
          </p:cNvSpPr>
          <p:nvPr/>
        </p:nvSpPr>
        <p:spPr bwMode="auto">
          <a:xfrm>
            <a:off x="2947988" y="3221038"/>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200" b="1"/>
              <a:t>LEW</a:t>
            </a:r>
          </a:p>
        </p:txBody>
      </p:sp>
      <p:sp>
        <p:nvSpPr>
          <p:cNvPr id="36921" name="TextBox 186"/>
          <p:cNvSpPr txBox="1">
            <a:spLocks noChangeArrowheads="1"/>
          </p:cNvSpPr>
          <p:nvPr/>
        </p:nvSpPr>
        <p:spPr bwMode="auto">
          <a:xfrm rot="-5400000">
            <a:off x="1485900" y="4911725"/>
            <a:ext cx="12366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200" b="1"/>
              <a:t>WKY.LCrgn1,2</a:t>
            </a:r>
          </a:p>
        </p:txBody>
      </p:sp>
      <p:sp>
        <p:nvSpPr>
          <p:cNvPr id="36922" name="TextBox 187"/>
          <p:cNvSpPr txBox="1">
            <a:spLocks noChangeArrowheads="1"/>
          </p:cNvSpPr>
          <p:nvPr/>
        </p:nvSpPr>
        <p:spPr bwMode="auto">
          <a:xfrm>
            <a:off x="944563" y="5199063"/>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200" b="1"/>
              <a:t>WKY</a:t>
            </a:r>
          </a:p>
        </p:txBody>
      </p:sp>
      <p:sp>
        <p:nvSpPr>
          <p:cNvPr id="36923" name="TextBox 188"/>
          <p:cNvSpPr txBox="1">
            <a:spLocks noChangeArrowheads="1"/>
          </p:cNvSpPr>
          <p:nvPr/>
        </p:nvSpPr>
        <p:spPr bwMode="auto">
          <a:xfrm>
            <a:off x="2628900" y="5199063"/>
            <a:ext cx="527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200" b="1"/>
              <a:t>LEW</a:t>
            </a:r>
          </a:p>
        </p:txBody>
      </p:sp>
      <p:sp>
        <p:nvSpPr>
          <p:cNvPr id="36924" name="TextBox 189"/>
          <p:cNvSpPr txBox="1">
            <a:spLocks noChangeArrowheads="1"/>
          </p:cNvSpPr>
          <p:nvPr/>
        </p:nvSpPr>
        <p:spPr bwMode="auto">
          <a:xfrm>
            <a:off x="5449888" y="2819400"/>
            <a:ext cx="5445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200" b="1"/>
              <a:t>WKY</a:t>
            </a:r>
          </a:p>
        </p:txBody>
      </p:sp>
      <p:sp>
        <p:nvSpPr>
          <p:cNvPr id="36925" name="TextBox 190"/>
          <p:cNvSpPr txBox="1">
            <a:spLocks noChangeArrowheads="1"/>
          </p:cNvSpPr>
          <p:nvPr/>
        </p:nvSpPr>
        <p:spPr bwMode="auto">
          <a:xfrm rot="-5400000">
            <a:off x="5807075" y="2120901"/>
            <a:ext cx="15509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200" b="1"/>
              <a:t>WKY.LCrgn1,2</a:t>
            </a:r>
          </a:p>
        </p:txBody>
      </p:sp>
      <p:sp>
        <p:nvSpPr>
          <p:cNvPr id="36926" name="TextBox 191"/>
          <p:cNvSpPr txBox="1">
            <a:spLocks noChangeArrowheads="1"/>
          </p:cNvSpPr>
          <p:nvPr/>
        </p:nvSpPr>
        <p:spPr bwMode="auto">
          <a:xfrm>
            <a:off x="7137400" y="2789238"/>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200" b="1"/>
              <a:t>LEW</a:t>
            </a:r>
          </a:p>
        </p:txBody>
      </p:sp>
      <p:sp>
        <p:nvSpPr>
          <p:cNvPr id="36927" name="TextBox 192"/>
          <p:cNvSpPr txBox="1">
            <a:spLocks noChangeArrowheads="1"/>
          </p:cNvSpPr>
          <p:nvPr/>
        </p:nvSpPr>
        <p:spPr bwMode="auto">
          <a:xfrm>
            <a:off x="5546725" y="5070475"/>
            <a:ext cx="5429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200" b="1"/>
              <a:t>WKY</a:t>
            </a:r>
          </a:p>
        </p:txBody>
      </p:sp>
      <p:sp>
        <p:nvSpPr>
          <p:cNvPr id="36928" name="TextBox 193"/>
          <p:cNvSpPr txBox="1">
            <a:spLocks noChangeArrowheads="1"/>
          </p:cNvSpPr>
          <p:nvPr/>
        </p:nvSpPr>
        <p:spPr bwMode="auto">
          <a:xfrm rot="-5400000">
            <a:off x="5994400" y="4752975"/>
            <a:ext cx="12366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200" b="1"/>
              <a:t>WKY.LCrgn1,2</a:t>
            </a:r>
          </a:p>
        </p:txBody>
      </p:sp>
      <p:sp>
        <p:nvSpPr>
          <p:cNvPr id="36929" name="TextBox 194"/>
          <p:cNvSpPr txBox="1">
            <a:spLocks noChangeArrowheads="1"/>
          </p:cNvSpPr>
          <p:nvPr/>
        </p:nvSpPr>
        <p:spPr bwMode="auto">
          <a:xfrm>
            <a:off x="7234238" y="50403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200" b="1"/>
              <a:t>LEW</a:t>
            </a:r>
          </a:p>
        </p:txBody>
      </p:sp>
      <p:pic>
        <p:nvPicPr>
          <p:cNvPr id="36930" name="Picture 7"/>
          <p:cNvPicPr>
            <a:picLocks noChangeAspect="1" noChangeArrowheads="1"/>
          </p:cNvPicPr>
          <p:nvPr/>
        </p:nvPicPr>
        <p:blipFill>
          <a:blip r:embed="rId13">
            <a:lum contrast="20000"/>
            <a:extLst>
              <a:ext uri="{28A0092B-C50C-407E-A947-70E740481C1C}">
                <a14:useLocalDpi xmlns:a14="http://schemas.microsoft.com/office/drawing/2010/main" val="0"/>
              </a:ext>
            </a:extLst>
          </a:blip>
          <a:srcRect l="14400" t="5486" r="29362" b="29192"/>
          <a:stretch>
            <a:fillRect/>
          </a:stretch>
        </p:blipFill>
        <p:spPr bwMode="auto">
          <a:xfrm>
            <a:off x="6227763" y="260350"/>
            <a:ext cx="2592387"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31" name="TextBox 80"/>
          <p:cNvSpPr txBox="1">
            <a:spLocks noChangeArrowheads="1"/>
          </p:cNvSpPr>
          <p:nvPr/>
        </p:nvSpPr>
        <p:spPr bwMode="auto">
          <a:xfrm>
            <a:off x="5435600" y="404813"/>
            <a:ext cx="7207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200" b="1"/>
              <a:t>NLRP3</a:t>
            </a:r>
          </a:p>
        </p:txBody>
      </p:sp>
      <p:sp>
        <p:nvSpPr>
          <p:cNvPr id="36932" name="TextBox 76"/>
          <p:cNvSpPr txBox="1">
            <a:spLocks noChangeArrowheads="1"/>
          </p:cNvSpPr>
          <p:nvPr/>
        </p:nvSpPr>
        <p:spPr bwMode="auto">
          <a:xfrm>
            <a:off x="684213" y="476250"/>
            <a:ext cx="41751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t>Increased expression of P2X7 receptor, NLRP3 inflammasome, active capase-1, IL-1</a:t>
            </a:r>
            <a:r>
              <a:rPr lang="el-GR"/>
              <a:t>β</a:t>
            </a:r>
            <a:r>
              <a:rPr lang="en-GB"/>
              <a:t> and IL-18 in the glomeruli of WKY rats, but not in LEW rats which are resistant to the disease. (Deplano  S et al 2013 J Leuk Biol 93:127-34)</a:t>
            </a:r>
          </a:p>
        </p:txBody>
      </p:sp>
      <p:sp>
        <p:nvSpPr>
          <p:cNvPr id="36933" name="TextBox 82"/>
          <p:cNvSpPr txBox="1">
            <a:spLocks noChangeArrowheads="1"/>
          </p:cNvSpPr>
          <p:nvPr/>
        </p:nvSpPr>
        <p:spPr bwMode="auto">
          <a:xfrm>
            <a:off x="684213" y="0"/>
            <a:ext cx="5492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b="1">
                <a:solidFill>
                  <a:srgbClr val="FFFF00"/>
                </a:solidFill>
              </a:rPr>
              <a:t>Inflammasome &amp; cytokine in Glomerulonephritis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GB" sz="3200" b="1" smtClean="0"/>
              <a:t>What are cytokines and chemokines?</a:t>
            </a:r>
          </a:p>
        </p:txBody>
      </p:sp>
      <p:sp>
        <p:nvSpPr>
          <p:cNvPr id="14339" name="Rectangle 3"/>
          <p:cNvSpPr>
            <a:spLocks noGrp="1" noChangeArrowheads="1"/>
          </p:cNvSpPr>
          <p:nvPr>
            <p:ph type="body" idx="1"/>
          </p:nvPr>
        </p:nvSpPr>
        <p:spPr/>
        <p:txBody>
          <a:bodyPr/>
          <a:lstStyle/>
          <a:p>
            <a:pPr eaLnBrk="1" hangingPunct="1"/>
            <a:r>
              <a:rPr lang="en-GB" sz="2800" smtClean="0"/>
              <a:t>Cytokines are small proteins secreted by a variety of cells</a:t>
            </a:r>
          </a:p>
          <a:p>
            <a:pPr eaLnBrk="1" hangingPunct="1"/>
            <a:r>
              <a:rPr lang="en-GB" sz="2800" smtClean="0"/>
              <a:t>Interact with specific receptors</a:t>
            </a:r>
          </a:p>
          <a:p>
            <a:pPr eaLnBrk="1" hangingPunct="1"/>
            <a:r>
              <a:rPr lang="en-GB" sz="2800" smtClean="0"/>
              <a:t>Tends to work in close proximity </a:t>
            </a:r>
          </a:p>
          <a:p>
            <a:pPr lvl="1" eaLnBrk="1" hangingPunct="1"/>
            <a:r>
              <a:rPr lang="en-GB" smtClean="0"/>
              <a:t>Paracrine</a:t>
            </a:r>
          </a:p>
          <a:p>
            <a:pPr lvl="1" eaLnBrk="1" hangingPunct="1"/>
            <a:r>
              <a:rPr lang="en-GB" smtClean="0"/>
              <a:t>Autocrine</a:t>
            </a:r>
          </a:p>
          <a:p>
            <a:pPr lvl="1" eaLnBrk="1" hangingPunct="1"/>
            <a:endParaRPr lang="en-GB" smtClean="0"/>
          </a:p>
          <a:p>
            <a:pPr eaLnBrk="1" hangingPunct="1"/>
            <a:r>
              <a:rPr lang="en-GB" sz="2800" smtClean="0"/>
              <a:t>Chemokines = </a:t>
            </a:r>
            <a:r>
              <a:rPr lang="en-GB" sz="2800" smtClean="0">
                <a:solidFill>
                  <a:schemeClr val="tx2"/>
                </a:solidFill>
              </a:rPr>
              <a:t>chemo</a:t>
            </a:r>
            <a:r>
              <a:rPr lang="en-GB" sz="2800" smtClean="0"/>
              <a:t>tactic cyto</a:t>
            </a:r>
            <a:r>
              <a:rPr lang="en-GB" sz="2800" smtClean="0">
                <a:solidFill>
                  <a:schemeClr val="tx2"/>
                </a:solidFill>
              </a:rPr>
              <a:t>kines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323850" y="0"/>
            <a:ext cx="8229600" cy="1143000"/>
          </a:xfrm>
        </p:spPr>
        <p:txBody>
          <a:bodyPr/>
          <a:lstStyle/>
          <a:p>
            <a:pPr eaLnBrk="1" hangingPunct="1"/>
            <a:r>
              <a:rPr lang="en-GB" altLang="zh-CN" sz="3200" b="1" smtClean="0">
                <a:ea typeface="SimSun" pitchFamily="2" charset="-122"/>
              </a:rPr>
              <a:t>Regulation of the effects of IL‑1</a:t>
            </a:r>
            <a:r>
              <a:rPr lang="en-GB" altLang="zh-CN" sz="3200" b="1" smtClean="0">
                <a:latin typeface="Symbol" pitchFamily="18" charset="2"/>
                <a:ea typeface="SimSun" pitchFamily="2" charset="-122"/>
              </a:rPr>
              <a:t>b</a:t>
            </a:r>
            <a:r>
              <a:rPr lang="en-GB" altLang="zh-CN" smtClean="0">
                <a:ea typeface="SimSun" pitchFamily="2" charset="-122"/>
              </a:rPr>
              <a:t> </a:t>
            </a:r>
            <a:endParaRPr lang="en-GB" smtClean="0"/>
          </a:p>
        </p:txBody>
      </p:sp>
      <p:sp>
        <p:nvSpPr>
          <p:cNvPr id="5124" name="Rectangle 3"/>
          <p:cNvSpPr>
            <a:spLocks noChangeArrowheads="1"/>
          </p:cNvSpPr>
          <p:nvPr/>
        </p:nvSpPr>
        <p:spPr bwMode="auto">
          <a:xfrm>
            <a:off x="0" y="1538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5122" name="Object 4"/>
          <p:cNvGraphicFramePr>
            <a:graphicFrameLocks noChangeAspect="1"/>
          </p:cNvGraphicFramePr>
          <p:nvPr/>
        </p:nvGraphicFramePr>
        <p:xfrm>
          <a:off x="1258888" y="1054100"/>
          <a:ext cx="6985000" cy="5213350"/>
        </p:xfrm>
        <a:graphic>
          <a:graphicData uri="http://schemas.openxmlformats.org/presentationml/2006/ole">
            <mc:AlternateContent xmlns:mc="http://schemas.openxmlformats.org/markup-compatibility/2006">
              <mc:Choice xmlns:v="urn:schemas-microsoft-com:vml" Requires="v">
                <p:oleObj spid="_x0000_s5126" name="Picture" r:id="rId3" imgW="3800475" imgH="2838450" progId="Word.Picture.8">
                  <p:embed/>
                </p:oleObj>
              </mc:Choice>
              <mc:Fallback>
                <p:oleObj name="Picture" r:id="rId3" imgW="3800475" imgH="2838450" progId="Word.Pictur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1054100"/>
                        <a:ext cx="6985000" cy="521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5" name="Text Box 5"/>
          <p:cNvSpPr txBox="1">
            <a:spLocks noChangeArrowheads="1"/>
          </p:cNvSpPr>
          <p:nvPr/>
        </p:nvSpPr>
        <p:spPr bwMode="auto">
          <a:xfrm>
            <a:off x="1547813" y="6092825"/>
            <a:ext cx="6119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en-US" sz="100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50825" y="274638"/>
            <a:ext cx="8893175" cy="1143000"/>
          </a:xfrm>
        </p:spPr>
        <p:txBody>
          <a:bodyPr/>
          <a:lstStyle/>
          <a:p>
            <a:pPr eaLnBrk="1" hangingPunct="1"/>
            <a:r>
              <a:rPr lang="en-GB" altLang="zh-CN" sz="3200" b="1" smtClean="0">
                <a:ea typeface="SimSun" pitchFamily="2" charset="-122"/>
              </a:rPr>
              <a:t>structure of the cell surface receptors of IL‑1</a:t>
            </a:r>
            <a:endParaRPr lang="en-GB" smtClean="0"/>
          </a:p>
        </p:txBody>
      </p:sp>
      <p:sp>
        <p:nvSpPr>
          <p:cNvPr id="37891" name="AutoShape 5"/>
          <p:cNvSpPr>
            <a:spLocks noChangeAspect="1" noChangeArrowheads="1" noTextEdit="1"/>
          </p:cNvSpPr>
          <p:nvPr/>
        </p:nvSpPr>
        <p:spPr bwMode="auto">
          <a:xfrm>
            <a:off x="1763713" y="1268413"/>
            <a:ext cx="5905500"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endParaRPr lang="en-GB"/>
          </a:p>
        </p:txBody>
      </p:sp>
      <p:grpSp>
        <p:nvGrpSpPr>
          <p:cNvPr id="37892" name="Group 9"/>
          <p:cNvGrpSpPr>
            <a:grpSpLocks/>
          </p:cNvGrpSpPr>
          <p:nvPr/>
        </p:nvGrpSpPr>
        <p:grpSpPr bwMode="auto">
          <a:xfrm>
            <a:off x="4826000" y="1377950"/>
            <a:ext cx="330200" cy="1639888"/>
            <a:chOff x="3040" y="868"/>
            <a:chExt cx="208" cy="1033"/>
          </a:xfrm>
        </p:grpSpPr>
        <p:sp>
          <p:nvSpPr>
            <p:cNvPr id="37929" name="Line 7"/>
            <p:cNvSpPr>
              <a:spLocks noChangeShapeType="1"/>
            </p:cNvSpPr>
            <p:nvPr/>
          </p:nvSpPr>
          <p:spPr bwMode="auto">
            <a:xfrm>
              <a:off x="3040" y="868"/>
              <a:ext cx="1" cy="1033"/>
            </a:xfrm>
            <a:prstGeom prst="line">
              <a:avLst/>
            </a:prstGeom>
            <a:noFill/>
            <a:ln w="17463">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7930" name="Line 8"/>
            <p:cNvSpPr>
              <a:spLocks noChangeShapeType="1"/>
            </p:cNvSpPr>
            <p:nvPr/>
          </p:nvSpPr>
          <p:spPr bwMode="auto">
            <a:xfrm>
              <a:off x="3247" y="868"/>
              <a:ext cx="1" cy="1033"/>
            </a:xfrm>
            <a:prstGeom prst="line">
              <a:avLst/>
            </a:prstGeom>
            <a:noFill/>
            <a:ln w="17463">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37893" name="Line 10"/>
          <p:cNvSpPr>
            <a:spLocks noChangeShapeType="1"/>
          </p:cNvSpPr>
          <p:nvPr/>
        </p:nvSpPr>
        <p:spPr bwMode="auto">
          <a:xfrm>
            <a:off x="4826000" y="3346450"/>
            <a:ext cx="1588" cy="1147763"/>
          </a:xfrm>
          <a:prstGeom prst="line">
            <a:avLst/>
          </a:prstGeom>
          <a:noFill/>
          <a:ln w="17463">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7894" name="Line 11"/>
          <p:cNvSpPr>
            <a:spLocks noChangeShapeType="1"/>
          </p:cNvSpPr>
          <p:nvPr/>
        </p:nvSpPr>
        <p:spPr bwMode="auto">
          <a:xfrm>
            <a:off x="5154613" y="3346450"/>
            <a:ext cx="1587" cy="1147763"/>
          </a:xfrm>
          <a:prstGeom prst="line">
            <a:avLst/>
          </a:prstGeom>
          <a:noFill/>
          <a:ln w="17463">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37895" name="Group 14"/>
          <p:cNvGrpSpPr>
            <a:grpSpLocks/>
          </p:cNvGrpSpPr>
          <p:nvPr/>
        </p:nvGrpSpPr>
        <p:grpSpPr bwMode="auto">
          <a:xfrm>
            <a:off x="4826000" y="4821238"/>
            <a:ext cx="330200" cy="1641475"/>
            <a:chOff x="3040" y="3037"/>
            <a:chExt cx="208" cy="1034"/>
          </a:xfrm>
        </p:grpSpPr>
        <p:sp>
          <p:nvSpPr>
            <p:cNvPr id="37927" name="Line 12"/>
            <p:cNvSpPr>
              <a:spLocks noChangeShapeType="1"/>
            </p:cNvSpPr>
            <p:nvPr/>
          </p:nvSpPr>
          <p:spPr bwMode="auto">
            <a:xfrm>
              <a:off x="3040" y="3037"/>
              <a:ext cx="1" cy="1034"/>
            </a:xfrm>
            <a:prstGeom prst="line">
              <a:avLst/>
            </a:prstGeom>
            <a:noFill/>
            <a:ln w="17463">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7928" name="Line 13"/>
            <p:cNvSpPr>
              <a:spLocks noChangeShapeType="1"/>
            </p:cNvSpPr>
            <p:nvPr/>
          </p:nvSpPr>
          <p:spPr bwMode="auto">
            <a:xfrm>
              <a:off x="3247" y="3037"/>
              <a:ext cx="1" cy="1034"/>
            </a:xfrm>
            <a:prstGeom prst="line">
              <a:avLst/>
            </a:prstGeom>
            <a:noFill/>
            <a:ln w="17463">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37896" name="Rectangle 15"/>
          <p:cNvSpPr>
            <a:spLocks noChangeArrowheads="1"/>
          </p:cNvSpPr>
          <p:nvPr/>
        </p:nvSpPr>
        <p:spPr bwMode="auto">
          <a:xfrm>
            <a:off x="4351338" y="5988050"/>
            <a:ext cx="265112"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700" b="1">
                <a:latin typeface="Times" pitchFamily="18" charset="0"/>
              </a:rPr>
              <a:t>Ex</a:t>
            </a:r>
            <a:endParaRPr lang="en-GB"/>
          </a:p>
        </p:txBody>
      </p:sp>
      <p:sp>
        <p:nvSpPr>
          <p:cNvPr id="37897" name="Rectangle 16"/>
          <p:cNvSpPr>
            <a:spLocks noChangeArrowheads="1"/>
          </p:cNvSpPr>
          <p:nvPr/>
        </p:nvSpPr>
        <p:spPr bwMode="auto">
          <a:xfrm>
            <a:off x="5500688" y="5988050"/>
            <a:ext cx="1920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700" b="1">
                <a:latin typeface="Times" pitchFamily="18" charset="0"/>
              </a:rPr>
              <a:t>In</a:t>
            </a:r>
            <a:endParaRPr lang="en-GB"/>
          </a:p>
        </p:txBody>
      </p:sp>
      <p:sp>
        <p:nvSpPr>
          <p:cNvPr id="37898" name="Rectangle 17"/>
          <p:cNvSpPr>
            <a:spLocks noChangeArrowheads="1"/>
          </p:cNvSpPr>
          <p:nvPr/>
        </p:nvSpPr>
        <p:spPr bwMode="auto">
          <a:xfrm>
            <a:off x="4972050" y="5988050"/>
            <a:ext cx="13176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700" b="1">
                <a:latin typeface="Times" pitchFamily="18" charset="0"/>
              </a:rPr>
              <a:t>T</a:t>
            </a:r>
            <a:endParaRPr lang="en-GB"/>
          </a:p>
        </p:txBody>
      </p:sp>
      <p:sp>
        <p:nvSpPr>
          <p:cNvPr id="37899" name="Rectangle 18"/>
          <p:cNvSpPr>
            <a:spLocks noChangeArrowheads="1"/>
          </p:cNvSpPr>
          <p:nvPr/>
        </p:nvSpPr>
        <p:spPr bwMode="auto">
          <a:xfrm>
            <a:off x="4278313" y="2362200"/>
            <a:ext cx="3619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700" b="1">
                <a:latin typeface="Times" pitchFamily="18" charset="0"/>
              </a:rPr>
              <a:t>319</a:t>
            </a:r>
            <a:endParaRPr lang="en-GB"/>
          </a:p>
        </p:txBody>
      </p:sp>
      <p:sp>
        <p:nvSpPr>
          <p:cNvPr id="37900" name="Rectangle 19"/>
          <p:cNvSpPr>
            <a:spLocks noChangeArrowheads="1"/>
          </p:cNvSpPr>
          <p:nvPr/>
        </p:nvSpPr>
        <p:spPr bwMode="auto">
          <a:xfrm>
            <a:off x="4899025" y="2362200"/>
            <a:ext cx="2413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700" b="1">
                <a:latin typeface="Times" pitchFamily="18" charset="0"/>
              </a:rPr>
              <a:t>20</a:t>
            </a:r>
            <a:endParaRPr lang="en-GB"/>
          </a:p>
        </p:txBody>
      </p:sp>
      <p:sp>
        <p:nvSpPr>
          <p:cNvPr id="37901" name="Rectangle 20"/>
          <p:cNvSpPr>
            <a:spLocks noChangeArrowheads="1"/>
          </p:cNvSpPr>
          <p:nvPr/>
        </p:nvSpPr>
        <p:spPr bwMode="auto">
          <a:xfrm>
            <a:off x="5372100" y="2362200"/>
            <a:ext cx="3619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700" b="1">
                <a:latin typeface="Times" pitchFamily="18" charset="0"/>
              </a:rPr>
              <a:t>213</a:t>
            </a:r>
            <a:endParaRPr lang="en-GB"/>
          </a:p>
        </p:txBody>
      </p:sp>
      <p:sp>
        <p:nvSpPr>
          <p:cNvPr id="37902" name="Rectangle 21"/>
          <p:cNvSpPr>
            <a:spLocks noChangeArrowheads="1"/>
          </p:cNvSpPr>
          <p:nvPr/>
        </p:nvSpPr>
        <p:spPr bwMode="auto">
          <a:xfrm>
            <a:off x="4278313" y="4092575"/>
            <a:ext cx="3619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700" b="1">
                <a:latin typeface="Times" pitchFamily="18" charset="0"/>
              </a:rPr>
              <a:t>332</a:t>
            </a:r>
            <a:endParaRPr lang="en-GB"/>
          </a:p>
        </p:txBody>
      </p:sp>
      <p:sp>
        <p:nvSpPr>
          <p:cNvPr id="37903" name="Rectangle 22"/>
          <p:cNvSpPr>
            <a:spLocks noChangeArrowheads="1"/>
          </p:cNvSpPr>
          <p:nvPr/>
        </p:nvSpPr>
        <p:spPr bwMode="auto">
          <a:xfrm>
            <a:off x="4879975" y="4092575"/>
            <a:ext cx="2413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700" b="1">
                <a:latin typeface="Times" pitchFamily="18" charset="0"/>
              </a:rPr>
              <a:t>26</a:t>
            </a:r>
            <a:endParaRPr lang="en-GB"/>
          </a:p>
        </p:txBody>
      </p:sp>
      <p:sp>
        <p:nvSpPr>
          <p:cNvPr id="37904" name="Rectangle 23"/>
          <p:cNvSpPr>
            <a:spLocks noChangeArrowheads="1"/>
          </p:cNvSpPr>
          <p:nvPr/>
        </p:nvSpPr>
        <p:spPr bwMode="auto">
          <a:xfrm>
            <a:off x="5372100" y="4092575"/>
            <a:ext cx="2413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700" b="1">
                <a:latin typeface="Times" pitchFamily="18" charset="0"/>
              </a:rPr>
              <a:t>29</a:t>
            </a:r>
            <a:endParaRPr lang="en-GB"/>
          </a:p>
        </p:txBody>
      </p:sp>
      <p:grpSp>
        <p:nvGrpSpPr>
          <p:cNvPr id="37905" name="Group 34"/>
          <p:cNvGrpSpPr>
            <a:grpSpLocks/>
          </p:cNvGrpSpPr>
          <p:nvPr/>
        </p:nvGrpSpPr>
        <p:grpSpPr bwMode="auto">
          <a:xfrm>
            <a:off x="1854200" y="3017838"/>
            <a:ext cx="5788025" cy="328612"/>
            <a:chOff x="1168" y="1901"/>
            <a:chExt cx="3646" cy="207"/>
          </a:xfrm>
        </p:grpSpPr>
        <p:grpSp>
          <p:nvGrpSpPr>
            <p:cNvPr id="37917" name="Group 30"/>
            <p:cNvGrpSpPr>
              <a:grpSpLocks/>
            </p:cNvGrpSpPr>
            <p:nvPr/>
          </p:nvGrpSpPr>
          <p:grpSpPr bwMode="auto">
            <a:xfrm>
              <a:off x="1386" y="1901"/>
              <a:ext cx="3204" cy="207"/>
              <a:chOff x="1386" y="1901"/>
              <a:chExt cx="3204" cy="207"/>
            </a:xfrm>
          </p:grpSpPr>
          <p:sp>
            <p:nvSpPr>
              <p:cNvPr id="37921" name="Rectangle 24"/>
              <p:cNvSpPr>
                <a:spLocks noChangeArrowheads="1"/>
              </p:cNvSpPr>
              <p:nvPr/>
            </p:nvSpPr>
            <p:spPr bwMode="auto">
              <a:xfrm>
                <a:off x="1387" y="1901"/>
                <a:ext cx="1653" cy="20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922" name="Rectangle 25"/>
              <p:cNvSpPr>
                <a:spLocks noChangeArrowheads="1"/>
              </p:cNvSpPr>
              <p:nvPr/>
            </p:nvSpPr>
            <p:spPr bwMode="auto">
              <a:xfrm>
                <a:off x="1386" y="1901"/>
                <a:ext cx="1654" cy="207"/>
              </a:xfrm>
              <a:prstGeom prst="rect">
                <a:avLst/>
              </a:prstGeom>
              <a:noFill/>
              <a:ln w="365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23" name="Rectangle 26"/>
              <p:cNvSpPr>
                <a:spLocks noChangeArrowheads="1"/>
              </p:cNvSpPr>
              <p:nvPr/>
            </p:nvSpPr>
            <p:spPr bwMode="auto">
              <a:xfrm>
                <a:off x="3040" y="1901"/>
                <a:ext cx="207" cy="207"/>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924" name="Rectangle 27"/>
              <p:cNvSpPr>
                <a:spLocks noChangeArrowheads="1"/>
              </p:cNvSpPr>
              <p:nvPr/>
            </p:nvSpPr>
            <p:spPr bwMode="auto">
              <a:xfrm>
                <a:off x="3039" y="1901"/>
                <a:ext cx="208" cy="207"/>
              </a:xfrm>
              <a:prstGeom prst="rect">
                <a:avLst/>
              </a:prstGeom>
              <a:noFill/>
              <a:ln w="365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25" name="Rectangle 28"/>
              <p:cNvSpPr>
                <a:spLocks noChangeArrowheads="1"/>
              </p:cNvSpPr>
              <p:nvPr/>
            </p:nvSpPr>
            <p:spPr bwMode="auto">
              <a:xfrm>
                <a:off x="3247" y="1901"/>
                <a:ext cx="1343" cy="207"/>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926" name="Rectangle 29"/>
              <p:cNvSpPr>
                <a:spLocks noChangeArrowheads="1"/>
              </p:cNvSpPr>
              <p:nvPr/>
            </p:nvSpPr>
            <p:spPr bwMode="auto">
              <a:xfrm>
                <a:off x="3246" y="1901"/>
                <a:ext cx="1344" cy="207"/>
              </a:xfrm>
              <a:prstGeom prst="rect">
                <a:avLst/>
              </a:prstGeom>
              <a:noFill/>
              <a:ln w="365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7918" name="Rectangle 31"/>
            <p:cNvSpPr>
              <a:spLocks noChangeArrowheads="1"/>
            </p:cNvSpPr>
            <p:nvPr/>
          </p:nvSpPr>
          <p:spPr bwMode="auto">
            <a:xfrm>
              <a:off x="1685" y="1901"/>
              <a:ext cx="423"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700" b="1">
                  <a:latin typeface="Times" pitchFamily="18" charset="0"/>
                </a:rPr>
                <a:t>IL-1RtI</a:t>
              </a:r>
              <a:endParaRPr lang="en-GB"/>
            </a:p>
          </p:txBody>
        </p:sp>
        <p:sp>
          <p:nvSpPr>
            <p:cNvPr id="37919" name="Rectangle 32"/>
            <p:cNvSpPr>
              <a:spLocks noChangeArrowheads="1"/>
            </p:cNvSpPr>
            <p:nvPr/>
          </p:nvSpPr>
          <p:spPr bwMode="auto">
            <a:xfrm>
              <a:off x="1168" y="1901"/>
              <a:ext cx="9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700" b="1">
                  <a:latin typeface="Times" pitchFamily="18" charset="0"/>
                </a:rPr>
                <a:t>N</a:t>
              </a:r>
              <a:endParaRPr lang="en-GB"/>
            </a:p>
          </p:txBody>
        </p:sp>
        <p:sp>
          <p:nvSpPr>
            <p:cNvPr id="37920" name="Rectangle 33"/>
            <p:cNvSpPr>
              <a:spLocks noChangeArrowheads="1"/>
            </p:cNvSpPr>
            <p:nvPr/>
          </p:nvSpPr>
          <p:spPr bwMode="auto">
            <a:xfrm>
              <a:off x="4716" y="1901"/>
              <a:ext cx="9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700" b="1">
                  <a:latin typeface="Times" pitchFamily="18" charset="0"/>
                </a:rPr>
                <a:t>C</a:t>
              </a:r>
              <a:endParaRPr lang="en-GB"/>
            </a:p>
          </p:txBody>
        </p:sp>
      </p:grpSp>
      <p:grpSp>
        <p:nvGrpSpPr>
          <p:cNvPr id="37906" name="Group 45"/>
          <p:cNvGrpSpPr>
            <a:grpSpLocks/>
          </p:cNvGrpSpPr>
          <p:nvPr/>
        </p:nvGrpSpPr>
        <p:grpSpPr bwMode="auto">
          <a:xfrm>
            <a:off x="1800225" y="4492625"/>
            <a:ext cx="4384675" cy="330200"/>
            <a:chOff x="1134" y="2830"/>
            <a:chExt cx="2762" cy="208"/>
          </a:xfrm>
        </p:grpSpPr>
        <p:grpSp>
          <p:nvGrpSpPr>
            <p:cNvPr id="37907" name="Group 41"/>
            <p:cNvGrpSpPr>
              <a:grpSpLocks/>
            </p:cNvGrpSpPr>
            <p:nvPr/>
          </p:nvGrpSpPr>
          <p:grpSpPr bwMode="auto">
            <a:xfrm>
              <a:off x="1386" y="2830"/>
              <a:ext cx="2171" cy="208"/>
              <a:chOff x="1386" y="2830"/>
              <a:chExt cx="2171" cy="208"/>
            </a:xfrm>
          </p:grpSpPr>
          <p:sp>
            <p:nvSpPr>
              <p:cNvPr id="37911" name="Rectangle 35"/>
              <p:cNvSpPr>
                <a:spLocks noChangeArrowheads="1"/>
              </p:cNvSpPr>
              <p:nvPr/>
            </p:nvSpPr>
            <p:spPr bwMode="auto">
              <a:xfrm>
                <a:off x="1387" y="2831"/>
                <a:ext cx="1653" cy="2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912" name="Rectangle 36"/>
              <p:cNvSpPr>
                <a:spLocks noChangeArrowheads="1"/>
              </p:cNvSpPr>
              <p:nvPr/>
            </p:nvSpPr>
            <p:spPr bwMode="auto">
              <a:xfrm>
                <a:off x="1386" y="2830"/>
                <a:ext cx="1654" cy="208"/>
              </a:xfrm>
              <a:prstGeom prst="rect">
                <a:avLst/>
              </a:prstGeom>
              <a:noFill/>
              <a:ln w="365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13" name="Rectangle 37"/>
              <p:cNvSpPr>
                <a:spLocks noChangeArrowheads="1"/>
              </p:cNvSpPr>
              <p:nvPr/>
            </p:nvSpPr>
            <p:spPr bwMode="auto">
              <a:xfrm>
                <a:off x="3040" y="2831"/>
                <a:ext cx="207" cy="206"/>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914" name="Rectangle 38"/>
              <p:cNvSpPr>
                <a:spLocks noChangeArrowheads="1"/>
              </p:cNvSpPr>
              <p:nvPr/>
            </p:nvSpPr>
            <p:spPr bwMode="auto">
              <a:xfrm>
                <a:off x="3039" y="2830"/>
                <a:ext cx="208" cy="208"/>
              </a:xfrm>
              <a:prstGeom prst="rect">
                <a:avLst/>
              </a:prstGeom>
              <a:noFill/>
              <a:ln w="365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15" name="Rectangle 39"/>
              <p:cNvSpPr>
                <a:spLocks noChangeArrowheads="1"/>
              </p:cNvSpPr>
              <p:nvPr/>
            </p:nvSpPr>
            <p:spPr bwMode="auto">
              <a:xfrm>
                <a:off x="3247" y="2831"/>
                <a:ext cx="310" cy="206"/>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916" name="Rectangle 40"/>
              <p:cNvSpPr>
                <a:spLocks noChangeArrowheads="1"/>
              </p:cNvSpPr>
              <p:nvPr/>
            </p:nvSpPr>
            <p:spPr bwMode="auto">
              <a:xfrm>
                <a:off x="3246" y="2830"/>
                <a:ext cx="311" cy="208"/>
              </a:xfrm>
              <a:prstGeom prst="rect">
                <a:avLst/>
              </a:prstGeom>
              <a:noFill/>
              <a:ln w="365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7908" name="Rectangle 42"/>
            <p:cNvSpPr>
              <a:spLocks noChangeArrowheads="1"/>
            </p:cNvSpPr>
            <p:nvPr/>
          </p:nvSpPr>
          <p:spPr bwMode="auto">
            <a:xfrm>
              <a:off x="1720" y="2831"/>
              <a:ext cx="461"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700" b="1">
                  <a:latin typeface="Times" pitchFamily="18" charset="0"/>
                </a:rPr>
                <a:t>IL-1RtII</a:t>
              </a:r>
              <a:endParaRPr lang="en-GB"/>
            </a:p>
          </p:txBody>
        </p:sp>
        <p:sp>
          <p:nvSpPr>
            <p:cNvPr id="37909" name="Rectangle 43"/>
            <p:cNvSpPr>
              <a:spLocks noChangeArrowheads="1"/>
            </p:cNvSpPr>
            <p:nvPr/>
          </p:nvSpPr>
          <p:spPr bwMode="auto">
            <a:xfrm>
              <a:off x="1134" y="2831"/>
              <a:ext cx="9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700" b="1">
                  <a:latin typeface="Times" pitchFamily="18" charset="0"/>
                </a:rPr>
                <a:t>N</a:t>
              </a:r>
              <a:endParaRPr lang="en-GB"/>
            </a:p>
          </p:txBody>
        </p:sp>
        <p:sp>
          <p:nvSpPr>
            <p:cNvPr id="37910" name="Rectangle 44"/>
            <p:cNvSpPr>
              <a:spLocks noChangeArrowheads="1"/>
            </p:cNvSpPr>
            <p:nvPr/>
          </p:nvSpPr>
          <p:spPr bwMode="auto">
            <a:xfrm>
              <a:off x="3798" y="2831"/>
              <a:ext cx="9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700" b="1">
                  <a:latin typeface="Times" pitchFamily="18" charset="0"/>
                </a:rPr>
                <a:t>C</a:t>
              </a:r>
              <a:endParaRPr lang="en-GB"/>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GB" sz="3200" b="1" smtClean="0"/>
              <a:t>Application of cytokine biology</a:t>
            </a:r>
          </a:p>
        </p:txBody>
      </p:sp>
      <p:sp>
        <p:nvSpPr>
          <p:cNvPr id="38915" name="Rectangle 3"/>
          <p:cNvSpPr>
            <a:spLocks noGrp="1" noChangeArrowheads="1"/>
          </p:cNvSpPr>
          <p:nvPr>
            <p:ph type="body" idx="1"/>
          </p:nvPr>
        </p:nvSpPr>
        <p:spPr/>
        <p:txBody>
          <a:bodyPr/>
          <a:lstStyle/>
          <a:p>
            <a:pPr eaLnBrk="1" hangingPunct="1"/>
            <a:r>
              <a:rPr lang="en-GB" sz="2800" smtClean="0"/>
              <a:t>Use of soluble receptors and anti-cytokine antibodies in treatments</a:t>
            </a:r>
          </a:p>
          <a:p>
            <a:pPr eaLnBrk="1" hangingPunct="1"/>
            <a:endParaRPr lang="en-GB" sz="2800" smtClean="0"/>
          </a:p>
          <a:p>
            <a:pPr eaLnBrk="1" hangingPunct="1"/>
            <a:r>
              <a:rPr lang="en-GB" sz="2800" smtClean="0"/>
              <a:t>Best examples</a:t>
            </a:r>
          </a:p>
          <a:p>
            <a:pPr lvl="1" eaLnBrk="1" hangingPunct="1"/>
            <a:r>
              <a:rPr lang="en-GB" smtClean="0"/>
              <a:t>Rheumatoid arthritis </a:t>
            </a:r>
          </a:p>
          <a:p>
            <a:pPr lvl="1" eaLnBrk="1" hangingPunct="1"/>
            <a:r>
              <a:rPr lang="en-GB" smtClean="0"/>
              <a:t>Renal disease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GB" sz="4000" smtClean="0"/>
              <a:t>Anti-cytokine therapy in renal disease</a:t>
            </a:r>
          </a:p>
        </p:txBody>
      </p:sp>
      <p:sp>
        <p:nvSpPr>
          <p:cNvPr id="39939" name="Rectangle 3"/>
          <p:cNvSpPr>
            <a:spLocks noGrp="1" noChangeArrowheads="1"/>
          </p:cNvSpPr>
          <p:nvPr>
            <p:ph type="body" idx="1"/>
          </p:nvPr>
        </p:nvSpPr>
        <p:spPr/>
        <p:txBody>
          <a:bodyPr/>
          <a:lstStyle/>
          <a:p>
            <a:pPr eaLnBrk="1" hangingPunct="1"/>
            <a:r>
              <a:rPr lang="en-GB" smtClean="0"/>
              <a:t>Soluble receptor and receptor antagonist to IL-1 or TNF</a:t>
            </a:r>
          </a:p>
          <a:p>
            <a:pPr lvl="1" eaLnBrk="1" hangingPunct="1"/>
            <a:r>
              <a:rPr lang="en-GB" smtClean="0"/>
              <a:t>Experimental model</a:t>
            </a:r>
          </a:p>
          <a:p>
            <a:pPr lvl="1" eaLnBrk="1" hangingPunct="1"/>
            <a:r>
              <a:rPr lang="en-GB" smtClean="0"/>
              <a:t>Clinical studies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77863" y="228600"/>
            <a:ext cx="7772400" cy="1143000"/>
          </a:xfrm>
        </p:spPr>
        <p:txBody>
          <a:bodyPr/>
          <a:lstStyle/>
          <a:p>
            <a:pPr eaLnBrk="1" hangingPunct="1"/>
            <a:r>
              <a:rPr lang="en-GB" altLang="zh-TW" sz="3200" b="1" smtClean="0">
                <a:ea typeface="PMingLiU" pitchFamily="18" charset="-120"/>
              </a:rPr>
              <a:t>Effect of recombinant inhibitors in heterologous phase of NTN (1)</a:t>
            </a:r>
            <a:endParaRPr lang="en-GB" altLang="zh-TW" sz="3200" smtClean="0">
              <a:ea typeface="PMingLiU" pitchFamily="18" charset="-120"/>
            </a:endParaRPr>
          </a:p>
        </p:txBody>
      </p:sp>
      <p:sp>
        <p:nvSpPr>
          <p:cNvPr id="40963" name="Rectangle 3"/>
          <p:cNvSpPr>
            <a:spLocks noChangeArrowheads="1"/>
          </p:cNvSpPr>
          <p:nvPr/>
        </p:nvSpPr>
        <p:spPr bwMode="auto">
          <a:xfrm>
            <a:off x="1220788" y="2352675"/>
            <a:ext cx="495300" cy="3479800"/>
          </a:xfrm>
          <a:prstGeom prst="rect">
            <a:avLst/>
          </a:prstGeom>
          <a:solidFill>
            <a:schemeClr val="tx2"/>
          </a:solidFill>
          <a:ln w="9525">
            <a:solidFill>
              <a:schemeClr val="tx1"/>
            </a:solidFill>
            <a:miter lim="800000"/>
            <a:headEnd/>
            <a:tailEnd/>
          </a:ln>
        </p:spPr>
        <p:txBody>
          <a:bodyPr/>
          <a:lstStyle/>
          <a:p>
            <a:endParaRPr lang="en-US"/>
          </a:p>
        </p:txBody>
      </p:sp>
      <p:sp>
        <p:nvSpPr>
          <p:cNvPr id="40964" name="Line 4"/>
          <p:cNvSpPr>
            <a:spLocks noChangeShapeType="1"/>
          </p:cNvSpPr>
          <p:nvPr/>
        </p:nvSpPr>
        <p:spPr bwMode="auto">
          <a:xfrm flipV="1">
            <a:off x="1220788" y="2352675"/>
            <a:ext cx="1587" cy="347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65" name="Line 5"/>
          <p:cNvSpPr>
            <a:spLocks noChangeShapeType="1"/>
          </p:cNvSpPr>
          <p:nvPr/>
        </p:nvSpPr>
        <p:spPr bwMode="auto">
          <a:xfrm>
            <a:off x="1220788" y="2352675"/>
            <a:ext cx="1587" cy="347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66" name="Line 6"/>
          <p:cNvSpPr>
            <a:spLocks noChangeShapeType="1"/>
          </p:cNvSpPr>
          <p:nvPr/>
        </p:nvSpPr>
        <p:spPr bwMode="auto">
          <a:xfrm>
            <a:off x="1220788" y="2352675"/>
            <a:ext cx="493712"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67" name="Line 7"/>
          <p:cNvSpPr>
            <a:spLocks noChangeShapeType="1"/>
          </p:cNvSpPr>
          <p:nvPr/>
        </p:nvSpPr>
        <p:spPr bwMode="auto">
          <a:xfrm flipH="1">
            <a:off x="1220788" y="2352675"/>
            <a:ext cx="493712"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68" name="Line 8"/>
          <p:cNvSpPr>
            <a:spLocks noChangeShapeType="1"/>
          </p:cNvSpPr>
          <p:nvPr/>
        </p:nvSpPr>
        <p:spPr bwMode="auto">
          <a:xfrm flipV="1">
            <a:off x="1714500" y="2352675"/>
            <a:ext cx="1588" cy="347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69" name="Line 9"/>
          <p:cNvSpPr>
            <a:spLocks noChangeShapeType="1"/>
          </p:cNvSpPr>
          <p:nvPr/>
        </p:nvSpPr>
        <p:spPr bwMode="auto">
          <a:xfrm>
            <a:off x="1714500" y="2352675"/>
            <a:ext cx="1588" cy="347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70" name="Line 10"/>
          <p:cNvSpPr>
            <a:spLocks noChangeShapeType="1"/>
          </p:cNvSpPr>
          <p:nvPr/>
        </p:nvSpPr>
        <p:spPr bwMode="auto">
          <a:xfrm>
            <a:off x="1220788" y="5832475"/>
            <a:ext cx="493712"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71" name="Line 11"/>
          <p:cNvSpPr>
            <a:spLocks noChangeShapeType="1"/>
          </p:cNvSpPr>
          <p:nvPr/>
        </p:nvSpPr>
        <p:spPr bwMode="auto">
          <a:xfrm flipH="1">
            <a:off x="1220788" y="5832475"/>
            <a:ext cx="493712"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72" name="Rectangle 12"/>
          <p:cNvSpPr>
            <a:spLocks noChangeArrowheads="1"/>
          </p:cNvSpPr>
          <p:nvPr/>
        </p:nvSpPr>
        <p:spPr bwMode="auto">
          <a:xfrm>
            <a:off x="1962150" y="4894263"/>
            <a:ext cx="495300" cy="938212"/>
          </a:xfrm>
          <a:prstGeom prst="rect">
            <a:avLst/>
          </a:prstGeom>
          <a:solidFill>
            <a:schemeClr val="tx2"/>
          </a:solidFill>
          <a:ln w="9525">
            <a:solidFill>
              <a:schemeClr val="tx1"/>
            </a:solidFill>
            <a:miter lim="800000"/>
            <a:headEnd/>
            <a:tailEnd/>
          </a:ln>
        </p:spPr>
        <p:txBody>
          <a:bodyPr/>
          <a:lstStyle/>
          <a:p>
            <a:endParaRPr lang="en-US"/>
          </a:p>
        </p:txBody>
      </p:sp>
      <p:sp>
        <p:nvSpPr>
          <p:cNvPr id="40973" name="Line 13"/>
          <p:cNvSpPr>
            <a:spLocks noChangeShapeType="1"/>
          </p:cNvSpPr>
          <p:nvPr/>
        </p:nvSpPr>
        <p:spPr bwMode="auto">
          <a:xfrm flipV="1">
            <a:off x="1962150" y="4894263"/>
            <a:ext cx="0" cy="9382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74" name="Line 14"/>
          <p:cNvSpPr>
            <a:spLocks noChangeShapeType="1"/>
          </p:cNvSpPr>
          <p:nvPr/>
        </p:nvSpPr>
        <p:spPr bwMode="auto">
          <a:xfrm>
            <a:off x="1962150" y="4894263"/>
            <a:ext cx="0" cy="9382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75" name="Line 15"/>
          <p:cNvSpPr>
            <a:spLocks noChangeShapeType="1"/>
          </p:cNvSpPr>
          <p:nvPr/>
        </p:nvSpPr>
        <p:spPr bwMode="auto">
          <a:xfrm>
            <a:off x="1962150" y="4894263"/>
            <a:ext cx="493713"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76" name="Line 16"/>
          <p:cNvSpPr>
            <a:spLocks noChangeShapeType="1"/>
          </p:cNvSpPr>
          <p:nvPr/>
        </p:nvSpPr>
        <p:spPr bwMode="auto">
          <a:xfrm flipH="1">
            <a:off x="1962150" y="4894263"/>
            <a:ext cx="493713"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77" name="Line 17"/>
          <p:cNvSpPr>
            <a:spLocks noChangeShapeType="1"/>
          </p:cNvSpPr>
          <p:nvPr/>
        </p:nvSpPr>
        <p:spPr bwMode="auto">
          <a:xfrm flipV="1">
            <a:off x="2455863" y="4894263"/>
            <a:ext cx="1587" cy="9382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78" name="Line 18"/>
          <p:cNvSpPr>
            <a:spLocks noChangeShapeType="1"/>
          </p:cNvSpPr>
          <p:nvPr/>
        </p:nvSpPr>
        <p:spPr bwMode="auto">
          <a:xfrm>
            <a:off x="2455863" y="4894263"/>
            <a:ext cx="1587" cy="9382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79" name="Line 19"/>
          <p:cNvSpPr>
            <a:spLocks noChangeShapeType="1"/>
          </p:cNvSpPr>
          <p:nvPr/>
        </p:nvSpPr>
        <p:spPr bwMode="auto">
          <a:xfrm>
            <a:off x="1962150" y="5832475"/>
            <a:ext cx="49371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80" name="Line 20"/>
          <p:cNvSpPr>
            <a:spLocks noChangeShapeType="1"/>
          </p:cNvSpPr>
          <p:nvPr/>
        </p:nvSpPr>
        <p:spPr bwMode="auto">
          <a:xfrm flipH="1">
            <a:off x="1962150" y="5832475"/>
            <a:ext cx="49371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81" name="Rectangle 21"/>
          <p:cNvSpPr>
            <a:spLocks noChangeArrowheads="1"/>
          </p:cNvSpPr>
          <p:nvPr/>
        </p:nvSpPr>
        <p:spPr bwMode="auto">
          <a:xfrm>
            <a:off x="2703513" y="4267200"/>
            <a:ext cx="493712" cy="1565275"/>
          </a:xfrm>
          <a:prstGeom prst="rect">
            <a:avLst/>
          </a:prstGeom>
          <a:solidFill>
            <a:schemeClr val="tx2"/>
          </a:solidFill>
          <a:ln w="9525">
            <a:solidFill>
              <a:schemeClr val="tx1"/>
            </a:solidFill>
            <a:miter lim="800000"/>
            <a:headEnd/>
            <a:tailEnd/>
          </a:ln>
        </p:spPr>
        <p:txBody>
          <a:bodyPr/>
          <a:lstStyle/>
          <a:p>
            <a:endParaRPr lang="en-US"/>
          </a:p>
        </p:txBody>
      </p:sp>
      <p:sp>
        <p:nvSpPr>
          <p:cNvPr id="40982" name="Line 22"/>
          <p:cNvSpPr>
            <a:spLocks noChangeShapeType="1"/>
          </p:cNvSpPr>
          <p:nvPr/>
        </p:nvSpPr>
        <p:spPr bwMode="auto">
          <a:xfrm flipV="1">
            <a:off x="2703513" y="4267200"/>
            <a:ext cx="1587" cy="15652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83" name="Line 23"/>
          <p:cNvSpPr>
            <a:spLocks noChangeShapeType="1"/>
          </p:cNvSpPr>
          <p:nvPr/>
        </p:nvSpPr>
        <p:spPr bwMode="auto">
          <a:xfrm>
            <a:off x="2703513" y="4267200"/>
            <a:ext cx="1587" cy="15652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84" name="Line 24"/>
          <p:cNvSpPr>
            <a:spLocks noChangeShapeType="1"/>
          </p:cNvSpPr>
          <p:nvPr/>
        </p:nvSpPr>
        <p:spPr bwMode="auto">
          <a:xfrm>
            <a:off x="2703513" y="4267200"/>
            <a:ext cx="492125"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85" name="Line 25"/>
          <p:cNvSpPr>
            <a:spLocks noChangeShapeType="1"/>
          </p:cNvSpPr>
          <p:nvPr/>
        </p:nvSpPr>
        <p:spPr bwMode="auto">
          <a:xfrm flipH="1">
            <a:off x="2703513" y="4267200"/>
            <a:ext cx="492125"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86" name="Line 26"/>
          <p:cNvSpPr>
            <a:spLocks noChangeShapeType="1"/>
          </p:cNvSpPr>
          <p:nvPr/>
        </p:nvSpPr>
        <p:spPr bwMode="auto">
          <a:xfrm flipV="1">
            <a:off x="3195638" y="4267200"/>
            <a:ext cx="1587" cy="15652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87" name="Line 27"/>
          <p:cNvSpPr>
            <a:spLocks noChangeShapeType="1"/>
          </p:cNvSpPr>
          <p:nvPr/>
        </p:nvSpPr>
        <p:spPr bwMode="auto">
          <a:xfrm>
            <a:off x="3195638" y="4267200"/>
            <a:ext cx="1587" cy="15652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88" name="Line 28"/>
          <p:cNvSpPr>
            <a:spLocks noChangeShapeType="1"/>
          </p:cNvSpPr>
          <p:nvPr/>
        </p:nvSpPr>
        <p:spPr bwMode="auto">
          <a:xfrm>
            <a:off x="2703513" y="5832475"/>
            <a:ext cx="492125"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89" name="Line 29"/>
          <p:cNvSpPr>
            <a:spLocks noChangeShapeType="1"/>
          </p:cNvSpPr>
          <p:nvPr/>
        </p:nvSpPr>
        <p:spPr bwMode="auto">
          <a:xfrm flipH="1">
            <a:off x="2703513" y="5832475"/>
            <a:ext cx="492125"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90" name="Rectangle 30"/>
          <p:cNvSpPr>
            <a:spLocks noChangeArrowheads="1"/>
          </p:cNvSpPr>
          <p:nvPr/>
        </p:nvSpPr>
        <p:spPr bwMode="auto">
          <a:xfrm>
            <a:off x="3444875" y="5729288"/>
            <a:ext cx="493713" cy="103187"/>
          </a:xfrm>
          <a:prstGeom prst="rect">
            <a:avLst/>
          </a:prstGeom>
          <a:solidFill>
            <a:schemeClr val="tx2"/>
          </a:solidFill>
          <a:ln w="9525">
            <a:solidFill>
              <a:schemeClr val="tx1"/>
            </a:solidFill>
            <a:miter lim="800000"/>
            <a:headEnd/>
            <a:tailEnd/>
          </a:ln>
        </p:spPr>
        <p:txBody>
          <a:bodyPr/>
          <a:lstStyle/>
          <a:p>
            <a:endParaRPr lang="en-US"/>
          </a:p>
        </p:txBody>
      </p:sp>
      <p:sp>
        <p:nvSpPr>
          <p:cNvPr id="40991" name="Line 31"/>
          <p:cNvSpPr>
            <a:spLocks noChangeShapeType="1"/>
          </p:cNvSpPr>
          <p:nvPr/>
        </p:nvSpPr>
        <p:spPr bwMode="auto">
          <a:xfrm flipV="1">
            <a:off x="3444875" y="5729288"/>
            <a:ext cx="1588" cy="1031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92" name="Line 32"/>
          <p:cNvSpPr>
            <a:spLocks noChangeShapeType="1"/>
          </p:cNvSpPr>
          <p:nvPr/>
        </p:nvSpPr>
        <p:spPr bwMode="auto">
          <a:xfrm>
            <a:off x="3444875" y="5729288"/>
            <a:ext cx="1588" cy="1031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93" name="Line 33"/>
          <p:cNvSpPr>
            <a:spLocks noChangeShapeType="1"/>
          </p:cNvSpPr>
          <p:nvPr/>
        </p:nvSpPr>
        <p:spPr bwMode="auto">
          <a:xfrm>
            <a:off x="3444875" y="5729288"/>
            <a:ext cx="492125"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94" name="Line 34"/>
          <p:cNvSpPr>
            <a:spLocks noChangeShapeType="1"/>
          </p:cNvSpPr>
          <p:nvPr/>
        </p:nvSpPr>
        <p:spPr bwMode="auto">
          <a:xfrm flipH="1">
            <a:off x="3444875" y="5729288"/>
            <a:ext cx="492125"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95" name="Line 35"/>
          <p:cNvSpPr>
            <a:spLocks noChangeShapeType="1"/>
          </p:cNvSpPr>
          <p:nvPr/>
        </p:nvSpPr>
        <p:spPr bwMode="auto">
          <a:xfrm flipV="1">
            <a:off x="3937000" y="5729288"/>
            <a:ext cx="1588" cy="1031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96" name="Line 36"/>
          <p:cNvSpPr>
            <a:spLocks noChangeShapeType="1"/>
          </p:cNvSpPr>
          <p:nvPr/>
        </p:nvSpPr>
        <p:spPr bwMode="auto">
          <a:xfrm>
            <a:off x="3937000" y="5729288"/>
            <a:ext cx="1588" cy="1031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97" name="Line 37"/>
          <p:cNvSpPr>
            <a:spLocks noChangeShapeType="1"/>
          </p:cNvSpPr>
          <p:nvPr/>
        </p:nvSpPr>
        <p:spPr bwMode="auto">
          <a:xfrm>
            <a:off x="3444875" y="5832475"/>
            <a:ext cx="492125"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98" name="Line 38"/>
          <p:cNvSpPr>
            <a:spLocks noChangeShapeType="1"/>
          </p:cNvSpPr>
          <p:nvPr/>
        </p:nvSpPr>
        <p:spPr bwMode="auto">
          <a:xfrm flipH="1">
            <a:off x="3444875" y="5832475"/>
            <a:ext cx="492125"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99" name="Rectangle 39"/>
          <p:cNvSpPr>
            <a:spLocks noChangeArrowheads="1"/>
          </p:cNvSpPr>
          <p:nvPr/>
        </p:nvSpPr>
        <p:spPr bwMode="auto">
          <a:xfrm>
            <a:off x="2235200" y="2514600"/>
            <a:ext cx="14605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GB" altLang="zh-TW" sz="2400" b="1">
                <a:ea typeface="PMingLiU" pitchFamily="18" charset="-120"/>
              </a:rPr>
              <a:t>Chemokine</a:t>
            </a:r>
          </a:p>
          <a:p>
            <a:pPr algn="ctr"/>
            <a:r>
              <a:rPr lang="en-GB" altLang="zh-TW" sz="2400" b="1">
                <a:ea typeface="PMingLiU" pitchFamily="18" charset="-120"/>
              </a:rPr>
              <a:t>MIP-2</a:t>
            </a:r>
            <a:endParaRPr lang="en-GB" altLang="zh-TW" sz="3200" b="1">
              <a:latin typeface="Times New Roman" pitchFamily="18" charset="0"/>
              <a:ea typeface="PMingLiU" pitchFamily="18" charset="-120"/>
            </a:endParaRPr>
          </a:p>
        </p:txBody>
      </p:sp>
      <p:sp>
        <p:nvSpPr>
          <p:cNvPr id="41000" name="Line 40"/>
          <p:cNvSpPr>
            <a:spLocks noChangeShapeType="1"/>
          </p:cNvSpPr>
          <p:nvPr/>
        </p:nvSpPr>
        <p:spPr bwMode="auto">
          <a:xfrm>
            <a:off x="947738" y="5867400"/>
            <a:ext cx="3216275"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01" name="Rectangle 41"/>
          <p:cNvSpPr>
            <a:spLocks noChangeArrowheads="1"/>
          </p:cNvSpPr>
          <p:nvPr/>
        </p:nvSpPr>
        <p:spPr bwMode="auto">
          <a:xfrm>
            <a:off x="1119188" y="5889625"/>
            <a:ext cx="6127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zh-TW" sz="1600" b="1">
                <a:ea typeface="PMingLiU" pitchFamily="18" charset="-120"/>
              </a:rPr>
              <a:t>control</a:t>
            </a:r>
            <a:endParaRPr lang="en-GB" altLang="zh-TW" sz="3200" b="1">
              <a:latin typeface="Times New Roman" pitchFamily="18" charset="0"/>
              <a:ea typeface="PMingLiU" pitchFamily="18" charset="-120"/>
            </a:endParaRPr>
          </a:p>
        </p:txBody>
      </p:sp>
      <p:sp>
        <p:nvSpPr>
          <p:cNvPr id="41002" name="Rectangle 42"/>
          <p:cNvSpPr>
            <a:spLocks noChangeArrowheads="1"/>
          </p:cNvSpPr>
          <p:nvPr/>
        </p:nvSpPr>
        <p:spPr bwMode="auto">
          <a:xfrm>
            <a:off x="1920875" y="5889625"/>
            <a:ext cx="492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zh-TW" sz="1600" b="1">
                <a:ea typeface="PMingLiU" pitchFamily="18" charset="-120"/>
              </a:rPr>
              <a:t>IL-1ra</a:t>
            </a:r>
            <a:endParaRPr lang="en-GB" altLang="zh-TW" sz="3200" b="1">
              <a:latin typeface="Times New Roman" pitchFamily="18" charset="0"/>
              <a:ea typeface="PMingLiU" pitchFamily="18" charset="-120"/>
            </a:endParaRPr>
          </a:p>
        </p:txBody>
      </p:sp>
      <p:sp>
        <p:nvSpPr>
          <p:cNvPr id="41003" name="Rectangle 43"/>
          <p:cNvSpPr>
            <a:spLocks noChangeArrowheads="1"/>
          </p:cNvSpPr>
          <p:nvPr/>
        </p:nvSpPr>
        <p:spPr bwMode="auto">
          <a:xfrm>
            <a:off x="2632075" y="5889625"/>
            <a:ext cx="5508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zh-TW" sz="1600" b="1">
                <a:ea typeface="PMingLiU" pitchFamily="18" charset="-120"/>
              </a:rPr>
              <a:t>sIL-1R</a:t>
            </a:r>
            <a:endParaRPr lang="en-GB" altLang="zh-TW" sz="3200" b="1">
              <a:latin typeface="Times New Roman" pitchFamily="18" charset="0"/>
              <a:ea typeface="PMingLiU" pitchFamily="18" charset="-120"/>
            </a:endParaRPr>
          </a:p>
        </p:txBody>
      </p:sp>
      <p:sp>
        <p:nvSpPr>
          <p:cNvPr id="41004" name="Rectangle 44"/>
          <p:cNvSpPr>
            <a:spLocks noChangeArrowheads="1"/>
          </p:cNvSpPr>
          <p:nvPr/>
        </p:nvSpPr>
        <p:spPr bwMode="auto">
          <a:xfrm>
            <a:off x="3359150" y="5889625"/>
            <a:ext cx="579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zh-TW" sz="1600" b="1">
                <a:ea typeface="PMingLiU" pitchFamily="18" charset="-120"/>
              </a:rPr>
              <a:t>sTNFR</a:t>
            </a:r>
            <a:endParaRPr lang="en-GB" altLang="zh-TW" sz="3200" b="1">
              <a:latin typeface="Times New Roman" pitchFamily="18" charset="0"/>
              <a:ea typeface="PMingLiU" pitchFamily="18" charset="-120"/>
            </a:endParaRPr>
          </a:p>
        </p:txBody>
      </p:sp>
      <p:sp>
        <p:nvSpPr>
          <p:cNvPr id="41005" name="Line 45"/>
          <p:cNvSpPr>
            <a:spLocks noChangeShapeType="1"/>
          </p:cNvSpPr>
          <p:nvPr/>
        </p:nvSpPr>
        <p:spPr bwMode="auto">
          <a:xfrm flipV="1">
            <a:off x="973138" y="2352675"/>
            <a:ext cx="1587" cy="347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06" name="Line 46"/>
          <p:cNvSpPr>
            <a:spLocks noChangeShapeType="1"/>
          </p:cNvSpPr>
          <p:nvPr/>
        </p:nvSpPr>
        <p:spPr bwMode="auto">
          <a:xfrm flipH="1">
            <a:off x="930275" y="5832475"/>
            <a:ext cx="4286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07" name="Rectangle 47"/>
          <p:cNvSpPr>
            <a:spLocks noChangeArrowheads="1"/>
          </p:cNvSpPr>
          <p:nvPr/>
        </p:nvSpPr>
        <p:spPr bwMode="auto">
          <a:xfrm>
            <a:off x="725488" y="5713413"/>
            <a:ext cx="1000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TW" altLang="en-GB" sz="1600" b="1">
                <a:ea typeface="PMingLiU" pitchFamily="18" charset="-120"/>
              </a:rPr>
              <a:t>0</a:t>
            </a:r>
            <a:endParaRPr lang="zh-TW" altLang="en-GB" sz="3200" b="1">
              <a:latin typeface="Times New Roman" pitchFamily="18" charset="0"/>
              <a:ea typeface="PMingLiU" pitchFamily="18" charset="-120"/>
            </a:endParaRPr>
          </a:p>
        </p:txBody>
      </p:sp>
      <p:sp>
        <p:nvSpPr>
          <p:cNvPr id="41008" name="Line 48"/>
          <p:cNvSpPr>
            <a:spLocks noChangeShapeType="1"/>
          </p:cNvSpPr>
          <p:nvPr/>
        </p:nvSpPr>
        <p:spPr bwMode="auto">
          <a:xfrm flipH="1">
            <a:off x="930275" y="4964113"/>
            <a:ext cx="42863"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09" name="Rectangle 49"/>
          <p:cNvSpPr>
            <a:spLocks noChangeArrowheads="1"/>
          </p:cNvSpPr>
          <p:nvPr/>
        </p:nvSpPr>
        <p:spPr bwMode="auto">
          <a:xfrm>
            <a:off x="625475" y="4845050"/>
            <a:ext cx="2000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TW" altLang="en-GB" sz="1600" b="1">
                <a:ea typeface="PMingLiU" pitchFamily="18" charset="-120"/>
              </a:rPr>
              <a:t>25</a:t>
            </a:r>
            <a:endParaRPr lang="zh-TW" altLang="en-GB" sz="3200" b="1">
              <a:latin typeface="Times New Roman" pitchFamily="18" charset="0"/>
              <a:ea typeface="PMingLiU" pitchFamily="18" charset="-120"/>
            </a:endParaRPr>
          </a:p>
        </p:txBody>
      </p:sp>
      <p:sp>
        <p:nvSpPr>
          <p:cNvPr id="41010" name="Line 50"/>
          <p:cNvSpPr>
            <a:spLocks noChangeShapeType="1"/>
          </p:cNvSpPr>
          <p:nvPr/>
        </p:nvSpPr>
        <p:spPr bwMode="auto">
          <a:xfrm flipH="1">
            <a:off x="930275" y="4094163"/>
            <a:ext cx="42863"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11" name="Rectangle 51"/>
          <p:cNvSpPr>
            <a:spLocks noChangeArrowheads="1"/>
          </p:cNvSpPr>
          <p:nvPr/>
        </p:nvSpPr>
        <p:spPr bwMode="auto">
          <a:xfrm>
            <a:off x="625475" y="3975100"/>
            <a:ext cx="2000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TW" altLang="en-GB" sz="1600" b="1">
                <a:ea typeface="PMingLiU" pitchFamily="18" charset="-120"/>
              </a:rPr>
              <a:t>50</a:t>
            </a:r>
            <a:endParaRPr lang="zh-TW" altLang="en-GB" sz="3200" b="1">
              <a:latin typeface="Times New Roman" pitchFamily="18" charset="0"/>
              <a:ea typeface="PMingLiU" pitchFamily="18" charset="-120"/>
            </a:endParaRPr>
          </a:p>
        </p:txBody>
      </p:sp>
      <p:sp>
        <p:nvSpPr>
          <p:cNvPr id="41012" name="Line 52"/>
          <p:cNvSpPr>
            <a:spLocks noChangeShapeType="1"/>
          </p:cNvSpPr>
          <p:nvPr/>
        </p:nvSpPr>
        <p:spPr bwMode="auto">
          <a:xfrm flipH="1">
            <a:off x="930275" y="3222625"/>
            <a:ext cx="4286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13" name="Rectangle 53"/>
          <p:cNvSpPr>
            <a:spLocks noChangeArrowheads="1"/>
          </p:cNvSpPr>
          <p:nvPr/>
        </p:nvSpPr>
        <p:spPr bwMode="auto">
          <a:xfrm>
            <a:off x="625475" y="3105150"/>
            <a:ext cx="2000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TW" altLang="en-GB" sz="1600" b="1">
                <a:ea typeface="PMingLiU" pitchFamily="18" charset="-120"/>
              </a:rPr>
              <a:t>75</a:t>
            </a:r>
            <a:endParaRPr lang="zh-TW" altLang="en-GB" sz="3200" b="1">
              <a:latin typeface="Times New Roman" pitchFamily="18" charset="0"/>
              <a:ea typeface="PMingLiU" pitchFamily="18" charset="-120"/>
            </a:endParaRPr>
          </a:p>
        </p:txBody>
      </p:sp>
      <p:sp>
        <p:nvSpPr>
          <p:cNvPr id="41014" name="Line 54"/>
          <p:cNvSpPr>
            <a:spLocks noChangeShapeType="1"/>
          </p:cNvSpPr>
          <p:nvPr/>
        </p:nvSpPr>
        <p:spPr bwMode="auto">
          <a:xfrm flipH="1">
            <a:off x="930275" y="2354263"/>
            <a:ext cx="42863"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15" name="Rectangle 55"/>
          <p:cNvSpPr>
            <a:spLocks noChangeArrowheads="1"/>
          </p:cNvSpPr>
          <p:nvPr/>
        </p:nvSpPr>
        <p:spPr bwMode="auto">
          <a:xfrm>
            <a:off x="525463" y="2235200"/>
            <a:ext cx="3000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TW" altLang="en-GB" sz="1600" b="1">
                <a:ea typeface="PMingLiU" pitchFamily="18" charset="-120"/>
              </a:rPr>
              <a:t>100</a:t>
            </a:r>
            <a:endParaRPr lang="zh-TW" altLang="en-GB" sz="3200" b="1">
              <a:latin typeface="Times New Roman" pitchFamily="18" charset="0"/>
              <a:ea typeface="PMingLiU" pitchFamily="18" charset="-120"/>
            </a:endParaRPr>
          </a:p>
        </p:txBody>
      </p:sp>
      <p:sp>
        <p:nvSpPr>
          <p:cNvPr id="41016" name="Rectangle 56"/>
          <p:cNvSpPr>
            <a:spLocks noChangeArrowheads="1"/>
          </p:cNvSpPr>
          <p:nvPr/>
        </p:nvSpPr>
        <p:spPr bwMode="auto">
          <a:xfrm>
            <a:off x="2016125" y="6151563"/>
            <a:ext cx="10906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zh-TW" sz="2000" b="1">
                <a:ea typeface="PMingLiU" pitchFamily="18" charset="-120"/>
              </a:rPr>
              <a:t>Treatment</a:t>
            </a:r>
            <a:endParaRPr lang="en-GB" altLang="zh-TW" sz="3200" b="1">
              <a:latin typeface="Times New Roman" pitchFamily="18" charset="0"/>
              <a:ea typeface="PMingLiU" pitchFamily="18" charset="-120"/>
            </a:endParaRPr>
          </a:p>
        </p:txBody>
      </p:sp>
      <p:sp>
        <p:nvSpPr>
          <p:cNvPr id="41017" name="Rectangle 57"/>
          <p:cNvSpPr>
            <a:spLocks noChangeArrowheads="1"/>
          </p:cNvSpPr>
          <p:nvPr/>
        </p:nvSpPr>
        <p:spPr bwMode="auto">
          <a:xfrm rot="-5400000">
            <a:off x="-693737" y="4087813"/>
            <a:ext cx="220027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zh-TW" sz="2000" b="1">
                <a:ea typeface="PMingLiU" pitchFamily="18" charset="-120"/>
              </a:rPr>
              <a:t>Glomerular mRNA</a:t>
            </a:r>
            <a:endParaRPr lang="en-GB" altLang="zh-TW" sz="3200" b="1">
              <a:latin typeface="Times New Roman" pitchFamily="18" charset="0"/>
              <a:ea typeface="PMingLiU" pitchFamily="18" charset="-120"/>
            </a:endParaRPr>
          </a:p>
        </p:txBody>
      </p:sp>
      <p:sp>
        <p:nvSpPr>
          <p:cNvPr id="41018" name="Rectangle 58"/>
          <p:cNvSpPr>
            <a:spLocks noChangeArrowheads="1"/>
          </p:cNvSpPr>
          <p:nvPr/>
        </p:nvSpPr>
        <p:spPr bwMode="auto">
          <a:xfrm>
            <a:off x="5222875" y="2846388"/>
            <a:ext cx="493713" cy="3062287"/>
          </a:xfrm>
          <a:prstGeom prst="rect">
            <a:avLst/>
          </a:prstGeom>
          <a:solidFill>
            <a:schemeClr val="tx2"/>
          </a:solidFill>
          <a:ln w="9525">
            <a:solidFill>
              <a:schemeClr val="tx1"/>
            </a:solidFill>
            <a:miter lim="800000"/>
            <a:headEnd/>
            <a:tailEnd/>
          </a:ln>
        </p:spPr>
        <p:txBody>
          <a:bodyPr/>
          <a:lstStyle/>
          <a:p>
            <a:endParaRPr lang="en-US"/>
          </a:p>
        </p:txBody>
      </p:sp>
      <p:sp>
        <p:nvSpPr>
          <p:cNvPr id="41019" name="Line 59"/>
          <p:cNvSpPr>
            <a:spLocks noChangeShapeType="1"/>
          </p:cNvSpPr>
          <p:nvPr/>
        </p:nvSpPr>
        <p:spPr bwMode="auto">
          <a:xfrm flipV="1">
            <a:off x="5222875" y="2846388"/>
            <a:ext cx="1588" cy="30622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20" name="Line 60"/>
          <p:cNvSpPr>
            <a:spLocks noChangeShapeType="1"/>
          </p:cNvSpPr>
          <p:nvPr/>
        </p:nvSpPr>
        <p:spPr bwMode="auto">
          <a:xfrm>
            <a:off x="5222875" y="2846388"/>
            <a:ext cx="1588" cy="30622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21" name="Line 61"/>
          <p:cNvSpPr>
            <a:spLocks noChangeShapeType="1"/>
          </p:cNvSpPr>
          <p:nvPr/>
        </p:nvSpPr>
        <p:spPr bwMode="auto">
          <a:xfrm>
            <a:off x="5222875" y="2846388"/>
            <a:ext cx="493713"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22" name="Line 62"/>
          <p:cNvSpPr>
            <a:spLocks noChangeShapeType="1"/>
          </p:cNvSpPr>
          <p:nvPr/>
        </p:nvSpPr>
        <p:spPr bwMode="auto">
          <a:xfrm flipH="1">
            <a:off x="5222875" y="2846388"/>
            <a:ext cx="493713"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23" name="Line 63"/>
          <p:cNvSpPr>
            <a:spLocks noChangeShapeType="1"/>
          </p:cNvSpPr>
          <p:nvPr/>
        </p:nvSpPr>
        <p:spPr bwMode="auto">
          <a:xfrm flipV="1">
            <a:off x="5716588" y="2846388"/>
            <a:ext cx="1587" cy="30622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24" name="Line 64"/>
          <p:cNvSpPr>
            <a:spLocks noChangeShapeType="1"/>
          </p:cNvSpPr>
          <p:nvPr/>
        </p:nvSpPr>
        <p:spPr bwMode="auto">
          <a:xfrm>
            <a:off x="5716588" y="2846388"/>
            <a:ext cx="1587" cy="30622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25" name="Line 65"/>
          <p:cNvSpPr>
            <a:spLocks noChangeShapeType="1"/>
          </p:cNvSpPr>
          <p:nvPr/>
        </p:nvSpPr>
        <p:spPr bwMode="auto">
          <a:xfrm>
            <a:off x="5222875" y="5908675"/>
            <a:ext cx="49371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26" name="Line 66"/>
          <p:cNvSpPr>
            <a:spLocks noChangeShapeType="1"/>
          </p:cNvSpPr>
          <p:nvPr/>
        </p:nvSpPr>
        <p:spPr bwMode="auto">
          <a:xfrm flipH="1">
            <a:off x="5222875" y="5908675"/>
            <a:ext cx="49371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27" name="Line 67"/>
          <p:cNvSpPr>
            <a:spLocks noChangeShapeType="1"/>
          </p:cNvSpPr>
          <p:nvPr/>
        </p:nvSpPr>
        <p:spPr bwMode="auto">
          <a:xfrm>
            <a:off x="5345113" y="2652713"/>
            <a:ext cx="249237" cy="1587"/>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28" name="Line 68"/>
          <p:cNvSpPr>
            <a:spLocks noChangeShapeType="1"/>
          </p:cNvSpPr>
          <p:nvPr/>
        </p:nvSpPr>
        <p:spPr bwMode="auto">
          <a:xfrm>
            <a:off x="5468938" y="2652713"/>
            <a:ext cx="1587" cy="193675"/>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29" name="Rectangle 69"/>
          <p:cNvSpPr>
            <a:spLocks noChangeArrowheads="1"/>
          </p:cNvSpPr>
          <p:nvPr/>
        </p:nvSpPr>
        <p:spPr bwMode="auto">
          <a:xfrm>
            <a:off x="5962650" y="4240213"/>
            <a:ext cx="495300" cy="1668462"/>
          </a:xfrm>
          <a:prstGeom prst="rect">
            <a:avLst/>
          </a:prstGeom>
          <a:solidFill>
            <a:schemeClr val="tx2"/>
          </a:solidFill>
          <a:ln w="9525">
            <a:solidFill>
              <a:schemeClr val="tx1"/>
            </a:solidFill>
            <a:miter lim="800000"/>
            <a:headEnd/>
            <a:tailEnd/>
          </a:ln>
        </p:spPr>
        <p:txBody>
          <a:bodyPr/>
          <a:lstStyle/>
          <a:p>
            <a:endParaRPr lang="en-US"/>
          </a:p>
        </p:txBody>
      </p:sp>
      <p:sp>
        <p:nvSpPr>
          <p:cNvPr id="41030" name="Line 70"/>
          <p:cNvSpPr>
            <a:spLocks noChangeShapeType="1"/>
          </p:cNvSpPr>
          <p:nvPr/>
        </p:nvSpPr>
        <p:spPr bwMode="auto">
          <a:xfrm flipV="1">
            <a:off x="5962650" y="4240213"/>
            <a:ext cx="1588" cy="1668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31" name="Line 71"/>
          <p:cNvSpPr>
            <a:spLocks noChangeShapeType="1"/>
          </p:cNvSpPr>
          <p:nvPr/>
        </p:nvSpPr>
        <p:spPr bwMode="auto">
          <a:xfrm>
            <a:off x="5962650" y="4240213"/>
            <a:ext cx="1588" cy="1668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32" name="Line 72"/>
          <p:cNvSpPr>
            <a:spLocks noChangeShapeType="1"/>
          </p:cNvSpPr>
          <p:nvPr/>
        </p:nvSpPr>
        <p:spPr bwMode="auto">
          <a:xfrm>
            <a:off x="5962650" y="4240213"/>
            <a:ext cx="4953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33" name="Line 73"/>
          <p:cNvSpPr>
            <a:spLocks noChangeShapeType="1"/>
          </p:cNvSpPr>
          <p:nvPr/>
        </p:nvSpPr>
        <p:spPr bwMode="auto">
          <a:xfrm flipH="1">
            <a:off x="5962650" y="4240213"/>
            <a:ext cx="4953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34" name="Line 74"/>
          <p:cNvSpPr>
            <a:spLocks noChangeShapeType="1"/>
          </p:cNvSpPr>
          <p:nvPr/>
        </p:nvSpPr>
        <p:spPr bwMode="auto">
          <a:xfrm flipV="1">
            <a:off x="6457950" y="4240213"/>
            <a:ext cx="0" cy="1668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35" name="Line 75"/>
          <p:cNvSpPr>
            <a:spLocks noChangeShapeType="1"/>
          </p:cNvSpPr>
          <p:nvPr/>
        </p:nvSpPr>
        <p:spPr bwMode="auto">
          <a:xfrm>
            <a:off x="6457950" y="4240213"/>
            <a:ext cx="0" cy="1668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36" name="Line 76"/>
          <p:cNvSpPr>
            <a:spLocks noChangeShapeType="1"/>
          </p:cNvSpPr>
          <p:nvPr/>
        </p:nvSpPr>
        <p:spPr bwMode="auto">
          <a:xfrm>
            <a:off x="5962650" y="5908675"/>
            <a:ext cx="4953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37" name="Line 77"/>
          <p:cNvSpPr>
            <a:spLocks noChangeShapeType="1"/>
          </p:cNvSpPr>
          <p:nvPr/>
        </p:nvSpPr>
        <p:spPr bwMode="auto">
          <a:xfrm flipH="1">
            <a:off x="5962650" y="5908675"/>
            <a:ext cx="4953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38" name="Line 78"/>
          <p:cNvSpPr>
            <a:spLocks noChangeShapeType="1"/>
          </p:cNvSpPr>
          <p:nvPr/>
        </p:nvSpPr>
        <p:spPr bwMode="auto">
          <a:xfrm>
            <a:off x="6088063" y="3822700"/>
            <a:ext cx="246062" cy="1588"/>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39" name="Line 79"/>
          <p:cNvSpPr>
            <a:spLocks noChangeShapeType="1"/>
          </p:cNvSpPr>
          <p:nvPr/>
        </p:nvSpPr>
        <p:spPr bwMode="auto">
          <a:xfrm>
            <a:off x="6210300" y="3822700"/>
            <a:ext cx="1588" cy="417513"/>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40" name="Rectangle 80"/>
          <p:cNvSpPr>
            <a:spLocks noChangeArrowheads="1"/>
          </p:cNvSpPr>
          <p:nvPr/>
        </p:nvSpPr>
        <p:spPr bwMode="auto">
          <a:xfrm>
            <a:off x="6704013" y="4030663"/>
            <a:ext cx="495300" cy="1878012"/>
          </a:xfrm>
          <a:prstGeom prst="rect">
            <a:avLst/>
          </a:prstGeom>
          <a:solidFill>
            <a:schemeClr val="tx2"/>
          </a:solidFill>
          <a:ln w="9525">
            <a:solidFill>
              <a:schemeClr val="tx1"/>
            </a:solidFill>
            <a:miter lim="800000"/>
            <a:headEnd/>
            <a:tailEnd/>
          </a:ln>
        </p:spPr>
        <p:txBody>
          <a:bodyPr/>
          <a:lstStyle/>
          <a:p>
            <a:endParaRPr lang="en-US"/>
          </a:p>
        </p:txBody>
      </p:sp>
      <p:sp>
        <p:nvSpPr>
          <p:cNvPr id="41041" name="Line 81"/>
          <p:cNvSpPr>
            <a:spLocks noChangeShapeType="1"/>
          </p:cNvSpPr>
          <p:nvPr/>
        </p:nvSpPr>
        <p:spPr bwMode="auto">
          <a:xfrm flipV="1">
            <a:off x="6704013" y="4030663"/>
            <a:ext cx="1587" cy="18780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42" name="Line 82"/>
          <p:cNvSpPr>
            <a:spLocks noChangeShapeType="1"/>
          </p:cNvSpPr>
          <p:nvPr/>
        </p:nvSpPr>
        <p:spPr bwMode="auto">
          <a:xfrm>
            <a:off x="6704013" y="4030663"/>
            <a:ext cx="1587" cy="18780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43" name="Line 83"/>
          <p:cNvSpPr>
            <a:spLocks noChangeShapeType="1"/>
          </p:cNvSpPr>
          <p:nvPr/>
        </p:nvSpPr>
        <p:spPr bwMode="auto">
          <a:xfrm>
            <a:off x="6704013" y="4030663"/>
            <a:ext cx="493712"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44" name="Line 84"/>
          <p:cNvSpPr>
            <a:spLocks noChangeShapeType="1"/>
          </p:cNvSpPr>
          <p:nvPr/>
        </p:nvSpPr>
        <p:spPr bwMode="auto">
          <a:xfrm flipH="1">
            <a:off x="6704013" y="4030663"/>
            <a:ext cx="493712"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45" name="Line 85"/>
          <p:cNvSpPr>
            <a:spLocks noChangeShapeType="1"/>
          </p:cNvSpPr>
          <p:nvPr/>
        </p:nvSpPr>
        <p:spPr bwMode="auto">
          <a:xfrm flipV="1">
            <a:off x="7197725" y="4030663"/>
            <a:ext cx="1588" cy="18780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46" name="Line 86"/>
          <p:cNvSpPr>
            <a:spLocks noChangeShapeType="1"/>
          </p:cNvSpPr>
          <p:nvPr/>
        </p:nvSpPr>
        <p:spPr bwMode="auto">
          <a:xfrm>
            <a:off x="7197725" y="4030663"/>
            <a:ext cx="1588" cy="18780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47" name="Line 87"/>
          <p:cNvSpPr>
            <a:spLocks noChangeShapeType="1"/>
          </p:cNvSpPr>
          <p:nvPr/>
        </p:nvSpPr>
        <p:spPr bwMode="auto">
          <a:xfrm>
            <a:off x="6704013" y="5908675"/>
            <a:ext cx="493712"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48" name="Line 88"/>
          <p:cNvSpPr>
            <a:spLocks noChangeShapeType="1"/>
          </p:cNvSpPr>
          <p:nvPr/>
        </p:nvSpPr>
        <p:spPr bwMode="auto">
          <a:xfrm flipH="1">
            <a:off x="6704013" y="5908675"/>
            <a:ext cx="493712"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49" name="Line 89"/>
          <p:cNvSpPr>
            <a:spLocks noChangeShapeType="1"/>
          </p:cNvSpPr>
          <p:nvPr/>
        </p:nvSpPr>
        <p:spPr bwMode="auto">
          <a:xfrm>
            <a:off x="6827838" y="3808413"/>
            <a:ext cx="249237" cy="1587"/>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50" name="Line 90"/>
          <p:cNvSpPr>
            <a:spLocks noChangeShapeType="1"/>
          </p:cNvSpPr>
          <p:nvPr/>
        </p:nvSpPr>
        <p:spPr bwMode="auto">
          <a:xfrm>
            <a:off x="6951663" y="3808413"/>
            <a:ext cx="1587" cy="222250"/>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51" name="Rectangle 91"/>
          <p:cNvSpPr>
            <a:spLocks noChangeArrowheads="1"/>
          </p:cNvSpPr>
          <p:nvPr/>
        </p:nvSpPr>
        <p:spPr bwMode="auto">
          <a:xfrm>
            <a:off x="7446963" y="4308475"/>
            <a:ext cx="493712" cy="1600200"/>
          </a:xfrm>
          <a:prstGeom prst="rect">
            <a:avLst/>
          </a:prstGeom>
          <a:solidFill>
            <a:schemeClr val="tx2"/>
          </a:solidFill>
          <a:ln w="9525">
            <a:solidFill>
              <a:schemeClr val="tx1"/>
            </a:solidFill>
            <a:miter lim="800000"/>
            <a:headEnd/>
            <a:tailEnd/>
          </a:ln>
        </p:spPr>
        <p:txBody>
          <a:bodyPr/>
          <a:lstStyle/>
          <a:p>
            <a:endParaRPr lang="en-US"/>
          </a:p>
        </p:txBody>
      </p:sp>
      <p:sp>
        <p:nvSpPr>
          <p:cNvPr id="41052" name="Line 92"/>
          <p:cNvSpPr>
            <a:spLocks noChangeShapeType="1"/>
          </p:cNvSpPr>
          <p:nvPr/>
        </p:nvSpPr>
        <p:spPr bwMode="auto">
          <a:xfrm flipV="1">
            <a:off x="7446963" y="4308475"/>
            <a:ext cx="1587" cy="1600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53" name="Line 93"/>
          <p:cNvSpPr>
            <a:spLocks noChangeShapeType="1"/>
          </p:cNvSpPr>
          <p:nvPr/>
        </p:nvSpPr>
        <p:spPr bwMode="auto">
          <a:xfrm>
            <a:off x="7446963" y="4308475"/>
            <a:ext cx="1587" cy="1600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54" name="Line 94"/>
          <p:cNvSpPr>
            <a:spLocks noChangeShapeType="1"/>
          </p:cNvSpPr>
          <p:nvPr/>
        </p:nvSpPr>
        <p:spPr bwMode="auto">
          <a:xfrm>
            <a:off x="7446963" y="4308475"/>
            <a:ext cx="492125"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55" name="Line 95"/>
          <p:cNvSpPr>
            <a:spLocks noChangeShapeType="1"/>
          </p:cNvSpPr>
          <p:nvPr/>
        </p:nvSpPr>
        <p:spPr bwMode="auto">
          <a:xfrm flipH="1">
            <a:off x="7446963" y="4308475"/>
            <a:ext cx="492125"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56" name="Line 96"/>
          <p:cNvSpPr>
            <a:spLocks noChangeShapeType="1"/>
          </p:cNvSpPr>
          <p:nvPr/>
        </p:nvSpPr>
        <p:spPr bwMode="auto">
          <a:xfrm flipV="1">
            <a:off x="7939088" y="4308475"/>
            <a:ext cx="1587" cy="1600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57" name="Line 97"/>
          <p:cNvSpPr>
            <a:spLocks noChangeShapeType="1"/>
          </p:cNvSpPr>
          <p:nvPr/>
        </p:nvSpPr>
        <p:spPr bwMode="auto">
          <a:xfrm>
            <a:off x="7939088" y="4308475"/>
            <a:ext cx="1587" cy="1600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58" name="Line 98"/>
          <p:cNvSpPr>
            <a:spLocks noChangeShapeType="1"/>
          </p:cNvSpPr>
          <p:nvPr/>
        </p:nvSpPr>
        <p:spPr bwMode="auto">
          <a:xfrm>
            <a:off x="7446963" y="5908675"/>
            <a:ext cx="492125"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59" name="Line 99"/>
          <p:cNvSpPr>
            <a:spLocks noChangeShapeType="1"/>
          </p:cNvSpPr>
          <p:nvPr/>
        </p:nvSpPr>
        <p:spPr bwMode="auto">
          <a:xfrm flipH="1">
            <a:off x="7446963" y="5908675"/>
            <a:ext cx="492125"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60" name="Line 100"/>
          <p:cNvSpPr>
            <a:spLocks noChangeShapeType="1"/>
          </p:cNvSpPr>
          <p:nvPr/>
        </p:nvSpPr>
        <p:spPr bwMode="auto">
          <a:xfrm>
            <a:off x="7569200" y="4156075"/>
            <a:ext cx="247650" cy="1588"/>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61" name="Line 101"/>
          <p:cNvSpPr>
            <a:spLocks noChangeShapeType="1"/>
          </p:cNvSpPr>
          <p:nvPr/>
        </p:nvSpPr>
        <p:spPr bwMode="auto">
          <a:xfrm>
            <a:off x="7693025" y="4156075"/>
            <a:ext cx="1588" cy="152400"/>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62" name="Rectangle 102"/>
          <p:cNvSpPr>
            <a:spLocks noChangeArrowheads="1"/>
          </p:cNvSpPr>
          <p:nvPr/>
        </p:nvSpPr>
        <p:spPr bwMode="auto">
          <a:xfrm>
            <a:off x="6230938" y="2209800"/>
            <a:ext cx="147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zh-TW" sz="2400" b="1">
                <a:ea typeface="PMingLiU" pitchFamily="18" charset="-120"/>
              </a:rPr>
              <a:t>neutrophils</a:t>
            </a:r>
            <a:endParaRPr lang="en-GB" altLang="zh-TW" sz="3200" b="1">
              <a:latin typeface="Times New Roman" pitchFamily="18" charset="0"/>
              <a:ea typeface="PMingLiU" pitchFamily="18" charset="-120"/>
            </a:endParaRPr>
          </a:p>
        </p:txBody>
      </p:sp>
      <p:sp>
        <p:nvSpPr>
          <p:cNvPr id="41063" name="Line 103"/>
          <p:cNvSpPr>
            <a:spLocks noChangeShapeType="1"/>
          </p:cNvSpPr>
          <p:nvPr/>
        </p:nvSpPr>
        <p:spPr bwMode="auto">
          <a:xfrm>
            <a:off x="4975225" y="5908675"/>
            <a:ext cx="3216275"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64" name="Rectangle 104"/>
          <p:cNvSpPr>
            <a:spLocks noChangeArrowheads="1"/>
          </p:cNvSpPr>
          <p:nvPr/>
        </p:nvSpPr>
        <p:spPr bwMode="auto">
          <a:xfrm>
            <a:off x="5121275" y="5965825"/>
            <a:ext cx="6127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zh-TW" sz="1600" b="1">
                <a:ea typeface="PMingLiU" pitchFamily="18" charset="-120"/>
              </a:rPr>
              <a:t>control</a:t>
            </a:r>
            <a:endParaRPr lang="en-GB" altLang="zh-TW" sz="3200" b="1">
              <a:latin typeface="Times New Roman" pitchFamily="18" charset="0"/>
              <a:ea typeface="PMingLiU" pitchFamily="18" charset="-120"/>
            </a:endParaRPr>
          </a:p>
        </p:txBody>
      </p:sp>
      <p:sp>
        <p:nvSpPr>
          <p:cNvPr id="41065" name="Rectangle 105"/>
          <p:cNvSpPr>
            <a:spLocks noChangeArrowheads="1"/>
          </p:cNvSpPr>
          <p:nvPr/>
        </p:nvSpPr>
        <p:spPr bwMode="auto">
          <a:xfrm>
            <a:off x="5922963" y="5965825"/>
            <a:ext cx="492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zh-TW" sz="1600" b="1">
                <a:ea typeface="PMingLiU" pitchFamily="18" charset="-120"/>
              </a:rPr>
              <a:t>IL-1ra</a:t>
            </a:r>
            <a:endParaRPr lang="en-GB" altLang="zh-TW" sz="3200" b="1">
              <a:latin typeface="Times New Roman" pitchFamily="18" charset="0"/>
              <a:ea typeface="PMingLiU" pitchFamily="18" charset="-120"/>
            </a:endParaRPr>
          </a:p>
        </p:txBody>
      </p:sp>
      <p:sp>
        <p:nvSpPr>
          <p:cNvPr id="41066" name="Rectangle 106"/>
          <p:cNvSpPr>
            <a:spLocks noChangeArrowheads="1"/>
          </p:cNvSpPr>
          <p:nvPr/>
        </p:nvSpPr>
        <p:spPr bwMode="auto">
          <a:xfrm>
            <a:off x="6634163" y="5965825"/>
            <a:ext cx="5508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zh-TW" sz="1600" b="1">
                <a:ea typeface="PMingLiU" pitchFamily="18" charset="-120"/>
              </a:rPr>
              <a:t>sIL-1R</a:t>
            </a:r>
            <a:endParaRPr lang="en-GB" altLang="zh-TW" sz="3200" b="1">
              <a:latin typeface="Times New Roman" pitchFamily="18" charset="0"/>
              <a:ea typeface="PMingLiU" pitchFamily="18" charset="-120"/>
            </a:endParaRPr>
          </a:p>
        </p:txBody>
      </p:sp>
      <p:sp>
        <p:nvSpPr>
          <p:cNvPr id="41067" name="Rectangle 107"/>
          <p:cNvSpPr>
            <a:spLocks noChangeArrowheads="1"/>
          </p:cNvSpPr>
          <p:nvPr/>
        </p:nvSpPr>
        <p:spPr bwMode="auto">
          <a:xfrm>
            <a:off x="7359650" y="5965825"/>
            <a:ext cx="5810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zh-TW" sz="1600" b="1">
                <a:ea typeface="PMingLiU" pitchFamily="18" charset="-120"/>
              </a:rPr>
              <a:t>sTNFR</a:t>
            </a:r>
            <a:endParaRPr lang="en-GB" altLang="zh-TW" sz="3200" b="1">
              <a:latin typeface="Times New Roman" pitchFamily="18" charset="0"/>
              <a:ea typeface="PMingLiU" pitchFamily="18" charset="-120"/>
            </a:endParaRPr>
          </a:p>
        </p:txBody>
      </p:sp>
      <p:sp>
        <p:nvSpPr>
          <p:cNvPr id="41068" name="Line 108"/>
          <p:cNvSpPr>
            <a:spLocks noChangeShapeType="1"/>
          </p:cNvSpPr>
          <p:nvPr/>
        </p:nvSpPr>
        <p:spPr bwMode="auto">
          <a:xfrm flipV="1">
            <a:off x="4975225" y="2428875"/>
            <a:ext cx="1588" cy="347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69" name="Line 109"/>
          <p:cNvSpPr>
            <a:spLocks noChangeShapeType="1"/>
          </p:cNvSpPr>
          <p:nvPr/>
        </p:nvSpPr>
        <p:spPr bwMode="auto">
          <a:xfrm flipH="1">
            <a:off x="4932363" y="5908675"/>
            <a:ext cx="42862"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70" name="Rectangle 110"/>
          <p:cNvSpPr>
            <a:spLocks noChangeArrowheads="1"/>
          </p:cNvSpPr>
          <p:nvPr/>
        </p:nvSpPr>
        <p:spPr bwMode="auto">
          <a:xfrm>
            <a:off x="4727575" y="5789613"/>
            <a:ext cx="1000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TW" altLang="en-GB" sz="1600" b="1">
                <a:ea typeface="PMingLiU" pitchFamily="18" charset="-120"/>
              </a:rPr>
              <a:t>0</a:t>
            </a:r>
            <a:endParaRPr lang="zh-TW" altLang="en-GB" sz="3200" b="1">
              <a:latin typeface="Times New Roman" pitchFamily="18" charset="0"/>
              <a:ea typeface="PMingLiU" pitchFamily="18" charset="-120"/>
            </a:endParaRPr>
          </a:p>
        </p:txBody>
      </p:sp>
      <p:sp>
        <p:nvSpPr>
          <p:cNvPr id="41071" name="Line 111"/>
          <p:cNvSpPr>
            <a:spLocks noChangeShapeType="1"/>
          </p:cNvSpPr>
          <p:nvPr/>
        </p:nvSpPr>
        <p:spPr bwMode="auto">
          <a:xfrm flipH="1">
            <a:off x="4932363" y="5213350"/>
            <a:ext cx="42862"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72" name="Rectangle 112"/>
          <p:cNvSpPr>
            <a:spLocks noChangeArrowheads="1"/>
          </p:cNvSpPr>
          <p:nvPr/>
        </p:nvSpPr>
        <p:spPr bwMode="auto">
          <a:xfrm>
            <a:off x="4727575" y="5094288"/>
            <a:ext cx="1000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TW" altLang="en-GB" sz="1600" b="1">
                <a:ea typeface="PMingLiU" pitchFamily="18" charset="-120"/>
              </a:rPr>
              <a:t>1</a:t>
            </a:r>
            <a:endParaRPr lang="zh-TW" altLang="en-GB" sz="3200" b="1">
              <a:latin typeface="Times New Roman" pitchFamily="18" charset="0"/>
              <a:ea typeface="PMingLiU" pitchFamily="18" charset="-120"/>
            </a:endParaRPr>
          </a:p>
        </p:txBody>
      </p:sp>
      <p:sp>
        <p:nvSpPr>
          <p:cNvPr id="41073" name="Line 113"/>
          <p:cNvSpPr>
            <a:spLocks noChangeShapeType="1"/>
          </p:cNvSpPr>
          <p:nvPr/>
        </p:nvSpPr>
        <p:spPr bwMode="auto">
          <a:xfrm flipH="1">
            <a:off x="4932363" y="4518025"/>
            <a:ext cx="42862"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74" name="Rectangle 114"/>
          <p:cNvSpPr>
            <a:spLocks noChangeArrowheads="1"/>
          </p:cNvSpPr>
          <p:nvPr/>
        </p:nvSpPr>
        <p:spPr bwMode="auto">
          <a:xfrm>
            <a:off x="4727575" y="4398963"/>
            <a:ext cx="1000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TW" altLang="en-GB" sz="1600" b="1">
                <a:ea typeface="PMingLiU" pitchFamily="18" charset="-120"/>
              </a:rPr>
              <a:t>2</a:t>
            </a:r>
            <a:endParaRPr lang="zh-TW" altLang="en-GB" sz="3200" b="1">
              <a:latin typeface="Times New Roman" pitchFamily="18" charset="0"/>
              <a:ea typeface="PMingLiU" pitchFamily="18" charset="-120"/>
            </a:endParaRPr>
          </a:p>
        </p:txBody>
      </p:sp>
      <p:sp>
        <p:nvSpPr>
          <p:cNvPr id="41075" name="Line 115"/>
          <p:cNvSpPr>
            <a:spLocks noChangeShapeType="1"/>
          </p:cNvSpPr>
          <p:nvPr/>
        </p:nvSpPr>
        <p:spPr bwMode="auto">
          <a:xfrm flipH="1">
            <a:off x="4932363" y="3822700"/>
            <a:ext cx="42862"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76" name="Rectangle 116"/>
          <p:cNvSpPr>
            <a:spLocks noChangeArrowheads="1"/>
          </p:cNvSpPr>
          <p:nvPr/>
        </p:nvSpPr>
        <p:spPr bwMode="auto">
          <a:xfrm>
            <a:off x="4727575" y="3703638"/>
            <a:ext cx="1000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TW" altLang="en-GB" sz="1600" b="1">
                <a:ea typeface="PMingLiU" pitchFamily="18" charset="-120"/>
              </a:rPr>
              <a:t>3</a:t>
            </a:r>
            <a:endParaRPr lang="zh-TW" altLang="en-GB" sz="3200" b="1">
              <a:latin typeface="Times New Roman" pitchFamily="18" charset="0"/>
              <a:ea typeface="PMingLiU" pitchFamily="18" charset="-120"/>
            </a:endParaRPr>
          </a:p>
        </p:txBody>
      </p:sp>
      <p:sp>
        <p:nvSpPr>
          <p:cNvPr id="41077" name="Line 117"/>
          <p:cNvSpPr>
            <a:spLocks noChangeShapeType="1"/>
          </p:cNvSpPr>
          <p:nvPr/>
        </p:nvSpPr>
        <p:spPr bwMode="auto">
          <a:xfrm flipH="1">
            <a:off x="4932363" y="3125788"/>
            <a:ext cx="42862"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78" name="Rectangle 118"/>
          <p:cNvSpPr>
            <a:spLocks noChangeArrowheads="1"/>
          </p:cNvSpPr>
          <p:nvPr/>
        </p:nvSpPr>
        <p:spPr bwMode="auto">
          <a:xfrm>
            <a:off x="4727575" y="3006725"/>
            <a:ext cx="1000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TW" altLang="en-GB" sz="1600" b="1">
                <a:ea typeface="PMingLiU" pitchFamily="18" charset="-120"/>
              </a:rPr>
              <a:t>4</a:t>
            </a:r>
            <a:endParaRPr lang="zh-TW" altLang="en-GB" sz="3200" b="1">
              <a:latin typeface="Times New Roman" pitchFamily="18" charset="0"/>
              <a:ea typeface="PMingLiU" pitchFamily="18" charset="-120"/>
            </a:endParaRPr>
          </a:p>
        </p:txBody>
      </p:sp>
      <p:sp>
        <p:nvSpPr>
          <p:cNvPr id="41079" name="Line 119"/>
          <p:cNvSpPr>
            <a:spLocks noChangeShapeType="1"/>
          </p:cNvSpPr>
          <p:nvPr/>
        </p:nvSpPr>
        <p:spPr bwMode="auto">
          <a:xfrm flipH="1">
            <a:off x="4932363" y="2428875"/>
            <a:ext cx="42862"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80" name="Rectangle 120"/>
          <p:cNvSpPr>
            <a:spLocks noChangeArrowheads="1"/>
          </p:cNvSpPr>
          <p:nvPr/>
        </p:nvSpPr>
        <p:spPr bwMode="auto">
          <a:xfrm>
            <a:off x="4727575" y="2309813"/>
            <a:ext cx="1000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TW" altLang="en-GB" sz="1600" b="1">
                <a:ea typeface="PMingLiU" pitchFamily="18" charset="-120"/>
              </a:rPr>
              <a:t>5</a:t>
            </a:r>
            <a:endParaRPr lang="zh-TW" altLang="en-GB" sz="3200" b="1">
              <a:latin typeface="Times New Roman" pitchFamily="18" charset="0"/>
              <a:ea typeface="PMingLiU" pitchFamily="18" charset="-120"/>
            </a:endParaRPr>
          </a:p>
        </p:txBody>
      </p:sp>
      <p:sp>
        <p:nvSpPr>
          <p:cNvPr id="41081" name="Rectangle 121"/>
          <p:cNvSpPr>
            <a:spLocks noChangeArrowheads="1"/>
          </p:cNvSpPr>
          <p:nvPr/>
        </p:nvSpPr>
        <p:spPr bwMode="auto">
          <a:xfrm>
            <a:off x="6018213" y="6227763"/>
            <a:ext cx="10906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zh-TW" sz="2000" b="1">
                <a:ea typeface="PMingLiU" pitchFamily="18" charset="-120"/>
              </a:rPr>
              <a:t>Treatment</a:t>
            </a:r>
            <a:endParaRPr lang="en-GB" altLang="zh-TW" sz="3200" b="1">
              <a:latin typeface="Times New Roman" pitchFamily="18" charset="0"/>
              <a:ea typeface="PMingLiU" pitchFamily="18" charset="-120"/>
            </a:endParaRPr>
          </a:p>
        </p:txBody>
      </p:sp>
      <p:sp>
        <p:nvSpPr>
          <p:cNvPr id="41082" name="Rectangle 122"/>
          <p:cNvSpPr>
            <a:spLocks noChangeArrowheads="1"/>
          </p:cNvSpPr>
          <p:nvPr/>
        </p:nvSpPr>
        <p:spPr bwMode="auto">
          <a:xfrm rot="-5400000">
            <a:off x="2764632" y="4161631"/>
            <a:ext cx="3411538"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zh-TW" sz="2000" b="1">
                <a:ea typeface="PMingLiU" pitchFamily="18" charset="-120"/>
              </a:rPr>
              <a:t>Cells per glomerular section</a:t>
            </a:r>
          </a:p>
        </p:txBody>
      </p:sp>
      <p:sp>
        <p:nvSpPr>
          <p:cNvPr id="41083" name="Text Box 123"/>
          <p:cNvSpPr txBox="1">
            <a:spLocks noChangeArrowheads="1"/>
          </p:cNvSpPr>
          <p:nvPr/>
        </p:nvSpPr>
        <p:spPr bwMode="auto">
          <a:xfrm>
            <a:off x="5961063" y="2971800"/>
            <a:ext cx="433387"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TW" altLang="en-GB" sz="4800" b="1">
                <a:latin typeface="Times New Roman" pitchFamily="18" charset="0"/>
                <a:ea typeface="PMingLiU" pitchFamily="18" charset="-120"/>
              </a:rPr>
              <a:t>*</a:t>
            </a:r>
            <a:endParaRPr lang="zh-TW" altLang="en-GB" sz="3200" b="1">
              <a:latin typeface="Times New Roman" pitchFamily="18" charset="0"/>
              <a:ea typeface="PMingLiU" pitchFamily="18" charset="-120"/>
            </a:endParaRPr>
          </a:p>
        </p:txBody>
      </p:sp>
      <p:sp>
        <p:nvSpPr>
          <p:cNvPr id="41084" name="Text Box 124"/>
          <p:cNvSpPr txBox="1">
            <a:spLocks noChangeArrowheads="1"/>
          </p:cNvSpPr>
          <p:nvPr/>
        </p:nvSpPr>
        <p:spPr bwMode="auto">
          <a:xfrm>
            <a:off x="6773863" y="2819400"/>
            <a:ext cx="433387"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TW" altLang="en-GB" sz="4800" b="1">
                <a:latin typeface="Times New Roman" pitchFamily="18" charset="0"/>
                <a:ea typeface="PMingLiU" pitchFamily="18" charset="-120"/>
              </a:rPr>
              <a:t>*</a:t>
            </a:r>
            <a:endParaRPr lang="zh-TW" altLang="en-GB" sz="3200" b="1">
              <a:latin typeface="Times New Roman" pitchFamily="18" charset="0"/>
              <a:ea typeface="PMingLiU" pitchFamily="18" charset="-120"/>
            </a:endParaRPr>
          </a:p>
        </p:txBody>
      </p:sp>
      <p:sp>
        <p:nvSpPr>
          <p:cNvPr id="41085" name="Text Box 125"/>
          <p:cNvSpPr txBox="1">
            <a:spLocks noChangeArrowheads="1"/>
          </p:cNvSpPr>
          <p:nvPr/>
        </p:nvSpPr>
        <p:spPr bwMode="auto">
          <a:xfrm>
            <a:off x="7518400" y="3200400"/>
            <a:ext cx="4349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TW" altLang="en-GB" sz="4800" b="1">
                <a:latin typeface="Times New Roman" pitchFamily="18" charset="0"/>
                <a:ea typeface="PMingLiU" pitchFamily="18" charset="-120"/>
              </a:rPr>
              <a:t>*</a:t>
            </a:r>
            <a:endParaRPr lang="zh-TW" altLang="en-GB" sz="3200" b="1">
              <a:latin typeface="Times New Roman" pitchFamily="18" charset="0"/>
              <a:ea typeface="PMingLiU" pitchFamily="18" charset="-120"/>
            </a:endParaRPr>
          </a:p>
        </p:txBody>
      </p:sp>
      <p:sp>
        <p:nvSpPr>
          <p:cNvPr id="41086" name="Text Box 126"/>
          <p:cNvSpPr txBox="1">
            <a:spLocks noChangeArrowheads="1"/>
          </p:cNvSpPr>
          <p:nvPr/>
        </p:nvSpPr>
        <p:spPr bwMode="auto">
          <a:xfrm>
            <a:off x="5961063" y="2971800"/>
            <a:ext cx="433387"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TW" altLang="en-GB" sz="4800" b="1">
                <a:latin typeface="Times New Roman" pitchFamily="18" charset="0"/>
                <a:ea typeface="PMingLiU" pitchFamily="18" charset="-120"/>
              </a:rPr>
              <a:t>*</a:t>
            </a:r>
            <a:endParaRPr lang="zh-TW" altLang="en-GB" sz="3200" b="1">
              <a:latin typeface="Times New Roman" pitchFamily="18" charset="0"/>
              <a:ea typeface="PMingLiU" pitchFamily="18" charset="-120"/>
            </a:endParaRPr>
          </a:p>
        </p:txBody>
      </p:sp>
      <p:sp>
        <p:nvSpPr>
          <p:cNvPr id="41087" name="Rectangle 127"/>
          <p:cNvSpPr>
            <a:spLocks noChangeArrowheads="1"/>
          </p:cNvSpPr>
          <p:nvPr/>
        </p:nvSpPr>
        <p:spPr bwMode="auto">
          <a:xfrm>
            <a:off x="2411413" y="6507163"/>
            <a:ext cx="3721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zh-CN" sz="1600" i="1">
                <a:ea typeface="SimSun" pitchFamily="2" charset="-122"/>
              </a:rPr>
              <a:t>Tam et al (1996) Kidney Int 49:715-721</a:t>
            </a:r>
            <a:endParaRPr lang="en-GB" altLang="zh-CN" sz="1600" i="1">
              <a:ea typeface="SimSun" pitchFamily="2" charset="-122"/>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744538" y="304800"/>
            <a:ext cx="7772400" cy="1143000"/>
          </a:xfrm>
        </p:spPr>
        <p:txBody>
          <a:bodyPr/>
          <a:lstStyle/>
          <a:p>
            <a:pPr eaLnBrk="1" hangingPunct="1"/>
            <a:r>
              <a:rPr lang="en-GB" altLang="zh-TW" sz="2800" b="1" smtClean="0">
                <a:ea typeface="PMingLiU" pitchFamily="18" charset="-120"/>
              </a:rPr>
              <a:t>Effect of recombinant inhibitors in the heterologous phase of NTN (2)</a:t>
            </a:r>
            <a:endParaRPr lang="zh-TW" altLang="en-GB" sz="2800" b="1" smtClean="0">
              <a:ea typeface="PMingLiU" pitchFamily="18" charset="-120"/>
            </a:endParaRPr>
          </a:p>
        </p:txBody>
      </p:sp>
      <p:sp>
        <p:nvSpPr>
          <p:cNvPr id="41987" name="Rectangle 3"/>
          <p:cNvSpPr>
            <a:spLocks noChangeArrowheads="1"/>
          </p:cNvSpPr>
          <p:nvPr/>
        </p:nvSpPr>
        <p:spPr bwMode="auto">
          <a:xfrm>
            <a:off x="5322888" y="3222625"/>
            <a:ext cx="493712" cy="2609850"/>
          </a:xfrm>
          <a:prstGeom prst="rect">
            <a:avLst/>
          </a:prstGeom>
          <a:solidFill>
            <a:schemeClr val="tx2"/>
          </a:solidFill>
          <a:ln w="9525">
            <a:solidFill>
              <a:schemeClr val="tx1"/>
            </a:solidFill>
            <a:miter lim="800000"/>
            <a:headEnd/>
            <a:tailEnd/>
          </a:ln>
        </p:spPr>
        <p:txBody>
          <a:bodyPr/>
          <a:lstStyle/>
          <a:p>
            <a:endParaRPr lang="en-US"/>
          </a:p>
        </p:txBody>
      </p:sp>
      <p:sp>
        <p:nvSpPr>
          <p:cNvPr id="41988" name="Line 4"/>
          <p:cNvSpPr>
            <a:spLocks noChangeShapeType="1"/>
          </p:cNvSpPr>
          <p:nvPr/>
        </p:nvSpPr>
        <p:spPr bwMode="auto">
          <a:xfrm flipV="1">
            <a:off x="5322888" y="3222625"/>
            <a:ext cx="1587" cy="2609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989" name="Line 5"/>
          <p:cNvSpPr>
            <a:spLocks noChangeShapeType="1"/>
          </p:cNvSpPr>
          <p:nvPr/>
        </p:nvSpPr>
        <p:spPr bwMode="auto">
          <a:xfrm>
            <a:off x="5322888" y="3222625"/>
            <a:ext cx="1587" cy="2609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990" name="Line 6"/>
          <p:cNvSpPr>
            <a:spLocks noChangeShapeType="1"/>
          </p:cNvSpPr>
          <p:nvPr/>
        </p:nvSpPr>
        <p:spPr bwMode="auto">
          <a:xfrm>
            <a:off x="5322888" y="3222625"/>
            <a:ext cx="493712"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991" name="Line 7"/>
          <p:cNvSpPr>
            <a:spLocks noChangeShapeType="1"/>
          </p:cNvSpPr>
          <p:nvPr/>
        </p:nvSpPr>
        <p:spPr bwMode="auto">
          <a:xfrm flipH="1">
            <a:off x="5322888" y="3222625"/>
            <a:ext cx="493712"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992" name="Line 8"/>
          <p:cNvSpPr>
            <a:spLocks noChangeShapeType="1"/>
          </p:cNvSpPr>
          <p:nvPr/>
        </p:nvSpPr>
        <p:spPr bwMode="auto">
          <a:xfrm flipV="1">
            <a:off x="5816600" y="3222625"/>
            <a:ext cx="1588" cy="2609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993" name="Line 9"/>
          <p:cNvSpPr>
            <a:spLocks noChangeShapeType="1"/>
          </p:cNvSpPr>
          <p:nvPr/>
        </p:nvSpPr>
        <p:spPr bwMode="auto">
          <a:xfrm>
            <a:off x="5816600" y="3222625"/>
            <a:ext cx="1588" cy="2609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994" name="Line 10"/>
          <p:cNvSpPr>
            <a:spLocks noChangeShapeType="1"/>
          </p:cNvSpPr>
          <p:nvPr/>
        </p:nvSpPr>
        <p:spPr bwMode="auto">
          <a:xfrm>
            <a:off x="5322888" y="5832475"/>
            <a:ext cx="493712"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995" name="Line 11"/>
          <p:cNvSpPr>
            <a:spLocks noChangeShapeType="1"/>
          </p:cNvSpPr>
          <p:nvPr/>
        </p:nvSpPr>
        <p:spPr bwMode="auto">
          <a:xfrm flipH="1">
            <a:off x="5322888" y="5832475"/>
            <a:ext cx="493712"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996" name="Line 12"/>
          <p:cNvSpPr>
            <a:spLocks noChangeShapeType="1"/>
          </p:cNvSpPr>
          <p:nvPr/>
        </p:nvSpPr>
        <p:spPr bwMode="auto">
          <a:xfrm>
            <a:off x="5445125" y="2413000"/>
            <a:ext cx="249238" cy="1588"/>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997" name="Line 13"/>
          <p:cNvSpPr>
            <a:spLocks noChangeShapeType="1"/>
          </p:cNvSpPr>
          <p:nvPr/>
        </p:nvSpPr>
        <p:spPr bwMode="auto">
          <a:xfrm>
            <a:off x="5568950" y="2413000"/>
            <a:ext cx="1588" cy="809625"/>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998" name="Rectangle 14"/>
          <p:cNvSpPr>
            <a:spLocks noChangeArrowheads="1"/>
          </p:cNvSpPr>
          <p:nvPr/>
        </p:nvSpPr>
        <p:spPr bwMode="auto">
          <a:xfrm>
            <a:off x="6064250" y="5716588"/>
            <a:ext cx="495300" cy="115887"/>
          </a:xfrm>
          <a:prstGeom prst="rect">
            <a:avLst/>
          </a:prstGeom>
          <a:solidFill>
            <a:schemeClr val="tx2"/>
          </a:solidFill>
          <a:ln w="9525">
            <a:solidFill>
              <a:schemeClr val="tx1"/>
            </a:solidFill>
            <a:miter lim="800000"/>
            <a:headEnd/>
            <a:tailEnd/>
          </a:ln>
        </p:spPr>
        <p:txBody>
          <a:bodyPr/>
          <a:lstStyle/>
          <a:p>
            <a:endParaRPr lang="en-US"/>
          </a:p>
        </p:txBody>
      </p:sp>
      <p:sp>
        <p:nvSpPr>
          <p:cNvPr id="41999" name="Line 15"/>
          <p:cNvSpPr>
            <a:spLocks noChangeShapeType="1"/>
          </p:cNvSpPr>
          <p:nvPr/>
        </p:nvSpPr>
        <p:spPr bwMode="auto">
          <a:xfrm flipV="1">
            <a:off x="6064250" y="5716588"/>
            <a:ext cx="0" cy="1158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00" name="Line 16"/>
          <p:cNvSpPr>
            <a:spLocks noChangeShapeType="1"/>
          </p:cNvSpPr>
          <p:nvPr/>
        </p:nvSpPr>
        <p:spPr bwMode="auto">
          <a:xfrm>
            <a:off x="6064250" y="5716588"/>
            <a:ext cx="0" cy="1158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01" name="Line 17"/>
          <p:cNvSpPr>
            <a:spLocks noChangeShapeType="1"/>
          </p:cNvSpPr>
          <p:nvPr/>
        </p:nvSpPr>
        <p:spPr bwMode="auto">
          <a:xfrm>
            <a:off x="6064250" y="5716588"/>
            <a:ext cx="493713"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02" name="Line 18"/>
          <p:cNvSpPr>
            <a:spLocks noChangeShapeType="1"/>
          </p:cNvSpPr>
          <p:nvPr/>
        </p:nvSpPr>
        <p:spPr bwMode="auto">
          <a:xfrm flipH="1">
            <a:off x="6064250" y="5716588"/>
            <a:ext cx="493713"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03" name="Line 19"/>
          <p:cNvSpPr>
            <a:spLocks noChangeShapeType="1"/>
          </p:cNvSpPr>
          <p:nvPr/>
        </p:nvSpPr>
        <p:spPr bwMode="auto">
          <a:xfrm flipV="1">
            <a:off x="6557963" y="5716588"/>
            <a:ext cx="1587" cy="1158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04" name="Line 20"/>
          <p:cNvSpPr>
            <a:spLocks noChangeShapeType="1"/>
          </p:cNvSpPr>
          <p:nvPr/>
        </p:nvSpPr>
        <p:spPr bwMode="auto">
          <a:xfrm>
            <a:off x="6557963" y="5716588"/>
            <a:ext cx="1587" cy="1158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05" name="Line 21"/>
          <p:cNvSpPr>
            <a:spLocks noChangeShapeType="1"/>
          </p:cNvSpPr>
          <p:nvPr/>
        </p:nvSpPr>
        <p:spPr bwMode="auto">
          <a:xfrm>
            <a:off x="6064250" y="5832475"/>
            <a:ext cx="49371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06" name="Line 22"/>
          <p:cNvSpPr>
            <a:spLocks noChangeShapeType="1"/>
          </p:cNvSpPr>
          <p:nvPr/>
        </p:nvSpPr>
        <p:spPr bwMode="auto">
          <a:xfrm flipH="1">
            <a:off x="6064250" y="5832475"/>
            <a:ext cx="49371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07" name="Line 23"/>
          <p:cNvSpPr>
            <a:spLocks noChangeShapeType="1"/>
          </p:cNvSpPr>
          <p:nvPr/>
        </p:nvSpPr>
        <p:spPr bwMode="auto">
          <a:xfrm>
            <a:off x="6188075" y="5659438"/>
            <a:ext cx="246063" cy="1587"/>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08" name="Line 24"/>
          <p:cNvSpPr>
            <a:spLocks noChangeShapeType="1"/>
          </p:cNvSpPr>
          <p:nvPr/>
        </p:nvSpPr>
        <p:spPr bwMode="auto">
          <a:xfrm>
            <a:off x="6310313" y="5659438"/>
            <a:ext cx="1587" cy="57150"/>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09" name="Rectangle 25"/>
          <p:cNvSpPr>
            <a:spLocks noChangeArrowheads="1"/>
          </p:cNvSpPr>
          <p:nvPr/>
        </p:nvSpPr>
        <p:spPr bwMode="auto">
          <a:xfrm>
            <a:off x="6804025" y="5775325"/>
            <a:ext cx="495300" cy="57150"/>
          </a:xfrm>
          <a:prstGeom prst="rect">
            <a:avLst/>
          </a:prstGeom>
          <a:solidFill>
            <a:schemeClr val="tx2"/>
          </a:solidFill>
          <a:ln w="9525">
            <a:solidFill>
              <a:schemeClr val="tx1"/>
            </a:solidFill>
            <a:miter lim="800000"/>
            <a:headEnd/>
            <a:tailEnd/>
          </a:ln>
        </p:spPr>
        <p:txBody>
          <a:bodyPr/>
          <a:lstStyle/>
          <a:p>
            <a:endParaRPr lang="en-US"/>
          </a:p>
        </p:txBody>
      </p:sp>
      <p:sp>
        <p:nvSpPr>
          <p:cNvPr id="42010" name="Line 26"/>
          <p:cNvSpPr>
            <a:spLocks noChangeShapeType="1"/>
          </p:cNvSpPr>
          <p:nvPr/>
        </p:nvSpPr>
        <p:spPr bwMode="auto">
          <a:xfrm flipV="1">
            <a:off x="6804025" y="5775325"/>
            <a:ext cx="1588"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11" name="Line 27"/>
          <p:cNvSpPr>
            <a:spLocks noChangeShapeType="1"/>
          </p:cNvSpPr>
          <p:nvPr/>
        </p:nvSpPr>
        <p:spPr bwMode="auto">
          <a:xfrm>
            <a:off x="6804025" y="5775325"/>
            <a:ext cx="1588"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12" name="Line 28"/>
          <p:cNvSpPr>
            <a:spLocks noChangeShapeType="1"/>
          </p:cNvSpPr>
          <p:nvPr/>
        </p:nvSpPr>
        <p:spPr bwMode="auto">
          <a:xfrm>
            <a:off x="6804025" y="5775325"/>
            <a:ext cx="49371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13" name="Line 29"/>
          <p:cNvSpPr>
            <a:spLocks noChangeShapeType="1"/>
          </p:cNvSpPr>
          <p:nvPr/>
        </p:nvSpPr>
        <p:spPr bwMode="auto">
          <a:xfrm flipH="1">
            <a:off x="6804025" y="5775325"/>
            <a:ext cx="49371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14" name="Line 30"/>
          <p:cNvSpPr>
            <a:spLocks noChangeShapeType="1"/>
          </p:cNvSpPr>
          <p:nvPr/>
        </p:nvSpPr>
        <p:spPr bwMode="auto">
          <a:xfrm flipV="1">
            <a:off x="7297738" y="5775325"/>
            <a:ext cx="1587"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15" name="Line 31"/>
          <p:cNvSpPr>
            <a:spLocks noChangeShapeType="1"/>
          </p:cNvSpPr>
          <p:nvPr/>
        </p:nvSpPr>
        <p:spPr bwMode="auto">
          <a:xfrm>
            <a:off x="7297738" y="5775325"/>
            <a:ext cx="1587"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16" name="Line 32"/>
          <p:cNvSpPr>
            <a:spLocks noChangeShapeType="1"/>
          </p:cNvSpPr>
          <p:nvPr/>
        </p:nvSpPr>
        <p:spPr bwMode="auto">
          <a:xfrm>
            <a:off x="6804025" y="5832475"/>
            <a:ext cx="49371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17" name="Line 33"/>
          <p:cNvSpPr>
            <a:spLocks noChangeShapeType="1"/>
          </p:cNvSpPr>
          <p:nvPr/>
        </p:nvSpPr>
        <p:spPr bwMode="auto">
          <a:xfrm flipH="1">
            <a:off x="6804025" y="5832475"/>
            <a:ext cx="49371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18" name="Line 34"/>
          <p:cNvSpPr>
            <a:spLocks noChangeShapeType="1"/>
          </p:cNvSpPr>
          <p:nvPr/>
        </p:nvSpPr>
        <p:spPr bwMode="auto">
          <a:xfrm>
            <a:off x="6927850" y="5716588"/>
            <a:ext cx="249238" cy="1587"/>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19" name="Line 35"/>
          <p:cNvSpPr>
            <a:spLocks noChangeShapeType="1"/>
          </p:cNvSpPr>
          <p:nvPr/>
        </p:nvSpPr>
        <p:spPr bwMode="auto">
          <a:xfrm>
            <a:off x="7051675" y="5716588"/>
            <a:ext cx="1588" cy="58737"/>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20" name="Rectangle 36"/>
          <p:cNvSpPr>
            <a:spLocks noChangeArrowheads="1"/>
          </p:cNvSpPr>
          <p:nvPr/>
        </p:nvSpPr>
        <p:spPr bwMode="auto">
          <a:xfrm>
            <a:off x="7546975" y="5775325"/>
            <a:ext cx="493713" cy="57150"/>
          </a:xfrm>
          <a:prstGeom prst="rect">
            <a:avLst/>
          </a:prstGeom>
          <a:solidFill>
            <a:schemeClr val="tx2"/>
          </a:solidFill>
          <a:ln w="9525">
            <a:solidFill>
              <a:schemeClr val="tx1"/>
            </a:solidFill>
            <a:miter lim="800000"/>
            <a:headEnd/>
            <a:tailEnd/>
          </a:ln>
        </p:spPr>
        <p:txBody>
          <a:bodyPr/>
          <a:lstStyle/>
          <a:p>
            <a:endParaRPr lang="en-US"/>
          </a:p>
        </p:txBody>
      </p:sp>
      <p:sp>
        <p:nvSpPr>
          <p:cNvPr id="42021" name="Line 37"/>
          <p:cNvSpPr>
            <a:spLocks noChangeShapeType="1"/>
          </p:cNvSpPr>
          <p:nvPr/>
        </p:nvSpPr>
        <p:spPr bwMode="auto">
          <a:xfrm flipV="1">
            <a:off x="7546975" y="5775325"/>
            <a:ext cx="1588"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22" name="Line 38"/>
          <p:cNvSpPr>
            <a:spLocks noChangeShapeType="1"/>
          </p:cNvSpPr>
          <p:nvPr/>
        </p:nvSpPr>
        <p:spPr bwMode="auto">
          <a:xfrm>
            <a:off x="7546975" y="5775325"/>
            <a:ext cx="1588"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23" name="Line 39"/>
          <p:cNvSpPr>
            <a:spLocks noChangeShapeType="1"/>
          </p:cNvSpPr>
          <p:nvPr/>
        </p:nvSpPr>
        <p:spPr bwMode="auto">
          <a:xfrm>
            <a:off x="7546975" y="5775325"/>
            <a:ext cx="492125"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24" name="Line 40"/>
          <p:cNvSpPr>
            <a:spLocks noChangeShapeType="1"/>
          </p:cNvSpPr>
          <p:nvPr/>
        </p:nvSpPr>
        <p:spPr bwMode="auto">
          <a:xfrm flipH="1">
            <a:off x="7546975" y="5775325"/>
            <a:ext cx="492125"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25" name="Line 41"/>
          <p:cNvSpPr>
            <a:spLocks noChangeShapeType="1"/>
          </p:cNvSpPr>
          <p:nvPr/>
        </p:nvSpPr>
        <p:spPr bwMode="auto">
          <a:xfrm flipV="1">
            <a:off x="8039100" y="5775325"/>
            <a:ext cx="1588"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26" name="Line 42"/>
          <p:cNvSpPr>
            <a:spLocks noChangeShapeType="1"/>
          </p:cNvSpPr>
          <p:nvPr/>
        </p:nvSpPr>
        <p:spPr bwMode="auto">
          <a:xfrm>
            <a:off x="8039100" y="5775325"/>
            <a:ext cx="1588"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27" name="Line 43"/>
          <p:cNvSpPr>
            <a:spLocks noChangeShapeType="1"/>
          </p:cNvSpPr>
          <p:nvPr/>
        </p:nvSpPr>
        <p:spPr bwMode="auto">
          <a:xfrm>
            <a:off x="7546975" y="5832475"/>
            <a:ext cx="492125"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28" name="Line 44"/>
          <p:cNvSpPr>
            <a:spLocks noChangeShapeType="1"/>
          </p:cNvSpPr>
          <p:nvPr/>
        </p:nvSpPr>
        <p:spPr bwMode="auto">
          <a:xfrm flipH="1">
            <a:off x="7546975" y="5832475"/>
            <a:ext cx="492125"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29" name="Line 45"/>
          <p:cNvSpPr>
            <a:spLocks noChangeShapeType="1"/>
          </p:cNvSpPr>
          <p:nvPr/>
        </p:nvSpPr>
        <p:spPr bwMode="auto">
          <a:xfrm>
            <a:off x="7669213" y="5716588"/>
            <a:ext cx="249237" cy="1587"/>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30" name="Line 46"/>
          <p:cNvSpPr>
            <a:spLocks noChangeShapeType="1"/>
          </p:cNvSpPr>
          <p:nvPr/>
        </p:nvSpPr>
        <p:spPr bwMode="auto">
          <a:xfrm>
            <a:off x="7793038" y="5716588"/>
            <a:ext cx="1587" cy="58737"/>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31" name="Rectangle 47"/>
          <p:cNvSpPr>
            <a:spLocks noChangeArrowheads="1"/>
          </p:cNvSpPr>
          <p:nvPr/>
        </p:nvSpPr>
        <p:spPr bwMode="auto">
          <a:xfrm>
            <a:off x="6096000" y="2590800"/>
            <a:ext cx="179228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zh-TW" sz="2800" b="1">
                <a:ea typeface="PMingLiU" pitchFamily="18" charset="-120"/>
              </a:rPr>
              <a:t>albuminuria</a:t>
            </a:r>
            <a:endParaRPr lang="en-GB" altLang="zh-TW" sz="3200" b="1">
              <a:latin typeface="Times New Roman" pitchFamily="18" charset="0"/>
              <a:ea typeface="PMingLiU" pitchFamily="18" charset="-120"/>
            </a:endParaRPr>
          </a:p>
        </p:txBody>
      </p:sp>
      <p:sp>
        <p:nvSpPr>
          <p:cNvPr id="42032" name="Line 48"/>
          <p:cNvSpPr>
            <a:spLocks noChangeShapeType="1"/>
          </p:cNvSpPr>
          <p:nvPr/>
        </p:nvSpPr>
        <p:spPr bwMode="auto">
          <a:xfrm>
            <a:off x="5075238" y="5832475"/>
            <a:ext cx="3216275"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33" name="Rectangle 49"/>
          <p:cNvSpPr>
            <a:spLocks noChangeArrowheads="1"/>
          </p:cNvSpPr>
          <p:nvPr/>
        </p:nvSpPr>
        <p:spPr bwMode="auto">
          <a:xfrm>
            <a:off x="5221288" y="5889625"/>
            <a:ext cx="6127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zh-TW" sz="1600" b="1">
                <a:ea typeface="PMingLiU" pitchFamily="18" charset="-120"/>
              </a:rPr>
              <a:t>control</a:t>
            </a:r>
            <a:endParaRPr lang="en-GB" altLang="zh-TW" sz="3200" b="1">
              <a:latin typeface="Times New Roman" pitchFamily="18" charset="0"/>
              <a:ea typeface="PMingLiU" pitchFamily="18" charset="-120"/>
            </a:endParaRPr>
          </a:p>
        </p:txBody>
      </p:sp>
      <p:sp>
        <p:nvSpPr>
          <p:cNvPr id="42034" name="Rectangle 50"/>
          <p:cNvSpPr>
            <a:spLocks noChangeArrowheads="1"/>
          </p:cNvSpPr>
          <p:nvPr/>
        </p:nvSpPr>
        <p:spPr bwMode="auto">
          <a:xfrm>
            <a:off x="6022975" y="5889625"/>
            <a:ext cx="492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zh-TW" sz="1600" b="1">
                <a:ea typeface="PMingLiU" pitchFamily="18" charset="-120"/>
              </a:rPr>
              <a:t>IL-1ra</a:t>
            </a:r>
            <a:endParaRPr lang="en-GB" altLang="zh-TW" sz="3200" b="1">
              <a:latin typeface="Times New Roman" pitchFamily="18" charset="0"/>
              <a:ea typeface="PMingLiU" pitchFamily="18" charset="-120"/>
            </a:endParaRPr>
          </a:p>
        </p:txBody>
      </p:sp>
      <p:sp>
        <p:nvSpPr>
          <p:cNvPr id="42035" name="Rectangle 51"/>
          <p:cNvSpPr>
            <a:spLocks noChangeArrowheads="1"/>
          </p:cNvSpPr>
          <p:nvPr/>
        </p:nvSpPr>
        <p:spPr bwMode="auto">
          <a:xfrm>
            <a:off x="6734175" y="5889625"/>
            <a:ext cx="5508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zh-TW" sz="1600" b="1">
                <a:ea typeface="PMingLiU" pitchFamily="18" charset="-120"/>
              </a:rPr>
              <a:t>sIL-1R</a:t>
            </a:r>
            <a:endParaRPr lang="en-GB" altLang="zh-TW" sz="3200" b="1">
              <a:latin typeface="Times New Roman" pitchFamily="18" charset="0"/>
              <a:ea typeface="PMingLiU" pitchFamily="18" charset="-120"/>
            </a:endParaRPr>
          </a:p>
        </p:txBody>
      </p:sp>
      <p:sp>
        <p:nvSpPr>
          <p:cNvPr id="42036" name="Rectangle 52"/>
          <p:cNvSpPr>
            <a:spLocks noChangeArrowheads="1"/>
          </p:cNvSpPr>
          <p:nvPr/>
        </p:nvSpPr>
        <p:spPr bwMode="auto">
          <a:xfrm>
            <a:off x="7461250" y="5889625"/>
            <a:ext cx="579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zh-TW" sz="1600" b="1">
                <a:ea typeface="PMingLiU" pitchFamily="18" charset="-120"/>
              </a:rPr>
              <a:t>sTNFR</a:t>
            </a:r>
            <a:endParaRPr lang="en-GB" altLang="zh-TW" sz="3200" b="1">
              <a:latin typeface="Times New Roman" pitchFamily="18" charset="0"/>
              <a:ea typeface="PMingLiU" pitchFamily="18" charset="-120"/>
            </a:endParaRPr>
          </a:p>
        </p:txBody>
      </p:sp>
      <p:sp>
        <p:nvSpPr>
          <p:cNvPr id="42037" name="Line 53"/>
          <p:cNvSpPr>
            <a:spLocks noChangeShapeType="1"/>
          </p:cNvSpPr>
          <p:nvPr/>
        </p:nvSpPr>
        <p:spPr bwMode="auto">
          <a:xfrm flipV="1">
            <a:off x="5075238" y="2352675"/>
            <a:ext cx="1587" cy="347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38" name="Line 54"/>
          <p:cNvSpPr>
            <a:spLocks noChangeShapeType="1"/>
          </p:cNvSpPr>
          <p:nvPr/>
        </p:nvSpPr>
        <p:spPr bwMode="auto">
          <a:xfrm flipH="1">
            <a:off x="5032375" y="5832475"/>
            <a:ext cx="4286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39" name="Rectangle 55"/>
          <p:cNvSpPr>
            <a:spLocks noChangeArrowheads="1"/>
          </p:cNvSpPr>
          <p:nvPr/>
        </p:nvSpPr>
        <p:spPr bwMode="auto">
          <a:xfrm>
            <a:off x="4827588" y="5713413"/>
            <a:ext cx="125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TW" altLang="en-GB" sz="2000" b="1">
                <a:ea typeface="PMingLiU" pitchFamily="18" charset="-120"/>
              </a:rPr>
              <a:t>0</a:t>
            </a:r>
            <a:endParaRPr lang="zh-TW" altLang="en-GB" sz="2000" b="1">
              <a:latin typeface="Times New Roman" pitchFamily="18" charset="0"/>
              <a:ea typeface="PMingLiU" pitchFamily="18" charset="-120"/>
            </a:endParaRPr>
          </a:p>
        </p:txBody>
      </p:sp>
      <p:sp>
        <p:nvSpPr>
          <p:cNvPr id="42040" name="Line 56"/>
          <p:cNvSpPr>
            <a:spLocks noChangeShapeType="1"/>
          </p:cNvSpPr>
          <p:nvPr/>
        </p:nvSpPr>
        <p:spPr bwMode="auto">
          <a:xfrm flipH="1">
            <a:off x="5032375" y="5253038"/>
            <a:ext cx="42863"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41" name="Rectangle 57"/>
          <p:cNvSpPr>
            <a:spLocks noChangeArrowheads="1"/>
          </p:cNvSpPr>
          <p:nvPr/>
        </p:nvSpPr>
        <p:spPr bwMode="auto">
          <a:xfrm>
            <a:off x="4727575" y="5133975"/>
            <a:ext cx="250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TW" altLang="en-GB" sz="2000" b="1">
                <a:ea typeface="PMingLiU" pitchFamily="18" charset="-120"/>
              </a:rPr>
              <a:t>10</a:t>
            </a:r>
            <a:endParaRPr lang="zh-TW" altLang="en-GB" sz="2000" b="1">
              <a:latin typeface="Times New Roman" pitchFamily="18" charset="0"/>
              <a:ea typeface="PMingLiU" pitchFamily="18" charset="-120"/>
            </a:endParaRPr>
          </a:p>
        </p:txBody>
      </p:sp>
      <p:sp>
        <p:nvSpPr>
          <p:cNvPr id="42042" name="Line 58"/>
          <p:cNvSpPr>
            <a:spLocks noChangeShapeType="1"/>
          </p:cNvSpPr>
          <p:nvPr/>
        </p:nvSpPr>
        <p:spPr bwMode="auto">
          <a:xfrm flipH="1">
            <a:off x="5032375" y="4673600"/>
            <a:ext cx="4286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43" name="Rectangle 59"/>
          <p:cNvSpPr>
            <a:spLocks noChangeArrowheads="1"/>
          </p:cNvSpPr>
          <p:nvPr/>
        </p:nvSpPr>
        <p:spPr bwMode="auto">
          <a:xfrm>
            <a:off x="4727575" y="4556125"/>
            <a:ext cx="250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TW" altLang="en-GB" sz="2000" b="1">
                <a:ea typeface="PMingLiU" pitchFamily="18" charset="-120"/>
              </a:rPr>
              <a:t>20</a:t>
            </a:r>
            <a:endParaRPr lang="zh-TW" altLang="en-GB" sz="2000" b="1">
              <a:latin typeface="Times New Roman" pitchFamily="18" charset="0"/>
              <a:ea typeface="PMingLiU" pitchFamily="18" charset="-120"/>
            </a:endParaRPr>
          </a:p>
        </p:txBody>
      </p:sp>
      <p:sp>
        <p:nvSpPr>
          <p:cNvPr id="42044" name="Line 60"/>
          <p:cNvSpPr>
            <a:spLocks noChangeShapeType="1"/>
          </p:cNvSpPr>
          <p:nvPr/>
        </p:nvSpPr>
        <p:spPr bwMode="auto">
          <a:xfrm flipH="1">
            <a:off x="5032375" y="4094163"/>
            <a:ext cx="42863"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45" name="Rectangle 61"/>
          <p:cNvSpPr>
            <a:spLocks noChangeArrowheads="1"/>
          </p:cNvSpPr>
          <p:nvPr/>
        </p:nvSpPr>
        <p:spPr bwMode="auto">
          <a:xfrm>
            <a:off x="4727575" y="3975100"/>
            <a:ext cx="250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TW" altLang="en-GB" sz="2000" b="1">
                <a:ea typeface="PMingLiU" pitchFamily="18" charset="-120"/>
              </a:rPr>
              <a:t>30</a:t>
            </a:r>
            <a:endParaRPr lang="zh-TW" altLang="en-GB" sz="2000" b="1">
              <a:latin typeface="Times New Roman" pitchFamily="18" charset="0"/>
              <a:ea typeface="PMingLiU" pitchFamily="18" charset="-120"/>
            </a:endParaRPr>
          </a:p>
        </p:txBody>
      </p:sp>
      <p:sp>
        <p:nvSpPr>
          <p:cNvPr id="42046" name="Line 62"/>
          <p:cNvSpPr>
            <a:spLocks noChangeShapeType="1"/>
          </p:cNvSpPr>
          <p:nvPr/>
        </p:nvSpPr>
        <p:spPr bwMode="auto">
          <a:xfrm flipH="1">
            <a:off x="5032375" y="3514725"/>
            <a:ext cx="4286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47" name="Rectangle 63"/>
          <p:cNvSpPr>
            <a:spLocks noChangeArrowheads="1"/>
          </p:cNvSpPr>
          <p:nvPr/>
        </p:nvSpPr>
        <p:spPr bwMode="auto">
          <a:xfrm>
            <a:off x="4727575" y="3395663"/>
            <a:ext cx="250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TW" altLang="en-GB" sz="2000" b="1">
                <a:ea typeface="PMingLiU" pitchFamily="18" charset="-120"/>
              </a:rPr>
              <a:t>40</a:t>
            </a:r>
            <a:endParaRPr lang="zh-TW" altLang="en-GB" sz="2000" b="1">
              <a:latin typeface="Times New Roman" pitchFamily="18" charset="0"/>
              <a:ea typeface="PMingLiU" pitchFamily="18" charset="-120"/>
            </a:endParaRPr>
          </a:p>
        </p:txBody>
      </p:sp>
      <p:sp>
        <p:nvSpPr>
          <p:cNvPr id="42048" name="Line 64"/>
          <p:cNvSpPr>
            <a:spLocks noChangeShapeType="1"/>
          </p:cNvSpPr>
          <p:nvPr/>
        </p:nvSpPr>
        <p:spPr bwMode="auto">
          <a:xfrm flipH="1">
            <a:off x="5032375" y="2933700"/>
            <a:ext cx="4286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49" name="Rectangle 65"/>
          <p:cNvSpPr>
            <a:spLocks noChangeArrowheads="1"/>
          </p:cNvSpPr>
          <p:nvPr/>
        </p:nvSpPr>
        <p:spPr bwMode="auto">
          <a:xfrm>
            <a:off x="4727575" y="2814638"/>
            <a:ext cx="250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TW" altLang="en-GB" sz="2000" b="1">
                <a:ea typeface="PMingLiU" pitchFamily="18" charset="-120"/>
              </a:rPr>
              <a:t>50</a:t>
            </a:r>
            <a:endParaRPr lang="zh-TW" altLang="en-GB" sz="2000" b="1">
              <a:latin typeface="Times New Roman" pitchFamily="18" charset="0"/>
              <a:ea typeface="PMingLiU" pitchFamily="18" charset="-120"/>
            </a:endParaRPr>
          </a:p>
        </p:txBody>
      </p:sp>
      <p:sp>
        <p:nvSpPr>
          <p:cNvPr id="42050" name="Line 66"/>
          <p:cNvSpPr>
            <a:spLocks noChangeShapeType="1"/>
          </p:cNvSpPr>
          <p:nvPr/>
        </p:nvSpPr>
        <p:spPr bwMode="auto">
          <a:xfrm flipH="1">
            <a:off x="5032375" y="2354263"/>
            <a:ext cx="42863"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51" name="Rectangle 67"/>
          <p:cNvSpPr>
            <a:spLocks noChangeArrowheads="1"/>
          </p:cNvSpPr>
          <p:nvPr/>
        </p:nvSpPr>
        <p:spPr bwMode="auto">
          <a:xfrm>
            <a:off x="4727575" y="2235200"/>
            <a:ext cx="250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TW" altLang="en-GB" sz="2000" b="1">
                <a:ea typeface="PMingLiU" pitchFamily="18" charset="-120"/>
              </a:rPr>
              <a:t>60</a:t>
            </a:r>
            <a:endParaRPr lang="zh-TW" altLang="en-GB" sz="2000" b="1">
              <a:latin typeface="Times New Roman" pitchFamily="18" charset="0"/>
              <a:ea typeface="PMingLiU" pitchFamily="18" charset="-120"/>
            </a:endParaRPr>
          </a:p>
        </p:txBody>
      </p:sp>
      <p:sp>
        <p:nvSpPr>
          <p:cNvPr id="42052" name="Rectangle 68"/>
          <p:cNvSpPr>
            <a:spLocks noChangeArrowheads="1"/>
          </p:cNvSpPr>
          <p:nvPr/>
        </p:nvSpPr>
        <p:spPr bwMode="auto">
          <a:xfrm>
            <a:off x="6118225" y="6151563"/>
            <a:ext cx="10906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zh-TW" sz="2000" b="1">
                <a:ea typeface="PMingLiU" pitchFamily="18" charset="-120"/>
              </a:rPr>
              <a:t>Treatment</a:t>
            </a:r>
            <a:endParaRPr lang="en-GB" altLang="zh-TW" sz="3200" b="1">
              <a:latin typeface="Times New Roman" pitchFamily="18" charset="0"/>
              <a:ea typeface="PMingLiU" pitchFamily="18" charset="-120"/>
            </a:endParaRPr>
          </a:p>
        </p:txBody>
      </p:sp>
      <p:sp>
        <p:nvSpPr>
          <p:cNvPr id="42053" name="Rectangle 69"/>
          <p:cNvSpPr>
            <a:spLocks noChangeArrowheads="1"/>
          </p:cNvSpPr>
          <p:nvPr/>
        </p:nvSpPr>
        <p:spPr bwMode="auto">
          <a:xfrm rot="-5400000">
            <a:off x="3852863" y="3724275"/>
            <a:ext cx="1150938"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zh-TW" sz="2400" b="1">
                <a:ea typeface="PMingLiU" pitchFamily="18" charset="-120"/>
              </a:rPr>
              <a:t>mg/24 h</a:t>
            </a:r>
            <a:endParaRPr lang="en-GB" altLang="zh-TW" sz="2400" b="1">
              <a:latin typeface="Times New Roman" pitchFamily="18" charset="0"/>
              <a:ea typeface="PMingLiU" pitchFamily="18" charset="-120"/>
            </a:endParaRPr>
          </a:p>
        </p:txBody>
      </p:sp>
      <p:sp>
        <p:nvSpPr>
          <p:cNvPr id="42054" name="Rectangle 70"/>
          <p:cNvSpPr>
            <a:spLocks noChangeArrowheads="1"/>
          </p:cNvSpPr>
          <p:nvPr/>
        </p:nvSpPr>
        <p:spPr bwMode="auto">
          <a:xfrm>
            <a:off x="1327150" y="3222625"/>
            <a:ext cx="493713" cy="2609850"/>
          </a:xfrm>
          <a:prstGeom prst="rect">
            <a:avLst/>
          </a:prstGeom>
          <a:solidFill>
            <a:schemeClr val="tx2"/>
          </a:solidFill>
          <a:ln w="9525">
            <a:solidFill>
              <a:schemeClr val="tx1"/>
            </a:solidFill>
            <a:miter lim="800000"/>
            <a:headEnd/>
            <a:tailEnd/>
          </a:ln>
        </p:spPr>
        <p:txBody>
          <a:bodyPr/>
          <a:lstStyle/>
          <a:p>
            <a:endParaRPr lang="en-US"/>
          </a:p>
        </p:txBody>
      </p:sp>
      <p:sp>
        <p:nvSpPr>
          <p:cNvPr id="42055" name="Line 71"/>
          <p:cNvSpPr>
            <a:spLocks noChangeShapeType="1"/>
          </p:cNvSpPr>
          <p:nvPr/>
        </p:nvSpPr>
        <p:spPr bwMode="auto">
          <a:xfrm flipV="1">
            <a:off x="1327150" y="3222625"/>
            <a:ext cx="0" cy="2609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56" name="Line 72"/>
          <p:cNvSpPr>
            <a:spLocks noChangeShapeType="1"/>
          </p:cNvSpPr>
          <p:nvPr/>
        </p:nvSpPr>
        <p:spPr bwMode="auto">
          <a:xfrm>
            <a:off x="1327150" y="3222625"/>
            <a:ext cx="0" cy="2609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57" name="Line 73"/>
          <p:cNvSpPr>
            <a:spLocks noChangeShapeType="1"/>
          </p:cNvSpPr>
          <p:nvPr/>
        </p:nvSpPr>
        <p:spPr bwMode="auto">
          <a:xfrm>
            <a:off x="1327150" y="3222625"/>
            <a:ext cx="49371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58" name="Line 74"/>
          <p:cNvSpPr>
            <a:spLocks noChangeShapeType="1"/>
          </p:cNvSpPr>
          <p:nvPr/>
        </p:nvSpPr>
        <p:spPr bwMode="auto">
          <a:xfrm flipH="1">
            <a:off x="1327150" y="3222625"/>
            <a:ext cx="49371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59" name="Line 75"/>
          <p:cNvSpPr>
            <a:spLocks noChangeShapeType="1"/>
          </p:cNvSpPr>
          <p:nvPr/>
        </p:nvSpPr>
        <p:spPr bwMode="auto">
          <a:xfrm flipV="1">
            <a:off x="1820863" y="3222625"/>
            <a:ext cx="1587" cy="2609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60" name="Line 76"/>
          <p:cNvSpPr>
            <a:spLocks noChangeShapeType="1"/>
          </p:cNvSpPr>
          <p:nvPr/>
        </p:nvSpPr>
        <p:spPr bwMode="auto">
          <a:xfrm>
            <a:off x="1820863" y="3222625"/>
            <a:ext cx="1587" cy="2609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61" name="Line 77"/>
          <p:cNvSpPr>
            <a:spLocks noChangeShapeType="1"/>
          </p:cNvSpPr>
          <p:nvPr/>
        </p:nvSpPr>
        <p:spPr bwMode="auto">
          <a:xfrm>
            <a:off x="1327150" y="5832475"/>
            <a:ext cx="49371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62" name="Line 78"/>
          <p:cNvSpPr>
            <a:spLocks noChangeShapeType="1"/>
          </p:cNvSpPr>
          <p:nvPr/>
        </p:nvSpPr>
        <p:spPr bwMode="auto">
          <a:xfrm flipH="1">
            <a:off x="1327150" y="5832475"/>
            <a:ext cx="49371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63" name="Line 79"/>
          <p:cNvSpPr>
            <a:spLocks noChangeShapeType="1"/>
          </p:cNvSpPr>
          <p:nvPr/>
        </p:nvSpPr>
        <p:spPr bwMode="auto">
          <a:xfrm>
            <a:off x="1449388" y="2413000"/>
            <a:ext cx="247650" cy="1588"/>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64" name="Line 80"/>
          <p:cNvSpPr>
            <a:spLocks noChangeShapeType="1"/>
          </p:cNvSpPr>
          <p:nvPr/>
        </p:nvSpPr>
        <p:spPr bwMode="auto">
          <a:xfrm>
            <a:off x="1573213" y="2413000"/>
            <a:ext cx="1587" cy="809625"/>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65" name="Rectangle 81"/>
          <p:cNvSpPr>
            <a:spLocks noChangeArrowheads="1"/>
          </p:cNvSpPr>
          <p:nvPr/>
        </p:nvSpPr>
        <p:spPr bwMode="auto">
          <a:xfrm>
            <a:off x="2066925" y="5716588"/>
            <a:ext cx="495300" cy="115887"/>
          </a:xfrm>
          <a:prstGeom prst="rect">
            <a:avLst/>
          </a:prstGeom>
          <a:solidFill>
            <a:schemeClr val="tx2"/>
          </a:solidFill>
          <a:ln w="9525">
            <a:solidFill>
              <a:schemeClr val="tx1"/>
            </a:solidFill>
            <a:miter lim="800000"/>
            <a:headEnd/>
            <a:tailEnd/>
          </a:ln>
        </p:spPr>
        <p:txBody>
          <a:bodyPr/>
          <a:lstStyle/>
          <a:p>
            <a:endParaRPr lang="en-US"/>
          </a:p>
        </p:txBody>
      </p:sp>
      <p:sp>
        <p:nvSpPr>
          <p:cNvPr id="42066" name="Line 82"/>
          <p:cNvSpPr>
            <a:spLocks noChangeShapeType="1"/>
          </p:cNvSpPr>
          <p:nvPr/>
        </p:nvSpPr>
        <p:spPr bwMode="auto">
          <a:xfrm flipV="1">
            <a:off x="2066925" y="5716588"/>
            <a:ext cx="1588" cy="1158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67" name="Line 83"/>
          <p:cNvSpPr>
            <a:spLocks noChangeShapeType="1"/>
          </p:cNvSpPr>
          <p:nvPr/>
        </p:nvSpPr>
        <p:spPr bwMode="auto">
          <a:xfrm>
            <a:off x="2066925" y="5716588"/>
            <a:ext cx="1588" cy="1158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68" name="Line 84"/>
          <p:cNvSpPr>
            <a:spLocks noChangeShapeType="1"/>
          </p:cNvSpPr>
          <p:nvPr/>
        </p:nvSpPr>
        <p:spPr bwMode="auto">
          <a:xfrm>
            <a:off x="2066925" y="5716588"/>
            <a:ext cx="493713"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69" name="Line 85"/>
          <p:cNvSpPr>
            <a:spLocks noChangeShapeType="1"/>
          </p:cNvSpPr>
          <p:nvPr/>
        </p:nvSpPr>
        <p:spPr bwMode="auto">
          <a:xfrm flipH="1">
            <a:off x="2066925" y="5716588"/>
            <a:ext cx="493713"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70" name="Line 86"/>
          <p:cNvSpPr>
            <a:spLocks noChangeShapeType="1"/>
          </p:cNvSpPr>
          <p:nvPr/>
        </p:nvSpPr>
        <p:spPr bwMode="auto">
          <a:xfrm flipV="1">
            <a:off x="2560638" y="5716588"/>
            <a:ext cx="1587" cy="1158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71" name="Line 87"/>
          <p:cNvSpPr>
            <a:spLocks noChangeShapeType="1"/>
          </p:cNvSpPr>
          <p:nvPr/>
        </p:nvSpPr>
        <p:spPr bwMode="auto">
          <a:xfrm>
            <a:off x="2560638" y="5716588"/>
            <a:ext cx="1587" cy="1158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72" name="Line 88"/>
          <p:cNvSpPr>
            <a:spLocks noChangeShapeType="1"/>
          </p:cNvSpPr>
          <p:nvPr/>
        </p:nvSpPr>
        <p:spPr bwMode="auto">
          <a:xfrm>
            <a:off x="2066925" y="5832475"/>
            <a:ext cx="49371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73" name="Line 89"/>
          <p:cNvSpPr>
            <a:spLocks noChangeShapeType="1"/>
          </p:cNvSpPr>
          <p:nvPr/>
        </p:nvSpPr>
        <p:spPr bwMode="auto">
          <a:xfrm flipH="1">
            <a:off x="2066925" y="5832475"/>
            <a:ext cx="49371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74" name="Line 90"/>
          <p:cNvSpPr>
            <a:spLocks noChangeShapeType="1"/>
          </p:cNvSpPr>
          <p:nvPr/>
        </p:nvSpPr>
        <p:spPr bwMode="auto">
          <a:xfrm>
            <a:off x="2190750" y="5659438"/>
            <a:ext cx="247650" cy="1587"/>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75" name="Line 91"/>
          <p:cNvSpPr>
            <a:spLocks noChangeShapeType="1"/>
          </p:cNvSpPr>
          <p:nvPr/>
        </p:nvSpPr>
        <p:spPr bwMode="auto">
          <a:xfrm>
            <a:off x="2314575" y="5659438"/>
            <a:ext cx="1588" cy="57150"/>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76" name="Rectangle 92"/>
          <p:cNvSpPr>
            <a:spLocks noChangeArrowheads="1"/>
          </p:cNvSpPr>
          <p:nvPr/>
        </p:nvSpPr>
        <p:spPr bwMode="auto">
          <a:xfrm>
            <a:off x="2808288" y="5775325"/>
            <a:ext cx="495300" cy="57150"/>
          </a:xfrm>
          <a:prstGeom prst="rect">
            <a:avLst/>
          </a:prstGeom>
          <a:solidFill>
            <a:schemeClr val="tx2"/>
          </a:solidFill>
          <a:ln w="9525">
            <a:solidFill>
              <a:schemeClr val="tx1"/>
            </a:solidFill>
            <a:miter lim="800000"/>
            <a:headEnd/>
            <a:tailEnd/>
          </a:ln>
        </p:spPr>
        <p:txBody>
          <a:bodyPr/>
          <a:lstStyle/>
          <a:p>
            <a:endParaRPr lang="en-US"/>
          </a:p>
        </p:txBody>
      </p:sp>
      <p:sp>
        <p:nvSpPr>
          <p:cNvPr id="42077" name="Line 93"/>
          <p:cNvSpPr>
            <a:spLocks noChangeShapeType="1"/>
          </p:cNvSpPr>
          <p:nvPr/>
        </p:nvSpPr>
        <p:spPr bwMode="auto">
          <a:xfrm flipV="1">
            <a:off x="2808288" y="5775325"/>
            <a:ext cx="1587"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78" name="Line 94"/>
          <p:cNvSpPr>
            <a:spLocks noChangeShapeType="1"/>
          </p:cNvSpPr>
          <p:nvPr/>
        </p:nvSpPr>
        <p:spPr bwMode="auto">
          <a:xfrm>
            <a:off x="2808288" y="5775325"/>
            <a:ext cx="1587"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79" name="Line 95"/>
          <p:cNvSpPr>
            <a:spLocks noChangeShapeType="1"/>
          </p:cNvSpPr>
          <p:nvPr/>
        </p:nvSpPr>
        <p:spPr bwMode="auto">
          <a:xfrm>
            <a:off x="2808288" y="5775325"/>
            <a:ext cx="493712"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80" name="Line 96"/>
          <p:cNvSpPr>
            <a:spLocks noChangeShapeType="1"/>
          </p:cNvSpPr>
          <p:nvPr/>
        </p:nvSpPr>
        <p:spPr bwMode="auto">
          <a:xfrm flipH="1">
            <a:off x="2808288" y="5775325"/>
            <a:ext cx="493712"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81" name="Line 97"/>
          <p:cNvSpPr>
            <a:spLocks noChangeShapeType="1"/>
          </p:cNvSpPr>
          <p:nvPr/>
        </p:nvSpPr>
        <p:spPr bwMode="auto">
          <a:xfrm flipV="1">
            <a:off x="3302000" y="5775325"/>
            <a:ext cx="1588"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82" name="Line 98"/>
          <p:cNvSpPr>
            <a:spLocks noChangeShapeType="1"/>
          </p:cNvSpPr>
          <p:nvPr/>
        </p:nvSpPr>
        <p:spPr bwMode="auto">
          <a:xfrm>
            <a:off x="3302000" y="5775325"/>
            <a:ext cx="1588"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83" name="Line 99"/>
          <p:cNvSpPr>
            <a:spLocks noChangeShapeType="1"/>
          </p:cNvSpPr>
          <p:nvPr/>
        </p:nvSpPr>
        <p:spPr bwMode="auto">
          <a:xfrm>
            <a:off x="2808288" y="5832475"/>
            <a:ext cx="493712"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84" name="Line 100"/>
          <p:cNvSpPr>
            <a:spLocks noChangeShapeType="1"/>
          </p:cNvSpPr>
          <p:nvPr/>
        </p:nvSpPr>
        <p:spPr bwMode="auto">
          <a:xfrm flipH="1">
            <a:off x="2808288" y="5832475"/>
            <a:ext cx="493712"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85" name="Line 101"/>
          <p:cNvSpPr>
            <a:spLocks noChangeShapeType="1"/>
          </p:cNvSpPr>
          <p:nvPr/>
        </p:nvSpPr>
        <p:spPr bwMode="auto">
          <a:xfrm>
            <a:off x="2932113" y="5716588"/>
            <a:ext cx="249237" cy="1587"/>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86" name="Line 102"/>
          <p:cNvSpPr>
            <a:spLocks noChangeShapeType="1"/>
          </p:cNvSpPr>
          <p:nvPr/>
        </p:nvSpPr>
        <p:spPr bwMode="auto">
          <a:xfrm>
            <a:off x="3054350" y="5716588"/>
            <a:ext cx="1588" cy="58737"/>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87" name="Rectangle 103"/>
          <p:cNvSpPr>
            <a:spLocks noChangeArrowheads="1"/>
          </p:cNvSpPr>
          <p:nvPr/>
        </p:nvSpPr>
        <p:spPr bwMode="auto">
          <a:xfrm>
            <a:off x="3549650" y="5775325"/>
            <a:ext cx="495300" cy="57150"/>
          </a:xfrm>
          <a:prstGeom prst="rect">
            <a:avLst/>
          </a:prstGeom>
          <a:solidFill>
            <a:schemeClr val="tx2"/>
          </a:solidFill>
          <a:ln w="9525">
            <a:solidFill>
              <a:schemeClr val="tx1"/>
            </a:solidFill>
            <a:miter lim="800000"/>
            <a:headEnd/>
            <a:tailEnd/>
          </a:ln>
        </p:spPr>
        <p:txBody>
          <a:bodyPr/>
          <a:lstStyle/>
          <a:p>
            <a:endParaRPr lang="en-US"/>
          </a:p>
        </p:txBody>
      </p:sp>
      <p:sp>
        <p:nvSpPr>
          <p:cNvPr id="42088" name="Line 104"/>
          <p:cNvSpPr>
            <a:spLocks noChangeShapeType="1"/>
          </p:cNvSpPr>
          <p:nvPr/>
        </p:nvSpPr>
        <p:spPr bwMode="auto">
          <a:xfrm flipV="1">
            <a:off x="3549650" y="5775325"/>
            <a:ext cx="1588"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89" name="Line 105"/>
          <p:cNvSpPr>
            <a:spLocks noChangeShapeType="1"/>
          </p:cNvSpPr>
          <p:nvPr/>
        </p:nvSpPr>
        <p:spPr bwMode="auto">
          <a:xfrm>
            <a:off x="3549650" y="5775325"/>
            <a:ext cx="1588"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90" name="Line 106"/>
          <p:cNvSpPr>
            <a:spLocks noChangeShapeType="1"/>
          </p:cNvSpPr>
          <p:nvPr/>
        </p:nvSpPr>
        <p:spPr bwMode="auto">
          <a:xfrm>
            <a:off x="3549650" y="5775325"/>
            <a:ext cx="49371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91" name="Line 107"/>
          <p:cNvSpPr>
            <a:spLocks noChangeShapeType="1"/>
          </p:cNvSpPr>
          <p:nvPr/>
        </p:nvSpPr>
        <p:spPr bwMode="auto">
          <a:xfrm flipH="1">
            <a:off x="3549650" y="5775325"/>
            <a:ext cx="49371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92" name="Line 108"/>
          <p:cNvSpPr>
            <a:spLocks noChangeShapeType="1"/>
          </p:cNvSpPr>
          <p:nvPr/>
        </p:nvSpPr>
        <p:spPr bwMode="auto">
          <a:xfrm flipV="1">
            <a:off x="4043363" y="5775325"/>
            <a:ext cx="1587"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93" name="Line 109"/>
          <p:cNvSpPr>
            <a:spLocks noChangeShapeType="1"/>
          </p:cNvSpPr>
          <p:nvPr/>
        </p:nvSpPr>
        <p:spPr bwMode="auto">
          <a:xfrm>
            <a:off x="4043363" y="5775325"/>
            <a:ext cx="1587"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94" name="Line 110"/>
          <p:cNvSpPr>
            <a:spLocks noChangeShapeType="1"/>
          </p:cNvSpPr>
          <p:nvPr/>
        </p:nvSpPr>
        <p:spPr bwMode="auto">
          <a:xfrm>
            <a:off x="3549650" y="5832475"/>
            <a:ext cx="49371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95" name="Line 111"/>
          <p:cNvSpPr>
            <a:spLocks noChangeShapeType="1"/>
          </p:cNvSpPr>
          <p:nvPr/>
        </p:nvSpPr>
        <p:spPr bwMode="auto">
          <a:xfrm flipH="1">
            <a:off x="3549650" y="5832475"/>
            <a:ext cx="49371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96" name="Line 112"/>
          <p:cNvSpPr>
            <a:spLocks noChangeShapeType="1"/>
          </p:cNvSpPr>
          <p:nvPr/>
        </p:nvSpPr>
        <p:spPr bwMode="auto">
          <a:xfrm>
            <a:off x="3673475" y="5716588"/>
            <a:ext cx="247650" cy="1587"/>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97" name="Line 113"/>
          <p:cNvSpPr>
            <a:spLocks noChangeShapeType="1"/>
          </p:cNvSpPr>
          <p:nvPr/>
        </p:nvSpPr>
        <p:spPr bwMode="auto">
          <a:xfrm>
            <a:off x="3797300" y="5716588"/>
            <a:ext cx="1588" cy="58737"/>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098" name="Rectangle 114"/>
          <p:cNvSpPr>
            <a:spLocks noChangeArrowheads="1"/>
          </p:cNvSpPr>
          <p:nvPr/>
        </p:nvSpPr>
        <p:spPr bwMode="auto">
          <a:xfrm>
            <a:off x="2166938" y="2514600"/>
            <a:ext cx="196532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zh-TW" sz="3200" b="1">
                <a:ea typeface="PMingLiU" pitchFamily="18" charset="-120"/>
              </a:rPr>
              <a:t>thrombosis</a:t>
            </a:r>
            <a:endParaRPr lang="en-GB" altLang="zh-TW" sz="3200" b="1">
              <a:latin typeface="Times New Roman" pitchFamily="18" charset="0"/>
              <a:ea typeface="PMingLiU" pitchFamily="18" charset="-120"/>
            </a:endParaRPr>
          </a:p>
        </p:txBody>
      </p:sp>
      <p:sp>
        <p:nvSpPr>
          <p:cNvPr id="42099" name="Line 115"/>
          <p:cNvSpPr>
            <a:spLocks noChangeShapeType="1"/>
          </p:cNvSpPr>
          <p:nvPr/>
        </p:nvSpPr>
        <p:spPr bwMode="auto">
          <a:xfrm>
            <a:off x="1079500" y="5832475"/>
            <a:ext cx="3216275"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100" name="Rectangle 116"/>
          <p:cNvSpPr>
            <a:spLocks noChangeArrowheads="1"/>
          </p:cNvSpPr>
          <p:nvPr/>
        </p:nvSpPr>
        <p:spPr bwMode="auto">
          <a:xfrm>
            <a:off x="1225550" y="5889625"/>
            <a:ext cx="6111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zh-TW" sz="1600" b="1">
                <a:ea typeface="PMingLiU" pitchFamily="18" charset="-120"/>
              </a:rPr>
              <a:t>control</a:t>
            </a:r>
            <a:endParaRPr lang="en-GB" altLang="zh-TW" sz="3200" b="1">
              <a:latin typeface="Times New Roman" pitchFamily="18" charset="0"/>
              <a:ea typeface="PMingLiU" pitchFamily="18" charset="-120"/>
            </a:endParaRPr>
          </a:p>
        </p:txBody>
      </p:sp>
      <p:sp>
        <p:nvSpPr>
          <p:cNvPr id="42101" name="Rectangle 117"/>
          <p:cNvSpPr>
            <a:spLocks noChangeArrowheads="1"/>
          </p:cNvSpPr>
          <p:nvPr/>
        </p:nvSpPr>
        <p:spPr bwMode="auto">
          <a:xfrm>
            <a:off x="2025650" y="5889625"/>
            <a:ext cx="493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zh-TW" sz="1600" b="1">
                <a:ea typeface="PMingLiU" pitchFamily="18" charset="-120"/>
              </a:rPr>
              <a:t>IL-1ra</a:t>
            </a:r>
            <a:endParaRPr lang="en-GB" altLang="zh-TW" sz="3200" b="1">
              <a:latin typeface="Times New Roman" pitchFamily="18" charset="0"/>
              <a:ea typeface="PMingLiU" pitchFamily="18" charset="-120"/>
            </a:endParaRPr>
          </a:p>
        </p:txBody>
      </p:sp>
      <p:sp>
        <p:nvSpPr>
          <p:cNvPr id="42102" name="Rectangle 118"/>
          <p:cNvSpPr>
            <a:spLocks noChangeArrowheads="1"/>
          </p:cNvSpPr>
          <p:nvPr/>
        </p:nvSpPr>
        <p:spPr bwMode="auto">
          <a:xfrm>
            <a:off x="2736850" y="5889625"/>
            <a:ext cx="552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zh-TW" sz="1600" b="1">
                <a:ea typeface="PMingLiU" pitchFamily="18" charset="-120"/>
              </a:rPr>
              <a:t>sIL-1R</a:t>
            </a:r>
            <a:endParaRPr lang="en-GB" altLang="zh-TW" sz="3200" b="1">
              <a:latin typeface="Times New Roman" pitchFamily="18" charset="0"/>
              <a:ea typeface="PMingLiU" pitchFamily="18" charset="-120"/>
            </a:endParaRPr>
          </a:p>
        </p:txBody>
      </p:sp>
      <p:sp>
        <p:nvSpPr>
          <p:cNvPr id="42103" name="Rectangle 119"/>
          <p:cNvSpPr>
            <a:spLocks noChangeArrowheads="1"/>
          </p:cNvSpPr>
          <p:nvPr/>
        </p:nvSpPr>
        <p:spPr bwMode="auto">
          <a:xfrm>
            <a:off x="3463925" y="5889625"/>
            <a:ext cx="5810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zh-TW" sz="1600" b="1">
                <a:ea typeface="PMingLiU" pitchFamily="18" charset="-120"/>
              </a:rPr>
              <a:t>sTNFR</a:t>
            </a:r>
            <a:endParaRPr lang="en-GB" altLang="zh-TW" sz="3200" b="1">
              <a:latin typeface="Times New Roman" pitchFamily="18" charset="0"/>
              <a:ea typeface="PMingLiU" pitchFamily="18" charset="-120"/>
            </a:endParaRPr>
          </a:p>
        </p:txBody>
      </p:sp>
      <p:sp>
        <p:nvSpPr>
          <p:cNvPr id="42104" name="Line 120"/>
          <p:cNvSpPr>
            <a:spLocks noChangeShapeType="1"/>
          </p:cNvSpPr>
          <p:nvPr/>
        </p:nvSpPr>
        <p:spPr bwMode="auto">
          <a:xfrm flipV="1">
            <a:off x="1079500" y="2352675"/>
            <a:ext cx="1588" cy="347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105" name="Line 121"/>
          <p:cNvSpPr>
            <a:spLocks noChangeShapeType="1"/>
          </p:cNvSpPr>
          <p:nvPr/>
        </p:nvSpPr>
        <p:spPr bwMode="auto">
          <a:xfrm flipH="1">
            <a:off x="1035050" y="5832475"/>
            <a:ext cx="4445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106" name="Rectangle 122"/>
          <p:cNvSpPr>
            <a:spLocks noChangeArrowheads="1"/>
          </p:cNvSpPr>
          <p:nvPr/>
        </p:nvSpPr>
        <p:spPr bwMode="auto">
          <a:xfrm>
            <a:off x="831850" y="5713413"/>
            <a:ext cx="125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TW" altLang="en-GB" sz="2000" b="1">
                <a:ea typeface="PMingLiU" pitchFamily="18" charset="-120"/>
              </a:rPr>
              <a:t>0</a:t>
            </a:r>
            <a:endParaRPr lang="zh-TW" altLang="en-GB" sz="2000" b="1">
              <a:latin typeface="Times New Roman" pitchFamily="18" charset="0"/>
              <a:ea typeface="PMingLiU" pitchFamily="18" charset="-120"/>
            </a:endParaRPr>
          </a:p>
        </p:txBody>
      </p:sp>
      <p:sp>
        <p:nvSpPr>
          <p:cNvPr id="42107" name="Line 123"/>
          <p:cNvSpPr>
            <a:spLocks noChangeShapeType="1"/>
          </p:cNvSpPr>
          <p:nvPr/>
        </p:nvSpPr>
        <p:spPr bwMode="auto">
          <a:xfrm flipH="1">
            <a:off x="1035050" y="5253038"/>
            <a:ext cx="4445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108" name="Rectangle 124"/>
          <p:cNvSpPr>
            <a:spLocks noChangeArrowheads="1"/>
          </p:cNvSpPr>
          <p:nvPr/>
        </p:nvSpPr>
        <p:spPr bwMode="auto">
          <a:xfrm>
            <a:off x="730250" y="5133975"/>
            <a:ext cx="25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TW" altLang="en-GB" sz="2000" b="1">
                <a:ea typeface="PMingLiU" pitchFamily="18" charset="-120"/>
              </a:rPr>
              <a:t>10</a:t>
            </a:r>
            <a:endParaRPr lang="zh-TW" altLang="en-GB" sz="2000" b="1">
              <a:latin typeface="Times New Roman" pitchFamily="18" charset="0"/>
              <a:ea typeface="PMingLiU" pitchFamily="18" charset="-120"/>
            </a:endParaRPr>
          </a:p>
        </p:txBody>
      </p:sp>
      <p:sp>
        <p:nvSpPr>
          <p:cNvPr id="42109" name="Line 125"/>
          <p:cNvSpPr>
            <a:spLocks noChangeShapeType="1"/>
          </p:cNvSpPr>
          <p:nvPr/>
        </p:nvSpPr>
        <p:spPr bwMode="auto">
          <a:xfrm flipH="1">
            <a:off x="1035050" y="4673600"/>
            <a:ext cx="4445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110" name="Rectangle 126"/>
          <p:cNvSpPr>
            <a:spLocks noChangeArrowheads="1"/>
          </p:cNvSpPr>
          <p:nvPr/>
        </p:nvSpPr>
        <p:spPr bwMode="auto">
          <a:xfrm>
            <a:off x="730250" y="4556125"/>
            <a:ext cx="25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TW" altLang="en-GB" sz="2000" b="1">
                <a:ea typeface="PMingLiU" pitchFamily="18" charset="-120"/>
              </a:rPr>
              <a:t>20</a:t>
            </a:r>
            <a:endParaRPr lang="zh-TW" altLang="en-GB" sz="2000" b="1">
              <a:latin typeface="Times New Roman" pitchFamily="18" charset="0"/>
              <a:ea typeface="PMingLiU" pitchFamily="18" charset="-120"/>
            </a:endParaRPr>
          </a:p>
        </p:txBody>
      </p:sp>
      <p:sp>
        <p:nvSpPr>
          <p:cNvPr id="42111" name="Line 127"/>
          <p:cNvSpPr>
            <a:spLocks noChangeShapeType="1"/>
          </p:cNvSpPr>
          <p:nvPr/>
        </p:nvSpPr>
        <p:spPr bwMode="auto">
          <a:xfrm flipH="1">
            <a:off x="1035050" y="4094163"/>
            <a:ext cx="4445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112" name="Rectangle 128"/>
          <p:cNvSpPr>
            <a:spLocks noChangeArrowheads="1"/>
          </p:cNvSpPr>
          <p:nvPr/>
        </p:nvSpPr>
        <p:spPr bwMode="auto">
          <a:xfrm>
            <a:off x="730250" y="3975100"/>
            <a:ext cx="25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TW" altLang="en-GB" sz="2000" b="1">
                <a:ea typeface="PMingLiU" pitchFamily="18" charset="-120"/>
              </a:rPr>
              <a:t>30</a:t>
            </a:r>
            <a:endParaRPr lang="zh-TW" altLang="en-GB" sz="2000" b="1">
              <a:latin typeface="Times New Roman" pitchFamily="18" charset="0"/>
              <a:ea typeface="PMingLiU" pitchFamily="18" charset="-120"/>
            </a:endParaRPr>
          </a:p>
        </p:txBody>
      </p:sp>
      <p:sp>
        <p:nvSpPr>
          <p:cNvPr id="42113" name="Line 129"/>
          <p:cNvSpPr>
            <a:spLocks noChangeShapeType="1"/>
          </p:cNvSpPr>
          <p:nvPr/>
        </p:nvSpPr>
        <p:spPr bwMode="auto">
          <a:xfrm flipH="1">
            <a:off x="1035050" y="3514725"/>
            <a:ext cx="4445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114" name="Rectangle 130"/>
          <p:cNvSpPr>
            <a:spLocks noChangeArrowheads="1"/>
          </p:cNvSpPr>
          <p:nvPr/>
        </p:nvSpPr>
        <p:spPr bwMode="auto">
          <a:xfrm>
            <a:off x="730250" y="3395663"/>
            <a:ext cx="25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TW" altLang="en-GB" sz="2000" b="1">
                <a:ea typeface="PMingLiU" pitchFamily="18" charset="-120"/>
              </a:rPr>
              <a:t>40</a:t>
            </a:r>
            <a:endParaRPr lang="zh-TW" altLang="en-GB" sz="2000" b="1">
              <a:latin typeface="Times New Roman" pitchFamily="18" charset="0"/>
              <a:ea typeface="PMingLiU" pitchFamily="18" charset="-120"/>
            </a:endParaRPr>
          </a:p>
        </p:txBody>
      </p:sp>
      <p:sp>
        <p:nvSpPr>
          <p:cNvPr id="42115" name="Line 131"/>
          <p:cNvSpPr>
            <a:spLocks noChangeShapeType="1"/>
          </p:cNvSpPr>
          <p:nvPr/>
        </p:nvSpPr>
        <p:spPr bwMode="auto">
          <a:xfrm flipH="1">
            <a:off x="1035050" y="2933700"/>
            <a:ext cx="4445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116" name="Rectangle 132"/>
          <p:cNvSpPr>
            <a:spLocks noChangeArrowheads="1"/>
          </p:cNvSpPr>
          <p:nvPr/>
        </p:nvSpPr>
        <p:spPr bwMode="auto">
          <a:xfrm>
            <a:off x="730250" y="2814638"/>
            <a:ext cx="25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TW" altLang="en-GB" sz="2000" b="1">
                <a:ea typeface="PMingLiU" pitchFamily="18" charset="-120"/>
              </a:rPr>
              <a:t>50</a:t>
            </a:r>
            <a:endParaRPr lang="zh-TW" altLang="en-GB" sz="2000" b="1">
              <a:latin typeface="Times New Roman" pitchFamily="18" charset="0"/>
              <a:ea typeface="PMingLiU" pitchFamily="18" charset="-120"/>
            </a:endParaRPr>
          </a:p>
        </p:txBody>
      </p:sp>
      <p:sp>
        <p:nvSpPr>
          <p:cNvPr id="42117" name="Line 133"/>
          <p:cNvSpPr>
            <a:spLocks noChangeShapeType="1"/>
          </p:cNvSpPr>
          <p:nvPr/>
        </p:nvSpPr>
        <p:spPr bwMode="auto">
          <a:xfrm flipH="1">
            <a:off x="1035050" y="2354263"/>
            <a:ext cx="4445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118" name="Rectangle 134"/>
          <p:cNvSpPr>
            <a:spLocks noChangeArrowheads="1"/>
          </p:cNvSpPr>
          <p:nvPr/>
        </p:nvSpPr>
        <p:spPr bwMode="auto">
          <a:xfrm>
            <a:off x="730250" y="2235200"/>
            <a:ext cx="25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TW" altLang="en-GB" sz="2000" b="1">
                <a:ea typeface="PMingLiU" pitchFamily="18" charset="-120"/>
              </a:rPr>
              <a:t>60</a:t>
            </a:r>
            <a:endParaRPr lang="zh-TW" altLang="en-GB" sz="2000" b="1">
              <a:latin typeface="Times New Roman" pitchFamily="18" charset="0"/>
              <a:ea typeface="PMingLiU" pitchFamily="18" charset="-120"/>
            </a:endParaRPr>
          </a:p>
        </p:txBody>
      </p:sp>
      <p:sp>
        <p:nvSpPr>
          <p:cNvPr id="42119" name="Rectangle 135"/>
          <p:cNvSpPr>
            <a:spLocks noChangeArrowheads="1"/>
          </p:cNvSpPr>
          <p:nvPr/>
        </p:nvSpPr>
        <p:spPr bwMode="auto">
          <a:xfrm>
            <a:off x="2122488" y="6151563"/>
            <a:ext cx="10906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zh-TW" sz="2000" b="1">
                <a:ea typeface="PMingLiU" pitchFamily="18" charset="-120"/>
              </a:rPr>
              <a:t>Treatment</a:t>
            </a:r>
            <a:endParaRPr lang="en-GB" altLang="zh-TW" sz="3200" b="1">
              <a:latin typeface="Times New Roman" pitchFamily="18" charset="0"/>
              <a:ea typeface="PMingLiU" pitchFamily="18" charset="-120"/>
            </a:endParaRPr>
          </a:p>
        </p:txBody>
      </p:sp>
      <p:sp>
        <p:nvSpPr>
          <p:cNvPr id="42120" name="Rectangle 136"/>
          <p:cNvSpPr>
            <a:spLocks noChangeArrowheads="1"/>
          </p:cNvSpPr>
          <p:nvPr/>
        </p:nvSpPr>
        <p:spPr bwMode="auto">
          <a:xfrm rot="-5400000">
            <a:off x="-556418" y="3693319"/>
            <a:ext cx="19796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zh-TW" sz="2400" b="1">
                <a:ea typeface="PMingLiU" pitchFamily="18" charset="-120"/>
              </a:rPr>
              <a:t>Glomeruli (%)</a:t>
            </a:r>
            <a:endParaRPr lang="en-GB" altLang="zh-TW" sz="2400" b="1">
              <a:latin typeface="Times New Roman" pitchFamily="18" charset="0"/>
              <a:ea typeface="PMingLiU" pitchFamily="18" charset="-120"/>
            </a:endParaRPr>
          </a:p>
        </p:txBody>
      </p:sp>
      <p:sp>
        <p:nvSpPr>
          <p:cNvPr id="42121" name="Text Box 137"/>
          <p:cNvSpPr txBox="1">
            <a:spLocks noChangeArrowheads="1"/>
          </p:cNvSpPr>
          <p:nvPr/>
        </p:nvSpPr>
        <p:spPr bwMode="auto">
          <a:xfrm>
            <a:off x="2166938" y="4648200"/>
            <a:ext cx="3444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TW" altLang="en-GB" sz="3200" b="1">
                <a:latin typeface="Times New Roman" pitchFamily="18" charset="0"/>
                <a:ea typeface="PMingLiU" pitchFamily="18" charset="-120"/>
              </a:rPr>
              <a:t>*</a:t>
            </a:r>
          </a:p>
        </p:txBody>
      </p:sp>
      <p:sp>
        <p:nvSpPr>
          <p:cNvPr id="42122" name="Text Box 138"/>
          <p:cNvSpPr txBox="1">
            <a:spLocks noChangeArrowheads="1"/>
          </p:cNvSpPr>
          <p:nvPr/>
        </p:nvSpPr>
        <p:spPr bwMode="auto">
          <a:xfrm>
            <a:off x="2913063" y="4648200"/>
            <a:ext cx="3444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TW" altLang="en-GB" sz="3200" b="1">
                <a:latin typeface="Times New Roman" pitchFamily="18" charset="0"/>
                <a:ea typeface="PMingLiU" pitchFamily="18" charset="-120"/>
              </a:rPr>
              <a:t>*</a:t>
            </a:r>
          </a:p>
        </p:txBody>
      </p:sp>
      <p:sp>
        <p:nvSpPr>
          <p:cNvPr id="42123" name="Text Box 139"/>
          <p:cNvSpPr txBox="1">
            <a:spLocks noChangeArrowheads="1"/>
          </p:cNvSpPr>
          <p:nvPr/>
        </p:nvSpPr>
        <p:spPr bwMode="auto">
          <a:xfrm>
            <a:off x="3589338" y="4648200"/>
            <a:ext cx="3444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TW" altLang="en-GB" sz="3200" b="1">
                <a:latin typeface="Times New Roman" pitchFamily="18" charset="0"/>
                <a:ea typeface="PMingLiU" pitchFamily="18" charset="-120"/>
              </a:rPr>
              <a:t>*</a:t>
            </a:r>
          </a:p>
        </p:txBody>
      </p:sp>
      <p:sp>
        <p:nvSpPr>
          <p:cNvPr id="42124" name="Text Box 140"/>
          <p:cNvSpPr txBox="1">
            <a:spLocks noChangeArrowheads="1"/>
          </p:cNvSpPr>
          <p:nvPr/>
        </p:nvSpPr>
        <p:spPr bwMode="auto">
          <a:xfrm>
            <a:off x="6164263" y="4800600"/>
            <a:ext cx="3444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TW" altLang="en-GB" sz="3200" b="1">
                <a:latin typeface="Times New Roman" pitchFamily="18" charset="0"/>
                <a:ea typeface="PMingLiU" pitchFamily="18" charset="-120"/>
              </a:rPr>
              <a:t>*</a:t>
            </a:r>
          </a:p>
        </p:txBody>
      </p:sp>
      <p:sp>
        <p:nvSpPr>
          <p:cNvPr id="42125" name="Text Box 141"/>
          <p:cNvSpPr txBox="1">
            <a:spLocks noChangeArrowheads="1"/>
          </p:cNvSpPr>
          <p:nvPr/>
        </p:nvSpPr>
        <p:spPr bwMode="auto">
          <a:xfrm>
            <a:off x="6908800" y="4800600"/>
            <a:ext cx="3444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TW" altLang="en-GB" sz="3200" b="1">
                <a:latin typeface="Times New Roman" pitchFamily="18" charset="0"/>
                <a:ea typeface="PMingLiU" pitchFamily="18" charset="-120"/>
              </a:rPr>
              <a:t>*</a:t>
            </a:r>
          </a:p>
        </p:txBody>
      </p:sp>
      <p:sp>
        <p:nvSpPr>
          <p:cNvPr id="42126" name="Text Box 142"/>
          <p:cNvSpPr txBox="1">
            <a:spLocks noChangeArrowheads="1"/>
          </p:cNvSpPr>
          <p:nvPr/>
        </p:nvSpPr>
        <p:spPr bwMode="auto">
          <a:xfrm>
            <a:off x="7586663" y="4800600"/>
            <a:ext cx="3444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TW" altLang="en-GB" sz="3200" b="1">
                <a:latin typeface="Times New Roman" pitchFamily="18" charset="0"/>
                <a:ea typeface="PMingLiU" pitchFamily="18" charset="-120"/>
              </a:rPr>
              <a: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677863"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GB" sz="3200" b="1">
                <a:solidFill>
                  <a:schemeClr val="tx2"/>
                </a:solidFill>
              </a:rPr>
              <a:t>Blocking TNF-</a:t>
            </a:r>
            <a:r>
              <a:rPr lang="en-GB" sz="3200" b="1">
                <a:solidFill>
                  <a:schemeClr val="tx2"/>
                </a:solidFill>
                <a:latin typeface="Symbol" pitchFamily="18" charset="2"/>
              </a:rPr>
              <a:t>a</a:t>
            </a:r>
            <a:r>
              <a:rPr lang="en-GB" sz="3200" b="1">
                <a:solidFill>
                  <a:schemeClr val="tx2"/>
                </a:solidFill>
              </a:rPr>
              <a:t> prevented crescentic glomerulonephritis (Karkar et al)</a:t>
            </a:r>
          </a:p>
        </p:txBody>
      </p:sp>
      <p:sp>
        <p:nvSpPr>
          <p:cNvPr id="43011" name="Rectangle 3"/>
          <p:cNvSpPr>
            <a:spLocks noChangeArrowheads="1"/>
          </p:cNvSpPr>
          <p:nvPr/>
        </p:nvSpPr>
        <p:spPr bwMode="auto">
          <a:xfrm>
            <a:off x="4791075" y="5522913"/>
            <a:ext cx="820738"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3012" name="Rectangle 4"/>
          <p:cNvSpPr>
            <a:spLocks noChangeArrowheads="1"/>
          </p:cNvSpPr>
          <p:nvPr/>
        </p:nvSpPr>
        <p:spPr bwMode="auto">
          <a:xfrm>
            <a:off x="5899150" y="2608263"/>
            <a:ext cx="766763" cy="2773362"/>
          </a:xfrm>
          <a:prstGeom prst="rect">
            <a:avLst/>
          </a:prstGeom>
          <a:solidFill>
            <a:schemeClr val="tx2"/>
          </a:solidFill>
          <a:ln w="9525">
            <a:solidFill>
              <a:schemeClr val="tx1"/>
            </a:solidFill>
            <a:miter lim="800000"/>
            <a:headEnd/>
            <a:tailEnd/>
          </a:ln>
        </p:spPr>
        <p:txBody>
          <a:bodyPr/>
          <a:lstStyle/>
          <a:p>
            <a:endParaRPr lang="en-US"/>
          </a:p>
        </p:txBody>
      </p:sp>
      <p:sp>
        <p:nvSpPr>
          <p:cNvPr id="43013" name="Line 5"/>
          <p:cNvSpPr>
            <a:spLocks noChangeShapeType="1"/>
          </p:cNvSpPr>
          <p:nvPr/>
        </p:nvSpPr>
        <p:spPr bwMode="auto">
          <a:xfrm flipV="1">
            <a:off x="5899150" y="2608263"/>
            <a:ext cx="1588" cy="2773362"/>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14" name="Line 6"/>
          <p:cNvSpPr>
            <a:spLocks noChangeShapeType="1"/>
          </p:cNvSpPr>
          <p:nvPr/>
        </p:nvSpPr>
        <p:spPr bwMode="auto">
          <a:xfrm>
            <a:off x="5899150" y="2608263"/>
            <a:ext cx="1588" cy="2773362"/>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15" name="Line 7"/>
          <p:cNvSpPr>
            <a:spLocks noChangeShapeType="1"/>
          </p:cNvSpPr>
          <p:nvPr/>
        </p:nvSpPr>
        <p:spPr bwMode="auto">
          <a:xfrm>
            <a:off x="5899150" y="2608263"/>
            <a:ext cx="766763" cy="1587"/>
          </a:xfrm>
          <a:prstGeom prst="line">
            <a:avLst/>
          </a:prstGeom>
          <a:noFill/>
          <a:ln w="39751">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16" name="Line 8"/>
          <p:cNvSpPr>
            <a:spLocks noChangeShapeType="1"/>
          </p:cNvSpPr>
          <p:nvPr/>
        </p:nvSpPr>
        <p:spPr bwMode="auto">
          <a:xfrm flipH="1">
            <a:off x="5899150" y="2608263"/>
            <a:ext cx="766763" cy="1587"/>
          </a:xfrm>
          <a:prstGeom prst="line">
            <a:avLst/>
          </a:prstGeom>
          <a:noFill/>
          <a:ln w="39751">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17" name="Line 9"/>
          <p:cNvSpPr>
            <a:spLocks noChangeShapeType="1"/>
          </p:cNvSpPr>
          <p:nvPr/>
        </p:nvSpPr>
        <p:spPr bwMode="auto">
          <a:xfrm flipV="1">
            <a:off x="6665913" y="2608263"/>
            <a:ext cx="0" cy="2773362"/>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18" name="Line 10"/>
          <p:cNvSpPr>
            <a:spLocks noChangeShapeType="1"/>
          </p:cNvSpPr>
          <p:nvPr/>
        </p:nvSpPr>
        <p:spPr bwMode="auto">
          <a:xfrm>
            <a:off x="6665913" y="2608263"/>
            <a:ext cx="0" cy="2773362"/>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19" name="Line 11"/>
          <p:cNvSpPr>
            <a:spLocks noChangeShapeType="1"/>
          </p:cNvSpPr>
          <p:nvPr/>
        </p:nvSpPr>
        <p:spPr bwMode="auto">
          <a:xfrm>
            <a:off x="5899150" y="5381625"/>
            <a:ext cx="766763" cy="1588"/>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20" name="Line 12"/>
          <p:cNvSpPr>
            <a:spLocks noChangeShapeType="1"/>
          </p:cNvSpPr>
          <p:nvPr/>
        </p:nvSpPr>
        <p:spPr bwMode="auto">
          <a:xfrm flipH="1">
            <a:off x="5899150" y="5381625"/>
            <a:ext cx="766763" cy="1588"/>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21" name="Line 13"/>
          <p:cNvSpPr>
            <a:spLocks noChangeShapeType="1"/>
          </p:cNvSpPr>
          <p:nvPr/>
        </p:nvSpPr>
        <p:spPr bwMode="auto">
          <a:xfrm>
            <a:off x="6091238" y="2270125"/>
            <a:ext cx="381000" cy="1588"/>
          </a:xfrm>
          <a:prstGeom prst="line">
            <a:avLst/>
          </a:prstGeom>
          <a:noFill/>
          <a:ln w="39751">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22" name="Line 14"/>
          <p:cNvSpPr>
            <a:spLocks noChangeShapeType="1"/>
          </p:cNvSpPr>
          <p:nvPr/>
        </p:nvSpPr>
        <p:spPr bwMode="auto">
          <a:xfrm>
            <a:off x="6281738" y="2270125"/>
            <a:ext cx="1587" cy="338138"/>
          </a:xfrm>
          <a:prstGeom prst="line">
            <a:avLst/>
          </a:prstGeom>
          <a:noFill/>
          <a:ln w="39751">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23" name="Line 15"/>
          <p:cNvSpPr>
            <a:spLocks noChangeShapeType="1"/>
          </p:cNvSpPr>
          <p:nvPr/>
        </p:nvSpPr>
        <p:spPr bwMode="auto">
          <a:xfrm>
            <a:off x="7046913" y="5381625"/>
            <a:ext cx="1587" cy="1588"/>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24" name="Line 16"/>
          <p:cNvSpPr>
            <a:spLocks noChangeShapeType="1"/>
          </p:cNvSpPr>
          <p:nvPr/>
        </p:nvSpPr>
        <p:spPr bwMode="auto">
          <a:xfrm>
            <a:off x="7046913" y="5381625"/>
            <a:ext cx="1587" cy="1588"/>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25" name="Line 17"/>
          <p:cNvSpPr>
            <a:spLocks noChangeShapeType="1"/>
          </p:cNvSpPr>
          <p:nvPr/>
        </p:nvSpPr>
        <p:spPr bwMode="auto">
          <a:xfrm>
            <a:off x="7046913" y="5381625"/>
            <a:ext cx="766762" cy="1588"/>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26" name="Line 18"/>
          <p:cNvSpPr>
            <a:spLocks noChangeShapeType="1"/>
          </p:cNvSpPr>
          <p:nvPr/>
        </p:nvSpPr>
        <p:spPr bwMode="auto">
          <a:xfrm flipH="1">
            <a:off x="7046913" y="5381625"/>
            <a:ext cx="766762" cy="1588"/>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27" name="Line 19"/>
          <p:cNvSpPr>
            <a:spLocks noChangeShapeType="1"/>
          </p:cNvSpPr>
          <p:nvPr/>
        </p:nvSpPr>
        <p:spPr bwMode="auto">
          <a:xfrm>
            <a:off x="7813675" y="5381625"/>
            <a:ext cx="0" cy="1588"/>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28" name="Line 20"/>
          <p:cNvSpPr>
            <a:spLocks noChangeShapeType="1"/>
          </p:cNvSpPr>
          <p:nvPr/>
        </p:nvSpPr>
        <p:spPr bwMode="auto">
          <a:xfrm>
            <a:off x="7813675" y="5381625"/>
            <a:ext cx="0" cy="1588"/>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29" name="Line 21"/>
          <p:cNvSpPr>
            <a:spLocks noChangeShapeType="1"/>
          </p:cNvSpPr>
          <p:nvPr/>
        </p:nvSpPr>
        <p:spPr bwMode="auto">
          <a:xfrm>
            <a:off x="7046913" y="5381625"/>
            <a:ext cx="766762" cy="1588"/>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30" name="Line 22"/>
          <p:cNvSpPr>
            <a:spLocks noChangeShapeType="1"/>
          </p:cNvSpPr>
          <p:nvPr/>
        </p:nvSpPr>
        <p:spPr bwMode="auto">
          <a:xfrm flipH="1">
            <a:off x="7046913" y="5381625"/>
            <a:ext cx="766762" cy="1588"/>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31" name="Line 23"/>
          <p:cNvSpPr>
            <a:spLocks noChangeShapeType="1"/>
          </p:cNvSpPr>
          <p:nvPr/>
        </p:nvSpPr>
        <p:spPr bwMode="auto">
          <a:xfrm>
            <a:off x="5518150" y="5381625"/>
            <a:ext cx="2678113" cy="158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32" name="Rectangle 24"/>
          <p:cNvSpPr>
            <a:spLocks noChangeArrowheads="1"/>
          </p:cNvSpPr>
          <p:nvPr/>
        </p:nvSpPr>
        <p:spPr bwMode="auto">
          <a:xfrm>
            <a:off x="5975350" y="5480050"/>
            <a:ext cx="803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000" b="1"/>
              <a:t>Control</a:t>
            </a:r>
            <a:endParaRPr lang="en-GB" sz="2000">
              <a:latin typeface="Times New Roman" pitchFamily="18" charset="0"/>
            </a:endParaRPr>
          </a:p>
        </p:txBody>
      </p:sp>
      <p:sp>
        <p:nvSpPr>
          <p:cNvPr id="43033" name="Rectangle 25"/>
          <p:cNvSpPr>
            <a:spLocks noChangeArrowheads="1"/>
          </p:cNvSpPr>
          <p:nvPr/>
        </p:nvSpPr>
        <p:spPr bwMode="auto">
          <a:xfrm>
            <a:off x="7002463" y="5456238"/>
            <a:ext cx="7286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000" b="1"/>
              <a:t>sTNFR</a:t>
            </a:r>
            <a:endParaRPr lang="en-GB" sz="2400">
              <a:latin typeface="Times New Roman" pitchFamily="18" charset="0"/>
            </a:endParaRPr>
          </a:p>
        </p:txBody>
      </p:sp>
      <p:sp>
        <p:nvSpPr>
          <p:cNvPr id="43034" name="Line 26"/>
          <p:cNvSpPr>
            <a:spLocks noChangeShapeType="1"/>
          </p:cNvSpPr>
          <p:nvPr/>
        </p:nvSpPr>
        <p:spPr bwMode="auto">
          <a:xfrm flipV="1">
            <a:off x="5518150" y="2000250"/>
            <a:ext cx="0" cy="3381375"/>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35" name="Line 27"/>
          <p:cNvSpPr>
            <a:spLocks noChangeShapeType="1"/>
          </p:cNvSpPr>
          <p:nvPr/>
        </p:nvSpPr>
        <p:spPr bwMode="auto">
          <a:xfrm flipH="1">
            <a:off x="5462588" y="5381625"/>
            <a:ext cx="55562" cy="158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36" name="Rectangle 28"/>
          <p:cNvSpPr>
            <a:spLocks noChangeArrowheads="1"/>
          </p:cNvSpPr>
          <p:nvPr/>
        </p:nvSpPr>
        <p:spPr bwMode="auto">
          <a:xfrm>
            <a:off x="5207000" y="5210175"/>
            <a:ext cx="13811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200" b="1"/>
              <a:t>0</a:t>
            </a:r>
            <a:endParaRPr lang="en-GB" sz="4000">
              <a:latin typeface="Times New Roman" pitchFamily="18" charset="0"/>
            </a:endParaRPr>
          </a:p>
        </p:txBody>
      </p:sp>
      <p:sp>
        <p:nvSpPr>
          <p:cNvPr id="43037" name="Line 29"/>
          <p:cNvSpPr>
            <a:spLocks noChangeShapeType="1"/>
          </p:cNvSpPr>
          <p:nvPr/>
        </p:nvSpPr>
        <p:spPr bwMode="auto">
          <a:xfrm flipH="1">
            <a:off x="5462588" y="4705350"/>
            <a:ext cx="55562" cy="158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38" name="Rectangle 30"/>
          <p:cNvSpPr>
            <a:spLocks noChangeArrowheads="1"/>
          </p:cNvSpPr>
          <p:nvPr/>
        </p:nvSpPr>
        <p:spPr bwMode="auto">
          <a:xfrm>
            <a:off x="5078413" y="4533900"/>
            <a:ext cx="2762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200" b="1"/>
              <a:t>10</a:t>
            </a:r>
            <a:endParaRPr lang="en-GB" sz="4000">
              <a:latin typeface="Times New Roman" pitchFamily="18" charset="0"/>
            </a:endParaRPr>
          </a:p>
        </p:txBody>
      </p:sp>
      <p:sp>
        <p:nvSpPr>
          <p:cNvPr id="43039" name="Line 31"/>
          <p:cNvSpPr>
            <a:spLocks noChangeShapeType="1"/>
          </p:cNvSpPr>
          <p:nvPr/>
        </p:nvSpPr>
        <p:spPr bwMode="auto">
          <a:xfrm flipH="1">
            <a:off x="5462588" y="4029075"/>
            <a:ext cx="55562" cy="158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40" name="Rectangle 32"/>
          <p:cNvSpPr>
            <a:spLocks noChangeArrowheads="1"/>
          </p:cNvSpPr>
          <p:nvPr/>
        </p:nvSpPr>
        <p:spPr bwMode="auto">
          <a:xfrm>
            <a:off x="5078413" y="3857625"/>
            <a:ext cx="2762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200" b="1"/>
              <a:t>20</a:t>
            </a:r>
            <a:endParaRPr lang="en-GB" sz="4000">
              <a:latin typeface="Times New Roman" pitchFamily="18" charset="0"/>
            </a:endParaRPr>
          </a:p>
        </p:txBody>
      </p:sp>
      <p:sp>
        <p:nvSpPr>
          <p:cNvPr id="43041" name="Line 33"/>
          <p:cNvSpPr>
            <a:spLocks noChangeShapeType="1"/>
          </p:cNvSpPr>
          <p:nvPr/>
        </p:nvSpPr>
        <p:spPr bwMode="auto">
          <a:xfrm flipH="1">
            <a:off x="5462588" y="3352800"/>
            <a:ext cx="55562" cy="158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42" name="Rectangle 34"/>
          <p:cNvSpPr>
            <a:spLocks noChangeArrowheads="1"/>
          </p:cNvSpPr>
          <p:nvPr/>
        </p:nvSpPr>
        <p:spPr bwMode="auto">
          <a:xfrm>
            <a:off x="5078413" y="3181350"/>
            <a:ext cx="2762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200" b="1"/>
              <a:t>30</a:t>
            </a:r>
            <a:endParaRPr lang="en-GB" sz="4000">
              <a:latin typeface="Times New Roman" pitchFamily="18" charset="0"/>
            </a:endParaRPr>
          </a:p>
        </p:txBody>
      </p:sp>
      <p:sp>
        <p:nvSpPr>
          <p:cNvPr id="43043" name="Line 35"/>
          <p:cNvSpPr>
            <a:spLocks noChangeShapeType="1"/>
          </p:cNvSpPr>
          <p:nvPr/>
        </p:nvSpPr>
        <p:spPr bwMode="auto">
          <a:xfrm flipH="1">
            <a:off x="5462588" y="2678113"/>
            <a:ext cx="55562" cy="1587"/>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44" name="Rectangle 36"/>
          <p:cNvSpPr>
            <a:spLocks noChangeArrowheads="1"/>
          </p:cNvSpPr>
          <p:nvPr/>
        </p:nvSpPr>
        <p:spPr bwMode="auto">
          <a:xfrm>
            <a:off x="5078413" y="2505075"/>
            <a:ext cx="2762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200" b="1"/>
              <a:t>40</a:t>
            </a:r>
            <a:endParaRPr lang="en-GB" sz="4000">
              <a:latin typeface="Times New Roman" pitchFamily="18" charset="0"/>
            </a:endParaRPr>
          </a:p>
        </p:txBody>
      </p:sp>
      <p:sp>
        <p:nvSpPr>
          <p:cNvPr id="43045" name="Line 37"/>
          <p:cNvSpPr>
            <a:spLocks noChangeShapeType="1"/>
          </p:cNvSpPr>
          <p:nvPr/>
        </p:nvSpPr>
        <p:spPr bwMode="auto">
          <a:xfrm flipH="1">
            <a:off x="5462588" y="2001838"/>
            <a:ext cx="55562" cy="1587"/>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46" name="Rectangle 38"/>
          <p:cNvSpPr>
            <a:spLocks noChangeArrowheads="1"/>
          </p:cNvSpPr>
          <p:nvPr/>
        </p:nvSpPr>
        <p:spPr bwMode="auto">
          <a:xfrm>
            <a:off x="5078413" y="1828800"/>
            <a:ext cx="2762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200" b="1"/>
              <a:t>50</a:t>
            </a:r>
            <a:endParaRPr lang="en-GB" sz="4000">
              <a:latin typeface="Times New Roman" pitchFamily="18" charset="0"/>
            </a:endParaRPr>
          </a:p>
        </p:txBody>
      </p:sp>
      <p:sp>
        <p:nvSpPr>
          <p:cNvPr id="43047" name="Rectangle 39"/>
          <p:cNvSpPr>
            <a:spLocks noChangeArrowheads="1"/>
          </p:cNvSpPr>
          <p:nvPr/>
        </p:nvSpPr>
        <p:spPr bwMode="auto">
          <a:xfrm rot="-5400000">
            <a:off x="3614737" y="3217863"/>
            <a:ext cx="20351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400" b="1"/>
              <a:t>Crescents (%)</a:t>
            </a:r>
            <a:endParaRPr lang="en-GB" sz="2400">
              <a:latin typeface="Times New Roman" pitchFamily="18" charset="0"/>
            </a:endParaRPr>
          </a:p>
        </p:txBody>
      </p:sp>
      <p:grpSp>
        <p:nvGrpSpPr>
          <p:cNvPr id="43048" name="Group 40"/>
          <p:cNvGrpSpPr>
            <a:grpSpLocks/>
          </p:cNvGrpSpPr>
          <p:nvPr/>
        </p:nvGrpSpPr>
        <p:grpSpPr bwMode="auto">
          <a:xfrm>
            <a:off x="609600" y="1828800"/>
            <a:ext cx="3317875" cy="3979863"/>
            <a:chOff x="432" y="1152"/>
            <a:chExt cx="2351" cy="2507"/>
          </a:xfrm>
        </p:grpSpPr>
        <p:sp>
          <p:nvSpPr>
            <p:cNvPr id="43049" name="Rectangle 41"/>
            <p:cNvSpPr>
              <a:spLocks noChangeArrowheads="1"/>
            </p:cNvSpPr>
            <p:nvPr/>
          </p:nvSpPr>
          <p:spPr bwMode="auto">
            <a:xfrm>
              <a:off x="1366" y="1808"/>
              <a:ext cx="472" cy="1614"/>
            </a:xfrm>
            <a:prstGeom prst="rect">
              <a:avLst/>
            </a:prstGeom>
            <a:solidFill>
              <a:schemeClr val="tx2"/>
            </a:solidFill>
            <a:ln w="9525">
              <a:solidFill>
                <a:schemeClr val="tx1"/>
              </a:solidFill>
              <a:miter lim="800000"/>
              <a:headEnd/>
              <a:tailEnd/>
            </a:ln>
          </p:spPr>
          <p:txBody>
            <a:bodyPr/>
            <a:lstStyle/>
            <a:p>
              <a:endParaRPr lang="en-US"/>
            </a:p>
          </p:txBody>
        </p:sp>
        <p:sp>
          <p:nvSpPr>
            <p:cNvPr id="43050" name="Line 42"/>
            <p:cNvSpPr>
              <a:spLocks noChangeShapeType="1"/>
            </p:cNvSpPr>
            <p:nvPr/>
          </p:nvSpPr>
          <p:spPr bwMode="auto">
            <a:xfrm flipV="1">
              <a:off x="1366" y="1808"/>
              <a:ext cx="2" cy="1614"/>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51" name="Line 43"/>
            <p:cNvSpPr>
              <a:spLocks noChangeShapeType="1"/>
            </p:cNvSpPr>
            <p:nvPr/>
          </p:nvSpPr>
          <p:spPr bwMode="auto">
            <a:xfrm>
              <a:off x="1366" y="1808"/>
              <a:ext cx="2" cy="1614"/>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52" name="Line 44"/>
            <p:cNvSpPr>
              <a:spLocks noChangeShapeType="1"/>
            </p:cNvSpPr>
            <p:nvPr/>
          </p:nvSpPr>
          <p:spPr bwMode="auto">
            <a:xfrm>
              <a:off x="1366" y="1808"/>
              <a:ext cx="472"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53" name="Line 45"/>
            <p:cNvSpPr>
              <a:spLocks noChangeShapeType="1"/>
            </p:cNvSpPr>
            <p:nvPr/>
          </p:nvSpPr>
          <p:spPr bwMode="auto">
            <a:xfrm flipH="1">
              <a:off x="1366" y="1808"/>
              <a:ext cx="472"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54" name="Line 46"/>
            <p:cNvSpPr>
              <a:spLocks noChangeShapeType="1"/>
            </p:cNvSpPr>
            <p:nvPr/>
          </p:nvSpPr>
          <p:spPr bwMode="auto">
            <a:xfrm flipV="1">
              <a:off x="1838" y="1808"/>
              <a:ext cx="1" cy="1614"/>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55" name="Line 47"/>
            <p:cNvSpPr>
              <a:spLocks noChangeShapeType="1"/>
            </p:cNvSpPr>
            <p:nvPr/>
          </p:nvSpPr>
          <p:spPr bwMode="auto">
            <a:xfrm>
              <a:off x="1838" y="1808"/>
              <a:ext cx="1" cy="1614"/>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56" name="Line 48"/>
            <p:cNvSpPr>
              <a:spLocks noChangeShapeType="1"/>
            </p:cNvSpPr>
            <p:nvPr/>
          </p:nvSpPr>
          <p:spPr bwMode="auto">
            <a:xfrm>
              <a:off x="1366" y="3422"/>
              <a:ext cx="472" cy="1"/>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57" name="Line 49"/>
            <p:cNvSpPr>
              <a:spLocks noChangeShapeType="1"/>
            </p:cNvSpPr>
            <p:nvPr/>
          </p:nvSpPr>
          <p:spPr bwMode="auto">
            <a:xfrm flipH="1">
              <a:off x="1366" y="3422"/>
              <a:ext cx="472" cy="1"/>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58" name="Line 50"/>
            <p:cNvSpPr>
              <a:spLocks noChangeShapeType="1"/>
            </p:cNvSpPr>
            <p:nvPr/>
          </p:nvSpPr>
          <p:spPr bwMode="auto">
            <a:xfrm>
              <a:off x="1485" y="1742"/>
              <a:ext cx="236"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59" name="Line 51"/>
            <p:cNvSpPr>
              <a:spLocks noChangeShapeType="1"/>
            </p:cNvSpPr>
            <p:nvPr/>
          </p:nvSpPr>
          <p:spPr bwMode="auto">
            <a:xfrm>
              <a:off x="1603" y="1742"/>
              <a:ext cx="1" cy="6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60" name="Rectangle 52"/>
            <p:cNvSpPr>
              <a:spLocks noChangeArrowheads="1"/>
            </p:cNvSpPr>
            <p:nvPr/>
          </p:nvSpPr>
          <p:spPr bwMode="auto">
            <a:xfrm>
              <a:off x="2075" y="3250"/>
              <a:ext cx="472" cy="172"/>
            </a:xfrm>
            <a:prstGeom prst="rect">
              <a:avLst/>
            </a:prstGeom>
            <a:solidFill>
              <a:schemeClr val="tx2"/>
            </a:solidFill>
            <a:ln w="9525">
              <a:solidFill>
                <a:schemeClr val="tx1"/>
              </a:solidFill>
              <a:miter lim="800000"/>
              <a:headEnd/>
              <a:tailEnd/>
            </a:ln>
          </p:spPr>
          <p:txBody>
            <a:bodyPr/>
            <a:lstStyle/>
            <a:p>
              <a:endParaRPr lang="en-US"/>
            </a:p>
          </p:txBody>
        </p:sp>
        <p:sp>
          <p:nvSpPr>
            <p:cNvPr id="43061" name="Line 53"/>
            <p:cNvSpPr>
              <a:spLocks noChangeShapeType="1"/>
            </p:cNvSpPr>
            <p:nvPr/>
          </p:nvSpPr>
          <p:spPr bwMode="auto">
            <a:xfrm flipV="1">
              <a:off x="2075" y="3250"/>
              <a:ext cx="0" cy="172"/>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62" name="Line 54"/>
            <p:cNvSpPr>
              <a:spLocks noChangeShapeType="1"/>
            </p:cNvSpPr>
            <p:nvPr/>
          </p:nvSpPr>
          <p:spPr bwMode="auto">
            <a:xfrm>
              <a:off x="2075" y="3250"/>
              <a:ext cx="0" cy="172"/>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63" name="Line 55"/>
            <p:cNvSpPr>
              <a:spLocks noChangeShapeType="1"/>
            </p:cNvSpPr>
            <p:nvPr/>
          </p:nvSpPr>
          <p:spPr bwMode="auto">
            <a:xfrm>
              <a:off x="2075" y="3250"/>
              <a:ext cx="472" cy="1"/>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64" name="Line 56"/>
            <p:cNvSpPr>
              <a:spLocks noChangeShapeType="1"/>
            </p:cNvSpPr>
            <p:nvPr/>
          </p:nvSpPr>
          <p:spPr bwMode="auto">
            <a:xfrm flipH="1">
              <a:off x="2075" y="3250"/>
              <a:ext cx="472" cy="1"/>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65" name="Line 57"/>
            <p:cNvSpPr>
              <a:spLocks noChangeShapeType="1"/>
            </p:cNvSpPr>
            <p:nvPr/>
          </p:nvSpPr>
          <p:spPr bwMode="auto">
            <a:xfrm flipV="1">
              <a:off x="2547" y="3250"/>
              <a:ext cx="0" cy="172"/>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66" name="Line 58"/>
            <p:cNvSpPr>
              <a:spLocks noChangeShapeType="1"/>
            </p:cNvSpPr>
            <p:nvPr/>
          </p:nvSpPr>
          <p:spPr bwMode="auto">
            <a:xfrm>
              <a:off x="2547" y="3250"/>
              <a:ext cx="0" cy="172"/>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67" name="Line 59"/>
            <p:cNvSpPr>
              <a:spLocks noChangeShapeType="1"/>
            </p:cNvSpPr>
            <p:nvPr/>
          </p:nvSpPr>
          <p:spPr bwMode="auto">
            <a:xfrm>
              <a:off x="2075" y="3422"/>
              <a:ext cx="472" cy="1"/>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68" name="Line 60"/>
            <p:cNvSpPr>
              <a:spLocks noChangeShapeType="1"/>
            </p:cNvSpPr>
            <p:nvPr/>
          </p:nvSpPr>
          <p:spPr bwMode="auto">
            <a:xfrm flipH="1">
              <a:off x="2075" y="3422"/>
              <a:ext cx="472" cy="1"/>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69" name="Line 61"/>
            <p:cNvSpPr>
              <a:spLocks noChangeShapeType="1"/>
            </p:cNvSpPr>
            <p:nvPr/>
          </p:nvSpPr>
          <p:spPr bwMode="auto">
            <a:xfrm>
              <a:off x="2194" y="3173"/>
              <a:ext cx="235" cy="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70" name="Line 62"/>
            <p:cNvSpPr>
              <a:spLocks noChangeShapeType="1"/>
            </p:cNvSpPr>
            <p:nvPr/>
          </p:nvSpPr>
          <p:spPr bwMode="auto">
            <a:xfrm>
              <a:off x="2310" y="3173"/>
              <a:ext cx="1" cy="77"/>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71" name="Line 63"/>
            <p:cNvSpPr>
              <a:spLocks noChangeShapeType="1"/>
            </p:cNvSpPr>
            <p:nvPr/>
          </p:nvSpPr>
          <p:spPr bwMode="auto">
            <a:xfrm>
              <a:off x="1130" y="3422"/>
              <a:ext cx="1653" cy="1"/>
            </a:xfrm>
            <a:prstGeom prst="line">
              <a:avLst/>
            </a:prstGeom>
            <a:noFill/>
            <a:ln w="2063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72" name="Rectangle 64"/>
            <p:cNvSpPr>
              <a:spLocks noChangeArrowheads="1"/>
            </p:cNvSpPr>
            <p:nvPr/>
          </p:nvSpPr>
          <p:spPr bwMode="auto">
            <a:xfrm>
              <a:off x="1354" y="3467"/>
              <a:ext cx="56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000" b="1"/>
                <a:t>Control</a:t>
              </a:r>
              <a:endParaRPr lang="en-GB" sz="2000">
                <a:latin typeface="Times New Roman" pitchFamily="18" charset="0"/>
              </a:endParaRPr>
            </a:p>
          </p:txBody>
        </p:sp>
        <p:sp>
          <p:nvSpPr>
            <p:cNvPr id="43073" name="Rectangle 65"/>
            <p:cNvSpPr>
              <a:spLocks noChangeArrowheads="1"/>
            </p:cNvSpPr>
            <p:nvPr/>
          </p:nvSpPr>
          <p:spPr bwMode="auto">
            <a:xfrm>
              <a:off x="2120" y="3456"/>
              <a:ext cx="51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000" b="1"/>
                <a:t>sTNFR</a:t>
              </a:r>
              <a:endParaRPr lang="en-GB" sz="2000">
                <a:latin typeface="Times New Roman" pitchFamily="18" charset="0"/>
              </a:endParaRPr>
            </a:p>
          </p:txBody>
        </p:sp>
        <p:sp>
          <p:nvSpPr>
            <p:cNvPr id="43074" name="Line 66"/>
            <p:cNvSpPr>
              <a:spLocks noChangeShapeType="1"/>
            </p:cNvSpPr>
            <p:nvPr/>
          </p:nvSpPr>
          <p:spPr bwMode="auto">
            <a:xfrm flipV="1">
              <a:off x="1130" y="1254"/>
              <a:ext cx="2" cy="2168"/>
            </a:xfrm>
            <a:prstGeom prst="line">
              <a:avLst/>
            </a:prstGeom>
            <a:noFill/>
            <a:ln w="2063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75" name="Line 67"/>
            <p:cNvSpPr>
              <a:spLocks noChangeShapeType="1"/>
            </p:cNvSpPr>
            <p:nvPr/>
          </p:nvSpPr>
          <p:spPr bwMode="auto">
            <a:xfrm flipH="1">
              <a:off x="1097" y="3422"/>
              <a:ext cx="33" cy="1"/>
            </a:xfrm>
            <a:prstGeom prst="line">
              <a:avLst/>
            </a:prstGeom>
            <a:noFill/>
            <a:ln w="2063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76" name="Rectangle 68"/>
            <p:cNvSpPr>
              <a:spLocks noChangeArrowheads="1"/>
            </p:cNvSpPr>
            <p:nvPr/>
          </p:nvSpPr>
          <p:spPr bwMode="auto">
            <a:xfrm>
              <a:off x="941" y="3319"/>
              <a:ext cx="107"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400" b="1"/>
                <a:t>0</a:t>
              </a:r>
              <a:endParaRPr lang="en-GB" sz="2400">
                <a:latin typeface="Times New Roman" pitchFamily="18" charset="0"/>
              </a:endParaRPr>
            </a:p>
          </p:txBody>
        </p:sp>
        <p:sp>
          <p:nvSpPr>
            <p:cNvPr id="43077" name="Line 69"/>
            <p:cNvSpPr>
              <a:spLocks noChangeShapeType="1"/>
            </p:cNvSpPr>
            <p:nvPr/>
          </p:nvSpPr>
          <p:spPr bwMode="auto">
            <a:xfrm flipH="1">
              <a:off x="1097" y="2882"/>
              <a:ext cx="33" cy="1"/>
            </a:xfrm>
            <a:prstGeom prst="line">
              <a:avLst/>
            </a:prstGeom>
            <a:noFill/>
            <a:ln w="2063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78" name="Rectangle 70"/>
            <p:cNvSpPr>
              <a:spLocks noChangeArrowheads="1"/>
            </p:cNvSpPr>
            <p:nvPr/>
          </p:nvSpPr>
          <p:spPr bwMode="auto">
            <a:xfrm>
              <a:off x="861" y="2778"/>
              <a:ext cx="21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400" b="1"/>
                <a:t>50</a:t>
              </a:r>
              <a:endParaRPr lang="en-GB" sz="2400">
                <a:latin typeface="Times New Roman" pitchFamily="18" charset="0"/>
              </a:endParaRPr>
            </a:p>
          </p:txBody>
        </p:sp>
        <p:sp>
          <p:nvSpPr>
            <p:cNvPr id="43079" name="Line 71"/>
            <p:cNvSpPr>
              <a:spLocks noChangeShapeType="1"/>
            </p:cNvSpPr>
            <p:nvPr/>
          </p:nvSpPr>
          <p:spPr bwMode="auto">
            <a:xfrm flipH="1">
              <a:off x="1097" y="2339"/>
              <a:ext cx="33" cy="1"/>
            </a:xfrm>
            <a:prstGeom prst="line">
              <a:avLst/>
            </a:prstGeom>
            <a:noFill/>
            <a:ln w="2063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80" name="Rectangle 72"/>
            <p:cNvSpPr>
              <a:spLocks noChangeArrowheads="1"/>
            </p:cNvSpPr>
            <p:nvPr/>
          </p:nvSpPr>
          <p:spPr bwMode="auto">
            <a:xfrm>
              <a:off x="780" y="2235"/>
              <a:ext cx="32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400" b="1"/>
                <a:t>100</a:t>
              </a:r>
              <a:endParaRPr lang="en-GB" sz="2400">
                <a:latin typeface="Times New Roman" pitchFamily="18" charset="0"/>
              </a:endParaRPr>
            </a:p>
          </p:txBody>
        </p:sp>
        <p:sp>
          <p:nvSpPr>
            <p:cNvPr id="43081" name="Line 73"/>
            <p:cNvSpPr>
              <a:spLocks noChangeShapeType="1"/>
            </p:cNvSpPr>
            <p:nvPr/>
          </p:nvSpPr>
          <p:spPr bwMode="auto">
            <a:xfrm flipH="1">
              <a:off x="1097" y="1797"/>
              <a:ext cx="33" cy="1"/>
            </a:xfrm>
            <a:prstGeom prst="line">
              <a:avLst/>
            </a:prstGeom>
            <a:noFill/>
            <a:ln w="2063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82" name="Rectangle 74"/>
            <p:cNvSpPr>
              <a:spLocks noChangeArrowheads="1"/>
            </p:cNvSpPr>
            <p:nvPr/>
          </p:nvSpPr>
          <p:spPr bwMode="auto">
            <a:xfrm>
              <a:off x="780" y="1693"/>
              <a:ext cx="32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400" b="1"/>
                <a:t>150</a:t>
              </a:r>
              <a:endParaRPr lang="en-GB" sz="2400">
                <a:latin typeface="Times New Roman" pitchFamily="18" charset="0"/>
              </a:endParaRPr>
            </a:p>
          </p:txBody>
        </p:sp>
        <p:sp>
          <p:nvSpPr>
            <p:cNvPr id="43083" name="Line 75"/>
            <p:cNvSpPr>
              <a:spLocks noChangeShapeType="1"/>
            </p:cNvSpPr>
            <p:nvPr/>
          </p:nvSpPr>
          <p:spPr bwMode="auto">
            <a:xfrm flipH="1">
              <a:off x="1097" y="1255"/>
              <a:ext cx="33" cy="1"/>
            </a:xfrm>
            <a:prstGeom prst="line">
              <a:avLst/>
            </a:prstGeom>
            <a:noFill/>
            <a:ln w="20638">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84" name="Rectangle 76"/>
            <p:cNvSpPr>
              <a:spLocks noChangeArrowheads="1"/>
            </p:cNvSpPr>
            <p:nvPr/>
          </p:nvSpPr>
          <p:spPr bwMode="auto">
            <a:xfrm>
              <a:off x="780" y="1152"/>
              <a:ext cx="32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400" b="1"/>
                <a:t>200</a:t>
              </a:r>
              <a:endParaRPr lang="en-GB" sz="2400">
                <a:latin typeface="Times New Roman" pitchFamily="18" charset="0"/>
              </a:endParaRPr>
            </a:p>
          </p:txBody>
        </p:sp>
        <p:sp>
          <p:nvSpPr>
            <p:cNvPr id="43085" name="Rectangle 77"/>
            <p:cNvSpPr>
              <a:spLocks noChangeArrowheads="1"/>
            </p:cNvSpPr>
            <p:nvPr/>
          </p:nvSpPr>
          <p:spPr bwMode="auto">
            <a:xfrm rot="-5400000">
              <a:off x="-466" y="2145"/>
              <a:ext cx="2025"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400" b="1"/>
                <a:t>Albuminuria (mg/20 h)</a:t>
              </a:r>
              <a:endParaRPr lang="en-GB" sz="4000">
                <a:latin typeface="Times New Roman" pitchFamily="18" charset="0"/>
              </a:endParaRP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609600" y="609600"/>
            <a:ext cx="6908800" cy="685800"/>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en-GB" altLang="zh-TW" sz="3600" b="1">
                <a:solidFill>
                  <a:schemeClr val="tx2"/>
                </a:solidFill>
                <a:ea typeface="PMingLiU" pitchFamily="18" charset="-120"/>
                <a:cs typeface="+mn-cs"/>
              </a:rPr>
              <a:t>Delayed anti-TNF therapy</a:t>
            </a:r>
            <a:br>
              <a:rPr lang="en-GB" altLang="zh-TW" sz="3600" b="1">
                <a:solidFill>
                  <a:schemeClr val="tx2"/>
                </a:solidFill>
                <a:ea typeface="PMingLiU" pitchFamily="18" charset="-120"/>
                <a:cs typeface="+mn-cs"/>
              </a:rPr>
            </a:br>
            <a:r>
              <a:rPr lang="en-GB" altLang="zh-TW" sz="2000" b="1">
                <a:ea typeface="PMingLiU" pitchFamily="18" charset="-120"/>
                <a:cs typeface="+mn-cs"/>
              </a:rPr>
              <a:t>Khan et al Kidney Int 2004</a:t>
            </a:r>
            <a:endParaRPr lang="en-GB" altLang="zh-TW" sz="3600" b="1">
              <a:solidFill>
                <a:schemeClr val="tx2"/>
              </a:solidFill>
              <a:ea typeface="PMingLiU" pitchFamily="18" charset="-120"/>
              <a:cs typeface="+mn-cs"/>
              <a:sym typeface="Symbol" pitchFamily="18" charset="2"/>
            </a:endParaRPr>
          </a:p>
        </p:txBody>
      </p:sp>
      <p:graphicFrame>
        <p:nvGraphicFramePr>
          <p:cNvPr id="6146" name="Object 3"/>
          <p:cNvGraphicFramePr>
            <a:graphicFrameLocks noChangeAspect="1"/>
          </p:cNvGraphicFramePr>
          <p:nvPr/>
        </p:nvGraphicFramePr>
        <p:xfrm>
          <a:off x="0" y="2209800"/>
          <a:ext cx="4402138" cy="3471863"/>
        </p:xfrm>
        <a:graphic>
          <a:graphicData uri="http://schemas.openxmlformats.org/presentationml/2006/ole">
            <mc:AlternateContent xmlns:mc="http://schemas.openxmlformats.org/markup-compatibility/2006">
              <mc:Choice xmlns:v="urn:schemas-microsoft-com:vml" Requires="v">
                <p:oleObj spid="_x0000_s6206" name="Prism Project" r:id="rId3" imgW="9157680" imgH="6422040" progId="Prism.Document">
                  <p:embed/>
                </p:oleObj>
              </mc:Choice>
              <mc:Fallback>
                <p:oleObj name="Prism Project" r:id="rId3" imgW="9157680" imgH="6422040" progId="Prism.Document">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09800"/>
                        <a:ext cx="4402138" cy="3471863"/>
                      </a:xfrm>
                      <a:prstGeom prst="rect">
                        <a:avLst/>
                      </a:prstGeom>
                      <a:noFill/>
                      <a:ln>
                        <a:noFill/>
                      </a:ln>
                      <a:effectLst/>
                      <a:extLst>
                        <a:ext uri="{909E8E84-426E-40DD-AFC4-6F175D3DCCD1}">
                          <a14:hiddenFill xmlns:a14="http://schemas.microsoft.com/office/drawing/2010/main">
                            <a:solidFill>
                              <a:srgbClr val="00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8" name="Rectangle 4"/>
          <p:cNvSpPr>
            <a:spLocks noChangeArrowheads="1"/>
          </p:cNvSpPr>
          <p:nvPr/>
        </p:nvSpPr>
        <p:spPr bwMode="auto">
          <a:xfrm>
            <a:off x="5603875" y="5237163"/>
            <a:ext cx="12080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zh-TW" sz="1400" b="1">
                <a:solidFill>
                  <a:srgbClr val="FFFFFF"/>
                </a:solidFill>
                <a:ea typeface="PMingLiU" pitchFamily="18" charset="-120"/>
              </a:rPr>
              <a:t>Day of Nephritis</a:t>
            </a:r>
            <a:endParaRPr lang="en-GB" altLang="zh-TW" sz="2800">
              <a:latin typeface="Times New Roman" pitchFamily="18" charset="0"/>
              <a:ea typeface="PMingLiU" pitchFamily="18" charset="-120"/>
            </a:endParaRPr>
          </a:p>
        </p:txBody>
      </p:sp>
      <p:grpSp>
        <p:nvGrpSpPr>
          <p:cNvPr id="6149" name="Group 5"/>
          <p:cNvGrpSpPr>
            <a:grpSpLocks/>
          </p:cNvGrpSpPr>
          <p:nvPr/>
        </p:nvGrpSpPr>
        <p:grpSpPr bwMode="auto">
          <a:xfrm>
            <a:off x="4064000" y="2362200"/>
            <a:ext cx="3790950" cy="2882900"/>
            <a:chOff x="2799" y="1231"/>
            <a:chExt cx="2559" cy="1672"/>
          </a:xfrm>
        </p:grpSpPr>
        <p:sp>
          <p:nvSpPr>
            <p:cNvPr id="6151" name="Freeform 6"/>
            <p:cNvSpPr>
              <a:spLocks/>
            </p:cNvSpPr>
            <p:nvPr/>
          </p:nvSpPr>
          <p:spPr bwMode="auto">
            <a:xfrm>
              <a:off x="4245" y="2249"/>
              <a:ext cx="52" cy="1"/>
            </a:xfrm>
            <a:custGeom>
              <a:avLst/>
              <a:gdLst>
                <a:gd name="T0" fmla="*/ 0 w 63"/>
                <a:gd name="T1" fmla="*/ 0 h 1"/>
                <a:gd name="T2" fmla="*/ 63 w 63"/>
                <a:gd name="T3" fmla="*/ 0 h 1"/>
                <a:gd name="T4" fmla="*/ 0 w 63"/>
                <a:gd name="T5" fmla="*/ 0 h 1"/>
                <a:gd name="T6" fmla="*/ 0 60000 65536"/>
                <a:gd name="T7" fmla="*/ 0 60000 65536"/>
                <a:gd name="T8" fmla="*/ 0 60000 65536"/>
                <a:gd name="T9" fmla="*/ 0 w 63"/>
                <a:gd name="T10" fmla="*/ 0 h 1"/>
                <a:gd name="T11" fmla="*/ 63 w 63"/>
                <a:gd name="T12" fmla="*/ 1 h 1"/>
              </a:gdLst>
              <a:ahLst/>
              <a:cxnLst>
                <a:cxn ang="T6">
                  <a:pos x="T0" y="T1"/>
                </a:cxn>
                <a:cxn ang="T7">
                  <a:pos x="T2" y="T3"/>
                </a:cxn>
                <a:cxn ang="T8">
                  <a:pos x="T4" y="T5"/>
                </a:cxn>
              </a:cxnLst>
              <a:rect l="T9" t="T10" r="T11" b="T12"/>
              <a:pathLst>
                <a:path w="63" h="1">
                  <a:moveTo>
                    <a:pt x="0" y="0"/>
                  </a:moveTo>
                  <a:lnTo>
                    <a:pt x="63" y="0"/>
                  </a:lnTo>
                  <a:lnTo>
                    <a:pt x="0" y="0"/>
                  </a:lnTo>
                </a:path>
              </a:pathLst>
            </a:custGeom>
            <a:noFill/>
            <a:ln w="158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152" name="Line 7"/>
            <p:cNvSpPr>
              <a:spLocks noChangeShapeType="1"/>
            </p:cNvSpPr>
            <p:nvPr/>
          </p:nvSpPr>
          <p:spPr bwMode="auto">
            <a:xfrm>
              <a:off x="4271" y="2249"/>
              <a:ext cx="1" cy="15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153" name="Freeform 8"/>
            <p:cNvSpPr>
              <a:spLocks/>
            </p:cNvSpPr>
            <p:nvPr/>
          </p:nvSpPr>
          <p:spPr bwMode="auto">
            <a:xfrm>
              <a:off x="4245" y="2399"/>
              <a:ext cx="52" cy="1"/>
            </a:xfrm>
            <a:custGeom>
              <a:avLst/>
              <a:gdLst>
                <a:gd name="T0" fmla="*/ 0 w 63"/>
                <a:gd name="T1" fmla="*/ 0 h 1"/>
                <a:gd name="T2" fmla="*/ 63 w 63"/>
                <a:gd name="T3" fmla="*/ 0 h 1"/>
                <a:gd name="T4" fmla="*/ 0 w 63"/>
                <a:gd name="T5" fmla="*/ 0 h 1"/>
                <a:gd name="T6" fmla="*/ 0 60000 65536"/>
                <a:gd name="T7" fmla="*/ 0 60000 65536"/>
                <a:gd name="T8" fmla="*/ 0 60000 65536"/>
                <a:gd name="T9" fmla="*/ 0 w 63"/>
                <a:gd name="T10" fmla="*/ 0 h 1"/>
                <a:gd name="T11" fmla="*/ 63 w 63"/>
                <a:gd name="T12" fmla="*/ 1 h 1"/>
              </a:gdLst>
              <a:ahLst/>
              <a:cxnLst>
                <a:cxn ang="T6">
                  <a:pos x="T0" y="T1"/>
                </a:cxn>
                <a:cxn ang="T7">
                  <a:pos x="T2" y="T3"/>
                </a:cxn>
                <a:cxn ang="T8">
                  <a:pos x="T4" y="T5"/>
                </a:cxn>
              </a:cxnLst>
              <a:rect l="T9" t="T10" r="T11" b="T12"/>
              <a:pathLst>
                <a:path w="63" h="1">
                  <a:moveTo>
                    <a:pt x="0" y="0"/>
                  </a:moveTo>
                  <a:lnTo>
                    <a:pt x="63" y="0"/>
                  </a:lnTo>
                  <a:lnTo>
                    <a:pt x="0" y="0"/>
                  </a:lnTo>
                </a:path>
              </a:pathLst>
            </a:custGeom>
            <a:noFill/>
            <a:ln w="158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154" name="Line 9"/>
            <p:cNvSpPr>
              <a:spLocks noChangeShapeType="1"/>
            </p:cNvSpPr>
            <p:nvPr/>
          </p:nvSpPr>
          <p:spPr bwMode="auto">
            <a:xfrm flipV="1">
              <a:off x="4271" y="2110"/>
              <a:ext cx="951" cy="214"/>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155" name="Freeform 10"/>
            <p:cNvSpPr>
              <a:spLocks/>
            </p:cNvSpPr>
            <p:nvPr/>
          </p:nvSpPr>
          <p:spPr bwMode="auto">
            <a:xfrm>
              <a:off x="5196" y="1965"/>
              <a:ext cx="53" cy="1"/>
            </a:xfrm>
            <a:custGeom>
              <a:avLst/>
              <a:gdLst>
                <a:gd name="T0" fmla="*/ 0 w 63"/>
                <a:gd name="T1" fmla="*/ 0 h 1"/>
                <a:gd name="T2" fmla="*/ 63 w 63"/>
                <a:gd name="T3" fmla="*/ 0 h 1"/>
                <a:gd name="T4" fmla="*/ 0 w 63"/>
                <a:gd name="T5" fmla="*/ 0 h 1"/>
                <a:gd name="T6" fmla="*/ 0 60000 65536"/>
                <a:gd name="T7" fmla="*/ 0 60000 65536"/>
                <a:gd name="T8" fmla="*/ 0 60000 65536"/>
                <a:gd name="T9" fmla="*/ 0 w 63"/>
                <a:gd name="T10" fmla="*/ 0 h 1"/>
                <a:gd name="T11" fmla="*/ 63 w 63"/>
                <a:gd name="T12" fmla="*/ 1 h 1"/>
              </a:gdLst>
              <a:ahLst/>
              <a:cxnLst>
                <a:cxn ang="T6">
                  <a:pos x="T0" y="T1"/>
                </a:cxn>
                <a:cxn ang="T7">
                  <a:pos x="T2" y="T3"/>
                </a:cxn>
                <a:cxn ang="T8">
                  <a:pos x="T4" y="T5"/>
                </a:cxn>
              </a:cxnLst>
              <a:rect l="T9" t="T10" r="T11" b="T12"/>
              <a:pathLst>
                <a:path w="63" h="1">
                  <a:moveTo>
                    <a:pt x="0" y="0"/>
                  </a:moveTo>
                  <a:lnTo>
                    <a:pt x="63" y="0"/>
                  </a:lnTo>
                  <a:lnTo>
                    <a:pt x="0" y="0"/>
                  </a:lnTo>
                </a:path>
              </a:pathLst>
            </a:custGeom>
            <a:noFill/>
            <a:ln w="158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156" name="Line 11"/>
            <p:cNvSpPr>
              <a:spLocks noChangeShapeType="1"/>
            </p:cNvSpPr>
            <p:nvPr/>
          </p:nvSpPr>
          <p:spPr bwMode="auto">
            <a:xfrm>
              <a:off x="5222" y="1965"/>
              <a:ext cx="1" cy="288"/>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157" name="Freeform 12"/>
            <p:cNvSpPr>
              <a:spLocks/>
            </p:cNvSpPr>
            <p:nvPr/>
          </p:nvSpPr>
          <p:spPr bwMode="auto">
            <a:xfrm>
              <a:off x="5196" y="2253"/>
              <a:ext cx="53" cy="1"/>
            </a:xfrm>
            <a:custGeom>
              <a:avLst/>
              <a:gdLst>
                <a:gd name="T0" fmla="*/ 0 w 63"/>
                <a:gd name="T1" fmla="*/ 0 h 1"/>
                <a:gd name="T2" fmla="*/ 63 w 63"/>
                <a:gd name="T3" fmla="*/ 0 h 1"/>
                <a:gd name="T4" fmla="*/ 0 w 63"/>
                <a:gd name="T5" fmla="*/ 0 h 1"/>
                <a:gd name="T6" fmla="*/ 0 60000 65536"/>
                <a:gd name="T7" fmla="*/ 0 60000 65536"/>
                <a:gd name="T8" fmla="*/ 0 60000 65536"/>
                <a:gd name="T9" fmla="*/ 0 w 63"/>
                <a:gd name="T10" fmla="*/ 0 h 1"/>
                <a:gd name="T11" fmla="*/ 63 w 63"/>
                <a:gd name="T12" fmla="*/ 1 h 1"/>
              </a:gdLst>
              <a:ahLst/>
              <a:cxnLst>
                <a:cxn ang="T6">
                  <a:pos x="T0" y="T1"/>
                </a:cxn>
                <a:cxn ang="T7">
                  <a:pos x="T2" y="T3"/>
                </a:cxn>
                <a:cxn ang="T8">
                  <a:pos x="T4" y="T5"/>
                </a:cxn>
              </a:cxnLst>
              <a:rect l="T9" t="T10" r="T11" b="T12"/>
              <a:pathLst>
                <a:path w="63" h="1">
                  <a:moveTo>
                    <a:pt x="0" y="0"/>
                  </a:moveTo>
                  <a:lnTo>
                    <a:pt x="63" y="0"/>
                  </a:lnTo>
                  <a:lnTo>
                    <a:pt x="0" y="0"/>
                  </a:lnTo>
                </a:path>
              </a:pathLst>
            </a:custGeom>
            <a:noFill/>
            <a:ln w="158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158" name="Freeform 13"/>
            <p:cNvSpPr>
              <a:spLocks/>
            </p:cNvSpPr>
            <p:nvPr/>
          </p:nvSpPr>
          <p:spPr bwMode="auto">
            <a:xfrm>
              <a:off x="4245" y="2299"/>
              <a:ext cx="51" cy="51"/>
            </a:xfrm>
            <a:custGeom>
              <a:avLst/>
              <a:gdLst>
                <a:gd name="T0" fmla="*/ 0 w 104"/>
                <a:gd name="T1" fmla="*/ 103 h 103"/>
                <a:gd name="T2" fmla="*/ 104 w 104"/>
                <a:gd name="T3" fmla="*/ 103 h 103"/>
                <a:gd name="T4" fmla="*/ 52 w 104"/>
                <a:gd name="T5" fmla="*/ 0 h 103"/>
                <a:gd name="T6" fmla="*/ 0 w 104"/>
                <a:gd name="T7" fmla="*/ 103 h 103"/>
                <a:gd name="T8" fmla="*/ 0 60000 65536"/>
                <a:gd name="T9" fmla="*/ 0 60000 65536"/>
                <a:gd name="T10" fmla="*/ 0 60000 65536"/>
                <a:gd name="T11" fmla="*/ 0 60000 65536"/>
                <a:gd name="T12" fmla="*/ 0 w 104"/>
                <a:gd name="T13" fmla="*/ 0 h 103"/>
                <a:gd name="T14" fmla="*/ 104 w 104"/>
                <a:gd name="T15" fmla="*/ 103 h 103"/>
              </a:gdLst>
              <a:ahLst/>
              <a:cxnLst>
                <a:cxn ang="T8">
                  <a:pos x="T0" y="T1"/>
                </a:cxn>
                <a:cxn ang="T9">
                  <a:pos x="T2" y="T3"/>
                </a:cxn>
                <a:cxn ang="T10">
                  <a:pos x="T4" y="T5"/>
                </a:cxn>
                <a:cxn ang="T11">
                  <a:pos x="T6" y="T7"/>
                </a:cxn>
              </a:cxnLst>
              <a:rect l="T12" t="T13" r="T14" b="T15"/>
              <a:pathLst>
                <a:path w="104" h="103">
                  <a:moveTo>
                    <a:pt x="0" y="103"/>
                  </a:moveTo>
                  <a:lnTo>
                    <a:pt x="104" y="103"/>
                  </a:lnTo>
                  <a:lnTo>
                    <a:pt x="52" y="0"/>
                  </a:lnTo>
                  <a:lnTo>
                    <a:pt x="0" y="103"/>
                  </a:lnTo>
                  <a:close/>
                </a:path>
              </a:pathLst>
            </a:custGeom>
            <a:solidFill>
              <a:srgbClr val="FF0000"/>
            </a:solidFill>
            <a:ln w="0">
              <a:solidFill>
                <a:srgbClr val="FF0000"/>
              </a:solidFill>
              <a:prstDash val="solid"/>
              <a:round/>
              <a:headEnd/>
              <a:tailEnd/>
            </a:ln>
          </p:spPr>
          <p:txBody>
            <a:bodyPr/>
            <a:lstStyle/>
            <a:p>
              <a:endParaRPr lang="en-GB"/>
            </a:p>
          </p:txBody>
        </p:sp>
        <p:sp>
          <p:nvSpPr>
            <p:cNvPr id="6159" name="Freeform 14"/>
            <p:cNvSpPr>
              <a:spLocks/>
            </p:cNvSpPr>
            <p:nvPr/>
          </p:nvSpPr>
          <p:spPr bwMode="auto">
            <a:xfrm>
              <a:off x="5196" y="2083"/>
              <a:ext cx="52" cy="53"/>
            </a:xfrm>
            <a:custGeom>
              <a:avLst/>
              <a:gdLst>
                <a:gd name="T0" fmla="*/ 0 w 103"/>
                <a:gd name="T1" fmla="*/ 106 h 106"/>
                <a:gd name="T2" fmla="*/ 103 w 103"/>
                <a:gd name="T3" fmla="*/ 106 h 106"/>
                <a:gd name="T4" fmla="*/ 51 w 103"/>
                <a:gd name="T5" fmla="*/ 0 h 106"/>
                <a:gd name="T6" fmla="*/ 0 w 103"/>
                <a:gd name="T7" fmla="*/ 106 h 106"/>
                <a:gd name="T8" fmla="*/ 0 60000 65536"/>
                <a:gd name="T9" fmla="*/ 0 60000 65536"/>
                <a:gd name="T10" fmla="*/ 0 60000 65536"/>
                <a:gd name="T11" fmla="*/ 0 60000 65536"/>
                <a:gd name="T12" fmla="*/ 0 w 103"/>
                <a:gd name="T13" fmla="*/ 0 h 106"/>
                <a:gd name="T14" fmla="*/ 103 w 103"/>
                <a:gd name="T15" fmla="*/ 106 h 106"/>
              </a:gdLst>
              <a:ahLst/>
              <a:cxnLst>
                <a:cxn ang="T8">
                  <a:pos x="T0" y="T1"/>
                </a:cxn>
                <a:cxn ang="T9">
                  <a:pos x="T2" y="T3"/>
                </a:cxn>
                <a:cxn ang="T10">
                  <a:pos x="T4" y="T5"/>
                </a:cxn>
                <a:cxn ang="T11">
                  <a:pos x="T6" y="T7"/>
                </a:cxn>
              </a:cxnLst>
              <a:rect l="T12" t="T13" r="T14" b="T15"/>
              <a:pathLst>
                <a:path w="103" h="106">
                  <a:moveTo>
                    <a:pt x="0" y="106"/>
                  </a:moveTo>
                  <a:lnTo>
                    <a:pt x="103" y="106"/>
                  </a:lnTo>
                  <a:lnTo>
                    <a:pt x="51" y="0"/>
                  </a:lnTo>
                  <a:lnTo>
                    <a:pt x="0" y="106"/>
                  </a:lnTo>
                  <a:close/>
                </a:path>
              </a:pathLst>
            </a:custGeom>
            <a:solidFill>
              <a:srgbClr val="FF0000"/>
            </a:solidFill>
            <a:ln w="0">
              <a:solidFill>
                <a:srgbClr val="FF0000"/>
              </a:solidFill>
              <a:prstDash val="solid"/>
              <a:round/>
              <a:headEnd/>
              <a:tailEnd/>
            </a:ln>
          </p:spPr>
          <p:txBody>
            <a:bodyPr/>
            <a:lstStyle/>
            <a:p>
              <a:endParaRPr lang="en-GB"/>
            </a:p>
          </p:txBody>
        </p:sp>
        <p:sp>
          <p:nvSpPr>
            <p:cNvPr id="6160" name="Freeform 15"/>
            <p:cNvSpPr>
              <a:spLocks/>
            </p:cNvSpPr>
            <p:nvPr/>
          </p:nvSpPr>
          <p:spPr bwMode="auto">
            <a:xfrm>
              <a:off x="4245" y="1845"/>
              <a:ext cx="52" cy="1"/>
            </a:xfrm>
            <a:custGeom>
              <a:avLst/>
              <a:gdLst>
                <a:gd name="T0" fmla="*/ 0 w 63"/>
                <a:gd name="T1" fmla="*/ 0 h 1"/>
                <a:gd name="T2" fmla="*/ 63 w 63"/>
                <a:gd name="T3" fmla="*/ 0 h 1"/>
                <a:gd name="T4" fmla="*/ 0 w 63"/>
                <a:gd name="T5" fmla="*/ 0 h 1"/>
                <a:gd name="T6" fmla="*/ 0 60000 65536"/>
                <a:gd name="T7" fmla="*/ 0 60000 65536"/>
                <a:gd name="T8" fmla="*/ 0 60000 65536"/>
                <a:gd name="T9" fmla="*/ 0 w 63"/>
                <a:gd name="T10" fmla="*/ 0 h 1"/>
                <a:gd name="T11" fmla="*/ 63 w 63"/>
                <a:gd name="T12" fmla="*/ 1 h 1"/>
              </a:gdLst>
              <a:ahLst/>
              <a:cxnLst>
                <a:cxn ang="T6">
                  <a:pos x="T0" y="T1"/>
                </a:cxn>
                <a:cxn ang="T7">
                  <a:pos x="T2" y="T3"/>
                </a:cxn>
                <a:cxn ang="T8">
                  <a:pos x="T4" y="T5"/>
                </a:cxn>
              </a:cxnLst>
              <a:rect l="T9" t="T10" r="T11" b="T12"/>
              <a:pathLst>
                <a:path w="63" h="1">
                  <a:moveTo>
                    <a:pt x="0" y="0"/>
                  </a:moveTo>
                  <a:lnTo>
                    <a:pt x="63" y="0"/>
                  </a:lnTo>
                  <a:lnTo>
                    <a:pt x="0" y="0"/>
                  </a:lnTo>
                </a:path>
              </a:pathLst>
            </a:custGeom>
            <a:noFill/>
            <a:ln w="1587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161" name="Line 16"/>
            <p:cNvSpPr>
              <a:spLocks noChangeShapeType="1"/>
            </p:cNvSpPr>
            <p:nvPr/>
          </p:nvSpPr>
          <p:spPr bwMode="auto">
            <a:xfrm>
              <a:off x="4271" y="1845"/>
              <a:ext cx="1" cy="158"/>
            </a:xfrm>
            <a:prstGeom prst="line">
              <a:avLst/>
            </a:prstGeom>
            <a:noFill/>
            <a:ln w="15875">
              <a:solidFill>
                <a:srgbClr val="00FF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162" name="Freeform 17"/>
            <p:cNvSpPr>
              <a:spLocks/>
            </p:cNvSpPr>
            <p:nvPr/>
          </p:nvSpPr>
          <p:spPr bwMode="auto">
            <a:xfrm>
              <a:off x="4245" y="2003"/>
              <a:ext cx="52" cy="1"/>
            </a:xfrm>
            <a:custGeom>
              <a:avLst/>
              <a:gdLst>
                <a:gd name="T0" fmla="*/ 0 w 63"/>
                <a:gd name="T1" fmla="*/ 0 h 1"/>
                <a:gd name="T2" fmla="*/ 63 w 63"/>
                <a:gd name="T3" fmla="*/ 0 h 1"/>
                <a:gd name="T4" fmla="*/ 0 w 63"/>
                <a:gd name="T5" fmla="*/ 0 h 1"/>
                <a:gd name="T6" fmla="*/ 0 60000 65536"/>
                <a:gd name="T7" fmla="*/ 0 60000 65536"/>
                <a:gd name="T8" fmla="*/ 0 60000 65536"/>
                <a:gd name="T9" fmla="*/ 0 w 63"/>
                <a:gd name="T10" fmla="*/ 0 h 1"/>
                <a:gd name="T11" fmla="*/ 63 w 63"/>
                <a:gd name="T12" fmla="*/ 1 h 1"/>
              </a:gdLst>
              <a:ahLst/>
              <a:cxnLst>
                <a:cxn ang="T6">
                  <a:pos x="T0" y="T1"/>
                </a:cxn>
                <a:cxn ang="T7">
                  <a:pos x="T2" y="T3"/>
                </a:cxn>
                <a:cxn ang="T8">
                  <a:pos x="T4" y="T5"/>
                </a:cxn>
              </a:cxnLst>
              <a:rect l="T9" t="T10" r="T11" b="T12"/>
              <a:pathLst>
                <a:path w="63" h="1">
                  <a:moveTo>
                    <a:pt x="0" y="0"/>
                  </a:moveTo>
                  <a:lnTo>
                    <a:pt x="63" y="0"/>
                  </a:lnTo>
                  <a:lnTo>
                    <a:pt x="0" y="0"/>
                  </a:lnTo>
                </a:path>
              </a:pathLst>
            </a:custGeom>
            <a:noFill/>
            <a:ln w="1587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163" name="Line 18"/>
            <p:cNvSpPr>
              <a:spLocks noChangeShapeType="1"/>
            </p:cNvSpPr>
            <p:nvPr/>
          </p:nvSpPr>
          <p:spPr bwMode="auto">
            <a:xfrm flipV="1">
              <a:off x="4271" y="1521"/>
              <a:ext cx="951" cy="403"/>
            </a:xfrm>
            <a:prstGeom prst="line">
              <a:avLst/>
            </a:prstGeom>
            <a:noFill/>
            <a:ln w="15875">
              <a:solidFill>
                <a:srgbClr val="00FF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164" name="Freeform 19"/>
            <p:cNvSpPr>
              <a:spLocks/>
            </p:cNvSpPr>
            <p:nvPr/>
          </p:nvSpPr>
          <p:spPr bwMode="auto">
            <a:xfrm>
              <a:off x="5196" y="1436"/>
              <a:ext cx="53" cy="1"/>
            </a:xfrm>
            <a:custGeom>
              <a:avLst/>
              <a:gdLst>
                <a:gd name="T0" fmla="*/ 0 w 63"/>
                <a:gd name="T1" fmla="*/ 0 h 1"/>
                <a:gd name="T2" fmla="*/ 63 w 63"/>
                <a:gd name="T3" fmla="*/ 0 h 1"/>
                <a:gd name="T4" fmla="*/ 0 w 63"/>
                <a:gd name="T5" fmla="*/ 0 h 1"/>
                <a:gd name="T6" fmla="*/ 0 60000 65536"/>
                <a:gd name="T7" fmla="*/ 0 60000 65536"/>
                <a:gd name="T8" fmla="*/ 0 60000 65536"/>
                <a:gd name="T9" fmla="*/ 0 w 63"/>
                <a:gd name="T10" fmla="*/ 0 h 1"/>
                <a:gd name="T11" fmla="*/ 63 w 63"/>
                <a:gd name="T12" fmla="*/ 1 h 1"/>
              </a:gdLst>
              <a:ahLst/>
              <a:cxnLst>
                <a:cxn ang="T6">
                  <a:pos x="T0" y="T1"/>
                </a:cxn>
                <a:cxn ang="T7">
                  <a:pos x="T2" y="T3"/>
                </a:cxn>
                <a:cxn ang="T8">
                  <a:pos x="T4" y="T5"/>
                </a:cxn>
              </a:cxnLst>
              <a:rect l="T9" t="T10" r="T11" b="T12"/>
              <a:pathLst>
                <a:path w="63" h="1">
                  <a:moveTo>
                    <a:pt x="0" y="0"/>
                  </a:moveTo>
                  <a:lnTo>
                    <a:pt x="63" y="0"/>
                  </a:lnTo>
                  <a:lnTo>
                    <a:pt x="0" y="0"/>
                  </a:lnTo>
                </a:path>
              </a:pathLst>
            </a:custGeom>
            <a:noFill/>
            <a:ln w="1587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165" name="Line 20"/>
            <p:cNvSpPr>
              <a:spLocks noChangeShapeType="1"/>
            </p:cNvSpPr>
            <p:nvPr/>
          </p:nvSpPr>
          <p:spPr bwMode="auto">
            <a:xfrm>
              <a:off x="5222" y="1436"/>
              <a:ext cx="1" cy="169"/>
            </a:xfrm>
            <a:prstGeom prst="line">
              <a:avLst/>
            </a:prstGeom>
            <a:noFill/>
            <a:ln w="15875">
              <a:solidFill>
                <a:srgbClr val="00FF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166" name="Freeform 21"/>
            <p:cNvSpPr>
              <a:spLocks/>
            </p:cNvSpPr>
            <p:nvPr/>
          </p:nvSpPr>
          <p:spPr bwMode="auto">
            <a:xfrm>
              <a:off x="5196" y="1605"/>
              <a:ext cx="53" cy="1"/>
            </a:xfrm>
            <a:custGeom>
              <a:avLst/>
              <a:gdLst>
                <a:gd name="T0" fmla="*/ 0 w 63"/>
                <a:gd name="T1" fmla="*/ 0 h 1"/>
                <a:gd name="T2" fmla="*/ 63 w 63"/>
                <a:gd name="T3" fmla="*/ 0 h 1"/>
                <a:gd name="T4" fmla="*/ 0 w 63"/>
                <a:gd name="T5" fmla="*/ 0 h 1"/>
                <a:gd name="T6" fmla="*/ 0 60000 65536"/>
                <a:gd name="T7" fmla="*/ 0 60000 65536"/>
                <a:gd name="T8" fmla="*/ 0 60000 65536"/>
                <a:gd name="T9" fmla="*/ 0 w 63"/>
                <a:gd name="T10" fmla="*/ 0 h 1"/>
                <a:gd name="T11" fmla="*/ 63 w 63"/>
                <a:gd name="T12" fmla="*/ 1 h 1"/>
              </a:gdLst>
              <a:ahLst/>
              <a:cxnLst>
                <a:cxn ang="T6">
                  <a:pos x="T0" y="T1"/>
                </a:cxn>
                <a:cxn ang="T7">
                  <a:pos x="T2" y="T3"/>
                </a:cxn>
                <a:cxn ang="T8">
                  <a:pos x="T4" y="T5"/>
                </a:cxn>
              </a:cxnLst>
              <a:rect l="T9" t="T10" r="T11" b="T12"/>
              <a:pathLst>
                <a:path w="63" h="1">
                  <a:moveTo>
                    <a:pt x="0" y="0"/>
                  </a:moveTo>
                  <a:lnTo>
                    <a:pt x="63" y="0"/>
                  </a:lnTo>
                  <a:lnTo>
                    <a:pt x="0" y="0"/>
                  </a:lnTo>
                </a:path>
              </a:pathLst>
            </a:custGeom>
            <a:noFill/>
            <a:ln w="1587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167" name="Rectangle 22"/>
            <p:cNvSpPr>
              <a:spLocks noChangeArrowheads="1"/>
            </p:cNvSpPr>
            <p:nvPr/>
          </p:nvSpPr>
          <p:spPr bwMode="auto">
            <a:xfrm>
              <a:off x="4245" y="1898"/>
              <a:ext cx="52" cy="53"/>
            </a:xfrm>
            <a:prstGeom prst="rect">
              <a:avLst/>
            </a:prstGeom>
            <a:solidFill>
              <a:srgbClr val="00FF00"/>
            </a:solidFill>
            <a:ln w="0">
              <a:solidFill>
                <a:srgbClr val="00FF00"/>
              </a:solidFill>
              <a:miter lim="800000"/>
              <a:headEnd/>
              <a:tailEnd/>
            </a:ln>
          </p:spPr>
          <p:txBody>
            <a:bodyPr/>
            <a:lstStyle/>
            <a:p>
              <a:endParaRPr lang="en-US"/>
            </a:p>
          </p:txBody>
        </p:sp>
        <p:sp>
          <p:nvSpPr>
            <p:cNvPr id="6168" name="Rectangle 23"/>
            <p:cNvSpPr>
              <a:spLocks noChangeArrowheads="1"/>
            </p:cNvSpPr>
            <p:nvPr/>
          </p:nvSpPr>
          <p:spPr bwMode="auto">
            <a:xfrm>
              <a:off x="5196" y="1495"/>
              <a:ext cx="53" cy="53"/>
            </a:xfrm>
            <a:prstGeom prst="rect">
              <a:avLst/>
            </a:prstGeom>
            <a:solidFill>
              <a:srgbClr val="00FF00"/>
            </a:solidFill>
            <a:ln w="0">
              <a:solidFill>
                <a:srgbClr val="00FF00"/>
              </a:solidFill>
              <a:miter lim="800000"/>
              <a:headEnd/>
              <a:tailEnd/>
            </a:ln>
          </p:spPr>
          <p:txBody>
            <a:bodyPr/>
            <a:lstStyle/>
            <a:p>
              <a:endParaRPr lang="en-US"/>
            </a:p>
          </p:txBody>
        </p:sp>
        <p:sp>
          <p:nvSpPr>
            <p:cNvPr id="6169" name="Line 24"/>
            <p:cNvSpPr>
              <a:spLocks noChangeShapeType="1"/>
            </p:cNvSpPr>
            <p:nvPr/>
          </p:nvSpPr>
          <p:spPr bwMode="auto">
            <a:xfrm>
              <a:off x="3320" y="2742"/>
              <a:ext cx="2038"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170" name="Line 25"/>
            <p:cNvSpPr>
              <a:spLocks noChangeShapeType="1"/>
            </p:cNvSpPr>
            <p:nvPr/>
          </p:nvSpPr>
          <p:spPr bwMode="auto">
            <a:xfrm>
              <a:off x="3320" y="2742"/>
              <a:ext cx="1" cy="28"/>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171" name="Rectangle 26"/>
            <p:cNvSpPr>
              <a:spLocks noChangeArrowheads="1"/>
            </p:cNvSpPr>
            <p:nvPr/>
          </p:nvSpPr>
          <p:spPr bwMode="auto">
            <a:xfrm>
              <a:off x="3258" y="2780"/>
              <a:ext cx="59"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en-US" sz="1400" b="1">
                  <a:solidFill>
                    <a:srgbClr val="FFFFFF"/>
                  </a:solidFill>
                  <a:ea typeface="PMingLiU" pitchFamily="18" charset="-120"/>
                </a:rPr>
                <a:t>0</a:t>
              </a:r>
              <a:endParaRPr lang="en-GB" altLang="en-US" sz="2800">
                <a:latin typeface="Times New Roman" pitchFamily="18" charset="0"/>
                <a:ea typeface="PMingLiU" pitchFamily="18" charset="-120"/>
              </a:endParaRPr>
            </a:p>
          </p:txBody>
        </p:sp>
        <p:sp>
          <p:nvSpPr>
            <p:cNvPr id="6172" name="Line 27"/>
            <p:cNvSpPr>
              <a:spLocks noChangeShapeType="1"/>
            </p:cNvSpPr>
            <p:nvPr/>
          </p:nvSpPr>
          <p:spPr bwMode="auto">
            <a:xfrm>
              <a:off x="3795" y="2742"/>
              <a:ext cx="1" cy="28"/>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173" name="Rectangle 28"/>
            <p:cNvSpPr>
              <a:spLocks noChangeArrowheads="1"/>
            </p:cNvSpPr>
            <p:nvPr/>
          </p:nvSpPr>
          <p:spPr bwMode="auto">
            <a:xfrm>
              <a:off x="3733" y="2780"/>
              <a:ext cx="59"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en-US" sz="1400" b="1">
                  <a:solidFill>
                    <a:srgbClr val="FFFFFF"/>
                  </a:solidFill>
                  <a:ea typeface="PMingLiU" pitchFamily="18" charset="-120"/>
                </a:rPr>
                <a:t>7</a:t>
              </a:r>
              <a:endParaRPr lang="en-GB" altLang="en-US" sz="2800">
                <a:latin typeface="Times New Roman" pitchFamily="18" charset="0"/>
                <a:ea typeface="PMingLiU" pitchFamily="18" charset="-120"/>
              </a:endParaRPr>
            </a:p>
          </p:txBody>
        </p:sp>
        <p:sp>
          <p:nvSpPr>
            <p:cNvPr id="6174" name="Line 29"/>
            <p:cNvSpPr>
              <a:spLocks noChangeShapeType="1"/>
            </p:cNvSpPr>
            <p:nvPr/>
          </p:nvSpPr>
          <p:spPr bwMode="auto">
            <a:xfrm>
              <a:off x="4271" y="2742"/>
              <a:ext cx="1" cy="28"/>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175" name="Rectangle 30"/>
            <p:cNvSpPr>
              <a:spLocks noChangeArrowheads="1"/>
            </p:cNvSpPr>
            <p:nvPr/>
          </p:nvSpPr>
          <p:spPr bwMode="auto">
            <a:xfrm>
              <a:off x="4176" y="2780"/>
              <a:ext cx="118"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en-US" sz="1400" b="1">
                  <a:solidFill>
                    <a:srgbClr val="FFFFFF"/>
                  </a:solidFill>
                  <a:ea typeface="PMingLiU" pitchFamily="18" charset="-120"/>
                </a:rPr>
                <a:t>14</a:t>
              </a:r>
              <a:endParaRPr lang="en-GB" altLang="en-US" sz="2800">
                <a:latin typeface="Times New Roman" pitchFamily="18" charset="0"/>
                <a:ea typeface="PMingLiU" pitchFamily="18" charset="-120"/>
              </a:endParaRPr>
            </a:p>
          </p:txBody>
        </p:sp>
        <p:sp>
          <p:nvSpPr>
            <p:cNvPr id="6176" name="Line 31"/>
            <p:cNvSpPr>
              <a:spLocks noChangeShapeType="1"/>
            </p:cNvSpPr>
            <p:nvPr/>
          </p:nvSpPr>
          <p:spPr bwMode="auto">
            <a:xfrm>
              <a:off x="4747" y="2742"/>
              <a:ext cx="1" cy="28"/>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177" name="Rectangle 32"/>
            <p:cNvSpPr>
              <a:spLocks noChangeArrowheads="1"/>
            </p:cNvSpPr>
            <p:nvPr/>
          </p:nvSpPr>
          <p:spPr bwMode="auto">
            <a:xfrm>
              <a:off x="4652" y="2780"/>
              <a:ext cx="118"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en-US" sz="1400" b="1">
                  <a:solidFill>
                    <a:srgbClr val="FFFFFF"/>
                  </a:solidFill>
                  <a:ea typeface="PMingLiU" pitchFamily="18" charset="-120"/>
                </a:rPr>
                <a:t>21</a:t>
              </a:r>
              <a:endParaRPr lang="en-GB" altLang="en-US" sz="2800">
                <a:latin typeface="Times New Roman" pitchFamily="18" charset="0"/>
                <a:ea typeface="PMingLiU" pitchFamily="18" charset="-120"/>
              </a:endParaRPr>
            </a:p>
          </p:txBody>
        </p:sp>
        <p:sp>
          <p:nvSpPr>
            <p:cNvPr id="6178" name="Line 33"/>
            <p:cNvSpPr>
              <a:spLocks noChangeShapeType="1"/>
            </p:cNvSpPr>
            <p:nvPr/>
          </p:nvSpPr>
          <p:spPr bwMode="auto">
            <a:xfrm>
              <a:off x="5222" y="2742"/>
              <a:ext cx="1" cy="28"/>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179" name="Rectangle 34"/>
            <p:cNvSpPr>
              <a:spLocks noChangeArrowheads="1"/>
            </p:cNvSpPr>
            <p:nvPr/>
          </p:nvSpPr>
          <p:spPr bwMode="auto">
            <a:xfrm>
              <a:off x="5127" y="2780"/>
              <a:ext cx="119"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en-US" sz="1400" b="1">
                  <a:solidFill>
                    <a:srgbClr val="FFFFFF"/>
                  </a:solidFill>
                  <a:ea typeface="PMingLiU" pitchFamily="18" charset="-120"/>
                </a:rPr>
                <a:t>28</a:t>
              </a:r>
              <a:endParaRPr lang="en-GB" altLang="en-US" sz="2800">
                <a:latin typeface="Times New Roman" pitchFamily="18" charset="0"/>
                <a:ea typeface="PMingLiU" pitchFamily="18" charset="-120"/>
              </a:endParaRPr>
            </a:p>
          </p:txBody>
        </p:sp>
        <p:sp>
          <p:nvSpPr>
            <p:cNvPr id="6180" name="Line 35"/>
            <p:cNvSpPr>
              <a:spLocks noChangeShapeType="1"/>
            </p:cNvSpPr>
            <p:nvPr/>
          </p:nvSpPr>
          <p:spPr bwMode="auto">
            <a:xfrm flipV="1">
              <a:off x="3320" y="1382"/>
              <a:ext cx="1" cy="136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181" name="Line 36"/>
            <p:cNvSpPr>
              <a:spLocks noChangeShapeType="1"/>
            </p:cNvSpPr>
            <p:nvPr/>
          </p:nvSpPr>
          <p:spPr bwMode="auto">
            <a:xfrm flipH="1">
              <a:off x="3292" y="2742"/>
              <a:ext cx="28"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182" name="Rectangle 37"/>
            <p:cNvSpPr>
              <a:spLocks noChangeArrowheads="1"/>
            </p:cNvSpPr>
            <p:nvPr/>
          </p:nvSpPr>
          <p:spPr bwMode="auto">
            <a:xfrm>
              <a:off x="3058" y="2674"/>
              <a:ext cx="148"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en-US" sz="1400" b="1">
                  <a:solidFill>
                    <a:srgbClr val="FFFFFF"/>
                  </a:solidFill>
                  <a:ea typeface="PMingLiU" pitchFamily="18" charset="-120"/>
                </a:rPr>
                <a:t>0.0</a:t>
              </a:r>
              <a:endParaRPr lang="en-GB" altLang="en-US" sz="2800">
                <a:latin typeface="Times New Roman" pitchFamily="18" charset="0"/>
                <a:ea typeface="PMingLiU" pitchFamily="18" charset="-120"/>
              </a:endParaRPr>
            </a:p>
          </p:txBody>
        </p:sp>
        <p:sp>
          <p:nvSpPr>
            <p:cNvPr id="6183" name="Line 38"/>
            <p:cNvSpPr>
              <a:spLocks noChangeShapeType="1"/>
            </p:cNvSpPr>
            <p:nvPr/>
          </p:nvSpPr>
          <p:spPr bwMode="auto">
            <a:xfrm flipH="1">
              <a:off x="3292" y="2515"/>
              <a:ext cx="28"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184" name="Rectangle 39"/>
            <p:cNvSpPr>
              <a:spLocks noChangeArrowheads="1"/>
            </p:cNvSpPr>
            <p:nvPr/>
          </p:nvSpPr>
          <p:spPr bwMode="auto">
            <a:xfrm>
              <a:off x="3058" y="2448"/>
              <a:ext cx="148"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en-US" sz="1400" b="1">
                  <a:solidFill>
                    <a:srgbClr val="FFFFFF"/>
                  </a:solidFill>
                  <a:ea typeface="PMingLiU" pitchFamily="18" charset="-120"/>
                </a:rPr>
                <a:t>0.2</a:t>
              </a:r>
              <a:endParaRPr lang="en-GB" altLang="en-US" sz="2800">
                <a:latin typeface="Times New Roman" pitchFamily="18" charset="0"/>
                <a:ea typeface="PMingLiU" pitchFamily="18" charset="-120"/>
              </a:endParaRPr>
            </a:p>
          </p:txBody>
        </p:sp>
        <p:sp>
          <p:nvSpPr>
            <p:cNvPr id="6185" name="Line 40"/>
            <p:cNvSpPr>
              <a:spLocks noChangeShapeType="1"/>
            </p:cNvSpPr>
            <p:nvPr/>
          </p:nvSpPr>
          <p:spPr bwMode="auto">
            <a:xfrm flipH="1">
              <a:off x="3292" y="2288"/>
              <a:ext cx="28"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186" name="Rectangle 41"/>
            <p:cNvSpPr>
              <a:spLocks noChangeArrowheads="1"/>
            </p:cNvSpPr>
            <p:nvPr/>
          </p:nvSpPr>
          <p:spPr bwMode="auto">
            <a:xfrm>
              <a:off x="3058" y="2221"/>
              <a:ext cx="148"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en-US" sz="1400" b="1">
                  <a:solidFill>
                    <a:srgbClr val="FFFFFF"/>
                  </a:solidFill>
                  <a:ea typeface="PMingLiU" pitchFamily="18" charset="-120"/>
                </a:rPr>
                <a:t>0.4</a:t>
              </a:r>
              <a:endParaRPr lang="en-GB" altLang="en-US" sz="2800">
                <a:latin typeface="Times New Roman" pitchFamily="18" charset="0"/>
                <a:ea typeface="PMingLiU" pitchFamily="18" charset="-120"/>
              </a:endParaRPr>
            </a:p>
          </p:txBody>
        </p:sp>
        <p:sp>
          <p:nvSpPr>
            <p:cNvPr id="6187" name="Line 42"/>
            <p:cNvSpPr>
              <a:spLocks noChangeShapeType="1"/>
            </p:cNvSpPr>
            <p:nvPr/>
          </p:nvSpPr>
          <p:spPr bwMode="auto">
            <a:xfrm flipH="1">
              <a:off x="3292" y="2062"/>
              <a:ext cx="28"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188" name="Rectangle 43"/>
            <p:cNvSpPr>
              <a:spLocks noChangeArrowheads="1"/>
            </p:cNvSpPr>
            <p:nvPr/>
          </p:nvSpPr>
          <p:spPr bwMode="auto">
            <a:xfrm>
              <a:off x="3058" y="1995"/>
              <a:ext cx="148"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en-US" sz="1400" b="1">
                  <a:solidFill>
                    <a:srgbClr val="FFFFFF"/>
                  </a:solidFill>
                  <a:ea typeface="PMingLiU" pitchFamily="18" charset="-120"/>
                </a:rPr>
                <a:t>0.6</a:t>
              </a:r>
              <a:endParaRPr lang="en-GB" altLang="en-US" sz="2800">
                <a:latin typeface="Times New Roman" pitchFamily="18" charset="0"/>
                <a:ea typeface="PMingLiU" pitchFamily="18" charset="-120"/>
              </a:endParaRPr>
            </a:p>
          </p:txBody>
        </p:sp>
        <p:sp>
          <p:nvSpPr>
            <p:cNvPr id="6189" name="Line 44"/>
            <p:cNvSpPr>
              <a:spLocks noChangeShapeType="1"/>
            </p:cNvSpPr>
            <p:nvPr/>
          </p:nvSpPr>
          <p:spPr bwMode="auto">
            <a:xfrm flipH="1">
              <a:off x="3292" y="1835"/>
              <a:ext cx="28"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190" name="Rectangle 45"/>
            <p:cNvSpPr>
              <a:spLocks noChangeArrowheads="1"/>
            </p:cNvSpPr>
            <p:nvPr/>
          </p:nvSpPr>
          <p:spPr bwMode="auto">
            <a:xfrm>
              <a:off x="3058" y="1768"/>
              <a:ext cx="148"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en-US" sz="1400" b="1">
                  <a:solidFill>
                    <a:srgbClr val="FFFFFF"/>
                  </a:solidFill>
                  <a:ea typeface="PMingLiU" pitchFamily="18" charset="-120"/>
                </a:rPr>
                <a:t>0.8</a:t>
              </a:r>
              <a:endParaRPr lang="en-GB" altLang="en-US" sz="2800">
                <a:latin typeface="Times New Roman" pitchFamily="18" charset="0"/>
                <a:ea typeface="PMingLiU" pitchFamily="18" charset="-120"/>
              </a:endParaRPr>
            </a:p>
          </p:txBody>
        </p:sp>
        <p:sp>
          <p:nvSpPr>
            <p:cNvPr id="6191" name="Line 46"/>
            <p:cNvSpPr>
              <a:spLocks noChangeShapeType="1"/>
            </p:cNvSpPr>
            <p:nvPr/>
          </p:nvSpPr>
          <p:spPr bwMode="auto">
            <a:xfrm flipH="1">
              <a:off x="3292" y="1609"/>
              <a:ext cx="28"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192" name="Rectangle 47"/>
            <p:cNvSpPr>
              <a:spLocks noChangeArrowheads="1"/>
            </p:cNvSpPr>
            <p:nvPr/>
          </p:nvSpPr>
          <p:spPr bwMode="auto">
            <a:xfrm>
              <a:off x="3058" y="1542"/>
              <a:ext cx="148"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en-US" sz="1400" b="1">
                  <a:solidFill>
                    <a:srgbClr val="FFFFFF"/>
                  </a:solidFill>
                  <a:ea typeface="PMingLiU" pitchFamily="18" charset="-120"/>
                </a:rPr>
                <a:t>1.0</a:t>
              </a:r>
              <a:endParaRPr lang="en-GB" altLang="en-US" sz="2800">
                <a:latin typeface="Times New Roman" pitchFamily="18" charset="0"/>
                <a:ea typeface="PMingLiU" pitchFamily="18" charset="-120"/>
              </a:endParaRPr>
            </a:p>
          </p:txBody>
        </p:sp>
        <p:sp>
          <p:nvSpPr>
            <p:cNvPr id="6193" name="Line 48"/>
            <p:cNvSpPr>
              <a:spLocks noChangeShapeType="1"/>
            </p:cNvSpPr>
            <p:nvPr/>
          </p:nvSpPr>
          <p:spPr bwMode="auto">
            <a:xfrm flipH="1">
              <a:off x="3292" y="1382"/>
              <a:ext cx="28"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194" name="Rectangle 49"/>
            <p:cNvSpPr>
              <a:spLocks noChangeArrowheads="1"/>
            </p:cNvSpPr>
            <p:nvPr/>
          </p:nvSpPr>
          <p:spPr bwMode="auto">
            <a:xfrm>
              <a:off x="3058" y="1315"/>
              <a:ext cx="148"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en-US" sz="1400" b="1">
                  <a:solidFill>
                    <a:srgbClr val="FFFFFF"/>
                  </a:solidFill>
                  <a:ea typeface="PMingLiU" pitchFamily="18" charset="-120"/>
                </a:rPr>
                <a:t>1.2</a:t>
              </a:r>
              <a:endParaRPr lang="en-GB" altLang="en-US" sz="2800">
                <a:latin typeface="Times New Roman" pitchFamily="18" charset="0"/>
                <a:ea typeface="PMingLiU" pitchFamily="18" charset="-120"/>
              </a:endParaRPr>
            </a:p>
          </p:txBody>
        </p:sp>
        <p:sp>
          <p:nvSpPr>
            <p:cNvPr id="6195" name="Rectangle 50"/>
            <p:cNvSpPr>
              <a:spLocks noChangeArrowheads="1"/>
            </p:cNvSpPr>
            <p:nvPr/>
          </p:nvSpPr>
          <p:spPr bwMode="auto">
            <a:xfrm>
              <a:off x="3527" y="1376"/>
              <a:ext cx="449"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zh-TW" sz="1400" b="1">
                  <a:solidFill>
                    <a:srgbClr val="FFFFFF"/>
                  </a:solidFill>
                  <a:ea typeface="PMingLiU" pitchFamily="18" charset="-120"/>
                </a:rPr>
                <a:t>Anti-TNF</a:t>
              </a:r>
              <a:endParaRPr lang="en-GB" altLang="zh-TW" sz="2800">
                <a:latin typeface="Times New Roman" pitchFamily="18" charset="0"/>
                <a:ea typeface="PMingLiU" pitchFamily="18" charset="-120"/>
              </a:endParaRPr>
            </a:p>
          </p:txBody>
        </p:sp>
        <p:sp>
          <p:nvSpPr>
            <p:cNvPr id="6196" name="Rectangle 51"/>
            <p:cNvSpPr>
              <a:spLocks noChangeArrowheads="1"/>
            </p:cNvSpPr>
            <p:nvPr/>
          </p:nvSpPr>
          <p:spPr bwMode="auto">
            <a:xfrm>
              <a:off x="3998" y="1367"/>
              <a:ext cx="68"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zh-TW" sz="1400" b="1">
                  <a:solidFill>
                    <a:srgbClr val="FFFFFF"/>
                  </a:solidFill>
                  <a:latin typeface="Symbol" pitchFamily="18" charset="2"/>
                  <a:ea typeface="PMingLiU" pitchFamily="18" charset="-120"/>
                </a:rPr>
                <a:t>a</a:t>
              </a:r>
              <a:endParaRPr lang="en-GB" altLang="zh-TW" sz="2800">
                <a:latin typeface="Times New Roman" pitchFamily="18" charset="0"/>
                <a:ea typeface="PMingLiU" pitchFamily="18" charset="-120"/>
              </a:endParaRPr>
            </a:p>
          </p:txBody>
        </p:sp>
        <p:sp>
          <p:nvSpPr>
            <p:cNvPr id="6197" name="Line 52"/>
            <p:cNvSpPr>
              <a:spLocks noChangeShapeType="1"/>
            </p:cNvSpPr>
            <p:nvPr/>
          </p:nvSpPr>
          <p:spPr bwMode="auto">
            <a:xfrm>
              <a:off x="3355" y="1438"/>
              <a:ext cx="153" cy="1"/>
            </a:xfrm>
            <a:prstGeom prst="line">
              <a:avLst/>
            </a:prstGeom>
            <a:noFill/>
            <a:ln w="15875">
              <a:solidFill>
                <a:srgbClr val="00FF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198" name="Rectangle 53"/>
            <p:cNvSpPr>
              <a:spLocks noChangeArrowheads="1"/>
            </p:cNvSpPr>
            <p:nvPr/>
          </p:nvSpPr>
          <p:spPr bwMode="auto">
            <a:xfrm>
              <a:off x="3405" y="1412"/>
              <a:ext cx="53" cy="53"/>
            </a:xfrm>
            <a:prstGeom prst="rect">
              <a:avLst/>
            </a:prstGeom>
            <a:solidFill>
              <a:srgbClr val="00FF00"/>
            </a:solidFill>
            <a:ln w="0">
              <a:solidFill>
                <a:srgbClr val="00FF00"/>
              </a:solidFill>
              <a:miter lim="800000"/>
              <a:headEnd/>
              <a:tailEnd/>
            </a:ln>
          </p:spPr>
          <p:txBody>
            <a:bodyPr/>
            <a:lstStyle/>
            <a:p>
              <a:endParaRPr lang="en-US"/>
            </a:p>
          </p:txBody>
        </p:sp>
        <p:sp>
          <p:nvSpPr>
            <p:cNvPr id="6199" name="Rectangle 54"/>
            <p:cNvSpPr>
              <a:spLocks noChangeArrowheads="1"/>
            </p:cNvSpPr>
            <p:nvPr/>
          </p:nvSpPr>
          <p:spPr bwMode="auto">
            <a:xfrm>
              <a:off x="3520" y="1554"/>
              <a:ext cx="378"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zh-TW" sz="1400" b="1">
                  <a:solidFill>
                    <a:srgbClr val="FFFFFF"/>
                  </a:solidFill>
                  <a:ea typeface="PMingLiU" pitchFamily="18" charset="-120"/>
                </a:rPr>
                <a:t>Control</a:t>
              </a:r>
              <a:endParaRPr lang="en-GB" altLang="zh-TW" sz="2800">
                <a:latin typeface="Times New Roman" pitchFamily="18" charset="0"/>
                <a:ea typeface="PMingLiU" pitchFamily="18" charset="-120"/>
              </a:endParaRPr>
            </a:p>
          </p:txBody>
        </p:sp>
        <p:sp>
          <p:nvSpPr>
            <p:cNvPr id="6200" name="Line 55"/>
            <p:cNvSpPr>
              <a:spLocks noChangeShapeType="1"/>
            </p:cNvSpPr>
            <p:nvPr/>
          </p:nvSpPr>
          <p:spPr bwMode="auto">
            <a:xfrm>
              <a:off x="3347" y="1618"/>
              <a:ext cx="154" cy="1"/>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201" name="Freeform 56"/>
            <p:cNvSpPr>
              <a:spLocks/>
            </p:cNvSpPr>
            <p:nvPr/>
          </p:nvSpPr>
          <p:spPr bwMode="auto">
            <a:xfrm>
              <a:off x="3397" y="1593"/>
              <a:ext cx="52" cy="51"/>
            </a:xfrm>
            <a:custGeom>
              <a:avLst/>
              <a:gdLst>
                <a:gd name="T0" fmla="*/ 0 w 103"/>
                <a:gd name="T1" fmla="*/ 104 h 104"/>
                <a:gd name="T2" fmla="*/ 103 w 103"/>
                <a:gd name="T3" fmla="*/ 104 h 104"/>
                <a:gd name="T4" fmla="*/ 52 w 103"/>
                <a:gd name="T5" fmla="*/ 0 h 104"/>
                <a:gd name="T6" fmla="*/ 0 w 103"/>
                <a:gd name="T7" fmla="*/ 104 h 104"/>
                <a:gd name="T8" fmla="*/ 0 60000 65536"/>
                <a:gd name="T9" fmla="*/ 0 60000 65536"/>
                <a:gd name="T10" fmla="*/ 0 60000 65536"/>
                <a:gd name="T11" fmla="*/ 0 60000 65536"/>
                <a:gd name="T12" fmla="*/ 0 w 103"/>
                <a:gd name="T13" fmla="*/ 0 h 104"/>
                <a:gd name="T14" fmla="*/ 103 w 103"/>
                <a:gd name="T15" fmla="*/ 104 h 104"/>
              </a:gdLst>
              <a:ahLst/>
              <a:cxnLst>
                <a:cxn ang="T8">
                  <a:pos x="T0" y="T1"/>
                </a:cxn>
                <a:cxn ang="T9">
                  <a:pos x="T2" y="T3"/>
                </a:cxn>
                <a:cxn ang="T10">
                  <a:pos x="T4" y="T5"/>
                </a:cxn>
                <a:cxn ang="T11">
                  <a:pos x="T6" y="T7"/>
                </a:cxn>
              </a:cxnLst>
              <a:rect l="T12" t="T13" r="T14" b="T15"/>
              <a:pathLst>
                <a:path w="103" h="104">
                  <a:moveTo>
                    <a:pt x="0" y="104"/>
                  </a:moveTo>
                  <a:lnTo>
                    <a:pt x="103" y="104"/>
                  </a:lnTo>
                  <a:lnTo>
                    <a:pt x="52" y="0"/>
                  </a:lnTo>
                  <a:lnTo>
                    <a:pt x="0" y="104"/>
                  </a:lnTo>
                  <a:close/>
                </a:path>
              </a:pathLst>
            </a:custGeom>
            <a:solidFill>
              <a:srgbClr val="FF0000"/>
            </a:solidFill>
            <a:ln w="0">
              <a:solidFill>
                <a:srgbClr val="FF0000"/>
              </a:solidFill>
              <a:prstDash val="solid"/>
              <a:round/>
              <a:headEnd/>
              <a:tailEnd/>
            </a:ln>
          </p:spPr>
          <p:txBody>
            <a:bodyPr/>
            <a:lstStyle/>
            <a:p>
              <a:endParaRPr lang="en-GB"/>
            </a:p>
          </p:txBody>
        </p:sp>
        <p:sp>
          <p:nvSpPr>
            <p:cNvPr id="6202" name="Rectangle 57"/>
            <p:cNvSpPr>
              <a:spLocks noChangeArrowheads="1"/>
            </p:cNvSpPr>
            <p:nvPr/>
          </p:nvSpPr>
          <p:spPr bwMode="auto">
            <a:xfrm>
              <a:off x="4226" y="1645"/>
              <a:ext cx="107"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en-US" b="1">
                  <a:solidFill>
                    <a:srgbClr val="FFFFFF"/>
                  </a:solidFill>
                  <a:ea typeface="PMingLiU" pitchFamily="18" charset="-120"/>
                </a:rPr>
                <a:t>**</a:t>
              </a:r>
              <a:endParaRPr lang="en-GB" altLang="en-US" sz="2800">
                <a:latin typeface="Times New Roman" pitchFamily="18" charset="0"/>
                <a:ea typeface="PMingLiU" pitchFamily="18" charset="-120"/>
              </a:endParaRPr>
            </a:p>
          </p:txBody>
        </p:sp>
        <p:sp>
          <p:nvSpPr>
            <p:cNvPr id="6203" name="Rectangle 58"/>
            <p:cNvSpPr>
              <a:spLocks noChangeArrowheads="1"/>
            </p:cNvSpPr>
            <p:nvPr/>
          </p:nvSpPr>
          <p:spPr bwMode="auto">
            <a:xfrm>
              <a:off x="5178" y="1231"/>
              <a:ext cx="107"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en-US" b="1">
                  <a:solidFill>
                    <a:srgbClr val="FFFFFF"/>
                  </a:solidFill>
                  <a:ea typeface="PMingLiU" pitchFamily="18" charset="-120"/>
                </a:rPr>
                <a:t>**</a:t>
              </a:r>
              <a:endParaRPr lang="en-GB" altLang="en-US" sz="2800">
                <a:latin typeface="Times New Roman" pitchFamily="18" charset="0"/>
                <a:ea typeface="PMingLiU" pitchFamily="18" charset="-120"/>
              </a:endParaRPr>
            </a:p>
          </p:txBody>
        </p:sp>
        <p:sp>
          <p:nvSpPr>
            <p:cNvPr id="6204" name="Rectangle 59"/>
            <p:cNvSpPr>
              <a:spLocks noChangeArrowheads="1"/>
            </p:cNvSpPr>
            <p:nvPr/>
          </p:nvSpPr>
          <p:spPr bwMode="auto">
            <a:xfrm rot="-5400000">
              <a:off x="2351" y="1961"/>
              <a:ext cx="1023"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zh-TW" sz="1400" b="1">
                  <a:solidFill>
                    <a:srgbClr val="FFFFFF"/>
                  </a:solidFill>
                  <a:ea typeface="PMingLiU" pitchFamily="18" charset="-120"/>
                </a:rPr>
                <a:t>Creatinine Clearance</a:t>
              </a:r>
              <a:endParaRPr lang="en-GB" altLang="zh-TW" sz="2800">
                <a:latin typeface="Times New Roman" pitchFamily="18" charset="0"/>
                <a:ea typeface="PMingLiU" pitchFamily="18" charset="-120"/>
              </a:endParaRPr>
            </a:p>
          </p:txBody>
        </p:sp>
        <p:sp>
          <p:nvSpPr>
            <p:cNvPr id="6205" name="Rectangle 60"/>
            <p:cNvSpPr>
              <a:spLocks noChangeArrowheads="1"/>
            </p:cNvSpPr>
            <p:nvPr/>
          </p:nvSpPr>
          <p:spPr bwMode="auto">
            <a:xfrm rot="-5400000">
              <a:off x="2794" y="1934"/>
              <a:ext cx="40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en-US" sz="1400" b="1">
                  <a:solidFill>
                    <a:srgbClr val="FFFFFF"/>
                  </a:solidFill>
                  <a:ea typeface="PMingLiU" pitchFamily="18" charset="-120"/>
                </a:rPr>
                <a:t>(</a:t>
              </a:r>
              <a:r>
                <a:rPr lang="en-GB" altLang="zh-TW" sz="1400" b="1">
                  <a:solidFill>
                    <a:srgbClr val="FFFFFF"/>
                  </a:solidFill>
                  <a:ea typeface="PMingLiU" pitchFamily="18" charset="-120"/>
                </a:rPr>
                <a:t>ml/min)</a:t>
              </a:r>
              <a:endParaRPr lang="en-GB" altLang="zh-TW" sz="2800">
                <a:latin typeface="Times New Roman" pitchFamily="18" charset="0"/>
                <a:ea typeface="PMingLiU" pitchFamily="18" charset="-120"/>
              </a:endParaRPr>
            </a:p>
          </p:txBody>
        </p:sp>
      </p:grpSp>
      <p:sp>
        <p:nvSpPr>
          <p:cNvPr id="6150" name="Text Box 61"/>
          <p:cNvSpPr txBox="1">
            <a:spLocks noChangeArrowheads="1"/>
          </p:cNvSpPr>
          <p:nvPr/>
        </p:nvSpPr>
        <p:spPr bwMode="auto">
          <a:xfrm>
            <a:off x="971550" y="5949950"/>
            <a:ext cx="676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t>Delayed anti-TNF therapy</a:t>
            </a:r>
          </a:p>
          <a:p>
            <a:pPr eaLnBrk="1" hangingPunct="1"/>
            <a:r>
              <a:rPr lang="en-GB"/>
              <a:t>Reduction of urinary MCP-1 and glomerular macrophage number</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677863" y="0"/>
            <a:ext cx="6908800" cy="609600"/>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en-GB" altLang="zh-TW" sz="3600" b="1">
                <a:solidFill>
                  <a:schemeClr val="tx2"/>
                </a:solidFill>
                <a:ea typeface="PMingLiU" pitchFamily="18" charset="-120"/>
                <a:cs typeface="+mn-cs"/>
              </a:rPr>
              <a:t>Anti-TNF</a:t>
            </a:r>
            <a:r>
              <a:rPr lang="en-GB" altLang="zh-TW" sz="3600" b="1">
                <a:solidFill>
                  <a:schemeClr val="tx2"/>
                </a:solidFill>
                <a:ea typeface="PMingLiU" pitchFamily="18" charset="-120"/>
                <a:cs typeface="+mn-cs"/>
                <a:sym typeface="Symbol" pitchFamily="18" charset="2"/>
              </a:rPr>
              <a:t> Scarring</a:t>
            </a:r>
          </a:p>
        </p:txBody>
      </p:sp>
      <p:sp>
        <p:nvSpPr>
          <p:cNvPr id="44035" name="Rectangle 3"/>
          <p:cNvSpPr>
            <a:spLocks noChangeArrowheads="1"/>
          </p:cNvSpPr>
          <p:nvPr/>
        </p:nvSpPr>
        <p:spPr bwMode="auto">
          <a:xfrm rot="-5400000">
            <a:off x="-277812" y="16049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zh-TW" sz="1500" b="1">
                <a:solidFill>
                  <a:srgbClr val="FFFFFF"/>
                </a:solidFill>
                <a:ea typeface="PMingLiU" pitchFamily="18" charset="-120"/>
              </a:rPr>
              <a:t>Glomerular Scarring</a:t>
            </a:r>
            <a:endParaRPr lang="en-GB" altLang="zh-TW" sz="2800">
              <a:latin typeface="Times New Roman" pitchFamily="18" charset="0"/>
              <a:ea typeface="PMingLiU" pitchFamily="18" charset="-120"/>
            </a:endParaRPr>
          </a:p>
        </p:txBody>
      </p:sp>
      <p:sp>
        <p:nvSpPr>
          <p:cNvPr id="44036" name="Rectangle 4"/>
          <p:cNvSpPr>
            <a:spLocks noChangeArrowheads="1"/>
          </p:cNvSpPr>
          <p:nvPr/>
        </p:nvSpPr>
        <p:spPr bwMode="auto">
          <a:xfrm rot="-5400000">
            <a:off x="569912" y="1663701"/>
            <a:ext cx="53022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zh-TW" sz="1500" b="1">
                <a:solidFill>
                  <a:srgbClr val="FFFFFF"/>
                </a:solidFill>
                <a:ea typeface="PMingLiU" pitchFamily="18" charset="-120"/>
              </a:rPr>
              <a:t>Score</a:t>
            </a:r>
            <a:endParaRPr lang="en-GB" altLang="zh-TW" sz="2800">
              <a:latin typeface="Times New Roman" pitchFamily="18" charset="0"/>
              <a:ea typeface="PMingLiU" pitchFamily="18" charset="-120"/>
            </a:endParaRPr>
          </a:p>
        </p:txBody>
      </p:sp>
      <p:sp>
        <p:nvSpPr>
          <p:cNvPr id="44037" name="Line 5"/>
          <p:cNvSpPr>
            <a:spLocks noChangeShapeType="1"/>
          </p:cNvSpPr>
          <p:nvPr/>
        </p:nvSpPr>
        <p:spPr bwMode="auto">
          <a:xfrm>
            <a:off x="2986088" y="1379538"/>
            <a:ext cx="833437" cy="1587"/>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4038" name="Freeform 6"/>
          <p:cNvSpPr>
            <a:spLocks/>
          </p:cNvSpPr>
          <p:nvPr/>
        </p:nvSpPr>
        <p:spPr bwMode="auto">
          <a:xfrm>
            <a:off x="3365500" y="2216150"/>
            <a:ext cx="74613" cy="84138"/>
          </a:xfrm>
          <a:custGeom>
            <a:avLst/>
            <a:gdLst>
              <a:gd name="T0" fmla="*/ 0 w 107"/>
              <a:gd name="T1" fmla="*/ 105 h 105"/>
              <a:gd name="T2" fmla="*/ 107 w 107"/>
              <a:gd name="T3" fmla="*/ 105 h 105"/>
              <a:gd name="T4" fmla="*/ 53 w 107"/>
              <a:gd name="T5" fmla="*/ 0 h 105"/>
              <a:gd name="T6" fmla="*/ 0 w 107"/>
              <a:gd name="T7" fmla="*/ 105 h 105"/>
              <a:gd name="T8" fmla="*/ 0 60000 65536"/>
              <a:gd name="T9" fmla="*/ 0 60000 65536"/>
              <a:gd name="T10" fmla="*/ 0 60000 65536"/>
              <a:gd name="T11" fmla="*/ 0 60000 65536"/>
              <a:gd name="T12" fmla="*/ 0 w 107"/>
              <a:gd name="T13" fmla="*/ 0 h 105"/>
              <a:gd name="T14" fmla="*/ 107 w 107"/>
              <a:gd name="T15" fmla="*/ 105 h 105"/>
            </a:gdLst>
            <a:ahLst/>
            <a:cxnLst>
              <a:cxn ang="T8">
                <a:pos x="T0" y="T1"/>
              </a:cxn>
              <a:cxn ang="T9">
                <a:pos x="T2" y="T3"/>
              </a:cxn>
              <a:cxn ang="T10">
                <a:pos x="T4" y="T5"/>
              </a:cxn>
              <a:cxn ang="T11">
                <a:pos x="T6" y="T7"/>
              </a:cxn>
            </a:cxnLst>
            <a:rect l="T12" t="T13" r="T14" b="T15"/>
            <a:pathLst>
              <a:path w="107" h="105">
                <a:moveTo>
                  <a:pt x="0" y="105"/>
                </a:moveTo>
                <a:lnTo>
                  <a:pt x="107" y="105"/>
                </a:lnTo>
                <a:lnTo>
                  <a:pt x="53" y="0"/>
                </a:lnTo>
                <a:lnTo>
                  <a:pt x="0" y="105"/>
                </a:lnTo>
                <a:close/>
              </a:path>
            </a:pathLst>
          </a:custGeom>
          <a:solidFill>
            <a:srgbClr val="FF0000"/>
          </a:solidFill>
          <a:ln w="0">
            <a:solidFill>
              <a:srgbClr val="FF0000"/>
            </a:solidFill>
            <a:prstDash val="solid"/>
            <a:round/>
            <a:headEnd/>
            <a:tailEnd/>
          </a:ln>
        </p:spPr>
        <p:txBody>
          <a:bodyPr/>
          <a:lstStyle/>
          <a:p>
            <a:endParaRPr lang="en-GB"/>
          </a:p>
        </p:txBody>
      </p:sp>
      <p:sp>
        <p:nvSpPr>
          <p:cNvPr id="44039" name="Freeform 7"/>
          <p:cNvSpPr>
            <a:spLocks/>
          </p:cNvSpPr>
          <p:nvPr/>
        </p:nvSpPr>
        <p:spPr bwMode="auto">
          <a:xfrm>
            <a:off x="3365500" y="1484313"/>
            <a:ext cx="74613" cy="84137"/>
          </a:xfrm>
          <a:custGeom>
            <a:avLst/>
            <a:gdLst>
              <a:gd name="T0" fmla="*/ 0 w 107"/>
              <a:gd name="T1" fmla="*/ 106 h 106"/>
              <a:gd name="T2" fmla="*/ 107 w 107"/>
              <a:gd name="T3" fmla="*/ 106 h 106"/>
              <a:gd name="T4" fmla="*/ 53 w 107"/>
              <a:gd name="T5" fmla="*/ 0 h 106"/>
              <a:gd name="T6" fmla="*/ 0 w 107"/>
              <a:gd name="T7" fmla="*/ 106 h 106"/>
              <a:gd name="T8" fmla="*/ 0 60000 65536"/>
              <a:gd name="T9" fmla="*/ 0 60000 65536"/>
              <a:gd name="T10" fmla="*/ 0 60000 65536"/>
              <a:gd name="T11" fmla="*/ 0 60000 65536"/>
              <a:gd name="T12" fmla="*/ 0 w 107"/>
              <a:gd name="T13" fmla="*/ 0 h 106"/>
              <a:gd name="T14" fmla="*/ 107 w 107"/>
              <a:gd name="T15" fmla="*/ 106 h 106"/>
            </a:gdLst>
            <a:ahLst/>
            <a:cxnLst>
              <a:cxn ang="T8">
                <a:pos x="T0" y="T1"/>
              </a:cxn>
              <a:cxn ang="T9">
                <a:pos x="T2" y="T3"/>
              </a:cxn>
              <a:cxn ang="T10">
                <a:pos x="T4" y="T5"/>
              </a:cxn>
              <a:cxn ang="T11">
                <a:pos x="T6" y="T7"/>
              </a:cxn>
            </a:cxnLst>
            <a:rect l="T12" t="T13" r="T14" b="T15"/>
            <a:pathLst>
              <a:path w="107" h="106">
                <a:moveTo>
                  <a:pt x="0" y="106"/>
                </a:moveTo>
                <a:lnTo>
                  <a:pt x="107" y="106"/>
                </a:lnTo>
                <a:lnTo>
                  <a:pt x="53" y="0"/>
                </a:lnTo>
                <a:lnTo>
                  <a:pt x="0" y="106"/>
                </a:lnTo>
                <a:close/>
              </a:path>
            </a:pathLst>
          </a:custGeom>
          <a:solidFill>
            <a:srgbClr val="FF0000"/>
          </a:solidFill>
          <a:ln w="0">
            <a:solidFill>
              <a:srgbClr val="FF0000"/>
            </a:solidFill>
            <a:prstDash val="solid"/>
            <a:round/>
            <a:headEnd/>
            <a:tailEnd/>
          </a:ln>
        </p:spPr>
        <p:txBody>
          <a:bodyPr/>
          <a:lstStyle/>
          <a:p>
            <a:endParaRPr lang="en-GB"/>
          </a:p>
        </p:txBody>
      </p:sp>
      <p:sp>
        <p:nvSpPr>
          <p:cNvPr id="44040" name="Freeform 8"/>
          <p:cNvSpPr>
            <a:spLocks/>
          </p:cNvSpPr>
          <p:nvPr/>
        </p:nvSpPr>
        <p:spPr bwMode="auto">
          <a:xfrm>
            <a:off x="3254375" y="1484313"/>
            <a:ext cx="74613" cy="84137"/>
          </a:xfrm>
          <a:custGeom>
            <a:avLst/>
            <a:gdLst>
              <a:gd name="T0" fmla="*/ 0 w 105"/>
              <a:gd name="T1" fmla="*/ 106 h 106"/>
              <a:gd name="T2" fmla="*/ 105 w 105"/>
              <a:gd name="T3" fmla="*/ 106 h 106"/>
              <a:gd name="T4" fmla="*/ 52 w 105"/>
              <a:gd name="T5" fmla="*/ 0 h 106"/>
              <a:gd name="T6" fmla="*/ 0 w 105"/>
              <a:gd name="T7" fmla="*/ 106 h 106"/>
              <a:gd name="T8" fmla="*/ 0 60000 65536"/>
              <a:gd name="T9" fmla="*/ 0 60000 65536"/>
              <a:gd name="T10" fmla="*/ 0 60000 65536"/>
              <a:gd name="T11" fmla="*/ 0 60000 65536"/>
              <a:gd name="T12" fmla="*/ 0 w 105"/>
              <a:gd name="T13" fmla="*/ 0 h 106"/>
              <a:gd name="T14" fmla="*/ 105 w 105"/>
              <a:gd name="T15" fmla="*/ 106 h 106"/>
            </a:gdLst>
            <a:ahLst/>
            <a:cxnLst>
              <a:cxn ang="T8">
                <a:pos x="T0" y="T1"/>
              </a:cxn>
              <a:cxn ang="T9">
                <a:pos x="T2" y="T3"/>
              </a:cxn>
              <a:cxn ang="T10">
                <a:pos x="T4" y="T5"/>
              </a:cxn>
              <a:cxn ang="T11">
                <a:pos x="T6" y="T7"/>
              </a:cxn>
            </a:cxnLst>
            <a:rect l="T12" t="T13" r="T14" b="T15"/>
            <a:pathLst>
              <a:path w="105" h="106">
                <a:moveTo>
                  <a:pt x="0" y="106"/>
                </a:moveTo>
                <a:lnTo>
                  <a:pt x="105" y="106"/>
                </a:lnTo>
                <a:lnTo>
                  <a:pt x="52" y="0"/>
                </a:lnTo>
                <a:lnTo>
                  <a:pt x="0" y="106"/>
                </a:lnTo>
                <a:close/>
              </a:path>
            </a:pathLst>
          </a:custGeom>
          <a:solidFill>
            <a:srgbClr val="FF0000"/>
          </a:solidFill>
          <a:ln w="0">
            <a:solidFill>
              <a:srgbClr val="FF0000"/>
            </a:solidFill>
            <a:prstDash val="solid"/>
            <a:round/>
            <a:headEnd/>
            <a:tailEnd/>
          </a:ln>
        </p:spPr>
        <p:txBody>
          <a:bodyPr/>
          <a:lstStyle/>
          <a:p>
            <a:endParaRPr lang="en-GB"/>
          </a:p>
        </p:txBody>
      </p:sp>
      <p:sp>
        <p:nvSpPr>
          <p:cNvPr id="44041" name="Freeform 9"/>
          <p:cNvSpPr>
            <a:spLocks/>
          </p:cNvSpPr>
          <p:nvPr/>
        </p:nvSpPr>
        <p:spPr bwMode="auto">
          <a:xfrm>
            <a:off x="3365500" y="752475"/>
            <a:ext cx="74613" cy="84138"/>
          </a:xfrm>
          <a:custGeom>
            <a:avLst/>
            <a:gdLst>
              <a:gd name="T0" fmla="*/ 0 w 107"/>
              <a:gd name="T1" fmla="*/ 105 h 105"/>
              <a:gd name="T2" fmla="*/ 107 w 107"/>
              <a:gd name="T3" fmla="*/ 105 h 105"/>
              <a:gd name="T4" fmla="*/ 53 w 107"/>
              <a:gd name="T5" fmla="*/ 0 h 105"/>
              <a:gd name="T6" fmla="*/ 0 w 107"/>
              <a:gd name="T7" fmla="*/ 105 h 105"/>
              <a:gd name="T8" fmla="*/ 0 60000 65536"/>
              <a:gd name="T9" fmla="*/ 0 60000 65536"/>
              <a:gd name="T10" fmla="*/ 0 60000 65536"/>
              <a:gd name="T11" fmla="*/ 0 60000 65536"/>
              <a:gd name="T12" fmla="*/ 0 w 107"/>
              <a:gd name="T13" fmla="*/ 0 h 105"/>
              <a:gd name="T14" fmla="*/ 107 w 107"/>
              <a:gd name="T15" fmla="*/ 105 h 105"/>
            </a:gdLst>
            <a:ahLst/>
            <a:cxnLst>
              <a:cxn ang="T8">
                <a:pos x="T0" y="T1"/>
              </a:cxn>
              <a:cxn ang="T9">
                <a:pos x="T2" y="T3"/>
              </a:cxn>
              <a:cxn ang="T10">
                <a:pos x="T4" y="T5"/>
              </a:cxn>
              <a:cxn ang="T11">
                <a:pos x="T6" y="T7"/>
              </a:cxn>
            </a:cxnLst>
            <a:rect l="T12" t="T13" r="T14" b="T15"/>
            <a:pathLst>
              <a:path w="107" h="105">
                <a:moveTo>
                  <a:pt x="0" y="105"/>
                </a:moveTo>
                <a:lnTo>
                  <a:pt x="107" y="105"/>
                </a:lnTo>
                <a:lnTo>
                  <a:pt x="53" y="0"/>
                </a:lnTo>
                <a:lnTo>
                  <a:pt x="0" y="105"/>
                </a:lnTo>
                <a:close/>
              </a:path>
            </a:pathLst>
          </a:custGeom>
          <a:solidFill>
            <a:srgbClr val="FF0000"/>
          </a:solidFill>
          <a:ln w="0">
            <a:solidFill>
              <a:srgbClr val="FF0000"/>
            </a:solidFill>
            <a:prstDash val="solid"/>
            <a:round/>
            <a:headEnd/>
            <a:tailEnd/>
          </a:ln>
        </p:spPr>
        <p:txBody>
          <a:bodyPr/>
          <a:lstStyle/>
          <a:p>
            <a:endParaRPr lang="en-GB"/>
          </a:p>
        </p:txBody>
      </p:sp>
      <p:sp>
        <p:nvSpPr>
          <p:cNvPr id="44042" name="Freeform 10"/>
          <p:cNvSpPr>
            <a:spLocks/>
          </p:cNvSpPr>
          <p:nvPr/>
        </p:nvSpPr>
        <p:spPr bwMode="auto">
          <a:xfrm>
            <a:off x="3476625" y="752475"/>
            <a:ext cx="74613" cy="84138"/>
          </a:xfrm>
          <a:custGeom>
            <a:avLst/>
            <a:gdLst>
              <a:gd name="T0" fmla="*/ 0 w 106"/>
              <a:gd name="T1" fmla="*/ 105 h 105"/>
              <a:gd name="T2" fmla="*/ 106 w 106"/>
              <a:gd name="T3" fmla="*/ 105 h 105"/>
              <a:gd name="T4" fmla="*/ 54 w 106"/>
              <a:gd name="T5" fmla="*/ 0 h 105"/>
              <a:gd name="T6" fmla="*/ 0 w 106"/>
              <a:gd name="T7" fmla="*/ 105 h 105"/>
              <a:gd name="T8" fmla="*/ 0 60000 65536"/>
              <a:gd name="T9" fmla="*/ 0 60000 65536"/>
              <a:gd name="T10" fmla="*/ 0 60000 65536"/>
              <a:gd name="T11" fmla="*/ 0 60000 65536"/>
              <a:gd name="T12" fmla="*/ 0 w 106"/>
              <a:gd name="T13" fmla="*/ 0 h 105"/>
              <a:gd name="T14" fmla="*/ 106 w 106"/>
              <a:gd name="T15" fmla="*/ 105 h 105"/>
            </a:gdLst>
            <a:ahLst/>
            <a:cxnLst>
              <a:cxn ang="T8">
                <a:pos x="T0" y="T1"/>
              </a:cxn>
              <a:cxn ang="T9">
                <a:pos x="T2" y="T3"/>
              </a:cxn>
              <a:cxn ang="T10">
                <a:pos x="T4" y="T5"/>
              </a:cxn>
              <a:cxn ang="T11">
                <a:pos x="T6" y="T7"/>
              </a:cxn>
            </a:cxnLst>
            <a:rect l="T12" t="T13" r="T14" b="T15"/>
            <a:pathLst>
              <a:path w="106" h="105">
                <a:moveTo>
                  <a:pt x="0" y="105"/>
                </a:moveTo>
                <a:lnTo>
                  <a:pt x="106" y="105"/>
                </a:lnTo>
                <a:lnTo>
                  <a:pt x="54" y="0"/>
                </a:lnTo>
                <a:lnTo>
                  <a:pt x="0" y="105"/>
                </a:lnTo>
                <a:close/>
              </a:path>
            </a:pathLst>
          </a:custGeom>
          <a:solidFill>
            <a:srgbClr val="FF0000"/>
          </a:solidFill>
          <a:ln w="0">
            <a:solidFill>
              <a:srgbClr val="FF0000"/>
            </a:solidFill>
            <a:prstDash val="solid"/>
            <a:round/>
            <a:headEnd/>
            <a:tailEnd/>
          </a:ln>
        </p:spPr>
        <p:txBody>
          <a:bodyPr/>
          <a:lstStyle/>
          <a:p>
            <a:endParaRPr lang="en-GB"/>
          </a:p>
        </p:txBody>
      </p:sp>
      <p:sp>
        <p:nvSpPr>
          <p:cNvPr id="44043" name="Line 11"/>
          <p:cNvSpPr>
            <a:spLocks noChangeShapeType="1"/>
          </p:cNvSpPr>
          <p:nvPr/>
        </p:nvSpPr>
        <p:spPr bwMode="auto">
          <a:xfrm>
            <a:off x="1733550" y="2624138"/>
            <a:ext cx="833438" cy="1587"/>
          </a:xfrm>
          <a:prstGeom prst="line">
            <a:avLst/>
          </a:prstGeom>
          <a:noFill/>
          <a:ln w="15875">
            <a:solidFill>
              <a:srgbClr val="00FF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4044" name="Rectangle 12"/>
          <p:cNvSpPr>
            <a:spLocks noChangeArrowheads="1"/>
          </p:cNvSpPr>
          <p:nvPr/>
        </p:nvSpPr>
        <p:spPr bwMode="auto">
          <a:xfrm>
            <a:off x="2111375" y="2947988"/>
            <a:ext cx="77788" cy="84137"/>
          </a:xfrm>
          <a:prstGeom prst="rect">
            <a:avLst/>
          </a:prstGeom>
          <a:solidFill>
            <a:srgbClr val="00FF00"/>
          </a:solidFill>
          <a:ln w="0">
            <a:solidFill>
              <a:srgbClr val="00FF00"/>
            </a:solidFill>
            <a:miter lim="800000"/>
            <a:headEnd/>
            <a:tailEnd/>
          </a:ln>
        </p:spPr>
        <p:txBody>
          <a:bodyPr/>
          <a:lstStyle/>
          <a:p>
            <a:endParaRPr lang="en-US"/>
          </a:p>
        </p:txBody>
      </p:sp>
      <p:sp>
        <p:nvSpPr>
          <p:cNvPr id="44045" name="Rectangle 13"/>
          <p:cNvSpPr>
            <a:spLocks noChangeArrowheads="1"/>
          </p:cNvSpPr>
          <p:nvPr/>
        </p:nvSpPr>
        <p:spPr bwMode="auto">
          <a:xfrm>
            <a:off x="2111375" y="2581275"/>
            <a:ext cx="77788" cy="85725"/>
          </a:xfrm>
          <a:prstGeom prst="rect">
            <a:avLst/>
          </a:prstGeom>
          <a:solidFill>
            <a:srgbClr val="00FF00"/>
          </a:solidFill>
          <a:ln w="0">
            <a:solidFill>
              <a:srgbClr val="00FF00"/>
            </a:solidFill>
            <a:miter lim="800000"/>
            <a:headEnd/>
            <a:tailEnd/>
          </a:ln>
        </p:spPr>
        <p:txBody>
          <a:bodyPr/>
          <a:lstStyle/>
          <a:p>
            <a:endParaRPr lang="en-US"/>
          </a:p>
        </p:txBody>
      </p:sp>
      <p:sp>
        <p:nvSpPr>
          <p:cNvPr id="44046" name="Rectangle 14"/>
          <p:cNvSpPr>
            <a:spLocks noChangeArrowheads="1"/>
          </p:cNvSpPr>
          <p:nvPr/>
        </p:nvSpPr>
        <p:spPr bwMode="auto">
          <a:xfrm>
            <a:off x="2000250" y="2581275"/>
            <a:ext cx="76200" cy="85725"/>
          </a:xfrm>
          <a:prstGeom prst="rect">
            <a:avLst/>
          </a:prstGeom>
          <a:solidFill>
            <a:srgbClr val="00FF00"/>
          </a:solidFill>
          <a:ln w="0">
            <a:solidFill>
              <a:srgbClr val="00FF00"/>
            </a:solidFill>
            <a:miter lim="800000"/>
            <a:headEnd/>
            <a:tailEnd/>
          </a:ln>
        </p:spPr>
        <p:txBody>
          <a:bodyPr/>
          <a:lstStyle/>
          <a:p>
            <a:endParaRPr lang="en-US"/>
          </a:p>
        </p:txBody>
      </p:sp>
      <p:sp>
        <p:nvSpPr>
          <p:cNvPr id="44047" name="Rectangle 15"/>
          <p:cNvSpPr>
            <a:spLocks noChangeArrowheads="1"/>
          </p:cNvSpPr>
          <p:nvPr/>
        </p:nvSpPr>
        <p:spPr bwMode="auto">
          <a:xfrm>
            <a:off x="2224088" y="2581275"/>
            <a:ext cx="74612" cy="85725"/>
          </a:xfrm>
          <a:prstGeom prst="rect">
            <a:avLst/>
          </a:prstGeom>
          <a:solidFill>
            <a:srgbClr val="00FF00"/>
          </a:solidFill>
          <a:ln w="0">
            <a:solidFill>
              <a:srgbClr val="00FF00"/>
            </a:solidFill>
            <a:miter lim="800000"/>
            <a:headEnd/>
            <a:tailEnd/>
          </a:ln>
        </p:spPr>
        <p:txBody>
          <a:bodyPr/>
          <a:lstStyle/>
          <a:p>
            <a:endParaRPr lang="en-US"/>
          </a:p>
        </p:txBody>
      </p:sp>
      <p:sp>
        <p:nvSpPr>
          <p:cNvPr id="44048" name="Rectangle 16"/>
          <p:cNvSpPr>
            <a:spLocks noChangeArrowheads="1"/>
          </p:cNvSpPr>
          <p:nvPr/>
        </p:nvSpPr>
        <p:spPr bwMode="auto">
          <a:xfrm>
            <a:off x="1889125" y="2581275"/>
            <a:ext cx="74613" cy="85725"/>
          </a:xfrm>
          <a:prstGeom prst="rect">
            <a:avLst/>
          </a:prstGeom>
          <a:solidFill>
            <a:srgbClr val="00FF00"/>
          </a:solidFill>
          <a:ln w="0">
            <a:solidFill>
              <a:srgbClr val="00FF00"/>
            </a:solidFill>
            <a:miter lim="800000"/>
            <a:headEnd/>
            <a:tailEnd/>
          </a:ln>
        </p:spPr>
        <p:txBody>
          <a:bodyPr/>
          <a:lstStyle/>
          <a:p>
            <a:endParaRPr lang="en-US"/>
          </a:p>
        </p:txBody>
      </p:sp>
      <p:sp>
        <p:nvSpPr>
          <p:cNvPr id="44049" name="Rectangle 17"/>
          <p:cNvSpPr>
            <a:spLocks noChangeArrowheads="1"/>
          </p:cNvSpPr>
          <p:nvPr/>
        </p:nvSpPr>
        <p:spPr bwMode="auto">
          <a:xfrm>
            <a:off x="2111375" y="2216150"/>
            <a:ext cx="77788" cy="84138"/>
          </a:xfrm>
          <a:prstGeom prst="rect">
            <a:avLst/>
          </a:prstGeom>
          <a:solidFill>
            <a:srgbClr val="00FF00"/>
          </a:solidFill>
          <a:ln w="0">
            <a:solidFill>
              <a:srgbClr val="00FF00"/>
            </a:solidFill>
            <a:miter lim="800000"/>
            <a:headEnd/>
            <a:tailEnd/>
          </a:ln>
        </p:spPr>
        <p:txBody>
          <a:bodyPr/>
          <a:lstStyle/>
          <a:p>
            <a:endParaRPr lang="en-US"/>
          </a:p>
        </p:txBody>
      </p:sp>
      <p:sp>
        <p:nvSpPr>
          <p:cNvPr id="44050" name="Line 18"/>
          <p:cNvSpPr>
            <a:spLocks noChangeShapeType="1"/>
          </p:cNvSpPr>
          <p:nvPr/>
        </p:nvSpPr>
        <p:spPr bwMode="auto">
          <a:xfrm>
            <a:off x="1314450" y="2989263"/>
            <a:ext cx="2927350" cy="1587"/>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4051" name="Rectangle 19"/>
          <p:cNvSpPr>
            <a:spLocks noChangeArrowheads="1"/>
          </p:cNvSpPr>
          <p:nvPr/>
        </p:nvSpPr>
        <p:spPr bwMode="auto">
          <a:xfrm>
            <a:off x="1939925" y="3040063"/>
            <a:ext cx="3286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zh-TW" sz="1500" b="1">
                <a:solidFill>
                  <a:srgbClr val="FFFFFF"/>
                </a:solidFill>
                <a:ea typeface="PMingLiU" pitchFamily="18" charset="-120"/>
              </a:rPr>
              <a:t>TNF</a:t>
            </a:r>
            <a:endParaRPr lang="en-GB" altLang="zh-TW" sz="2800">
              <a:latin typeface="Times New Roman" pitchFamily="18" charset="0"/>
              <a:ea typeface="PMingLiU" pitchFamily="18" charset="-120"/>
            </a:endParaRPr>
          </a:p>
        </p:txBody>
      </p:sp>
      <p:sp>
        <p:nvSpPr>
          <p:cNvPr id="44052" name="Rectangle 20"/>
          <p:cNvSpPr>
            <a:spLocks noChangeArrowheads="1"/>
          </p:cNvSpPr>
          <p:nvPr/>
        </p:nvSpPr>
        <p:spPr bwMode="auto">
          <a:xfrm>
            <a:off x="2266950" y="3040063"/>
            <a:ext cx="1079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zh-TW" sz="1500" b="1">
                <a:solidFill>
                  <a:srgbClr val="FFFFFF"/>
                </a:solidFill>
                <a:latin typeface="Symbol" pitchFamily="18" charset="2"/>
                <a:ea typeface="PMingLiU" pitchFamily="18" charset="-120"/>
              </a:rPr>
              <a:t>a</a:t>
            </a:r>
            <a:endParaRPr lang="en-GB" altLang="zh-TW" sz="2800">
              <a:latin typeface="Times New Roman" pitchFamily="18" charset="0"/>
              <a:ea typeface="PMingLiU" pitchFamily="18" charset="-120"/>
            </a:endParaRPr>
          </a:p>
        </p:txBody>
      </p:sp>
      <p:sp>
        <p:nvSpPr>
          <p:cNvPr id="44053" name="Rectangle 21"/>
          <p:cNvSpPr>
            <a:spLocks noChangeArrowheads="1"/>
          </p:cNvSpPr>
          <p:nvPr/>
        </p:nvSpPr>
        <p:spPr bwMode="auto">
          <a:xfrm>
            <a:off x="3062288" y="3040063"/>
            <a:ext cx="6016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zh-TW" sz="1500" b="1">
                <a:solidFill>
                  <a:srgbClr val="FFFFFF"/>
                </a:solidFill>
                <a:ea typeface="PMingLiU" pitchFamily="18" charset="-120"/>
              </a:rPr>
              <a:t>Control</a:t>
            </a:r>
            <a:endParaRPr lang="en-GB" altLang="zh-TW" sz="2800">
              <a:latin typeface="Times New Roman" pitchFamily="18" charset="0"/>
              <a:ea typeface="PMingLiU" pitchFamily="18" charset="-120"/>
            </a:endParaRPr>
          </a:p>
        </p:txBody>
      </p:sp>
      <p:sp>
        <p:nvSpPr>
          <p:cNvPr id="44054" name="Line 22"/>
          <p:cNvSpPr>
            <a:spLocks noChangeShapeType="1"/>
          </p:cNvSpPr>
          <p:nvPr/>
        </p:nvSpPr>
        <p:spPr bwMode="auto">
          <a:xfrm flipV="1">
            <a:off x="1314450" y="793750"/>
            <a:ext cx="0" cy="2195513"/>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4055" name="Line 23"/>
          <p:cNvSpPr>
            <a:spLocks noChangeShapeType="1"/>
          </p:cNvSpPr>
          <p:nvPr/>
        </p:nvSpPr>
        <p:spPr bwMode="auto">
          <a:xfrm flipH="1">
            <a:off x="1274763" y="2989263"/>
            <a:ext cx="39687" cy="1587"/>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4056" name="Rectangle 24"/>
          <p:cNvSpPr>
            <a:spLocks noChangeArrowheads="1"/>
          </p:cNvSpPr>
          <p:nvPr/>
        </p:nvSpPr>
        <p:spPr bwMode="auto">
          <a:xfrm>
            <a:off x="1084263" y="2879725"/>
            <a:ext cx="936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en-US" sz="1500" b="1">
                <a:solidFill>
                  <a:srgbClr val="FFFFFF"/>
                </a:solidFill>
                <a:ea typeface="PMingLiU" pitchFamily="18" charset="-120"/>
              </a:rPr>
              <a:t>0</a:t>
            </a:r>
            <a:endParaRPr lang="en-GB" altLang="en-US" sz="2800">
              <a:latin typeface="Times New Roman" pitchFamily="18" charset="0"/>
              <a:ea typeface="PMingLiU" pitchFamily="18" charset="-120"/>
            </a:endParaRPr>
          </a:p>
        </p:txBody>
      </p:sp>
      <p:sp>
        <p:nvSpPr>
          <p:cNvPr id="44057" name="Line 25"/>
          <p:cNvSpPr>
            <a:spLocks noChangeShapeType="1"/>
          </p:cNvSpPr>
          <p:nvPr/>
        </p:nvSpPr>
        <p:spPr bwMode="auto">
          <a:xfrm flipH="1">
            <a:off x="1274763" y="2257425"/>
            <a:ext cx="39687" cy="1588"/>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4058" name="Rectangle 26"/>
          <p:cNvSpPr>
            <a:spLocks noChangeArrowheads="1"/>
          </p:cNvSpPr>
          <p:nvPr/>
        </p:nvSpPr>
        <p:spPr bwMode="auto">
          <a:xfrm>
            <a:off x="1084263" y="2147888"/>
            <a:ext cx="936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en-US" sz="1500" b="1">
                <a:solidFill>
                  <a:srgbClr val="FFFFFF"/>
                </a:solidFill>
                <a:ea typeface="PMingLiU" pitchFamily="18" charset="-120"/>
              </a:rPr>
              <a:t>1</a:t>
            </a:r>
            <a:endParaRPr lang="en-GB" altLang="en-US" sz="2800">
              <a:latin typeface="Times New Roman" pitchFamily="18" charset="0"/>
              <a:ea typeface="PMingLiU" pitchFamily="18" charset="-120"/>
            </a:endParaRPr>
          </a:p>
        </p:txBody>
      </p:sp>
      <p:sp>
        <p:nvSpPr>
          <p:cNvPr id="44059" name="Line 27"/>
          <p:cNvSpPr>
            <a:spLocks noChangeShapeType="1"/>
          </p:cNvSpPr>
          <p:nvPr/>
        </p:nvSpPr>
        <p:spPr bwMode="auto">
          <a:xfrm flipH="1">
            <a:off x="1274763" y="1525588"/>
            <a:ext cx="39687" cy="1587"/>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4060" name="Rectangle 28"/>
          <p:cNvSpPr>
            <a:spLocks noChangeArrowheads="1"/>
          </p:cNvSpPr>
          <p:nvPr/>
        </p:nvSpPr>
        <p:spPr bwMode="auto">
          <a:xfrm>
            <a:off x="1084263" y="1417638"/>
            <a:ext cx="936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en-US" sz="1500" b="1">
                <a:solidFill>
                  <a:srgbClr val="FFFFFF"/>
                </a:solidFill>
                <a:ea typeface="PMingLiU" pitchFamily="18" charset="-120"/>
              </a:rPr>
              <a:t>2</a:t>
            </a:r>
            <a:endParaRPr lang="en-GB" altLang="en-US" sz="2800">
              <a:latin typeface="Times New Roman" pitchFamily="18" charset="0"/>
              <a:ea typeface="PMingLiU" pitchFamily="18" charset="-120"/>
            </a:endParaRPr>
          </a:p>
        </p:txBody>
      </p:sp>
      <p:sp>
        <p:nvSpPr>
          <p:cNvPr id="44061" name="Line 29"/>
          <p:cNvSpPr>
            <a:spLocks noChangeShapeType="1"/>
          </p:cNvSpPr>
          <p:nvPr/>
        </p:nvSpPr>
        <p:spPr bwMode="auto">
          <a:xfrm flipH="1">
            <a:off x="1274763" y="793750"/>
            <a:ext cx="39687" cy="1588"/>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4062" name="Rectangle 30"/>
          <p:cNvSpPr>
            <a:spLocks noChangeArrowheads="1"/>
          </p:cNvSpPr>
          <p:nvPr/>
        </p:nvSpPr>
        <p:spPr bwMode="auto">
          <a:xfrm>
            <a:off x="1084263" y="685800"/>
            <a:ext cx="936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en-US" sz="1500" b="1">
                <a:solidFill>
                  <a:srgbClr val="FFFFFF"/>
                </a:solidFill>
                <a:ea typeface="PMingLiU" pitchFamily="18" charset="-120"/>
              </a:rPr>
              <a:t>3</a:t>
            </a:r>
            <a:endParaRPr lang="en-GB" altLang="en-US" sz="2800">
              <a:latin typeface="Times New Roman" pitchFamily="18" charset="0"/>
              <a:ea typeface="PMingLiU" pitchFamily="18" charset="-120"/>
            </a:endParaRPr>
          </a:p>
        </p:txBody>
      </p:sp>
      <p:sp>
        <p:nvSpPr>
          <p:cNvPr id="44063" name="Rectangle 31"/>
          <p:cNvSpPr>
            <a:spLocks noChangeArrowheads="1"/>
          </p:cNvSpPr>
          <p:nvPr/>
        </p:nvSpPr>
        <p:spPr bwMode="auto">
          <a:xfrm>
            <a:off x="2235200" y="990600"/>
            <a:ext cx="636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zh-TW" sz="1500" b="1">
                <a:solidFill>
                  <a:srgbClr val="FFFFFF"/>
                </a:solidFill>
                <a:ea typeface="PMingLiU" pitchFamily="18" charset="-120"/>
              </a:rPr>
              <a:t>P&lt;0.005</a:t>
            </a:r>
            <a:endParaRPr lang="en-GB" altLang="zh-TW" sz="2800">
              <a:latin typeface="Times New Roman" pitchFamily="18" charset="0"/>
              <a:ea typeface="PMingLiU" pitchFamily="18" charset="-120"/>
            </a:endParaRPr>
          </a:p>
        </p:txBody>
      </p:sp>
      <p:sp>
        <p:nvSpPr>
          <p:cNvPr id="44064" name="Line 32"/>
          <p:cNvSpPr>
            <a:spLocks noChangeShapeType="1"/>
          </p:cNvSpPr>
          <p:nvPr/>
        </p:nvSpPr>
        <p:spPr bwMode="auto">
          <a:xfrm>
            <a:off x="2992438" y="4770438"/>
            <a:ext cx="836612" cy="1587"/>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4065" name="Freeform 33"/>
          <p:cNvSpPr>
            <a:spLocks/>
          </p:cNvSpPr>
          <p:nvPr/>
        </p:nvSpPr>
        <p:spPr bwMode="auto">
          <a:xfrm>
            <a:off x="3371850" y="5497513"/>
            <a:ext cx="76200" cy="84137"/>
          </a:xfrm>
          <a:custGeom>
            <a:avLst/>
            <a:gdLst>
              <a:gd name="T0" fmla="*/ 0 w 105"/>
              <a:gd name="T1" fmla="*/ 107 h 107"/>
              <a:gd name="T2" fmla="*/ 105 w 105"/>
              <a:gd name="T3" fmla="*/ 107 h 107"/>
              <a:gd name="T4" fmla="*/ 53 w 105"/>
              <a:gd name="T5" fmla="*/ 0 h 107"/>
              <a:gd name="T6" fmla="*/ 0 w 105"/>
              <a:gd name="T7" fmla="*/ 107 h 107"/>
              <a:gd name="T8" fmla="*/ 0 60000 65536"/>
              <a:gd name="T9" fmla="*/ 0 60000 65536"/>
              <a:gd name="T10" fmla="*/ 0 60000 65536"/>
              <a:gd name="T11" fmla="*/ 0 60000 65536"/>
              <a:gd name="T12" fmla="*/ 0 w 105"/>
              <a:gd name="T13" fmla="*/ 0 h 107"/>
              <a:gd name="T14" fmla="*/ 105 w 105"/>
              <a:gd name="T15" fmla="*/ 107 h 107"/>
            </a:gdLst>
            <a:ahLst/>
            <a:cxnLst>
              <a:cxn ang="T8">
                <a:pos x="T0" y="T1"/>
              </a:cxn>
              <a:cxn ang="T9">
                <a:pos x="T2" y="T3"/>
              </a:cxn>
              <a:cxn ang="T10">
                <a:pos x="T4" y="T5"/>
              </a:cxn>
              <a:cxn ang="T11">
                <a:pos x="T6" y="T7"/>
              </a:cxn>
            </a:cxnLst>
            <a:rect l="T12" t="T13" r="T14" b="T15"/>
            <a:pathLst>
              <a:path w="105" h="107">
                <a:moveTo>
                  <a:pt x="0" y="107"/>
                </a:moveTo>
                <a:lnTo>
                  <a:pt x="105" y="107"/>
                </a:lnTo>
                <a:lnTo>
                  <a:pt x="53" y="0"/>
                </a:lnTo>
                <a:lnTo>
                  <a:pt x="0" y="107"/>
                </a:lnTo>
                <a:close/>
              </a:path>
            </a:pathLst>
          </a:custGeom>
          <a:solidFill>
            <a:srgbClr val="FF0000"/>
          </a:solidFill>
          <a:ln w="0">
            <a:solidFill>
              <a:srgbClr val="FF0000"/>
            </a:solidFill>
            <a:prstDash val="solid"/>
            <a:round/>
            <a:headEnd/>
            <a:tailEnd/>
          </a:ln>
        </p:spPr>
        <p:txBody>
          <a:bodyPr/>
          <a:lstStyle/>
          <a:p>
            <a:endParaRPr lang="en-GB"/>
          </a:p>
        </p:txBody>
      </p:sp>
      <p:sp>
        <p:nvSpPr>
          <p:cNvPr id="44066" name="Freeform 34"/>
          <p:cNvSpPr>
            <a:spLocks/>
          </p:cNvSpPr>
          <p:nvPr/>
        </p:nvSpPr>
        <p:spPr bwMode="auto">
          <a:xfrm>
            <a:off x="3371850" y="4948238"/>
            <a:ext cx="76200" cy="84137"/>
          </a:xfrm>
          <a:custGeom>
            <a:avLst/>
            <a:gdLst>
              <a:gd name="T0" fmla="*/ 0 w 105"/>
              <a:gd name="T1" fmla="*/ 105 h 105"/>
              <a:gd name="T2" fmla="*/ 105 w 105"/>
              <a:gd name="T3" fmla="*/ 105 h 105"/>
              <a:gd name="T4" fmla="*/ 53 w 105"/>
              <a:gd name="T5" fmla="*/ 0 h 105"/>
              <a:gd name="T6" fmla="*/ 0 w 105"/>
              <a:gd name="T7" fmla="*/ 105 h 105"/>
              <a:gd name="T8" fmla="*/ 0 60000 65536"/>
              <a:gd name="T9" fmla="*/ 0 60000 65536"/>
              <a:gd name="T10" fmla="*/ 0 60000 65536"/>
              <a:gd name="T11" fmla="*/ 0 60000 65536"/>
              <a:gd name="T12" fmla="*/ 0 w 105"/>
              <a:gd name="T13" fmla="*/ 0 h 105"/>
              <a:gd name="T14" fmla="*/ 105 w 105"/>
              <a:gd name="T15" fmla="*/ 105 h 105"/>
            </a:gdLst>
            <a:ahLst/>
            <a:cxnLst>
              <a:cxn ang="T8">
                <a:pos x="T0" y="T1"/>
              </a:cxn>
              <a:cxn ang="T9">
                <a:pos x="T2" y="T3"/>
              </a:cxn>
              <a:cxn ang="T10">
                <a:pos x="T4" y="T5"/>
              </a:cxn>
              <a:cxn ang="T11">
                <a:pos x="T6" y="T7"/>
              </a:cxn>
            </a:cxnLst>
            <a:rect l="T12" t="T13" r="T14" b="T15"/>
            <a:pathLst>
              <a:path w="105" h="105">
                <a:moveTo>
                  <a:pt x="0" y="105"/>
                </a:moveTo>
                <a:lnTo>
                  <a:pt x="105" y="105"/>
                </a:lnTo>
                <a:lnTo>
                  <a:pt x="53" y="0"/>
                </a:lnTo>
                <a:lnTo>
                  <a:pt x="0" y="105"/>
                </a:lnTo>
                <a:close/>
              </a:path>
            </a:pathLst>
          </a:custGeom>
          <a:solidFill>
            <a:srgbClr val="FF0000"/>
          </a:solidFill>
          <a:ln w="0">
            <a:solidFill>
              <a:srgbClr val="FF0000"/>
            </a:solidFill>
            <a:prstDash val="solid"/>
            <a:round/>
            <a:headEnd/>
            <a:tailEnd/>
          </a:ln>
        </p:spPr>
        <p:txBody>
          <a:bodyPr/>
          <a:lstStyle/>
          <a:p>
            <a:endParaRPr lang="en-GB"/>
          </a:p>
        </p:txBody>
      </p:sp>
      <p:sp>
        <p:nvSpPr>
          <p:cNvPr id="44067" name="Freeform 35"/>
          <p:cNvSpPr>
            <a:spLocks/>
          </p:cNvSpPr>
          <p:nvPr/>
        </p:nvSpPr>
        <p:spPr bwMode="auto">
          <a:xfrm>
            <a:off x="3260725" y="4948238"/>
            <a:ext cx="76200" cy="84137"/>
          </a:xfrm>
          <a:custGeom>
            <a:avLst/>
            <a:gdLst>
              <a:gd name="T0" fmla="*/ 0 w 107"/>
              <a:gd name="T1" fmla="*/ 105 h 105"/>
              <a:gd name="T2" fmla="*/ 107 w 107"/>
              <a:gd name="T3" fmla="*/ 105 h 105"/>
              <a:gd name="T4" fmla="*/ 54 w 107"/>
              <a:gd name="T5" fmla="*/ 0 h 105"/>
              <a:gd name="T6" fmla="*/ 0 w 107"/>
              <a:gd name="T7" fmla="*/ 105 h 105"/>
              <a:gd name="T8" fmla="*/ 0 60000 65536"/>
              <a:gd name="T9" fmla="*/ 0 60000 65536"/>
              <a:gd name="T10" fmla="*/ 0 60000 65536"/>
              <a:gd name="T11" fmla="*/ 0 60000 65536"/>
              <a:gd name="T12" fmla="*/ 0 w 107"/>
              <a:gd name="T13" fmla="*/ 0 h 105"/>
              <a:gd name="T14" fmla="*/ 107 w 107"/>
              <a:gd name="T15" fmla="*/ 105 h 105"/>
            </a:gdLst>
            <a:ahLst/>
            <a:cxnLst>
              <a:cxn ang="T8">
                <a:pos x="T0" y="T1"/>
              </a:cxn>
              <a:cxn ang="T9">
                <a:pos x="T2" y="T3"/>
              </a:cxn>
              <a:cxn ang="T10">
                <a:pos x="T4" y="T5"/>
              </a:cxn>
              <a:cxn ang="T11">
                <a:pos x="T6" y="T7"/>
              </a:cxn>
            </a:cxnLst>
            <a:rect l="T12" t="T13" r="T14" b="T15"/>
            <a:pathLst>
              <a:path w="107" h="105">
                <a:moveTo>
                  <a:pt x="0" y="105"/>
                </a:moveTo>
                <a:lnTo>
                  <a:pt x="107" y="105"/>
                </a:lnTo>
                <a:lnTo>
                  <a:pt x="54" y="0"/>
                </a:lnTo>
                <a:lnTo>
                  <a:pt x="0" y="105"/>
                </a:lnTo>
                <a:close/>
              </a:path>
            </a:pathLst>
          </a:custGeom>
          <a:solidFill>
            <a:srgbClr val="FF0000"/>
          </a:solidFill>
          <a:ln w="0">
            <a:solidFill>
              <a:srgbClr val="FF0000"/>
            </a:solidFill>
            <a:prstDash val="solid"/>
            <a:round/>
            <a:headEnd/>
            <a:tailEnd/>
          </a:ln>
        </p:spPr>
        <p:txBody>
          <a:bodyPr/>
          <a:lstStyle/>
          <a:p>
            <a:endParaRPr lang="en-GB"/>
          </a:p>
        </p:txBody>
      </p:sp>
      <p:sp>
        <p:nvSpPr>
          <p:cNvPr id="44068" name="Freeform 36"/>
          <p:cNvSpPr>
            <a:spLocks/>
          </p:cNvSpPr>
          <p:nvPr/>
        </p:nvSpPr>
        <p:spPr bwMode="auto">
          <a:xfrm>
            <a:off x="3371850" y="4398963"/>
            <a:ext cx="76200" cy="82550"/>
          </a:xfrm>
          <a:custGeom>
            <a:avLst/>
            <a:gdLst>
              <a:gd name="T0" fmla="*/ 0 w 105"/>
              <a:gd name="T1" fmla="*/ 105 h 105"/>
              <a:gd name="T2" fmla="*/ 105 w 105"/>
              <a:gd name="T3" fmla="*/ 105 h 105"/>
              <a:gd name="T4" fmla="*/ 53 w 105"/>
              <a:gd name="T5" fmla="*/ 0 h 105"/>
              <a:gd name="T6" fmla="*/ 0 w 105"/>
              <a:gd name="T7" fmla="*/ 105 h 105"/>
              <a:gd name="T8" fmla="*/ 0 60000 65536"/>
              <a:gd name="T9" fmla="*/ 0 60000 65536"/>
              <a:gd name="T10" fmla="*/ 0 60000 65536"/>
              <a:gd name="T11" fmla="*/ 0 60000 65536"/>
              <a:gd name="T12" fmla="*/ 0 w 105"/>
              <a:gd name="T13" fmla="*/ 0 h 105"/>
              <a:gd name="T14" fmla="*/ 105 w 105"/>
              <a:gd name="T15" fmla="*/ 105 h 105"/>
            </a:gdLst>
            <a:ahLst/>
            <a:cxnLst>
              <a:cxn ang="T8">
                <a:pos x="T0" y="T1"/>
              </a:cxn>
              <a:cxn ang="T9">
                <a:pos x="T2" y="T3"/>
              </a:cxn>
              <a:cxn ang="T10">
                <a:pos x="T4" y="T5"/>
              </a:cxn>
              <a:cxn ang="T11">
                <a:pos x="T6" y="T7"/>
              </a:cxn>
            </a:cxnLst>
            <a:rect l="T12" t="T13" r="T14" b="T15"/>
            <a:pathLst>
              <a:path w="105" h="105">
                <a:moveTo>
                  <a:pt x="0" y="105"/>
                </a:moveTo>
                <a:lnTo>
                  <a:pt x="105" y="105"/>
                </a:lnTo>
                <a:lnTo>
                  <a:pt x="53" y="0"/>
                </a:lnTo>
                <a:lnTo>
                  <a:pt x="0" y="105"/>
                </a:lnTo>
                <a:close/>
              </a:path>
            </a:pathLst>
          </a:custGeom>
          <a:solidFill>
            <a:srgbClr val="FF0000"/>
          </a:solidFill>
          <a:ln w="0">
            <a:solidFill>
              <a:srgbClr val="FF0000"/>
            </a:solidFill>
            <a:prstDash val="solid"/>
            <a:round/>
            <a:headEnd/>
            <a:tailEnd/>
          </a:ln>
        </p:spPr>
        <p:txBody>
          <a:bodyPr/>
          <a:lstStyle/>
          <a:p>
            <a:endParaRPr lang="en-GB"/>
          </a:p>
        </p:txBody>
      </p:sp>
      <p:sp>
        <p:nvSpPr>
          <p:cNvPr id="44069" name="Freeform 37"/>
          <p:cNvSpPr>
            <a:spLocks/>
          </p:cNvSpPr>
          <p:nvPr/>
        </p:nvSpPr>
        <p:spPr bwMode="auto">
          <a:xfrm>
            <a:off x="3371850" y="3848100"/>
            <a:ext cx="76200" cy="84138"/>
          </a:xfrm>
          <a:custGeom>
            <a:avLst/>
            <a:gdLst>
              <a:gd name="T0" fmla="*/ 0 w 105"/>
              <a:gd name="T1" fmla="*/ 105 h 105"/>
              <a:gd name="T2" fmla="*/ 105 w 105"/>
              <a:gd name="T3" fmla="*/ 105 h 105"/>
              <a:gd name="T4" fmla="*/ 53 w 105"/>
              <a:gd name="T5" fmla="*/ 0 h 105"/>
              <a:gd name="T6" fmla="*/ 0 w 105"/>
              <a:gd name="T7" fmla="*/ 105 h 105"/>
              <a:gd name="T8" fmla="*/ 0 60000 65536"/>
              <a:gd name="T9" fmla="*/ 0 60000 65536"/>
              <a:gd name="T10" fmla="*/ 0 60000 65536"/>
              <a:gd name="T11" fmla="*/ 0 60000 65536"/>
              <a:gd name="T12" fmla="*/ 0 w 105"/>
              <a:gd name="T13" fmla="*/ 0 h 105"/>
              <a:gd name="T14" fmla="*/ 105 w 105"/>
              <a:gd name="T15" fmla="*/ 105 h 105"/>
            </a:gdLst>
            <a:ahLst/>
            <a:cxnLst>
              <a:cxn ang="T8">
                <a:pos x="T0" y="T1"/>
              </a:cxn>
              <a:cxn ang="T9">
                <a:pos x="T2" y="T3"/>
              </a:cxn>
              <a:cxn ang="T10">
                <a:pos x="T4" y="T5"/>
              </a:cxn>
              <a:cxn ang="T11">
                <a:pos x="T6" y="T7"/>
              </a:cxn>
            </a:cxnLst>
            <a:rect l="T12" t="T13" r="T14" b="T15"/>
            <a:pathLst>
              <a:path w="105" h="105">
                <a:moveTo>
                  <a:pt x="0" y="105"/>
                </a:moveTo>
                <a:lnTo>
                  <a:pt x="105" y="105"/>
                </a:lnTo>
                <a:lnTo>
                  <a:pt x="53" y="0"/>
                </a:lnTo>
                <a:lnTo>
                  <a:pt x="0" y="105"/>
                </a:lnTo>
                <a:close/>
              </a:path>
            </a:pathLst>
          </a:custGeom>
          <a:solidFill>
            <a:srgbClr val="FF0000"/>
          </a:solidFill>
          <a:ln w="0">
            <a:solidFill>
              <a:srgbClr val="FF0000"/>
            </a:solidFill>
            <a:prstDash val="solid"/>
            <a:round/>
            <a:headEnd/>
            <a:tailEnd/>
          </a:ln>
        </p:spPr>
        <p:txBody>
          <a:bodyPr/>
          <a:lstStyle/>
          <a:p>
            <a:endParaRPr lang="en-GB"/>
          </a:p>
        </p:txBody>
      </p:sp>
      <p:sp>
        <p:nvSpPr>
          <p:cNvPr id="44070" name="Line 38"/>
          <p:cNvSpPr>
            <a:spLocks noChangeShapeType="1"/>
          </p:cNvSpPr>
          <p:nvPr/>
        </p:nvSpPr>
        <p:spPr bwMode="auto">
          <a:xfrm>
            <a:off x="1736725" y="5768975"/>
            <a:ext cx="835025" cy="1588"/>
          </a:xfrm>
          <a:prstGeom prst="line">
            <a:avLst/>
          </a:prstGeom>
          <a:noFill/>
          <a:ln w="15875">
            <a:solidFill>
              <a:srgbClr val="00FF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4071" name="Rectangle 39"/>
          <p:cNvSpPr>
            <a:spLocks noChangeArrowheads="1"/>
          </p:cNvSpPr>
          <p:nvPr/>
        </p:nvSpPr>
        <p:spPr bwMode="auto">
          <a:xfrm>
            <a:off x="2117725" y="6046788"/>
            <a:ext cx="76200" cy="84137"/>
          </a:xfrm>
          <a:prstGeom prst="rect">
            <a:avLst/>
          </a:prstGeom>
          <a:solidFill>
            <a:srgbClr val="00FF00"/>
          </a:solidFill>
          <a:ln w="0">
            <a:solidFill>
              <a:srgbClr val="00FF00"/>
            </a:solidFill>
            <a:miter lim="800000"/>
            <a:headEnd/>
            <a:tailEnd/>
          </a:ln>
        </p:spPr>
        <p:txBody>
          <a:bodyPr/>
          <a:lstStyle/>
          <a:p>
            <a:endParaRPr lang="en-US"/>
          </a:p>
        </p:txBody>
      </p:sp>
      <p:sp>
        <p:nvSpPr>
          <p:cNvPr id="44072" name="Rectangle 40"/>
          <p:cNvSpPr>
            <a:spLocks noChangeArrowheads="1"/>
          </p:cNvSpPr>
          <p:nvPr/>
        </p:nvSpPr>
        <p:spPr bwMode="auto">
          <a:xfrm>
            <a:off x="2117725" y="5773738"/>
            <a:ext cx="76200" cy="84137"/>
          </a:xfrm>
          <a:prstGeom prst="rect">
            <a:avLst/>
          </a:prstGeom>
          <a:solidFill>
            <a:srgbClr val="00FF00"/>
          </a:solidFill>
          <a:ln w="0">
            <a:solidFill>
              <a:srgbClr val="00FF00"/>
            </a:solidFill>
            <a:miter lim="800000"/>
            <a:headEnd/>
            <a:tailEnd/>
          </a:ln>
        </p:spPr>
        <p:txBody>
          <a:bodyPr/>
          <a:lstStyle/>
          <a:p>
            <a:endParaRPr lang="en-US"/>
          </a:p>
        </p:txBody>
      </p:sp>
      <p:sp>
        <p:nvSpPr>
          <p:cNvPr id="44073" name="Rectangle 41"/>
          <p:cNvSpPr>
            <a:spLocks noChangeArrowheads="1"/>
          </p:cNvSpPr>
          <p:nvPr/>
        </p:nvSpPr>
        <p:spPr bwMode="auto">
          <a:xfrm>
            <a:off x="2006600" y="5773738"/>
            <a:ext cx="74613" cy="84137"/>
          </a:xfrm>
          <a:prstGeom prst="rect">
            <a:avLst/>
          </a:prstGeom>
          <a:solidFill>
            <a:srgbClr val="00FF00"/>
          </a:solidFill>
          <a:ln w="0">
            <a:solidFill>
              <a:srgbClr val="00FF00"/>
            </a:solidFill>
            <a:miter lim="800000"/>
            <a:headEnd/>
            <a:tailEnd/>
          </a:ln>
        </p:spPr>
        <p:txBody>
          <a:bodyPr/>
          <a:lstStyle/>
          <a:p>
            <a:endParaRPr lang="en-US"/>
          </a:p>
        </p:txBody>
      </p:sp>
      <p:sp>
        <p:nvSpPr>
          <p:cNvPr id="44074" name="Rectangle 42"/>
          <p:cNvSpPr>
            <a:spLocks noChangeArrowheads="1"/>
          </p:cNvSpPr>
          <p:nvPr/>
        </p:nvSpPr>
        <p:spPr bwMode="auto">
          <a:xfrm>
            <a:off x="2228850" y="5773738"/>
            <a:ext cx="76200" cy="84137"/>
          </a:xfrm>
          <a:prstGeom prst="rect">
            <a:avLst/>
          </a:prstGeom>
          <a:solidFill>
            <a:srgbClr val="00FF00"/>
          </a:solidFill>
          <a:ln w="0">
            <a:solidFill>
              <a:srgbClr val="00FF00"/>
            </a:solidFill>
            <a:miter lim="800000"/>
            <a:headEnd/>
            <a:tailEnd/>
          </a:ln>
        </p:spPr>
        <p:txBody>
          <a:bodyPr/>
          <a:lstStyle/>
          <a:p>
            <a:endParaRPr lang="en-US"/>
          </a:p>
        </p:txBody>
      </p:sp>
      <p:sp>
        <p:nvSpPr>
          <p:cNvPr id="44075" name="Rectangle 43"/>
          <p:cNvSpPr>
            <a:spLocks noChangeArrowheads="1"/>
          </p:cNvSpPr>
          <p:nvPr/>
        </p:nvSpPr>
        <p:spPr bwMode="auto">
          <a:xfrm>
            <a:off x="2117725" y="5497513"/>
            <a:ext cx="76200" cy="85725"/>
          </a:xfrm>
          <a:prstGeom prst="rect">
            <a:avLst/>
          </a:prstGeom>
          <a:solidFill>
            <a:srgbClr val="00FF00"/>
          </a:solidFill>
          <a:ln w="0">
            <a:solidFill>
              <a:srgbClr val="00FF00"/>
            </a:solidFill>
            <a:miter lim="800000"/>
            <a:headEnd/>
            <a:tailEnd/>
          </a:ln>
        </p:spPr>
        <p:txBody>
          <a:bodyPr/>
          <a:lstStyle/>
          <a:p>
            <a:endParaRPr lang="en-US"/>
          </a:p>
        </p:txBody>
      </p:sp>
      <p:sp>
        <p:nvSpPr>
          <p:cNvPr id="44076" name="Rectangle 44"/>
          <p:cNvSpPr>
            <a:spLocks noChangeArrowheads="1"/>
          </p:cNvSpPr>
          <p:nvPr/>
        </p:nvSpPr>
        <p:spPr bwMode="auto">
          <a:xfrm>
            <a:off x="2228850" y="5497513"/>
            <a:ext cx="76200" cy="85725"/>
          </a:xfrm>
          <a:prstGeom prst="rect">
            <a:avLst/>
          </a:prstGeom>
          <a:solidFill>
            <a:srgbClr val="00FF00"/>
          </a:solidFill>
          <a:ln w="0">
            <a:solidFill>
              <a:srgbClr val="00FF00"/>
            </a:solidFill>
            <a:miter lim="800000"/>
            <a:headEnd/>
            <a:tailEnd/>
          </a:ln>
        </p:spPr>
        <p:txBody>
          <a:bodyPr/>
          <a:lstStyle/>
          <a:p>
            <a:endParaRPr lang="en-US"/>
          </a:p>
        </p:txBody>
      </p:sp>
      <p:sp>
        <p:nvSpPr>
          <p:cNvPr id="44077" name="Line 45"/>
          <p:cNvSpPr>
            <a:spLocks noChangeShapeType="1"/>
          </p:cNvSpPr>
          <p:nvPr/>
        </p:nvSpPr>
        <p:spPr bwMode="auto">
          <a:xfrm>
            <a:off x="1319213" y="6088063"/>
            <a:ext cx="2930525" cy="1587"/>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4078" name="Rectangle 46"/>
          <p:cNvSpPr>
            <a:spLocks noChangeArrowheads="1"/>
          </p:cNvSpPr>
          <p:nvPr/>
        </p:nvSpPr>
        <p:spPr bwMode="auto">
          <a:xfrm>
            <a:off x="1947863" y="6140450"/>
            <a:ext cx="3286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zh-TW" sz="1500" b="1">
                <a:solidFill>
                  <a:srgbClr val="FFFFFF"/>
                </a:solidFill>
                <a:ea typeface="PMingLiU" pitchFamily="18" charset="-120"/>
              </a:rPr>
              <a:t>TNF</a:t>
            </a:r>
            <a:endParaRPr lang="en-GB" altLang="zh-TW" sz="2800">
              <a:latin typeface="Times New Roman" pitchFamily="18" charset="0"/>
              <a:ea typeface="PMingLiU" pitchFamily="18" charset="-120"/>
            </a:endParaRPr>
          </a:p>
        </p:txBody>
      </p:sp>
      <p:sp>
        <p:nvSpPr>
          <p:cNvPr id="44079" name="Rectangle 47"/>
          <p:cNvSpPr>
            <a:spLocks noChangeArrowheads="1"/>
          </p:cNvSpPr>
          <p:nvPr/>
        </p:nvSpPr>
        <p:spPr bwMode="auto">
          <a:xfrm>
            <a:off x="2274888" y="6140450"/>
            <a:ext cx="1063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zh-TW" sz="1500" b="1">
                <a:solidFill>
                  <a:srgbClr val="FFFFFF"/>
                </a:solidFill>
                <a:latin typeface="Symbol" pitchFamily="18" charset="2"/>
                <a:ea typeface="PMingLiU" pitchFamily="18" charset="-120"/>
              </a:rPr>
              <a:t>a</a:t>
            </a:r>
            <a:endParaRPr lang="en-GB" altLang="zh-TW" sz="2800">
              <a:latin typeface="Times New Roman" pitchFamily="18" charset="0"/>
              <a:ea typeface="PMingLiU" pitchFamily="18" charset="-120"/>
            </a:endParaRPr>
          </a:p>
        </p:txBody>
      </p:sp>
      <p:sp>
        <p:nvSpPr>
          <p:cNvPr id="44080" name="Rectangle 48"/>
          <p:cNvSpPr>
            <a:spLocks noChangeArrowheads="1"/>
          </p:cNvSpPr>
          <p:nvPr/>
        </p:nvSpPr>
        <p:spPr bwMode="auto">
          <a:xfrm>
            <a:off x="3068638" y="6140450"/>
            <a:ext cx="6016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zh-TW" sz="1500" b="1">
                <a:solidFill>
                  <a:srgbClr val="FFFFFF"/>
                </a:solidFill>
                <a:ea typeface="PMingLiU" pitchFamily="18" charset="-120"/>
              </a:rPr>
              <a:t>Control</a:t>
            </a:r>
            <a:endParaRPr lang="en-GB" altLang="zh-TW" sz="2800">
              <a:latin typeface="Times New Roman" pitchFamily="18" charset="0"/>
              <a:ea typeface="PMingLiU" pitchFamily="18" charset="-120"/>
            </a:endParaRPr>
          </a:p>
        </p:txBody>
      </p:sp>
      <p:sp>
        <p:nvSpPr>
          <p:cNvPr id="44081" name="Line 49"/>
          <p:cNvSpPr>
            <a:spLocks noChangeShapeType="1"/>
          </p:cNvSpPr>
          <p:nvPr/>
        </p:nvSpPr>
        <p:spPr bwMode="auto">
          <a:xfrm flipV="1">
            <a:off x="1319213" y="3890963"/>
            <a:ext cx="1587" cy="219710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4082" name="Line 50"/>
          <p:cNvSpPr>
            <a:spLocks noChangeShapeType="1"/>
          </p:cNvSpPr>
          <p:nvPr/>
        </p:nvSpPr>
        <p:spPr bwMode="auto">
          <a:xfrm flipH="1">
            <a:off x="1277938" y="6088063"/>
            <a:ext cx="41275" cy="1587"/>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4083" name="Rectangle 51"/>
          <p:cNvSpPr>
            <a:spLocks noChangeArrowheads="1"/>
          </p:cNvSpPr>
          <p:nvPr/>
        </p:nvSpPr>
        <p:spPr bwMode="auto">
          <a:xfrm>
            <a:off x="1089025" y="5980113"/>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en-US" sz="1500" b="1">
                <a:solidFill>
                  <a:srgbClr val="FFFFFF"/>
                </a:solidFill>
                <a:ea typeface="PMingLiU" pitchFamily="18" charset="-120"/>
              </a:rPr>
              <a:t>0</a:t>
            </a:r>
            <a:endParaRPr lang="en-GB" altLang="en-US" sz="2800">
              <a:latin typeface="Times New Roman" pitchFamily="18" charset="0"/>
              <a:ea typeface="PMingLiU" pitchFamily="18" charset="-120"/>
            </a:endParaRPr>
          </a:p>
        </p:txBody>
      </p:sp>
      <p:sp>
        <p:nvSpPr>
          <p:cNvPr id="44084" name="Line 52"/>
          <p:cNvSpPr>
            <a:spLocks noChangeShapeType="1"/>
          </p:cNvSpPr>
          <p:nvPr/>
        </p:nvSpPr>
        <p:spPr bwMode="auto">
          <a:xfrm flipH="1">
            <a:off x="1277938" y="5540375"/>
            <a:ext cx="41275" cy="1588"/>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4085" name="Rectangle 53"/>
          <p:cNvSpPr>
            <a:spLocks noChangeArrowheads="1"/>
          </p:cNvSpPr>
          <p:nvPr/>
        </p:nvSpPr>
        <p:spPr bwMode="auto">
          <a:xfrm>
            <a:off x="1089025" y="5430838"/>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en-US" sz="1500" b="1">
                <a:solidFill>
                  <a:srgbClr val="FFFFFF"/>
                </a:solidFill>
                <a:ea typeface="PMingLiU" pitchFamily="18" charset="-120"/>
              </a:rPr>
              <a:t>1</a:t>
            </a:r>
            <a:endParaRPr lang="en-GB" altLang="en-US" sz="2800">
              <a:latin typeface="Times New Roman" pitchFamily="18" charset="0"/>
              <a:ea typeface="PMingLiU" pitchFamily="18" charset="-120"/>
            </a:endParaRPr>
          </a:p>
        </p:txBody>
      </p:sp>
      <p:sp>
        <p:nvSpPr>
          <p:cNvPr id="44086" name="Line 54"/>
          <p:cNvSpPr>
            <a:spLocks noChangeShapeType="1"/>
          </p:cNvSpPr>
          <p:nvPr/>
        </p:nvSpPr>
        <p:spPr bwMode="auto">
          <a:xfrm flipH="1">
            <a:off x="1277938" y="4989513"/>
            <a:ext cx="41275" cy="1587"/>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4087" name="Rectangle 55"/>
          <p:cNvSpPr>
            <a:spLocks noChangeArrowheads="1"/>
          </p:cNvSpPr>
          <p:nvPr/>
        </p:nvSpPr>
        <p:spPr bwMode="auto">
          <a:xfrm>
            <a:off x="1089025" y="4881563"/>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en-US" sz="1500" b="1">
                <a:solidFill>
                  <a:srgbClr val="FFFFFF"/>
                </a:solidFill>
                <a:ea typeface="PMingLiU" pitchFamily="18" charset="-120"/>
              </a:rPr>
              <a:t>2</a:t>
            </a:r>
            <a:endParaRPr lang="en-GB" altLang="en-US" sz="2800">
              <a:latin typeface="Times New Roman" pitchFamily="18" charset="0"/>
              <a:ea typeface="PMingLiU" pitchFamily="18" charset="-120"/>
            </a:endParaRPr>
          </a:p>
        </p:txBody>
      </p:sp>
      <p:sp>
        <p:nvSpPr>
          <p:cNvPr id="44088" name="Line 56"/>
          <p:cNvSpPr>
            <a:spLocks noChangeShapeType="1"/>
          </p:cNvSpPr>
          <p:nvPr/>
        </p:nvSpPr>
        <p:spPr bwMode="auto">
          <a:xfrm flipH="1">
            <a:off x="1277938" y="4441825"/>
            <a:ext cx="41275" cy="1588"/>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4089" name="Rectangle 57"/>
          <p:cNvSpPr>
            <a:spLocks noChangeArrowheads="1"/>
          </p:cNvSpPr>
          <p:nvPr/>
        </p:nvSpPr>
        <p:spPr bwMode="auto">
          <a:xfrm>
            <a:off x="1089025" y="4330700"/>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en-US" sz="1500" b="1">
                <a:solidFill>
                  <a:srgbClr val="FFFFFF"/>
                </a:solidFill>
                <a:ea typeface="PMingLiU" pitchFamily="18" charset="-120"/>
              </a:rPr>
              <a:t>3</a:t>
            </a:r>
            <a:endParaRPr lang="en-GB" altLang="en-US" sz="2800">
              <a:latin typeface="Times New Roman" pitchFamily="18" charset="0"/>
              <a:ea typeface="PMingLiU" pitchFamily="18" charset="-120"/>
            </a:endParaRPr>
          </a:p>
        </p:txBody>
      </p:sp>
      <p:sp>
        <p:nvSpPr>
          <p:cNvPr id="44090" name="Line 58"/>
          <p:cNvSpPr>
            <a:spLocks noChangeShapeType="1"/>
          </p:cNvSpPr>
          <p:nvPr/>
        </p:nvSpPr>
        <p:spPr bwMode="auto">
          <a:xfrm flipH="1">
            <a:off x="1277938" y="3890963"/>
            <a:ext cx="41275" cy="1587"/>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4091" name="Rectangle 59"/>
          <p:cNvSpPr>
            <a:spLocks noChangeArrowheads="1"/>
          </p:cNvSpPr>
          <p:nvPr/>
        </p:nvSpPr>
        <p:spPr bwMode="auto">
          <a:xfrm>
            <a:off x="1089025" y="3783013"/>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en-US" sz="1500" b="1">
                <a:solidFill>
                  <a:srgbClr val="FFFFFF"/>
                </a:solidFill>
                <a:ea typeface="PMingLiU" pitchFamily="18" charset="-120"/>
              </a:rPr>
              <a:t>4</a:t>
            </a:r>
            <a:endParaRPr lang="en-GB" altLang="en-US" sz="2800">
              <a:latin typeface="Times New Roman" pitchFamily="18" charset="0"/>
              <a:ea typeface="PMingLiU" pitchFamily="18" charset="-120"/>
            </a:endParaRPr>
          </a:p>
        </p:txBody>
      </p:sp>
      <p:sp>
        <p:nvSpPr>
          <p:cNvPr id="44092" name="Rectangle 60"/>
          <p:cNvSpPr>
            <a:spLocks noChangeArrowheads="1"/>
          </p:cNvSpPr>
          <p:nvPr/>
        </p:nvSpPr>
        <p:spPr bwMode="auto">
          <a:xfrm>
            <a:off x="2438400" y="4267200"/>
            <a:ext cx="5413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zh-TW" sz="1500" b="1">
                <a:solidFill>
                  <a:srgbClr val="FFFFFF"/>
                </a:solidFill>
                <a:ea typeface="PMingLiU" pitchFamily="18" charset="-120"/>
              </a:rPr>
              <a:t>P&lt;0.01</a:t>
            </a:r>
            <a:endParaRPr lang="en-GB" altLang="zh-TW" sz="2800">
              <a:latin typeface="Times New Roman" pitchFamily="18" charset="0"/>
              <a:ea typeface="PMingLiU" pitchFamily="18" charset="-120"/>
            </a:endParaRPr>
          </a:p>
        </p:txBody>
      </p:sp>
      <p:sp>
        <p:nvSpPr>
          <p:cNvPr id="44093" name="Rectangle 61"/>
          <p:cNvSpPr>
            <a:spLocks noChangeArrowheads="1"/>
          </p:cNvSpPr>
          <p:nvPr/>
        </p:nvSpPr>
        <p:spPr bwMode="auto">
          <a:xfrm rot="-5400000">
            <a:off x="-127794" y="4710907"/>
            <a:ext cx="1541463"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zh-TW" sz="1500" b="1">
                <a:solidFill>
                  <a:srgbClr val="FFFFFF"/>
                </a:solidFill>
                <a:ea typeface="PMingLiU" pitchFamily="18" charset="-120"/>
              </a:rPr>
              <a:t>Tubulointerstitial</a:t>
            </a:r>
            <a:endParaRPr lang="en-GB" altLang="zh-TW" sz="2800">
              <a:latin typeface="Times New Roman" pitchFamily="18" charset="0"/>
              <a:ea typeface="PMingLiU" pitchFamily="18" charset="-120"/>
            </a:endParaRPr>
          </a:p>
        </p:txBody>
      </p:sp>
      <p:sp>
        <p:nvSpPr>
          <p:cNvPr id="44094" name="Rectangle 62"/>
          <p:cNvSpPr>
            <a:spLocks noChangeArrowheads="1"/>
          </p:cNvSpPr>
          <p:nvPr/>
        </p:nvSpPr>
        <p:spPr bwMode="auto">
          <a:xfrm rot="-5400000">
            <a:off x="158750" y="4732338"/>
            <a:ext cx="135572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altLang="zh-TW" sz="1500" b="1">
                <a:solidFill>
                  <a:srgbClr val="FFFFFF"/>
                </a:solidFill>
                <a:ea typeface="PMingLiU" pitchFamily="18" charset="-120"/>
              </a:rPr>
              <a:t>Scarring Score</a:t>
            </a:r>
            <a:endParaRPr lang="en-GB" altLang="zh-TW" sz="2800">
              <a:latin typeface="Times New Roman" pitchFamily="18" charset="0"/>
              <a:ea typeface="PMingLiU" pitchFamily="18" charset="-120"/>
            </a:endParaRPr>
          </a:p>
        </p:txBody>
      </p:sp>
      <p:pic>
        <p:nvPicPr>
          <p:cNvPr id="44095" name="Picture 63" descr="col4 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0400" y="914400"/>
            <a:ext cx="19986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96" name="Picture 64" descr="col4 tn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400" y="3886200"/>
            <a:ext cx="20605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97" name="Text Box 65"/>
          <p:cNvSpPr txBox="1">
            <a:spLocks noChangeArrowheads="1"/>
          </p:cNvSpPr>
          <p:nvPr/>
        </p:nvSpPr>
        <p:spPr bwMode="auto">
          <a:xfrm>
            <a:off x="6502400" y="3962400"/>
            <a:ext cx="1477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GB" altLang="zh-TW" sz="2400" b="1">
                <a:ea typeface="PMingLiU" pitchFamily="18" charset="-120"/>
              </a:rPr>
              <a:t>Anti-TNF</a:t>
            </a:r>
            <a:r>
              <a:rPr lang="en-GB" altLang="zh-TW" sz="2400" b="1">
                <a:ea typeface="PMingLiU" pitchFamily="18" charset="-120"/>
                <a:sym typeface="Symbol" pitchFamily="18" charset="2"/>
              </a:rPr>
              <a:t></a:t>
            </a:r>
          </a:p>
        </p:txBody>
      </p:sp>
      <p:sp>
        <p:nvSpPr>
          <p:cNvPr id="44098" name="Text Box 66"/>
          <p:cNvSpPr txBox="1">
            <a:spLocks noChangeArrowheads="1"/>
          </p:cNvSpPr>
          <p:nvPr/>
        </p:nvSpPr>
        <p:spPr bwMode="auto">
          <a:xfrm>
            <a:off x="6502400" y="914400"/>
            <a:ext cx="1125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GB" altLang="zh-TW" sz="2400" b="1">
                <a:ea typeface="PMingLiU" pitchFamily="18" charset="-120"/>
              </a:rPr>
              <a:t>Control</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title"/>
          </p:nvPr>
        </p:nvSpPr>
        <p:spPr/>
        <p:txBody>
          <a:bodyPr/>
          <a:lstStyle/>
          <a:p>
            <a:pPr eaLnBrk="1" hangingPunct="1"/>
            <a:r>
              <a:rPr lang="en-GB" sz="4000" smtClean="0"/>
              <a:t>Clinical trial of anti-TNF therapy </a:t>
            </a:r>
            <a:r>
              <a:rPr lang="en-GB" altLang="zh-CN" sz="2400" smtClean="0">
                <a:solidFill>
                  <a:schemeClr val="tx1"/>
                </a:solidFill>
                <a:ea typeface="SimSun" pitchFamily="2" charset="-122"/>
              </a:rPr>
              <a:t>Booth A et al (2004) J Am Soc Nephrol 15:717-721</a:t>
            </a:r>
            <a:endParaRPr lang="en-GB" sz="2400" smtClean="0">
              <a:solidFill>
                <a:schemeClr val="tx1"/>
              </a:solidFill>
              <a:ea typeface="SimSun" pitchFamily="2" charset="-122"/>
            </a:endParaRPr>
          </a:p>
        </p:txBody>
      </p:sp>
      <p:sp>
        <p:nvSpPr>
          <p:cNvPr id="45059" name="Rectangle 5"/>
          <p:cNvSpPr>
            <a:spLocks noGrp="1" noChangeArrowheads="1"/>
          </p:cNvSpPr>
          <p:nvPr>
            <p:ph type="body" idx="1"/>
          </p:nvPr>
        </p:nvSpPr>
        <p:spPr/>
        <p:txBody>
          <a:bodyPr/>
          <a:lstStyle/>
          <a:p>
            <a:pPr eaLnBrk="1" hangingPunct="1">
              <a:lnSpc>
                <a:spcPct val="90000"/>
              </a:lnSpc>
            </a:pPr>
            <a:r>
              <a:rPr lang="en-GB" smtClean="0"/>
              <a:t>Patients with systemic vasculitis</a:t>
            </a:r>
          </a:p>
          <a:p>
            <a:pPr eaLnBrk="1" hangingPunct="1">
              <a:lnSpc>
                <a:spcPct val="90000"/>
              </a:lnSpc>
            </a:pPr>
            <a:r>
              <a:rPr lang="en-GB" altLang="zh-CN" smtClean="0">
                <a:ea typeface="SimSun" pitchFamily="2" charset="-122"/>
              </a:rPr>
              <a:t>an open-label multicentre clinical trial</a:t>
            </a:r>
          </a:p>
          <a:p>
            <a:pPr eaLnBrk="1" hangingPunct="1">
              <a:lnSpc>
                <a:spcPct val="90000"/>
              </a:lnSpc>
            </a:pPr>
            <a:r>
              <a:rPr lang="en-GB" altLang="zh-CN" b="1" smtClean="0">
                <a:ea typeface="SimSun" pitchFamily="2" charset="-122"/>
              </a:rPr>
              <a:t>a</a:t>
            </a:r>
            <a:r>
              <a:rPr lang="en-GB" altLang="zh-CN" smtClean="0">
                <a:ea typeface="SimSun" pitchFamily="2" charset="-122"/>
              </a:rPr>
              <a:t>nti-</a:t>
            </a:r>
            <a:r>
              <a:rPr lang="en-GB" altLang="zh-CN" b="1" smtClean="0">
                <a:ea typeface="SimSun" pitchFamily="2" charset="-122"/>
              </a:rPr>
              <a:t>c</a:t>
            </a:r>
            <a:r>
              <a:rPr lang="en-GB" altLang="zh-CN" smtClean="0">
                <a:ea typeface="SimSun" pitchFamily="2" charset="-122"/>
              </a:rPr>
              <a:t>ytokine </a:t>
            </a:r>
            <a:r>
              <a:rPr lang="en-GB" altLang="zh-CN" b="1" smtClean="0">
                <a:ea typeface="SimSun" pitchFamily="2" charset="-122"/>
              </a:rPr>
              <a:t>t</a:t>
            </a:r>
            <a:r>
              <a:rPr lang="en-GB" altLang="zh-CN" smtClean="0">
                <a:ea typeface="SimSun" pitchFamily="2" charset="-122"/>
              </a:rPr>
              <a:t>herapy with </a:t>
            </a:r>
            <a:r>
              <a:rPr lang="en-GB" altLang="zh-CN" b="1" smtClean="0">
                <a:ea typeface="SimSun" pitchFamily="2" charset="-122"/>
              </a:rPr>
              <a:t>i</a:t>
            </a:r>
            <a:r>
              <a:rPr lang="en-GB" altLang="zh-CN" smtClean="0">
                <a:ea typeface="SimSun" pitchFamily="2" charset="-122"/>
              </a:rPr>
              <a:t>nfliximab for </a:t>
            </a:r>
            <a:r>
              <a:rPr lang="en-GB" altLang="zh-CN" b="1" smtClean="0">
                <a:ea typeface="SimSun" pitchFamily="2" charset="-122"/>
              </a:rPr>
              <a:t>v</a:t>
            </a:r>
            <a:r>
              <a:rPr lang="en-GB" altLang="zh-CN" smtClean="0">
                <a:ea typeface="SimSun" pitchFamily="2" charset="-122"/>
              </a:rPr>
              <a:t>asculitis (ACTIVE). </a:t>
            </a:r>
          </a:p>
          <a:p>
            <a:pPr eaLnBrk="1" hangingPunct="1">
              <a:lnSpc>
                <a:spcPct val="90000"/>
              </a:lnSpc>
            </a:pPr>
            <a:r>
              <a:rPr lang="en-GB" altLang="zh-CN" smtClean="0">
                <a:ea typeface="SimSun" pitchFamily="2" charset="-122"/>
              </a:rPr>
              <a:t>In this clinical trial, patients received 4 doses of infliximab (5 mg/kg body weight) for induction of remission. </a:t>
            </a:r>
          </a:p>
          <a:p>
            <a:pPr eaLnBrk="1" hangingPunct="1">
              <a:lnSpc>
                <a:spcPct val="90000"/>
              </a:lnSpc>
            </a:pPr>
            <a:r>
              <a:rPr lang="en-GB" altLang="zh-CN" smtClean="0">
                <a:ea typeface="SimSun" pitchFamily="2" charset="-122"/>
              </a:rPr>
              <a:t>Induced remission in 88% of patients</a:t>
            </a:r>
          </a:p>
          <a:p>
            <a:pPr eaLnBrk="1" hangingPunct="1">
              <a:lnSpc>
                <a:spcPct val="90000"/>
              </a:lnSpc>
            </a:pPr>
            <a:r>
              <a:rPr lang="en-GB" altLang="zh-CN" smtClean="0">
                <a:ea typeface="SimSun" pitchFamily="2" charset="-122"/>
              </a:rPr>
              <a:t>Reduced dose of corticosteroid </a:t>
            </a:r>
          </a:p>
          <a:p>
            <a:pPr eaLnBrk="1" hangingPunct="1">
              <a:lnSpc>
                <a:spcPct val="90000"/>
              </a:lnSpc>
            </a:pPr>
            <a:endParaRPr lang="en-GB"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GB" sz="3200" b="1" smtClean="0"/>
              <a:t>How many chemokines are there?</a:t>
            </a:r>
          </a:p>
        </p:txBody>
      </p:sp>
      <p:sp>
        <p:nvSpPr>
          <p:cNvPr id="15363" name="Rectangle 3"/>
          <p:cNvSpPr>
            <a:spLocks noGrp="1" noChangeArrowheads="1"/>
          </p:cNvSpPr>
          <p:nvPr>
            <p:ph type="body" idx="1"/>
          </p:nvPr>
        </p:nvSpPr>
        <p:spPr/>
        <p:txBody>
          <a:bodyPr/>
          <a:lstStyle/>
          <a:p>
            <a:pPr eaLnBrk="1" hangingPunct="1"/>
            <a:r>
              <a:rPr lang="en-GB" sz="2400" smtClean="0"/>
              <a:t>Many</a:t>
            </a:r>
          </a:p>
          <a:p>
            <a:pPr eaLnBrk="1" hangingPunct="1"/>
            <a:r>
              <a:rPr lang="en-GB" sz="2400" smtClean="0"/>
              <a:t>Increasing number</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GB" smtClean="0"/>
              <a:t>Summary (IL-1 &amp; TNF)</a:t>
            </a:r>
          </a:p>
        </p:txBody>
      </p:sp>
      <p:sp>
        <p:nvSpPr>
          <p:cNvPr id="46083" name="Rectangle 3"/>
          <p:cNvSpPr>
            <a:spLocks noGrp="1" noChangeArrowheads="1"/>
          </p:cNvSpPr>
          <p:nvPr>
            <p:ph type="body" idx="1"/>
          </p:nvPr>
        </p:nvSpPr>
        <p:spPr/>
        <p:txBody>
          <a:bodyPr/>
          <a:lstStyle/>
          <a:p>
            <a:pPr eaLnBrk="1" hangingPunct="1"/>
            <a:r>
              <a:rPr lang="en-GB" smtClean="0"/>
              <a:t>Both IL-1 and TNF-</a:t>
            </a:r>
            <a:r>
              <a:rPr lang="en-GB" smtClean="0">
                <a:latin typeface="Symbol" pitchFamily="18" charset="2"/>
              </a:rPr>
              <a:t>a</a:t>
            </a:r>
            <a:r>
              <a:rPr lang="en-GB" smtClean="0"/>
              <a:t> are important in pathogenesis of glomerulonephritis</a:t>
            </a:r>
          </a:p>
          <a:p>
            <a:pPr eaLnBrk="1" hangingPunct="1"/>
            <a:r>
              <a:rPr lang="en-GB" smtClean="0"/>
              <a:t>Blockade of IL-1 and TNF-a may be achieved by antibody therapy, recombinant receptor antagonist and soluble receptors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274638"/>
            <a:ext cx="8229600" cy="561975"/>
          </a:xfrm>
        </p:spPr>
        <p:txBody>
          <a:bodyPr/>
          <a:lstStyle/>
          <a:p>
            <a:pPr eaLnBrk="1" hangingPunct="1"/>
            <a:r>
              <a:rPr lang="en-GB" sz="3200" b="1" smtClean="0"/>
              <a:t>Expression of P2X</a:t>
            </a:r>
            <a:r>
              <a:rPr lang="en-GB" sz="3200" b="1" baseline="-25000" smtClean="0"/>
              <a:t>7</a:t>
            </a:r>
            <a:r>
              <a:rPr lang="en-GB" sz="3200" b="1" smtClean="0"/>
              <a:t>R </a:t>
            </a:r>
            <a:br>
              <a:rPr lang="en-GB" sz="3200" b="1" smtClean="0"/>
            </a:br>
            <a:r>
              <a:rPr lang="en-GB" sz="3200" b="1" smtClean="0"/>
              <a:t>in human lupus nephritis</a:t>
            </a:r>
          </a:p>
        </p:txBody>
      </p:sp>
      <p:pic>
        <p:nvPicPr>
          <p:cNvPr id="47107" name="Picture 4" descr="JPEG human"/>
          <p:cNvPicPr>
            <a:picLocks noChangeAspect="1" noChangeArrowheads="1"/>
          </p:cNvPicPr>
          <p:nvPr/>
        </p:nvPicPr>
        <p:blipFill>
          <a:blip r:embed="rId3" cstate="print">
            <a:extLst>
              <a:ext uri="{28A0092B-C50C-407E-A947-70E740481C1C}">
                <a14:useLocalDpi xmlns:a14="http://schemas.microsoft.com/office/drawing/2010/main" val="0"/>
              </a:ext>
            </a:extLst>
          </a:blip>
          <a:srcRect l="7144" t="5556" r="10954" b="25757"/>
          <a:stretch>
            <a:fillRect/>
          </a:stretch>
        </p:blipFill>
        <p:spPr bwMode="auto">
          <a:xfrm>
            <a:off x="2239963" y="1125538"/>
            <a:ext cx="4408487" cy="522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5"/>
          <p:cNvSpPr txBox="1">
            <a:spLocks noChangeArrowheads="1"/>
          </p:cNvSpPr>
          <p:nvPr/>
        </p:nvSpPr>
        <p:spPr bwMode="auto">
          <a:xfrm>
            <a:off x="4502150" y="6491288"/>
            <a:ext cx="4641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b="1" i="1"/>
              <a:t>Turner et al Nephrol Dial Transplant 2006</a:t>
            </a:r>
          </a:p>
        </p:txBody>
      </p:sp>
      <p:sp>
        <p:nvSpPr>
          <p:cNvPr id="47109" name="Text Box 7"/>
          <p:cNvSpPr txBox="1">
            <a:spLocks noChangeArrowheads="1"/>
          </p:cNvSpPr>
          <p:nvPr/>
        </p:nvSpPr>
        <p:spPr bwMode="auto">
          <a:xfrm>
            <a:off x="158750" y="1406525"/>
            <a:ext cx="16494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000" b="1"/>
              <a:t>Proliferative</a:t>
            </a:r>
          </a:p>
          <a:p>
            <a:pPr eaLnBrk="1" hangingPunct="1"/>
            <a:r>
              <a:rPr lang="en-GB" sz="2000" b="1"/>
              <a:t>Lupus GN</a:t>
            </a:r>
          </a:p>
        </p:txBody>
      </p:sp>
      <p:sp>
        <p:nvSpPr>
          <p:cNvPr id="47110" name="Text Box 8"/>
          <p:cNvSpPr txBox="1">
            <a:spLocks noChangeArrowheads="1"/>
          </p:cNvSpPr>
          <p:nvPr/>
        </p:nvSpPr>
        <p:spPr bwMode="auto">
          <a:xfrm>
            <a:off x="6804025" y="1484313"/>
            <a:ext cx="16494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000" b="1"/>
              <a:t>Proliferative</a:t>
            </a:r>
          </a:p>
          <a:p>
            <a:pPr eaLnBrk="1" hangingPunct="1"/>
            <a:r>
              <a:rPr lang="en-GB" sz="2000" b="1"/>
              <a:t>Lupus GN</a:t>
            </a:r>
          </a:p>
        </p:txBody>
      </p:sp>
      <p:sp>
        <p:nvSpPr>
          <p:cNvPr id="47111" name="Text Box 9"/>
          <p:cNvSpPr txBox="1">
            <a:spLocks noChangeArrowheads="1"/>
          </p:cNvSpPr>
          <p:nvPr/>
        </p:nvSpPr>
        <p:spPr bwMode="auto">
          <a:xfrm>
            <a:off x="6948488" y="3284538"/>
            <a:ext cx="176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000" b="1"/>
              <a:t>Membranous</a:t>
            </a:r>
          </a:p>
          <a:p>
            <a:pPr eaLnBrk="1" hangingPunct="1"/>
            <a:r>
              <a:rPr lang="en-GB" sz="2000" b="1"/>
              <a:t>Lupus GN</a:t>
            </a:r>
          </a:p>
        </p:txBody>
      </p:sp>
      <p:sp>
        <p:nvSpPr>
          <p:cNvPr id="47112" name="Text Box 10"/>
          <p:cNvSpPr txBox="1">
            <a:spLocks noChangeArrowheads="1"/>
          </p:cNvSpPr>
          <p:nvPr/>
        </p:nvSpPr>
        <p:spPr bwMode="auto">
          <a:xfrm>
            <a:off x="179388" y="3429000"/>
            <a:ext cx="176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000" b="1"/>
              <a:t>Membranous</a:t>
            </a:r>
          </a:p>
          <a:p>
            <a:pPr eaLnBrk="1" hangingPunct="1"/>
            <a:r>
              <a:rPr lang="en-GB" sz="2000" b="1"/>
              <a:t>Lupus GN</a:t>
            </a:r>
          </a:p>
        </p:txBody>
      </p:sp>
      <p:sp>
        <p:nvSpPr>
          <p:cNvPr id="47113" name="Text Box 11"/>
          <p:cNvSpPr txBox="1">
            <a:spLocks noChangeArrowheads="1"/>
          </p:cNvSpPr>
          <p:nvPr/>
        </p:nvSpPr>
        <p:spPr bwMode="auto">
          <a:xfrm>
            <a:off x="323850" y="5084763"/>
            <a:ext cx="1243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000" b="1"/>
              <a:t>Negative</a:t>
            </a:r>
          </a:p>
          <a:p>
            <a:pPr eaLnBrk="1" hangingPunct="1"/>
            <a:r>
              <a:rPr lang="en-GB" sz="2000" b="1"/>
              <a:t>Control</a:t>
            </a:r>
          </a:p>
        </p:txBody>
      </p:sp>
      <p:sp>
        <p:nvSpPr>
          <p:cNvPr id="47114" name="Text Box 12"/>
          <p:cNvSpPr txBox="1">
            <a:spLocks noChangeArrowheads="1"/>
          </p:cNvSpPr>
          <p:nvPr/>
        </p:nvSpPr>
        <p:spPr bwMode="auto">
          <a:xfrm>
            <a:off x="7164388" y="5013325"/>
            <a:ext cx="11572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000" b="1"/>
              <a:t>Control </a:t>
            </a:r>
          </a:p>
          <a:p>
            <a:pPr eaLnBrk="1" hangingPunct="1"/>
            <a:r>
              <a:rPr lang="en-GB" sz="2000" b="1"/>
              <a:t>Kidney</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0" y="0"/>
            <a:ext cx="9144000"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GB" sz="3200" b="1" u="sng">
                <a:solidFill>
                  <a:schemeClr val="accent2"/>
                </a:solidFill>
              </a:rPr>
              <a:t/>
            </a:r>
            <a:br>
              <a:rPr lang="en-GB" sz="3200" b="1" u="sng">
                <a:solidFill>
                  <a:schemeClr val="accent2"/>
                </a:solidFill>
              </a:rPr>
            </a:br>
            <a:r>
              <a:rPr lang="en-GB" sz="3200" b="1">
                <a:solidFill>
                  <a:schemeClr val="tx2"/>
                </a:solidFill>
              </a:rPr>
              <a:t>Expression of P2X</a:t>
            </a:r>
            <a:r>
              <a:rPr lang="en-GB" sz="3200" b="1" baseline="-25000">
                <a:solidFill>
                  <a:schemeClr val="tx2"/>
                </a:solidFill>
              </a:rPr>
              <a:t>7</a:t>
            </a:r>
            <a:r>
              <a:rPr lang="en-GB" sz="3200" b="1">
                <a:solidFill>
                  <a:schemeClr val="tx2"/>
                </a:solidFill>
              </a:rPr>
              <a:t>R in glomerulonephritis</a:t>
            </a:r>
          </a:p>
        </p:txBody>
      </p:sp>
      <p:sp>
        <p:nvSpPr>
          <p:cNvPr id="48131" name="Rectangle 3"/>
          <p:cNvSpPr>
            <a:spLocks noChangeArrowheads="1"/>
          </p:cNvSpPr>
          <p:nvPr/>
        </p:nvSpPr>
        <p:spPr bwMode="auto">
          <a:xfrm>
            <a:off x="395288" y="1268413"/>
            <a:ext cx="8497887"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150000"/>
              </a:lnSpc>
              <a:spcBef>
                <a:spcPct val="20000"/>
              </a:spcBef>
              <a:buFontTx/>
              <a:buChar char="•"/>
            </a:pPr>
            <a:r>
              <a:rPr lang="en-GB" sz="2800"/>
              <a:t>Patients with glomerulonephritis (lupus nephritis)</a:t>
            </a:r>
          </a:p>
          <a:p>
            <a:pPr marL="342900" indent="-342900">
              <a:lnSpc>
                <a:spcPct val="150000"/>
              </a:lnSpc>
              <a:spcBef>
                <a:spcPct val="20000"/>
              </a:spcBef>
              <a:buFontTx/>
              <a:buChar char="•"/>
            </a:pPr>
            <a:r>
              <a:rPr lang="en-GB" sz="2800"/>
              <a:t>Experimental glomerulonephritis in WKY rats (coincide with onset of proteinuria)</a:t>
            </a:r>
          </a:p>
          <a:p>
            <a:pPr marL="342900" indent="-342900">
              <a:lnSpc>
                <a:spcPct val="150000"/>
              </a:lnSpc>
              <a:spcBef>
                <a:spcPct val="20000"/>
              </a:spcBef>
              <a:buFontTx/>
              <a:buChar char="•"/>
            </a:pPr>
            <a:r>
              <a:rPr lang="en-GB" sz="2800"/>
              <a:t>Experimental glomerulonephritis in mice (both macrophages and intrinsic renal cells)</a:t>
            </a:r>
          </a:p>
          <a:p>
            <a:pPr marL="742950" lvl="1" indent="-285750">
              <a:lnSpc>
                <a:spcPct val="150000"/>
              </a:lnSpc>
              <a:spcBef>
                <a:spcPct val="20000"/>
              </a:spcBef>
              <a:buFontTx/>
              <a:buChar char="–"/>
            </a:pPr>
            <a:endParaRPr lang="en-GB" sz="2800"/>
          </a:p>
          <a:p>
            <a:pPr marL="742950" lvl="1" indent="-285750">
              <a:lnSpc>
                <a:spcPct val="150000"/>
              </a:lnSpc>
              <a:spcBef>
                <a:spcPct val="20000"/>
              </a:spcBef>
              <a:buFontTx/>
              <a:buChar char="–"/>
            </a:pPr>
            <a:endParaRPr lang="en-GB"/>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0"/>
            <a:ext cx="9144000" cy="1143000"/>
          </a:xfrm>
          <a:noFill/>
        </p:spPr>
        <p:txBody>
          <a:bodyPr/>
          <a:lstStyle/>
          <a:p>
            <a:pPr eaLnBrk="1" hangingPunct="1"/>
            <a:r>
              <a:rPr lang="en-GB" sz="3200" b="1" smtClean="0"/>
              <a:t>What is the role P2X</a:t>
            </a:r>
            <a:r>
              <a:rPr lang="en-GB" sz="3200" b="1" baseline="-25000" smtClean="0"/>
              <a:t>7</a:t>
            </a:r>
            <a:r>
              <a:rPr lang="en-GB" sz="3200" b="1" smtClean="0"/>
              <a:t>R in glomerulonephritis?</a:t>
            </a:r>
          </a:p>
        </p:txBody>
      </p:sp>
      <p:sp>
        <p:nvSpPr>
          <p:cNvPr id="49155" name="Rectangle 3"/>
          <p:cNvSpPr>
            <a:spLocks noGrp="1" noChangeArrowheads="1"/>
          </p:cNvSpPr>
          <p:nvPr>
            <p:ph type="body" idx="1"/>
          </p:nvPr>
        </p:nvSpPr>
        <p:spPr>
          <a:xfrm>
            <a:off x="179388" y="981075"/>
            <a:ext cx="8713787" cy="4464050"/>
          </a:xfrm>
        </p:spPr>
        <p:txBody>
          <a:bodyPr/>
          <a:lstStyle/>
          <a:p>
            <a:pPr lvl="1" eaLnBrk="1" hangingPunct="1">
              <a:lnSpc>
                <a:spcPct val="150000"/>
              </a:lnSpc>
              <a:buFontTx/>
              <a:buNone/>
            </a:pPr>
            <a:r>
              <a:rPr lang="en-GB" smtClean="0"/>
              <a:t>Stimulation of P2X7R is known to provide the 2</a:t>
            </a:r>
            <a:r>
              <a:rPr lang="en-GB" baseline="30000" smtClean="0"/>
              <a:t>nd</a:t>
            </a:r>
            <a:r>
              <a:rPr lang="en-GB" smtClean="0"/>
              <a:t> signal for NLRP3 inflammasome activation</a:t>
            </a:r>
          </a:p>
          <a:p>
            <a:pPr lvl="1" eaLnBrk="1" hangingPunct="1">
              <a:lnSpc>
                <a:spcPct val="150000"/>
              </a:lnSpc>
              <a:buFontTx/>
              <a:buNone/>
            </a:pPr>
            <a:r>
              <a:rPr lang="en-GB" smtClean="0"/>
              <a:t>Increased expression in susceptible, but not resistant strain of rats (earlier slides)</a:t>
            </a:r>
          </a:p>
          <a:p>
            <a:pPr lvl="1" eaLnBrk="1" hangingPunct="1">
              <a:lnSpc>
                <a:spcPct val="150000"/>
              </a:lnSpc>
              <a:buFontTx/>
              <a:buNone/>
            </a:pPr>
            <a:r>
              <a:rPr lang="en-GB" smtClean="0"/>
              <a:t>Experimental glomerulonephritis</a:t>
            </a:r>
          </a:p>
          <a:p>
            <a:pPr lvl="1" eaLnBrk="1" hangingPunct="1">
              <a:lnSpc>
                <a:spcPct val="150000"/>
              </a:lnSpc>
              <a:buFontTx/>
              <a:buChar char="•"/>
            </a:pPr>
            <a:r>
              <a:rPr lang="en-GB" smtClean="0"/>
              <a:t>P2X</a:t>
            </a:r>
            <a:r>
              <a:rPr lang="en-GB" baseline="-25000" smtClean="0"/>
              <a:t>7</a:t>
            </a:r>
            <a:r>
              <a:rPr lang="en-GB" smtClean="0"/>
              <a:t>R-/- mice</a:t>
            </a:r>
          </a:p>
          <a:p>
            <a:pPr lvl="1" eaLnBrk="1" hangingPunct="1">
              <a:lnSpc>
                <a:spcPct val="150000"/>
              </a:lnSpc>
              <a:buFontTx/>
              <a:buChar char="•"/>
            </a:pPr>
            <a:r>
              <a:rPr lang="en-GB" smtClean="0"/>
              <a:t>P2X</a:t>
            </a:r>
            <a:r>
              <a:rPr lang="en-GB" baseline="-25000" smtClean="0"/>
              <a:t>7</a:t>
            </a:r>
            <a:r>
              <a:rPr lang="en-GB" smtClean="0"/>
              <a:t>R antagonist</a:t>
            </a:r>
          </a:p>
        </p:txBody>
      </p:sp>
      <p:sp>
        <p:nvSpPr>
          <p:cNvPr id="49156" name="Text Box 4"/>
          <p:cNvSpPr txBox="1">
            <a:spLocks noChangeArrowheads="1"/>
          </p:cNvSpPr>
          <p:nvPr/>
        </p:nvSpPr>
        <p:spPr bwMode="auto">
          <a:xfrm>
            <a:off x="1619250" y="6092825"/>
            <a:ext cx="7202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400" i="1"/>
              <a:t>Taylor et al J Am Soc Nephrol 20: 1275–1281, 2009</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0"/>
            <a:ext cx="9144000" cy="1143000"/>
          </a:xfrm>
          <a:noFill/>
        </p:spPr>
        <p:txBody>
          <a:bodyPr/>
          <a:lstStyle/>
          <a:p>
            <a:pPr eaLnBrk="1" hangingPunct="1"/>
            <a:r>
              <a:rPr lang="en-GB" sz="2800" b="1" smtClean="0">
                <a:solidFill>
                  <a:schemeClr val="accent2"/>
                </a:solidFill>
              </a:rPr>
              <a:t>P2X</a:t>
            </a:r>
            <a:r>
              <a:rPr lang="en-GB" sz="2800" b="1" baseline="-25000" smtClean="0">
                <a:solidFill>
                  <a:schemeClr val="accent2"/>
                </a:solidFill>
              </a:rPr>
              <a:t>7</a:t>
            </a:r>
            <a:r>
              <a:rPr lang="en-GB" sz="2800" b="1" smtClean="0">
                <a:solidFill>
                  <a:schemeClr val="accent2"/>
                </a:solidFill>
              </a:rPr>
              <a:t>R KO mice had reduced recruitment of macrophages</a:t>
            </a:r>
          </a:p>
        </p:txBody>
      </p:sp>
      <p:sp>
        <p:nvSpPr>
          <p:cNvPr id="50179" name="Text Box 4"/>
          <p:cNvSpPr txBox="1">
            <a:spLocks noChangeArrowheads="1"/>
          </p:cNvSpPr>
          <p:nvPr/>
        </p:nvSpPr>
        <p:spPr bwMode="auto">
          <a:xfrm>
            <a:off x="2824163" y="6589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p>
        </p:txBody>
      </p:sp>
      <p:sp>
        <p:nvSpPr>
          <p:cNvPr id="50180" name="Text Box 5"/>
          <p:cNvSpPr txBox="1">
            <a:spLocks noChangeArrowheads="1"/>
          </p:cNvSpPr>
          <p:nvPr/>
        </p:nvSpPr>
        <p:spPr bwMode="auto">
          <a:xfrm>
            <a:off x="2987675" y="1316038"/>
            <a:ext cx="373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400" b="1"/>
              <a:t>Infiltrating macrophages</a:t>
            </a:r>
          </a:p>
        </p:txBody>
      </p:sp>
      <p:sp>
        <p:nvSpPr>
          <p:cNvPr id="50181" name="Rectangle 8"/>
          <p:cNvSpPr>
            <a:spLocks noChangeArrowheads="1"/>
          </p:cNvSpPr>
          <p:nvPr/>
        </p:nvSpPr>
        <p:spPr bwMode="auto">
          <a:xfrm>
            <a:off x="2211388" y="2562225"/>
            <a:ext cx="5106987"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0182" name="Line 9"/>
          <p:cNvSpPr>
            <a:spLocks noChangeShapeType="1"/>
          </p:cNvSpPr>
          <p:nvPr/>
        </p:nvSpPr>
        <p:spPr bwMode="auto">
          <a:xfrm>
            <a:off x="2636838" y="3763963"/>
            <a:ext cx="1703387" cy="0"/>
          </a:xfrm>
          <a:prstGeom prst="line">
            <a:avLst/>
          </a:prstGeom>
          <a:noFill/>
          <a:ln w="333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0183" name="Oval 10"/>
          <p:cNvSpPr>
            <a:spLocks noChangeArrowheads="1"/>
          </p:cNvSpPr>
          <p:nvPr/>
        </p:nvSpPr>
        <p:spPr bwMode="auto">
          <a:xfrm>
            <a:off x="3421063" y="4779963"/>
            <a:ext cx="138112" cy="138112"/>
          </a:xfrm>
          <a:prstGeom prst="ellipse">
            <a:avLst/>
          </a:prstGeom>
          <a:solidFill>
            <a:srgbClr val="000000"/>
          </a:solidFill>
          <a:ln w="3175">
            <a:solidFill>
              <a:srgbClr val="000000"/>
            </a:solidFill>
            <a:round/>
            <a:headEnd/>
            <a:tailEnd/>
          </a:ln>
        </p:spPr>
        <p:txBody>
          <a:bodyPr/>
          <a:lstStyle/>
          <a:p>
            <a:endParaRPr lang="en-US"/>
          </a:p>
        </p:txBody>
      </p:sp>
      <p:sp>
        <p:nvSpPr>
          <p:cNvPr id="50184" name="Oval 11"/>
          <p:cNvSpPr>
            <a:spLocks noChangeArrowheads="1"/>
          </p:cNvSpPr>
          <p:nvPr/>
        </p:nvSpPr>
        <p:spPr bwMode="auto">
          <a:xfrm>
            <a:off x="3421063" y="4470400"/>
            <a:ext cx="138112" cy="138113"/>
          </a:xfrm>
          <a:prstGeom prst="ellipse">
            <a:avLst/>
          </a:prstGeom>
          <a:solidFill>
            <a:srgbClr val="000000"/>
          </a:solidFill>
          <a:ln w="3175">
            <a:solidFill>
              <a:srgbClr val="000000"/>
            </a:solidFill>
            <a:round/>
            <a:headEnd/>
            <a:tailEnd/>
          </a:ln>
        </p:spPr>
        <p:txBody>
          <a:bodyPr/>
          <a:lstStyle/>
          <a:p>
            <a:endParaRPr lang="en-US"/>
          </a:p>
        </p:txBody>
      </p:sp>
      <p:sp>
        <p:nvSpPr>
          <p:cNvPr id="50185" name="Oval 12"/>
          <p:cNvSpPr>
            <a:spLocks noChangeArrowheads="1"/>
          </p:cNvSpPr>
          <p:nvPr/>
        </p:nvSpPr>
        <p:spPr bwMode="auto">
          <a:xfrm>
            <a:off x="3216275" y="4311650"/>
            <a:ext cx="139700" cy="138113"/>
          </a:xfrm>
          <a:prstGeom prst="ellipse">
            <a:avLst/>
          </a:prstGeom>
          <a:solidFill>
            <a:srgbClr val="000000"/>
          </a:solidFill>
          <a:ln w="3175">
            <a:solidFill>
              <a:srgbClr val="000000"/>
            </a:solidFill>
            <a:round/>
            <a:headEnd/>
            <a:tailEnd/>
          </a:ln>
        </p:spPr>
        <p:txBody>
          <a:bodyPr/>
          <a:lstStyle/>
          <a:p>
            <a:endParaRPr lang="en-US"/>
          </a:p>
        </p:txBody>
      </p:sp>
      <p:sp>
        <p:nvSpPr>
          <p:cNvPr id="50186" name="Oval 13"/>
          <p:cNvSpPr>
            <a:spLocks noChangeArrowheads="1"/>
          </p:cNvSpPr>
          <p:nvPr/>
        </p:nvSpPr>
        <p:spPr bwMode="auto">
          <a:xfrm>
            <a:off x="3421063" y="3924300"/>
            <a:ext cx="138112" cy="139700"/>
          </a:xfrm>
          <a:prstGeom prst="ellipse">
            <a:avLst/>
          </a:prstGeom>
          <a:solidFill>
            <a:srgbClr val="000000"/>
          </a:solidFill>
          <a:ln w="3175">
            <a:solidFill>
              <a:srgbClr val="000000"/>
            </a:solidFill>
            <a:round/>
            <a:headEnd/>
            <a:tailEnd/>
          </a:ln>
        </p:spPr>
        <p:txBody>
          <a:bodyPr/>
          <a:lstStyle/>
          <a:p>
            <a:endParaRPr lang="en-US"/>
          </a:p>
        </p:txBody>
      </p:sp>
      <p:sp>
        <p:nvSpPr>
          <p:cNvPr id="50187" name="Oval 14"/>
          <p:cNvSpPr>
            <a:spLocks noChangeArrowheads="1"/>
          </p:cNvSpPr>
          <p:nvPr/>
        </p:nvSpPr>
        <p:spPr bwMode="auto">
          <a:xfrm>
            <a:off x="3624263" y="3924300"/>
            <a:ext cx="139700" cy="139700"/>
          </a:xfrm>
          <a:prstGeom prst="ellipse">
            <a:avLst/>
          </a:prstGeom>
          <a:solidFill>
            <a:srgbClr val="000000"/>
          </a:solidFill>
          <a:ln w="3175">
            <a:solidFill>
              <a:srgbClr val="000000"/>
            </a:solidFill>
            <a:round/>
            <a:headEnd/>
            <a:tailEnd/>
          </a:ln>
        </p:spPr>
        <p:txBody>
          <a:bodyPr/>
          <a:lstStyle/>
          <a:p>
            <a:endParaRPr lang="en-US"/>
          </a:p>
        </p:txBody>
      </p:sp>
      <p:sp>
        <p:nvSpPr>
          <p:cNvPr id="50188" name="Oval 15"/>
          <p:cNvSpPr>
            <a:spLocks noChangeArrowheads="1"/>
          </p:cNvSpPr>
          <p:nvPr/>
        </p:nvSpPr>
        <p:spPr bwMode="auto">
          <a:xfrm>
            <a:off x="3216275" y="3890963"/>
            <a:ext cx="139700" cy="139700"/>
          </a:xfrm>
          <a:prstGeom prst="ellipse">
            <a:avLst/>
          </a:prstGeom>
          <a:solidFill>
            <a:srgbClr val="000000"/>
          </a:solidFill>
          <a:ln w="3175">
            <a:solidFill>
              <a:srgbClr val="000000"/>
            </a:solidFill>
            <a:round/>
            <a:headEnd/>
            <a:tailEnd/>
          </a:ln>
        </p:spPr>
        <p:txBody>
          <a:bodyPr/>
          <a:lstStyle/>
          <a:p>
            <a:endParaRPr lang="en-US"/>
          </a:p>
        </p:txBody>
      </p:sp>
      <p:sp>
        <p:nvSpPr>
          <p:cNvPr id="50189" name="Oval 16"/>
          <p:cNvSpPr>
            <a:spLocks noChangeArrowheads="1"/>
          </p:cNvSpPr>
          <p:nvPr/>
        </p:nvSpPr>
        <p:spPr bwMode="auto">
          <a:xfrm>
            <a:off x="3421063" y="3656013"/>
            <a:ext cx="138112" cy="138112"/>
          </a:xfrm>
          <a:prstGeom prst="ellipse">
            <a:avLst/>
          </a:prstGeom>
          <a:solidFill>
            <a:srgbClr val="000000"/>
          </a:solidFill>
          <a:ln w="3175">
            <a:solidFill>
              <a:srgbClr val="000000"/>
            </a:solidFill>
            <a:round/>
            <a:headEnd/>
            <a:tailEnd/>
          </a:ln>
        </p:spPr>
        <p:txBody>
          <a:bodyPr/>
          <a:lstStyle/>
          <a:p>
            <a:endParaRPr lang="en-US"/>
          </a:p>
        </p:txBody>
      </p:sp>
      <p:sp>
        <p:nvSpPr>
          <p:cNvPr id="50190" name="Oval 17"/>
          <p:cNvSpPr>
            <a:spLocks noChangeArrowheads="1"/>
          </p:cNvSpPr>
          <p:nvPr/>
        </p:nvSpPr>
        <p:spPr bwMode="auto">
          <a:xfrm>
            <a:off x="3421063" y="3414713"/>
            <a:ext cx="138112" cy="138112"/>
          </a:xfrm>
          <a:prstGeom prst="ellipse">
            <a:avLst/>
          </a:prstGeom>
          <a:solidFill>
            <a:srgbClr val="000000"/>
          </a:solidFill>
          <a:ln w="3175">
            <a:solidFill>
              <a:srgbClr val="000000"/>
            </a:solidFill>
            <a:round/>
            <a:headEnd/>
            <a:tailEnd/>
          </a:ln>
        </p:spPr>
        <p:txBody>
          <a:bodyPr/>
          <a:lstStyle/>
          <a:p>
            <a:endParaRPr lang="en-US"/>
          </a:p>
        </p:txBody>
      </p:sp>
      <p:sp>
        <p:nvSpPr>
          <p:cNvPr id="50191" name="Oval 18"/>
          <p:cNvSpPr>
            <a:spLocks noChangeArrowheads="1"/>
          </p:cNvSpPr>
          <p:nvPr/>
        </p:nvSpPr>
        <p:spPr bwMode="auto">
          <a:xfrm>
            <a:off x="3421063" y="3144838"/>
            <a:ext cx="138112" cy="138112"/>
          </a:xfrm>
          <a:prstGeom prst="ellipse">
            <a:avLst/>
          </a:prstGeom>
          <a:solidFill>
            <a:srgbClr val="000000"/>
          </a:solidFill>
          <a:ln w="3175">
            <a:solidFill>
              <a:srgbClr val="000000"/>
            </a:solidFill>
            <a:round/>
            <a:headEnd/>
            <a:tailEnd/>
          </a:ln>
        </p:spPr>
        <p:txBody>
          <a:bodyPr/>
          <a:lstStyle/>
          <a:p>
            <a:endParaRPr lang="en-US"/>
          </a:p>
        </p:txBody>
      </p:sp>
      <p:sp>
        <p:nvSpPr>
          <p:cNvPr id="50192" name="Oval 19"/>
          <p:cNvSpPr>
            <a:spLocks noChangeArrowheads="1"/>
          </p:cNvSpPr>
          <p:nvPr/>
        </p:nvSpPr>
        <p:spPr bwMode="auto">
          <a:xfrm>
            <a:off x="3216275" y="3040063"/>
            <a:ext cx="139700" cy="138112"/>
          </a:xfrm>
          <a:prstGeom prst="ellipse">
            <a:avLst/>
          </a:prstGeom>
          <a:solidFill>
            <a:srgbClr val="000000"/>
          </a:solidFill>
          <a:ln w="3175">
            <a:solidFill>
              <a:srgbClr val="000000"/>
            </a:solidFill>
            <a:round/>
            <a:headEnd/>
            <a:tailEnd/>
          </a:ln>
        </p:spPr>
        <p:txBody>
          <a:bodyPr/>
          <a:lstStyle/>
          <a:p>
            <a:endParaRPr lang="en-US"/>
          </a:p>
        </p:txBody>
      </p:sp>
      <p:sp>
        <p:nvSpPr>
          <p:cNvPr id="50193" name="Oval 20"/>
          <p:cNvSpPr>
            <a:spLocks noChangeArrowheads="1"/>
          </p:cNvSpPr>
          <p:nvPr/>
        </p:nvSpPr>
        <p:spPr bwMode="auto">
          <a:xfrm>
            <a:off x="3624263" y="2971800"/>
            <a:ext cx="139700" cy="138113"/>
          </a:xfrm>
          <a:prstGeom prst="ellipse">
            <a:avLst/>
          </a:prstGeom>
          <a:solidFill>
            <a:srgbClr val="000000"/>
          </a:solidFill>
          <a:ln w="3175">
            <a:solidFill>
              <a:srgbClr val="000000"/>
            </a:solidFill>
            <a:round/>
            <a:headEnd/>
            <a:tailEnd/>
          </a:ln>
        </p:spPr>
        <p:txBody>
          <a:bodyPr/>
          <a:lstStyle/>
          <a:p>
            <a:endParaRPr lang="en-US"/>
          </a:p>
        </p:txBody>
      </p:sp>
      <p:sp>
        <p:nvSpPr>
          <p:cNvPr id="50194" name="Oval 21"/>
          <p:cNvSpPr>
            <a:spLocks noChangeArrowheads="1"/>
          </p:cNvSpPr>
          <p:nvPr/>
        </p:nvSpPr>
        <p:spPr bwMode="auto">
          <a:xfrm>
            <a:off x="3421063" y="2803525"/>
            <a:ext cx="138112" cy="139700"/>
          </a:xfrm>
          <a:prstGeom prst="ellipse">
            <a:avLst/>
          </a:prstGeom>
          <a:solidFill>
            <a:srgbClr val="000000"/>
          </a:solidFill>
          <a:ln w="3175">
            <a:solidFill>
              <a:srgbClr val="000000"/>
            </a:solidFill>
            <a:round/>
            <a:headEnd/>
            <a:tailEnd/>
          </a:ln>
        </p:spPr>
        <p:txBody>
          <a:bodyPr/>
          <a:lstStyle/>
          <a:p>
            <a:endParaRPr lang="en-US"/>
          </a:p>
        </p:txBody>
      </p:sp>
      <p:sp>
        <p:nvSpPr>
          <p:cNvPr id="50195" name="Line 22"/>
          <p:cNvSpPr>
            <a:spLocks noChangeShapeType="1"/>
          </p:cNvSpPr>
          <p:nvPr/>
        </p:nvSpPr>
        <p:spPr bwMode="auto">
          <a:xfrm>
            <a:off x="5191125" y="4867275"/>
            <a:ext cx="1701800" cy="0"/>
          </a:xfrm>
          <a:prstGeom prst="line">
            <a:avLst/>
          </a:prstGeom>
          <a:noFill/>
          <a:ln w="333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0196" name="Rectangle 23"/>
          <p:cNvSpPr>
            <a:spLocks noChangeArrowheads="1"/>
          </p:cNvSpPr>
          <p:nvPr/>
        </p:nvSpPr>
        <p:spPr bwMode="auto">
          <a:xfrm>
            <a:off x="5973763" y="5491163"/>
            <a:ext cx="138112" cy="139700"/>
          </a:xfrm>
          <a:prstGeom prst="rect">
            <a:avLst/>
          </a:prstGeom>
          <a:solidFill>
            <a:srgbClr val="000000"/>
          </a:solidFill>
          <a:ln w="3175">
            <a:solidFill>
              <a:srgbClr val="000000"/>
            </a:solidFill>
            <a:miter lim="800000"/>
            <a:headEnd/>
            <a:tailEnd/>
          </a:ln>
        </p:spPr>
        <p:txBody>
          <a:bodyPr/>
          <a:lstStyle/>
          <a:p>
            <a:endParaRPr lang="en-US"/>
          </a:p>
        </p:txBody>
      </p:sp>
      <p:sp>
        <p:nvSpPr>
          <p:cNvPr id="50197" name="Rectangle 24"/>
          <p:cNvSpPr>
            <a:spLocks noChangeArrowheads="1"/>
          </p:cNvSpPr>
          <p:nvPr/>
        </p:nvSpPr>
        <p:spPr bwMode="auto">
          <a:xfrm>
            <a:off x="6176963" y="5356225"/>
            <a:ext cx="139700" cy="138113"/>
          </a:xfrm>
          <a:prstGeom prst="rect">
            <a:avLst/>
          </a:prstGeom>
          <a:solidFill>
            <a:srgbClr val="000000"/>
          </a:solidFill>
          <a:ln w="3175">
            <a:solidFill>
              <a:srgbClr val="000000"/>
            </a:solidFill>
            <a:miter lim="800000"/>
            <a:headEnd/>
            <a:tailEnd/>
          </a:ln>
        </p:spPr>
        <p:txBody>
          <a:bodyPr/>
          <a:lstStyle/>
          <a:p>
            <a:endParaRPr lang="en-US"/>
          </a:p>
        </p:txBody>
      </p:sp>
      <p:sp>
        <p:nvSpPr>
          <p:cNvPr id="50198" name="Rectangle 25"/>
          <p:cNvSpPr>
            <a:spLocks noChangeArrowheads="1"/>
          </p:cNvSpPr>
          <p:nvPr/>
        </p:nvSpPr>
        <p:spPr bwMode="auto">
          <a:xfrm>
            <a:off x="5768975" y="5321300"/>
            <a:ext cx="139700" cy="139700"/>
          </a:xfrm>
          <a:prstGeom prst="rect">
            <a:avLst/>
          </a:prstGeom>
          <a:solidFill>
            <a:srgbClr val="000000"/>
          </a:solidFill>
          <a:ln w="3175">
            <a:solidFill>
              <a:srgbClr val="000000"/>
            </a:solidFill>
            <a:miter lim="800000"/>
            <a:headEnd/>
            <a:tailEnd/>
          </a:ln>
        </p:spPr>
        <p:txBody>
          <a:bodyPr/>
          <a:lstStyle/>
          <a:p>
            <a:endParaRPr lang="en-US"/>
          </a:p>
        </p:txBody>
      </p:sp>
      <p:sp>
        <p:nvSpPr>
          <p:cNvPr id="50199" name="Rectangle 26"/>
          <p:cNvSpPr>
            <a:spLocks noChangeArrowheads="1"/>
          </p:cNvSpPr>
          <p:nvPr/>
        </p:nvSpPr>
        <p:spPr bwMode="auto">
          <a:xfrm>
            <a:off x="5973763" y="5256213"/>
            <a:ext cx="138112" cy="139700"/>
          </a:xfrm>
          <a:prstGeom prst="rect">
            <a:avLst/>
          </a:prstGeom>
          <a:solidFill>
            <a:srgbClr val="000000"/>
          </a:solidFill>
          <a:ln w="3175">
            <a:solidFill>
              <a:srgbClr val="000000"/>
            </a:solidFill>
            <a:miter lim="800000"/>
            <a:headEnd/>
            <a:tailEnd/>
          </a:ln>
        </p:spPr>
        <p:txBody>
          <a:bodyPr/>
          <a:lstStyle/>
          <a:p>
            <a:endParaRPr lang="en-US"/>
          </a:p>
        </p:txBody>
      </p:sp>
      <p:sp>
        <p:nvSpPr>
          <p:cNvPr id="50200" name="Rectangle 27"/>
          <p:cNvSpPr>
            <a:spLocks noChangeArrowheads="1"/>
          </p:cNvSpPr>
          <p:nvPr/>
        </p:nvSpPr>
        <p:spPr bwMode="auto">
          <a:xfrm>
            <a:off x="5768975" y="5222875"/>
            <a:ext cx="139700" cy="138113"/>
          </a:xfrm>
          <a:prstGeom prst="rect">
            <a:avLst/>
          </a:prstGeom>
          <a:solidFill>
            <a:srgbClr val="000000"/>
          </a:solidFill>
          <a:ln w="3175">
            <a:solidFill>
              <a:srgbClr val="000000"/>
            </a:solidFill>
            <a:miter lim="800000"/>
            <a:headEnd/>
            <a:tailEnd/>
          </a:ln>
        </p:spPr>
        <p:txBody>
          <a:bodyPr/>
          <a:lstStyle/>
          <a:p>
            <a:endParaRPr lang="en-US"/>
          </a:p>
        </p:txBody>
      </p:sp>
      <p:sp>
        <p:nvSpPr>
          <p:cNvPr id="50201" name="Rectangle 28"/>
          <p:cNvSpPr>
            <a:spLocks noChangeArrowheads="1"/>
          </p:cNvSpPr>
          <p:nvPr/>
        </p:nvSpPr>
        <p:spPr bwMode="auto">
          <a:xfrm>
            <a:off x="5973763" y="5048250"/>
            <a:ext cx="138112" cy="139700"/>
          </a:xfrm>
          <a:prstGeom prst="rect">
            <a:avLst/>
          </a:prstGeom>
          <a:solidFill>
            <a:srgbClr val="000000"/>
          </a:solidFill>
          <a:ln w="3175">
            <a:solidFill>
              <a:srgbClr val="000000"/>
            </a:solidFill>
            <a:miter lim="800000"/>
            <a:headEnd/>
            <a:tailEnd/>
          </a:ln>
        </p:spPr>
        <p:txBody>
          <a:bodyPr/>
          <a:lstStyle/>
          <a:p>
            <a:endParaRPr lang="en-US"/>
          </a:p>
        </p:txBody>
      </p:sp>
      <p:sp>
        <p:nvSpPr>
          <p:cNvPr id="50202" name="Rectangle 29"/>
          <p:cNvSpPr>
            <a:spLocks noChangeArrowheads="1"/>
          </p:cNvSpPr>
          <p:nvPr/>
        </p:nvSpPr>
        <p:spPr bwMode="auto">
          <a:xfrm>
            <a:off x="6176963" y="4860925"/>
            <a:ext cx="139700" cy="139700"/>
          </a:xfrm>
          <a:prstGeom prst="rect">
            <a:avLst/>
          </a:prstGeom>
          <a:solidFill>
            <a:srgbClr val="000000"/>
          </a:solidFill>
          <a:ln w="3175">
            <a:solidFill>
              <a:srgbClr val="000000"/>
            </a:solidFill>
            <a:miter lim="800000"/>
            <a:headEnd/>
            <a:tailEnd/>
          </a:ln>
        </p:spPr>
        <p:txBody>
          <a:bodyPr/>
          <a:lstStyle/>
          <a:p>
            <a:endParaRPr lang="en-US"/>
          </a:p>
        </p:txBody>
      </p:sp>
      <p:sp>
        <p:nvSpPr>
          <p:cNvPr id="50203" name="Rectangle 30"/>
          <p:cNvSpPr>
            <a:spLocks noChangeArrowheads="1"/>
          </p:cNvSpPr>
          <p:nvPr/>
        </p:nvSpPr>
        <p:spPr bwMode="auto">
          <a:xfrm>
            <a:off x="5973763" y="4673600"/>
            <a:ext cx="138112" cy="139700"/>
          </a:xfrm>
          <a:prstGeom prst="rect">
            <a:avLst/>
          </a:prstGeom>
          <a:solidFill>
            <a:srgbClr val="000000"/>
          </a:solidFill>
          <a:ln w="3175">
            <a:solidFill>
              <a:srgbClr val="000000"/>
            </a:solidFill>
            <a:miter lim="800000"/>
            <a:headEnd/>
            <a:tailEnd/>
          </a:ln>
        </p:spPr>
        <p:txBody>
          <a:bodyPr/>
          <a:lstStyle/>
          <a:p>
            <a:endParaRPr lang="en-US"/>
          </a:p>
        </p:txBody>
      </p:sp>
      <p:sp>
        <p:nvSpPr>
          <p:cNvPr id="50204" name="Rectangle 31"/>
          <p:cNvSpPr>
            <a:spLocks noChangeArrowheads="1"/>
          </p:cNvSpPr>
          <p:nvPr/>
        </p:nvSpPr>
        <p:spPr bwMode="auto">
          <a:xfrm>
            <a:off x="5768975" y="4503738"/>
            <a:ext cx="139700" cy="139700"/>
          </a:xfrm>
          <a:prstGeom prst="rect">
            <a:avLst/>
          </a:prstGeom>
          <a:solidFill>
            <a:srgbClr val="000000"/>
          </a:solidFill>
          <a:ln w="3175">
            <a:solidFill>
              <a:srgbClr val="000000"/>
            </a:solidFill>
            <a:miter lim="800000"/>
            <a:headEnd/>
            <a:tailEnd/>
          </a:ln>
        </p:spPr>
        <p:txBody>
          <a:bodyPr/>
          <a:lstStyle/>
          <a:p>
            <a:endParaRPr lang="en-US"/>
          </a:p>
        </p:txBody>
      </p:sp>
      <p:sp>
        <p:nvSpPr>
          <p:cNvPr id="50205" name="Rectangle 32"/>
          <p:cNvSpPr>
            <a:spLocks noChangeArrowheads="1"/>
          </p:cNvSpPr>
          <p:nvPr/>
        </p:nvSpPr>
        <p:spPr bwMode="auto">
          <a:xfrm>
            <a:off x="5973763" y="4232275"/>
            <a:ext cx="138112" cy="138113"/>
          </a:xfrm>
          <a:prstGeom prst="rect">
            <a:avLst/>
          </a:prstGeom>
          <a:solidFill>
            <a:srgbClr val="000000"/>
          </a:solidFill>
          <a:ln w="3175">
            <a:solidFill>
              <a:srgbClr val="000000"/>
            </a:solidFill>
            <a:miter lim="800000"/>
            <a:headEnd/>
            <a:tailEnd/>
          </a:ln>
        </p:spPr>
        <p:txBody>
          <a:bodyPr/>
          <a:lstStyle/>
          <a:p>
            <a:endParaRPr lang="en-US"/>
          </a:p>
        </p:txBody>
      </p:sp>
      <p:sp>
        <p:nvSpPr>
          <p:cNvPr id="50206" name="Rectangle 33"/>
          <p:cNvSpPr>
            <a:spLocks noChangeArrowheads="1"/>
          </p:cNvSpPr>
          <p:nvPr/>
        </p:nvSpPr>
        <p:spPr bwMode="auto">
          <a:xfrm>
            <a:off x="6176963" y="4197350"/>
            <a:ext cx="139700" cy="139700"/>
          </a:xfrm>
          <a:prstGeom prst="rect">
            <a:avLst/>
          </a:prstGeom>
          <a:solidFill>
            <a:srgbClr val="000000"/>
          </a:solidFill>
          <a:ln w="3175">
            <a:solidFill>
              <a:srgbClr val="000000"/>
            </a:solidFill>
            <a:miter lim="800000"/>
            <a:headEnd/>
            <a:tailEnd/>
          </a:ln>
        </p:spPr>
        <p:txBody>
          <a:bodyPr/>
          <a:lstStyle/>
          <a:p>
            <a:endParaRPr lang="en-US"/>
          </a:p>
        </p:txBody>
      </p:sp>
      <p:sp>
        <p:nvSpPr>
          <p:cNvPr id="50207" name="Rectangle 34"/>
          <p:cNvSpPr>
            <a:spLocks noChangeArrowheads="1"/>
          </p:cNvSpPr>
          <p:nvPr/>
        </p:nvSpPr>
        <p:spPr bwMode="auto">
          <a:xfrm>
            <a:off x="5973763" y="3414713"/>
            <a:ext cx="138112" cy="138112"/>
          </a:xfrm>
          <a:prstGeom prst="rect">
            <a:avLst/>
          </a:prstGeom>
          <a:solidFill>
            <a:srgbClr val="000000"/>
          </a:solidFill>
          <a:ln w="3175">
            <a:solidFill>
              <a:srgbClr val="000000"/>
            </a:solidFill>
            <a:miter lim="800000"/>
            <a:headEnd/>
            <a:tailEnd/>
          </a:ln>
        </p:spPr>
        <p:txBody>
          <a:bodyPr/>
          <a:lstStyle/>
          <a:p>
            <a:endParaRPr lang="en-US"/>
          </a:p>
        </p:txBody>
      </p:sp>
      <p:sp>
        <p:nvSpPr>
          <p:cNvPr id="50208" name="Line 35"/>
          <p:cNvSpPr>
            <a:spLocks noChangeShapeType="1"/>
          </p:cNvSpPr>
          <p:nvPr/>
        </p:nvSpPr>
        <p:spPr bwMode="auto">
          <a:xfrm>
            <a:off x="2211388" y="5969000"/>
            <a:ext cx="5106987" cy="0"/>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0209" name="Line 36"/>
          <p:cNvSpPr>
            <a:spLocks noChangeShapeType="1"/>
          </p:cNvSpPr>
          <p:nvPr/>
        </p:nvSpPr>
        <p:spPr bwMode="auto">
          <a:xfrm>
            <a:off x="3489325" y="5969000"/>
            <a:ext cx="0" cy="98425"/>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0210" name="Rectangle 37"/>
          <p:cNvSpPr>
            <a:spLocks noChangeArrowheads="1"/>
          </p:cNvSpPr>
          <p:nvPr/>
        </p:nvSpPr>
        <p:spPr bwMode="auto">
          <a:xfrm>
            <a:off x="2876550" y="6073775"/>
            <a:ext cx="1057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Wildtype</a:t>
            </a:r>
            <a:endParaRPr lang="en-US" sz="2000" b="1"/>
          </a:p>
        </p:txBody>
      </p:sp>
      <p:sp>
        <p:nvSpPr>
          <p:cNvPr id="50211" name="Line 38"/>
          <p:cNvSpPr>
            <a:spLocks noChangeShapeType="1"/>
          </p:cNvSpPr>
          <p:nvPr/>
        </p:nvSpPr>
        <p:spPr bwMode="auto">
          <a:xfrm>
            <a:off x="6042025" y="5969000"/>
            <a:ext cx="0" cy="98425"/>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0212" name="Rectangle 39"/>
          <p:cNvSpPr>
            <a:spLocks noChangeArrowheads="1"/>
          </p:cNvSpPr>
          <p:nvPr/>
        </p:nvSpPr>
        <p:spPr bwMode="auto">
          <a:xfrm>
            <a:off x="5581650" y="6073775"/>
            <a:ext cx="4810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P2X</a:t>
            </a:r>
            <a:endParaRPr lang="en-US" sz="2000" b="1"/>
          </a:p>
        </p:txBody>
      </p:sp>
      <p:sp>
        <p:nvSpPr>
          <p:cNvPr id="50213" name="Rectangle 40"/>
          <p:cNvSpPr>
            <a:spLocks noChangeArrowheads="1"/>
          </p:cNvSpPr>
          <p:nvPr/>
        </p:nvSpPr>
        <p:spPr bwMode="auto">
          <a:xfrm>
            <a:off x="6057900" y="62007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000000"/>
                </a:solidFill>
              </a:rPr>
              <a:t>7</a:t>
            </a:r>
            <a:endParaRPr lang="en-US" b="1"/>
          </a:p>
        </p:txBody>
      </p:sp>
      <p:sp>
        <p:nvSpPr>
          <p:cNvPr id="50214" name="Rectangle 41"/>
          <p:cNvSpPr>
            <a:spLocks noChangeArrowheads="1"/>
          </p:cNvSpPr>
          <p:nvPr/>
        </p:nvSpPr>
        <p:spPr bwMode="auto">
          <a:xfrm>
            <a:off x="6161088" y="6073775"/>
            <a:ext cx="422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R-/-</a:t>
            </a:r>
            <a:endParaRPr lang="en-US" sz="2000" b="1"/>
          </a:p>
        </p:txBody>
      </p:sp>
      <p:sp>
        <p:nvSpPr>
          <p:cNvPr id="50215" name="Line 42"/>
          <p:cNvSpPr>
            <a:spLocks noChangeShapeType="1"/>
          </p:cNvSpPr>
          <p:nvPr/>
        </p:nvSpPr>
        <p:spPr bwMode="auto">
          <a:xfrm flipV="1">
            <a:off x="2211388" y="2562225"/>
            <a:ext cx="0" cy="3406775"/>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0216" name="Line 43"/>
          <p:cNvSpPr>
            <a:spLocks noChangeShapeType="1"/>
          </p:cNvSpPr>
          <p:nvPr/>
        </p:nvSpPr>
        <p:spPr bwMode="auto">
          <a:xfrm flipH="1">
            <a:off x="2112963" y="5969000"/>
            <a:ext cx="98425" cy="0"/>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0217" name="Rectangle 44"/>
          <p:cNvSpPr>
            <a:spLocks noChangeArrowheads="1"/>
          </p:cNvSpPr>
          <p:nvPr/>
        </p:nvSpPr>
        <p:spPr bwMode="auto">
          <a:xfrm>
            <a:off x="1803400" y="5815013"/>
            <a:ext cx="141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2</a:t>
            </a:r>
            <a:endParaRPr lang="en-US"/>
          </a:p>
        </p:txBody>
      </p:sp>
      <p:sp>
        <p:nvSpPr>
          <p:cNvPr id="50218" name="Line 45"/>
          <p:cNvSpPr>
            <a:spLocks noChangeShapeType="1"/>
          </p:cNvSpPr>
          <p:nvPr/>
        </p:nvSpPr>
        <p:spPr bwMode="auto">
          <a:xfrm flipH="1">
            <a:off x="2112963" y="5116513"/>
            <a:ext cx="98425" cy="0"/>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0219" name="Rectangle 46"/>
          <p:cNvSpPr>
            <a:spLocks noChangeArrowheads="1"/>
          </p:cNvSpPr>
          <p:nvPr/>
        </p:nvSpPr>
        <p:spPr bwMode="auto">
          <a:xfrm>
            <a:off x="1803400" y="4964113"/>
            <a:ext cx="141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3</a:t>
            </a:r>
            <a:endParaRPr lang="en-US"/>
          </a:p>
        </p:txBody>
      </p:sp>
      <p:sp>
        <p:nvSpPr>
          <p:cNvPr id="50220" name="Line 47"/>
          <p:cNvSpPr>
            <a:spLocks noChangeShapeType="1"/>
          </p:cNvSpPr>
          <p:nvPr/>
        </p:nvSpPr>
        <p:spPr bwMode="auto">
          <a:xfrm flipH="1">
            <a:off x="2112963" y="4265613"/>
            <a:ext cx="98425" cy="0"/>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0221" name="Rectangle 48"/>
          <p:cNvSpPr>
            <a:spLocks noChangeArrowheads="1"/>
          </p:cNvSpPr>
          <p:nvPr/>
        </p:nvSpPr>
        <p:spPr bwMode="auto">
          <a:xfrm>
            <a:off x="1803400" y="4111625"/>
            <a:ext cx="141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4</a:t>
            </a:r>
            <a:endParaRPr lang="en-US"/>
          </a:p>
        </p:txBody>
      </p:sp>
      <p:sp>
        <p:nvSpPr>
          <p:cNvPr id="50222" name="Line 49"/>
          <p:cNvSpPr>
            <a:spLocks noChangeShapeType="1"/>
          </p:cNvSpPr>
          <p:nvPr/>
        </p:nvSpPr>
        <p:spPr bwMode="auto">
          <a:xfrm flipH="1">
            <a:off x="2112963" y="3414713"/>
            <a:ext cx="98425" cy="0"/>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0223" name="Rectangle 50"/>
          <p:cNvSpPr>
            <a:spLocks noChangeArrowheads="1"/>
          </p:cNvSpPr>
          <p:nvPr/>
        </p:nvSpPr>
        <p:spPr bwMode="auto">
          <a:xfrm>
            <a:off x="1803400" y="3260725"/>
            <a:ext cx="141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5</a:t>
            </a:r>
            <a:endParaRPr lang="en-US"/>
          </a:p>
        </p:txBody>
      </p:sp>
      <p:sp>
        <p:nvSpPr>
          <p:cNvPr id="50224" name="Line 51"/>
          <p:cNvSpPr>
            <a:spLocks noChangeShapeType="1"/>
          </p:cNvSpPr>
          <p:nvPr/>
        </p:nvSpPr>
        <p:spPr bwMode="auto">
          <a:xfrm flipH="1">
            <a:off x="2112963" y="2562225"/>
            <a:ext cx="98425" cy="0"/>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0225" name="Rectangle 52"/>
          <p:cNvSpPr>
            <a:spLocks noChangeArrowheads="1"/>
          </p:cNvSpPr>
          <p:nvPr/>
        </p:nvSpPr>
        <p:spPr bwMode="auto">
          <a:xfrm>
            <a:off x="1803400" y="2409825"/>
            <a:ext cx="141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6</a:t>
            </a:r>
            <a:endParaRPr lang="en-US"/>
          </a:p>
        </p:txBody>
      </p:sp>
      <p:sp>
        <p:nvSpPr>
          <p:cNvPr id="50226" name="Line 53"/>
          <p:cNvSpPr>
            <a:spLocks noChangeShapeType="1"/>
          </p:cNvSpPr>
          <p:nvPr/>
        </p:nvSpPr>
        <p:spPr bwMode="auto">
          <a:xfrm>
            <a:off x="3489325" y="2460625"/>
            <a:ext cx="2552700" cy="0"/>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0227" name="Line 54"/>
          <p:cNvSpPr>
            <a:spLocks noChangeShapeType="1"/>
          </p:cNvSpPr>
          <p:nvPr/>
        </p:nvSpPr>
        <p:spPr bwMode="auto">
          <a:xfrm>
            <a:off x="3489325" y="2460625"/>
            <a:ext cx="0" cy="96838"/>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0228" name="Line 55"/>
          <p:cNvSpPr>
            <a:spLocks noChangeShapeType="1"/>
          </p:cNvSpPr>
          <p:nvPr/>
        </p:nvSpPr>
        <p:spPr bwMode="auto">
          <a:xfrm flipV="1">
            <a:off x="3489325" y="2460625"/>
            <a:ext cx="0" cy="96838"/>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0229" name="Line 56"/>
          <p:cNvSpPr>
            <a:spLocks noChangeShapeType="1"/>
          </p:cNvSpPr>
          <p:nvPr/>
        </p:nvSpPr>
        <p:spPr bwMode="auto">
          <a:xfrm>
            <a:off x="6042025" y="2460625"/>
            <a:ext cx="0" cy="96838"/>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0230" name="Line 57"/>
          <p:cNvSpPr>
            <a:spLocks noChangeShapeType="1"/>
          </p:cNvSpPr>
          <p:nvPr/>
        </p:nvSpPr>
        <p:spPr bwMode="auto">
          <a:xfrm flipV="1">
            <a:off x="6042025" y="2460625"/>
            <a:ext cx="0" cy="96838"/>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0231" name="Rectangle 58"/>
          <p:cNvSpPr>
            <a:spLocks noChangeArrowheads="1"/>
          </p:cNvSpPr>
          <p:nvPr/>
        </p:nvSpPr>
        <p:spPr bwMode="auto">
          <a:xfrm>
            <a:off x="4164013" y="210978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P&lt;0.001</a:t>
            </a:r>
            <a:endParaRPr lang="en-US" sz="2000" b="1"/>
          </a:p>
        </p:txBody>
      </p:sp>
      <p:sp>
        <p:nvSpPr>
          <p:cNvPr id="50232" name="Rectangle 59"/>
          <p:cNvSpPr>
            <a:spLocks noChangeArrowheads="1"/>
          </p:cNvSpPr>
          <p:nvPr/>
        </p:nvSpPr>
        <p:spPr bwMode="auto">
          <a:xfrm rot="-5400000">
            <a:off x="-216694" y="4185445"/>
            <a:ext cx="300037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00" b="1">
                <a:solidFill>
                  <a:srgbClr val="000000"/>
                </a:solidFill>
              </a:rPr>
              <a:t>Macrophages per GCS</a:t>
            </a:r>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xfrm>
            <a:off x="0" y="0"/>
            <a:ext cx="9144000" cy="1143000"/>
          </a:xfrm>
          <a:noFill/>
        </p:spPr>
        <p:txBody>
          <a:bodyPr/>
          <a:lstStyle/>
          <a:p>
            <a:pPr eaLnBrk="1" hangingPunct="1"/>
            <a:r>
              <a:rPr lang="en-GB" sz="2800" b="1" smtClean="0">
                <a:solidFill>
                  <a:schemeClr val="accent2"/>
                </a:solidFill>
              </a:rPr>
              <a:t>Glomerular fibrin deposition</a:t>
            </a:r>
          </a:p>
        </p:txBody>
      </p:sp>
      <p:graphicFrame>
        <p:nvGraphicFramePr>
          <p:cNvPr id="7170" name="Object 3"/>
          <p:cNvGraphicFramePr>
            <a:graphicFrameLocks noChangeAspect="1"/>
          </p:cNvGraphicFramePr>
          <p:nvPr>
            <p:ph sz="half" idx="1"/>
          </p:nvPr>
        </p:nvGraphicFramePr>
        <p:xfrm>
          <a:off x="1403350" y="1844675"/>
          <a:ext cx="6408738" cy="4381500"/>
        </p:xfrm>
        <a:graphic>
          <a:graphicData uri="http://schemas.openxmlformats.org/presentationml/2006/ole">
            <mc:AlternateContent xmlns:mc="http://schemas.openxmlformats.org/markup-compatibility/2006">
              <mc:Choice xmlns:v="urn:schemas-microsoft-com:vml" Requires="v">
                <p:oleObj spid="_x0000_s7173" name="Prism Project" r:id="rId4" imgW="3858480" imgH="2637720" progId="Prism4.Document">
                  <p:embed/>
                </p:oleObj>
              </mc:Choice>
              <mc:Fallback>
                <p:oleObj name="Prism Project" r:id="rId4" imgW="3858480" imgH="2637720" progId="Prism4.Document">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350" y="1844675"/>
                        <a:ext cx="6408738" cy="438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0"/>
            <a:ext cx="9144000" cy="1125538"/>
          </a:xfrm>
          <a:noFill/>
        </p:spPr>
        <p:txBody>
          <a:bodyPr/>
          <a:lstStyle/>
          <a:p>
            <a:pPr eaLnBrk="1" hangingPunct="1"/>
            <a:r>
              <a:rPr lang="en-GB" sz="2800" b="1" smtClean="0">
                <a:solidFill>
                  <a:schemeClr val="accent2"/>
                </a:solidFill>
              </a:rPr>
              <a:t>P2X</a:t>
            </a:r>
            <a:r>
              <a:rPr lang="en-GB" sz="2800" b="1" baseline="-25000" smtClean="0">
                <a:solidFill>
                  <a:schemeClr val="accent2"/>
                </a:solidFill>
              </a:rPr>
              <a:t>7</a:t>
            </a:r>
            <a:r>
              <a:rPr lang="en-GB" sz="2800" b="1" smtClean="0">
                <a:solidFill>
                  <a:schemeClr val="accent2"/>
                </a:solidFill>
              </a:rPr>
              <a:t>R -/- mice are protected from damage</a:t>
            </a:r>
          </a:p>
        </p:txBody>
      </p:sp>
      <p:sp>
        <p:nvSpPr>
          <p:cNvPr id="51203" name="Text Box 3"/>
          <p:cNvSpPr txBox="1">
            <a:spLocks noChangeArrowheads="1"/>
          </p:cNvSpPr>
          <p:nvPr/>
        </p:nvSpPr>
        <p:spPr bwMode="auto">
          <a:xfrm>
            <a:off x="2824163" y="6589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p>
        </p:txBody>
      </p:sp>
      <p:grpSp>
        <p:nvGrpSpPr>
          <p:cNvPr id="51204" name="Group 4"/>
          <p:cNvGrpSpPr>
            <a:grpSpLocks/>
          </p:cNvGrpSpPr>
          <p:nvPr/>
        </p:nvGrpSpPr>
        <p:grpSpPr bwMode="auto">
          <a:xfrm>
            <a:off x="5311775" y="1557338"/>
            <a:ext cx="3832225" cy="3948112"/>
            <a:chOff x="3198" y="1389"/>
            <a:chExt cx="2414" cy="2487"/>
          </a:xfrm>
        </p:grpSpPr>
        <p:pic>
          <p:nvPicPr>
            <p:cNvPr id="5125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8" y="1389"/>
              <a:ext cx="1504" cy="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8" y="2659"/>
              <a:ext cx="1496"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8" name="Text Box 7"/>
            <p:cNvSpPr txBox="1">
              <a:spLocks noChangeArrowheads="1"/>
            </p:cNvSpPr>
            <p:nvPr/>
          </p:nvSpPr>
          <p:spPr bwMode="auto">
            <a:xfrm>
              <a:off x="4682" y="2383"/>
              <a:ext cx="36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000" b="1"/>
                <a:t>WT</a:t>
              </a:r>
            </a:p>
          </p:txBody>
        </p:sp>
        <p:sp>
          <p:nvSpPr>
            <p:cNvPr id="51259" name="Text Box 8"/>
            <p:cNvSpPr txBox="1">
              <a:spLocks noChangeArrowheads="1"/>
            </p:cNvSpPr>
            <p:nvPr/>
          </p:nvSpPr>
          <p:spPr bwMode="auto">
            <a:xfrm>
              <a:off x="4649" y="3626"/>
              <a:ext cx="26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000" b="1"/>
                <a:t>-/-</a:t>
              </a:r>
            </a:p>
          </p:txBody>
        </p:sp>
        <p:sp>
          <p:nvSpPr>
            <p:cNvPr id="51260" name="Text Box 9"/>
            <p:cNvSpPr txBox="1">
              <a:spLocks noChangeArrowheads="1"/>
            </p:cNvSpPr>
            <p:nvPr/>
          </p:nvSpPr>
          <p:spPr bwMode="auto">
            <a:xfrm>
              <a:off x="4772" y="1552"/>
              <a:ext cx="84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600"/>
                <a:t>PAS positive</a:t>
              </a:r>
            </a:p>
          </p:txBody>
        </p:sp>
        <p:sp>
          <p:nvSpPr>
            <p:cNvPr id="51261" name="Line 10"/>
            <p:cNvSpPr>
              <a:spLocks noChangeShapeType="1"/>
            </p:cNvSpPr>
            <p:nvPr/>
          </p:nvSpPr>
          <p:spPr bwMode="auto">
            <a:xfrm flipH="1">
              <a:off x="4332" y="1661"/>
              <a:ext cx="498" cy="9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grpSp>
        <p:nvGrpSpPr>
          <p:cNvPr id="51205" name="Group 66"/>
          <p:cNvGrpSpPr>
            <a:grpSpLocks/>
          </p:cNvGrpSpPr>
          <p:nvPr/>
        </p:nvGrpSpPr>
        <p:grpSpPr bwMode="auto">
          <a:xfrm>
            <a:off x="971550" y="1557338"/>
            <a:ext cx="4041775" cy="3805237"/>
            <a:chOff x="431" y="981"/>
            <a:chExt cx="2546" cy="2397"/>
          </a:xfrm>
        </p:grpSpPr>
        <p:sp>
          <p:nvSpPr>
            <p:cNvPr id="51207" name="Rectangle 14"/>
            <p:cNvSpPr>
              <a:spLocks noChangeArrowheads="1"/>
            </p:cNvSpPr>
            <p:nvPr/>
          </p:nvSpPr>
          <p:spPr bwMode="auto">
            <a:xfrm>
              <a:off x="640" y="1380"/>
              <a:ext cx="2337" cy="1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1208" name="Line 15"/>
            <p:cNvSpPr>
              <a:spLocks noChangeShapeType="1"/>
            </p:cNvSpPr>
            <p:nvPr/>
          </p:nvSpPr>
          <p:spPr bwMode="auto">
            <a:xfrm>
              <a:off x="2003" y="2769"/>
              <a:ext cx="779"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1209" name="Rectangle 16"/>
            <p:cNvSpPr>
              <a:spLocks noChangeArrowheads="1"/>
            </p:cNvSpPr>
            <p:nvPr/>
          </p:nvSpPr>
          <p:spPr bwMode="auto">
            <a:xfrm>
              <a:off x="2361" y="3096"/>
              <a:ext cx="64" cy="72"/>
            </a:xfrm>
            <a:prstGeom prst="rect">
              <a:avLst/>
            </a:prstGeom>
            <a:solidFill>
              <a:srgbClr val="000000"/>
            </a:solidFill>
            <a:ln w="1588">
              <a:solidFill>
                <a:srgbClr val="000000"/>
              </a:solidFill>
              <a:miter lim="800000"/>
              <a:headEnd/>
              <a:tailEnd/>
            </a:ln>
          </p:spPr>
          <p:txBody>
            <a:bodyPr/>
            <a:lstStyle/>
            <a:p>
              <a:endParaRPr lang="en-US"/>
            </a:p>
          </p:txBody>
        </p:sp>
        <p:sp>
          <p:nvSpPr>
            <p:cNvPr id="51210" name="Rectangle 17"/>
            <p:cNvSpPr>
              <a:spLocks noChangeArrowheads="1"/>
            </p:cNvSpPr>
            <p:nvPr/>
          </p:nvSpPr>
          <p:spPr bwMode="auto">
            <a:xfrm>
              <a:off x="2455" y="3053"/>
              <a:ext cx="63" cy="71"/>
            </a:xfrm>
            <a:prstGeom prst="rect">
              <a:avLst/>
            </a:prstGeom>
            <a:solidFill>
              <a:srgbClr val="000000"/>
            </a:solidFill>
            <a:ln w="1588">
              <a:solidFill>
                <a:srgbClr val="000000"/>
              </a:solidFill>
              <a:miter lim="800000"/>
              <a:headEnd/>
              <a:tailEnd/>
            </a:ln>
          </p:spPr>
          <p:txBody>
            <a:bodyPr/>
            <a:lstStyle/>
            <a:p>
              <a:endParaRPr lang="en-US"/>
            </a:p>
          </p:txBody>
        </p:sp>
        <p:sp>
          <p:nvSpPr>
            <p:cNvPr id="51211" name="Rectangle 18"/>
            <p:cNvSpPr>
              <a:spLocks noChangeArrowheads="1"/>
            </p:cNvSpPr>
            <p:nvPr/>
          </p:nvSpPr>
          <p:spPr bwMode="auto">
            <a:xfrm>
              <a:off x="2268" y="3040"/>
              <a:ext cx="64" cy="71"/>
            </a:xfrm>
            <a:prstGeom prst="rect">
              <a:avLst/>
            </a:prstGeom>
            <a:solidFill>
              <a:srgbClr val="000000"/>
            </a:solidFill>
            <a:ln w="1588">
              <a:solidFill>
                <a:srgbClr val="000000"/>
              </a:solidFill>
              <a:miter lim="800000"/>
              <a:headEnd/>
              <a:tailEnd/>
            </a:ln>
          </p:spPr>
          <p:txBody>
            <a:bodyPr/>
            <a:lstStyle/>
            <a:p>
              <a:endParaRPr lang="en-US"/>
            </a:p>
          </p:txBody>
        </p:sp>
        <p:sp>
          <p:nvSpPr>
            <p:cNvPr id="51212" name="Rectangle 19"/>
            <p:cNvSpPr>
              <a:spLocks noChangeArrowheads="1"/>
            </p:cNvSpPr>
            <p:nvPr/>
          </p:nvSpPr>
          <p:spPr bwMode="auto">
            <a:xfrm>
              <a:off x="2361" y="2980"/>
              <a:ext cx="64" cy="71"/>
            </a:xfrm>
            <a:prstGeom prst="rect">
              <a:avLst/>
            </a:prstGeom>
            <a:solidFill>
              <a:srgbClr val="000000"/>
            </a:solidFill>
            <a:ln w="1588">
              <a:solidFill>
                <a:srgbClr val="000000"/>
              </a:solidFill>
              <a:miter lim="800000"/>
              <a:headEnd/>
              <a:tailEnd/>
            </a:ln>
          </p:spPr>
          <p:txBody>
            <a:bodyPr/>
            <a:lstStyle/>
            <a:p>
              <a:endParaRPr lang="en-US"/>
            </a:p>
          </p:txBody>
        </p:sp>
        <p:sp>
          <p:nvSpPr>
            <p:cNvPr id="51213" name="Rectangle 20"/>
            <p:cNvSpPr>
              <a:spLocks noChangeArrowheads="1"/>
            </p:cNvSpPr>
            <p:nvPr/>
          </p:nvSpPr>
          <p:spPr bwMode="auto">
            <a:xfrm>
              <a:off x="2268" y="2892"/>
              <a:ext cx="64" cy="72"/>
            </a:xfrm>
            <a:prstGeom prst="rect">
              <a:avLst/>
            </a:prstGeom>
            <a:solidFill>
              <a:srgbClr val="000000"/>
            </a:solidFill>
            <a:ln w="1588">
              <a:solidFill>
                <a:srgbClr val="000000"/>
              </a:solidFill>
              <a:miter lim="800000"/>
              <a:headEnd/>
              <a:tailEnd/>
            </a:ln>
          </p:spPr>
          <p:txBody>
            <a:bodyPr/>
            <a:lstStyle/>
            <a:p>
              <a:endParaRPr lang="en-US"/>
            </a:p>
          </p:txBody>
        </p:sp>
        <p:sp>
          <p:nvSpPr>
            <p:cNvPr id="51214" name="Rectangle 21"/>
            <p:cNvSpPr>
              <a:spLocks noChangeArrowheads="1"/>
            </p:cNvSpPr>
            <p:nvPr/>
          </p:nvSpPr>
          <p:spPr bwMode="auto">
            <a:xfrm>
              <a:off x="2455" y="2892"/>
              <a:ext cx="63" cy="72"/>
            </a:xfrm>
            <a:prstGeom prst="rect">
              <a:avLst/>
            </a:prstGeom>
            <a:solidFill>
              <a:srgbClr val="000000"/>
            </a:solidFill>
            <a:ln w="1588">
              <a:solidFill>
                <a:srgbClr val="000000"/>
              </a:solidFill>
              <a:miter lim="800000"/>
              <a:headEnd/>
              <a:tailEnd/>
            </a:ln>
          </p:spPr>
          <p:txBody>
            <a:bodyPr/>
            <a:lstStyle/>
            <a:p>
              <a:endParaRPr lang="en-US"/>
            </a:p>
          </p:txBody>
        </p:sp>
        <p:sp>
          <p:nvSpPr>
            <p:cNvPr id="51215" name="Rectangle 22"/>
            <p:cNvSpPr>
              <a:spLocks noChangeArrowheads="1"/>
            </p:cNvSpPr>
            <p:nvPr/>
          </p:nvSpPr>
          <p:spPr bwMode="auto">
            <a:xfrm>
              <a:off x="2361" y="2864"/>
              <a:ext cx="64" cy="72"/>
            </a:xfrm>
            <a:prstGeom prst="rect">
              <a:avLst/>
            </a:prstGeom>
            <a:solidFill>
              <a:srgbClr val="000000"/>
            </a:solidFill>
            <a:ln w="1588">
              <a:solidFill>
                <a:srgbClr val="000000"/>
              </a:solidFill>
              <a:miter lim="800000"/>
              <a:headEnd/>
              <a:tailEnd/>
            </a:ln>
          </p:spPr>
          <p:txBody>
            <a:bodyPr/>
            <a:lstStyle/>
            <a:p>
              <a:endParaRPr lang="en-US"/>
            </a:p>
          </p:txBody>
        </p:sp>
        <p:sp>
          <p:nvSpPr>
            <p:cNvPr id="51216" name="Rectangle 23"/>
            <p:cNvSpPr>
              <a:spLocks noChangeArrowheads="1"/>
            </p:cNvSpPr>
            <p:nvPr/>
          </p:nvSpPr>
          <p:spPr bwMode="auto">
            <a:xfrm>
              <a:off x="2455" y="2834"/>
              <a:ext cx="63" cy="71"/>
            </a:xfrm>
            <a:prstGeom prst="rect">
              <a:avLst/>
            </a:prstGeom>
            <a:solidFill>
              <a:srgbClr val="000000"/>
            </a:solidFill>
            <a:ln w="1588">
              <a:solidFill>
                <a:srgbClr val="000000"/>
              </a:solidFill>
              <a:miter lim="800000"/>
              <a:headEnd/>
              <a:tailEnd/>
            </a:ln>
          </p:spPr>
          <p:txBody>
            <a:bodyPr/>
            <a:lstStyle/>
            <a:p>
              <a:endParaRPr lang="en-US"/>
            </a:p>
          </p:txBody>
        </p:sp>
        <p:sp>
          <p:nvSpPr>
            <p:cNvPr id="51217" name="Rectangle 24"/>
            <p:cNvSpPr>
              <a:spLocks noChangeArrowheads="1"/>
            </p:cNvSpPr>
            <p:nvPr/>
          </p:nvSpPr>
          <p:spPr bwMode="auto">
            <a:xfrm>
              <a:off x="2268" y="2804"/>
              <a:ext cx="64" cy="72"/>
            </a:xfrm>
            <a:prstGeom prst="rect">
              <a:avLst/>
            </a:prstGeom>
            <a:solidFill>
              <a:srgbClr val="000000"/>
            </a:solidFill>
            <a:ln w="1588">
              <a:solidFill>
                <a:srgbClr val="000000"/>
              </a:solidFill>
              <a:miter lim="800000"/>
              <a:headEnd/>
              <a:tailEnd/>
            </a:ln>
          </p:spPr>
          <p:txBody>
            <a:bodyPr/>
            <a:lstStyle/>
            <a:p>
              <a:endParaRPr lang="en-US"/>
            </a:p>
          </p:txBody>
        </p:sp>
        <p:sp>
          <p:nvSpPr>
            <p:cNvPr id="51218" name="Rectangle 25"/>
            <p:cNvSpPr>
              <a:spLocks noChangeArrowheads="1"/>
            </p:cNvSpPr>
            <p:nvPr/>
          </p:nvSpPr>
          <p:spPr bwMode="auto">
            <a:xfrm>
              <a:off x="2361" y="2366"/>
              <a:ext cx="64" cy="72"/>
            </a:xfrm>
            <a:prstGeom prst="rect">
              <a:avLst/>
            </a:prstGeom>
            <a:solidFill>
              <a:srgbClr val="000000"/>
            </a:solidFill>
            <a:ln w="1588">
              <a:solidFill>
                <a:srgbClr val="000000"/>
              </a:solidFill>
              <a:miter lim="800000"/>
              <a:headEnd/>
              <a:tailEnd/>
            </a:ln>
          </p:spPr>
          <p:txBody>
            <a:bodyPr/>
            <a:lstStyle/>
            <a:p>
              <a:endParaRPr lang="en-US"/>
            </a:p>
          </p:txBody>
        </p:sp>
        <p:sp>
          <p:nvSpPr>
            <p:cNvPr id="51219" name="Rectangle 26"/>
            <p:cNvSpPr>
              <a:spLocks noChangeArrowheads="1"/>
            </p:cNvSpPr>
            <p:nvPr/>
          </p:nvSpPr>
          <p:spPr bwMode="auto">
            <a:xfrm>
              <a:off x="2361" y="2001"/>
              <a:ext cx="64" cy="72"/>
            </a:xfrm>
            <a:prstGeom prst="rect">
              <a:avLst/>
            </a:prstGeom>
            <a:solidFill>
              <a:srgbClr val="000000"/>
            </a:solidFill>
            <a:ln w="1588">
              <a:solidFill>
                <a:srgbClr val="000000"/>
              </a:solidFill>
              <a:miter lim="800000"/>
              <a:headEnd/>
              <a:tailEnd/>
            </a:ln>
          </p:spPr>
          <p:txBody>
            <a:bodyPr/>
            <a:lstStyle/>
            <a:p>
              <a:endParaRPr lang="en-US"/>
            </a:p>
          </p:txBody>
        </p:sp>
        <p:sp>
          <p:nvSpPr>
            <p:cNvPr id="51220" name="Rectangle 27"/>
            <p:cNvSpPr>
              <a:spLocks noChangeArrowheads="1"/>
            </p:cNvSpPr>
            <p:nvPr/>
          </p:nvSpPr>
          <p:spPr bwMode="auto">
            <a:xfrm>
              <a:off x="2455" y="1988"/>
              <a:ext cx="63" cy="72"/>
            </a:xfrm>
            <a:prstGeom prst="rect">
              <a:avLst/>
            </a:prstGeom>
            <a:solidFill>
              <a:srgbClr val="000000"/>
            </a:solidFill>
            <a:ln w="1588">
              <a:solidFill>
                <a:srgbClr val="000000"/>
              </a:solidFill>
              <a:miter lim="800000"/>
              <a:headEnd/>
              <a:tailEnd/>
            </a:ln>
          </p:spPr>
          <p:txBody>
            <a:bodyPr/>
            <a:lstStyle/>
            <a:p>
              <a:endParaRPr lang="en-US"/>
            </a:p>
          </p:txBody>
        </p:sp>
        <p:sp>
          <p:nvSpPr>
            <p:cNvPr id="51221" name="Line 28"/>
            <p:cNvSpPr>
              <a:spLocks noChangeShapeType="1"/>
            </p:cNvSpPr>
            <p:nvPr/>
          </p:nvSpPr>
          <p:spPr bwMode="auto">
            <a:xfrm>
              <a:off x="835" y="2161"/>
              <a:ext cx="779"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1222" name="Oval 29"/>
            <p:cNvSpPr>
              <a:spLocks noChangeArrowheads="1"/>
            </p:cNvSpPr>
            <p:nvPr/>
          </p:nvSpPr>
          <p:spPr bwMode="auto">
            <a:xfrm>
              <a:off x="1193" y="2746"/>
              <a:ext cx="64" cy="72"/>
            </a:xfrm>
            <a:prstGeom prst="ellipse">
              <a:avLst/>
            </a:prstGeom>
            <a:solidFill>
              <a:srgbClr val="000000"/>
            </a:solidFill>
            <a:ln w="1588">
              <a:solidFill>
                <a:srgbClr val="000000"/>
              </a:solidFill>
              <a:round/>
              <a:headEnd/>
              <a:tailEnd/>
            </a:ln>
          </p:spPr>
          <p:txBody>
            <a:bodyPr/>
            <a:lstStyle/>
            <a:p>
              <a:endParaRPr lang="en-US"/>
            </a:p>
          </p:txBody>
        </p:sp>
        <p:sp>
          <p:nvSpPr>
            <p:cNvPr id="51223" name="Oval 30"/>
            <p:cNvSpPr>
              <a:spLocks noChangeArrowheads="1"/>
            </p:cNvSpPr>
            <p:nvPr/>
          </p:nvSpPr>
          <p:spPr bwMode="auto">
            <a:xfrm>
              <a:off x="1193" y="2629"/>
              <a:ext cx="64" cy="72"/>
            </a:xfrm>
            <a:prstGeom prst="ellipse">
              <a:avLst/>
            </a:prstGeom>
            <a:solidFill>
              <a:srgbClr val="000000"/>
            </a:solidFill>
            <a:ln w="1588">
              <a:solidFill>
                <a:srgbClr val="000000"/>
              </a:solidFill>
              <a:round/>
              <a:headEnd/>
              <a:tailEnd/>
            </a:ln>
          </p:spPr>
          <p:txBody>
            <a:bodyPr/>
            <a:lstStyle/>
            <a:p>
              <a:endParaRPr lang="en-US"/>
            </a:p>
          </p:txBody>
        </p:sp>
        <p:sp>
          <p:nvSpPr>
            <p:cNvPr id="51224" name="Oval 31"/>
            <p:cNvSpPr>
              <a:spLocks noChangeArrowheads="1"/>
            </p:cNvSpPr>
            <p:nvPr/>
          </p:nvSpPr>
          <p:spPr bwMode="auto">
            <a:xfrm>
              <a:off x="1193" y="2498"/>
              <a:ext cx="64" cy="71"/>
            </a:xfrm>
            <a:prstGeom prst="ellipse">
              <a:avLst/>
            </a:prstGeom>
            <a:solidFill>
              <a:srgbClr val="000000"/>
            </a:solidFill>
            <a:ln w="1588">
              <a:solidFill>
                <a:srgbClr val="000000"/>
              </a:solidFill>
              <a:round/>
              <a:headEnd/>
              <a:tailEnd/>
            </a:ln>
          </p:spPr>
          <p:txBody>
            <a:bodyPr/>
            <a:lstStyle/>
            <a:p>
              <a:endParaRPr lang="en-US"/>
            </a:p>
          </p:txBody>
        </p:sp>
        <p:sp>
          <p:nvSpPr>
            <p:cNvPr id="51225" name="Oval 32"/>
            <p:cNvSpPr>
              <a:spLocks noChangeArrowheads="1"/>
            </p:cNvSpPr>
            <p:nvPr/>
          </p:nvSpPr>
          <p:spPr bwMode="auto">
            <a:xfrm>
              <a:off x="1193" y="2191"/>
              <a:ext cx="64" cy="72"/>
            </a:xfrm>
            <a:prstGeom prst="ellipse">
              <a:avLst/>
            </a:prstGeom>
            <a:solidFill>
              <a:srgbClr val="000000"/>
            </a:solidFill>
            <a:ln w="1588">
              <a:solidFill>
                <a:srgbClr val="000000"/>
              </a:solidFill>
              <a:round/>
              <a:headEnd/>
              <a:tailEnd/>
            </a:ln>
          </p:spPr>
          <p:txBody>
            <a:bodyPr/>
            <a:lstStyle/>
            <a:p>
              <a:endParaRPr lang="en-US"/>
            </a:p>
          </p:txBody>
        </p:sp>
        <p:sp>
          <p:nvSpPr>
            <p:cNvPr id="51226" name="Oval 33"/>
            <p:cNvSpPr>
              <a:spLocks noChangeArrowheads="1"/>
            </p:cNvSpPr>
            <p:nvPr/>
          </p:nvSpPr>
          <p:spPr bwMode="auto">
            <a:xfrm>
              <a:off x="1100" y="2178"/>
              <a:ext cx="63" cy="72"/>
            </a:xfrm>
            <a:prstGeom prst="ellipse">
              <a:avLst/>
            </a:prstGeom>
            <a:solidFill>
              <a:srgbClr val="000000"/>
            </a:solidFill>
            <a:ln w="1588">
              <a:solidFill>
                <a:srgbClr val="000000"/>
              </a:solidFill>
              <a:round/>
              <a:headEnd/>
              <a:tailEnd/>
            </a:ln>
          </p:spPr>
          <p:txBody>
            <a:bodyPr/>
            <a:lstStyle/>
            <a:p>
              <a:endParaRPr lang="en-US"/>
            </a:p>
          </p:txBody>
        </p:sp>
        <p:sp>
          <p:nvSpPr>
            <p:cNvPr id="51227" name="Oval 34"/>
            <p:cNvSpPr>
              <a:spLocks noChangeArrowheads="1"/>
            </p:cNvSpPr>
            <p:nvPr/>
          </p:nvSpPr>
          <p:spPr bwMode="auto">
            <a:xfrm>
              <a:off x="1287" y="2146"/>
              <a:ext cx="63" cy="72"/>
            </a:xfrm>
            <a:prstGeom prst="ellipse">
              <a:avLst/>
            </a:prstGeom>
            <a:solidFill>
              <a:srgbClr val="000000"/>
            </a:solidFill>
            <a:ln w="1588">
              <a:solidFill>
                <a:srgbClr val="000000"/>
              </a:solidFill>
              <a:round/>
              <a:headEnd/>
              <a:tailEnd/>
            </a:ln>
          </p:spPr>
          <p:txBody>
            <a:bodyPr/>
            <a:lstStyle/>
            <a:p>
              <a:endParaRPr lang="en-US"/>
            </a:p>
          </p:txBody>
        </p:sp>
        <p:sp>
          <p:nvSpPr>
            <p:cNvPr id="51228" name="Oval 35"/>
            <p:cNvSpPr>
              <a:spLocks noChangeArrowheads="1"/>
            </p:cNvSpPr>
            <p:nvPr/>
          </p:nvSpPr>
          <p:spPr bwMode="auto">
            <a:xfrm>
              <a:off x="1006" y="2104"/>
              <a:ext cx="64" cy="71"/>
            </a:xfrm>
            <a:prstGeom prst="ellipse">
              <a:avLst/>
            </a:prstGeom>
            <a:solidFill>
              <a:srgbClr val="000000"/>
            </a:solidFill>
            <a:ln w="1588">
              <a:solidFill>
                <a:srgbClr val="000000"/>
              </a:solidFill>
              <a:round/>
              <a:headEnd/>
              <a:tailEnd/>
            </a:ln>
          </p:spPr>
          <p:txBody>
            <a:bodyPr/>
            <a:lstStyle/>
            <a:p>
              <a:endParaRPr lang="en-US"/>
            </a:p>
          </p:txBody>
        </p:sp>
        <p:sp>
          <p:nvSpPr>
            <p:cNvPr id="51229" name="Oval 36"/>
            <p:cNvSpPr>
              <a:spLocks noChangeArrowheads="1"/>
            </p:cNvSpPr>
            <p:nvPr/>
          </p:nvSpPr>
          <p:spPr bwMode="auto">
            <a:xfrm>
              <a:off x="1193" y="2060"/>
              <a:ext cx="64" cy="71"/>
            </a:xfrm>
            <a:prstGeom prst="ellipse">
              <a:avLst/>
            </a:prstGeom>
            <a:solidFill>
              <a:srgbClr val="000000"/>
            </a:solidFill>
            <a:ln w="1588">
              <a:solidFill>
                <a:srgbClr val="000000"/>
              </a:solidFill>
              <a:round/>
              <a:headEnd/>
              <a:tailEnd/>
            </a:ln>
          </p:spPr>
          <p:txBody>
            <a:bodyPr/>
            <a:lstStyle/>
            <a:p>
              <a:endParaRPr lang="en-US"/>
            </a:p>
          </p:txBody>
        </p:sp>
        <p:sp>
          <p:nvSpPr>
            <p:cNvPr id="51230" name="Oval 37"/>
            <p:cNvSpPr>
              <a:spLocks noChangeArrowheads="1"/>
            </p:cNvSpPr>
            <p:nvPr/>
          </p:nvSpPr>
          <p:spPr bwMode="auto">
            <a:xfrm>
              <a:off x="1287" y="2060"/>
              <a:ext cx="63" cy="71"/>
            </a:xfrm>
            <a:prstGeom prst="ellipse">
              <a:avLst/>
            </a:prstGeom>
            <a:solidFill>
              <a:srgbClr val="000000"/>
            </a:solidFill>
            <a:ln w="1588">
              <a:solidFill>
                <a:srgbClr val="000000"/>
              </a:solidFill>
              <a:round/>
              <a:headEnd/>
              <a:tailEnd/>
            </a:ln>
          </p:spPr>
          <p:txBody>
            <a:bodyPr/>
            <a:lstStyle/>
            <a:p>
              <a:endParaRPr lang="en-US"/>
            </a:p>
          </p:txBody>
        </p:sp>
        <p:sp>
          <p:nvSpPr>
            <p:cNvPr id="51231" name="Oval 38"/>
            <p:cNvSpPr>
              <a:spLocks noChangeArrowheads="1"/>
            </p:cNvSpPr>
            <p:nvPr/>
          </p:nvSpPr>
          <p:spPr bwMode="auto">
            <a:xfrm>
              <a:off x="1100" y="1972"/>
              <a:ext cx="63" cy="72"/>
            </a:xfrm>
            <a:prstGeom prst="ellipse">
              <a:avLst/>
            </a:prstGeom>
            <a:solidFill>
              <a:srgbClr val="000000"/>
            </a:solidFill>
            <a:ln w="1588">
              <a:solidFill>
                <a:srgbClr val="000000"/>
              </a:solidFill>
              <a:round/>
              <a:headEnd/>
              <a:tailEnd/>
            </a:ln>
          </p:spPr>
          <p:txBody>
            <a:bodyPr/>
            <a:lstStyle/>
            <a:p>
              <a:endParaRPr lang="en-US"/>
            </a:p>
          </p:txBody>
        </p:sp>
        <p:sp>
          <p:nvSpPr>
            <p:cNvPr id="51232" name="Oval 39"/>
            <p:cNvSpPr>
              <a:spLocks noChangeArrowheads="1"/>
            </p:cNvSpPr>
            <p:nvPr/>
          </p:nvSpPr>
          <p:spPr bwMode="auto">
            <a:xfrm>
              <a:off x="1193" y="1901"/>
              <a:ext cx="64" cy="71"/>
            </a:xfrm>
            <a:prstGeom prst="ellipse">
              <a:avLst/>
            </a:prstGeom>
            <a:solidFill>
              <a:srgbClr val="000000"/>
            </a:solidFill>
            <a:ln w="1588">
              <a:solidFill>
                <a:srgbClr val="000000"/>
              </a:solidFill>
              <a:round/>
              <a:headEnd/>
              <a:tailEnd/>
            </a:ln>
          </p:spPr>
          <p:txBody>
            <a:bodyPr/>
            <a:lstStyle/>
            <a:p>
              <a:endParaRPr lang="en-US"/>
            </a:p>
          </p:txBody>
        </p:sp>
        <p:sp>
          <p:nvSpPr>
            <p:cNvPr id="51233" name="Oval 40"/>
            <p:cNvSpPr>
              <a:spLocks noChangeArrowheads="1"/>
            </p:cNvSpPr>
            <p:nvPr/>
          </p:nvSpPr>
          <p:spPr bwMode="auto">
            <a:xfrm>
              <a:off x="1193" y="1784"/>
              <a:ext cx="64" cy="72"/>
            </a:xfrm>
            <a:prstGeom prst="ellipse">
              <a:avLst/>
            </a:prstGeom>
            <a:solidFill>
              <a:srgbClr val="000000"/>
            </a:solidFill>
            <a:ln w="1588">
              <a:solidFill>
                <a:srgbClr val="000000"/>
              </a:solidFill>
              <a:round/>
              <a:headEnd/>
              <a:tailEnd/>
            </a:ln>
          </p:spPr>
          <p:txBody>
            <a:bodyPr/>
            <a:lstStyle/>
            <a:p>
              <a:endParaRPr lang="en-US"/>
            </a:p>
          </p:txBody>
        </p:sp>
        <p:sp>
          <p:nvSpPr>
            <p:cNvPr id="51234" name="Line 41"/>
            <p:cNvSpPr>
              <a:spLocks noChangeShapeType="1"/>
            </p:cNvSpPr>
            <p:nvPr/>
          </p:nvSpPr>
          <p:spPr bwMode="auto">
            <a:xfrm>
              <a:off x="640" y="3131"/>
              <a:ext cx="2337"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1235" name="Line 42"/>
            <p:cNvSpPr>
              <a:spLocks noChangeShapeType="1"/>
            </p:cNvSpPr>
            <p:nvPr/>
          </p:nvSpPr>
          <p:spPr bwMode="auto">
            <a:xfrm>
              <a:off x="1224" y="3131"/>
              <a:ext cx="0" cy="5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1236" name="Rectangle 43"/>
            <p:cNvSpPr>
              <a:spLocks noChangeArrowheads="1"/>
            </p:cNvSpPr>
            <p:nvPr/>
          </p:nvSpPr>
          <p:spPr bwMode="auto">
            <a:xfrm>
              <a:off x="961" y="3186"/>
              <a:ext cx="66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000" b="1">
                  <a:solidFill>
                    <a:srgbClr val="000000"/>
                  </a:solidFill>
                </a:rPr>
                <a:t>Wildtype</a:t>
              </a:r>
              <a:endParaRPr lang="en-GB" sz="2000"/>
            </a:p>
          </p:txBody>
        </p:sp>
        <p:sp>
          <p:nvSpPr>
            <p:cNvPr id="51237" name="Line 44"/>
            <p:cNvSpPr>
              <a:spLocks noChangeShapeType="1"/>
            </p:cNvSpPr>
            <p:nvPr/>
          </p:nvSpPr>
          <p:spPr bwMode="auto">
            <a:xfrm>
              <a:off x="2393" y="3131"/>
              <a:ext cx="0" cy="5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1238" name="Rectangle 45"/>
            <p:cNvSpPr>
              <a:spLocks noChangeArrowheads="1"/>
            </p:cNvSpPr>
            <p:nvPr/>
          </p:nvSpPr>
          <p:spPr bwMode="auto">
            <a:xfrm>
              <a:off x="2190" y="3186"/>
              <a:ext cx="62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000" b="1">
                  <a:solidFill>
                    <a:srgbClr val="000000"/>
                  </a:solidFill>
                </a:rPr>
                <a:t>P2X</a:t>
              </a:r>
              <a:r>
                <a:rPr lang="en-GB" sz="2000" b="1" baseline="-25000">
                  <a:solidFill>
                    <a:srgbClr val="000000"/>
                  </a:solidFill>
                  <a:ea typeface="Arial Unicode MS" pitchFamily="34" charset="-128"/>
                  <a:cs typeface="Arial Unicode MS" pitchFamily="34" charset="-128"/>
                </a:rPr>
                <a:t>7</a:t>
              </a:r>
              <a:r>
                <a:rPr lang="en-GB" sz="2000" b="1">
                  <a:solidFill>
                    <a:srgbClr val="000000"/>
                  </a:solidFill>
                </a:rPr>
                <a:t>R-/-</a:t>
              </a:r>
              <a:endParaRPr lang="en-GB" sz="2000" b="1"/>
            </a:p>
          </p:txBody>
        </p:sp>
        <p:sp>
          <p:nvSpPr>
            <p:cNvPr id="51239" name="Line 48"/>
            <p:cNvSpPr>
              <a:spLocks noChangeShapeType="1"/>
            </p:cNvSpPr>
            <p:nvPr/>
          </p:nvSpPr>
          <p:spPr bwMode="auto">
            <a:xfrm flipV="1">
              <a:off x="640" y="1380"/>
              <a:ext cx="0" cy="175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1240" name="Line 49"/>
            <p:cNvSpPr>
              <a:spLocks noChangeShapeType="1"/>
            </p:cNvSpPr>
            <p:nvPr/>
          </p:nvSpPr>
          <p:spPr bwMode="auto">
            <a:xfrm flipH="1">
              <a:off x="596" y="3131"/>
              <a:ext cx="44"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1241" name="Rectangle 50"/>
            <p:cNvSpPr>
              <a:spLocks noChangeArrowheads="1"/>
            </p:cNvSpPr>
            <p:nvPr/>
          </p:nvSpPr>
          <p:spPr bwMode="auto">
            <a:xfrm>
              <a:off x="431" y="3050"/>
              <a:ext cx="8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000" b="1">
                  <a:solidFill>
                    <a:srgbClr val="000000"/>
                  </a:solidFill>
                </a:rPr>
                <a:t>0</a:t>
              </a:r>
              <a:endParaRPr lang="en-GB" sz="2000" b="1"/>
            </a:p>
          </p:txBody>
        </p:sp>
        <p:sp>
          <p:nvSpPr>
            <p:cNvPr id="51242" name="Line 51"/>
            <p:cNvSpPr>
              <a:spLocks noChangeShapeType="1"/>
            </p:cNvSpPr>
            <p:nvPr/>
          </p:nvSpPr>
          <p:spPr bwMode="auto">
            <a:xfrm flipH="1">
              <a:off x="596" y="2694"/>
              <a:ext cx="44"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1243" name="Rectangle 52"/>
            <p:cNvSpPr>
              <a:spLocks noChangeArrowheads="1"/>
            </p:cNvSpPr>
            <p:nvPr/>
          </p:nvSpPr>
          <p:spPr bwMode="auto">
            <a:xfrm>
              <a:off x="431" y="2612"/>
              <a:ext cx="8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000" b="1">
                  <a:solidFill>
                    <a:srgbClr val="000000"/>
                  </a:solidFill>
                </a:rPr>
                <a:t>1</a:t>
              </a:r>
              <a:endParaRPr lang="en-GB" sz="2000" b="1"/>
            </a:p>
          </p:txBody>
        </p:sp>
        <p:sp>
          <p:nvSpPr>
            <p:cNvPr id="51244" name="Line 53"/>
            <p:cNvSpPr>
              <a:spLocks noChangeShapeType="1"/>
            </p:cNvSpPr>
            <p:nvPr/>
          </p:nvSpPr>
          <p:spPr bwMode="auto">
            <a:xfrm flipH="1">
              <a:off x="596" y="2256"/>
              <a:ext cx="44"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1245" name="Rectangle 54"/>
            <p:cNvSpPr>
              <a:spLocks noChangeArrowheads="1"/>
            </p:cNvSpPr>
            <p:nvPr/>
          </p:nvSpPr>
          <p:spPr bwMode="auto">
            <a:xfrm>
              <a:off x="431" y="2174"/>
              <a:ext cx="8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000" b="1">
                  <a:solidFill>
                    <a:srgbClr val="000000"/>
                  </a:solidFill>
                </a:rPr>
                <a:t>2</a:t>
              </a:r>
              <a:endParaRPr lang="en-GB" sz="2000" b="1"/>
            </a:p>
          </p:txBody>
        </p:sp>
        <p:sp>
          <p:nvSpPr>
            <p:cNvPr id="51246" name="Line 55"/>
            <p:cNvSpPr>
              <a:spLocks noChangeShapeType="1"/>
            </p:cNvSpPr>
            <p:nvPr/>
          </p:nvSpPr>
          <p:spPr bwMode="auto">
            <a:xfrm flipH="1">
              <a:off x="596" y="1818"/>
              <a:ext cx="44"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1247" name="Rectangle 56"/>
            <p:cNvSpPr>
              <a:spLocks noChangeArrowheads="1"/>
            </p:cNvSpPr>
            <p:nvPr/>
          </p:nvSpPr>
          <p:spPr bwMode="auto">
            <a:xfrm>
              <a:off x="431" y="1736"/>
              <a:ext cx="8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000" b="1">
                  <a:solidFill>
                    <a:srgbClr val="000000"/>
                  </a:solidFill>
                </a:rPr>
                <a:t>3</a:t>
              </a:r>
              <a:endParaRPr lang="en-GB" sz="2000" b="1"/>
            </a:p>
          </p:txBody>
        </p:sp>
        <p:sp>
          <p:nvSpPr>
            <p:cNvPr id="51248" name="Line 57"/>
            <p:cNvSpPr>
              <a:spLocks noChangeShapeType="1"/>
            </p:cNvSpPr>
            <p:nvPr/>
          </p:nvSpPr>
          <p:spPr bwMode="auto">
            <a:xfrm flipH="1">
              <a:off x="596" y="1380"/>
              <a:ext cx="44"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1249" name="Rectangle 58"/>
            <p:cNvSpPr>
              <a:spLocks noChangeArrowheads="1"/>
            </p:cNvSpPr>
            <p:nvPr/>
          </p:nvSpPr>
          <p:spPr bwMode="auto">
            <a:xfrm>
              <a:off x="431" y="1298"/>
              <a:ext cx="8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000" b="1">
                  <a:solidFill>
                    <a:srgbClr val="000000"/>
                  </a:solidFill>
                </a:rPr>
                <a:t>4</a:t>
              </a:r>
              <a:endParaRPr lang="en-GB" sz="2000" b="1"/>
            </a:p>
          </p:txBody>
        </p:sp>
        <p:sp>
          <p:nvSpPr>
            <p:cNvPr id="51250" name="Rectangle 59"/>
            <p:cNvSpPr>
              <a:spLocks noChangeArrowheads="1"/>
            </p:cNvSpPr>
            <p:nvPr/>
          </p:nvSpPr>
          <p:spPr bwMode="auto">
            <a:xfrm>
              <a:off x="1565" y="981"/>
              <a:ext cx="61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400" b="1">
                  <a:solidFill>
                    <a:srgbClr val="000000"/>
                  </a:solidFill>
                </a:rPr>
                <a:t>P&lt;0.01</a:t>
              </a:r>
              <a:endParaRPr lang="en-GB" sz="2400" b="1"/>
            </a:p>
          </p:txBody>
        </p:sp>
        <p:sp>
          <p:nvSpPr>
            <p:cNvPr id="51251" name="Line 60"/>
            <p:cNvSpPr>
              <a:spLocks noChangeShapeType="1"/>
            </p:cNvSpPr>
            <p:nvPr/>
          </p:nvSpPr>
          <p:spPr bwMode="auto">
            <a:xfrm>
              <a:off x="1209" y="1323"/>
              <a:ext cx="1176" cy="0"/>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1252" name="Line 61"/>
            <p:cNvSpPr>
              <a:spLocks noChangeShapeType="1"/>
            </p:cNvSpPr>
            <p:nvPr/>
          </p:nvSpPr>
          <p:spPr bwMode="auto">
            <a:xfrm>
              <a:off x="1209" y="1323"/>
              <a:ext cx="0" cy="49"/>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1253" name="Line 62"/>
            <p:cNvSpPr>
              <a:spLocks noChangeShapeType="1"/>
            </p:cNvSpPr>
            <p:nvPr/>
          </p:nvSpPr>
          <p:spPr bwMode="auto">
            <a:xfrm flipV="1">
              <a:off x="1209" y="1323"/>
              <a:ext cx="0" cy="49"/>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1254" name="Line 63"/>
            <p:cNvSpPr>
              <a:spLocks noChangeShapeType="1"/>
            </p:cNvSpPr>
            <p:nvPr/>
          </p:nvSpPr>
          <p:spPr bwMode="auto">
            <a:xfrm>
              <a:off x="2385" y="1323"/>
              <a:ext cx="0" cy="49"/>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1255" name="Line 64"/>
            <p:cNvSpPr>
              <a:spLocks noChangeShapeType="1"/>
            </p:cNvSpPr>
            <p:nvPr/>
          </p:nvSpPr>
          <p:spPr bwMode="auto">
            <a:xfrm flipV="1">
              <a:off x="2385" y="1323"/>
              <a:ext cx="0" cy="49"/>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51206" name="Rectangle 65"/>
          <p:cNvSpPr>
            <a:spLocks noChangeArrowheads="1"/>
          </p:cNvSpPr>
          <p:nvPr/>
        </p:nvSpPr>
        <p:spPr bwMode="auto">
          <a:xfrm rot="-5400000">
            <a:off x="-1555749" y="3651250"/>
            <a:ext cx="426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400" b="1">
                <a:solidFill>
                  <a:srgbClr val="000000"/>
                </a:solidFill>
              </a:rPr>
              <a:t>Glomerular thrombosis score</a:t>
            </a:r>
            <a:endParaRPr lang="en-GB" sz="240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0"/>
            <a:ext cx="9144000" cy="1143000"/>
          </a:xfrm>
          <a:noFill/>
        </p:spPr>
        <p:txBody>
          <a:bodyPr/>
          <a:lstStyle/>
          <a:p>
            <a:pPr eaLnBrk="1" hangingPunct="1"/>
            <a:r>
              <a:rPr lang="en-GB" sz="2800" b="1" smtClean="0">
                <a:solidFill>
                  <a:schemeClr val="accent2"/>
                </a:solidFill>
              </a:rPr>
              <a:t>P2X</a:t>
            </a:r>
            <a:r>
              <a:rPr lang="en-GB" sz="2800" b="1" baseline="-25000" smtClean="0">
                <a:solidFill>
                  <a:schemeClr val="accent2"/>
                </a:solidFill>
              </a:rPr>
              <a:t>7</a:t>
            </a:r>
            <a:r>
              <a:rPr lang="en-GB" sz="2800" b="1" smtClean="0">
                <a:solidFill>
                  <a:schemeClr val="accent2"/>
                </a:solidFill>
              </a:rPr>
              <a:t>R KO mice are protected from damage</a:t>
            </a:r>
          </a:p>
        </p:txBody>
      </p:sp>
      <p:sp>
        <p:nvSpPr>
          <p:cNvPr id="52227" name="Text Box 4"/>
          <p:cNvSpPr txBox="1">
            <a:spLocks noChangeArrowheads="1"/>
          </p:cNvSpPr>
          <p:nvPr/>
        </p:nvSpPr>
        <p:spPr bwMode="auto">
          <a:xfrm>
            <a:off x="2824163" y="6589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p>
        </p:txBody>
      </p:sp>
      <p:sp>
        <p:nvSpPr>
          <p:cNvPr id="52228" name="Text Box 6"/>
          <p:cNvSpPr txBox="1">
            <a:spLocks noChangeArrowheads="1"/>
          </p:cNvSpPr>
          <p:nvPr/>
        </p:nvSpPr>
        <p:spPr bwMode="auto">
          <a:xfrm>
            <a:off x="1476375" y="1412875"/>
            <a:ext cx="1792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400" b="1"/>
              <a:t>Proteinuria</a:t>
            </a:r>
          </a:p>
        </p:txBody>
      </p:sp>
      <p:sp>
        <p:nvSpPr>
          <p:cNvPr id="52229" name="Text Box 7"/>
          <p:cNvSpPr txBox="1">
            <a:spLocks noChangeArrowheads="1"/>
          </p:cNvSpPr>
          <p:nvPr/>
        </p:nvSpPr>
        <p:spPr bwMode="auto">
          <a:xfrm>
            <a:off x="5364163" y="1412875"/>
            <a:ext cx="2298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400" b="1"/>
              <a:t>Renal function</a:t>
            </a:r>
          </a:p>
        </p:txBody>
      </p:sp>
      <p:grpSp>
        <p:nvGrpSpPr>
          <p:cNvPr id="52230" name="Group 59"/>
          <p:cNvGrpSpPr>
            <a:grpSpLocks/>
          </p:cNvGrpSpPr>
          <p:nvPr/>
        </p:nvGrpSpPr>
        <p:grpSpPr bwMode="auto">
          <a:xfrm>
            <a:off x="250825" y="2133600"/>
            <a:ext cx="4249738" cy="3363913"/>
            <a:chOff x="158" y="1344"/>
            <a:chExt cx="2677" cy="2119"/>
          </a:xfrm>
        </p:grpSpPr>
        <p:sp>
          <p:nvSpPr>
            <p:cNvPr id="52277" name="Rectangle 10"/>
            <p:cNvSpPr>
              <a:spLocks noChangeArrowheads="1"/>
            </p:cNvSpPr>
            <p:nvPr/>
          </p:nvSpPr>
          <p:spPr bwMode="auto">
            <a:xfrm>
              <a:off x="704" y="1687"/>
              <a:ext cx="2131" cy="1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2278" name="Line 11"/>
            <p:cNvSpPr>
              <a:spLocks noChangeShapeType="1"/>
            </p:cNvSpPr>
            <p:nvPr/>
          </p:nvSpPr>
          <p:spPr bwMode="auto">
            <a:xfrm>
              <a:off x="881" y="2707"/>
              <a:ext cx="71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279" name="Oval 12"/>
            <p:cNvSpPr>
              <a:spLocks noChangeArrowheads="1"/>
            </p:cNvSpPr>
            <p:nvPr/>
          </p:nvSpPr>
          <p:spPr bwMode="auto">
            <a:xfrm>
              <a:off x="1208" y="3068"/>
              <a:ext cx="58" cy="61"/>
            </a:xfrm>
            <a:prstGeom prst="ellipse">
              <a:avLst/>
            </a:prstGeom>
            <a:solidFill>
              <a:srgbClr val="000000"/>
            </a:solidFill>
            <a:ln w="1588">
              <a:solidFill>
                <a:srgbClr val="000000"/>
              </a:solidFill>
              <a:round/>
              <a:headEnd/>
              <a:tailEnd/>
            </a:ln>
          </p:spPr>
          <p:txBody>
            <a:bodyPr/>
            <a:lstStyle/>
            <a:p>
              <a:endParaRPr lang="en-US"/>
            </a:p>
          </p:txBody>
        </p:sp>
        <p:sp>
          <p:nvSpPr>
            <p:cNvPr id="52280" name="Oval 13"/>
            <p:cNvSpPr>
              <a:spLocks noChangeArrowheads="1"/>
            </p:cNvSpPr>
            <p:nvPr/>
          </p:nvSpPr>
          <p:spPr bwMode="auto">
            <a:xfrm>
              <a:off x="1208" y="2933"/>
              <a:ext cx="58" cy="61"/>
            </a:xfrm>
            <a:prstGeom prst="ellipse">
              <a:avLst/>
            </a:prstGeom>
            <a:solidFill>
              <a:srgbClr val="000000"/>
            </a:solidFill>
            <a:ln w="1588">
              <a:solidFill>
                <a:srgbClr val="000000"/>
              </a:solidFill>
              <a:round/>
              <a:headEnd/>
              <a:tailEnd/>
            </a:ln>
          </p:spPr>
          <p:txBody>
            <a:bodyPr/>
            <a:lstStyle/>
            <a:p>
              <a:endParaRPr lang="en-US"/>
            </a:p>
          </p:txBody>
        </p:sp>
        <p:sp>
          <p:nvSpPr>
            <p:cNvPr id="52281" name="Oval 14"/>
            <p:cNvSpPr>
              <a:spLocks noChangeArrowheads="1"/>
            </p:cNvSpPr>
            <p:nvPr/>
          </p:nvSpPr>
          <p:spPr bwMode="auto">
            <a:xfrm>
              <a:off x="1208" y="2782"/>
              <a:ext cx="58" cy="61"/>
            </a:xfrm>
            <a:prstGeom prst="ellipse">
              <a:avLst/>
            </a:prstGeom>
            <a:solidFill>
              <a:srgbClr val="000000"/>
            </a:solidFill>
            <a:ln w="1588">
              <a:solidFill>
                <a:srgbClr val="000000"/>
              </a:solidFill>
              <a:round/>
              <a:headEnd/>
              <a:tailEnd/>
            </a:ln>
          </p:spPr>
          <p:txBody>
            <a:bodyPr/>
            <a:lstStyle/>
            <a:p>
              <a:endParaRPr lang="en-US"/>
            </a:p>
          </p:txBody>
        </p:sp>
        <p:sp>
          <p:nvSpPr>
            <p:cNvPr id="52282" name="Oval 15"/>
            <p:cNvSpPr>
              <a:spLocks noChangeArrowheads="1"/>
            </p:cNvSpPr>
            <p:nvPr/>
          </p:nvSpPr>
          <p:spPr bwMode="auto">
            <a:xfrm>
              <a:off x="1293" y="2757"/>
              <a:ext cx="58" cy="61"/>
            </a:xfrm>
            <a:prstGeom prst="ellipse">
              <a:avLst/>
            </a:prstGeom>
            <a:solidFill>
              <a:srgbClr val="000000"/>
            </a:solidFill>
            <a:ln w="1588">
              <a:solidFill>
                <a:srgbClr val="000000"/>
              </a:solidFill>
              <a:round/>
              <a:headEnd/>
              <a:tailEnd/>
            </a:ln>
          </p:spPr>
          <p:txBody>
            <a:bodyPr/>
            <a:lstStyle/>
            <a:p>
              <a:endParaRPr lang="en-US"/>
            </a:p>
          </p:txBody>
        </p:sp>
        <p:sp>
          <p:nvSpPr>
            <p:cNvPr id="52283" name="Oval 16"/>
            <p:cNvSpPr>
              <a:spLocks noChangeArrowheads="1"/>
            </p:cNvSpPr>
            <p:nvPr/>
          </p:nvSpPr>
          <p:spPr bwMode="auto">
            <a:xfrm>
              <a:off x="1123" y="2711"/>
              <a:ext cx="58" cy="61"/>
            </a:xfrm>
            <a:prstGeom prst="ellipse">
              <a:avLst/>
            </a:prstGeom>
            <a:solidFill>
              <a:srgbClr val="000000"/>
            </a:solidFill>
            <a:ln w="1588">
              <a:solidFill>
                <a:srgbClr val="000000"/>
              </a:solidFill>
              <a:round/>
              <a:headEnd/>
              <a:tailEnd/>
            </a:ln>
          </p:spPr>
          <p:txBody>
            <a:bodyPr/>
            <a:lstStyle/>
            <a:p>
              <a:endParaRPr lang="en-US"/>
            </a:p>
          </p:txBody>
        </p:sp>
        <p:sp>
          <p:nvSpPr>
            <p:cNvPr id="52284" name="Oval 17"/>
            <p:cNvSpPr>
              <a:spLocks noChangeArrowheads="1"/>
            </p:cNvSpPr>
            <p:nvPr/>
          </p:nvSpPr>
          <p:spPr bwMode="auto">
            <a:xfrm>
              <a:off x="1208" y="2644"/>
              <a:ext cx="58" cy="61"/>
            </a:xfrm>
            <a:prstGeom prst="ellipse">
              <a:avLst/>
            </a:prstGeom>
            <a:solidFill>
              <a:srgbClr val="000000"/>
            </a:solidFill>
            <a:ln w="1588">
              <a:solidFill>
                <a:srgbClr val="000000"/>
              </a:solidFill>
              <a:round/>
              <a:headEnd/>
              <a:tailEnd/>
            </a:ln>
          </p:spPr>
          <p:txBody>
            <a:bodyPr/>
            <a:lstStyle/>
            <a:p>
              <a:endParaRPr lang="en-US"/>
            </a:p>
          </p:txBody>
        </p:sp>
        <p:sp>
          <p:nvSpPr>
            <p:cNvPr id="52285" name="Oval 18"/>
            <p:cNvSpPr>
              <a:spLocks noChangeArrowheads="1"/>
            </p:cNvSpPr>
            <p:nvPr/>
          </p:nvSpPr>
          <p:spPr bwMode="auto">
            <a:xfrm>
              <a:off x="1123" y="2629"/>
              <a:ext cx="58" cy="61"/>
            </a:xfrm>
            <a:prstGeom prst="ellipse">
              <a:avLst/>
            </a:prstGeom>
            <a:solidFill>
              <a:srgbClr val="000000"/>
            </a:solidFill>
            <a:ln w="1588">
              <a:solidFill>
                <a:srgbClr val="000000"/>
              </a:solidFill>
              <a:round/>
              <a:headEnd/>
              <a:tailEnd/>
            </a:ln>
          </p:spPr>
          <p:txBody>
            <a:bodyPr/>
            <a:lstStyle/>
            <a:p>
              <a:endParaRPr lang="en-US"/>
            </a:p>
          </p:txBody>
        </p:sp>
        <p:sp>
          <p:nvSpPr>
            <p:cNvPr id="52286" name="Oval 19"/>
            <p:cNvSpPr>
              <a:spLocks noChangeArrowheads="1"/>
            </p:cNvSpPr>
            <p:nvPr/>
          </p:nvSpPr>
          <p:spPr bwMode="auto">
            <a:xfrm>
              <a:off x="1293" y="2582"/>
              <a:ext cx="58" cy="61"/>
            </a:xfrm>
            <a:prstGeom prst="ellipse">
              <a:avLst/>
            </a:prstGeom>
            <a:solidFill>
              <a:srgbClr val="000000"/>
            </a:solidFill>
            <a:ln w="1588">
              <a:solidFill>
                <a:srgbClr val="000000"/>
              </a:solidFill>
              <a:round/>
              <a:headEnd/>
              <a:tailEnd/>
            </a:ln>
          </p:spPr>
          <p:txBody>
            <a:bodyPr/>
            <a:lstStyle/>
            <a:p>
              <a:endParaRPr lang="en-US"/>
            </a:p>
          </p:txBody>
        </p:sp>
        <p:sp>
          <p:nvSpPr>
            <p:cNvPr id="52287" name="Oval 20"/>
            <p:cNvSpPr>
              <a:spLocks noChangeArrowheads="1"/>
            </p:cNvSpPr>
            <p:nvPr/>
          </p:nvSpPr>
          <p:spPr bwMode="auto">
            <a:xfrm>
              <a:off x="1208" y="2297"/>
              <a:ext cx="58" cy="61"/>
            </a:xfrm>
            <a:prstGeom prst="ellipse">
              <a:avLst/>
            </a:prstGeom>
            <a:solidFill>
              <a:srgbClr val="000000"/>
            </a:solidFill>
            <a:ln w="1588">
              <a:solidFill>
                <a:srgbClr val="000000"/>
              </a:solidFill>
              <a:round/>
              <a:headEnd/>
              <a:tailEnd/>
            </a:ln>
          </p:spPr>
          <p:txBody>
            <a:bodyPr/>
            <a:lstStyle/>
            <a:p>
              <a:endParaRPr lang="en-US"/>
            </a:p>
          </p:txBody>
        </p:sp>
        <p:sp>
          <p:nvSpPr>
            <p:cNvPr id="52288" name="Oval 21"/>
            <p:cNvSpPr>
              <a:spLocks noChangeArrowheads="1"/>
            </p:cNvSpPr>
            <p:nvPr/>
          </p:nvSpPr>
          <p:spPr bwMode="auto">
            <a:xfrm>
              <a:off x="1208" y="1883"/>
              <a:ext cx="58" cy="61"/>
            </a:xfrm>
            <a:prstGeom prst="ellipse">
              <a:avLst/>
            </a:prstGeom>
            <a:solidFill>
              <a:srgbClr val="000000"/>
            </a:solidFill>
            <a:ln w="1588">
              <a:solidFill>
                <a:srgbClr val="000000"/>
              </a:solidFill>
              <a:round/>
              <a:headEnd/>
              <a:tailEnd/>
            </a:ln>
          </p:spPr>
          <p:txBody>
            <a:bodyPr/>
            <a:lstStyle/>
            <a:p>
              <a:endParaRPr lang="en-US"/>
            </a:p>
          </p:txBody>
        </p:sp>
        <p:sp>
          <p:nvSpPr>
            <p:cNvPr id="52289" name="Line 22"/>
            <p:cNvSpPr>
              <a:spLocks noChangeShapeType="1"/>
            </p:cNvSpPr>
            <p:nvPr/>
          </p:nvSpPr>
          <p:spPr bwMode="auto">
            <a:xfrm>
              <a:off x="1947" y="2993"/>
              <a:ext cx="71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290" name="Rectangle 23"/>
            <p:cNvSpPr>
              <a:spLocks noChangeArrowheads="1"/>
            </p:cNvSpPr>
            <p:nvPr/>
          </p:nvSpPr>
          <p:spPr bwMode="auto">
            <a:xfrm>
              <a:off x="2274" y="3151"/>
              <a:ext cx="58" cy="62"/>
            </a:xfrm>
            <a:prstGeom prst="rect">
              <a:avLst/>
            </a:prstGeom>
            <a:solidFill>
              <a:srgbClr val="000000"/>
            </a:solidFill>
            <a:ln w="1588">
              <a:solidFill>
                <a:srgbClr val="000000"/>
              </a:solidFill>
              <a:miter lim="800000"/>
              <a:headEnd/>
              <a:tailEnd/>
            </a:ln>
          </p:spPr>
          <p:txBody>
            <a:bodyPr/>
            <a:lstStyle/>
            <a:p>
              <a:endParaRPr lang="en-US"/>
            </a:p>
          </p:txBody>
        </p:sp>
        <p:sp>
          <p:nvSpPr>
            <p:cNvPr id="52291" name="Rectangle 24"/>
            <p:cNvSpPr>
              <a:spLocks noChangeArrowheads="1"/>
            </p:cNvSpPr>
            <p:nvPr/>
          </p:nvSpPr>
          <p:spPr bwMode="auto">
            <a:xfrm>
              <a:off x="2274" y="3050"/>
              <a:ext cx="58" cy="61"/>
            </a:xfrm>
            <a:prstGeom prst="rect">
              <a:avLst/>
            </a:prstGeom>
            <a:solidFill>
              <a:srgbClr val="000000"/>
            </a:solidFill>
            <a:ln w="1588">
              <a:solidFill>
                <a:srgbClr val="000000"/>
              </a:solidFill>
              <a:miter lim="800000"/>
              <a:headEnd/>
              <a:tailEnd/>
            </a:ln>
          </p:spPr>
          <p:txBody>
            <a:bodyPr/>
            <a:lstStyle/>
            <a:p>
              <a:endParaRPr lang="en-US"/>
            </a:p>
          </p:txBody>
        </p:sp>
        <p:sp>
          <p:nvSpPr>
            <p:cNvPr id="52292" name="Rectangle 25"/>
            <p:cNvSpPr>
              <a:spLocks noChangeArrowheads="1"/>
            </p:cNvSpPr>
            <p:nvPr/>
          </p:nvSpPr>
          <p:spPr bwMode="auto">
            <a:xfrm>
              <a:off x="2189" y="3050"/>
              <a:ext cx="58" cy="61"/>
            </a:xfrm>
            <a:prstGeom prst="rect">
              <a:avLst/>
            </a:prstGeom>
            <a:solidFill>
              <a:srgbClr val="000000"/>
            </a:solidFill>
            <a:ln w="1588">
              <a:solidFill>
                <a:srgbClr val="000000"/>
              </a:solidFill>
              <a:miter lim="800000"/>
              <a:headEnd/>
              <a:tailEnd/>
            </a:ln>
          </p:spPr>
          <p:txBody>
            <a:bodyPr/>
            <a:lstStyle/>
            <a:p>
              <a:endParaRPr lang="en-US"/>
            </a:p>
          </p:txBody>
        </p:sp>
        <p:sp>
          <p:nvSpPr>
            <p:cNvPr id="52293" name="Rectangle 26"/>
            <p:cNvSpPr>
              <a:spLocks noChangeArrowheads="1"/>
            </p:cNvSpPr>
            <p:nvPr/>
          </p:nvSpPr>
          <p:spPr bwMode="auto">
            <a:xfrm>
              <a:off x="2359" y="3026"/>
              <a:ext cx="58" cy="63"/>
            </a:xfrm>
            <a:prstGeom prst="rect">
              <a:avLst/>
            </a:prstGeom>
            <a:solidFill>
              <a:srgbClr val="000000"/>
            </a:solidFill>
            <a:ln w="1588">
              <a:solidFill>
                <a:srgbClr val="000000"/>
              </a:solidFill>
              <a:miter lim="800000"/>
              <a:headEnd/>
              <a:tailEnd/>
            </a:ln>
          </p:spPr>
          <p:txBody>
            <a:bodyPr/>
            <a:lstStyle/>
            <a:p>
              <a:endParaRPr lang="en-US"/>
            </a:p>
          </p:txBody>
        </p:sp>
        <p:sp>
          <p:nvSpPr>
            <p:cNvPr id="52294" name="Rectangle 27"/>
            <p:cNvSpPr>
              <a:spLocks noChangeArrowheads="1"/>
            </p:cNvSpPr>
            <p:nvPr/>
          </p:nvSpPr>
          <p:spPr bwMode="auto">
            <a:xfrm>
              <a:off x="2104" y="2967"/>
              <a:ext cx="58" cy="61"/>
            </a:xfrm>
            <a:prstGeom prst="rect">
              <a:avLst/>
            </a:prstGeom>
            <a:solidFill>
              <a:srgbClr val="000000"/>
            </a:solidFill>
            <a:ln w="1588">
              <a:solidFill>
                <a:srgbClr val="000000"/>
              </a:solidFill>
              <a:miter lim="800000"/>
              <a:headEnd/>
              <a:tailEnd/>
            </a:ln>
          </p:spPr>
          <p:txBody>
            <a:bodyPr/>
            <a:lstStyle/>
            <a:p>
              <a:endParaRPr lang="en-US"/>
            </a:p>
          </p:txBody>
        </p:sp>
        <p:sp>
          <p:nvSpPr>
            <p:cNvPr id="52295" name="Rectangle 28"/>
            <p:cNvSpPr>
              <a:spLocks noChangeArrowheads="1"/>
            </p:cNvSpPr>
            <p:nvPr/>
          </p:nvSpPr>
          <p:spPr bwMode="auto">
            <a:xfrm>
              <a:off x="2274" y="2959"/>
              <a:ext cx="58" cy="61"/>
            </a:xfrm>
            <a:prstGeom prst="rect">
              <a:avLst/>
            </a:prstGeom>
            <a:solidFill>
              <a:srgbClr val="000000"/>
            </a:solidFill>
            <a:ln w="1588">
              <a:solidFill>
                <a:srgbClr val="000000"/>
              </a:solidFill>
              <a:miter lim="800000"/>
              <a:headEnd/>
              <a:tailEnd/>
            </a:ln>
          </p:spPr>
          <p:txBody>
            <a:bodyPr/>
            <a:lstStyle/>
            <a:p>
              <a:endParaRPr lang="en-US"/>
            </a:p>
          </p:txBody>
        </p:sp>
        <p:sp>
          <p:nvSpPr>
            <p:cNvPr id="52296" name="Rectangle 29"/>
            <p:cNvSpPr>
              <a:spLocks noChangeArrowheads="1"/>
            </p:cNvSpPr>
            <p:nvPr/>
          </p:nvSpPr>
          <p:spPr bwMode="auto">
            <a:xfrm>
              <a:off x="2359" y="2937"/>
              <a:ext cx="58" cy="61"/>
            </a:xfrm>
            <a:prstGeom prst="rect">
              <a:avLst/>
            </a:prstGeom>
            <a:solidFill>
              <a:srgbClr val="000000"/>
            </a:solidFill>
            <a:ln w="1588">
              <a:solidFill>
                <a:srgbClr val="000000"/>
              </a:solidFill>
              <a:miter lim="800000"/>
              <a:headEnd/>
              <a:tailEnd/>
            </a:ln>
          </p:spPr>
          <p:txBody>
            <a:bodyPr/>
            <a:lstStyle/>
            <a:p>
              <a:endParaRPr lang="en-US"/>
            </a:p>
          </p:txBody>
        </p:sp>
        <p:sp>
          <p:nvSpPr>
            <p:cNvPr id="52297" name="Rectangle 30"/>
            <p:cNvSpPr>
              <a:spLocks noChangeArrowheads="1"/>
            </p:cNvSpPr>
            <p:nvPr/>
          </p:nvSpPr>
          <p:spPr bwMode="auto">
            <a:xfrm>
              <a:off x="2274" y="2847"/>
              <a:ext cx="58" cy="61"/>
            </a:xfrm>
            <a:prstGeom prst="rect">
              <a:avLst/>
            </a:prstGeom>
            <a:solidFill>
              <a:srgbClr val="000000"/>
            </a:solidFill>
            <a:ln w="1588">
              <a:solidFill>
                <a:srgbClr val="000000"/>
              </a:solidFill>
              <a:miter lim="800000"/>
              <a:headEnd/>
              <a:tailEnd/>
            </a:ln>
          </p:spPr>
          <p:txBody>
            <a:bodyPr/>
            <a:lstStyle/>
            <a:p>
              <a:endParaRPr lang="en-US"/>
            </a:p>
          </p:txBody>
        </p:sp>
        <p:sp>
          <p:nvSpPr>
            <p:cNvPr id="52298" name="Rectangle 31"/>
            <p:cNvSpPr>
              <a:spLocks noChangeArrowheads="1"/>
            </p:cNvSpPr>
            <p:nvPr/>
          </p:nvSpPr>
          <p:spPr bwMode="auto">
            <a:xfrm>
              <a:off x="2274" y="2623"/>
              <a:ext cx="58" cy="62"/>
            </a:xfrm>
            <a:prstGeom prst="rect">
              <a:avLst/>
            </a:prstGeom>
            <a:solidFill>
              <a:srgbClr val="000000"/>
            </a:solidFill>
            <a:ln w="1588">
              <a:solidFill>
                <a:srgbClr val="000000"/>
              </a:solidFill>
              <a:miter lim="800000"/>
              <a:headEnd/>
              <a:tailEnd/>
            </a:ln>
          </p:spPr>
          <p:txBody>
            <a:bodyPr/>
            <a:lstStyle/>
            <a:p>
              <a:endParaRPr lang="en-US"/>
            </a:p>
          </p:txBody>
        </p:sp>
        <p:sp>
          <p:nvSpPr>
            <p:cNvPr id="52299" name="Rectangle 32"/>
            <p:cNvSpPr>
              <a:spLocks noChangeArrowheads="1"/>
            </p:cNvSpPr>
            <p:nvPr/>
          </p:nvSpPr>
          <p:spPr bwMode="auto">
            <a:xfrm>
              <a:off x="2274" y="2436"/>
              <a:ext cx="58" cy="61"/>
            </a:xfrm>
            <a:prstGeom prst="rect">
              <a:avLst/>
            </a:prstGeom>
            <a:solidFill>
              <a:srgbClr val="000000"/>
            </a:solidFill>
            <a:ln w="1588">
              <a:solidFill>
                <a:srgbClr val="000000"/>
              </a:solidFill>
              <a:miter lim="800000"/>
              <a:headEnd/>
              <a:tailEnd/>
            </a:ln>
          </p:spPr>
          <p:txBody>
            <a:bodyPr/>
            <a:lstStyle/>
            <a:p>
              <a:endParaRPr lang="en-US"/>
            </a:p>
          </p:txBody>
        </p:sp>
        <p:sp>
          <p:nvSpPr>
            <p:cNvPr id="52300" name="Line 33"/>
            <p:cNvSpPr>
              <a:spLocks noChangeShapeType="1"/>
            </p:cNvSpPr>
            <p:nvPr/>
          </p:nvSpPr>
          <p:spPr bwMode="auto">
            <a:xfrm>
              <a:off x="704" y="3184"/>
              <a:ext cx="213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301" name="Line 34"/>
            <p:cNvSpPr>
              <a:spLocks noChangeShapeType="1"/>
            </p:cNvSpPr>
            <p:nvPr/>
          </p:nvSpPr>
          <p:spPr bwMode="auto">
            <a:xfrm>
              <a:off x="1237" y="3184"/>
              <a:ext cx="0" cy="4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302" name="Rectangle 35"/>
            <p:cNvSpPr>
              <a:spLocks noChangeArrowheads="1"/>
            </p:cNvSpPr>
            <p:nvPr/>
          </p:nvSpPr>
          <p:spPr bwMode="auto">
            <a:xfrm>
              <a:off x="900" y="3271"/>
              <a:ext cx="66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000" b="1">
                  <a:solidFill>
                    <a:srgbClr val="000000"/>
                  </a:solidFill>
                </a:rPr>
                <a:t>Wildtype</a:t>
              </a:r>
              <a:endParaRPr lang="en-GB" sz="2000"/>
            </a:p>
          </p:txBody>
        </p:sp>
        <p:sp>
          <p:nvSpPr>
            <p:cNvPr id="52303" name="Line 36"/>
            <p:cNvSpPr>
              <a:spLocks noChangeShapeType="1"/>
            </p:cNvSpPr>
            <p:nvPr/>
          </p:nvSpPr>
          <p:spPr bwMode="auto">
            <a:xfrm>
              <a:off x="2302" y="3184"/>
              <a:ext cx="0" cy="4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304" name="Rectangle 37"/>
            <p:cNvSpPr>
              <a:spLocks noChangeArrowheads="1"/>
            </p:cNvSpPr>
            <p:nvPr/>
          </p:nvSpPr>
          <p:spPr bwMode="auto">
            <a:xfrm>
              <a:off x="2009" y="3271"/>
              <a:ext cx="62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000" b="1">
                  <a:solidFill>
                    <a:srgbClr val="000000"/>
                  </a:solidFill>
                </a:rPr>
                <a:t>P2X</a:t>
              </a:r>
              <a:r>
                <a:rPr lang="en-GB" sz="2000" b="1" baseline="-25000">
                  <a:solidFill>
                    <a:srgbClr val="000000"/>
                  </a:solidFill>
                  <a:ea typeface="Arial Unicode MS" pitchFamily="34" charset="-128"/>
                  <a:cs typeface="Arial Unicode MS" pitchFamily="34" charset="-128"/>
                </a:rPr>
                <a:t>7</a:t>
              </a:r>
              <a:r>
                <a:rPr lang="en-GB" sz="2000" b="1">
                  <a:solidFill>
                    <a:srgbClr val="000000"/>
                  </a:solidFill>
                  <a:ea typeface="Arial Unicode MS" pitchFamily="34" charset="-128"/>
                  <a:cs typeface="Arial Unicode MS" pitchFamily="34" charset="-128"/>
                </a:rPr>
                <a:t>R-/-</a:t>
              </a:r>
              <a:endParaRPr lang="en-GB" sz="2000"/>
            </a:p>
          </p:txBody>
        </p:sp>
        <p:sp>
          <p:nvSpPr>
            <p:cNvPr id="52305" name="Line 40"/>
            <p:cNvSpPr>
              <a:spLocks noChangeShapeType="1"/>
            </p:cNvSpPr>
            <p:nvPr/>
          </p:nvSpPr>
          <p:spPr bwMode="auto">
            <a:xfrm flipV="1">
              <a:off x="704" y="1687"/>
              <a:ext cx="0" cy="149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306" name="Line 41"/>
            <p:cNvSpPr>
              <a:spLocks noChangeShapeType="1"/>
            </p:cNvSpPr>
            <p:nvPr/>
          </p:nvSpPr>
          <p:spPr bwMode="auto">
            <a:xfrm flipH="1">
              <a:off x="663" y="3184"/>
              <a:ext cx="4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307" name="Rectangle 42"/>
            <p:cNvSpPr>
              <a:spLocks noChangeArrowheads="1"/>
            </p:cNvSpPr>
            <p:nvPr/>
          </p:nvSpPr>
          <p:spPr bwMode="auto">
            <a:xfrm>
              <a:off x="491" y="3057"/>
              <a:ext cx="8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000" b="1">
                  <a:solidFill>
                    <a:srgbClr val="000000"/>
                  </a:solidFill>
                </a:rPr>
                <a:t>0</a:t>
              </a:r>
              <a:endParaRPr lang="en-GB" sz="2000"/>
            </a:p>
          </p:txBody>
        </p:sp>
        <p:sp>
          <p:nvSpPr>
            <p:cNvPr id="52308" name="Line 43"/>
            <p:cNvSpPr>
              <a:spLocks noChangeShapeType="1"/>
            </p:cNvSpPr>
            <p:nvPr/>
          </p:nvSpPr>
          <p:spPr bwMode="auto">
            <a:xfrm flipH="1">
              <a:off x="663" y="2809"/>
              <a:ext cx="4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309" name="Rectangle 44"/>
            <p:cNvSpPr>
              <a:spLocks noChangeArrowheads="1"/>
            </p:cNvSpPr>
            <p:nvPr/>
          </p:nvSpPr>
          <p:spPr bwMode="auto">
            <a:xfrm>
              <a:off x="491" y="2683"/>
              <a:ext cx="8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000" b="1">
                  <a:solidFill>
                    <a:srgbClr val="000000"/>
                  </a:solidFill>
                </a:rPr>
                <a:t>5</a:t>
              </a:r>
              <a:endParaRPr lang="en-GB" sz="2000"/>
            </a:p>
          </p:txBody>
        </p:sp>
        <p:sp>
          <p:nvSpPr>
            <p:cNvPr id="52310" name="Line 45"/>
            <p:cNvSpPr>
              <a:spLocks noChangeShapeType="1"/>
            </p:cNvSpPr>
            <p:nvPr/>
          </p:nvSpPr>
          <p:spPr bwMode="auto">
            <a:xfrm flipH="1">
              <a:off x="663" y="2435"/>
              <a:ext cx="4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311" name="Rectangle 46"/>
            <p:cNvSpPr>
              <a:spLocks noChangeArrowheads="1"/>
            </p:cNvSpPr>
            <p:nvPr/>
          </p:nvSpPr>
          <p:spPr bwMode="auto">
            <a:xfrm>
              <a:off x="431" y="2308"/>
              <a:ext cx="178"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000" b="1">
                  <a:solidFill>
                    <a:srgbClr val="000000"/>
                  </a:solidFill>
                </a:rPr>
                <a:t>10</a:t>
              </a:r>
              <a:endParaRPr lang="en-GB" sz="2000"/>
            </a:p>
          </p:txBody>
        </p:sp>
        <p:sp>
          <p:nvSpPr>
            <p:cNvPr id="52312" name="Line 47"/>
            <p:cNvSpPr>
              <a:spLocks noChangeShapeType="1"/>
            </p:cNvSpPr>
            <p:nvPr/>
          </p:nvSpPr>
          <p:spPr bwMode="auto">
            <a:xfrm flipH="1">
              <a:off x="663" y="2061"/>
              <a:ext cx="4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313" name="Rectangle 48"/>
            <p:cNvSpPr>
              <a:spLocks noChangeArrowheads="1"/>
            </p:cNvSpPr>
            <p:nvPr/>
          </p:nvSpPr>
          <p:spPr bwMode="auto">
            <a:xfrm>
              <a:off x="431" y="1933"/>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000" b="1">
                  <a:solidFill>
                    <a:srgbClr val="000000"/>
                  </a:solidFill>
                </a:rPr>
                <a:t>15</a:t>
              </a:r>
              <a:endParaRPr lang="en-GB" sz="2000"/>
            </a:p>
          </p:txBody>
        </p:sp>
        <p:sp>
          <p:nvSpPr>
            <p:cNvPr id="52314" name="Line 49"/>
            <p:cNvSpPr>
              <a:spLocks noChangeShapeType="1"/>
            </p:cNvSpPr>
            <p:nvPr/>
          </p:nvSpPr>
          <p:spPr bwMode="auto">
            <a:xfrm flipH="1">
              <a:off x="663" y="1687"/>
              <a:ext cx="4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315" name="Rectangle 50"/>
            <p:cNvSpPr>
              <a:spLocks noChangeArrowheads="1"/>
            </p:cNvSpPr>
            <p:nvPr/>
          </p:nvSpPr>
          <p:spPr bwMode="auto">
            <a:xfrm>
              <a:off x="431" y="1558"/>
              <a:ext cx="178"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000" b="1">
                  <a:solidFill>
                    <a:srgbClr val="000000"/>
                  </a:solidFill>
                </a:rPr>
                <a:t>20</a:t>
              </a:r>
              <a:endParaRPr lang="en-GB" sz="2000"/>
            </a:p>
          </p:txBody>
        </p:sp>
        <p:sp>
          <p:nvSpPr>
            <p:cNvPr id="52316" name="Rectangle 51"/>
            <p:cNvSpPr>
              <a:spLocks noChangeArrowheads="1"/>
            </p:cNvSpPr>
            <p:nvPr/>
          </p:nvSpPr>
          <p:spPr bwMode="auto">
            <a:xfrm>
              <a:off x="1429" y="1344"/>
              <a:ext cx="61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400" b="1">
                  <a:solidFill>
                    <a:srgbClr val="000000"/>
                  </a:solidFill>
                </a:rPr>
                <a:t>P&lt;0.05</a:t>
              </a:r>
              <a:endParaRPr lang="en-GB" sz="2400" b="1"/>
            </a:p>
          </p:txBody>
        </p:sp>
        <p:sp>
          <p:nvSpPr>
            <p:cNvPr id="52317" name="Line 52"/>
            <p:cNvSpPr>
              <a:spLocks noChangeShapeType="1"/>
            </p:cNvSpPr>
            <p:nvPr/>
          </p:nvSpPr>
          <p:spPr bwMode="auto">
            <a:xfrm>
              <a:off x="1229" y="1668"/>
              <a:ext cx="1073" cy="0"/>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318" name="Line 53"/>
            <p:cNvSpPr>
              <a:spLocks noChangeShapeType="1"/>
            </p:cNvSpPr>
            <p:nvPr/>
          </p:nvSpPr>
          <p:spPr bwMode="auto">
            <a:xfrm>
              <a:off x="1229" y="1668"/>
              <a:ext cx="0" cy="43"/>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319" name="Line 54"/>
            <p:cNvSpPr>
              <a:spLocks noChangeShapeType="1"/>
            </p:cNvSpPr>
            <p:nvPr/>
          </p:nvSpPr>
          <p:spPr bwMode="auto">
            <a:xfrm flipV="1">
              <a:off x="1229" y="1668"/>
              <a:ext cx="0" cy="43"/>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320" name="Line 55"/>
            <p:cNvSpPr>
              <a:spLocks noChangeShapeType="1"/>
            </p:cNvSpPr>
            <p:nvPr/>
          </p:nvSpPr>
          <p:spPr bwMode="auto">
            <a:xfrm>
              <a:off x="2302" y="1668"/>
              <a:ext cx="0" cy="43"/>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321" name="Line 56"/>
            <p:cNvSpPr>
              <a:spLocks noChangeShapeType="1"/>
            </p:cNvSpPr>
            <p:nvPr/>
          </p:nvSpPr>
          <p:spPr bwMode="auto">
            <a:xfrm flipV="1">
              <a:off x="2302" y="1668"/>
              <a:ext cx="0" cy="43"/>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322" name="Rectangle 57"/>
            <p:cNvSpPr>
              <a:spLocks noChangeArrowheads="1"/>
            </p:cNvSpPr>
            <p:nvPr/>
          </p:nvSpPr>
          <p:spPr bwMode="auto">
            <a:xfrm rot="-5400000">
              <a:off x="-501" y="2365"/>
              <a:ext cx="151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000" b="1">
                  <a:solidFill>
                    <a:srgbClr val="000000"/>
                  </a:solidFill>
                </a:rPr>
                <a:t>Proteinuria mg/24hr</a:t>
              </a:r>
              <a:endParaRPr lang="en-GB" sz="2000"/>
            </a:p>
          </p:txBody>
        </p:sp>
      </p:grpSp>
      <p:sp>
        <p:nvSpPr>
          <p:cNvPr id="52231" name="Line 63"/>
          <p:cNvSpPr>
            <a:spLocks noChangeShapeType="1"/>
          </p:cNvSpPr>
          <p:nvPr/>
        </p:nvSpPr>
        <p:spPr bwMode="auto">
          <a:xfrm>
            <a:off x="5459413" y="4168775"/>
            <a:ext cx="1022350" cy="0"/>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232" name="Oval 64"/>
          <p:cNvSpPr>
            <a:spLocks noChangeArrowheads="1"/>
          </p:cNvSpPr>
          <p:nvPr/>
        </p:nvSpPr>
        <p:spPr bwMode="auto">
          <a:xfrm>
            <a:off x="5929313" y="4498975"/>
            <a:ext cx="84137" cy="82550"/>
          </a:xfrm>
          <a:prstGeom prst="ellipse">
            <a:avLst/>
          </a:prstGeom>
          <a:solidFill>
            <a:srgbClr val="000000"/>
          </a:solidFill>
          <a:ln w="1651">
            <a:solidFill>
              <a:srgbClr val="000000"/>
            </a:solidFill>
            <a:round/>
            <a:headEnd/>
            <a:tailEnd/>
          </a:ln>
        </p:spPr>
        <p:txBody>
          <a:bodyPr/>
          <a:lstStyle/>
          <a:p>
            <a:endParaRPr lang="en-US"/>
          </a:p>
        </p:txBody>
      </p:sp>
      <p:sp>
        <p:nvSpPr>
          <p:cNvPr id="52233" name="Oval 65"/>
          <p:cNvSpPr>
            <a:spLocks noChangeArrowheads="1"/>
          </p:cNvSpPr>
          <p:nvPr/>
        </p:nvSpPr>
        <p:spPr bwMode="auto">
          <a:xfrm>
            <a:off x="6051550" y="4435475"/>
            <a:ext cx="84138" cy="82550"/>
          </a:xfrm>
          <a:prstGeom prst="ellipse">
            <a:avLst/>
          </a:prstGeom>
          <a:solidFill>
            <a:srgbClr val="000000"/>
          </a:solidFill>
          <a:ln w="1651">
            <a:solidFill>
              <a:srgbClr val="000000"/>
            </a:solidFill>
            <a:round/>
            <a:headEnd/>
            <a:tailEnd/>
          </a:ln>
        </p:spPr>
        <p:txBody>
          <a:bodyPr/>
          <a:lstStyle/>
          <a:p>
            <a:endParaRPr lang="en-US"/>
          </a:p>
        </p:txBody>
      </p:sp>
      <p:sp>
        <p:nvSpPr>
          <p:cNvPr id="52234" name="Oval 66"/>
          <p:cNvSpPr>
            <a:spLocks noChangeArrowheads="1"/>
          </p:cNvSpPr>
          <p:nvPr/>
        </p:nvSpPr>
        <p:spPr bwMode="auto">
          <a:xfrm>
            <a:off x="5929313" y="4232275"/>
            <a:ext cx="84137" cy="82550"/>
          </a:xfrm>
          <a:prstGeom prst="ellipse">
            <a:avLst/>
          </a:prstGeom>
          <a:solidFill>
            <a:srgbClr val="000000"/>
          </a:solidFill>
          <a:ln w="1651">
            <a:solidFill>
              <a:srgbClr val="000000"/>
            </a:solidFill>
            <a:round/>
            <a:headEnd/>
            <a:tailEnd/>
          </a:ln>
        </p:spPr>
        <p:txBody>
          <a:bodyPr/>
          <a:lstStyle/>
          <a:p>
            <a:endParaRPr lang="en-US"/>
          </a:p>
        </p:txBody>
      </p:sp>
      <p:sp>
        <p:nvSpPr>
          <p:cNvPr id="52235" name="Oval 67"/>
          <p:cNvSpPr>
            <a:spLocks noChangeArrowheads="1"/>
          </p:cNvSpPr>
          <p:nvPr/>
        </p:nvSpPr>
        <p:spPr bwMode="auto">
          <a:xfrm>
            <a:off x="5807075" y="4219575"/>
            <a:ext cx="82550" cy="82550"/>
          </a:xfrm>
          <a:prstGeom prst="ellipse">
            <a:avLst/>
          </a:prstGeom>
          <a:solidFill>
            <a:srgbClr val="000000"/>
          </a:solidFill>
          <a:ln w="1651">
            <a:solidFill>
              <a:srgbClr val="000000"/>
            </a:solidFill>
            <a:round/>
            <a:headEnd/>
            <a:tailEnd/>
          </a:ln>
        </p:spPr>
        <p:txBody>
          <a:bodyPr/>
          <a:lstStyle/>
          <a:p>
            <a:endParaRPr lang="en-US"/>
          </a:p>
        </p:txBody>
      </p:sp>
      <p:sp>
        <p:nvSpPr>
          <p:cNvPr id="52236" name="Oval 68"/>
          <p:cNvSpPr>
            <a:spLocks noChangeArrowheads="1"/>
          </p:cNvSpPr>
          <p:nvPr/>
        </p:nvSpPr>
        <p:spPr bwMode="auto">
          <a:xfrm>
            <a:off x="6051550" y="4168775"/>
            <a:ext cx="84138" cy="82550"/>
          </a:xfrm>
          <a:prstGeom prst="ellipse">
            <a:avLst/>
          </a:prstGeom>
          <a:solidFill>
            <a:srgbClr val="000000"/>
          </a:solidFill>
          <a:ln w="1651">
            <a:solidFill>
              <a:srgbClr val="000000"/>
            </a:solidFill>
            <a:round/>
            <a:headEnd/>
            <a:tailEnd/>
          </a:ln>
        </p:spPr>
        <p:txBody>
          <a:bodyPr/>
          <a:lstStyle/>
          <a:p>
            <a:endParaRPr lang="en-US"/>
          </a:p>
        </p:txBody>
      </p:sp>
      <p:sp>
        <p:nvSpPr>
          <p:cNvPr id="52237" name="Oval 69"/>
          <p:cNvSpPr>
            <a:spLocks noChangeArrowheads="1"/>
          </p:cNvSpPr>
          <p:nvPr/>
        </p:nvSpPr>
        <p:spPr bwMode="auto">
          <a:xfrm>
            <a:off x="5929313" y="4067175"/>
            <a:ext cx="84137" cy="82550"/>
          </a:xfrm>
          <a:prstGeom prst="ellipse">
            <a:avLst/>
          </a:prstGeom>
          <a:solidFill>
            <a:srgbClr val="000000"/>
          </a:solidFill>
          <a:ln w="1651">
            <a:solidFill>
              <a:srgbClr val="000000"/>
            </a:solidFill>
            <a:round/>
            <a:headEnd/>
            <a:tailEnd/>
          </a:ln>
        </p:spPr>
        <p:txBody>
          <a:bodyPr/>
          <a:lstStyle/>
          <a:p>
            <a:endParaRPr lang="en-US"/>
          </a:p>
        </p:txBody>
      </p:sp>
      <p:sp>
        <p:nvSpPr>
          <p:cNvPr id="52238" name="Oval 70"/>
          <p:cNvSpPr>
            <a:spLocks noChangeArrowheads="1"/>
          </p:cNvSpPr>
          <p:nvPr/>
        </p:nvSpPr>
        <p:spPr bwMode="auto">
          <a:xfrm>
            <a:off x="6051550" y="4041775"/>
            <a:ext cx="84138" cy="82550"/>
          </a:xfrm>
          <a:prstGeom prst="ellipse">
            <a:avLst/>
          </a:prstGeom>
          <a:solidFill>
            <a:srgbClr val="000000"/>
          </a:solidFill>
          <a:ln w="1651">
            <a:solidFill>
              <a:srgbClr val="000000"/>
            </a:solidFill>
            <a:round/>
            <a:headEnd/>
            <a:tailEnd/>
          </a:ln>
        </p:spPr>
        <p:txBody>
          <a:bodyPr/>
          <a:lstStyle/>
          <a:p>
            <a:endParaRPr lang="en-US"/>
          </a:p>
        </p:txBody>
      </p:sp>
      <p:sp>
        <p:nvSpPr>
          <p:cNvPr id="52239" name="Oval 71"/>
          <p:cNvSpPr>
            <a:spLocks noChangeArrowheads="1"/>
          </p:cNvSpPr>
          <p:nvPr/>
        </p:nvSpPr>
        <p:spPr bwMode="auto">
          <a:xfrm>
            <a:off x="5929313" y="3635375"/>
            <a:ext cx="84137" cy="82550"/>
          </a:xfrm>
          <a:prstGeom prst="ellipse">
            <a:avLst/>
          </a:prstGeom>
          <a:solidFill>
            <a:srgbClr val="000000"/>
          </a:solidFill>
          <a:ln w="1651">
            <a:solidFill>
              <a:srgbClr val="000000"/>
            </a:solidFill>
            <a:round/>
            <a:headEnd/>
            <a:tailEnd/>
          </a:ln>
        </p:spPr>
        <p:txBody>
          <a:bodyPr/>
          <a:lstStyle/>
          <a:p>
            <a:endParaRPr lang="en-US"/>
          </a:p>
        </p:txBody>
      </p:sp>
      <p:sp>
        <p:nvSpPr>
          <p:cNvPr id="52240" name="Oval 72"/>
          <p:cNvSpPr>
            <a:spLocks noChangeArrowheads="1"/>
          </p:cNvSpPr>
          <p:nvPr/>
        </p:nvSpPr>
        <p:spPr bwMode="auto">
          <a:xfrm>
            <a:off x="5807075" y="3609975"/>
            <a:ext cx="82550" cy="82550"/>
          </a:xfrm>
          <a:prstGeom prst="ellipse">
            <a:avLst/>
          </a:prstGeom>
          <a:solidFill>
            <a:srgbClr val="000000"/>
          </a:solidFill>
          <a:ln w="1651">
            <a:solidFill>
              <a:srgbClr val="000000"/>
            </a:solidFill>
            <a:round/>
            <a:headEnd/>
            <a:tailEnd/>
          </a:ln>
        </p:spPr>
        <p:txBody>
          <a:bodyPr/>
          <a:lstStyle/>
          <a:p>
            <a:endParaRPr lang="en-US"/>
          </a:p>
        </p:txBody>
      </p:sp>
      <p:sp>
        <p:nvSpPr>
          <p:cNvPr id="52241" name="Oval 73"/>
          <p:cNvSpPr>
            <a:spLocks noChangeArrowheads="1"/>
          </p:cNvSpPr>
          <p:nvPr/>
        </p:nvSpPr>
        <p:spPr bwMode="auto">
          <a:xfrm>
            <a:off x="5929313" y="2570163"/>
            <a:ext cx="84137" cy="82550"/>
          </a:xfrm>
          <a:prstGeom prst="ellipse">
            <a:avLst/>
          </a:prstGeom>
          <a:solidFill>
            <a:srgbClr val="000000"/>
          </a:solidFill>
          <a:ln w="1651">
            <a:solidFill>
              <a:srgbClr val="000000"/>
            </a:solidFill>
            <a:round/>
            <a:headEnd/>
            <a:tailEnd/>
          </a:ln>
        </p:spPr>
        <p:txBody>
          <a:bodyPr/>
          <a:lstStyle/>
          <a:p>
            <a:endParaRPr lang="en-US"/>
          </a:p>
        </p:txBody>
      </p:sp>
      <p:sp>
        <p:nvSpPr>
          <p:cNvPr id="52242" name="Line 74"/>
          <p:cNvSpPr>
            <a:spLocks noChangeShapeType="1"/>
          </p:cNvSpPr>
          <p:nvPr/>
        </p:nvSpPr>
        <p:spPr bwMode="auto">
          <a:xfrm>
            <a:off x="6991350" y="4448175"/>
            <a:ext cx="1022350" cy="0"/>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243" name="Rectangle 75"/>
          <p:cNvSpPr>
            <a:spLocks noChangeArrowheads="1"/>
          </p:cNvSpPr>
          <p:nvPr/>
        </p:nvSpPr>
        <p:spPr bwMode="auto">
          <a:xfrm>
            <a:off x="7461250" y="4511675"/>
            <a:ext cx="84138" cy="103188"/>
          </a:xfrm>
          <a:prstGeom prst="rect">
            <a:avLst/>
          </a:prstGeom>
          <a:solidFill>
            <a:srgbClr val="000000"/>
          </a:solidFill>
          <a:ln w="1588">
            <a:solidFill>
              <a:srgbClr val="000000"/>
            </a:solidFill>
            <a:miter lim="800000"/>
            <a:headEnd/>
            <a:tailEnd/>
          </a:ln>
        </p:spPr>
        <p:txBody>
          <a:bodyPr/>
          <a:lstStyle/>
          <a:p>
            <a:endParaRPr lang="en-US"/>
          </a:p>
        </p:txBody>
      </p:sp>
      <p:sp>
        <p:nvSpPr>
          <p:cNvPr id="52244" name="Rectangle 76"/>
          <p:cNvSpPr>
            <a:spLocks noChangeArrowheads="1"/>
          </p:cNvSpPr>
          <p:nvPr/>
        </p:nvSpPr>
        <p:spPr bwMode="auto">
          <a:xfrm>
            <a:off x="7585075" y="4486275"/>
            <a:ext cx="82550" cy="103188"/>
          </a:xfrm>
          <a:prstGeom prst="rect">
            <a:avLst/>
          </a:prstGeom>
          <a:solidFill>
            <a:srgbClr val="000000"/>
          </a:solidFill>
          <a:ln w="1588">
            <a:solidFill>
              <a:srgbClr val="000000"/>
            </a:solidFill>
            <a:miter lim="800000"/>
            <a:headEnd/>
            <a:tailEnd/>
          </a:ln>
        </p:spPr>
        <p:txBody>
          <a:bodyPr/>
          <a:lstStyle/>
          <a:p>
            <a:endParaRPr lang="en-US"/>
          </a:p>
        </p:txBody>
      </p:sp>
      <p:sp>
        <p:nvSpPr>
          <p:cNvPr id="52245" name="Rectangle 77"/>
          <p:cNvSpPr>
            <a:spLocks noChangeArrowheads="1"/>
          </p:cNvSpPr>
          <p:nvPr/>
        </p:nvSpPr>
        <p:spPr bwMode="auto">
          <a:xfrm>
            <a:off x="7339013" y="4448175"/>
            <a:ext cx="84137" cy="103188"/>
          </a:xfrm>
          <a:prstGeom prst="rect">
            <a:avLst/>
          </a:prstGeom>
          <a:solidFill>
            <a:srgbClr val="000000"/>
          </a:solidFill>
          <a:ln w="1588">
            <a:solidFill>
              <a:srgbClr val="000000"/>
            </a:solidFill>
            <a:miter lim="800000"/>
            <a:headEnd/>
            <a:tailEnd/>
          </a:ln>
        </p:spPr>
        <p:txBody>
          <a:bodyPr/>
          <a:lstStyle/>
          <a:p>
            <a:endParaRPr lang="en-US"/>
          </a:p>
        </p:txBody>
      </p:sp>
      <p:sp>
        <p:nvSpPr>
          <p:cNvPr id="52246" name="Rectangle 78"/>
          <p:cNvSpPr>
            <a:spLocks noChangeArrowheads="1"/>
          </p:cNvSpPr>
          <p:nvPr/>
        </p:nvSpPr>
        <p:spPr bwMode="auto">
          <a:xfrm>
            <a:off x="7707313" y="4448175"/>
            <a:ext cx="84137" cy="103188"/>
          </a:xfrm>
          <a:prstGeom prst="rect">
            <a:avLst/>
          </a:prstGeom>
          <a:solidFill>
            <a:srgbClr val="000000"/>
          </a:solidFill>
          <a:ln w="1588">
            <a:solidFill>
              <a:srgbClr val="000000"/>
            </a:solidFill>
            <a:miter lim="800000"/>
            <a:headEnd/>
            <a:tailEnd/>
          </a:ln>
        </p:spPr>
        <p:txBody>
          <a:bodyPr/>
          <a:lstStyle/>
          <a:p>
            <a:endParaRPr lang="en-US"/>
          </a:p>
        </p:txBody>
      </p:sp>
      <p:sp>
        <p:nvSpPr>
          <p:cNvPr id="52247" name="Rectangle 79"/>
          <p:cNvSpPr>
            <a:spLocks noChangeArrowheads="1"/>
          </p:cNvSpPr>
          <p:nvPr/>
        </p:nvSpPr>
        <p:spPr bwMode="auto">
          <a:xfrm>
            <a:off x="7216775" y="4410075"/>
            <a:ext cx="84138" cy="103188"/>
          </a:xfrm>
          <a:prstGeom prst="rect">
            <a:avLst/>
          </a:prstGeom>
          <a:solidFill>
            <a:srgbClr val="000000"/>
          </a:solidFill>
          <a:ln w="1588">
            <a:solidFill>
              <a:srgbClr val="000000"/>
            </a:solidFill>
            <a:miter lim="800000"/>
            <a:headEnd/>
            <a:tailEnd/>
          </a:ln>
        </p:spPr>
        <p:txBody>
          <a:bodyPr/>
          <a:lstStyle/>
          <a:p>
            <a:endParaRPr lang="en-US"/>
          </a:p>
        </p:txBody>
      </p:sp>
      <p:sp>
        <p:nvSpPr>
          <p:cNvPr id="52248" name="Rectangle 80"/>
          <p:cNvSpPr>
            <a:spLocks noChangeArrowheads="1"/>
          </p:cNvSpPr>
          <p:nvPr/>
        </p:nvSpPr>
        <p:spPr bwMode="auto">
          <a:xfrm>
            <a:off x="7829550" y="4397375"/>
            <a:ext cx="84138" cy="103188"/>
          </a:xfrm>
          <a:prstGeom prst="rect">
            <a:avLst/>
          </a:prstGeom>
          <a:solidFill>
            <a:srgbClr val="000000"/>
          </a:solidFill>
          <a:ln w="1588">
            <a:solidFill>
              <a:srgbClr val="000000"/>
            </a:solidFill>
            <a:miter lim="800000"/>
            <a:headEnd/>
            <a:tailEnd/>
          </a:ln>
        </p:spPr>
        <p:txBody>
          <a:bodyPr/>
          <a:lstStyle/>
          <a:p>
            <a:endParaRPr lang="en-US"/>
          </a:p>
        </p:txBody>
      </p:sp>
      <p:sp>
        <p:nvSpPr>
          <p:cNvPr id="52249" name="Rectangle 81"/>
          <p:cNvSpPr>
            <a:spLocks noChangeArrowheads="1"/>
          </p:cNvSpPr>
          <p:nvPr/>
        </p:nvSpPr>
        <p:spPr bwMode="auto">
          <a:xfrm>
            <a:off x="7094538" y="4384675"/>
            <a:ext cx="82550" cy="103188"/>
          </a:xfrm>
          <a:prstGeom prst="rect">
            <a:avLst/>
          </a:prstGeom>
          <a:solidFill>
            <a:srgbClr val="000000"/>
          </a:solidFill>
          <a:ln w="1588">
            <a:solidFill>
              <a:srgbClr val="000000"/>
            </a:solidFill>
            <a:miter lim="800000"/>
            <a:headEnd/>
            <a:tailEnd/>
          </a:ln>
        </p:spPr>
        <p:txBody>
          <a:bodyPr/>
          <a:lstStyle/>
          <a:p>
            <a:endParaRPr lang="en-US"/>
          </a:p>
        </p:txBody>
      </p:sp>
      <p:sp>
        <p:nvSpPr>
          <p:cNvPr id="52250" name="Rectangle 82"/>
          <p:cNvSpPr>
            <a:spLocks noChangeArrowheads="1"/>
          </p:cNvSpPr>
          <p:nvPr/>
        </p:nvSpPr>
        <p:spPr bwMode="auto">
          <a:xfrm>
            <a:off x="7523163" y="4371975"/>
            <a:ext cx="84137" cy="103188"/>
          </a:xfrm>
          <a:prstGeom prst="rect">
            <a:avLst/>
          </a:prstGeom>
          <a:solidFill>
            <a:srgbClr val="000000"/>
          </a:solidFill>
          <a:ln w="1588">
            <a:solidFill>
              <a:srgbClr val="000000"/>
            </a:solidFill>
            <a:miter lim="800000"/>
            <a:headEnd/>
            <a:tailEnd/>
          </a:ln>
        </p:spPr>
        <p:txBody>
          <a:bodyPr/>
          <a:lstStyle/>
          <a:p>
            <a:endParaRPr lang="en-US"/>
          </a:p>
        </p:txBody>
      </p:sp>
      <p:sp>
        <p:nvSpPr>
          <p:cNvPr id="52251" name="Rectangle 83"/>
          <p:cNvSpPr>
            <a:spLocks noChangeArrowheads="1"/>
          </p:cNvSpPr>
          <p:nvPr/>
        </p:nvSpPr>
        <p:spPr bwMode="auto">
          <a:xfrm>
            <a:off x="7461250" y="4333875"/>
            <a:ext cx="84138" cy="103188"/>
          </a:xfrm>
          <a:prstGeom prst="rect">
            <a:avLst/>
          </a:prstGeom>
          <a:solidFill>
            <a:srgbClr val="000000"/>
          </a:solidFill>
          <a:ln w="1588">
            <a:solidFill>
              <a:srgbClr val="000000"/>
            </a:solidFill>
            <a:miter lim="800000"/>
            <a:headEnd/>
            <a:tailEnd/>
          </a:ln>
        </p:spPr>
        <p:txBody>
          <a:bodyPr/>
          <a:lstStyle/>
          <a:p>
            <a:endParaRPr lang="en-US"/>
          </a:p>
        </p:txBody>
      </p:sp>
      <p:sp>
        <p:nvSpPr>
          <p:cNvPr id="52252" name="Rectangle 84"/>
          <p:cNvSpPr>
            <a:spLocks noChangeArrowheads="1"/>
          </p:cNvSpPr>
          <p:nvPr/>
        </p:nvSpPr>
        <p:spPr bwMode="auto">
          <a:xfrm>
            <a:off x="7339013" y="4321175"/>
            <a:ext cx="84137" cy="103188"/>
          </a:xfrm>
          <a:prstGeom prst="rect">
            <a:avLst/>
          </a:prstGeom>
          <a:solidFill>
            <a:srgbClr val="000000"/>
          </a:solidFill>
          <a:ln w="1588">
            <a:solidFill>
              <a:srgbClr val="000000"/>
            </a:solidFill>
            <a:miter lim="800000"/>
            <a:headEnd/>
            <a:tailEnd/>
          </a:ln>
        </p:spPr>
        <p:txBody>
          <a:bodyPr/>
          <a:lstStyle/>
          <a:p>
            <a:endParaRPr lang="en-US"/>
          </a:p>
        </p:txBody>
      </p:sp>
      <p:sp>
        <p:nvSpPr>
          <p:cNvPr id="52253" name="Rectangle 85"/>
          <p:cNvSpPr>
            <a:spLocks noChangeArrowheads="1"/>
          </p:cNvSpPr>
          <p:nvPr/>
        </p:nvSpPr>
        <p:spPr bwMode="auto">
          <a:xfrm>
            <a:off x="7461250" y="3660775"/>
            <a:ext cx="84138" cy="103188"/>
          </a:xfrm>
          <a:prstGeom prst="rect">
            <a:avLst/>
          </a:prstGeom>
          <a:solidFill>
            <a:srgbClr val="000000"/>
          </a:solidFill>
          <a:ln w="1588">
            <a:solidFill>
              <a:srgbClr val="000000"/>
            </a:solidFill>
            <a:miter lim="800000"/>
            <a:headEnd/>
            <a:tailEnd/>
          </a:ln>
        </p:spPr>
        <p:txBody>
          <a:bodyPr/>
          <a:lstStyle/>
          <a:p>
            <a:endParaRPr lang="en-US"/>
          </a:p>
        </p:txBody>
      </p:sp>
      <p:sp>
        <p:nvSpPr>
          <p:cNvPr id="52254" name="Line 86"/>
          <p:cNvSpPr>
            <a:spLocks noChangeShapeType="1"/>
          </p:cNvSpPr>
          <p:nvPr/>
        </p:nvSpPr>
        <p:spPr bwMode="auto">
          <a:xfrm>
            <a:off x="5203825" y="5032375"/>
            <a:ext cx="3065463" cy="0"/>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255" name="Line 87"/>
          <p:cNvSpPr>
            <a:spLocks noChangeShapeType="1"/>
          </p:cNvSpPr>
          <p:nvPr/>
        </p:nvSpPr>
        <p:spPr bwMode="auto">
          <a:xfrm>
            <a:off x="5970588" y="5032375"/>
            <a:ext cx="0" cy="7143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256" name="Rectangle 88"/>
          <p:cNvSpPr>
            <a:spLocks noChangeArrowheads="1"/>
          </p:cNvSpPr>
          <p:nvPr/>
        </p:nvSpPr>
        <p:spPr bwMode="auto">
          <a:xfrm>
            <a:off x="5651500" y="5157788"/>
            <a:ext cx="1057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000" b="1">
                <a:solidFill>
                  <a:srgbClr val="000000"/>
                </a:solidFill>
              </a:rPr>
              <a:t>Wildtype</a:t>
            </a:r>
            <a:endParaRPr lang="en-GB" sz="2000" b="1"/>
          </a:p>
        </p:txBody>
      </p:sp>
      <p:sp>
        <p:nvSpPr>
          <p:cNvPr id="52257" name="Line 89"/>
          <p:cNvSpPr>
            <a:spLocks noChangeShapeType="1"/>
          </p:cNvSpPr>
          <p:nvPr/>
        </p:nvSpPr>
        <p:spPr bwMode="auto">
          <a:xfrm>
            <a:off x="7502525" y="5032375"/>
            <a:ext cx="0" cy="7143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258" name="Rectangle 90"/>
          <p:cNvSpPr>
            <a:spLocks noChangeArrowheads="1"/>
          </p:cNvSpPr>
          <p:nvPr/>
        </p:nvSpPr>
        <p:spPr bwMode="auto">
          <a:xfrm>
            <a:off x="7267575" y="5157788"/>
            <a:ext cx="9953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000" b="1">
                <a:solidFill>
                  <a:srgbClr val="000000"/>
                </a:solidFill>
              </a:rPr>
              <a:t>P2X</a:t>
            </a:r>
            <a:r>
              <a:rPr lang="en-GB" sz="2000" b="1" baseline="-25000">
                <a:solidFill>
                  <a:srgbClr val="000000"/>
                </a:solidFill>
                <a:ea typeface="Arial Unicode MS" pitchFamily="34" charset="-128"/>
                <a:cs typeface="Arial Unicode MS" pitchFamily="34" charset="-128"/>
              </a:rPr>
              <a:t>7</a:t>
            </a:r>
            <a:r>
              <a:rPr lang="en-GB" sz="2000" b="1">
                <a:solidFill>
                  <a:srgbClr val="000000"/>
                </a:solidFill>
                <a:ea typeface="Arial Unicode MS" pitchFamily="34" charset="-128"/>
                <a:cs typeface="Arial Unicode MS" pitchFamily="34" charset="-128"/>
              </a:rPr>
              <a:t>R</a:t>
            </a:r>
            <a:r>
              <a:rPr lang="en-GB" sz="2000" b="1">
                <a:solidFill>
                  <a:srgbClr val="000000"/>
                </a:solidFill>
              </a:rPr>
              <a:t>-/-</a:t>
            </a:r>
            <a:endParaRPr lang="en-GB" sz="2000" b="1"/>
          </a:p>
        </p:txBody>
      </p:sp>
      <p:sp>
        <p:nvSpPr>
          <p:cNvPr id="52259" name="Line 93"/>
          <p:cNvSpPr>
            <a:spLocks noChangeShapeType="1"/>
          </p:cNvSpPr>
          <p:nvPr/>
        </p:nvSpPr>
        <p:spPr bwMode="auto">
          <a:xfrm flipV="1">
            <a:off x="5203825" y="2493963"/>
            <a:ext cx="0" cy="2538412"/>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260" name="Line 94"/>
          <p:cNvSpPr>
            <a:spLocks noChangeShapeType="1"/>
          </p:cNvSpPr>
          <p:nvPr/>
        </p:nvSpPr>
        <p:spPr bwMode="auto">
          <a:xfrm flipH="1">
            <a:off x="5146675" y="5032375"/>
            <a:ext cx="57150" cy="0"/>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261" name="Rectangle 95"/>
          <p:cNvSpPr>
            <a:spLocks noChangeArrowheads="1"/>
          </p:cNvSpPr>
          <p:nvPr/>
        </p:nvSpPr>
        <p:spPr bwMode="auto">
          <a:xfrm>
            <a:off x="4897438" y="4887913"/>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000" b="1">
                <a:solidFill>
                  <a:srgbClr val="000000"/>
                </a:solidFill>
              </a:rPr>
              <a:t>0</a:t>
            </a:r>
            <a:endParaRPr lang="en-GB" sz="2000"/>
          </a:p>
        </p:txBody>
      </p:sp>
      <p:sp>
        <p:nvSpPr>
          <p:cNvPr id="52262" name="Line 96"/>
          <p:cNvSpPr>
            <a:spLocks noChangeShapeType="1"/>
          </p:cNvSpPr>
          <p:nvPr/>
        </p:nvSpPr>
        <p:spPr bwMode="auto">
          <a:xfrm flipH="1">
            <a:off x="5146675" y="4397375"/>
            <a:ext cx="57150" cy="0"/>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263" name="Rectangle 97"/>
          <p:cNvSpPr>
            <a:spLocks noChangeArrowheads="1"/>
          </p:cNvSpPr>
          <p:nvPr/>
        </p:nvSpPr>
        <p:spPr bwMode="auto">
          <a:xfrm>
            <a:off x="4806950" y="4252913"/>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000" b="1">
                <a:solidFill>
                  <a:srgbClr val="000000"/>
                </a:solidFill>
              </a:rPr>
              <a:t>50</a:t>
            </a:r>
            <a:endParaRPr lang="en-GB" sz="2000"/>
          </a:p>
        </p:txBody>
      </p:sp>
      <p:sp>
        <p:nvSpPr>
          <p:cNvPr id="52264" name="Line 98"/>
          <p:cNvSpPr>
            <a:spLocks noChangeShapeType="1"/>
          </p:cNvSpPr>
          <p:nvPr/>
        </p:nvSpPr>
        <p:spPr bwMode="auto">
          <a:xfrm flipH="1">
            <a:off x="5146675" y="3762375"/>
            <a:ext cx="57150" cy="0"/>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265" name="Rectangle 99"/>
          <p:cNvSpPr>
            <a:spLocks noChangeArrowheads="1"/>
          </p:cNvSpPr>
          <p:nvPr/>
        </p:nvSpPr>
        <p:spPr bwMode="auto">
          <a:xfrm>
            <a:off x="4716463" y="3617913"/>
            <a:ext cx="423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000" b="1">
                <a:solidFill>
                  <a:srgbClr val="000000"/>
                </a:solidFill>
              </a:rPr>
              <a:t>100</a:t>
            </a:r>
            <a:endParaRPr lang="en-GB" sz="2000"/>
          </a:p>
        </p:txBody>
      </p:sp>
      <p:sp>
        <p:nvSpPr>
          <p:cNvPr id="52266" name="Line 100"/>
          <p:cNvSpPr>
            <a:spLocks noChangeShapeType="1"/>
          </p:cNvSpPr>
          <p:nvPr/>
        </p:nvSpPr>
        <p:spPr bwMode="auto">
          <a:xfrm flipH="1">
            <a:off x="5146675" y="3127375"/>
            <a:ext cx="57150" cy="0"/>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267" name="Rectangle 101"/>
          <p:cNvSpPr>
            <a:spLocks noChangeArrowheads="1"/>
          </p:cNvSpPr>
          <p:nvPr/>
        </p:nvSpPr>
        <p:spPr bwMode="auto">
          <a:xfrm>
            <a:off x="4716463" y="2982913"/>
            <a:ext cx="423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000" b="1">
                <a:solidFill>
                  <a:srgbClr val="000000"/>
                </a:solidFill>
              </a:rPr>
              <a:t>150</a:t>
            </a:r>
            <a:endParaRPr lang="en-GB" sz="2000"/>
          </a:p>
        </p:txBody>
      </p:sp>
      <p:sp>
        <p:nvSpPr>
          <p:cNvPr id="52268" name="Line 102"/>
          <p:cNvSpPr>
            <a:spLocks noChangeShapeType="1"/>
          </p:cNvSpPr>
          <p:nvPr/>
        </p:nvSpPr>
        <p:spPr bwMode="auto">
          <a:xfrm flipH="1">
            <a:off x="5146675" y="2493963"/>
            <a:ext cx="57150" cy="0"/>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269" name="Rectangle 103"/>
          <p:cNvSpPr>
            <a:spLocks noChangeArrowheads="1"/>
          </p:cNvSpPr>
          <p:nvPr/>
        </p:nvSpPr>
        <p:spPr bwMode="auto">
          <a:xfrm>
            <a:off x="4716463" y="2349500"/>
            <a:ext cx="423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000" b="1">
                <a:solidFill>
                  <a:srgbClr val="000000"/>
                </a:solidFill>
              </a:rPr>
              <a:t>200</a:t>
            </a:r>
            <a:endParaRPr lang="en-GB" sz="2000"/>
          </a:p>
        </p:txBody>
      </p:sp>
      <p:sp>
        <p:nvSpPr>
          <p:cNvPr id="52270" name="Rectangle 104"/>
          <p:cNvSpPr>
            <a:spLocks noChangeArrowheads="1"/>
          </p:cNvSpPr>
          <p:nvPr/>
        </p:nvSpPr>
        <p:spPr bwMode="auto">
          <a:xfrm>
            <a:off x="6372225" y="1916113"/>
            <a:ext cx="9747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400" b="1">
                <a:solidFill>
                  <a:srgbClr val="000000"/>
                </a:solidFill>
              </a:rPr>
              <a:t>P&lt;0.05</a:t>
            </a:r>
            <a:endParaRPr lang="en-GB" sz="2400" b="1"/>
          </a:p>
        </p:txBody>
      </p:sp>
      <p:sp>
        <p:nvSpPr>
          <p:cNvPr id="52271" name="Line 105"/>
          <p:cNvSpPr>
            <a:spLocks noChangeShapeType="1"/>
          </p:cNvSpPr>
          <p:nvPr/>
        </p:nvSpPr>
        <p:spPr bwMode="auto">
          <a:xfrm>
            <a:off x="5959475" y="2398713"/>
            <a:ext cx="1533525" cy="0"/>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272" name="Line 106"/>
          <p:cNvSpPr>
            <a:spLocks noChangeShapeType="1"/>
          </p:cNvSpPr>
          <p:nvPr/>
        </p:nvSpPr>
        <p:spPr bwMode="auto">
          <a:xfrm>
            <a:off x="5959475" y="2398713"/>
            <a:ext cx="0" cy="71437"/>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273" name="Line 107"/>
          <p:cNvSpPr>
            <a:spLocks noChangeShapeType="1"/>
          </p:cNvSpPr>
          <p:nvPr/>
        </p:nvSpPr>
        <p:spPr bwMode="auto">
          <a:xfrm flipV="1">
            <a:off x="5959475" y="2398713"/>
            <a:ext cx="0" cy="71437"/>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274" name="Line 108"/>
          <p:cNvSpPr>
            <a:spLocks noChangeShapeType="1"/>
          </p:cNvSpPr>
          <p:nvPr/>
        </p:nvSpPr>
        <p:spPr bwMode="auto">
          <a:xfrm>
            <a:off x="7493000" y="2398713"/>
            <a:ext cx="0" cy="71437"/>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275" name="Line 109"/>
          <p:cNvSpPr>
            <a:spLocks noChangeShapeType="1"/>
          </p:cNvSpPr>
          <p:nvPr/>
        </p:nvSpPr>
        <p:spPr bwMode="auto">
          <a:xfrm flipV="1">
            <a:off x="7493000" y="2398713"/>
            <a:ext cx="0" cy="71437"/>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276" name="Rectangle 110"/>
          <p:cNvSpPr>
            <a:spLocks noChangeArrowheads="1"/>
          </p:cNvSpPr>
          <p:nvPr/>
        </p:nvSpPr>
        <p:spPr bwMode="auto">
          <a:xfrm rot="-5400000">
            <a:off x="2855913" y="3489325"/>
            <a:ext cx="3162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000" b="1">
                <a:solidFill>
                  <a:srgbClr val="000000"/>
                </a:solidFill>
              </a:rPr>
              <a:t>Serum Creatinine (</a:t>
            </a:r>
            <a:r>
              <a:rPr lang="en-GB" sz="2000" b="1">
                <a:solidFill>
                  <a:srgbClr val="000000"/>
                </a:solidFill>
                <a:latin typeface="Symbol" pitchFamily="18" charset="2"/>
              </a:rPr>
              <a:t>m</a:t>
            </a:r>
            <a:r>
              <a:rPr lang="en-GB" sz="2000" b="1">
                <a:solidFill>
                  <a:srgbClr val="000000"/>
                </a:solidFill>
              </a:rPr>
              <a:t>mol/L)</a:t>
            </a:r>
            <a:endParaRPr lang="en-GB" sz="200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0"/>
            <a:ext cx="9144000"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GB" sz="3200" b="1" u="sng">
                <a:solidFill>
                  <a:schemeClr val="accent2"/>
                </a:solidFill>
              </a:rPr>
              <a:t>Summary 2</a:t>
            </a:r>
            <a:r>
              <a:rPr lang="en-GB" sz="3200" b="1">
                <a:solidFill>
                  <a:schemeClr val="accent2"/>
                </a:solidFill>
              </a:rPr>
              <a:t>:</a:t>
            </a:r>
            <a:br>
              <a:rPr lang="en-GB" sz="3200" b="1">
                <a:solidFill>
                  <a:schemeClr val="accent2"/>
                </a:solidFill>
              </a:rPr>
            </a:br>
            <a:r>
              <a:rPr lang="en-GB" sz="3200" b="1">
                <a:solidFill>
                  <a:schemeClr val="accent2"/>
                </a:solidFill>
              </a:rPr>
              <a:t>effect of gene knockout</a:t>
            </a:r>
          </a:p>
        </p:txBody>
      </p:sp>
      <p:sp>
        <p:nvSpPr>
          <p:cNvPr id="53251" name="Rectangle 3"/>
          <p:cNvSpPr>
            <a:spLocks noChangeArrowheads="1"/>
          </p:cNvSpPr>
          <p:nvPr/>
        </p:nvSpPr>
        <p:spPr bwMode="auto">
          <a:xfrm>
            <a:off x="468313" y="1700213"/>
            <a:ext cx="822960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150000"/>
              </a:lnSpc>
              <a:spcBef>
                <a:spcPct val="20000"/>
              </a:spcBef>
              <a:buFontTx/>
              <a:buChar char="•"/>
            </a:pPr>
            <a:r>
              <a:rPr lang="en-GB" sz="2400"/>
              <a:t>Experimental glomerulonephritis in P2X</a:t>
            </a:r>
            <a:r>
              <a:rPr lang="en-GB" sz="2400" baseline="-25000"/>
              <a:t>7</a:t>
            </a:r>
            <a:r>
              <a:rPr lang="en-GB" sz="2400"/>
              <a:t>R-/- mice</a:t>
            </a:r>
          </a:p>
          <a:p>
            <a:pPr marL="742950" lvl="1" indent="-285750">
              <a:lnSpc>
                <a:spcPct val="150000"/>
              </a:lnSpc>
              <a:spcBef>
                <a:spcPct val="20000"/>
              </a:spcBef>
              <a:buFontTx/>
              <a:buChar char="–"/>
            </a:pPr>
            <a:r>
              <a:rPr lang="en-GB" sz="2400"/>
              <a:t>Reduced MCP-1 (a chemokine for monocytes/macrophages) production</a:t>
            </a:r>
          </a:p>
          <a:p>
            <a:pPr marL="742950" lvl="1" indent="-285750">
              <a:lnSpc>
                <a:spcPct val="150000"/>
              </a:lnSpc>
              <a:spcBef>
                <a:spcPct val="20000"/>
              </a:spcBef>
              <a:buFontTx/>
              <a:buChar char="–"/>
            </a:pPr>
            <a:r>
              <a:rPr lang="en-GB" sz="2400"/>
              <a:t>Reduced macrophage infiltration</a:t>
            </a:r>
          </a:p>
          <a:p>
            <a:pPr marL="742950" lvl="1" indent="-285750">
              <a:lnSpc>
                <a:spcPct val="150000"/>
              </a:lnSpc>
              <a:spcBef>
                <a:spcPct val="20000"/>
              </a:spcBef>
              <a:buFontTx/>
              <a:buChar char="–"/>
            </a:pPr>
            <a:r>
              <a:rPr lang="en-GB" sz="2400"/>
              <a:t>Reduced fibrin deposition</a:t>
            </a:r>
          </a:p>
          <a:p>
            <a:pPr marL="742950" lvl="1" indent="-285750">
              <a:lnSpc>
                <a:spcPct val="150000"/>
              </a:lnSpc>
              <a:spcBef>
                <a:spcPct val="20000"/>
              </a:spcBef>
              <a:buFontTx/>
              <a:buChar char="–"/>
            </a:pPr>
            <a:r>
              <a:rPr lang="en-GB" sz="2400"/>
              <a:t>Reduced glomerular thrombosis </a:t>
            </a:r>
          </a:p>
          <a:p>
            <a:pPr marL="742950" lvl="1" indent="-285750">
              <a:lnSpc>
                <a:spcPct val="150000"/>
              </a:lnSpc>
              <a:spcBef>
                <a:spcPct val="20000"/>
              </a:spcBef>
              <a:buFontTx/>
              <a:buChar char="–"/>
            </a:pPr>
            <a:r>
              <a:rPr lang="en-GB" sz="2400"/>
              <a:t>Reduced proteinuria and protected renal funciton</a:t>
            </a:r>
          </a:p>
          <a:p>
            <a:pPr marL="742950" lvl="1" indent="-285750">
              <a:lnSpc>
                <a:spcPct val="150000"/>
              </a:lnSpc>
              <a:spcBef>
                <a:spcPct val="20000"/>
              </a:spcBef>
              <a:buFontTx/>
              <a:buChar char="–"/>
            </a:pPr>
            <a:endParaRPr lang="en-GB" sz="240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0" y="0"/>
            <a:ext cx="9144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GB" sz="2800" b="1">
              <a:solidFill>
                <a:schemeClr val="accent2"/>
              </a:solidFill>
            </a:endParaRPr>
          </a:p>
          <a:p>
            <a:pPr algn="ctr" eaLnBrk="1" hangingPunct="1"/>
            <a:r>
              <a:rPr lang="en-GB" sz="2800" b="1">
                <a:solidFill>
                  <a:schemeClr val="tx2"/>
                </a:solidFill>
              </a:rPr>
              <a:t>Can we treat glomerulonephritis with </a:t>
            </a:r>
          </a:p>
          <a:p>
            <a:pPr algn="ctr" eaLnBrk="1" hangingPunct="1"/>
            <a:r>
              <a:rPr lang="en-GB" sz="2800" b="1">
                <a:solidFill>
                  <a:schemeClr val="tx2"/>
                </a:solidFill>
              </a:rPr>
              <a:t>a P2X</a:t>
            </a:r>
            <a:r>
              <a:rPr lang="en-GB" sz="2800" b="1" baseline="-25000">
                <a:solidFill>
                  <a:schemeClr val="tx2"/>
                </a:solidFill>
              </a:rPr>
              <a:t>7</a:t>
            </a:r>
            <a:r>
              <a:rPr lang="en-GB" sz="2800" b="1">
                <a:solidFill>
                  <a:schemeClr val="tx2"/>
                </a:solidFill>
              </a:rPr>
              <a:t>R antagonist? </a:t>
            </a:r>
          </a:p>
          <a:p>
            <a:pPr algn="ctr" eaLnBrk="1" hangingPunct="1"/>
            <a:r>
              <a:rPr lang="en-GB" sz="2800" b="1"/>
              <a:t> </a:t>
            </a:r>
          </a:p>
        </p:txBody>
      </p:sp>
      <p:sp>
        <p:nvSpPr>
          <p:cNvPr id="54275" name="Rectangle 3"/>
          <p:cNvSpPr>
            <a:spLocks noGrp="1" noChangeArrowheads="1"/>
          </p:cNvSpPr>
          <p:nvPr>
            <p:ph type="body" idx="1"/>
          </p:nvPr>
        </p:nvSpPr>
        <p:spPr>
          <a:xfrm>
            <a:off x="323850" y="1268413"/>
            <a:ext cx="8229600" cy="5113337"/>
          </a:xfrm>
        </p:spPr>
        <p:txBody>
          <a:bodyPr/>
          <a:lstStyle/>
          <a:p>
            <a:pPr eaLnBrk="1" hangingPunct="1">
              <a:lnSpc>
                <a:spcPct val="150000"/>
              </a:lnSpc>
            </a:pPr>
            <a:r>
              <a:rPr lang="en-GB" sz="2400" smtClean="0"/>
              <a:t>A438079 is a selective P2X</a:t>
            </a:r>
            <a:r>
              <a:rPr lang="en-GB" sz="2400" baseline="-25000" smtClean="0"/>
              <a:t>7</a:t>
            </a:r>
            <a:r>
              <a:rPr lang="en-GB" sz="2400" smtClean="0"/>
              <a:t>R antagonist developed at Abbott Laboratories</a:t>
            </a:r>
          </a:p>
          <a:p>
            <a:pPr eaLnBrk="1" hangingPunct="1">
              <a:lnSpc>
                <a:spcPct val="150000"/>
              </a:lnSpc>
            </a:pPr>
            <a:r>
              <a:rPr lang="en-GB" sz="2400" smtClean="0"/>
              <a:t>A reversible and competitive blocker (McGaraughty et al 2007 Neuroscience 146:1817)</a:t>
            </a:r>
          </a:p>
          <a:p>
            <a:pPr eaLnBrk="1" hangingPunct="1">
              <a:lnSpc>
                <a:spcPct val="150000"/>
              </a:lnSpc>
            </a:pPr>
            <a:r>
              <a:rPr lang="en-GB" sz="2400" smtClean="0"/>
              <a:t>342 kD</a:t>
            </a:r>
          </a:p>
          <a:p>
            <a:pPr eaLnBrk="1" hangingPunct="1">
              <a:lnSpc>
                <a:spcPct val="150000"/>
              </a:lnSpc>
            </a:pPr>
            <a:r>
              <a:rPr lang="en-GB" sz="2400" smtClean="0"/>
              <a:t>Does not cross reactive with</a:t>
            </a:r>
          </a:p>
          <a:p>
            <a:pPr lvl="1" eaLnBrk="1" hangingPunct="1">
              <a:lnSpc>
                <a:spcPct val="150000"/>
              </a:lnSpc>
            </a:pPr>
            <a:r>
              <a:rPr lang="en-GB" sz="2000" smtClean="0"/>
              <a:t>P2X</a:t>
            </a:r>
            <a:r>
              <a:rPr lang="en-GB" sz="2000" baseline="-25000" smtClean="0"/>
              <a:t>1</a:t>
            </a:r>
            <a:r>
              <a:rPr lang="en-GB" sz="2000" smtClean="0"/>
              <a:t>, P2X</a:t>
            </a:r>
            <a:r>
              <a:rPr lang="en-GB" sz="2000" baseline="-25000" smtClean="0"/>
              <a:t>2a</a:t>
            </a:r>
            <a:r>
              <a:rPr lang="en-GB" sz="2000" smtClean="0"/>
              <a:t>, P2X</a:t>
            </a:r>
            <a:r>
              <a:rPr lang="en-GB" sz="2000" baseline="-25000" smtClean="0"/>
              <a:t>2/4</a:t>
            </a:r>
            <a:r>
              <a:rPr lang="en-GB" sz="2000" smtClean="0"/>
              <a:t>, P2X</a:t>
            </a:r>
            <a:r>
              <a:rPr lang="en-GB" sz="2000" baseline="-25000" smtClean="0"/>
              <a:t>4</a:t>
            </a:r>
          </a:p>
          <a:p>
            <a:pPr lvl="1" eaLnBrk="1" hangingPunct="1">
              <a:lnSpc>
                <a:spcPct val="150000"/>
              </a:lnSpc>
            </a:pPr>
            <a:r>
              <a:rPr lang="en-GB" sz="2000" smtClean="0"/>
              <a:t>P2Y</a:t>
            </a:r>
            <a:r>
              <a:rPr lang="en-GB" sz="2000" baseline="-25000" smtClean="0"/>
              <a:t>1</a:t>
            </a:r>
            <a:r>
              <a:rPr lang="en-GB" sz="2000" smtClean="0"/>
              <a:t>, P2Y</a:t>
            </a:r>
            <a:r>
              <a:rPr lang="en-GB" sz="2000" baseline="-25000" smtClean="0"/>
              <a:t>2</a:t>
            </a:r>
          </a:p>
          <a:p>
            <a:pPr lvl="1" eaLnBrk="1" hangingPunct="1">
              <a:lnSpc>
                <a:spcPct val="150000"/>
              </a:lnSpc>
            </a:pPr>
            <a:endParaRPr lang="en-GB" sz="2000" smtClean="0"/>
          </a:p>
          <a:p>
            <a:pPr eaLnBrk="1" hangingPunct="1">
              <a:lnSpc>
                <a:spcPct val="150000"/>
              </a:lnSpc>
              <a:buFontTx/>
              <a:buNone/>
            </a:pPr>
            <a:endParaRPr lang="el-GR" sz="2400" smtClean="0"/>
          </a:p>
        </p:txBody>
      </p:sp>
      <p:pic>
        <p:nvPicPr>
          <p:cNvPr id="5427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4076700"/>
            <a:ext cx="3024187"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50825" y="274638"/>
            <a:ext cx="8435975" cy="1143000"/>
          </a:xfrm>
        </p:spPr>
        <p:txBody>
          <a:bodyPr/>
          <a:lstStyle/>
          <a:p>
            <a:pPr eaLnBrk="1" hangingPunct="1"/>
            <a:r>
              <a:rPr lang="en-GB" sz="3200" b="1" i="1" smtClean="0"/>
              <a:t>Approaches to study cytokines (1)</a:t>
            </a:r>
            <a:br>
              <a:rPr lang="en-GB" sz="3200" b="1" i="1" smtClean="0"/>
            </a:br>
            <a:endParaRPr lang="en-GB" sz="3200" b="1" i="1" smtClean="0"/>
          </a:p>
        </p:txBody>
      </p:sp>
      <p:sp>
        <p:nvSpPr>
          <p:cNvPr id="16387" name="Rectangle 3"/>
          <p:cNvSpPr>
            <a:spLocks noGrp="1" noChangeArrowheads="1"/>
          </p:cNvSpPr>
          <p:nvPr>
            <p:ph type="body" idx="1"/>
          </p:nvPr>
        </p:nvSpPr>
        <p:spPr>
          <a:xfrm>
            <a:off x="323850" y="981075"/>
            <a:ext cx="8229600" cy="4525963"/>
          </a:xfrm>
        </p:spPr>
        <p:txBody>
          <a:bodyPr/>
          <a:lstStyle/>
          <a:p>
            <a:pPr eaLnBrk="1" hangingPunct="1">
              <a:lnSpc>
                <a:spcPct val="90000"/>
              </a:lnSpc>
            </a:pPr>
            <a:r>
              <a:rPr lang="en-GB" b="1" i="1" smtClean="0"/>
              <a:t>Production of cytokines</a:t>
            </a:r>
          </a:p>
          <a:p>
            <a:pPr lvl="1" eaLnBrk="1" hangingPunct="1">
              <a:lnSpc>
                <a:spcPct val="90000"/>
              </a:lnSpc>
            </a:pPr>
            <a:r>
              <a:rPr lang="en-GB" b="1" i="1" smtClean="0"/>
              <a:t>mRNA</a:t>
            </a:r>
            <a:endParaRPr lang="en-GB" smtClean="0"/>
          </a:p>
          <a:p>
            <a:pPr lvl="2" eaLnBrk="1" hangingPunct="1">
              <a:lnSpc>
                <a:spcPct val="90000"/>
              </a:lnSpc>
            </a:pPr>
            <a:r>
              <a:rPr lang="en-GB" smtClean="0"/>
              <a:t>Northern blots </a:t>
            </a:r>
          </a:p>
          <a:p>
            <a:pPr lvl="2" eaLnBrk="1" hangingPunct="1">
              <a:lnSpc>
                <a:spcPct val="90000"/>
              </a:lnSpc>
            </a:pPr>
            <a:r>
              <a:rPr lang="en-GB" smtClean="0"/>
              <a:t>RNAse protection assay</a:t>
            </a:r>
          </a:p>
          <a:p>
            <a:pPr lvl="2" eaLnBrk="1" hangingPunct="1">
              <a:lnSpc>
                <a:spcPct val="90000"/>
              </a:lnSpc>
            </a:pPr>
            <a:r>
              <a:rPr lang="en-GB" smtClean="0"/>
              <a:t>RT-PCR </a:t>
            </a:r>
          </a:p>
          <a:p>
            <a:pPr lvl="2" eaLnBrk="1" hangingPunct="1">
              <a:lnSpc>
                <a:spcPct val="90000"/>
              </a:lnSpc>
            </a:pPr>
            <a:r>
              <a:rPr lang="en-GB" smtClean="0"/>
              <a:t>in situ hybridisation</a:t>
            </a:r>
          </a:p>
          <a:p>
            <a:pPr lvl="1" eaLnBrk="1" hangingPunct="1">
              <a:lnSpc>
                <a:spcPct val="90000"/>
              </a:lnSpc>
            </a:pPr>
            <a:r>
              <a:rPr lang="en-GB" smtClean="0"/>
              <a:t>protein</a:t>
            </a:r>
          </a:p>
          <a:p>
            <a:pPr lvl="2" eaLnBrk="1" hangingPunct="1">
              <a:lnSpc>
                <a:spcPct val="90000"/>
              </a:lnSpc>
            </a:pPr>
            <a:r>
              <a:rPr lang="en-GB" smtClean="0"/>
              <a:t>immunostaining </a:t>
            </a:r>
          </a:p>
          <a:p>
            <a:pPr lvl="2" eaLnBrk="1" hangingPunct="1">
              <a:lnSpc>
                <a:spcPct val="90000"/>
              </a:lnSpc>
            </a:pPr>
            <a:r>
              <a:rPr lang="en-GB" smtClean="0"/>
              <a:t>Tissue homogenate (immunoassays)</a:t>
            </a:r>
          </a:p>
          <a:p>
            <a:pPr lvl="2" eaLnBrk="1" hangingPunct="1">
              <a:lnSpc>
                <a:spcPct val="90000"/>
              </a:lnSpc>
            </a:pPr>
            <a:r>
              <a:rPr lang="en-GB" smtClean="0"/>
              <a:t>Culture of tissues in vitro (immunoassays)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8" name="Text Box 2"/>
          <p:cNvSpPr txBox="1">
            <a:spLocks noChangeArrowheads="1"/>
          </p:cNvSpPr>
          <p:nvPr/>
        </p:nvSpPr>
        <p:spPr bwMode="auto">
          <a:xfrm>
            <a:off x="0" y="0"/>
            <a:ext cx="9144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GB" sz="2400">
              <a:solidFill>
                <a:schemeClr val="accent2"/>
              </a:solidFill>
            </a:endParaRPr>
          </a:p>
          <a:p>
            <a:pPr algn="ctr" eaLnBrk="1" hangingPunct="1"/>
            <a:r>
              <a:rPr lang="en-GB" sz="2800" b="1">
                <a:solidFill>
                  <a:schemeClr val="accent2"/>
                </a:solidFill>
              </a:rPr>
              <a:t>Is MCP-1 production altered by the antagonist </a:t>
            </a:r>
          </a:p>
          <a:p>
            <a:pPr algn="ctr" eaLnBrk="1" hangingPunct="1"/>
            <a:r>
              <a:rPr lang="en-GB" sz="2800" b="1">
                <a:solidFill>
                  <a:schemeClr val="accent2"/>
                </a:solidFill>
              </a:rPr>
              <a:t>in vivo?</a:t>
            </a:r>
          </a:p>
        </p:txBody>
      </p:sp>
      <p:sp>
        <p:nvSpPr>
          <p:cNvPr id="8199" name="Text Box 4"/>
          <p:cNvSpPr txBox="1">
            <a:spLocks noChangeArrowheads="1"/>
          </p:cNvSpPr>
          <p:nvPr/>
        </p:nvSpPr>
        <p:spPr bwMode="auto">
          <a:xfrm>
            <a:off x="127000" y="5440363"/>
            <a:ext cx="43608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000"/>
              <a:t>MCP-1 is significantly reduced in the </a:t>
            </a:r>
          </a:p>
          <a:p>
            <a:pPr algn="ctr" eaLnBrk="1" hangingPunct="1"/>
            <a:r>
              <a:rPr lang="en-GB" sz="2000"/>
              <a:t>High dose (300 µmol/Kg group)</a:t>
            </a:r>
          </a:p>
        </p:txBody>
      </p:sp>
      <p:graphicFrame>
        <p:nvGraphicFramePr>
          <p:cNvPr id="8194" name="Object 5"/>
          <p:cNvGraphicFramePr>
            <a:graphicFrameLocks noChangeAspect="1"/>
          </p:cNvGraphicFramePr>
          <p:nvPr/>
        </p:nvGraphicFramePr>
        <p:xfrm>
          <a:off x="5219700" y="4724400"/>
          <a:ext cx="2160588" cy="1617663"/>
        </p:xfrm>
        <a:graphic>
          <a:graphicData uri="http://schemas.openxmlformats.org/presentationml/2006/ole">
            <mc:AlternateContent xmlns:mc="http://schemas.openxmlformats.org/markup-compatibility/2006">
              <mc:Choice xmlns:v="urn:schemas-microsoft-com:vml" Requires="v">
                <p:oleObj spid="_x0000_s8266" name="Image" r:id="rId3" imgW="2160670" imgH="1618217" progId="Photoshop.Image.6">
                  <p:embed/>
                </p:oleObj>
              </mc:Choice>
              <mc:Fallback>
                <p:oleObj name="Image" r:id="rId3" imgW="2160670" imgH="1618217" progId="Photoshop.Image.6">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4724400"/>
                        <a:ext cx="2160588" cy="161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5" name="Object 6"/>
          <p:cNvGraphicFramePr>
            <a:graphicFrameLocks noChangeAspect="1"/>
          </p:cNvGraphicFramePr>
          <p:nvPr/>
        </p:nvGraphicFramePr>
        <p:xfrm>
          <a:off x="5219700" y="3068638"/>
          <a:ext cx="2160588" cy="1617662"/>
        </p:xfrm>
        <a:graphic>
          <a:graphicData uri="http://schemas.openxmlformats.org/presentationml/2006/ole">
            <mc:AlternateContent xmlns:mc="http://schemas.openxmlformats.org/markup-compatibility/2006">
              <mc:Choice xmlns:v="urn:schemas-microsoft-com:vml" Requires="v">
                <p:oleObj spid="_x0000_s8267" name="Image" r:id="rId5" imgW="2160670" imgH="1618217" progId="Photoshop.Image.6">
                  <p:embed/>
                </p:oleObj>
              </mc:Choice>
              <mc:Fallback>
                <p:oleObj name="Image" r:id="rId5" imgW="2160670" imgH="1618217" progId="Photoshop.Image.6">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9700" y="3068638"/>
                        <a:ext cx="2160588" cy="161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6" name="Object 7"/>
          <p:cNvGraphicFramePr>
            <a:graphicFrameLocks noChangeAspect="1"/>
          </p:cNvGraphicFramePr>
          <p:nvPr/>
        </p:nvGraphicFramePr>
        <p:xfrm>
          <a:off x="5219700" y="1412875"/>
          <a:ext cx="2160588" cy="1617663"/>
        </p:xfrm>
        <a:graphic>
          <a:graphicData uri="http://schemas.openxmlformats.org/presentationml/2006/ole">
            <mc:AlternateContent xmlns:mc="http://schemas.openxmlformats.org/markup-compatibility/2006">
              <mc:Choice xmlns:v="urn:schemas-microsoft-com:vml" Requires="v">
                <p:oleObj spid="_x0000_s8268" name="Image" r:id="rId7" imgW="2160670" imgH="1618217" progId="Photoshop.Image.6">
                  <p:embed/>
                </p:oleObj>
              </mc:Choice>
              <mc:Fallback>
                <p:oleObj name="Image" r:id="rId7" imgW="2160670" imgH="1618217" progId="Photoshop.Image.6">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9700" y="1412875"/>
                        <a:ext cx="2160588" cy="161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00" name="Text Box 8"/>
          <p:cNvSpPr txBox="1">
            <a:spLocks noChangeArrowheads="1"/>
          </p:cNvSpPr>
          <p:nvPr/>
        </p:nvSpPr>
        <p:spPr bwMode="auto">
          <a:xfrm>
            <a:off x="7359650" y="2727325"/>
            <a:ext cx="933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t>Vehicle</a:t>
            </a:r>
          </a:p>
        </p:txBody>
      </p:sp>
      <p:sp>
        <p:nvSpPr>
          <p:cNvPr id="8201" name="Text Box 9"/>
          <p:cNvSpPr txBox="1">
            <a:spLocks noChangeArrowheads="1"/>
          </p:cNvSpPr>
          <p:nvPr/>
        </p:nvSpPr>
        <p:spPr bwMode="auto">
          <a:xfrm>
            <a:off x="7308850" y="4076700"/>
            <a:ext cx="14081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t>Low dose</a:t>
            </a:r>
          </a:p>
          <a:p>
            <a:pPr eaLnBrk="1" hangingPunct="1"/>
            <a:r>
              <a:rPr lang="en-GB"/>
              <a:t>100µmol/Kg</a:t>
            </a:r>
          </a:p>
        </p:txBody>
      </p:sp>
      <p:sp>
        <p:nvSpPr>
          <p:cNvPr id="8202" name="Text Box 10"/>
          <p:cNvSpPr txBox="1">
            <a:spLocks noChangeArrowheads="1"/>
          </p:cNvSpPr>
          <p:nvPr/>
        </p:nvSpPr>
        <p:spPr bwMode="auto">
          <a:xfrm>
            <a:off x="7308850" y="5732463"/>
            <a:ext cx="14081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t>High dose</a:t>
            </a:r>
          </a:p>
          <a:p>
            <a:pPr eaLnBrk="1" hangingPunct="1"/>
            <a:r>
              <a:rPr lang="en-GB"/>
              <a:t>300µmol/Kg</a:t>
            </a:r>
          </a:p>
        </p:txBody>
      </p:sp>
      <p:sp>
        <p:nvSpPr>
          <p:cNvPr id="8203" name="AutoShape 11"/>
          <p:cNvSpPr>
            <a:spLocks noChangeAspect="1" noChangeArrowheads="1" noTextEdit="1"/>
          </p:cNvSpPr>
          <p:nvPr/>
        </p:nvSpPr>
        <p:spPr bwMode="auto">
          <a:xfrm>
            <a:off x="0" y="1196975"/>
            <a:ext cx="5292725"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8204" name="Rectangle 13"/>
          <p:cNvSpPr>
            <a:spLocks noChangeArrowheads="1"/>
          </p:cNvSpPr>
          <p:nvPr/>
        </p:nvSpPr>
        <p:spPr bwMode="auto">
          <a:xfrm>
            <a:off x="1284288" y="2108200"/>
            <a:ext cx="3692525"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205" name="Line 14"/>
          <p:cNvSpPr>
            <a:spLocks noChangeShapeType="1"/>
          </p:cNvSpPr>
          <p:nvPr/>
        </p:nvSpPr>
        <p:spPr bwMode="auto">
          <a:xfrm>
            <a:off x="1490663" y="3459163"/>
            <a:ext cx="819150"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06" name="Rectangle 15"/>
          <p:cNvSpPr>
            <a:spLocks noChangeArrowheads="1"/>
          </p:cNvSpPr>
          <p:nvPr/>
        </p:nvSpPr>
        <p:spPr bwMode="auto">
          <a:xfrm>
            <a:off x="1851025" y="3927475"/>
            <a:ext cx="100013" cy="100013"/>
          </a:xfrm>
          <a:prstGeom prst="rect">
            <a:avLst/>
          </a:prstGeom>
          <a:solidFill>
            <a:srgbClr val="000000"/>
          </a:solidFill>
          <a:ln w="1588">
            <a:solidFill>
              <a:srgbClr val="000000"/>
            </a:solidFill>
            <a:miter lim="800000"/>
            <a:headEnd/>
            <a:tailEnd/>
          </a:ln>
        </p:spPr>
        <p:txBody>
          <a:bodyPr/>
          <a:lstStyle/>
          <a:p>
            <a:endParaRPr lang="en-US"/>
          </a:p>
        </p:txBody>
      </p:sp>
      <p:sp>
        <p:nvSpPr>
          <p:cNvPr id="8207" name="Rectangle 16"/>
          <p:cNvSpPr>
            <a:spLocks noChangeArrowheads="1"/>
          </p:cNvSpPr>
          <p:nvPr/>
        </p:nvSpPr>
        <p:spPr bwMode="auto">
          <a:xfrm>
            <a:off x="1998663" y="3902075"/>
            <a:ext cx="100012" cy="101600"/>
          </a:xfrm>
          <a:prstGeom prst="rect">
            <a:avLst/>
          </a:prstGeom>
          <a:solidFill>
            <a:srgbClr val="000000"/>
          </a:solidFill>
          <a:ln w="1588">
            <a:solidFill>
              <a:srgbClr val="000000"/>
            </a:solidFill>
            <a:miter lim="800000"/>
            <a:headEnd/>
            <a:tailEnd/>
          </a:ln>
        </p:spPr>
        <p:txBody>
          <a:bodyPr/>
          <a:lstStyle/>
          <a:p>
            <a:endParaRPr lang="en-US"/>
          </a:p>
        </p:txBody>
      </p:sp>
      <p:sp>
        <p:nvSpPr>
          <p:cNvPr id="8208" name="Rectangle 17"/>
          <p:cNvSpPr>
            <a:spLocks noChangeArrowheads="1"/>
          </p:cNvSpPr>
          <p:nvPr/>
        </p:nvSpPr>
        <p:spPr bwMode="auto">
          <a:xfrm>
            <a:off x="1851025" y="3738563"/>
            <a:ext cx="100013" cy="100012"/>
          </a:xfrm>
          <a:prstGeom prst="rect">
            <a:avLst/>
          </a:prstGeom>
          <a:solidFill>
            <a:srgbClr val="000000"/>
          </a:solidFill>
          <a:ln w="1588">
            <a:solidFill>
              <a:srgbClr val="000000"/>
            </a:solidFill>
            <a:miter lim="800000"/>
            <a:headEnd/>
            <a:tailEnd/>
          </a:ln>
        </p:spPr>
        <p:txBody>
          <a:bodyPr/>
          <a:lstStyle/>
          <a:p>
            <a:endParaRPr lang="en-US"/>
          </a:p>
        </p:txBody>
      </p:sp>
      <p:sp>
        <p:nvSpPr>
          <p:cNvPr id="8209" name="Rectangle 18"/>
          <p:cNvSpPr>
            <a:spLocks noChangeArrowheads="1"/>
          </p:cNvSpPr>
          <p:nvPr/>
        </p:nvSpPr>
        <p:spPr bwMode="auto">
          <a:xfrm>
            <a:off x="1851025" y="3455988"/>
            <a:ext cx="100013" cy="100012"/>
          </a:xfrm>
          <a:prstGeom prst="rect">
            <a:avLst/>
          </a:prstGeom>
          <a:solidFill>
            <a:srgbClr val="000000"/>
          </a:solidFill>
          <a:ln w="1588">
            <a:solidFill>
              <a:srgbClr val="000000"/>
            </a:solidFill>
            <a:miter lim="800000"/>
            <a:headEnd/>
            <a:tailEnd/>
          </a:ln>
        </p:spPr>
        <p:txBody>
          <a:bodyPr/>
          <a:lstStyle/>
          <a:p>
            <a:endParaRPr lang="en-US"/>
          </a:p>
        </p:txBody>
      </p:sp>
      <p:sp>
        <p:nvSpPr>
          <p:cNvPr id="8210" name="Rectangle 19"/>
          <p:cNvSpPr>
            <a:spLocks noChangeArrowheads="1"/>
          </p:cNvSpPr>
          <p:nvPr/>
        </p:nvSpPr>
        <p:spPr bwMode="auto">
          <a:xfrm>
            <a:off x="1998663" y="3346450"/>
            <a:ext cx="100012" cy="101600"/>
          </a:xfrm>
          <a:prstGeom prst="rect">
            <a:avLst/>
          </a:prstGeom>
          <a:solidFill>
            <a:srgbClr val="000000"/>
          </a:solidFill>
          <a:ln w="1588">
            <a:solidFill>
              <a:srgbClr val="000000"/>
            </a:solidFill>
            <a:miter lim="800000"/>
            <a:headEnd/>
            <a:tailEnd/>
          </a:ln>
        </p:spPr>
        <p:txBody>
          <a:bodyPr/>
          <a:lstStyle/>
          <a:p>
            <a:endParaRPr lang="en-US"/>
          </a:p>
        </p:txBody>
      </p:sp>
      <p:sp>
        <p:nvSpPr>
          <p:cNvPr id="8211" name="Rectangle 20"/>
          <p:cNvSpPr>
            <a:spLocks noChangeArrowheads="1"/>
          </p:cNvSpPr>
          <p:nvPr/>
        </p:nvSpPr>
        <p:spPr bwMode="auto">
          <a:xfrm>
            <a:off x="1851025" y="3087688"/>
            <a:ext cx="100013" cy="101600"/>
          </a:xfrm>
          <a:prstGeom prst="rect">
            <a:avLst/>
          </a:prstGeom>
          <a:solidFill>
            <a:srgbClr val="000000"/>
          </a:solidFill>
          <a:ln w="1588">
            <a:solidFill>
              <a:srgbClr val="000000"/>
            </a:solidFill>
            <a:miter lim="800000"/>
            <a:headEnd/>
            <a:tailEnd/>
          </a:ln>
        </p:spPr>
        <p:txBody>
          <a:bodyPr/>
          <a:lstStyle/>
          <a:p>
            <a:endParaRPr lang="en-US"/>
          </a:p>
        </p:txBody>
      </p:sp>
      <p:sp>
        <p:nvSpPr>
          <p:cNvPr id="8212" name="Rectangle 21"/>
          <p:cNvSpPr>
            <a:spLocks noChangeArrowheads="1"/>
          </p:cNvSpPr>
          <p:nvPr/>
        </p:nvSpPr>
        <p:spPr bwMode="auto">
          <a:xfrm>
            <a:off x="1703388" y="2981325"/>
            <a:ext cx="100012" cy="101600"/>
          </a:xfrm>
          <a:prstGeom prst="rect">
            <a:avLst/>
          </a:prstGeom>
          <a:solidFill>
            <a:srgbClr val="000000"/>
          </a:solidFill>
          <a:ln w="1588">
            <a:solidFill>
              <a:srgbClr val="000000"/>
            </a:solidFill>
            <a:miter lim="800000"/>
            <a:headEnd/>
            <a:tailEnd/>
          </a:ln>
        </p:spPr>
        <p:txBody>
          <a:bodyPr/>
          <a:lstStyle/>
          <a:p>
            <a:endParaRPr lang="en-US"/>
          </a:p>
        </p:txBody>
      </p:sp>
      <p:sp>
        <p:nvSpPr>
          <p:cNvPr id="8213" name="Rectangle 22"/>
          <p:cNvSpPr>
            <a:spLocks noChangeArrowheads="1"/>
          </p:cNvSpPr>
          <p:nvPr/>
        </p:nvSpPr>
        <p:spPr bwMode="auto">
          <a:xfrm>
            <a:off x="1851025" y="2851150"/>
            <a:ext cx="100013" cy="100013"/>
          </a:xfrm>
          <a:prstGeom prst="rect">
            <a:avLst/>
          </a:prstGeom>
          <a:solidFill>
            <a:srgbClr val="000000"/>
          </a:solidFill>
          <a:ln w="1588">
            <a:solidFill>
              <a:srgbClr val="000000"/>
            </a:solidFill>
            <a:miter lim="800000"/>
            <a:headEnd/>
            <a:tailEnd/>
          </a:ln>
        </p:spPr>
        <p:txBody>
          <a:bodyPr/>
          <a:lstStyle/>
          <a:p>
            <a:endParaRPr lang="en-US"/>
          </a:p>
        </p:txBody>
      </p:sp>
      <p:sp>
        <p:nvSpPr>
          <p:cNvPr id="8214" name="Line 23"/>
          <p:cNvSpPr>
            <a:spLocks noChangeShapeType="1"/>
          </p:cNvSpPr>
          <p:nvPr/>
        </p:nvSpPr>
        <p:spPr bwMode="auto">
          <a:xfrm>
            <a:off x="2720975" y="3578225"/>
            <a:ext cx="820738"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15" name="Freeform 24"/>
          <p:cNvSpPr>
            <a:spLocks/>
          </p:cNvSpPr>
          <p:nvPr/>
        </p:nvSpPr>
        <p:spPr bwMode="auto">
          <a:xfrm>
            <a:off x="3081338" y="4206875"/>
            <a:ext cx="98425" cy="98425"/>
          </a:xfrm>
          <a:custGeom>
            <a:avLst/>
            <a:gdLst>
              <a:gd name="T0" fmla="*/ 49213 w 62"/>
              <a:gd name="T1" fmla="*/ 0 h 62"/>
              <a:gd name="T2" fmla="*/ 98425 w 62"/>
              <a:gd name="T3" fmla="*/ 98425 h 62"/>
              <a:gd name="T4" fmla="*/ 0 w 62"/>
              <a:gd name="T5" fmla="*/ 98425 h 62"/>
              <a:gd name="T6" fmla="*/ 49213 w 62"/>
              <a:gd name="T7" fmla="*/ 0 h 62"/>
              <a:gd name="T8" fmla="*/ 0 60000 65536"/>
              <a:gd name="T9" fmla="*/ 0 60000 65536"/>
              <a:gd name="T10" fmla="*/ 0 60000 65536"/>
              <a:gd name="T11" fmla="*/ 0 60000 65536"/>
              <a:gd name="T12" fmla="*/ 0 w 62"/>
              <a:gd name="T13" fmla="*/ 0 h 62"/>
              <a:gd name="T14" fmla="*/ 62 w 62"/>
              <a:gd name="T15" fmla="*/ 62 h 62"/>
            </a:gdLst>
            <a:ahLst/>
            <a:cxnLst>
              <a:cxn ang="T8">
                <a:pos x="T0" y="T1"/>
              </a:cxn>
              <a:cxn ang="T9">
                <a:pos x="T2" y="T3"/>
              </a:cxn>
              <a:cxn ang="T10">
                <a:pos x="T4" y="T5"/>
              </a:cxn>
              <a:cxn ang="T11">
                <a:pos x="T6" y="T7"/>
              </a:cxn>
            </a:cxnLst>
            <a:rect l="T12" t="T13" r="T14" b="T15"/>
            <a:pathLst>
              <a:path w="62" h="62">
                <a:moveTo>
                  <a:pt x="31" y="0"/>
                </a:moveTo>
                <a:lnTo>
                  <a:pt x="62" y="62"/>
                </a:lnTo>
                <a:lnTo>
                  <a:pt x="0" y="62"/>
                </a:lnTo>
                <a:lnTo>
                  <a:pt x="31" y="0"/>
                </a:lnTo>
                <a:close/>
              </a:path>
            </a:pathLst>
          </a:custGeom>
          <a:solidFill>
            <a:srgbClr val="000000"/>
          </a:solidFill>
          <a:ln w="1588">
            <a:solidFill>
              <a:srgbClr val="000000"/>
            </a:solidFill>
            <a:prstDash val="solid"/>
            <a:round/>
            <a:headEnd/>
            <a:tailEnd/>
          </a:ln>
        </p:spPr>
        <p:txBody>
          <a:bodyPr/>
          <a:lstStyle/>
          <a:p>
            <a:endParaRPr lang="en-GB"/>
          </a:p>
        </p:txBody>
      </p:sp>
      <p:sp>
        <p:nvSpPr>
          <p:cNvPr id="8216" name="Freeform 25"/>
          <p:cNvSpPr>
            <a:spLocks/>
          </p:cNvSpPr>
          <p:nvPr/>
        </p:nvSpPr>
        <p:spPr bwMode="auto">
          <a:xfrm>
            <a:off x="3228975" y="4119563"/>
            <a:ext cx="98425" cy="98425"/>
          </a:xfrm>
          <a:custGeom>
            <a:avLst/>
            <a:gdLst>
              <a:gd name="T0" fmla="*/ 49213 w 62"/>
              <a:gd name="T1" fmla="*/ 0 h 62"/>
              <a:gd name="T2" fmla="*/ 98425 w 62"/>
              <a:gd name="T3" fmla="*/ 98425 h 62"/>
              <a:gd name="T4" fmla="*/ 0 w 62"/>
              <a:gd name="T5" fmla="*/ 98425 h 62"/>
              <a:gd name="T6" fmla="*/ 49213 w 62"/>
              <a:gd name="T7" fmla="*/ 0 h 62"/>
              <a:gd name="T8" fmla="*/ 0 60000 65536"/>
              <a:gd name="T9" fmla="*/ 0 60000 65536"/>
              <a:gd name="T10" fmla="*/ 0 60000 65536"/>
              <a:gd name="T11" fmla="*/ 0 60000 65536"/>
              <a:gd name="T12" fmla="*/ 0 w 62"/>
              <a:gd name="T13" fmla="*/ 0 h 62"/>
              <a:gd name="T14" fmla="*/ 62 w 62"/>
              <a:gd name="T15" fmla="*/ 62 h 62"/>
            </a:gdLst>
            <a:ahLst/>
            <a:cxnLst>
              <a:cxn ang="T8">
                <a:pos x="T0" y="T1"/>
              </a:cxn>
              <a:cxn ang="T9">
                <a:pos x="T2" y="T3"/>
              </a:cxn>
              <a:cxn ang="T10">
                <a:pos x="T4" y="T5"/>
              </a:cxn>
              <a:cxn ang="T11">
                <a:pos x="T6" y="T7"/>
              </a:cxn>
            </a:cxnLst>
            <a:rect l="T12" t="T13" r="T14" b="T15"/>
            <a:pathLst>
              <a:path w="62" h="62">
                <a:moveTo>
                  <a:pt x="31" y="0"/>
                </a:moveTo>
                <a:lnTo>
                  <a:pt x="62" y="62"/>
                </a:lnTo>
                <a:lnTo>
                  <a:pt x="0" y="62"/>
                </a:lnTo>
                <a:lnTo>
                  <a:pt x="31" y="0"/>
                </a:lnTo>
                <a:close/>
              </a:path>
            </a:pathLst>
          </a:custGeom>
          <a:solidFill>
            <a:srgbClr val="000000"/>
          </a:solidFill>
          <a:ln w="1588">
            <a:solidFill>
              <a:srgbClr val="000000"/>
            </a:solidFill>
            <a:prstDash val="solid"/>
            <a:round/>
            <a:headEnd/>
            <a:tailEnd/>
          </a:ln>
        </p:spPr>
        <p:txBody>
          <a:bodyPr/>
          <a:lstStyle/>
          <a:p>
            <a:endParaRPr lang="en-GB"/>
          </a:p>
        </p:txBody>
      </p:sp>
      <p:sp>
        <p:nvSpPr>
          <p:cNvPr id="8217" name="Freeform 26"/>
          <p:cNvSpPr>
            <a:spLocks/>
          </p:cNvSpPr>
          <p:nvPr/>
        </p:nvSpPr>
        <p:spPr bwMode="auto">
          <a:xfrm>
            <a:off x="3081338" y="3724275"/>
            <a:ext cx="98425" cy="98425"/>
          </a:xfrm>
          <a:custGeom>
            <a:avLst/>
            <a:gdLst>
              <a:gd name="T0" fmla="*/ 49213 w 62"/>
              <a:gd name="T1" fmla="*/ 0 h 62"/>
              <a:gd name="T2" fmla="*/ 98425 w 62"/>
              <a:gd name="T3" fmla="*/ 98425 h 62"/>
              <a:gd name="T4" fmla="*/ 0 w 62"/>
              <a:gd name="T5" fmla="*/ 98425 h 62"/>
              <a:gd name="T6" fmla="*/ 49213 w 62"/>
              <a:gd name="T7" fmla="*/ 0 h 62"/>
              <a:gd name="T8" fmla="*/ 0 60000 65536"/>
              <a:gd name="T9" fmla="*/ 0 60000 65536"/>
              <a:gd name="T10" fmla="*/ 0 60000 65536"/>
              <a:gd name="T11" fmla="*/ 0 60000 65536"/>
              <a:gd name="T12" fmla="*/ 0 w 62"/>
              <a:gd name="T13" fmla="*/ 0 h 62"/>
              <a:gd name="T14" fmla="*/ 62 w 62"/>
              <a:gd name="T15" fmla="*/ 62 h 62"/>
            </a:gdLst>
            <a:ahLst/>
            <a:cxnLst>
              <a:cxn ang="T8">
                <a:pos x="T0" y="T1"/>
              </a:cxn>
              <a:cxn ang="T9">
                <a:pos x="T2" y="T3"/>
              </a:cxn>
              <a:cxn ang="T10">
                <a:pos x="T4" y="T5"/>
              </a:cxn>
              <a:cxn ang="T11">
                <a:pos x="T6" y="T7"/>
              </a:cxn>
            </a:cxnLst>
            <a:rect l="T12" t="T13" r="T14" b="T15"/>
            <a:pathLst>
              <a:path w="62" h="62">
                <a:moveTo>
                  <a:pt x="31" y="0"/>
                </a:moveTo>
                <a:lnTo>
                  <a:pt x="62" y="62"/>
                </a:lnTo>
                <a:lnTo>
                  <a:pt x="0" y="62"/>
                </a:lnTo>
                <a:lnTo>
                  <a:pt x="31" y="0"/>
                </a:lnTo>
                <a:close/>
              </a:path>
            </a:pathLst>
          </a:custGeom>
          <a:solidFill>
            <a:srgbClr val="000000"/>
          </a:solidFill>
          <a:ln w="1588">
            <a:solidFill>
              <a:srgbClr val="000000"/>
            </a:solidFill>
            <a:prstDash val="solid"/>
            <a:round/>
            <a:headEnd/>
            <a:tailEnd/>
          </a:ln>
        </p:spPr>
        <p:txBody>
          <a:bodyPr/>
          <a:lstStyle/>
          <a:p>
            <a:endParaRPr lang="en-GB"/>
          </a:p>
        </p:txBody>
      </p:sp>
      <p:sp>
        <p:nvSpPr>
          <p:cNvPr id="8218" name="Freeform 27"/>
          <p:cNvSpPr>
            <a:spLocks/>
          </p:cNvSpPr>
          <p:nvPr/>
        </p:nvSpPr>
        <p:spPr bwMode="auto">
          <a:xfrm>
            <a:off x="2933700" y="3660775"/>
            <a:ext cx="98425" cy="98425"/>
          </a:xfrm>
          <a:custGeom>
            <a:avLst/>
            <a:gdLst>
              <a:gd name="T0" fmla="*/ 49213 w 62"/>
              <a:gd name="T1" fmla="*/ 0 h 62"/>
              <a:gd name="T2" fmla="*/ 98425 w 62"/>
              <a:gd name="T3" fmla="*/ 98425 h 62"/>
              <a:gd name="T4" fmla="*/ 0 w 62"/>
              <a:gd name="T5" fmla="*/ 98425 h 62"/>
              <a:gd name="T6" fmla="*/ 49213 w 62"/>
              <a:gd name="T7" fmla="*/ 0 h 62"/>
              <a:gd name="T8" fmla="*/ 0 60000 65536"/>
              <a:gd name="T9" fmla="*/ 0 60000 65536"/>
              <a:gd name="T10" fmla="*/ 0 60000 65536"/>
              <a:gd name="T11" fmla="*/ 0 60000 65536"/>
              <a:gd name="T12" fmla="*/ 0 w 62"/>
              <a:gd name="T13" fmla="*/ 0 h 62"/>
              <a:gd name="T14" fmla="*/ 62 w 62"/>
              <a:gd name="T15" fmla="*/ 62 h 62"/>
            </a:gdLst>
            <a:ahLst/>
            <a:cxnLst>
              <a:cxn ang="T8">
                <a:pos x="T0" y="T1"/>
              </a:cxn>
              <a:cxn ang="T9">
                <a:pos x="T2" y="T3"/>
              </a:cxn>
              <a:cxn ang="T10">
                <a:pos x="T4" y="T5"/>
              </a:cxn>
              <a:cxn ang="T11">
                <a:pos x="T6" y="T7"/>
              </a:cxn>
            </a:cxnLst>
            <a:rect l="T12" t="T13" r="T14" b="T15"/>
            <a:pathLst>
              <a:path w="62" h="62">
                <a:moveTo>
                  <a:pt x="31" y="0"/>
                </a:moveTo>
                <a:lnTo>
                  <a:pt x="62" y="62"/>
                </a:lnTo>
                <a:lnTo>
                  <a:pt x="0" y="62"/>
                </a:lnTo>
                <a:lnTo>
                  <a:pt x="31" y="0"/>
                </a:lnTo>
                <a:close/>
              </a:path>
            </a:pathLst>
          </a:custGeom>
          <a:solidFill>
            <a:srgbClr val="000000"/>
          </a:solidFill>
          <a:ln w="1588">
            <a:solidFill>
              <a:srgbClr val="000000"/>
            </a:solidFill>
            <a:prstDash val="solid"/>
            <a:round/>
            <a:headEnd/>
            <a:tailEnd/>
          </a:ln>
        </p:spPr>
        <p:txBody>
          <a:bodyPr/>
          <a:lstStyle/>
          <a:p>
            <a:endParaRPr lang="en-GB"/>
          </a:p>
        </p:txBody>
      </p:sp>
      <p:sp>
        <p:nvSpPr>
          <p:cNvPr id="8219" name="Freeform 28"/>
          <p:cNvSpPr>
            <a:spLocks/>
          </p:cNvSpPr>
          <p:nvPr/>
        </p:nvSpPr>
        <p:spPr bwMode="auto">
          <a:xfrm>
            <a:off x="3228975" y="3609975"/>
            <a:ext cx="98425" cy="98425"/>
          </a:xfrm>
          <a:custGeom>
            <a:avLst/>
            <a:gdLst>
              <a:gd name="T0" fmla="*/ 49213 w 62"/>
              <a:gd name="T1" fmla="*/ 0 h 62"/>
              <a:gd name="T2" fmla="*/ 98425 w 62"/>
              <a:gd name="T3" fmla="*/ 98425 h 62"/>
              <a:gd name="T4" fmla="*/ 0 w 62"/>
              <a:gd name="T5" fmla="*/ 98425 h 62"/>
              <a:gd name="T6" fmla="*/ 49213 w 62"/>
              <a:gd name="T7" fmla="*/ 0 h 62"/>
              <a:gd name="T8" fmla="*/ 0 60000 65536"/>
              <a:gd name="T9" fmla="*/ 0 60000 65536"/>
              <a:gd name="T10" fmla="*/ 0 60000 65536"/>
              <a:gd name="T11" fmla="*/ 0 60000 65536"/>
              <a:gd name="T12" fmla="*/ 0 w 62"/>
              <a:gd name="T13" fmla="*/ 0 h 62"/>
              <a:gd name="T14" fmla="*/ 62 w 62"/>
              <a:gd name="T15" fmla="*/ 62 h 62"/>
            </a:gdLst>
            <a:ahLst/>
            <a:cxnLst>
              <a:cxn ang="T8">
                <a:pos x="T0" y="T1"/>
              </a:cxn>
              <a:cxn ang="T9">
                <a:pos x="T2" y="T3"/>
              </a:cxn>
              <a:cxn ang="T10">
                <a:pos x="T4" y="T5"/>
              </a:cxn>
              <a:cxn ang="T11">
                <a:pos x="T6" y="T7"/>
              </a:cxn>
            </a:cxnLst>
            <a:rect l="T12" t="T13" r="T14" b="T15"/>
            <a:pathLst>
              <a:path w="62" h="62">
                <a:moveTo>
                  <a:pt x="31" y="0"/>
                </a:moveTo>
                <a:lnTo>
                  <a:pt x="62" y="62"/>
                </a:lnTo>
                <a:lnTo>
                  <a:pt x="0" y="62"/>
                </a:lnTo>
                <a:lnTo>
                  <a:pt x="31" y="0"/>
                </a:lnTo>
                <a:close/>
              </a:path>
            </a:pathLst>
          </a:custGeom>
          <a:solidFill>
            <a:srgbClr val="000000"/>
          </a:solidFill>
          <a:ln w="1588">
            <a:solidFill>
              <a:srgbClr val="000000"/>
            </a:solidFill>
            <a:prstDash val="solid"/>
            <a:round/>
            <a:headEnd/>
            <a:tailEnd/>
          </a:ln>
        </p:spPr>
        <p:txBody>
          <a:bodyPr/>
          <a:lstStyle/>
          <a:p>
            <a:endParaRPr lang="en-GB"/>
          </a:p>
        </p:txBody>
      </p:sp>
      <p:sp>
        <p:nvSpPr>
          <p:cNvPr id="8220" name="Freeform 29"/>
          <p:cNvSpPr>
            <a:spLocks/>
          </p:cNvSpPr>
          <p:nvPr/>
        </p:nvSpPr>
        <p:spPr bwMode="auto">
          <a:xfrm>
            <a:off x="3081338" y="3540125"/>
            <a:ext cx="98425" cy="98425"/>
          </a:xfrm>
          <a:custGeom>
            <a:avLst/>
            <a:gdLst>
              <a:gd name="T0" fmla="*/ 49213 w 62"/>
              <a:gd name="T1" fmla="*/ 0 h 62"/>
              <a:gd name="T2" fmla="*/ 98425 w 62"/>
              <a:gd name="T3" fmla="*/ 98425 h 62"/>
              <a:gd name="T4" fmla="*/ 0 w 62"/>
              <a:gd name="T5" fmla="*/ 98425 h 62"/>
              <a:gd name="T6" fmla="*/ 49213 w 62"/>
              <a:gd name="T7" fmla="*/ 0 h 62"/>
              <a:gd name="T8" fmla="*/ 0 60000 65536"/>
              <a:gd name="T9" fmla="*/ 0 60000 65536"/>
              <a:gd name="T10" fmla="*/ 0 60000 65536"/>
              <a:gd name="T11" fmla="*/ 0 60000 65536"/>
              <a:gd name="T12" fmla="*/ 0 w 62"/>
              <a:gd name="T13" fmla="*/ 0 h 62"/>
              <a:gd name="T14" fmla="*/ 62 w 62"/>
              <a:gd name="T15" fmla="*/ 62 h 62"/>
            </a:gdLst>
            <a:ahLst/>
            <a:cxnLst>
              <a:cxn ang="T8">
                <a:pos x="T0" y="T1"/>
              </a:cxn>
              <a:cxn ang="T9">
                <a:pos x="T2" y="T3"/>
              </a:cxn>
              <a:cxn ang="T10">
                <a:pos x="T4" y="T5"/>
              </a:cxn>
              <a:cxn ang="T11">
                <a:pos x="T6" y="T7"/>
              </a:cxn>
            </a:cxnLst>
            <a:rect l="T12" t="T13" r="T14" b="T15"/>
            <a:pathLst>
              <a:path w="62" h="62">
                <a:moveTo>
                  <a:pt x="31" y="0"/>
                </a:moveTo>
                <a:lnTo>
                  <a:pt x="62" y="62"/>
                </a:lnTo>
                <a:lnTo>
                  <a:pt x="0" y="62"/>
                </a:lnTo>
                <a:lnTo>
                  <a:pt x="31" y="0"/>
                </a:lnTo>
                <a:close/>
              </a:path>
            </a:pathLst>
          </a:custGeom>
          <a:solidFill>
            <a:srgbClr val="000000"/>
          </a:solidFill>
          <a:ln w="1588">
            <a:solidFill>
              <a:srgbClr val="000000"/>
            </a:solidFill>
            <a:prstDash val="solid"/>
            <a:round/>
            <a:headEnd/>
            <a:tailEnd/>
          </a:ln>
        </p:spPr>
        <p:txBody>
          <a:bodyPr/>
          <a:lstStyle/>
          <a:p>
            <a:endParaRPr lang="en-GB"/>
          </a:p>
        </p:txBody>
      </p:sp>
      <p:sp>
        <p:nvSpPr>
          <p:cNvPr id="8221" name="Freeform 30"/>
          <p:cNvSpPr>
            <a:spLocks/>
          </p:cNvSpPr>
          <p:nvPr/>
        </p:nvSpPr>
        <p:spPr bwMode="auto">
          <a:xfrm>
            <a:off x="3081338" y="3181350"/>
            <a:ext cx="98425" cy="98425"/>
          </a:xfrm>
          <a:custGeom>
            <a:avLst/>
            <a:gdLst>
              <a:gd name="T0" fmla="*/ 49213 w 62"/>
              <a:gd name="T1" fmla="*/ 0 h 62"/>
              <a:gd name="T2" fmla="*/ 98425 w 62"/>
              <a:gd name="T3" fmla="*/ 98425 h 62"/>
              <a:gd name="T4" fmla="*/ 0 w 62"/>
              <a:gd name="T5" fmla="*/ 98425 h 62"/>
              <a:gd name="T6" fmla="*/ 49213 w 62"/>
              <a:gd name="T7" fmla="*/ 0 h 62"/>
              <a:gd name="T8" fmla="*/ 0 60000 65536"/>
              <a:gd name="T9" fmla="*/ 0 60000 65536"/>
              <a:gd name="T10" fmla="*/ 0 60000 65536"/>
              <a:gd name="T11" fmla="*/ 0 60000 65536"/>
              <a:gd name="T12" fmla="*/ 0 w 62"/>
              <a:gd name="T13" fmla="*/ 0 h 62"/>
              <a:gd name="T14" fmla="*/ 62 w 62"/>
              <a:gd name="T15" fmla="*/ 62 h 62"/>
            </a:gdLst>
            <a:ahLst/>
            <a:cxnLst>
              <a:cxn ang="T8">
                <a:pos x="T0" y="T1"/>
              </a:cxn>
              <a:cxn ang="T9">
                <a:pos x="T2" y="T3"/>
              </a:cxn>
              <a:cxn ang="T10">
                <a:pos x="T4" y="T5"/>
              </a:cxn>
              <a:cxn ang="T11">
                <a:pos x="T6" y="T7"/>
              </a:cxn>
            </a:cxnLst>
            <a:rect l="T12" t="T13" r="T14" b="T15"/>
            <a:pathLst>
              <a:path w="62" h="62">
                <a:moveTo>
                  <a:pt x="31" y="0"/>
                </a:moveTo>
                <a:lnTo>
                  <a:pt x="62" y="62"/>
                </a:lnTo>
                <a:lnTo>
                  <a:pt x="0" y="62"/>
                </a:lnTo>
                <a:lnTo>
                  <a:pt x="31" y="0"/>
                </a:lnTo>
                <a:close/>
              </a:path>
            </a:pathLst>
          </a:custGeom>
          <a:solidFill>
            <a:srgbClr val="000000"/>
          </a:solidFill>
          <a:ln w="1588">
            <a:solidFill>
              <a:srgbClr val="000000"/>
            </a:solidFill>
            <a:prstDash val="solid"/>
            <a:round/>
            <a:headEnd/>
            <a:tailEnd/>
          </a:ln>
        </p:spPr>
        <p:txBody>
          <a:bodyPr/>
          <a:lstStyle/>
          <a:p>
            <a:endParaRPr lang="en-GB"/>
          </a:p>
        </p:txBody>
      </p:sp>
      <p:sp>
        <p:nvSpPr>
          <p:cNvPr id="8222" name="Freeform 31"/>
          <p:cNvSpPr>
            <a:spLocks/>
          </p:cNvSpPr>
          <p:nvPr/>
        </p:nvSpPr>
        <p:spPr bwMode="auto">
          <a:xfrm>
            <a:off x="3081338" y="2187575"/>
            <a:ext cx="98425" cy="98425"/>
          </a:xfrm>
          <a:custGeom>
            <a:avLst/>
            <a:gdLst>
              <a:gd name="T0" fmla="*/ 49213 w 62"/>
              <a:gd name="T1" fmla="*/ 0 h 62"/>
              <a:gd name="T2" fmla="*/ 98425 w 62"/>
              <a:gd name="T3" fmla="*/ 98425 h 62"/>
              <a:gd name="T4" fmla="*/ 0 w 62"/>
              <a:gd name="T5" fmla="*/ 98425 h 62"/>
              <a:gd name="T6" fmla="*/ 49213 w 62"/>
              <a:gd name="T7" fmla="*/ 0 h 62"/>
              <a:gd name="T8" fmla="*/ 0 60000 65536"/>
              <a:gd name="T9" fmla="*/ 0 60000 65536"/>
              <a:gd name="T10" fmla="*/ 0 60000 65536"/>
              <a:gd name="T11" fmla="*/ 0 60000 65536"/>
              <a:gd name="T12" fmla="*/ 0 w 62"/>
              <a:gd name="T13" fmla="*/ 0 h 62"/>
              <a:gd name="T14" fmla="*/ 62 w 62"/>
              <a:gd name="T15" fmla="*/ 62 h 62"/>
            </a:gdLst>
            <a:ahLst/>
            <a:cxnLst>
              <a:cxn ang="T8">
                <a:pos x="T0" y="T1"/>
              </a:cxn>
              <a:cxn ang="T9">
                <a:pos x="T2" y="T3"/>
              </a:cxn>
              <a:cxn ang="T10">
                <a:pos x="T4" y="T5"/>
              </a:cxn>
              <a:cxn ang="T11">
                <a:pos x="T6" y="T7"/>
              </a:cxn>
            </a:cxnLst>
            <a:rect l="T12" t="T13" r="T14" b="T15"/>
            <a:pathLst>
              <a:path w="62" h="62">
                <a:moveTo>
                  <a:pt x="31" y="0"/>
                </a:moveTo>
                <a:lnTo>
                  <a:pt x="62" y="62"/>
                </a:lnTo>
                <a:lnTo>
                  <a:pt x="0" y="62"/>
                </a:lnTo>
                <a:lnTo>
                  <a:pt x="31" y="0"/>
                </a:lnTo>
                <a:close/>
              </a:path>
            </a:pathLst>
          </a:custGeom>
          <a:solidFill>
            <a:srgbClr val="000000"/>
          </a:solidFill>
          <a:ln w="1588">
            <a:solidFill>
              <a:srgbClr val="000000"/>
            </a:solidFill>
            <a:prstDash val="solid"/>
            <a:round/>
            <a:headEnd/>
            <a:tailEnd/>
          </a:ln>
        </p:spPr>
        <p:txBody>
          <a:bodyPr/>
          <a:lstStyle/>
          <a:p>
            <a:endParaRPr lang="en-GB"/>
          </a:p>
        </p:txBody>
      </p:sp>
      <p:sp>
        <p:nvSpPr>
          <p:cNvPr id="8223" name="Line 32"/>
          <p:cNvSpPr>
            <a:spLocks noChangeShapeType="1"/>
          </p:cNvSpPr>
          <p:nvPr/>
        </p:nvSpPr>
        <p:spPr bwMode="auto">
          <a:xfrm>
            <a:off x="3951288" y="4017963"/>
            <a:ext cx="820737"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24" name="Freeform 33"/>
          <p:cNvSpPr>
            <a:spLocks/>
          </p:cNvSpPr>
          <p:nvPr/>
        </p:nvSpPr>
        <p:spPr bwMode="auto">
          <a:xfrm>
            <a:off x="4313238" y="4391025"/>
            <a:ext cx="98425" cy="98425"/>
          </a:xfrm>
          <a:custGeom>
            <a:avLst/>
            <a:gdLst>
              <a:gd name="T0" fmla="*/ 0 w 62"/>
              <a:gd name="T1" fmla="*/ 0 h 62"/>
              <a:gd name="T2" fmla="*/ 98425 w 62"/>
              <a:gd name="T3" fmla="*/ 0 h 62"/>
              <a:gd name="T4" fmla="*/ 49213 w 62"/>
              <a:gd name="T5" fmla="*/ 98425 h 62"/>
              <a:gd name="T6" fmla="*/ 0 w 62"/>
              <a:gd name="T7" fmla="*/ 0 h 62"/>
              <a:gd name="T8" fmla="*/ 0 60000 65536"/>
              <a:gd name="T9" fmla="*/ 0 60000 65536"/>
              <a:gd name="T10" fmla="*/ 0 60000 65536"/>
              <a:gd name="T11" fmla="*/ 0 60000 65536"/>
              <a:gd name="T12" fmla="*/ 0 w 62"/>
              <a:gd name="T13" fmla="*/ 0 h 62"/>
              <a:gd name="T14" fmla="*/ 62 w 62"/>
              <a:gd name="T15" fmla="*/ 62 h 62"/>
            </a:gdLst>
            <a:ahLst/>
            <a:cxnLst>
              <a:cxn ang="T8">
                <a:pos x="T0" y="T1"/>
              </a:cxn>
              <a:cxn ang="T9">
                <a:pos x="T2" y="T3"/>
              </a:cxn>
              <a:cxn ang="T10">
                <a:pos x="T4" y="T5"/>
              </a:cxn>
              <a:cxn ang="T11">
                <a:pos x="T6" y="T7"/>
              </a:cxn>
            </a:cxnLst>
            <a:rect l="T12" t="T13" r="T14" b="T15"/>
            <a:pathLst>
              <a:path w="62" h="62">
                <a:moveTo>
                  <a:pt x="0" y="0"/>
                </a:moveTo>
                <a:lnTo>
                  <a:pt x="62" y="0"/>
                </a:lnTo>
                <a:lnTo>
                  <a:pt x="31" y="62"/>
                </a:lnTo>
                <a:lnTo>
                  <a:pt x="0" y="0"/>
                </a:lnTo>
                <a:close/>
              </a:path>
            </a:pathLst>
          </a:custGeom>
          <a:solidFill>
            <a:srgbClr val="000000"/>
          </a:solidFill>
          <a:ln w="1588">
            <a:solidFill>
              <a:srgbClr val="000000"/>
            </a:solidFill>
            <a:prstDash val="solid"/>
            <a:round/>
            <a:headEnd/>
            <a:tailEnd/>
          </a:ln>
        </p:spPr>
        <p:txBody>
          <a:bodyPr/>
          <a:lstStyle/>
          <a:p>
            <a:endParaRPr lang="en-GB"/>
          </a:p>
        </p:txBody>
      </p:sp>
      <p:sp>
        <p:nvSpPr>
          <p:cNvPr id="8225" name="Freeform 34"/>
          <p:cNvSpPr>
            <a:spLocks/>
          </p:cNvSpPr>
          <p:nvPr/>
        </p:nvSpPr>
        <p:spPr bwMode="auto">
          <a:xfrm>
            <a:off x="4460875" y="4306888"/>
            <a:ext cx="98425" cy="98425"/>
          </a:xfrm>
          <a:custGeom>
            <a:avLst/>
            <a:gdLst>
              <a:gd name="T0" fmla="*/ 0 w 62"/>
              <a:gd name="T1" fmla="*/ 0 h 62"/>
              <a:gd name="T2" fmla="*/ 98425 w 62"/>
              <a:gd name="T3" fmla="*/ 0 h 62"/>
              <a:gd name="T4" fmla="*/ 49213 w 62"/>
              <a:gd name="T5" fmla="*/ 98425 h 62"/>
              <a:gd name="T6" fmla="*/ 0 w 62"/>
              <a:gd name="T7" fmla="*/ 0 h 62"/>
              <a:gd name="T8" fmla="*/ 0 60000 65536"/>
              <a:gd name="T9" fmla="*/ 0 60000 65536"/>
              <a:gd name="T10" fmla="*/ 0 60000 65536"/>
              <a:gd name="T11" fmla="*/ 0 60000 65536"/>
              <a:gd name="T12" fmla="*/ 0 w 62"/>
              <a:gd name="T13" fmla="*/ 0 h 62"/>
              <a:gd name="T14" fmla="*/ 62 w 62"/>
              <a:gd name="T15" fmla="*/ 62 h 62"/>
            </a:gdLst>
            <a:ahLst/>
            <a:cxnLst>
              <a:cxn ang="T8">
                <a:pos x="T0" y="T1"/>
              </a:cxn>
              <a:cxn ang="T9">
                <a:pos x="T2" y="T3"/>
              </a:cxn>
              <a:cxn ang="T10">
                <a:pos x="T4" y="T5"/>
              </a:cxn>
              <a:cxn ang="T11">
                <a:pos x="T6" y="T7"/>
              </a:cxn>
            </a:cxnLst>
            <a:rect l="T12" t="T13" r="T14" b="T15"/>
            <a:pathLst>
              <a:path w="62" h="62">
                <a:moveTo>
                  <a:pt x="0" y="0"/>
                </a:moveTo>
                <a:lnTo>
                  <a:pt x="62" y="0"/>
                </a:lnTo>
                <a:lnTo>
                  <a:pt x="31" y="62"/>
                </a:lnTo>
                <a:lnTo>
                  <a:pt x="0" y="0"/>
                </a:lnTo>
                <a:close/>
              </a:path>
            </a:pathLst>
          </a:custGeom>
          <a:solidFill>
            <a:srgbClr val="000000"/>
          </a:solidFill>
          <a:ln w="1588">
            <a:solidFill>
              <a:srgbClr val="000000"/>
            </a:solidFill>
            <a:prstDash val="solid"/>
            <a:round/>
            <a:headEnd/>
            <a:tailEnd/>
          </a:ln>
        </p:spPr>
        <p:txBody>
          <a:bodyPr/>
          <a:lstStyle/>
          <a:p>
            <a:endParaRPr lang="en-GB"/>
          </a:p>
        </p:txBody>
      </p:sp>
      <p:sp>
        <p:nvSpPr>
          <p:cNvPr id="8226" name="Freeform 35"/>
          <p:cNvSpPr>
            <a:spLocks/>
          </p:cNvSpPr>
          <p:nvPr/>
        </p:nvSpPr>
        <p:spPr bwMode="auto">
          <a:xfrm>
            <a:off x="4165600" y="4246563"/>
            <a:ext cx="98425" cy="98425"/>
          </a:xfrm>
          <a:custGeom>
            <a:avLst/>
            <a:gdLst>
              <a:gd name="T0" fmla="*/ 0 w 62"/>
              <a:gd name="T1" fmla="*/ 0 h 62"/>
              <a:gd name="T2" fmla="*/ 98425 w 62"/>
              <a:gd name="T3" fmla="*/ 0 h 62"/>
              <a:gd name="T4" fmla="*/ 49213 w 62"/>
              <a:gd name="T5" fmla="*/ 98425 h 62"/>
              <a:gd name="T6" fmla="*/ 0 w 62"/>
              <a:gd name="T7" fmla="*/ 0 h 62"/>
              <a:gd name="T8" fmla="*/ 0 60000 65536"/>
              <a:gd name="T9" fmla="*/ 0 60000 65536"/>
              <a:gd name="T10" fmla="*/ 0 60000 65536"/>
              <a:gd name="T11" fmla="*/ 0 60000 65536"/>
              <a:gd name="T12" fmla="*/ 0 w 62"/>
              <a:gd name="T13" fmla="*/ 0 h 62"/>
              <a:gd name="T14" fmla="*/ 62 w 62"/>
              <a:gd name="T15" fmla="*/ 62 h 62"/>
            </a:gdLst>
            <a:ahLst/>
            <a:cxnLst>
              <a:cxn ang="T8">
                <a:pos x="T0" y="T1"/>
              </a:cxn>
              <a:cxn ang="T9">
                <a:pos x="T2" y="T3"/>
              </a:cxn>
              <a:cxn ang="T10">
                <a:pos x="T4" y="T5"/>
              </a:cxn>
              <a:cxn ang="T11">
                <a:pos x="T6" y="T7"/>
              </a:cxn>
            </a:cxnLst>
            <a:rect l="T12" t="T13" r="T14" b="T15"/>
            <a:pathLst>
              <a:path w="62" h="62">
                <a:moveTo>
                  <a:pt x="0" y="0"/>
                </a:moveTo>
                <a:lnTo>
                  <a:pt x="62" y="0"/>
                </a:lnTo>
                <a:lnTo>
                  <a:pt x="31" y="62"/>
                </a:lnTo>
                <a:lnTo>
                  <a:pt x="0" y="0"/>
                </a:lnTo>
                <a:close/>
              </a:path>
            </a:pathLst>
          </a:custGeom>
          <a:solidFill>
            <a:srgbClr val="000000"/>
          </a:solidFill>
          <a:ln w="1588">
            <a:solidFill>
              <a:srgbClr val="000000"/>
            </a:solidFill>
            <a:prstDash val="solid"/>
            <a:round/>
            <a:headEnd/>
            <a:tailEnd/>
          </a:ln>
        </p:spPr>
        <p:txBody>
          <a:bodyPr/>
          <a:lstStyle/>
          <a:p>
            <a:endParaRPr lang="en-GB"/>
          </a:p>
        </p:txBody>
      </p:sp>
      <p:sp>
        <p:nvSpPr>
          <p:cNvPr id="8227" name="Freeform 36"/>
          <p:cNvSpPr>
            <a:spLocks/>
          </p:cNvSpPr>
          <p:nvPr/>
        </p:nvSpPr>
        <p:spPr bwMode="auto">
          <a:xfrm>
            <a:off x="4313238" y="4019550"/>
            <a:ext cx="98425" cy="98425"/>
          </a:xfrm>
          <a:custGeom>
            <a:avLst/>
            <a:gdLst>
              <a:gd name="T0" fmla="*/ 0 w 62"/>
              <a:gd name="T1" fmla="*/ 0 h 62"/>
              <a:gd name="T2" fmla="*/ 98425 w 62"/>
              <a:gd name="T3" fmla="*/ 0 h 62"/>
              <a:gd name="T4" fmla="*/ 49213 w 62"/>
              <a:gd name="T5" fmla="*/ 98425 h 62"/>
              <a:gd name="T6" fmla="*/ 0 w 62"/>
              <a:gd name="T7" fmla="*/ 0 h 62"/>
              <a:gd name="T8" fmla="*/ 0 60000 65536"/>
              <a:gd name="T9" fmla="*/ 0 60000 65536"/>
              <a:gd name="T10" fmla="*/ 0 60000 65536"/>
              <a:gd name="T11" fmla="*/ 0 60000 65536"/>
              <a:gd name="T12" fmla="*/ 0 w 62"/>
              <a:gd name="T13" fmla="*/ 0 h 62"/>
              <a:gd name="T14" fmla="*/ 62 w 62"/>
              <a:gd name="T15" fmla="*/ 62 h 62"/>
            </a:gdLst>
            <a:ahLst/>
            <a:cxnLst>
              <a:cxn ang="T8">
                <a:pos x="T0" y="T1"/>
              </a:cxn>
              <a:cxn ang="T9">
                <a:pos x="T2" y="T3"/>
              </a:cxn>
              <a:cxn ang="T10">
                <a:pos x="T4" y="T5"/>
              </a:cxn>
              <a:cxn ang="T11">
                <a:pos x="T6" y="T7"/>
              </a:cxn>
            </a:cxnLst>
            <a:rect l="T12" t="T13" r="T14" b="T15"/>
            <a:pathLst>
              <a:path w="62" h="62">
                <a:moveTo>
                  <a:pt x="0" y="0"/>
                </a:moveTo>
                <a:lnTo>
                  <a:pt x="62" y="0"/>
                </a:lnTo>
                <a:lnTo>
                  <a:pt x="31" y="62"/>
                </a:lnTo>
                <a:lnTo>
                  <a:pt x="0" y="0"/>
                </a:lnTo>
                <a:close/>
              </a:path>
            </a:pathLst>
          </a:custGeom>
          <a:solidFill>
            <a:srgbClr val="000000"/>
          </a:solidFill>
          <a:ln w="1588">
            <a:solidFill>
              <a:srgbClr val="000000"/>
            </a:solidFill>
            <a:prstDash val="solid"/>
            <a:round/>
            <a:headEnd/>
            <a:tailEnd/>
          </a:ln>
        </p:spPr>
        <p:txBody>
          <a:bodyPr/>
          <a:lstStyle/>
          <a:p>
            <a:endParaRPr lang="en-GB"/>
          </a:p>
        </p:txBody>
      </p:sp>
      <p:sp>
        <p:nvSpPr>
          <p:cNvPr id="8228" name="Freeform 37"/>
          <p:cNvSpPr>
            <a:spLocks/>
          </p:cNvSpPr>
          <p:nvPr/>
        </p:nvSpPr>
        <p:spPr bwMode="auto">
          <a:xfrm>
            <a:off x="4165600" y="3976688"/>
            <a:ext cx="98425" cy="98425"/>
          </a:xfrm>
          <a:custGeom>
            <a:avLst/>
            <a:gdLst>
              <a:gd name="T0" fmla="*/ 0 w 62"/>
              <a:gd name="T1" fmla="*/ 0 h 62"/>
              <a:gd name="T2" fmla="*/ 98425 w 62"/>
              <a:gd name="T3" fmla="*/ 0 h 62"/>
              <a:gd name="T4" fmla="*/ 49213 w 62"/>
              <a:gd name="T5" fmla="*/ 98425 h 62"/>
              <a:gd name="T6" fmla="*/ 0 w 62"/>
              <a:gd name="T7" fmla="*/ 0 h 62"/>
              <a:gd name="T8" fmla="*/ 0 60000 65536"/>
              <a:gd name="T9" fmla="*/ 0 60000 65536"/>
              <a:gd name="T10" fmla="*/ 0 60000 65536"/>
              <a:gd name="T11" fmla="*/ 0 60000 65536"/>
              <a:gd name="T12" fmla="*/ 0 w 62"/>
              <a:gd name="T13" fmla="*/ 0 h 62"/>
              <a:gd name="T14" fmla="*/ 62 w 62"/>
              <a:gd name="T15" fmla="*/ 62 h 62"/>
            </a:gdLst>
            <a:ahLst/>
            <a:cxnLst>
              <a:cxn ang="T8">
                <a:pos x="T0" y="T1"/>
              </a:cxn>
              <a:cxn ang="T9">
                <a:pos x="T2" y="T3"/>
              </a:cxn>
              <a:cxn ang="T10">
                <a:pos x="T4" y="T5"/>
              </a:cxn>
              <a:cxn ang="T11">
                <a:pos x="T6" y="T7"/>
              </a:cxn>
            </a:cxnLst>
            <a:rect l="T12" t="T13" r="T14" b="T15"/>
            <a:pathLst>
              <a:path w="62" h="62">
                <a:moveTo>
                  <a:pt x="0" y="0"/>
                </a:moveTo>
                <a:lnTo>
                  <a:pt x="62" y="0"/>
                </a:lnTo>
                <a:lnTo>
                  <a:pt x="31" y="62"/>
                </a:lnTo>
                <a:lnTo>
                  <a:pt x="0" y="0"/>
                </a:lnTo>
                <a:close/>
              </a:path>
            </a:pathLst>
          </a:custGeom>
          <a:solidFill>
            <a:srgbClr val="000000"/>
          </a:solidFill>
          <a:ln w="1588">
            <a:solidFill>
              <a:srgbClr val="000000"/>
            </a:solidFill>
            <a:prstDash val="solid"/>
            <a:round/>
            <a:headEnd/>
            <a:tailEnd/>
          </a:ln>
        </p:spPr>
        <p:txBody>
          <a:bodyPr/>
          <a:lstStyle/>
          <a:p>
            <a:endParaRPr lang="en-GB"/>
          </a:p>
        </p:txBody>
      </p:sp>
      <p:sp>
        <p:nvSpPr>
          <p:cNvPr id="8229" name="Freeform 38"/>
          <p:cNvSpPr>
            <a:spLocks/>
          </p:cNvSpPr>
          <p:nvPr/>
        </p:nvSpPr>
        <p:spPr bwMode="auto">
          <a:xfrm>
            <a:off x="4460875" y="3886200"/>
            <a:ext cx="98425" cy="98425"/>
          </a:xfrm>
          <a:custGeom>
            <a:avLst/>
            <a:gdLst>
              <a:gd name="T0" fmla="*/ 0 w 62"/>
              <a:gd name="T1" fmla="*/ 0 h 62"/>
              <a:gd name="T2" fmla="*/ 98425 w 62"/>
              <a:gd name="T3" fmla="*/ 0 h 62"/>
              <a:gd name="T4" fmla="*/ 49213 w 62"/>
              <a:gd name="T5" fmla="*/ 98425 h 62"/>
              <a:gd name="T6" fmla="*/ 0 w 62"/>
              <a:gd name="T7" fmla="*/ 0 h 62"/>
              <a:gd name="T8" fmla="*/ 0 60000 65536"/>
              <a:gd name="T9" fmla="*/ 0 60000 65536"/>
              <a:gd name="T10" fmla="*/ 0 60000 65536"/>
              <a:gd name="T11" fmla="*/ 0 60000 65536"/>
              <a:gd name="T12" fmla="*/ 0 w 62"/>
              <a:gd name="T13" fmla="*/ 0 h 62"/>
              <a:gd name="T14" fmla="*/ 62 w 62"/>
              <a:gd name="T15" fmla="*/ 62 h 62"/>
            </a:gdLst>
            <a:ahLst/>
            <a:cxnLst>
              <a:cxn ang="T8">
                <a:pos x="T0" y="T1"/>
              </a:cxn>
              <a:cxn ang="T9">
                <a:pos x="T2" y="T3"/>
              </a:cxn>
              <a:cxn ang="T10">
                <a:pos x="T4" y="T5"/>
              </a:cxn>
              <a:cxn ang="T11">
                <a:pos x="T6" y="T7"/>
              </a:cxn>
            </a:cxnLst>
            <a:rect l="T12" t="T13" r="T14" b="T15"/>
            <a:pathLst>
              <a:path w="62" h="62">
                <a:moveTo>
                  <a:pt x="0" y="0"/>
                </a:moveTo>
                <a:lnTo>
                  <a:pt x="62" y="0"/>
                </a:lnTo>
                <a:lnTo>
                  <a:pt x="31" y="62"/>
                </a:lnTo>
                <a:lnTo>
                  <a:pt x="0" y="0"/>
                </a:lnTo>
                <a:close/>
              </a:path>
            </a:pathLst>
          </a:custGeom>
          <a:solidFill>
            <a:srgbClr val="000000"/>
          </a:solidFill>
          <a:ln w="1588">
            <a:solidFill>
              <a:srgbClr val="000000"/>
            </a:solidFill>
            <a:prstDash val="solid"/>
            <a:round/>
            <a:headEnd/>
            <a:tailEnd/>
          </a:ln>
        </p:spPr>
        <p:txBody>
          <a:bodyPr/>
          <a:lstStyle/>
          <a:p>
            <a:endParaRPr lang="en-GB"/>
          </a:p>
        </p:txBody>
      </p:sp>
      <p:sp>
        <p:nvSpPr>
          <p:cNvPr id="8230" name="Freeform 39"/>
          <p:cNvSpPr>
            <a:spLocks/>
          </p:cNvSpPr>
          <p:nvPr/>
        </p:nvSpPr>
        <p:spPr bwMode="auto">
          <a:xfrm>
            <a:off x="4313238" y="3578225"/>
            <a:ext cx="98425" cy="98425"/>
          </a:xfrm>
          <a:custGeom>
            <a:avLst/>
            <a:gdLst>
              <a:gd name="T0" fmla="*/ 0 w 62"/>
              <a:gd name="T1" fmla="*/ 0 h 62"/>
              <a:gd name="T2" fmla="*/ 98425 w 62"/>
              <a:gd name="T3" fmla="*/ 0 h 62"/>
              <a:gd name="T4" fmla="*/ 49213 w 62"/>
              <a:gd name="T5" fmla="*/ 98425 h 62"/>
              <a:gd name="T6" fmla="*/ 0 w 62"/>
              <a:gd name="T7" fmla="*/ 0 h 62"/>
              <a:gd name="T8" fmla="*/ 0 60000 65536"/>
              <a:gd name="T9" fmla="*/ 0 60000 65536"/>
              <a:gd name="T10" fmla="*/ 0 60000 65536"/>
              <a:gd name="T11" fmla="*/ 0 60000 65536"/>
              <a:gd name="T12" fmla="*/ 0 w 62"/>
              <a:gd name="T13" fmla="*/ 0 h 62"/>
              <a:gd name="T14" fmla="*/ 62 w 62"/>
              <a:gd name="T15" fmla="*/ 62 h 62"/>
            </a:gdLst>
            <a:ahLst/>
            <a:cxnLst>
              <a:cxn ang="T8">
                <a:pos x="T0" y="T1"/>
              </a:cxn>
              <a:cxn ang="T9">
                <a:pos x="T2" y="T3"/>
              </a:cxn>
              <a:cxn ang="T10">
                <a:pos x="T4" y="T5"/>
              </a:cxn>
              <a:cxn ang="T11">
                <a:pos x="T6" y="T7"/>
              </a:cxn>
            </a:cxnLst>
            <a:rect l="T12" t="T13" r="T14" b="T15"/>
            <a:pathLst>
              <a:path w="62" h="62">
                <a:moveTo>
                  <a:pt x="0" y="0"/>
                </a:moveTo>
                <a:lnTo>
                  <a:pt x="62" y="0"/>
                </a:lnTo>
                <a:lnTo>
                  <a:pt x="31" y="62"/>
                </a:lnTo>
                <a:lnTo>
                  <a:pt x="0" y="0"/>
                </a:lnTo>
                <a:close/>
              </a:path>
            </a:pathLst>
          </a:custGeom>
          <a:solidFill>
            <a:srgbClr val="000000"/>
          </a:solidFill>
          <a:ln w="1588">
            <a:solidFill>
              <a:srgbClr val="000000"/>
            </a:solidFill>
            <a:prstDash val="solid"/>
            <a:round/>
            <a:headEnd/>
            <a:tailEnd/>
          </a:ln>
        </p:spPr>
        <p:txBody>
          <a:bodyPr/>
          <a:lstStyle/>
          <a:p>
            <a:endParaRPr lang="en-GB"/>
          </a:p>
        </p:txBody>
      </p:sp>
      <p:sp>
        <p:nvSpPr>
          <p:cNvPr id="8231" name="Freeform 40"/>
          <p:cNvSpPr>
            <a:spLocks/>
          </p:cNvSpPr>
          <p:nvPr/>
        </p:nvSpPr>
        <p:spPr bwMode="auto">
          <a:xfrm>
            <a:off x="4313238" y="3343275"/>
            <a:ext cx="98425" cy="98425"/>
          </a:xfrm>
          <a:custGeom>
            <a:avLst/>
            <a:gdLst>
              <a:gd name="T0" fmla="*/ 0 w 62"/>
              <a:gd name="T1" fmla="*/ 0 h 62"/>
              <a:gd name="T2" fmla="*/ 98425 w 62"/>
              <a:gd name="T3" fmla="*/ 0 h 62"/>
              <a:gd name="T4" fmla="*/ 49213 w 62"/>
              <a:gd name="T5" fmla="*/ 98425 h 62"/>
              <a:gd name="T6" fmla="*/ 0 w 62"/>
              <a:gd name="T7" fmla="*/ 0 h 62"/>
              <a:gd name="T8" fmla="*/ 0 60000 65536"/>
              <a:gd name="T9" fmla="*/ 0 60000 65536"/>
              <a:gd name="T10" fmla="*/ 0 60000 65536"/>
              <a:gd name="T11" fmla="*/ 0 60000 65536"/>
              <a:gd name="T12" fmla="*/ 0 w 62"/>
              <a:gd name="T13" fmla="*/ 0 h 62"/>
              <a:gd name="T14" fmla="*/ 62 w 62"/>
              <a:gd name="T15" fmla="*/ 62 h 62"/>
            </a:gdLst>
            <a:ahLst/>
            <a:cxnLst>
              <a:cxn ang="T8">
                <a:pos x="T0" y="T1"/>
              </a:cxn>
              <a:cxn ang="T9">
                <a:pos x="T2" y="T3"/>
              </a:cxn>
              <a:cxn ang="T10">
                <a:pos x="T4" y="T5"/>
              </a:cxn>
              <a:cxn ang="T11">
                <a:pos x="T6" y="T7"/>
              </a:cxn>
            </a:cxnLst>
            <a:rect l="T12" t="T13" r="T14" b="T15"/>
            <a:pathLst>
              <a:path w="62" h="62">
                <a:moveTo>
                  <a:pt x="0" y="0"/>
                </a:moveTo>
                <a:lnTo>
                  <a:pt x="62" y="0"/>
                </a:lnTo>
                <a:lnTo>
                  <a:pt x="31" y="62"/>
                </a:lnTo>
                <a:lnTo>
                  <a:pt x="0" y="0"/>
                </a:lnTo>
                <a:close/>
              </a:path>
            </a:pathLst>
          </a:custGeom>
          <a:solidFill>
            <a:srgbClr val="000000"/>
          </a:solidFill>
          <a:ln w="1588">
            <a:solidFill>
              <a:srgbClr val="000000"/>
            </a:solidFill>
            <a:prstDash val="solid"/>
            <a:round/>
            <a:headEnd/>
            <a:tailEnd/>
          </a:ln>
        </p:spPr>
        <p:txBody>
          <a:bodyPr/>
          <a:lstStyle/>
          <a:p>
            <a:endParaRPr lang="en-GB"/>
          </a:p>
        </p:txBody>
      </p:sp>
      <p:sp>
        <p:nvSpPr>
          <p:cNvPr id="8232" name="Line 41"/>
          <p:cNvSpPr>
            <a:spLocks noChangeShapeType="1"/>
          </p:cNvSpPr>
          <p:nvPr/>
        </p:nvSpPr>
        <p:spPr bwMode="auto">
          <a:xfrm>
            <a:off x="1284288" y="4568825"/>
            <a:ext cx="3692525" cy="0"/>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33" name="Rectangle 42"/>
          <p:cNvSpPr>
            <a:spLocks noChangeArrowheads="1"/>
          </p:cNvSpPr>
          <p:nvPr/>
        </p:nvSpPr>
        <p:spPr bwMode="auto">
          <a:xfrm>
            <a:off x="1519238" y="4645025"/>
            <a:ext cx="666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000000"/>
                </a:solidFill>
              </a:rPr>
              <a:t>Vehicle</a:t>
            </a:r>
            <a:endParaRPr lang="en-US"/>
          </a:p>
        </p:txBody>
      </p:sp>
      <p:sp>
        <p:nvSpPr>
          <p:cNvPr id="8234" name="Rectangle 43"/>
          <p:cNvSpPr>
            <a:spLocks noChangeArrowheads="1"/>
          </p:cNvSpPr>
          <p:nvPr/>
        </p:nvSpPr>
        <p:spPr bwMode="auto">
          <a:xfrm>
            <a:off x="2641600" y="4645025"/>
            <a:ext cx="876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000000"/>
                </a:solidFill>
              </a:rPr>
              <a:t>Low dose</a:t>
            </a:r>
            <a:endParaRPr lang="en-US"/>
          </a:p>
        </p:txBody>
      </p:sp>
      <p:sp>
        <p:nvSpPr>
          <p:cNvPr id="8235" name="Rectangle 44"/>
          <p:cNvSpPr>
            <a:spLocks noChangeArrowheads="1"/>
          </p:cNvSpPr>
          <p:nvPr/>
        </p:nvSpPr>
        <p:spPr bwMode="auto">
          <a:xfrm>
            <a:off x="3854450" y="4645025"/>
            <a:ext cx="9191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000000"/>
                </a:solidFill>
              </a:rPr>
              <a:t>High dose</a:t>
            </a:r>
            <a:endParaRPr lang="en-US"/>
          </a:p>
        </p:txBody>
      </p:sp>
      <p:sp>
        <p:nvSpPr>
          <p:cNvPr id="8236" name="Line 45"/>
          <p:cNvSpPr>
            <a:spLocks noChangeShapeType="1"/>
          </p:cNvSpPr>
          <p:nvPr/>
        </p:nvSpPr>
        <p:spPr bwMode="auto">
          <a:xfrm flipV="1">
            <a:off x="1284288" y="2108200"/>
            <a:ext cx="0" cy="2460625"/>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37" name="Line 46"/>
          <p:cNvSpPr>
            <a:spLocks noChangeShapeType="1"/>
          </p:cNvSpPr>
          <p:nvPr/>
        </p:nvSpPr>
        <p:spPr bwMode="auto">
          <a:xfrm flipH="1">
            <a:off x="1212850" y="4568825"/>
            <a:ext cx="71438" cy="0"/>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38" name="Rectangle 47"/>
          <p:cNvSpPr>
            <a:spLocks noChangeArrowheads="1"/>
          </p:cNvSpPr>
          <p:nvPr/>
        </p:nvSpPr>
        <p:spPr bwMode="auto">
          <a:xfrm>
            <a:off x="990600" y="4457700"/>
            <a:ext cx="1063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000000"/>
                </a:solidFill>
              </a:rPr>
              <a:t>0</a:t>
            </a:r>
            <a:endParaRPr lang="en-US"/>
          </a:p>
        </p:txBody>
      </p:sp>
      <p:sp>
        <p:nvSpPr>
          <p:cNvPr id="8239" name="Line 48"/>
          <p:cNvSpPr>
            <a:spLocks noChangeShapeType="1"/>
          </p:cNvSpPr>
          <p:nvPr/>
        </p:nvSpPr>
        <p:spPr bwMode="auto">
          <a:xfrm flipH="1">
            <a:off x="1212850" y="4295775"/>
            <a:ext cx="71438" cy="0"/>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40" name="Line 50"/>
          <p:cNvSpPr>
            <a:spLocks noChangeShapeType="1"/>
          </p:cNvSpPr>
          <p:nvPr/>
        </p:nvSpPr>
        <p:spPr bwMode="auto">
          <a:xfrm flipH="1">
            <a:off x="1212850" y="4024313"/>
            <a:ext cx="71438" cy="0"/>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41" name="Rectangle 51"/>
          <p:cNvSpPr>
            <a:spLocks noChangeArrowheads="1"/>
          </p:cNvSpPr>
          <p:nvPr/>
        </p:nvSpPr>
        <p:spPr bwMode="auto">
          <a:xfrm>
            <a:off x="669925" y="3913188"/>
            <a:ext cx="425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000000"/>
                </a:solidFill>
              </a:rPr>
              <a:t>1000</a:t>
            </a:r>
            <a:endParaRPr lang="en-US"/>
          </a:p>
        </p:txBody>
      </p:sp>
      <p:sp>
        <p:nvSpPr>
          <p:cNvPr id="8242" name="Line 52"/>
          <p:cNvSpPr>
            <a:spLocks noChangeShapeType="1"/>
          </p:cNvSpPr>
          <p:nvPr/>
        </p:nvSpPr>
        <p:spPr bwMode="auto">
          <a:xfrm flipH="1">
            <a:off x="1212850" y="3748088"/>
            <a:ext cx="71438" cy="0"/>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43" name="Line 54"/>
          <p:cNvSpPr>
            <a:spLocks noChangeShapeType="1"/>
          </p:cNvSpPr>
          <p:nvPr/>
        </p:nvSpPr>
        <p:spPr bwMode="auto">
          <a:xfrm flipH="1">
            <a:off x="1212850" y="3476625"/>
            <a:ext cx="71438" cy="0"/>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44" name="Rectangle 55"/>
          <p:cNvSpPr>
            <a:spLocks noChangeArrowheads="1"/>
          </p:cNvSpPr>
          <p:nvPr/>
        </p:nvSpPr>
        <p:spPr bwMode="auto">
          <a:xfrm>
            <a:off x="669925" y="3365500"/>
            <a:ext cx="425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000000"/>
                </a:solidFill>
              </a:rPr>
              <a:t>2000</a:t>
            </a:r>
            <a:endParaRPr lang="en-US"/>
          </a:p>
        </p:txBody>
      </p:sp>
      <p:sp>
        <p:nvSpPr>
          <p:cNvPr id="8245" name="Line 56"/>
          <p:cNvSpPr>
            <a:spLocks noChangeShapeType="1"/>
          </p:cNvSpPr>
          <p:nvPr/>
        </p:nvSpPr>
        <p:spPr bwMode="auto">
          <a:xfrm flipH="1">
            <a:off x="1212850" y="3203575"/>
            <a:ext cx="71438" cy="0"/>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46" name="Line 58"/>
          <p:cNvSpPr>
            <a:spLocks noChangeShapeType="1"/>
          </p:cNvSpPr>
          <p:nvPr/>
        </p:nvSpPr>
        <p:spPr bwMode="auto">
          <a:xfrm flipH="1">
            <a:off x="1212850" y="2928938"/>
            <a:ext cx="71438" cy="0"/>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47" name="Rectangle 59"/>
          <p:cNvSpPr>
            <a:spLocks noChangeArrowheads="1"/>
          </p:cNvSpPr>
          <p:nvPr/>
        </p:nvSpPr>
        <p:spPr bwMode="auto">
          <a:xfrm>
            <a:off x="669925" y="2817813"/>
            <a:ext cx="425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000000"/>
                </a:solidFill>
              </a:rPr>
              <a:t>3000</a:t>
            </a:r>
            <a:endParaRPr lang="en-US"/>
          </a:p>
        </p:txBody>
      </p:sp>
      <p:sp>
        <p:nvSpPr>
          <p:cNvPr id="8248" name="Line 60"/>
          <p:cNvSpPr>
            <a:spLocks noChangeShapeType="1"/>
          </p:cNvSpPr>
          <p:nvPr/>
        </p:nvSpPr>
        <p:spPr bwMode="auto">
          <a:xfrm flipH="1">
            <a:off x="1212850" y="2655888"/>
            <a:ext cx="71438" cy="0"/>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49" name="Line 62"/>
          <p:cNvSpPr>
            <a:spLocks noChangeShapeType="1"/>
          </p:cNvSpPr>
          <p:nvPr/>
        </p:nvSpPr>
        <p:spPr bwMode="auto">
          <a:xfrm flipH="1">
            <a:off x="1212850" y="2382838"/>
            <a:ext cx="71438" cy="0"/>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50" name="Rectangle 63"/>
          <p:cNvSpPr>
            <a:spLocks noChangeArrowheads="1"/>
          </p:cNvSpPr>
          <p:nvPr/>
        </p:nvSpPr>
        <p:spPr bwMode="auto">
          <a:xfrm>
            <a:off x="669925" y="2271713"/>
            <a:ext cx="425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000000"/>
                </a:solidFill>
              </a:rPr>
              <a:t>4000</a:t>
            </a:r>
            <a:endParaRPr lang="en-US"/>
          </a:p>
        </p:txBody>
      </p:sp>
      <p:sp>
        <p:nvSpPr>
          <p:cNvPr id="8251" name="Line 64"/>
          <p:cNvSpPr>
            <a:spLocks noChangeShapeType="1"/>
          </p:cNvSpPr>
          <p:nvPr/>
        </p:nvSpPr>
        <p:spPr bwMode="auto">
          <a:xfrm flipH="1">
            <a:off x="1212850" y="2108200"/>
            <a:ext cx="71438" cy="0"/>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52" name="Line 66"/>
          <p:cNvSpPr>
            <a:spLocks noChangeShapeType="1"/>
          </p:cNvSpPr>
          <p:nvPr/>
        </p:nvSpPr>
        <p:spPr bwMode="auto">
          <a:xfrm>
            <a:off x="1887538" y="2101850"/>
            <a:ext cx="1243012"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53" name="Line 67"/>
          <p:cNvSpPr>
            <a:spLocks noChangeShapeType="1"/>
          </p:cNvSpPr>
          <p:nvPr/>
        </p:nvSpPr>
        <p:spPr bwMode="auto">
          <a:xfrm>
            <a:off x="1887538" y="2101850"/>
            <a:ext cx="0" cy="68263"/>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54" name="Line 68"/>
          <p:cNvSpPr>
            <a:spLocks noChangeShapeType="1"/>
          </p:cNvSpPr>
          <p:nvPr/>
        </p:nvSpPr>
        <p:spPr bwMode="auto">
          <a:xfrm flipV="1">
            <a:off x="1887538" y="2101850"/>
            <a:ext cx="0" cy="68263"/>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55" name="Line 69"/>
          <p:cNvSpPr>
            <a:spLocks noChangeShapeType="1"/>
          </p:cNvSpPr>
          <p:nvPr/>
        </p:nvSpPr>
        <p:spPr bwMode="auto">
          <a:xfrm>
            <a:off x="3130550" y="2101850"/>
            <a:ext cx="0" cy="68263"/>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56" name="Line 70"/>
          <p:cNvSpPr>
            <a:spLocks noChangeShapeType="1"/>
          </p:cNvSpPr>
          <p:nvPr/>
        </p:nvSpPr>
        <p:spPr bwMode="auto">
          <a:xfrm flipV="1">
            <a:off x="3130550" y="2101850"/>
            <a:ext cx="0" cy="68263"/>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57" name="Line 71"/>
          <p:cNvSpPr>
            <a:spLocks noChangeShapeType="1"/>
          </p:cNvSpPr>
          <p:nvPr/>
        </p:nvSpPr>
        <p:spPr bwMode="auto">
          <a:xfrm>
            <a:off x="1887538" y="1868488"/>
            <a:ext cx="2436812"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58" name="Line 72"/>
          <p:cNvSpPr>
            <a:spLocks noChangeShapeType="1"/>
          </p:cNvSpPr>
          <p:nvPr/>
        </p:nvSpPr>
        <p:spPr bwMode="auto">
          <a:xfrm>
            <a:off x="1887538" y="1868488"/>
            <a:ext cx="0" cy="666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59" name="Line 73"/>
          <p:cNvSpPr>
            <a:spLocks noChangeShapeType="1"/>
          </p:cNvSpPr>
          <p:nvPr/>
        </p:nvSpPr>
        <p:spPr bwMode="auto">
          <a:xfrm flipV="1">
            <a:off x="1887538" y="1868488"/>
            <a:ext cx="0" cy="666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60" name="Line 74"/>
          <p:cNvSpPr>
            <a:spLocks noChangeShapeType="1"/>
          </p:cNvSpPr>
          <p:nvPr/>
        </p:nvSpPr>
        <p:spPr bwMode="auto">
          <a:xfrm>
            <a:off x="4324350" y="1868488"/>
            <a:ext cx="0" cy="666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61" name="Line 75"/>
          <p:cNvSpPr>
            <a:spLocks noChangeShapeType="1"/>
          </p:cNvSpPr>
          <p:nvPr/>
        </p:nvSpPr>
        <p:spPr bwMode="auto">
          <a:xfrm flipV="1">
            <a:off x="4324350" y="1868488"/>
            <a:ext cx="0" cy="666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62" name="Rectangle 76"/>
          <p:cNvSpPr>
            <a:spLocks noChangeArrowheads="1"/>
          </p:cNvSpPr>
          <p:nvPr/>
        </p:nvSpPr>
        <p:spPr bwMode="auto">
          <a:xfrm>
            <a:off x="2268538" y="2205038"/>
            <a:ext cx="407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rPr>
              <a:t>n.s.</a:t>
            </a:r>
            <a:endParaRPr lang="en-US" sz="2000"/>
          </a:p>
        </p:txBody>
      </p:sp>
      <p:sp>
        <p:nvSpPr>
          <p:cNvPr id="8263" name="Rectangle 77"/>
          <p:cNvSpPr>
            <a:spLocks noChangeArrowheads="1"/>
          </p:cNvSpPr>
          <p:nvPr/>
        </p:nvSpPr>
        <p:spPr bwMode="auto">
          <a:xfrm>
            <a:off x="2484438" y="1412875"/>
            <a:ext cx="8112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P&lt;0.05</a:t>
            </a:r>
            <a:endParaRPr lang="en-US" sz="2000" b="1"/>
          </a:p>
        </p:txBody>
      </p:sp>
      <p:sp>
        <p:nvSpPr>
          <p:cNvPr id="8264" name="Rectangle 78"/>
          <p:cNvSpPr>
            <a:spLocks noChangeArrowheads="1"/>
          </p:cNvSpPr>
          <p:nvPr/>
        </p:nvSpPr>
        <p:spPr bwMode="auto">
          <a:xfrm>
            <a:off x="2700338" y="4941888"/>
            <a:ext cx="19002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000000"/>
                </a:solidFill>
              </a:rPr>
              <a:t>P2X</a:t>
            </a:r>
            <a:r>
              <a:rPr lang="en-US" b="1" baseline="-25000">
                <a:solidFill>
                  <a:srgbClr val="000000"/>
                </a:solidFill>
              </a:rPr>
              <a:t>7</a:t>
            </a:r>
            <a:r>
              <a:rPr lang="en-US" b="1">
                <a:solidFill>
                  <a:srgbClr val="000000"/>
                </a:solidFill>
              </a:rPr>
              <a:t>R antagonist</a:t>
            </a:r>
          </a:p>
        </p:txBody>
      </p:sp>
      <p:sp>
        <p:nvSpPr>
          <p:cNvPr id="8265" name="Rectangle 79"/>
          <p:cNvSpPr>
            <a:spLocks noChangeArrowheads="1"/>
          </p:cNvSpPr>
          <p:nvPr/>
        </p:nvSpPr>
        <p:spPr bwMode="auto">
          <a:xfrm rot="-5400000">
            <a:off x="-1180306" y="3275806"/>
            <a:ext cx="3136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000000"/>
                </a:solidFill>
              </a:rPr>
              <a:t>Renal MCP-1 (pg/mg protein)</a:t>
            </a: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0" y="0"/>
            <a:ext cx="9144000" cy="1143000"/>
          </a:xfrm>
          <a:noFill/>
        </p:spPr>
        <p:txBody>
          <a:bodyPr/>
          <a:lstStyle/>
          <a:p>
            <a:pPr eaLnBrk="1" hangingPunct="1"/>
            <a:r>
              <a:rPr lang="en-GB" sz="2800" b="1" smtClean="0">
                <a:solidFill>
                  <a:schemeClr val="accent2"/>
                </a:solidFill>
              </a:rPr>
              <a:t>Antagonist treatment reduced number of </a:t>
            </a:r>
            <a:br>
              <a:rPr lang="en-GB" sz="2800" b="1" smtClean="0">
                <a:solidFill>
                  <a:schemeClr val="accent2"/>
                </a:solidFill>
              </a:rPr>
            </a:br>
            <a:r>
              <a:rPr lang="en-GB" sz="2800" b="1" smtClean="0">
                <a:solidFill>
                  <a:schemeClr val="accent2"/>
                </a:solidFill>
              </a:rPr>
              <a:t>infiltrating macrophages (ED-1)</a:t>
            </a:r>
          </a:p>
        </p:txBody>
      </p:sp>
      <p:pic>
        <p:nvPicPr>
          <p:cNvPr id="55299" name="Picture 3" descr="31-08 x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1412875"/>
            <a:ext cx="2157413"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descr="32-08 x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3068638"/>
            <a:ext cx="2157413"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5" descr="33-08 x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4724400"/>
            <a:ext cx="2157413"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 Box 6"/>
          <p:cNvSpPr txBox="1">
            <a:spLocks noChangeArrowheads="1"/>
          </p:cNvSpPr>
          <p:nvPr/>
        </p:nvSpPr>
        <p:spPr bwMode="auto">
          <a:xfrm>
            <a:off x="7256463" y="2251075"/>
            <a:ext cx="895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t>vehicle</a:t>
            </a:r>
          </a:p>
        </p:txBody>
      </p:sp>
      <p:sp>
        <p:nvSpPr>
          <p:cNvPr id="55303" name="Text Box 7"/>
          <p:cNvSpPr txBox="1">
            <a:spLocks noChangeArrowheads="1"/>
          </p:cNvSpPr>
          <p:nvPr/>
        </p:nvSpPr>
        <p:spPr bwMode="auto">
          <a:xfrm>
            <a:off x="7235825" y="3476625"/>
            <a:ext cx="14081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t>Low dose</a:t>
            </a:r>
          </a:p>
          <a:p>
            <a:pPr eaLnBrk="1" hangingPunct="1"/>
            <a:r>
              <a:rPr lang="en-GB"/>
              <a:t>100</a:t>
            </a:r>
            <a:r>
              <a:rPr lang="en-US"/>
              <a:t>µmol/Kg</a:t>
            </a:r>
          </a:p>
        </p:txBody>
      </p:sp>
      <p:sp>
        <p:nvSpPr>
          <p:cNvPr id="55304" name="Text Box 8"/>
          <p:cNvSpPr txBox="1">
            <a:spLocks noChangeArrowheads="1"/>
          </p:cNvSpPr>
          <p:nvPr/>
        </p:nvSpPr>
        <p:spPr bwMode="auto">
          <a:xfrm>
            <a:off x="7250113" y="5175250"/>
            <a:ext cx="14081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t>High dose</a:t>
            </a:r>
          </a:p>
          <a:p>
            <a:pPr eaLnBrk="1" hangingPunct="1"/>
            <a:r>
              <a:rPr lang="en-GB"/>
              <a:t>300µmol/Kg</a:t>
            </a:r>
          </a:p>
        </p:txBody>
      </p:sp>
      <p:grpSp>
        <p:nvGrpSpPr>
          <p:cNvPr id="55305" name="Group 82"/>
          <p:cNvGrpSpPr>
            <a:grpSpLocks/>
          </p:cNvGrpSpPr>
          <p:nvPr/>
        </p:nvGrpSpPr>
        <p:grpSpPr bwMode="auto">
          <a:xfrm>
            <a:off x="179388" y="1766888"/>
            <a:ext cx="4559300" cy="4002087"/>
            <a:chOff x="113" y="1113"/>
            <a:chExt cx="2872" cy="2521"/>
          </a:xfrm>
        </p:grpSpPr>
        <p:sp>
          <p:nvSpPr>
            <p:cNvPr id="55306" name="Rectangle 12"/>
            <p:cNvSpPr>
              <a:spLocks noChangeArrowheads="1"/>
            </p:cNvSpPr>
            <p:nvPr/>
          </p:nvSpPr>
          <p:spPr bwMode="auto">
            <a:xfrm>
              <a:off x="565" y="1594"/>
              <a:ext cx="2420" cy="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5307" name="Line 13"/>
            <p:cNvSpPr>
              <a:spLocks noChangeShapeType="1"/>
            </p:cNvSpPr>
            <p:nvPr/>
          </p:nvSpPr>
          <p:spPr bwMode="auto">
            <a:xfrm>
              <a:off x="699" y="1953"/>
              <a:ext cx="538"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08" name="Rectangle 14"/>
            <p:cNvSpPr>
              <a:spLocks noChangeArrowheads="1"/>
            </p:cNvSpPr>
            <p:nvPr/>
          </p:nvSpPr>
          <p:spPr bwMode="auto">
            <a:xfrm>
              <a:off x="936" y="2122"/>
              <a:ext cx="66" cy="66"/>
            </a:xfrm>
            <a:prstGeom prst="rect">
              <a:avLst/>
            </a:prstGeom>
            <a:solidFill>
              <a:srgbClr val="000000"/>
            </a:solidFill>
            <a:ln w="1588">
              <a:solidFill>
                <a:srgbClr val="000000"/>
              </a:solidFill>
              <a:miter lim="800000"/>
              <a:headEnd/>
              <a:tailEnd/>
            </a:ln>
          </p:spPr>
          <p:txBody>
            <a:bodyPr/>
            <a:lstStyle/>
            <a:p>
              <a:endParaRPr lang="en-US"/>
            </a:p>
          </p:txBody>
        </p:sp>
        <p:sp>
          <p:nvSpPr>
            <p:cNvPr id="55309" name="Rectangle 15"/>
            <p:cNvSpPr>
              <a:spLocks noChangeArrowheads="1"/>
            </p:cNvSpPr>
            <p:nvPr/>
          </p:nvSpPr>
          <p:spPr bwMode="auto">
            <a:xfrm>
              <a:off x="936" y="2019"/>
              <a:ext cx="66" cy="66"/>
            </a:xfrm>
            <a:prstGeom prst="rect">
              <a:avLst/>
            </a:prstGeom>
            <a:solidFill>
              <a:srgbClr val="000000"/>
            </a:solidFill>
            <a:ln w="1588">
              <a:solidFill>
                <a:srgbClr val="000000"/>
              </a:solidFill>
              <a:miter lim="800000"/>
              <a:headEnd/>
              <a:tailEnd/>
            </a:ln>
          </p:spPr>
          <p:txBody>
            <a:bodyPr/>
            <a:lstStyle/>
            <a:p>
              <a:endParaRPr lang="en-US"/>
            </a:p>
          </p:txBody>
        </p:sp>
        <p:sp>
          <p:nvSpPr>
            <p:cNvPr id="55310" name="Rectangle 16"/>
            <p:cNvSpPr>
              <a:spLocks noChangeArrowheads="1"/>
            </p:cNvSpPr>
            <p:nvPr/>
          </p:nvSpPr>
          <p:spPr bwMode="auto">
            <a:xfrm>
              <a:off x="839" y="2003"/>
              <a:ext cx="66" cy="66"/>
            </a:xfrm>
            <a:prstGeom prst="rect">
              <a:avLst/>
            </a:prstGeom>
            <a:solidFill>
              <a:srgbClr val="000000"/>
            </a:solidFill>
            <a:ln w="1588">
              <a:solidFill>
                <a:srgbClr val="000000"/>
              </a:solidFill>
              <a:miter lim="800000"/>
              <a:headEnd/>
              <a:tailEnd/>
            </a:ln>
          </p:spPr>
          <p:txBody>
            <a:bodyPr/>
            <a:lstStyle/>
            <a:p>
              <a:endParaRPr lang="en-US"/>
            </a:p>
          </p:txBody>
        </p:sp>
        <p:sp>
          <p:nvSpPr>
            <p:cNvPr id="55311" name="Rectangle 17"/>
            <p:cNvSpPr>
              <a:spLocks noChangeArrowheads="1"/>
            </p:cNvSpPr>
            <p:nvPr/>
          </p:nvSpPr>
          <p:spPr bwMode="auto">
            <a:xfrm>
              <a:off x="1033" y="1941"/>
              <a:ext cx="65" cy="66"/>
            </a:xfrm>
            <a:prstGeom prst="rect">
              <a:avLst/>
            </a:prstGeom>
            <a:solidFill>
              <a:srgbClr val="000000"/>
            </a:solidFill>
            <a:ln w="1588">
              <a:solidFill>
                <a:srgbClr val="000000"/>
              </a:solidFill>
              <a:miter lim="800000"/>
              <a:headEnd/>
              <a:tailEnd/>
            </a:ln>
          </p:spPr>
          <p:txBody>
            <a:bodyPr/>
            <a:lstStyle/>
            <a:p>
              <a:endParaRPr lang="en-US"/>
            </a:p>
          </p:txBody>
        </p:sp>
        <p:sp>
          <p:nvSpPr>
            <p:cNvPr id="55312" name="Rectangle 18"/>
            <p:cNvSpPr>
              <a:spLocks noChangeArrowheads="1"/>
            </p:cNvSpPr>
            <p:nvPr/>
          </p:nvSpPr>
          <p:spPr bwMode="auto">
            <a:xfrm>
              <a:off x="742" y="1922"/>
              <a:ext cx="66" cy="66"/>
            </a:xfrm>
            <a:prstGeom prst="rect">
              <a:avLst/>
            </a:prstGeom>
            <a:solidFill>
              <a:srgbClr val="000000"/>
            </a:solidFill>
            <a:ln w="1588">
              <a:solidFill>
                <a:srgbClr val="000000"/>
              </a:solidFill>
              <a:miter lim="800000"/>
              <a:headEnd/>
              <a:tailEnd/>
            </a:ln>
          </p:spPr>
          <p:txBody>
            <a:bodyPr/>
            <a:lstStyle/>
            <a:p>
              <a:endParaRPr lang="en-US"/>
            </a:p>
          </p:txBody>
        </p:sp>
        <p:sp>
          <p:nvSpPr>
            <p:cNvPr id="55313" name="Rectangle 19"/>
            <p:cNvSpPr>
              <a:spLocks noChangeArrowheads="1"/>
            </p:cNvSpPr>
            <p:nvPr/>
          </p:nvSpPr>
          <p:spPr bwMode="auto">
            <a:xfrm>
              <a:off x="936" y="1853"/>
              <a:ext cx="66" cy="66"/>
            </a:xfrm>
            <a:prstGeom prst="rect">
              <a:avLst/>
            </a:prstGeom>
            <a:solidFill>
              <a:srgbClr val="000000"/>
            </a:solidFill>
            <a:ln w="1588">
              <a:solidFill>
                <a:srgbClr val="000000"/>
              </a:solidFill>
              <a:miter lim="800000"/>
              <a:headEnd/>
              <a:tailEnd/>
            </a:ln>
          </p:spPr>
          <p:txBody>
            <a:bodyPr/>
            <a:lstStyle/>
            <a:p>
              <a:endParaRPr lang="en-US"/>
            </a:p>
          </p:txBody>
        </p:sp>
        <p:sp>
          <p:nvSpPr>
            <p:cNvPr id="55314" name="Rectangle 20"/>
            <p:cNvSpPr>
              <a:spLocks noChangeArrowheads="1"/>
            </p:cNvSpPr>
            <p:nvPr/>
          </p:nvSpPr>
          <p:spPr bwMode="auto">
            <a:xfrm>
              <a:off x="1033" y="1794"/>
              <a:ext cx="65" cy="66"/>
            </a:xfrm>
            <a:prstGeom prst="rect">
              <a:avLst/>
            </a:prstGeom>
            <a:solidFill>
              <a:srgbClr val="000000"/>
            </a:solidFill>
            <a:ln w="1588">
              <a:solidFill>
                <a:srgbClr val="000000"/>
              </a:solidFill>
              <a:miter lim="800000"/>
              <a:headEnd/>
              <a:tailEnd/>
            </a:ln>
          </p:spPr>
          <p:txBody>
            <a:bodyPr/>
            <a:lstStyle/>
            <a:p>
              <a:endParaRPr lang="en-US"/>
            </a:p>
          </p:txBody>
        </p:sp>
        <p:sp>
          <p:nvSpPr>
            <p:cNvPr id="55315" name="Rectangle 21"/>
            <p:cNvSpPr>
              <a:spLocks noChangeArrowheads="1"/>
            </p:cNvSpPr>
            <p:nvPr/>
          </p:nvSpPr>
          <p:spPr bwMode="auto">
            <a:xfrm>
              <a:off x="936" y="1708"/>
              <a:ext cx="66" cy="66"/>
            </a:xfrm>
            <a:prstGeom prst="rect">
              <a:avLst/>
            </a:prstGeom>
            <a:solidFill>
              <a:srgbClr val="000000"/>
            </a:solidFill>
            <a:ln w="1588">
              <a:solidFill>
                <a:srgbClr val="000000"/>
              </a:solidFill>
              <a:miter lim="800000"/>
              <a:headEnd/>
              <a:tailEnd/>
            </a:ln>
          </p:spPr>
          <p:txBody>
            <a:bodyPr/>
            <a:lstStyle/>
            <a:p>
              <a:endParaRPr lang="en-US"/>
            </a:p>
          </p:txBody>
        </p:sp>
        <p:sp>
          <p:nvSpPr>
            <p:cNvPr id="55316" name="Line 22"/>
            <p:cNvSpPr>
              <a:spLocks noChangeShapeType="1"/>
            </p:cNvSpPr>
            <p:nvPr/>
          </p:nvSpPr>
          <p:spPr bwMode="auto">
            <a:xfrm>
              <a:off x="1506" y="2013"/>
              <a:ext cx="538"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17" name="Freeform 23"/>
            <p:cNvSpPr>
              <a:spLocks/>
            </p:cNvSpPr>
            <p:nvPr/>
          </p:nvSpPr>
          <p:spPr bwMode="auto">
            <a:xfrm>
              <a:off x="1743" y="2122"/>
              <a:ext cx="64" cy="65"/>
            </a:xfrm>
            <a:custGeom>
              <a:avLst/>
              <a:gdLst>
                <a:gd name="T0" fmla="*/ 32 w 64"/>
                <a:gd name="T1" fmla="*/ 0 h 65"/>
                <a:gd name="T2" fmla="*/ 64 w 64"/>
                <a:gd name="T3" fmla="*/ 65 h 65"/>
                <a:gd name="T4" fmla="*/ 0 w 64"/>
                <a:gd name="T5" fmla="*/ 65 h 65"/>
                <a:gd name="T6" fmla="*/ 32 w 64"/>
                <a:gd name="T7" fmla="*/ 0 h 65"/>
                <a:gd name="T8" fmla="*/ 0 60000 65536"/>
                <a:gd name="T9" fmla="*/ 0 60000 65536"/>
                <a:gd name="T10" fmla="*/ 0 60000 65536"/>
                <a:gd name="T11" fmla="*/ 0 60000 65536"/>
                <a:gd name="T12" fmla="*/ 0 w 64"/>
                <a:gd name="T13" fmla="*/ 0 h 65"/>
                <a:gd name="T14" fmla="*/ 64 w 64"/>
                <a:gd name="T15" fmla="*/ 65 h 65"/>
              </a:gdLst>
              <a:ahLst/>
              <a:cxnLst>
                <a:cxn ang="T8">
                  <a:pos x="T0" y="T1"/>
                </a:cxn>
                <a:cxn ang="T9">
                  <a:pos x="T2" y="T3"/>
                </a:cxn>
                <a:cxn ang="T10">
                  <a:pos x="T4" y="T5"/>
                </a:cxn>
                <a:cxn ang="T11">
                  <a:pos x="T6" y="T7"/>
                </a:cxn>
              </a:cxnLst>
              <a:rect l="T12" t="T13" r="T14" b="T15"/>
              <a:pathLst>
                <a:path w="64" h="65">
                  <a:moveTo>
                    <a:pt x="32" y="0"/>
                  </a:moveTo>
                  <a:lnTo>
                    <a:pt x="64" y="65"/>
                  </a:lnTo>
                  <a:lnTo>
                    <a:pt x="0" y="65"/>
                  </a:lnTo>
                  <a:lnTo>
                    <a:pt x="32" y="0"/>
                  </a:lnTo>
                  <a:close/>
                </a:path>
              </a:pathLst>
            </a:custGeom>
            <a:solidFill>
              <a:srgbClr val="000000"/>
            </a:solidFill>
            <a:ln w="1588">
              <a:solidFill>
                <a:srgbClr val="000000"/>
              </a:solidFill>
              <a:prstDash val="solid"/>
              <a:round/>
              <a:headEnd/>
              <a:tailEnd/>
            </a:ln>
          </p:spPr>
          <p:txBody>
            <a:bodyPr/>
            <a:lstStyle/>
            <a:p>
              <a:endParaRPr lang="en-GB"/>
            </a:p>
          </p:txBody>
        </p:sp>
        <p:sp>
          <p:nvSpPr>
            <p:cNvPr id="55318" name="Freeform 24"/>
            <p:cNvSpPr>
              <a:spLocks/>
            </p:cNvSpPr>
            <p:nvPr/>
          </p:nvSpPr>
          <p:spPr bwMode="auto">
            <a:xfrm>
              <a:off x="1839" y="2095"/>
              <a:ext cx="65" cy="65"/>
            </a:xfrm>
            <a:custGeom>
              <a:avLst/>
              <a:gdLst>
                <a:gd name="T0" fmla="*/ 33 w 65"/>
                <a:gd name="T1" fmla="*/ 0 h 65"/>
                <a:gd name="T2" fmla="*/ 65 w 65"/>
                <a:gd name="T3" fmla="*/ 65 h 65"/>
                <a:gd name="T4" fmla="*/ 0 w 65"/>
                <a:gd name="T5" fmla="*/ 65 h 65"/>
                <a:gd name="T6" fmla="*/ 33 w 65"/>
                <a:gd name="T7" fmla="*/ 0 h 65"/>
                <a:gd name="T8" fmla="*/ 0 60000 65536"/>
                <a:gd name="T9" fmla="*/ 0 60000 65536"/>
                <a:gd name="T10" fmla="*/ 0 60000 65536"/>
                <a:gd name="T11" fmla="*/ 0 60000 65536"/>
                <a:gd name="T12" fmla="*/ 0 w 65"/>
                <a:gd name="T13" fmla="*/ 0 h 65"/>
                <a:gd name="T14" fmla="*/ 65 w 65"/>
                <a:gd name="T15" fmla="*/ 65 h 65"/>
              </a:gdLst>
              <a:ahLst/>
              <a:cxnLst>
                <a:cxn ang="T8">
                  <a:pos x="T0" y="T1"/>
                </a:cxn>
                <a:cxn ang="T9">
                  <a:pos x="T2" y="T3"/>
                </a:cxn>
                <a:cxn ang="T10">
                  <a:pos x="T4" y="T5"/>
                </a:cxn>
                <a:cxn ang="T11">
                  <a:pos x="T6" y="T7"/>
                </a:cxn>
              </a:cxnLst>
              <a:rect l="T12" t="T13" r="T14" b="T15"/>
              <a:pathLst>
                <a:path w="65" h="65">
                  <a:moveTo>
                    <a:pt x="33" y="0"/>
                  </a:moveTo>
                  <a:lnTo>
                    <a:pt x="65" y="65"/>
                  </a:lnTo>
                  <a:lnTo>
                    <a:pt x="0" y="65"/>
                  </a:lnTo>
                  <a:lnTo>
                    <a:pt x="33" y="0"/>
                  </a:lnTo>
                  <a:close/>
                </a:path>
              </a:pathLst>
            </a:custGeom>
            <a:solidFill>
              <a:srgbClr val="000000"/>
            </a:solidFill>
            <a:ln w="1588">
              <a:solidFill>
                <a:srgbClr val="000000"/>
              </a:solidFill>
              <a:prstDash val="solid"/>
              <a:round/>
              <a:headEnd/>
              <a:tailEnd/>
            </a:ln>
          </p:spPr>
          <p:txBody>
            <a:bodyPr/>
            <a:lstStyle/>
            <a:p>
              <a:endParaRPr lang="en-GB"/>
            </a:p>
          </p:txBody>
        </p:sp>
        <p:sp>
          <p:nvSpPr>
            <p:cNvPr id="55319" name="Freeform 25"/>
            <p:cNvSpPr>
              <a:spLocks/>
            </p:cNvSpPr>
            <p:nvPr/>
          </p:nvSpPr>
          <p:spPr bwMode="auto">
            <a:xfrm>
              <a:off x="1646" y="2093"/>
              <a:ext cx="64" cy="64"/>
            </a:xfrm>
            <a:custGeom>
              <a:avLst/>
              <a:gdLst>
                <a:gd name="T0" fmla="*/ 32 w 64"/>
                <a:gd name="T1" fmla="*/ 0 h 64"/>
                <a:gd name="T2" fmla="*/ 64 w 64"/>
                <a:gd name="T3" fmla="*/ 64 h 64"/>
                <a:gd name="T4" fmla="*/ 0 w 64"/>
                <a:gd name="T5" fmla="*/ 64 h 64"/>
                <a:gd name="T6" fmla="*/ 32 w 64"/>
                <a:gd name="T7" fmla="*/ 0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32" y="0"/>
                  </a:moveTo>
                  <a:lnTo>
                    <a:pt x="64" y="64"/>
                  </a:lnTo>
                  <a:lnTo>
                    <a:pt x="0" y="64"/>
                  </a:lnTo>
                  <a:lnTo>
                    <a:pt x="32" y="0"/>
                  </a:lnTo>
                  <a:close/>
                </a:path>
              </a:pathLst>
            </a:custGeom>
            <a:solidFill>
              <a:srgbClr val="000000"/>
            </a:solidFill>
            <a:ln w="1588">
              <a:solidFill>
                <a:srgbClr val="000000"/>
              </a:solidFill>
              <a:prstDash val="solid"/>
              <a:round/>
              <a:headEnd/>
              <a:tailEnd/>
            </a:ln>
          </p:spPr>
          <p:txBody>
            <a:bodyPr/>
            <a:lstStyle/>
            <a:p>
              <a:endParaRPr lang="en-GB"/>
            </a:p>
          </p:txBody>
        </p:sp>
        <p:sp>
          <p:nvSpPr>
            <p:cNvPr id="55320" name="Freeform 26"/>
            <p:cNvSpPr>
              <a:spLocks/>
            </p:cNvSpPr>
            <p:nvPr/>
          </p:nvSpPr>
          <p:spPr bwMode="auto">
            <a:xfrm>
              <a:off x="1936" y="2051"/>
              <a:ext cx="65" cy="65"/>
            </a:xfrm>
            <a:custGeom>
              <a:avLst/>
              <a:gdLst>
                <a:gd name="T0" fmla="*/ 32 w 65"/>
                <a:gd name="T1" fmla="*/ 0 h 65"/>
                <a:gd name="T2" fmla="*/ 65 w 65"/>
                <a:gd name="T3" fmla="*/ 65 h 65"/>
                <a:gd name="T4" fmla="*/ 0 w 65"/>
                <a:gd name="T5" fmla="*/ 65 h 65"/>
                <a:gd name="T6" fmla="*/ 32 w 65"/>
                <a:gd name="T7" fmla="*/ 0 h 65"/>
                <a:gd name="T8" fmla="*/ 0 60000 65536"/>
                <a:gd name="T9" fmla="*/ 0 60000 65536"/>
                <a:gd name="T10" fmla="*/ 0 60000 65536"/>
                <a:gd name="T11" fmla="*/ 0 60000 65536"/>
                <a:gd name="T12" fmla="*/ 0 w 65"/>
                <a:gd name="T13" fmla="*/ 0 h 65"/>
                <a:gd name="T14" fmla="*/ 65 w 65"/>
                <a:gd name="T15" fmla="*/ 65 h 65"/>
              </a:gdLst>
              <a:ahLst/>
              <a:cxnLst>
                <a:cxn ang="T8">
                  <a:pos x="T0" y="T1"/>
                </a:cxn>
                <a:cxn ang="T9">
                  <a:pos x="T2" y="T3"/>
                </a:cxn>
                <a:cxn ang="T10">
                  <a:pos x="T4" y="T5"/>
                </a:cxn>
                <a:cxn ang="T11">
                  <a:pos x="T6" y="T7"/>
                </a:cxn>
              </a:cxnLst>
              <a:rect l="T12" t="T13" r="T14" b="T15"/>
              <a:pathLst>
                <a:path w="65" h="65">
                  <a:moveTo>
                    <a:pt x="32" y="0"/>
                  </a:moveTo>
                  <a:lnTo>
                    <a:pt x="65" y="65"/>
                  </a:lnTo>
                  <a:lnTo>
                    <a:pt x="0" y="65"/>
                  </a:lnTo>
                  <a:lnTo>
                    <a:pt x="32" y="0"/>
                  </a:lnTo>
                  <a:close/>
                </a:path>
              </a:pathLst>
            </a:custGeom>
            <a:solidFill>
              <a:srgbClr val="000000"/>
            </a:solidFill>
            <a:ln w="1588">
              <a:solidFill>
                <a:srgbClr val="000000"/>
              </a:solidFill>
              <a:prstDash val="solid"/>
              <a:round/>
              <a:headEnd/>
              <a:tailEnd/>
            </a:ln>
          </p:spPr>
          <p:txBody>
            <a:bodyPr/>
            <a:lstStyle/>
            <a:p>
              <a:endParaRPr lang="en-GB"/>
            </a:p>
          </p:txBody>
        </p:sp>
        <p:sp>
          <p:nvSpPr>
            <p:cNvPr id="55321" name="Freeform 27"/>
            <p:cNvSpPr>
              <a:spLocks/>
            </p:cNvSpPr>
            <p:nvPr/>
          </p:nvSpPr>
          <p:spPr bwMode="auto">
            <a:xfrm>
              <a:off x="1549" y="2034"/>
              <a:ext cx="64" cy="64"/>
            </a:xfrm>
            <a:custGeom>
              <a:avLst/>
              <a:gdLst>
                <a:gd name="T0" fmla="*/ 32 w 64"/>
                <a:gd name="T1" fmla="*/ 0 h 64"/>
                <a:gd name="T2" fmla="*/ 64 w 64"/>
                <a:gd name="T3" fmla="*/ 64 h 64"/>
                <a:gd name="T4" fmla="*/ 0 w 64"/>
                <a:gd name="T5" fmla="*/ 64 h 64"/>
                <a:gd name="T6" fmla="*/ 32 w 64"/>
                <a:gd name="T7" fmla="*/ 0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32" y="0"/>
                  </a:moveTo>
                  <a:lnTo>
                    <a:pt x="64" y="64"/>
                  </a:lnTo>
                  <a:lnTo>
                    <a:pt x="0" y="64"/>
                  </a:lnTo>
                  <a:lnTo>
                    <a:pt x="32" y="0"/>
                  </a:lnTo>
                  <a:close/>
                </a:path>
              </a:pathLst>
            </a:custGeom>
            <a:solidFill>
              <a:srgbClr val="000000"/>
            </a:solidFill>
            <a:ln w="1588">
              <a:solidFill>
                <a:srgbClr val="000000"/>
              </a:solidFill>
              <a:prstDash val="solid"/>
              <a:round/>
              <a:headEnd/>
              <a:tailEnd/>
            </a:ln>
          </p:spPr>
          <p:txBody>
            <a:bodyPr/>
            <a:lstStyle/>
            <a:p>
              <a:endParaRPr lang="en-GB"/>
            </a:p>
          </p:txBody>
        </p:sp>
        <p:sp>
          <p:nvSpPr>
            <p:cNvPr id="55322" name="Freeform 28"/>
            <p:cNvSpPr>
              <a:spLocks/>
            </p:cNvSpPr>
            <p:nvPr/>
          </p:nvSpPr>
          <p:spPr bwMode="auto">
            <a:xfrm>
              <a:off x="1743" y="1966"/>
              <a:ext cx="64" cy="65"/>
            </a:xfrm>
            <a:custGeom>
              <a:avLst/>
              <a:gdLst>
                <a:gd name="T0" fmla="*/ 32 w 64"/>
                <a:gd name="T1" fmla="*/ 0 h 65"/>
                <a:gd name="T2" fmla="*/ 64 w 64"/>
                <a:gd name="T3" fmla="*/ 65 h 65"/>
                <a:gd name="T4" fmla="*/ 0 w 64"/>
                <a:gd name="T5" fmla="*/ 65 h 65"/>
                <a:gd name="T6" fmla="*/ 32 w 64"/>
                <a:gd name="T7" fmla="*/ 0 h 65"/>
                <a:gd name="T8" fmla="*/ 0 60000 65536"/>
                <a:gd name="T9" fmla="*/ 0 60000 65536"/>
                <a:gd name="T10" fmla="*/ 0 60000 65536"/>
                <a:gd name="T11" fmla="*/ 0 60000 65536"/>
                <a:gd name="T12" fmla="*/ 0 w 64"/>
                <a:gd name="T13" fmla="*/ 0 h 65"/>
                <a:gd name="T14" fmla="*/ 64 w 64"/>
                <a:gd name="T15" fmla="*/ 65 h 65"/>
              </a:gdLst>
              <a:ahLst/>
              <a:cxnLst>
                <a:cxn ang="T8">
                  <a:pos x="T0" y="T1"/>
                </a:cxn>
                <a:cxn ang="T9">
                  <a:pos x="T2" y="T3"/>
                </a:cxn>
                <a:cxn ang="T10">
                  <a:pos x="T4" y="T5"/>
                </a:cxn>
                <a:cxn ang="T11">
                  <a:pos x="T6" y="T7"/>
                </a:cxn>
              </a:cxnLst>
              <a:rect l="T12" t="T13" r="T14" b="T15"/>
              <a:pathLst>
                <a:path w="64" h="65">
                  <a:moveTo>
                    <a:pt x="32" y="0"/>
                  </a:moveTo>
                  <a:lnTo>
                    <a:pt x="64" y="65"/>
                  </a:lnTo>
                  <a:lnTo>
                    <a:pt x="0" y="65"/>
                  </a:lnTo>
                  <a:lnTo>
                    <a:pt x="32" y="0"/>
                  </a:lnTo>
                  <a:close/>
                </a:path>
              </a:pathLst>
            </a:custGeom>
            <a:solidFill>
              <a:srgbClr val="000000"/>
            </a:solidFill>
            <a:ln w="1588">
              <a:solidFill>
                <a:srgbClr val="000000"/>
              </a:solidFill>
              <a:prstDash val="solid"/>
              <a:round/>
              <a:headEnd/>
              <a:tailEnd/>
            </a:ln>
          </p:spPr>
          <p:txBody>
            <a:bodyPr/>
            <a:lstStyle/>
            <a:p>
              <a:endParaRPr lang="en-GB"/>
            </a:p>
          </p:txBody>
        </p:sp>
        <p:sp>
          <p:nvSpPr>
            <p:cNvPr id="55323" name="Freeform 29"/>
            <p:cNvSpPr>
              <a:spLocks/>
            </p:cNvSpPr>
            <p:nvPr/>
          </p:nvSpPr>
          <p:spPr bwMode="auto">
            <a:xfrm>
              <a:off x="1743" y="1844"/>
              <a:ext cx="64" cy="65"/>
            </a:xfrm>
            <a:custGeom>
              <a:avLst/>
              <a:gdLst>
                <a:gd name="T0" fmla="*/ 32 w 64"/>
                <a:gd name="T1" fmla="*/ 0 h 65"/>
                <a:gd name="T2" fmla="*/ 64 w 64"/>
                <a:gd name="T3" fmla="*/ 65 h 65"/>
                <a:gd name="T4" fmla="*/ 0 w 64"/>
                <a:gd name="T5" fmla="*/ 65 h 65"/>
                <a:gd name="T6" fmla="*/ 32 w 64"/>
                <a:gd name="T7" fmla="*/ 0 h 65"/>
                <a:gd name="T8" fmla="*/ 0 60000 65536"/>
                <a:gd name="T9" fmla="*/ 0 60000 65536"/>
                <a:gd name="T10" fmla="*/ 0 60000 65536"/>
                <a:gd name="T11" fmla="*/ 0 60000 65536"/>
                <a:gd name="T12" fmla="*/ 0 w 64"/>
                <a:gd name="T13" fmla="*/ 0 h 65"/>
                <a:gd name="T14" fmla="*/ 64 w 64"/>
                <a:gd name="T15" fmla="*/ 65 h 65"/>
              </a:gdLst>
              <a:ahLst/>
              <a:cxnLst>
                <a:cxn ang="T8">
                  <a:pos x="T0" y="T1"/>
                </a:cxn>
                <a:cxn ang="T9">
                  <a:pos x="T2" y="T3"/>
                </a:cxn>
                <a:cxn ang="T10">
                  <a:pos x="T4" y="T5"/>
                </a:cxn>
                <a:cxn ang="T11">
                  <a:pos x="T6" y="T7"/>
                </a:cxn>
              </a:cxnLst>
              <a:rect l="T12" t="T13" r="T14" b="T15"/>
              <a:pathLst>
                <a:path w="64" h="65">
                  <a:moveTo>
                    <a:pt x="32" y="0"/>
                  </a:moveTo>
                  <a:lnTo>
                    <a:pt x="64" y="65"/>
                  </a:lnTo>
                  <a:lnTo>
                    <a:pt x="0" y="65"/>
                  </a:lnTo>
                  <a:lnTo>
                    <a:pt x="32" y="0"/>
                  </a:lnTo>
                  <a:close/>
                </a:path>
              </a:pathLst>
            </a:custGeom>
            <a:solidFill>
              <a:srgbClr val="000000"/>
            </a:solidFill>
            <a:ln w="1588">
              <a:solidFill>
                <a:srgbClr val="000000"/>
              </a:solidFill>
              <a:prstDash val="solid"/>
              <a:round/>
              <a:headEnd/>
              <a:tailEnd/>
            </a:ln>
          </p:spPr>
          <p:txBody>
            <a:bodyPr/>
            <a:lstStyle/>
            <a:p>
              <a:endParaRPr lang="en-GB"/>
            </a:p>
          </p:txBody>
        </p:sp>
        <p:sp>
          <p:nvSpPr>
            <p:cNvPr id="55324" name="Freeform 30"/>
            <p:cNvSpPr>
              <a:spLocks/>
            </p:cNvSpPr>
            <p:nvPr/>
          </p:nvSpPr>
          <p:spPr bwMode="auto">
            <a:xfrm>
              <a:off x="1743" y="1644"/>
              <a:ext cx="64" cy="64"/>
            </a:xfrm>
            <a:custGeom>
              <a:avLst/>
              <a:gdLst>
                <a:gd name="T0" fmla="*/ 32 w 64"/>
                <a:gd name="T1" fmla="*/ 0 h 64"/>
                <a:gd name="T2" fmla="*/ 64 w 64"/>
                <a:gd name="T3" fmla="*/ 64 h 64"/>
                <a:gd name="T4" fmla="*/ 0 w 64"/>
                <a:gd name="T5" fmla="*/ 64 h 64"/>
                <a:gd name="T6" fmla="*/ 32 w 64"/>
                <a:gd name="T7" fmla="*/ 0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32" y="0"/>
                  </a:moveTo>
                  <a:lnTo>
                    <a:pt x="64" y="64"/>
                  </a:lnTo>
                  <a:lnTo>
                    <a:pt x="0" y="64"/>
                  </a:lnTo>
                  <a:lnTo>
                    <a:pt x="32" y="0"/>
                  </a:lnTo>
                  <a:close/>
                </a:path>
              </a:pathLst>
            </a:custGeom>
            <a:solidFill>
              <a:srgbClr val="000000"/>
            </a:solidFill>
            <a:ln w="1588">
              <a:solidFill>
                <a:srgbClr val="000000"/>
              </a:solidFill>
              <a:prstDash val="solid"/>
              <a:round/>
              <a:headEnd/>
              <a:tailEnd/>
            </a:ln>
          </p:spPr>
          <p:txBody>
            <a:bodyPr/>
            <a:lstStyle/>
            <a:p>
              <a:endParaRPr lang="en-GB"/>
            </a:p>
          </p:txBody>
        </p:sp>
        <p:sp>
          <p:nvSpPr>
            <p:cNvPr id="55325" name="Line 31"/>
            <p:cNvSpPr>
              <a:spLocks noChangeShapeType="1"/>
            </p:cNvSpPr>
            <p:nvPr/>
          </p:nvSpPr>
          <p:spPr bwMode="auto">
            <a:xfrm>
              <a:off x="2313" y="2761"/>
              <a:ext cx="537"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26" name="Freeform 32"/>
            <p:cNvSpPr>
              <a:spLocks/>
            </p:cNvSpPr>
            <p:nvPr/>
          </p:nvSpPr>
          <p:spPr bwMode="auto">
            <a:xfrm>
              <a:off x="2549" y="2960"/>
              <a:ext cx="65" cy="64"/>
            </a:xfrm>
            <a:custGeom>
              <a:avLst/>
              <a:gdLst>
                <a:gd name="T0" fmla="*/ 0 w 65"/>
                <a:gd name="T1" fmla="*/ 0 h 64"/>
                <a:gd name="T2" fmla="*/ 65 w 65"/>
                <a:gd name="T3" fmla="*/ 0 h 64"/>
                <a:gd name="T4" fmla="*/ 33 w 65"/>
                <a:gd name="T5" fmla="*/ 64 h 64"/>
                <a:gd name="T6" fmla="*/ 0 w 65"/>
                <a:gd name="T7" fmla="*/ 0 h 64"/>
                <a:gd name="T8" fmla="*/ 0 60000 65536"/>
                <a:gd name="T9" fmla="*/ 0 60000 65536"/>
                <a:gd name="T10" fmla="*/ 0 60000 65536"/>
                <a:gd name="T11" fmla="*/ 0 60000 65536"/>
                <a:gd name="T12" fmla="*/ 0 w 65"/>
                <a:gd name="T13" fmla="*/ 0 h 64"/>
                <a:gd name="T14" fmla="*/ 65 w 65"/>
                <a:gd name="T15" fmla="*/ 64 h 64"/>
              </a:gdLst>
              <a:ahLst/>
              <a:cxnLst>
                <a:cxn ang="T8">
                  <a:pos x="T0" y="T1"/>
                </a:cxn>
                <a:cxn ang="T9">
                  <a:pos x="T2" y="T3"/>
                </a:cxn>
                <a:cxn ang="T10">
                  <a:pos x="T4" y="T5"/>
                </a:cxn>
                <a:cxn ang="T11">
                  <a:pos x="T6" y="T7"/>
                </a:cxn>
              </a:cxnLst>
              <a:rect l="T12" t="T13" r="T14" b="T15"/>
              <a:pathLst>
                <a:path w="65" h="64">
                  <a:moveTo>
                    <a:pt x="0" y="0"/>
                  </a:moveTo>
                  <a:lnTo>
                    <a:pt x="65" y="0"/>
                  </a:lnTo>
                  <a:lnTo>
                    <a:pt x="33" y="64"/>
                  </a:lnTo>
                  <a:lnTo>
                    <a:pt x="0" y="0"/>
                  </a:lnTo>
                  <a:close/>
                </a:path>
              </a:pathLst>
            </a:custGeom>
            <a:solidFill>
              <a:srgbClr val="000000"/>
            </a:solidFill>
            <a:ln w="1588">
              <a:solidFill>
                <a:srgbClr val="000000"/>
              </a:solidFill>
              <a:prstDash val="solid"/>
              <a:round/>
              <a:headEnd/>
              <a:tailEnd/>
            </a:ln>
          </p:spPr>
          <p:txBody>
            <a:bodyPr/>
            <a:lstStyle/>
            <a:p>
              <a:endParaRPr lang="en-GB"/>
            </a:p>
          </p:txBody>
        </p:sp>
        <p:sp>
          <p:nvSpPr>
            <p:cNvPr id="55327" name="Freeform 33"/>
            <p:cNvSpPr>
              <a:spLocks/>
            </p:cNvSpPr>
            <p:nvPr/>
          </p:nvSpPr>
          <p:spPr bwMode="auto">
            <a:xfrm>
              <a:off x="2646" y="2894"/>
              <a:ext cx="65" cy="64"/>
            </a:xfrm>
            <a:custGeom>
              <a:avLst/>
              <a:gdLst>
                <a:gd name="T0" fmla="*/ 0 w 65"/>
                <a:gd name="T1" fmla="*/ 0 h 64"/>
                <a:gd name="T2" fmla="*/ 65 w 65"/>
                <a:gd name="T3" fmla="*/ 0 h 64"/>
                <a:gd name="T4" fmla="*/ 32 w 65"/>
                <a:gd name="T5" fmla="*/ 64 h 64"/>
                <a:gd name="T6" fmla="*/ 0 w 65"/>
                <a:gd name="T7" fmla="*/ 0 h 64"/>
                <a:gd name="T8" fmla="*/ 0 60000 65536"/>
                <a:gd name="T9" fmla="*/ 0 60000 65536"/>
                <a:gd name="T10" fmla="*/ 0 60000 65536"/>
                <a:gd name="T11" fmla="*/ 0 60000 65536"/>
                <a:gd name="T12" fmla="*/ 0 w 65"/>
                <a:gd name="T13" fmla="*/ 0 h 64"/>
                <a:gd name="T14" fmla="*/ 65 w 65"/>
                <a:gd name="T15" fmla="*/ 64 h 64"/>
              </a:gdLst>
              <a:ahLst/>
              <a:cxnLst>
                <a:cxn ang="T8">
                  <a:pos x="T0" y="T1"/>
                </a:cxn>
                <a:cxn ang="T9">
                  <a:pos x="T2" y="T3"/>
                </a:cxn>
                <a:cxn ang="T10">
                  <a:pos x="T4" y="T5"/>
                </a:cxn>
                <a:cxn ang="T11">
                  <a:pos x="T6" y="T7"/>
                </a:cxn>
              </a:cxnLst>
              <a:rect l="T12" t="T13" r="T14" b="T15"/>
              <a:pathLst>
                <a:path w="65" h="64">
                  <a:moveTo>
                    <a:pt x="0" y="0"/>
                  </a:moveTo>
                  <a:lnTo>
                    <a:pt x="65" y="0"/>
                  </a:lnTo>
                  <a:lnTo>
                    <a:pt x="32" y="64"/>
                  </a:lnTo>
                  <a:lnTo>
                    <a:pt x="0" y="0"/>
                  </a:lnTo>
                  <a:close/>
                </a:path>
              </a:pathLst>
            </a:custGeom>
            <a:solidFill>
              <a:srgbClr val="000000"/>
            </a:solidFill>
            <a:ln w="1588">
              <a:solidFill>
                <a:srgbClr val="000000"/>
              </a:solidFill>
              <a:prstDash val="solid"/>
              <a:round/>
              <a:headEnd/>
              <a:tailEnd/>
            </a:ln>
          </p:spPr>
          <p:txBody>
            <a:bodyPr/>
            <a:lstStyle/>
            <a:p>
              <a:endParaRPr lang="en-GB"/>
            </a:p>
          </p:txBody>
        </p:sp>
        <p:sp>
          <p:nvSpPr>
            <p:cNvPr id="55328" name="Freeform 34"/>
            <p:cNvSpPr>
              <a:spLocks/>
            </p:cNvSpPr>
            <p:nvPr/>
          </p:nvSpPr>
          <p:spPr bwMode="auto">
            <a:xfrm>
              <a:off x="2452" y="2866"/>
              <a:ext cx="65" cy="64"/>
            </a:xfrm>
            <a:custGeom>
              <a:avLst/>
              <a:gdLst>
                <a:gd name="T0" fmla="*/ 0 w 65"/>
                <a:gd name="T1" fmla="*/ 0 h 64"/>
                <a:gd name="T2" fmla="*/ 65 w 65"/>
                <a:gd name="T3" fmla="*/ 0 h 64"/>
                <a:gd name="T4" fmla="*/ 33 w 65"/>
                <a:gd name="T5" fmla="*/ 64 h 64"/>
                <a:gd name="T6" fmla="*/ 0 w 65"/>
                <a:gd name="T7" fmla="*/ 0 h 64"/>
                <a:gd name="T8" fmla="*/ 0 60000 65536"/>
                <a:gd name="T9" fmla="*/ 0 60000 65536"/>
                <a:gd name="T10" fmla="*/ 0 60000 65536"/>
                <a:gd name="T11" fmla="*/ 0 60000 65536"/>
                <a:gd name="T12" fmla="*/ 0 w 65"/>
                <a:gd name="T13" fmla="*/ 0 h 64"/>
                <a:gd name="T14" fmla="*/ 65 w 65"/>
                <a:gd name="T15" fmla="*/ 64 h 64"/>
              </a:gdLst>
              <a:ahLst/>
              <a:cxnLst>
                <a:cxn ang="T8">
                  <a:pos x="T0" y="T1"/>
                </a:cxn>
                <a:cxn ang="T9">
                  <a:pos x="T2" y="T3"/>
                </a:cxn>
                <a:cxn ang="T10">
                  <a:pos x="T4" y="T5"/>
                </a:cxn>
                <a:cxn ang="T11">
                  <a:pos x="T6" y="T7"/>
                </a:cxn>
              </a:cxnLst>
              <a:rect l="T12" t="T13" r="T14" b="T15"/>
              <a:pathLst>
                <a:path w="65" h="64">
                  <a:moveTo>
                    <a:pt x="0" y="0"/>
                  </a:moveTo>
                  <a:lnTo>
                    <a:pt x="65" y="0"/>
                  </a:lnTo>
                  <a:lnTo>
                    <a:pt x="33" y="64"/>
                  </a:lnTo>
                  <a:lnTo>
                    <a:pt x="0" y="0"/>
                  </a:lnTo>
                  <a:close/>
                </a:path>
              </a:pathLst>
            </a:custGeom>
            <a:solidFill>
              <a:srgbClr val="000000"/>
            </a:solidFill>
            <a:ln w="1588">
              <a:solidFill>
                <a:srgbClr val="000000"/>
              </a:solidFill>
              <a:prstDash val="solid"/>
              <a:round/>
              <a:headEnd/>
              <a:tailEnd/>
            </a:ln>
          </p:spPr>
          <p:txBody>
            <a:bodyPr/>
            <a:lstStyle/>
            <a:p>
              <a:endParaRPr lang="en-GB"/>
            </a:p>
          </p:txBody>
        </p:sp>
        <p:sp>
          <p:nvSpPr>
            <p:cNvPr id="55329" name="Freeform 35"/>
            <p:cNvSpPr>
              <a:spLocks/>
            </p:cNvSpPr>
            <p:nvPr/>
          </p:nvSpPr>
          <p:spPr bwMode="auto">
            <a:xfrm>
              <a:off x="2549" y="2686"/>
              <a:ext cx="65" cy="64"/>
            </a:xfrm>
            <a:custGeom>
              <a:avLst/>
              <a:gdLst>
                <a:gd name="T0" fmla="*/ 0 w 65"/>
                <a:gd name="T1" fmla="*/ 0 h 64"/>
                <a:gd name="T2" fmla="*/ 65 w 65"/>
                <a:gd name="T3" fmla="*/ 0 h 64"/>
                <a:gd name="T4" fmla="*/ 33 w 65"/>
                <a:gd name="T5" fmla="*/ 64 h 64"/>
                <a:gd name="T6" fmla="*/ 0 w 65"/>
                <a:gd name="T7" fmla="*/ 0 h 64"/>
                <a:gd name="T8" fmla="*/ 0 60000 65536"/>
                <a:gd name="T9" fmla="*/ 0 60000 65536"/>
                <a:gd name="T10" fmla="*/ 0 60000 65536"/>
                <a:gd name="T11" fmla="*/ 0 60000 65536"/>
                <a:gd name="T12" fmla="*/ 0 w 65"/>
                <a:gd name="T13" fmla="*/ 0 h 64"/>
                <a:gd name="T14" fmla="*/ 65 w 65"/>
                <a:gd name="T15" fmla="*/ 64 h 64"/>
              </a:gdLst>
              <a:ahLst/>
              <a:cxnLst>
                <a:cxn ang="T8">
                  <a:pos x="T0" y="T1"/>
                </a:cxn>
                <a:cxn ang="T9">
                  <a:pos x="T2" y="T3"/>
                </a:cxn>
                <a:cxn ang="T10">
                  <a:pos x="T4" y="T5"/>
                </a:cxn>
                <a:cxn ang="T11">
                  <a:pos x="T6" y="T7"/>
                </a:cxn>
              </a:cxnLst>
              <a:rect l="T12" t="T13" r="T14" b="T15"/>
              <a:pathLst>
                <a:path w="65" h="64">
                  <a:moveTo>
                    <a:pt x="0" y="0"/>
                  </a:moveTo>
                  <a:lnTo>
                    <a:pt x="65" y="0"/>
                  </a:lnTo>
                  <a:lnTo>
                    <a:pt x="33" y="64"/>
                  </a:lnTo>
                  <a:lnTo>
                    <a:pt x="0" y="0"/>
                  </a:lnTo>
                  <a:close/>
                </a:path>
              </a:pathLst>
            </a:custGeom>
            <a:solidFill>
              <a:srgbClr val="000000"/>
            </a:solidFill>
            <a:ln w="1588">
              <a:solidFill>
                <a:srgbClr val="000000"/>
              </a:solidFill>
              <a:prstDash val="solid"/>
              <a:round/>
              <a:headEnd/>
              <a:tailEnd/>
            </a:ln>
          </p:spPr>
          <p:txBody>
            <a:bodyPr/>
            <a:lstStyle/>
            <a:p>
              <a:endParaRPr lang="en-GB"/>
            </a:p>
          </p:txBody>
        </p:sp>
        <p:sp>
          <p:nvSpPr>
            <p:cNvPr id="55330" name="Freeform 36"/>
            <p:cNvSpPr>
              <a:spLocks/>
            </p:cNvSpPr>
            <p:nvPr/>
          </p:nvSpPr>
          <p:spPr bwMode="auto">
            <a:xfrm>
              <a:off x="2452" y="2676"/>
              <a:ext cx="65" cy="65"/>
            </a:xfrm>
            <a:custGeom>
              <a:avLst/>
              <a:gdLst>
                <a:gd name="T0" fmla="*/ 0 w 65"/>
                <a:gd name="T1" fmla="*/ 0 h 65"/>
                <a:gd name="T2" fmla="*/ 65 w 65"/>
                <a:gd name="T3" fmla="*/ 0 h 65"/>
                <a:gd name="T4" fmla="*/ 33 w 65"/>
                <a:gd name="T5" fmla="*/ 65 h 65"/>
                <a:gd name="T6" fmla="*/ 0 w 65"/>
                <a:gd name="T7" fmla="*/ 0 h 65"/>
                <a:gd name="T8" fmla="*/ 0 60000 65536"/>
                <a:gd name="T9" fmla="*/ 0 60000 65536"/>
                <a:gd name="T10" fmla="*/ 0 60000 65536"/>
                <a:gd name="T11" fmla="*/ 0 60000 65536"/>
                <a:gd name="T12" fmla="*/ 0 w 65"/>
                <a:gd name="T13" fmla="*/ 0 h 65"/>
                <a:gd name="T14" fmla="*/ 65 w 65"/>
                <a:gd name="T15" fmla="*/ 65 h 65"/>
              </a:gdLst>
              <a:ahLst/>
              <a:cxnLst>
                <a:cxn ang="T8">
                  <a:pos x="T0" y="T1"/>
                </a:cxn>
                <a:cxn ang="T9">
                  <a:pos x="T2" y="T3"/>
                </a:cxn>
                <a:cxn ang="T10">
                  <a:pos x="T4" y="T5"/>
                </a:cxn>
                <a:cxn ang="T11">
                  <a:pos x="T6" y="T7"/>
                </a:cxn>
              </a:cxnLst>
              <a:rect l="T12" t="T13" r="T14" b="T15"/>
              <a:pathLst>
                <a:path w="65" h="65">
                  <a:moveTo>
                    <a:pt x="0" y="0"/>
                  </a:moveTo>
                  <a:lnTo>
                    <a:pt x="65" y="0"/>
                  </a:lnTo>
                  <a:lnTo>
                    <a:pt x="33" y="65"/>
                  </a:lnTo>
                  <a:lnTo>
                    <a:pt x="0" y="0"/>
                  </a:lnTo>
                  <a:close/>
                </a:path>
              </a:pathLst>
            </a:custGeom>
            <a:solidFill>
              <a:srgbClr val="000000"/>
            </a:solidFill>
            <a:ln w="1588">
              <a:solidFill>
                <a:srgbClr val="000000"/>
              </a:solidFill>
              <a:prstDash val="solid"/>
              <a:round/>
              <a:headEnd/>
              <a:tailEnd/>
            </a:ln>
          </p:spPr>
          <p:txBody>
            <a:bodyPr/>
            <a:lstStyle/>
            <a:p>
              <a:endParaRPr lang="en-GB"/>
            </a:p>
          </p:txBody>
        </p:sp>
        <p:sp>
          <p:nvSpPr>
            <p:cNvPr id="55331" name="Freeform 37"/>
            <p:cNvSpPr>
              <a:spLocks/>
            </p:cNvSpPr>
            <p:nvPr/>
          </p:nvSpPr>
          <p:spPr bwMode="auto">
            <a:xfrm>
              <a:off x="2646" y="2628"/>
              <a:ext cx="65" cy="64"/>
            </a:xfrm>
            <a:custGeom>
              <a:avLst/>
              <a:gdLst>
                <a:gd name="T0" fmla="*/ 0 w 65"/>
                <a:gd name="T1" fmla="*/ 0 h 64"/>
                <a:gd name="T2" fmla="*/ 65 w 65"/>
                <a:gd name="T3" fmla="*/ 0 h 64"/>
                <a:gd name="T4" fmla="*/ 32 w 65"/>
                <a:gd name="T5" fmla="*/ 64 h 64"/>
                <a:gd name="T6" fmla="*/ 0 w 65"/>
                <a:gd name="T7" fmla="*/ 0 h 64"/>
                <a:gd name="T8" fmla="*/ 0 60000 65536"/>
                <a:gd name="T9" fmla="*/ 0 60000 65536"/>
                <a:gd name="T10" fmla="*/ 0 60000 65536"/>
                <a:gd name="T11" fmla="*/ 0 60000 65536"/>
                <a:gd name="T12" fmla="*/ 0 w 65"/>
                <a:gd name="T13" fmla="*/ 0 h 64"/>
                <a:gd name="T14" fmla="*/ 65 w 65"/>
                <a:gd name="T15" fmla="*/ 64 h 64"/>
              </a:gdLst>
              <a:ahLst/>
              <a:cxnLst>
                <a:cxn ang="T8">
                  <a:pos x="T0" y="T1"/>
                </a:cxn>
                <a:cxn ang="T9">
                  <a:pos x="T2" y="T3"/>
                </a:cxn>
                <a:cxn ang="T10">
                  <a:pos x="T4" y="T5"/>
                </a:cxn>
                <a:cxn ang="T11">
                  <a:pos x="T6" y="T7"/>
                </a:cxn>
              </a:cxnLst>
              <a:rect l="T12" t="T13" r="T14" b="T15"/>
              <a:pathLst>
                <a:path w="65" h="64">
                  <a:moveTo>
                    <a:pt x="0" y="0"/>
                  </a:moveTo>
                  <a:lnTo>
                    <a:pt x="65" y="0"/>
                  </a:lnTo>
                  <a:lnTo>
                    <a:pt x="32" y="64"/>
                  </a:lnTo>
                  <a:lnTo>
                    <a:pt x="0" y="0"/>
                  </a:lnTo>
                  <a:close/>
                </a:path>
              </a:pathLst>
            </a:custGeom>
            <a:solidFill>
              <a:srgbClr val="000000"/>
            </a:solidFill>
            <a:ln w="1588">
              <a:solidFill>
                <a:srgbClr val="000000"/>
              </a:solidFill>
              <a:prstDash val="solid"/>
              <a:round/>
              <a:headEnd/>
              <a:tailEnd/>
            </a:ln>
          </p:spPr>
          <p:txBody>
            <a:bodyPr/>
            <a:lstStyle/>
            <a:p>
              <a:endParaRPr lang="en-GB"/>
            </a:p>
          </p:txBody>
        </p:sp>
        <p:sp>
          <p:nvSpPr>
            <p:cNvPr id="55332" name="Freeform 38"/>
            <p:cNvSpPr>
              <a:spLocks/>
            </p:cNvSpPr>
            <p:nvPr/>
          </p:nvSpPr>
          <p:spPr bwMode="auto">
            <a:xfrm>
              <a:off x="2549" y="2563"/>
              <a:ext cx="65" cy="65"/>
            </a:xfrm>
            <a:custGeom>
              <a:avLst/>
              <a:gdLst>
                <a:gd name="T0" fmla="*/ 0 w 65"/>
                <a:gd name="T1" fmla="*/ 0 h 65"/>
                <a:gd name="T2" fmla="*/ 65 w 65"/>
                <a:gd name="T3" fmla="*/ 0 h 65"/>
                <a:gd name="T4" fmla="*/ 33 w 65"/>
                <a:gd name="T5" fmla="*/ 65 h 65"/>
                <a:gd name="T6" fmla="*/ 0 w 65"/>
                <a:gd name="T7" fmla="*/ 0 h 65"/>
                <a:gd name="T8" fmla="*/ 0 60000 65536"/>
                <a:gd name="T9" fmla="*/ 0 60000 65536"/>
                <a:gd name="T10" fmla="*/ 0 60000 65536"/>
                <a:gd name="T11" fmla="*/ 0 60000 65536"/>
                <a:gd name="T12" fmla="*/ 0 w 65"/>
                <a:gd name="T13" fmla="*/ 0 h 65"/>
                <a:gd name="T14" fmla="*/ 65 w 65"/>
                <a:gd name="T15" fmla="*/ 65 h 65"/>
              </a:gdLst>
              <a:ahLst/>
              <a:cxnLst>
                <a:cxn ang="T8">
                  <a:pos x="T0" y="T1"/>
                </a:cxn>
                <a:cxn ang="T9">
                  <a:pos x="T2" y="T3"/>
                </a:cxn>
                <a:cxn ang="T10">
                  <a:pos x="T4" y="T5"/>
                </a:cxn>
                <a:cxn ang="T11">
                  <a:pos x="T6" y="T7"/>
                </a:cxn>
              </a:cxnLst>
              <a:rect l="T12" t="T13" r="T14" b="T15"/>
              <a:pathLst>
                <a:path w="65" h="65">
                  <a:moveTo>
                    <a:pt x="0" y="0"/>
                  </a:moveTo>
                  <a:lnTo>
                    <a:pt x="65" y="0"/>
                  </a:lnTo>
                  <a:lnTo>
                    <a:pt x="33" y="65"/>
                  </a:lnTo>
                  <a:lnTo>
                    <a:pt x="0" y="0"/>
                  </a:lnTo>
                  <a:close/>
                </a:path>
              </a:pathLst>
            </a:custGeom>
            <a:solidFill>
              <a:srgbClr val="000000"/>
            </a:solidFill>
            <a:ln w="1588">
              <a:solidFill>
                <a:srgbClr val="000000"/>
              </a:solidFill>
              <a:prstDash val="solid"/>
              <a:round/>
              <a:headEnd/>
              <a:tailEnd/>
            </a:ln>
          </p:spPr>
          <p:txBody>
            <a:bodyPr/>
            <a:lstStyle/>
            <a:p>
              <a:endParaRPr lang="en-GB"/>
            </a:p>
          </p:txBody>
        </p:sp>
        <p:sp>
          <p:nvSpPr>
            <p:cNvPr id="55333" name="Freeform 39"/>
            <p:cNvSpPr>
              <a:spLocks/>
            </p:cNvSpPr>
            <p:nvPr/>
          </p:nvSpPr>
          <p:spPr bwMode="auto">
            <a:xfrm>
              <a:off x="2646" y="2555"/>
              <a:ext cx="65" cy="65"/>
            </a:xfrm>
            <a:custGeom>
              <a:avLst/>
              <a:gdLst>
                <a:gd name="T0" fmla="*/ 0 w 65"/>
                <a:gd name="T1" fmla="*/ 0 h 65"/>
                <a:gd name="T2" fmla="*/ 65 w 65"/>
                <a:gd name="T3" fmla="*/ 0 h 65"/>
                <a:gd name="T4" fmla="*/ 32 w 65"/>
                <a:gd name="T5" fmla="*/ 65 h 65"/>
                <a:gd name="T6" fmla="*/ 0 w 65"/>
                <a:gd name="T7" fmla="*/ 0 h 65"/>
                <a:gd name="T8" fmla="*/ 0 60000 65536"/>
                <a:gd name="T9" fmla="*/ 0 60000 65536"/>
                <a:gd name="T10" fmla="*/ 0 60000 65536"/>
                <a:gd name="T11" fmla="*/ 0 60000 65536"/>
                <a:gd name="T12" fmla="*/ 0 w 65"/>
                <a:gd name="T13" fmla="*/ 0 h 65"/>
                <a:gd name="T14" fmla="*/ 65 w 65"/>
                <a:gd name="T15" fmla="*/ 65 h 65"/>
              </a:gdLst>
              <a:ahLst/>
              <a:cxnLst>
                <a:cxn ang="T8">
                  <a:pos x="T0" y="T1"/>
                </a:cxn>
                <a:cxn ang="T9">
                  <a:pos x="T2" y="T3"/>
                </a:cxn>
                <a:cxn ang="T10">
                  <a:pos x="T4" y="T5"/>
                </a:cxn>
                <a:cxn ang="T11">
                  <a:pos x="T6" y="T7"/>
                </a:cxn>
              </a:cxnLst>
              <a:rect l="T12" t="T13" r="T14" b="T15"/>
              <a:pathLst>
                <a:path w="65" h="65">
                  <a:moveTo>
                    <a:pt x="0" y="0"/>
                  </a:moveTo>
                  <a:lnTo>
                    <a:pt x="65" y="0"/>
                  </a:lnTo>
                  <a:lnTo>
                    <a:pt x="32" y="65"/>
                  </a:lnTo>
                  <a:lnTo>
                    <a:pt x="0" y="0"/>
                  </a:lnTo>
                  <a:close/>
                </a:path>
              </a:pathLst>
            </a:custGeom>
            <a:solidFill>
              <a:srgbClr val="000000"/>
            </a:solidFill>
            <a:ln w="1588">
              <a:solidFill>
                <a:srgbClr val="000000"/>
              </a:solidFill>
              <a:prstDash val="solid"/>
              <a:round/>
              <a:headEnd/>
              <a:tailEnd/>
            </a:ln>
          </p:spPr>
          <p:txBody>
            <a:bodyPr/>
            <a:lstStyle/>
            <a:p>
              <a:endParaRPr lang="en-GB"/>
            </a:p>
          </p:txBody>
        </p:sp>
        <p:sp>
          <p:nvSpPr>
            <p:cNvPr id="55334" name="Line 40"/>
            <p:cNvSpPr>
              <a:spLocks noChangeShapeType="1"/>
            </p:cNvSpPr>
            <p:nvPr/>
          </p:nvSpPr>
          <p:spPr bwMode="auto">
            <a:xfrm>
              <a:off x="565" y="3207"/>
              <a:ext cx="242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35" name="Line 41"/>
            <p:cNvSpPr>
              <a:spLocks noChangeShapeType="1"/>
            </p:cNvSpPr>
            <p:nvPr/>
          </p:nvSpPr>
          <p:spPr bwMode="auto">
            <a:xfrm>
              <a:off x="968" y="3207"/>
              <a:ext cx="0" cy="4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36" name="Rectangle 42"/>
            <p:cNvSpPr>
              <a:spLocks noChangeArrowheads="1"/>
            </p:cNvSpPr>
            <p:nvPr/>
          </p:nvSpPr>
          <p:spPr bwMode="auto">
            <a:xfrm>
              <a:off x="715" y="3257"/>
              <a:ext cx="42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000000"/>
                  </a:solidFill>
                </a:rPr>
                <a:t>Vehicle</a:t>
              </a:r>
              <a:endParaRPr lang="en-US"/>
            </a:p>
          </p:txBody>
        </p:sp>
        <p:sp>
          <p:nvSpPr>
            <p:cNvPr id="55337" name="Line 43"/>
            <p:cNvSpPr>
              <a:spLocks noChangeShapeType="1"/>
            </p:cNvSpPr>
            <p:nvPr/>
          </p:nvSpPr>
          <p:spPr bwMode="auto">
            <a:xfrm>
              <a:off x="1775" y="3207"/>
              <a:ext cx="0" cy="4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38" name="Rectangle 44"/>
            <p:cNvSpPr>
              <a:spLocks noChangeArrowheads="1"/>
            </p:cNvSpPr>
            <p:nvPr/>
          </p:nvSpPr>
          <p:spPr bwMode="auto">
            <a:xfrm>
              <a:off x="1442" y="3257"/>
              <a:ext cx="56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000000"/>
                  </a:solidFill>
                </a:rPr>
                <a:t>Low Dose</a:t>
              </a:r>
              <a:endParaRPr lang="en-US"/>
            </a:p>
          </p:txBody>
        </p:sp>
        <p:sp>
          <p:nvSpPr>
            <p:cNvPr id="55339" name="Line 45"/>
            <p:cNvSpPr>
              <a:spLocks noChangeShapeType="1"/>
            </p:cNvSpPr>
            <p:nvPr/>
          </p:nvSpPr>
          <p:spPr bwMode="auto">
            <a:xfrm>
              <a:off x="2582" y="3207"/>
              <a:ext cx="0" cy="4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40" name="Rectangle 46"/>
            <p:cNvSpPr>
              <a:spLocks noChangeArrowheads="1"/>
            </p:cNvSpPr>
            <p:nvPr/>
          </p:nvSpPr>
          <p:spPr bwMode="auto">
            <a:xfrm>
              <a:off x="2236" y="3257"/>
              <a:ext cx="59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000000"/>
                  </a:solidFill>
                </a:rPr>
                <a:t>High Dose</a:t>
              </a:r>
              <a:endParaRPr lang="en-US"/>
            </a:p>
          </p:txBody>
        </p:sp>
        <p:sp>
          <p:nvSpPr>
            <p:cNvPr id="55341" name="Line 47"/>
            <p:cNvSpPr>
              <a:spLocks noChangeShapeType="1"/>
            </p:cNvSpPr>
            <p:nvPr/>
          </p:nvSpPr>
          <p:spPr bwMode="auto">
            <a:xfrm flipV="1">
              <a:off x="565" y="1594"/>
              <a:ext cx="0" cy="161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42" name="Line 48"/>
            <p:cNvSpPr>
              <a:spLocks noChangeShapeType="1"/>
            </p:cNvSpPr>
            <p:nvPr/>
          </p:nvSpPr>
          <p:spPr bwMode="auto">
            <a:xfrm flipH="1">
              <a:off x="518" y="3207"/>
              <a:ext cx="47"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43" name="Rectangle 49"/>
            <p:cNvSpPr>
              <a:spLocks noChangeArrowheads="1"/>
            </p:cNvSpPr>
            <p:nvPr/>
          </p:nvSpPr>
          <p:spPr bwMode="auto">
            <a:xfrm>
              <a:off x="370" y="3135"/>
              <a:ext cx="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000000"/>
                  </a:solidFill>
                </a:rPr>
                <a:t>0</a:t>
              </a:r>
              <a:endParaRPr lang="en-US"/>
            </a:p>
          </p:txBody>
        </p:sp>
        <p:sp>
          <p:nvSpPr>
            <p:cNvPr id="55344" name="Line 50"/>
            <p:cNvSpPr>
              <a:spLocks noChangeShapeType="1"/>
            </p:cNvSpPr>
            <p:nvPr/>
          </p:nvSpPr>
          <p:spPr bwMode="auto">
            <a:xfrm flipH="1">
              <a:off x="518" y="3028"/>
              <a:ext cx="47"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45" name="Line 52"/>
            <p:cNvSpPr>
              <a:spLocks noChangeShapeType="1"/>
            </p:cNvSpPr>
            <p:nvPr/>
          </p:nvSpPr>
          <p:spPr bwMode="auto">
            <a:xfrm flipH="1">
              <a:off x="518" y="2850"/>
              <a:ext cx="47"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46" name="Rectangle 53"/>
            <p:cNvSpPr>
              <a:spLocks noChangeArrowheads="1"/>
            </p:cNvSpPr>
            <p:nvPr/>
          </p:nvSpPr>
          <p:spPr bwMode="auto">
            <a:xfrm>
              <a:off x="299" y="2777"/>
              <a:ext cx="13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000000"/>
                  </a:solidFill>
                </a:rPr>
                <a:t>10</a:t>
              </a:r>
              <a:endParaRPr lang="en-US"/>
            </a:p>
          </p:txBody>
        </p:sp>
        <p:sp>
          <p:nvSpPr>
            <p:cNvPr id="55347" name="Line 54"/>
            <p:cNvSpPr>
              <a:spLocks noChangeShapeType="1"/>
            </p:cNvSpPr>
            <p:nvPr/>
          </p:nvSpPr>
          <p:spPr bwMode="auto">
            <a:xfrm flipH="1">
              <a:off x="518" y="2671"/>
              <a:ext cx="47"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48" name="Line 56"/>
            <p:cNvSpPr>
              <a:spLocks noChangeShapeType="1"/>
            </p:cNvSpPr>
            <p:nvPr/>
          </p:nvSpPr>
          <p:spPr bwMode="auto">
            <a:xfrm flipH="1">
              <a:off x="518" y="2491"/>
              <a:ext cx="47"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49" name="Rectangle 57"/>
            <p:cNvSpPr>
              <a:spLocks noChangeArrowheads="1"/>
            </p:cNvSpPr>
            <p:nvPr/>
          </p:nvSpPr>
          <p:spPr bwMode="auto">
            <a:xfrm>
              <a:off x="299" y="2418"/>
              <a:ext cx="13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000000"/>
                  </a:solidFill>
                </a:rPr>
                <a:t>20</a:t>
              </a:r>
              <a:endParaRPr lang="en-US"/>
            </a:p>
          </p:txBody>
        </p:sp>
        <p:sp>
          <p:nvSpPr>
            <p:cNvPr id="55350" name="Line 58"/>
            <p:cNvSpPr>
              <a:spLocks noChangeShapeType="1"/>
            </p:cNvSpPr>
            <p:nvPr/>
          </p:nvSpPr>
          <p:spPr bwMode="auto">
            <a:xfrm flipH="1">
              <a:off x="518" y="2312"/>
              <a:ext cx="47"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51" name="Line 60"/>
            <p:cNvSpPr>
              <a:spLocks noChangeShapeType="1"/>
            </p:cNvSpPr>
            <p:nvPr/>
          </p:nvSpPr>
          <p:spPr bwMode="auto">
            <a:xfrm flipH="1">
              <a:off x="518" y="2133"/>
              <a:ext cx="47"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52" name="Rectangle 61"/>
            <p:cNvSpPr>
              <a:spLocks noChangeArrowheads="1"/>
            </p:cNvSpPr>
            <p:nvPr/>
          </p:nvSpPr>
          <p:spPr bwMode="auto">
            <a:xfrm>
              <a:off x="299" y="2060"/>
              <a:ext cx="13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000000"/>
                  </a:solidFill>
                </a:rPr>
                <a:t>30</a:t>
              </a:r>
              <a:endParaRPr lang="en-US"/>
            </a:p>
          </p:txBody>
        </p:sp>
        <p:sp>
          <p:nvSpPr>
            <p:cNvPr id="55353" name="Line 62"/>
            <p:cNvSpPr>
              <a:spLocks noChangeShapeType="1"/>
            </p:cNvSpPr>
            <p:nvPr/>
          </p:nvSpPr>
          <p:spPr bwMode="auto">
            <a:xfrm flipH="1">
              <a:off x="518" y="1953"/>
              <a:ext cx="47"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54" name="Line 64"/>
            <p:cNvSpPr>
              <a:spLocks noChangeShapeType="1"/>
            </p:cNvSpPr>
            <p:nvPr/>
          </p:nvSpPr>
          <p:spPr bwMode="auto">
            <a:xfrm flipH="1">
              <a:off x="518" y="1774"/>
              <a:ext cx="47"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55" name="Rectangle 65"/>
            <p:cNvSpPr>
              <a:spLocks noChangeArrowheads="1"/>
            </p:cNvSpPr>
            <p:nvPr/>
          </p:nvSpPr>
          <p:spPr bwMode="auto">
            <a:xfrm>
              <a:off x="299" y="1702"/>
              <a:ext cx="13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000000"/>
                  </a:solidFill>
                </a:rPr>
                <a:t>40</a:t>
              </a:r>
              <a:endParaRPr lang="en-US"/>
            </a:p>
          </p:txBody>
        </p:sp>
        <p:sp>
          <p:nvSpPr>
            <p:cNvPr id="55356" name="Line 66"/>
            <p:cNvSpPr>
              <a:spLocks noChangeShapeType="1"/>
            </p:cNvSpPr>
            <p:nvPr/>
          </p:nvSpPr>
          <p:spPr bwMode="auto">
            <a:xfrm flipH="1">
              <a:off x="518" y="1595"/>
              <a:ext cx="47"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57" name="Line 68"/>
            <p:cNvSpPr>
              <a:spLocks noChangeShapeType="1"/>
            </p:cNvSpPr>
            <p:nvPr/>
          </p:nvSpPr>
          <p:spPr bwMode="auto">
            <a:xfrm>
              <a:off x="976" y="1312"/>
              <a:ext cx="1622"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58" name="Line 69"/>
            <p:cNvSpPr>
              <a:spLocks noChangeShapeType="1"/>
            </p:cNvSpPr>
            <p:nvPr/>
          </p:nvSpPr>
          <p:spPr bwMode="auto">
            <a:xfrm>
              <a:off x="976" y="1312"/>
              <a:ext cx="0" cy="2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59" name="Line 70"/>
            <p:cNvSpPr>
              <a:spLocks noChangeShapeType="1"/>
            </p:cNvSpPr>
            <p:nvPr/>
          </p:nvSpPr>
          <p:spPr bwMode="auto">
            <a:xfrm flipV="1">
              <a:off x="976" y="1312"/>
              <a:ext cx="0" cy="2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60" name="Line 71"/>
            <p:cNvSpPr>
              <a:spLocks noChangeShapeType="1"/>
            </p:cNvSpPr>
            <p:nvPr/>
          </p:nvSpPr>
          <p:spPr bwMode="auto">
            <a:xfrm>
              <a:off x="2598" y="1312"/>
              <a:ext cx="0" cy="2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61" name="Line 72"/>
            <p:cNvSpPr>
              <a:spLocks noChangeShapeType="1"/>
            </p:cNvSpPr>
            <p:nvPr/>
          </p:nvSpPr>
          <p:spPr bwMode="auto">
            <a:xfrm flipV="1">
              <a:off x="2598" y="1312"/>
              <a:ext cx="0" cy="2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62" name="Rectangle 73"/>
            <p:cNvSpPr>
              <a:spLocks noChangeArrowheads="1"/>
            </p:cNvSpPr>
            <p:nvPr/>
          </p:nvSpPr>
          <p:spPr bwMode="auto">
            <a:xfrm>
              <a:off x="1264" y="1113"/>
              <a:ext cx="60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rPr>
                <a:t>P&lt;0.001</a:t>
              </a:r>
              <a:endParaRPr lang="en-US"/>
            </a:p>
          </p:txBody>
        </p:sp>
        <p:sp>
          <p:nvSpPr>
            <p:cNvPr id="55363" name="Line 74"/>
            <p:cNvSpPr>
              <a:spLocks noChangeShapeType="1"/>
            </p:cNvSpPr>
            <p:nvPr/>
          </p:nvSpPr>
          <p:spPr bwMode="auto">
            <a:xfrm>
              <a:off x="968" y="1538"/>
              <a:ext cx="799"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64" name="Line 75"/>
            <p:cNvSpPr>
              <a:spLocks noChangeShapeType="1"/>
            </p:cNvSpPr>
            <p:nvPr/>
          </p:nvSpPr>
          <p:spPr bwMode="auto">
            <a:xfrm>
              <a:off x="968" y="1538"/>
              <a:ext cx="0" cy="2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65" name="Line 76"/>
            <p:cNvSpPr>
              <a:spLocks noChangeShapeType="1"/>
            </p:cNvSpPr>
            <p:nvPr/>
          </p:nvSpPr>
          <p:spPr bwMode="auto">
            <a:xfrm flipV="1">
              <a:off x="968" y="1538"/>
              <a:ext cx="0" cy="2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66" name="Line 77"/>
            <p:cNvSpPr>
              <a:spLocks noChangeShapeType="1"/>
            </p:cNvSpPr>
            <p:nvPr/>
          </p:nvSpPr>
          <p:spPr bwMode="auto">
            <a:xfrm>
              <a:off x="1767" y="1538"/>
              <a:ext cx="0" cy="2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67" name="Line 78"/>
            <p:cNvSpPr>
              <a:spLocks noChangeShapeType="1"/>
            </p:cNvSpPr>
            <p:nvPr/>
          </p:nvSpPr>
          <p:spPr bwMode="auto">
            <a:xfrm flipV="1">
              <a:off x="1767" y="1538"/>
              <a:ext cx="0" cy="2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68" name="Rectangle 79"/>
            <p:cNvSpPr>
              <a:spLocks noChangeArrowheads="1"/>
            </p:cNvSpPr>
            <p:nvPr/>
          </p:nvSpPr>
          <p:spPr bwMode="auto">
            <a:xfrm>
              <a:off x="1264" y="1355"/>
              <a:ext cx="25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rPr>
                <a:t>n.s.</a:t>
              </a:r>
              <a:endParaRPr lang="en-US"/>
            </a:p>
          </p:txBody>
        </p:sp>
        <p:sp>
          <p:nvSpPr>
            <p:cNvPr id="55369" name="Rectangle 80"/>
            <p:cNvSpPr>
              <a:spLocks noChangeArrowheads="1"/>
            </p:cNvSpPr>
            <p:nvPr/>
          </p:nvSpPr>
          <p:spPr bwMode="auto">
            <a:xfrm>
              <a:off x="1449" y="3442"/>
              <a:ext cx="133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P2X</a:t>
              </a:r>
              <a:r>
                <a:rPr lang="en-US" sz="2000" b="1" baseline="-25000">
                  <a:solidFill>
                    <a:srgbClr val="000000"/>
                  </a:solidFill>
                </a:rPr>
                <a:t>7</a:t>
              </a:r>
              <a:r>
                <a:rPr lang="en-US" sz="2000" b="1">
                  <a:solidFill>
                    <a:srgbClr val="000000"/>
                  </a:solidFill>
                </a:rPr>
                <a:t>R antagonist</a:t>
              </a:r>
              <a:endParaRPr lang="en-US" sz="2000"/>
            </a:p>
          </p:txBody>
        </p:sp>
        <p:sp>
          <p:nvSpPr>
            <p:cNvPr id="55370" name="Rectangle 81"/>
            <p:cNvSpPr>
              <a:spLocks noChangeArrowheads="1"/>
            </p:cNvSpPr>
            <p:nvPr/>
          </p:nvSpPr>
          <p:spPr bwMode="auto">
            <a:xfrm rot="-5400000">
              <a:off x="-449" y="2404"/>
              <a:ext cx="1287"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b="1">
                  <a:solidFill>
                    <a:srgbClr val="000000"/>
                  </a:solidFill>
                </a:rPr>
                <a:t>Macrophages / GCS</a:t>
              </a:r>
              <a:endParaRPr lang="en-US"/>
            </a:p>
          </p:txBody>
        </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323850" y="1125538"/>
            <a:ext cx="3735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000" b="1">
                <a:solidFill>
                  <a:schemeClr val="accent2"/>
                </a:solidFill>
              </a:rPr>
              <a:t>Glomerular fibrinoid necrosis</a:t>
            </a:r>
          </a:p>
        </p:txBody>
      </p:sp>
      <p:sp>
        <p:nvSpPr>
          <p:cNvPr id="56323" name="Text Box 4"/>
          <p:cNvSpPr txBox="1">
            <a:spLocks noChangeArrowheads="1"/>
          </p:cNvSpPr>
          <p:nvPr/>
        </p:nvSpPr>
        <p:spPr bwMode="auto">
          <a:xfrm>
            <a:off x="0" y="0"/>
            <a:ext cx="91440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GB" sz="2400">
              <a:solidFill>
                <a:schemeClr val="accent2"/>
              </a:solidFill>
            </a:endParaRPr>
          </a:p>
          <a:p>
            <a:pPr algn="ctr" eaLnBrk="1" hangingPunct="1"/>
            <a:r>
              <a:rPr lang="en-GB" sz="2800" b="1">
                <a:solidFill>
                  <a:schemeClr val="accent2"/>
                </a:solidFill>
              </a:rPr>
              <a:t>P2X</a:t>
            </a:r>
            <a:r>
              <a:rPr lang="en-GB" sz="2800" b="1" baseline="-25000">
                <a:solidFill>
                  <a:schemeClr val="accent2"/>
                </a:solidFill>
              </a:rPr>
              <a:t>7</a:t>
            </a:r>
            <a:r>
              <a:rPr lang="en-GB" sz="2800" b="1">
                <a:solidFill>
                  <a:schemeClr val="accent2"/>
                </a:solidFill>
              </a:rPr>
              <a:t>R antagonist reduces renal injury</a:t>
            </a:r>
          </a:p>
        </p:txBody>
      </p:sp>
      <p:sp>
        <p:nvSpPr>
          <p:cNvPr id="56324" name="Rectangle 10"/>
          <p:cNvSpPr>
            <a:spLocks noChangeArrowheads="1"/>
          </p:cNvSpPr>
          <p:nvPr/>
        </p:nvSpPr>
        <p:spPr bwMode="auto">
          <a:xfrm>
            <a:off x="946150" y="2847975"/>
            <a:ext cx="3330575"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5" name="Line 11"/>
          <p:cNvSpPr>
            <a:spLocks noChangeShapeType="1"/>
          </p:cNvSpPr>
          <p:nvPr/>
        </p:nvSpPr>
        <p:spPr bwMode="auto">
          <a:xfrm>
            <a:off x="1130300" y="3633788"/>
            <a:ext cx="741363"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326" name="Rectangle 12"/>
          <p:cNvSpPr>
            <a:spLocks noChangeArrowheads="1"/>
          </p:cNvSpPr>
          <p:nvPr/>
        </p:nvSpPr>
        <p:spPr bwMode="auto">
          <a:xfrm>
            <a:off x="1455738" y="4106863"/>
            <a:ext cx="92075" cy="103187"/>
          </a:xfrm>
          <a:prstGeom prst="rect">
            <a:avLst/>
          </a:prstGeom>
          <a:solidFill>
            <a:srgbClr val="000000"/>
          </a:solidFill>
          <a:ln w="1588">
            <a:solidFill>
              <a:srgbClr val="000000"/>
            </a:solidFill>
            <a:miter lim="800000"/>
            <a:headEnd/>
            <a:tailEnd/>
          </a:ln>
        </p:spPr>
        <p:txBody>
          <a:bodyPr/>
          <a:lstStyle/>
          <a:p>
            <a:endParaRPr lang="en-US"/>
          </a:p>
        </p:txBody>
      </p:sp>
      <p:sp>
        <p:nvSpPr>
          <p:cNvPr id="56327" name="Rectangle 13"/>
          <p:cNvSpPr>
            <a:spLocks noChangeArrowheads="1"/>
          </p:cNvSpPr>
          <p:nvPr/>
        </p:nvSpPr>
        <p:spPr bwMode="auto">
          <a:xfrm>
            <a:off x="1455738" y="3908425"/>
            <a:ext cx="92075" cy="101600"/>
          </a:xfrm>
          <a:prstGeom prst="rect">
            <a:avLst/>
          </a:prstGeom>
          <a:solidFill>
            <a:srgbClr val="000000"/>
          </a:solidFill>
          <a:ln w="1588">
            <a:solidFill>
              <a:srgbClr val="000000"/>
            </a:solidFill>
            <a:miter lim="800000"/>
            <a:headEnd/>
            <a:tailEnd/>
          </a:ln>
        </p:spPr>
        <p:txBody>
          <a:bodyPr/>
          <a:lstStyle/>
          <a:p>
            <a:endParaRPr lang="en-US"/>
          </a:p>
        </p:txBody>
      </p:sp>
      <p:sp>
        <p:nvSpPr>
          <p:cNvPr id="56328" name="Rectangle 14"/>
          <p:cNvSpPr>
            <a:spLocks noChangeArrowheads="1"/>
          </p:cNvSpPr>
          <p:nvPr/>
        </p:nvSpPr>
        <p:spPr bwMode="auto">
          <a:xfrm>
            <a:off x="1455738" y="3735388"/>
            <a:ext cx="92075" cy="103187"/>
          </a:xfrm>
          <a:prstGeom prst="rect">
            <a:avLst/>
          </a:prstGeom>
          <a:solidFill>
            <a:srgbClr val="000000"/>
          </a:solidFill>
          <a:ln w="1588">
            <a:solidFill>
              <a:srgbClr val="000000"/>
            </a:solidFill>
            <a:miter lim="800000"/>
            <a:headEnd/>
            <a:tailEnd/>
          </a:ln>
        </p:spPr>
        <p:txBody>
          <a:bodyPr/>
          <a:lstStyle/>
          <a:p>
            <a:endParaRPr lang="en-US"/>
          </a:p>
        </p:txBody>
      </p:sp>
      <p:sp>
        <p:nvSpPr>
          <p:cNvPr id="56329" name="Rectangle 15"/>
          <p:cNvSpPr>
            <a:spLocks noChangeArrowheads="1"/>
          </p:cNvSpPr>
          <p:nvPr/>
        </p:nvSpPr>
        <p:spPr bwMode="auto">
          <a:xfrm>
            <a:off x="1589088" y="3675063"/>
            <a:ext cx="92075" cy="103187"/>
          </a:xfrm>
          <a:prstGeom prst="rect">
            <a:avLst/>
          </a:prstGeom>
          <a:solidFill>
            <a:srgbClr val="000000"/>
          </a:solidFill>
          <a:ln w="1588">
            <a:solidFill>
              <a:srgbClr val="000000"/>
            </a:solidFill>
            <a:miter lim="800000"/>
            <a:headEnd/>
            <a:tailEnd/>
          </a:ln>
        </p:spPr>
        <p:txBody>
          <a:bodyPr/>
          <a:lstStyle/>
          <a:p>
            <a:endParaRPr lang="en-US"/>
          </a:p>
        </p:txBody>
      </p:sp>
      <p:sp>
        <p:nvSpPr>
          <p:cNvPr id="56330" name="Rectangle 16"/>
          <p:cNvSpPr>
            <a:spLocks noChangeArrowheads="1"/>
          </p:cNvSpPr>
          <p:nvPr/>
        </p:nvSpPr>
        <p:spPr bwMode="auto">
          <a:xfrm>
            <a:off x="1323975" y="3603625"/>
            <a:ext cx="90488" cy="103188"/>
          </a:xfrm>
          <a:prstGeom prst="rect">
            <a:avLst/>
          </a:prstGeom>
          <a:solidFill>
            <a:srgbClr val="000000"/>
          </a:solidFill>
          <a:ln w="1588">
            <a:solidFill>
              <a:srgbClr val="000000"/>
            </a:solidFill>
            <a:miter lim="800000"/>
            <a:headEnd/>
            <a:tailEnd/>
          </a:ln>
        </p:spPr>
        <p:txBody>
          <a:bodyPr/>
          <a:lstStyle/>
          <a:p>
            <a:endParaRPr lang="en-US"/>
          </a:p>
        </p:txBody>
      </p:sp>
      <p:sp>
        <p:nvSpPr>
          <p:cNvPr id="56331" name="Rectangle 17"/>
          <p:cNvSpPr>
            <a:spLocks noChangeArrowheads="1"/>
          </p:cNvSpPr>
          <p:nvPr/>
        </p:nvSpPr>
        <p:spPr bwMode="auto">
          <a:xfrm>
            <a:off x="1455738" y="3403600"/>
            <a:ext cx="92075" cy="103188"/>
          </a:xfrm>
          <a:prstGeom prst="rect">
            <a:avLst/>
          </a:prstGeom>
          <a:solidFill>
            <a:srgbClr val="000000"/>
          </a:solidFill>
          <a:ln w="1588">
            <a:solidFill>
              <a:srgbClr val="000000"/>
            </a:solidFill>
            <a:miter lim="800000"/>
            <a:headEnd/>
            <a:tailEnd/>
          </a:ln>
        </p:spPr>
        <p:txBody>
          <a:bodyPr/>
          <a:lstStyle/>
          <a:p>
            <a:endParaRPr lang="en-US"/>
          </a:p>
        </p:txBody>
      </p:sp>
      <p:sp>
        <p:nvSpPr>
          <p:cNvPr id="56332" name="Rectangle 18"/>
          <p:cNvSpPr>
            <a:spLocks noChangeArrowheads="1"/>
          </p:cNvSpPr>
          <p:nvPr/>
        </p:nvSpPr>
        <p:spPr bwMode="auto">
          <a:xfrm>
            <a:off x="1455738" y="3232150"/>
            <a:ext cx="92075" cy="103188"/>
          </a:xfrm>
          <a:prstGeom prst="rect">
            <a:avLst/>
          </a:prstGeom>
          <a:solidFill>
            <a:srgbClr val="000000"/>
          </a:solidFill>
          <a:ln w="1588">
            <a:solidFill>
              <a:srgbClr val="000000"/>
            </a:solidFill>
            <a:miter lim="800000"/>
            <a:headEnd/>
            <a:tailEnd/>
          </a:ln>
        </p:spPr>
        <p:txBody>
          <a:bodyPr/>
          <a:lstStyle/>
          <a:p>
            <a:endParaRPr lang="en-US"/>
          </a:p>
        </p:txBody>
      </p:sp>
      <p:sp>
        <p:nvSpPr>
          <p:cNvPr id="56333" name="Rectangle 19"/>
          <p:cNvSpPr>
            <a:spLocks noChangeArrowheads="1"/>
          </p:cNvSpPr>
          <p:nvPr/>
        </p:nvSpPr>
        <p:spPr bwMode="auto">
          <a:xfrm>
            <a:off x="1455738" y="3001963"/>
            <a:ext cx="92075" cy="103187"/>
          </a:xfrm>
          <a:prstGeom prst="rect">
            <a:avLst/>
          </a:prstGeom>
          <a:solidFill>
            <a:srgbClr val="000000"/>
          </a:solidFill>
          <a:ln w="1588">
            <a:solidFill>
              <a:srgbClr val="000000"/>
            </a:solidFill>
            <a:miter lim="800000"/>
            <a:headEnd/>
            <a:tailEnd/>
          </a:ln>
        </p:spPr>
        <p:txBody>
          <a:bodyPr/>
          <a:lstStyle/>
          <a:p>
            <a:endParaRPr lang="en-US"/>
          </a:p>
        </p:txBody>
      </p:sp>
      <p:sp>
        <p:nvSpPr>
          <p:cNvPr id="56334" name="Line 20"/>
          <p:cNvSpPr>
            <a:spLocks noChangeShapeType="1"/>
          </p:cNvSpPr>
          <p:nvPr/>
        </p:nvSpPr>
        <p:spPr bwMode="auto">
          <a:xfrm>
            <a:off x="2241550" y="3708400"/>
            <a:ext cx="739775"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335" name="Freeform 21"/>
          <p:cNvSpPr>
            <a:spLocks/>
          </p:cNvSpPr>
          <p:nvPr/>
        </p:nvSpPr>
        <p:spPr bwMode="auto">
          <a:xfrm>
            <a:off x="2566988" y="4510088"/>
            <a:ext cx="88900" cy="100012"/>
          </a:xfrm>
          <a:custGeom>
            <a:avLst/>
            <a:gdLst>
              <a:gd name="T0" fmla="*/ 44450 w 56"/>
              <a:gd name="T1" fmla="*/ 0 h 63"/>
              <a:gd name="T2" fmla="*/ 88900 w 56"/>
              <a:gd name="T3" fmla="*/ 100012 h 63"/>
              <a:gd name="T4" fmla="*/ 0 w 56"/>
              <a:gd name="T5" fmla="*/ 100012 h 63"/>
              <a:gd name="T6" fmla="*/ 44450 w 56"/>
              <a:gd name="T7" fmla="*/ 0 h 63"/>
              <a:gd name="T8" fmla="*/ 0 60000 65536"/>
              <a:gd name="T9" fmla="*/ 0 60000 65536"/>
              <a:gd name="T10" fmla="*/ 0 60000 65536"/>
              <a:gd name="T11" fmla="*/ 0 60000 65536"/>
              <a:gd name="T12" fmla="*/ 0 w 56"/>
              <a:gd name="T13" fmla="*/ 0 h 63"/>
              <a:gd name="T14" fmla="*/ 56 w 56"/>
              <a:gd name="T15" fmla="*/ 63 h 63"/>
            </a:gdLst>
            <a:ahLst/>
            <a:cxnLst>
              <a:cxn ang="T8">
                <a:pos x="T0" y="T1"/>
              </a:cxn>
              <a:cxn ang="T9">
                <a:pos x="T2" y="T3"/>
              </a:cxn>
              <a:cxn ang="T10">
                <a:pos x="T4" y="T5"/>
              </a:cxn>
              <a:cxn ang="T11">
                <a:pos x="T6" y="T7"/>
              </a:cxn>
            </a:cxnLst>
            <a:rect l="T12" t="T13" r="T14" b="T15"/>
            <a:pathLst>
              <a:path w="56" h="63">
                <a:moveTo>
                  <a:pt x="28" y="0"/>
                </a:moveTo>
                <a:lnTo>
                  <a:pt x="56" y="63"/>
                </a:lnTo>
                <a:lnTo>
                  <a:pt x="0" y="63"/>
                </a:lnTo>
                <a:lnTo>
                  <a:pt x="28" y="0"/>
                </a:lnTo>
                <a:close/>
              </a:path>
            </a:pathLst>
          </a:custGeom>
          <a:solidFill>
            <a:srgbClr val="000000"/>
          </a:solidFill>
          <a:ln w="1588">
            <a:solidFill>
              <a:srgbClr val="000000"/>
            </a:solidFill>
            <a:prstDash val="solid"/>
            <a:round/>
            <a:headEnd/>
            <a:tailEnd/>
          </a:ln>
        </p:spPr>
        <p:txBody>
          <a:bodyPr/>
          <a:lstStyle/>
          <a:p>
            <a:endParaRPr lang="en-GB"/>
          </a:p>
        </p:txBody>
      </p:sp>
      <p:sp>
        <p:nvSpPr>
          <p:cNvPr id="56336" name="Freeform 22"/>
          <p:cNvSpPr>
            <a:spLocks/>
          </p:cNvSpPr>
          <p:nvPr/>
        </p:nvSpPr>
        <p:spPr bwMode="auto">
          <a:xfrm>
            <a:off x="2566988" y="4106863"/>
            <a:ext cx="88900" cy="101600"/>
          </a:xfrm>
          <a:custGeom>
            <a:avLst/>
            <a:gdLst>
              <a:gd name="T0" fmla="*/ 44450 w 56"/>
              <a:gd name="T1" fmla="*/ 0 h 64"/>
              <a:gd name="T2" fmla="*/ 88900 w 56"/>
              <a:gd name="T3" fmla="*/ 101600 h 64"/>
              <a:gd name="T4" fmla="*/ 0 w 56"/>
              <a:gd name="T5" fmla="*/ 101600 h 64"/>
              <a:gd name="T6" fmla="*/ 44450 w 56"/>
              <a:gd name="T7" fmla="*/ 0 h 64"/>
              <a:gd name="T8" fmla="*/ 0 60000 65536"/>
              <a:gd name="T9" fmla="*/ 0 60000 65536"/>
              <a:gd name="T10" fmla="*/ 0 60000 65536"/>
              <a:gd name="T11" fmla="*/ 0 60000 65536"/>
              <a:gd name="T12" fmla="*/ 0 w 56"/>
              <a:gd name="T13" fmla="*/ 0 h 64"/>
              <a:gd name="T14" fmla="*/ 56 w 56"/>
              <a:gd name="T15" fmla="*/ 64 h 64"/>
            </a:gdLst>
            <a:ahLst/>
            <a:cxnLst>
              <a:cxn ang="T8">
                <a:pos x="T0" y="T1"/>
              </a:cxn>
              <a:cxn ang="T9">
                <a:pos x="T2" y="T3"/>
              </a:cxn>
              <a:cxn ang="T10">
                <a:pos x="T4" y="T5"/>
              </a:cxn>
              <a:cxn ang="T11">
                <a:pos x="T6" y="T7"/>
              </a:cxn>
            </a:cxnLst>
            <a:rect l="T12" t="T13" r="T14" b="T15"/>
            <a:pathLst>
              <a:path w="56" h="64">
                <a:moveTo>
                  <a:pt x="28" y="0"/>
                </a:moveTo>
                <a:lnTo>
                  <a:pt x="56" y="64"/>
                </a:lnTo>
                <a:lnTo>
                  <a:pt x="0" y="64"/>
                </a:lnTo>
                <a:lnTo>
                  <a:pt x="28" y="0"/>
                </a:lnTo>
                <a:close/>
              </a:path>
            </a:pathLst>
          </a:custGeom>
          <a:solidFill>
            <a:srgbClr val="000000"/>
          </a:solidFill>
          <a:ln w="1588">
            <a:solidFill>
              <a:srgbClr val="000000"/>
            </a:solidFill>
            <a:prstDash val="solid"/>
            <a:round/>
            <a:headEnd/>
            <a:tailEnd/>
          </a:ln>
        </p:spPr>
        <p:txBody>
          <a:bodyPr/>
          <a:lstStyle/>
          <a:p>
            <a:endParaRPr lang="en-GB"/>
          </a:p>
        </p:txBody>
      </p:sp>
      <p:sp>
        <p:nvSpPr>
          <p:cNvPr id="56337" name="Freeform 23"/>
          <p:cNvSpPr>
            <a:spLocks/>
          </p:cNvSpPr>
          <p:nvPr/>
        </p:nvSpPr>
        <p:spPr bwMode="auto">
          <a:xfrm>
            <a:off x="2433638" y="4038600"/>
            <a:ext cx="88900" cy="100013"/>
          </a:xfrm>
          <a:custGeom>
            <a:avLst/>
            <a:gdLst>
              <a:gd name="T0" fmla="*/ 44450 w 56"/>
              <a:gd name="T1" fmla="*/ 0 h 63"/>
              <a:gd name="T2" fmla="*/ 88900 w 56"/>
              <a:gd name="T3" fmla="*/ 100013 h 63"/>
              <a:gd name="T4" fmla="*/ 0 w 56"/>
              <a:gd name="T5" fmla="*/ 100013 h 63"/>
              <a:gd name="T6" fmla="*/ 44450 w 56"/>
              <a:gd name="T7" fmla="*/ 0 h 63"/>
              <a:gd name="T8" fmla="*/ 0 60000 65536"/>
              <a:gd name="T9" fmla="*/ 0 60000 65536"/>
              <a:gd name="T10" fmla="*/ 0 60000 65536"/>
              <a:gd name="T11" fmla="*/ 0 60000 65536"/>
              <a:gd name="T12" fmla="*/ 0 w 56"/>
              <a:gd name="T13" fmla="*/ 0 h 63"/>
              <a:gd name="T14" fmla="*/ 56 w 56"/>
              <a:gd name="T15" fmla="*/ 63 h 63"/>
            </a:gdLst>
            <a:ahLst/>
            <a:cxnLst>
              <a:cxn ang="T8">
                <a:pos x="T0" y="T1"/>
              </a:cxn>
              <a:cxn ang="T9">
                <a:pos x="T2" y="T3"/>
              </a:cxn>
              <a:cxn ang="T10">
                <a:pos x="T4" y="T5"/>
              </a:cxn>
              <a:cxn ang="T11">
                <a:pos x="T6" y="T7"/>
              </a:cxn>
            </a:cxnLst>
            <a:rect l="T12" t="T13" r="T14" b="T15"/>
            <a:pathLst>
              <a:path w="56" h="63">
                <a:moveTo>
                  <a:pt x="28" y="0"/>
                </a:moveTo>
                <a:lnTo>
                  <a:pt x="56" y="63"/>
                </a:lnTo>
                <a:lnTo>
                  <a:pt x="0" y="63"/>
                </a:lnTo>
                <a:lnTo>
                  <a:pt x="28" y="0"/>
                </a:lnTo>
                <a:close/>
              </a:path>
            </a:pathLst>
          </a:custGeom>
          <a:solidFill>
            <a:srgbClr val="000000"/>
          </a:solidFill>
          <a:ln w="1588">
            <a:solidFill>
              <a:srgbClr val="000000"/>
            </a:solidFill>
            <a:prstDash val="solid"/>
            <a:round/>
            <a:headEnd/>
            <a:tailEnd/>
          </a:ln>
        </p:spPr>
        <p:txBody>
          <a:bodyPr/>
          <a:lstStyle/>
          <a:p>
            <a:endParaRPr lang="en-GB"/>
          </a:p>
        </p:txBody>
      </p:sp>
      <p:sp>
        <p:nvSpPr>
          <p:cNvPr id="56338" name="Freeform 24"/>
          <p:cNvSpPr>
            <a:spLocks/>
          </p:cNvSpPr>
          <p:nvPr/>
        </p:nvSpPr>
        <p:spPr bwMode="auto">
          <a:xfrm>
            <a:off x="2566988" y="3703638"/>
            <a:ext cx="88900" cy="101600"/>
          </a:xfrm>
          <a:custGeom>
            <a:avLst/>
            <a:gdLst>
              <a:gd name="T0" fmla="*/ 44450 w 56"/>
              <a:gd name="T1" fmla="*/ 0 h 64"/>
              <a:gd name="T2" fmla="*/ 88900 w 56"/>
              <a:gd name="T3" fmla="*/ 101600 h 64"/>
              <a:gd name="T4" fmla="*/ 0 w 56"/>
              <a:gd name="T5" fmla="*/ 101600 h 64"/>
              <a:gd name="T6" fmla="*/ 44450 w 56"/>
              <a:gd name="T7" fmla="*/ 0 h 64"/>
              <a:gd name="T8" fmla="*/ 0 60000 65536"/>
              <a:gd name="T9" fmla="*/ 0 60000 65536"/>
              <a:gd name="T10" fmla="*/ 0 60000 65536"/>
              <a:gd name="T11" fmla="*/ 0 60000 65536"/>
              <a:gd name="T12" fmla="*/ 0 w 56"/>
              <a:gd name="T13" fmla="*/ 0 h 64"/>
              <a:gd name="T14" fmla="*/ 56 w 56"/>
              <a:gd name="T15" fmla="*/ 64 h 64"/>
            </a:gdLst>
            <a:ahLst/>
            <a:cxnLst>
              <a:cxn ang="T8">
                <a:pos x="T0" y="T1"/>
              </a:cxn>
              <a:cxn ang="T9">
                <a:pos x="T2" y="T3"/>
              </a:cxn>
              <a:cxn ang="T10">
                <a:pos x="T4" y="T5"/>
              </a:cxn>
              <a:cxn ang="T11">
                <a:pos x="T6" y="T7"/>
              </a:cxn>
            </a:cxnLst>
            <a:rect l="T12" t="T13" r="T14" b="T15"/>
            <a:pathLst>
              <a:path w="56" h="64">
                <a:moveTo>
                  <a:pt x="28" y="0"/>
                </a:moveTo>
                <a:lnTo>
                  <a:pt x="56" y="64"/>
                </a:lnTo>
                <a:lnTo>
                  <a:pt x="0" y="64"/>
                </a:lnTo>
                <a:lnTo>
                  <a:pt x="28" y="0"/>
                </a:lnTo>
                <a:close/>
              </a:path>
            </a:pathLst>
          </a:custGeom>
          <a:solidFill>
            <a:srgbClr val="000000"/>
          </a:solidFill>
          <a:ln w="1588">
            <a:solidFill>
              <a:srgbClr val="000000"/>
            </a:solidFill>
            <a:prstDash val="solid"/>
            <a:round/>
            <a:headEnd/>
            <a:tailEnd/>
          </a:ln>
        </p:spPr>
        <p:txBody>
          <a:bodyPr/>
          <a:lstStyle/>
          <a:p>
            <a:endParaRPr lang="en-GB"/>
          </a:p>
        </p:txBody>
      </p:sp>
      <p:sp>
        <p:nvSpPr>
          <p:cNvPr id="56339" name="Freeform 25"/>
          <p:cNvSpPr>
            <a:spLocks/>
          </p:cNvSpPr>
          <p:nvPr/>
        </p:nvSpPr>
        <p:spPr bwMode="auto">
          <a:xfrm>
            <a:off x="2566988" y="3505200"/>
            <a:ext cx="88900" cy="100013"/>
          </a:xfrm>
          <a:custGeom>
            <a:avLst/>
            <a:gdLst>
              <a:gd name="T0" fmla="*/ 44450 w 56"/>
              <a:gd name="T1" fmla="*/ 0 h 63"/>
              <a:gd name="T2" fmla="*/ 88900 w 56"/>
              <a:gd name="T3" fmla="*/ 100013 h 63"/>
              <a:gd name="T4" fmla="*/ 0 w 56"/>
              <a:gd name="T5" fmla="*/ 100013 h 63"/>
              <a:gd name="T6" fmla="*/ 44450 w 56"/>
              <a:gd name="T7" fmla="*/ 0 h 63"/>
              <a:gd name="T8" fmla="*/ 0 60000 65536"/>
              <a:gd name="T9" fmla="*/ 0 60000 65536"/>
              <a:gd name="T10" fmla="*/ 0 60000 65536"/>
              <a:gd name="T11" fmla="*/ 0 60000 65536"/>
              <a:gd name="T12" fmla="*/ 0 w 56"/>
              <a:gd name="T13" fmla="*/ 0 h 63"/>
              <a:gd name="T14" fmla="*/ 56 w 56"/>
              <a:gd name="T15" fmla="*/ 63 h 63"/>
            </a:gdLst>
            <a:ahLst/>
            <a:cxnLst>
              <a:cxn ang="T8">
                <a:pos x="T0" y="T1"/>
              </a:cxn>
              <a:cxn ang="T9">
                <a:pos x="T2" y="T3"/>
              </a:cxn>
              <a:cxn ang="T10">
                <a:pos x="T4" y="T5"/>
              </a:cxn>
              <a:cxn ang="T11">
                <a:pos x="T6" y="T7"/>
              </a:cxn>
            </a:cxnLst>
            <a:rect l="T12" t="T13" r="T14" b="T15"/>
            <a:pathLst>
              <a:path w="56" h="63">
                <a:moveTo>
                  <a:pt x="28" y="0"/>
                </a:moveTo>
                <a:lnTo>
                  <a:pt x="56" y="63"/>
                </a:lnTo>
                <a:lnTo>
                  <a:pt x="0" y="63"/>
                </a:lnTo>
                <a:lnTo>
                  <a:pt x="28" y="0"/>
                </a:lnTo>
                <a:close/>
              </a:path>
            </a:pathLst>
          </a:custGeom>
          <a:solidFill>
            <a:srgbClr val="000000"/>
          </a:solidFill>
          <a:ln w="1588">
            <a:solidFill>
              <a:srgbClr val="000000"/>
            </a:solidFill>
            <a:prstDash val="solid"/>
            <a:round/>
            <a:headEnd/>
            <a:tailEnd/>
          </a:ln>
        </p:spPr>
        <p:txBody>
          <a:bodyPr/>
          <a:lstStyle/>
          <a:p>
            <a:endParaRPr lang="en-GB"/>
          </a:p>
        </p:txBody>
      </p:sp>
      <p:sp>
        <p:nvSpPr>
          <p:cNvPr id="56340" name="Freeform 26"/>
          <p:cNvSpPr>
            <a:spLocks/>
          </p:cNvSpPr>
          <p:nvPr/>
        </p:nvSpPr>
        <p:spPr bwMode="auto">
          <a:xfrm>
            <a:off x="2566988" y="3203575"/>
            <a:ext cx="88900" cy="100013"/>
          </a:xfrm>
          <a:custGeom>
            <a:avLst/>
            <a:gdLst>
              <a:gd name="T0" fmla="*/ 44450 w 56"/>
              <a:gd name="T1" fmla="*/ 0 h 63"/>
              <a:gd name="T2" fmla="*/ 88900 w 56"/>
              <a:gd name="T3" fmla="*/ 100013 h 63"/>
              <a:gd name="T4" fmla="*/ 0 w 56"/>
              <a:gd name="T5" fmla="*/ 100013 h 63"/>
              <a:gd name="T6" fmla="*/ 44450 w 56"/>
              <a:gd name="T7" fmla="*/ 0 h 63"/>
              <a:gd name="T8" fmla="*/ 0 60000 65536"/>
              <a:gd name="T9" fmla="*/ 0 60000 65536"/>
              <a:gd name="T10" fmla="*/ 0 60000 65536"/>
              <a:gd name="T11" fmla="*/ 0 60000 65536"/>
              <a:gd name="T12" fmla="*/ 0 w 56"/>
              <a:gd name="T13" fmla="*/ 0 h 63"/>
              <a:gd name="T14" fmla="*/ 56 w 56"/>
              <a:gd name="T15" fmla="*/ 63 h 63"/>
            </a:gdLst>
            <a:ahLst/>
            <a:cxnLst>
              <a:cxn ang="T8">
                <a:pos x="T0" y="T1"/>
              </a:cxn>
              <a:cxn ang="T9">
                <a:pos x="T2" y="T3"/>
              </a:cxn>
              <a:cxn ang="T10">
                <a:pos x="T4" y="T5"/>
              </a:cxn>
              <a:cxn ang="T11">
                <a:pos x="T6" y="T7"/>
              </a:cxn>
            </a:cxnLst>
            <a:rect l="T12" t="T13" r="T14" b="T15"/>
            <a:pathLst>
              <a:path w="56" h="63">
                <a:moveTo>
                  <a:pt x="28" y="0"/>
                </a:moveTo>
                <a:lnTo>
                  <a:pt x="56" y="63"/>
                </a:lnTo>
                <a:lnTo>
                  <a:pt x="0" y="63"/>
                </a:lnTo>
                <a:lnTo>
                  <a:pt x="28" y="0"/>
                </a:lnTo>
                <a:close/>
              </a:path>
            </a:pathLst>
          </a:custGeom>
          <a:solidFill>
            <a:srgbClr val="000000"/>
          </a:solidFill>
          <a:ln w="1588">
            <a:solidFill>
              <a:srgbClr val="000000"/>
            </a:solidFill>
            <a:prstDash val="solid"/>
            <a:round/>
            <a:headEnd/>
            <a:tailEnd/>
          </a:ln>
        </p:spPr>
        <p:txBody>
          <a:bodyPr/>
          <a:lstStyle/>
          <a:p>
            <a:endParaRPr lang="en-GB"/>
          </a:p>
        </p:txBody>
      </p:sp>
      <p:sp>
        <p:nvSpPr>
          <p:cNvPr id="56341" name="Freeform 27"/>
          <p:cNvSpPr>
            <a:spLocks/>
          </p:cNvSpPr>
          <p:nvPr/>
        </p:nvSpPr>
        <p:spPr bwMode="auto">
          <a:xfrm>
            <a:off x="2700338" y="3171825"/>
            <a:ext cx="88900" cy="100013"/>
          </a:xfrm>
          <a:custGeom>
            <a:avLst/>
            <a:gdLst>
              <a:gd name="T0" fmla="*/ 44450 w 56"/>
              <a:gd name="T1" fmla="*/ 0 h 63"/>
              <a:gd name="T2" fmla="*/ 88900 w 56"/>
              <a:gd name="T3" fmla="*/ 100013 h 63"/>
              <a:gd name="T4" fmla="*/ 0 w 56"/>
              <a:gd name="T5" fmla="*/ 100013 h 63"/>
              <a:gd name="T6" fmla="*/ 44450 w 56"/>
              <a:gd name="T7" fmla="*/ 0 h 63"/>
              <a:gd name="T8" fmla="*/ 0 60000 65536"/>
              <a:gd name="T9" fmla="*/ 0 60000 65536"/>
              <a:gd name="T10" fmla="*/ 0 60000 65536"/>
              <a:gd name="T11" fmla="*/ 0 60000 65536"/>
              <a:gd name="T12" fmla="*/ 0 w 56"/>
              <a:gd name="T13" fmla="*/ 0 h 63"/>
              <a:gd name="T14" fmla="*/ 56 w 56"/>
              <a:gd name="T15" fmla="*/ 63 h 63"/>
            </a:gdLst>
            <a:ahLst/>
            <a:cxnLst>
              <a:cxn ang="T8">
                <a:pos x="T0" y="T1"/>
              </a:cxn>
              <a:cxn ang="T9">
                <a:pos x="T2" y="T3"/>
              </a:cxn>
              <a:cxn ang="T10">
                <a:pos x="T4" y="T5"/>
              </a:cxn>
              <a:cxn ang="T11">
                <a:pos x="T6" y="T7"/>
              </a:cxn>
            </a:cxnLst>
            <a:rect l="T12" t="T13" r="T14" b="T15"/>
            <a:pathLst>
              <a:path w="56" h="63">
                <a:moveTo>
                  <a:pt x="28" y="0"/>
                </a:moveTo>
                <a:lnTo>
                  <a:pt x="56" y="63"/>
                </a:lnTo>
                <a:lnTo>
                  <a:pt x="0" y="63"/>
                </a:lnTo>
                <a:lnTo>
                  <a:pt x="28" y="0"/>
                </a:lnTo>
                <a:close/>
              </a:path>
            </a:pathLst>
          </a:custGeom>
          <a:solidFill>
            <a:srgbClr val="000000"/>
          </a:solidFill>
          <a:ln w="1588">
            <a:solidFill>
              <a:srgbClr val="000000"/>
            </a:solidFill>
            <a:prstDash val="solid"/>
            <a:round/>
            <a:headEnd/>
            <a:tailEnd/>
          </a:ln>
        </p:spPr>
        <p:txBody>
          <a:bodyPr/>
          <a:lstStyle/>
          <a:p>
            <a:endParaRPr lang="en-GB"/>
          </a:p>
        </p:txBody>
      </p:sp>
      <p:sp>
        <p:nvSpPr>
          <p:cNvPr id="56342" name="Freeform 28"/>
          <p:cNvSpPr>
            <a:spLocks/>
          </p:cNvSpPr>
          <p:nvPr/>
        </p:nvSpPr>
        <p:spPr bwMode="auto">
          <a:xfrm>
            <a:off x="2566988" y="3030538"/>
            <a:ext cx="88900" cy="101600"/>
          </a:xfrm>
          <a:custGeom>
            <a:avLst/>
            <a:gdLst>
              <a:gd name="T0" fmla="*/ 44450 w 56"/>
              <a:gd name="T1" fmla="*/ 0 h 64"/>
              <a:gd name="T2" fmla="*/ 88900 w 56"/>
              <a:gd name="T3" fmla="*/ 101600 h 64"/>
              <a:gd name="T4" fmla="*/ 0 w 56"/>
              <a:gd name="T5" fmla="*/ 101600 h 64"/>
              <a:gd name="T6" fmla="*/ 44450 w 56"/>
              <a:gd name="T7" fmla="*/ 0 h 64"/>
              <a:gd name="T8" fmla="*/ 0 60000 65536"/>
              <a:gd name="T9" fmla="*/ 0 60000 65536"/>
              <a:gd name="T10" fmla="*/ 0 60000 65536"/>
              <a:gd name="T11" fmla="*/ 0 60000 65536"/>
              <a:gd name="T12" fmla="*/ 0 w 56"/>
              <a:gd name="T13" fmla="*/ 0 h 64"/>
              <a:gd name="T14" fmla="*/ 56 w 56"/>
              <a:gd name="T15" fmla="*/ 64 h 64"/>
            </a:gdLst>
            <a:ahLst/>
            <a:cxnLst>
              <a:cxn ang="T8">
                <a:pos x="T0" y="T1"/>
              </a:cxn>
              <a:cxn ang="T9">
                <a:pos x="T2" y="T3"/>
              </a:cxn>
              <a:cxn ang="T10">
                <a:pos x="T4" y="T5"/>
              </a:cxn>
              <a:cxn ang="T11">
                <a:pos x="T6" y="T7"/>
              </a:cxn>
            </a:cxnLst>
            <a:rect l="T12" t="T13" r="T14" b="T15"/>
            <a:pathLst>
              <a:path w="56" h="64">
                <a:moveTo>
                  <a:pt x="28" y="0"/>
                </a:moveTo>
                <a:lnTo>
                  <a:pt x="56" y="64"/>
                </a:lnTo>
                <a:lnTo>
                  <a:pt x="0" y="64"/>
                </a:lnTo>
                <a:lnTo>
                  <a:pt x="28" y="0"/>
                </a:lnTo>
                <a:close/>
              </a:path>
            </a:pathLst>
          </a:custGeom>
          <a:solidFill>
            <a:srgbClr val="000000"/>
          </a:solidFill>
          <a:ln w="1588">
            <a:solidFill>
              <a:srgbClr val="000000"/>
            </a:solidFill>
            <a:prstDash val="solid"/>
            <a:round/>
            <a:headEnd/>
            <a:tailEnd/>
          </a:ln>
        </p:spPr>
        <p:txBody>
          <a:bodyPr/>
          <a:lstStyle/>
          <a:p>
            <a:endParaRPr lang="en-GB"/>
          </a:p>
        </p:txBody>
      </p:sp>
      <p:sp>
        <p:nvSpPr>
          <p:cNvPr id="56343" name="Line 29"/>
          <p:cNvSpPr>
            <a:spLocks noChangeShapeType="1"/>
          </p:cNvSpPr>
          <p:nvPr/>
        </p:nvSpPr>
        <p:spPr bwMode="auto">
          <a:xfrm>
            <a:off x="3351213" y="5302250"/>
            <a:ext cx="741362"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344" name="Freeform 30"/>
          <p:cNvSpPr>
            <a:spLocks/>
          </p:cNvSpPr>
          <p:nvPr/>
        </p:nvSpPr>
        <p:spPr bwMode="auto">
          <a:xfrm>
            <a:off x="3676650" y="5314950"/>
            <a:ext cx="88900" cy="101600"/>
          </a:xfrm>
          <a:custGeom>
            <a:avLst/>
            <a:gdLst>
              <a:gd name="T0" fmla="*/ 0 w 56"/>
              <a:gd name="T1" fmla="*/ 0 h 64"/>
              <a:gd name="T2" fmla="*/ 88900 w 56"/>
              <a:gd name="T3" fmla="*/ 0 h 64"/>
              <a:gd name="T4" fmla="*/ 44450 w 56"/>
              <a:gd name="T5" fmla="*/ 101600 h 64"/>
              <a:gd name="T6" fmla="*/ 0 w 56"/>
              <a:gd name="T7" fmla="*/ 0 h 64"/>
              <a:gd name="T8" fmla="*/ 0 60000 65536"/>
              <a:gd name="T9" fmla="*/ 0 60000 65536"/>
              <a:gd name="T10" fmla="*/ 0 60000 65536"/>
              <a:gd name="T11" fmla="*/ 0 60000 65536"/>
              <a:gd name="T12" fmla="*/ 0 w 56"/>
              <a:gd name="T13" fmla="*/ 0 h 64"/>
              <a:gd name="T14" fmla="*/ 56 w 56"/>
              <a:gd name="T15" fmla="*/ 64 h 64"/>
            </a:gdLst>
            <a:ahLst/>
            <a:cxnLst>
              <a:cxn ang="T8">
                <a:pos x="T0" y="T1"/>
              </a:cxn>
              <a:cxn ang="T9">
                <a:pos x="T2" y="T3"/>
              </a:cxn>
              <a:cxn ang="T10">
                <a:pos x="T4" y="T5"/>
              </a:cxn>
              <a:cxn ang="T11">
                <a:pos x="T6" y="T7"/>
              </a:cxn>
            </a:cxnLst>
            <a:rect l="T12" t="T13" r="T14" b="T15"/>
            <a:pathLst>
              <a:path w="56" h="64">
                <a:moveTo>
                  <a:pt x="0" y="0"/>
                </a:moveTo>
                <a:lnTo>
                  <a:pt x="56" y="0"/>
                </a:lnTo>
                <a:lnTo>
                  <a:pt x="28" y="64"/>
                </a:lnTo>
                <a:lnTo>
                  <a:pt x="0" y="0"/>
                </a:lnTo>
                <a:close/>
              </a:path>
            </a:pathLst>
          </a:custGeom>
          <a:solidFill>
            <a:srgbClr val="000000"/>
          </a:solidFill>
          <a:ln w="1588">
            <a:solidFill>
              <a:srgbClr val="000000"/>
            </a:solidFill>
            <a:prstDash val="solid"/>
            <a:round/>
            <a:headEnd/>
            <a:tailEnd/>
          </a:ln>
        </p:spPr>
        <p:txBody>
          <a:bodyPr/>
          <a:lstStyle/>
          <a:p>
            <a:endParaRPr lang="en-GB"/>
          </a:p>
        </p:txBody>
      </p:sp>
      <p:sp>
        <p:nvSpPr>
          <p:cNvPr id="56345" name="Freeform 31"/>
          <p:cNvSpPr>
            <a:spLocks/>
          </p:cNvSpPr>
          <p:nvPr/>
        </p:nvSpPr>
        <p:spPr bwMode="auto">
          <a:xfrm>
            <a:off x="3810000" y="5314950"/>
            <a:ext cx="88900" cy="101600"/>
          </a:xfrm>
          <a:custGeom>
            <a:avLst/>
            <a:gdLst>
              <a:gd name="T0" fmla="*/ 0 w 56"/>
              <a:gd name="T1" fmla="*/ 0 h 64"/>
              <a:gd name="T2" fmla="*/ 88900 w 56"/>
              <a:gd name="T3" fmla="*/ 0 h 64"/>
              <a:gd name="T4" fmla="*/ 44450 w 56"/>
              <a:gd name="T5" fmla="*/ 101600 h 64"/>
              <a:gd name="T6" fmla="*/ 0 w 56"/>
              <a:gd name="T7" fmla="*/ 0 h 64"/>
              <a:gd name="T8" fmla="*/ 0 60000 65536"/>
              <a:gd name="T9" fmla="*/ 0 60000 65536"/>
              <a:gd name="T10" fmla="*/ 0 60000 65536"/>
              <a:gd name="T11" fmla="*/ 0 60000 65536"/>
              <a:gd name="T12" fmla="*/ 0 w 56"/>
              <a:gd name="T13" fmla="*/ 0 h 64"/>
              <a:gd name="T14" fmla="*/ 56 w 56"/>
              <a:gd name="T15" fmla="*/ 64 h 64"/>
            </a:gdLst>
            <a:ahLst/>
            <a:cxnLst>
              <a:cxn ang="T8">
                <a:pos x="T0" y="T1"/>
              </a:cxn>
              <a:cxn ang="T9">
                <a:pos x="T2" y="T3"/>
              </a:cxn>
              <a:cxn ang="T10">
                <a:pos x="T4" y="T5"/>
              </a:cxn>
              <a:cxn ang="T11">
                <a:pos x="T6" y="T7"/>
              </a:cxn>
            </a:cxnLst>
            <a:rect l="T12" t="T13" r="T14" b="T15"/>
            <a:pathLst>
              <a:path w="56" h="64">
                <a:moveTo>
                  <a:pt x="0" y="0"/>
                </a:moveTo>
                <a:lnTo>
                  <a:pt x="56" y="0"/>
                </a:lnTo>
                <a:lnTo>
                  <a:pt x="28" y="64"/>
                </a:lnTo>
                <a:lnTo>
                  <a:pt x="0" y="0"/>
                </a:lnTo>
                <a:close/>
              </a:path>
            </a:pathLst>
          </a:custGeom>
          <a:solidFill>
            <a:srgbClr val="000000"/>
          </a:solidFill>
          <a:ln w="1588">
            <a:solidFill>
              <a:srgbClr val="000000"/>
            </a:solidFill>
            <a:prstDash val="solid"/>
            <a:round/>
            <a:headEnd/>
            <a:tailEnd/>
          </a:ln>
        </p:spPr>
        <p:txBody>
          <a:bodyPr/>
          <a:lstStyle/>
          <a:p>
            <a:endParaRPr lang="en-GB"/>
          </a:p>
        </p:txBody>
      </p:sp>
      <p:sp>
        <p:nvSpPr>
          <p:cNvPr id="56346" name="Freeform 32"/>
          <p:cNvSpPr>
            <a:spLocks/>
          </p:cNvSpPr>
          <p:nvPr/>
        </p:nvSpPr>
        <p:spPr bwMode="auto">
          <a:xfrm>
            <a:off x="3544888" y="5314950"/>
            <a:ext cx="88900" cy="101600"/>
          </a:xfrm>
          <a:custGeom>
            <a:avLst/>
            <a:gdLst>
              <a:gd name="T0" fmla="*/ 0 w 56"/>
              <a:gd name="T1" fmla="*/ 0 h 64"/>
              <a:gd name="T2" fmla="*/ 88900 w 56"/>
              <a:gd name="T3" fmla="*/ 0 h 64"/>
              <a:gd name="T4" fmla="*/ 44450 w 56"/>
              <a:gd name="T5" fmla="*/ 101600 h 64"/>
              <a:gd name="T6" fmla="*/ 0 w 56"/>
              <a:gd name="T7" fmla="*/ 0 h 64"/>
              <a:gd name="T8" fmla="*/ 0 60000 65536"/>
              <a:gd name="T9" fmla="*/ 0 60000 65536"/>
              <a:gd name="T10" fmla="*/ 0 60000 65536"/>
              <a:gd name="T11" fmla="*/ 0 60000 65536"/>
              <a:gd name="T12" fmla="*/ 0 w 56"/>
              <a:gd name="T13" fmla="*/ 0 h 64"/>
              <a:gd name="T14" fmla="*/ 56 w 56"/>
              <a:gd name="T15" fmla="*/ 64 h 64"/>
            </a:gdLst>
            <a:ahLst/>
            <a:cxnLst>
              <a:cxn ang="T8">
                <a:pos x="T0" y="T1"/>
              </a:cxn>
              <a:cxn ang="T9">
                <a:pos x="T2" y="T3"/>
              </a:cxn>
              <a:cxn ang="T10">
                <a:pos x="T4" y="T5"/>
              </a:cxn>
              <a:cxn ang="T11">
                <a:pos x="T6" y="T7"/>
              </a:cxn>
            </a:cxnLst>
            <a:rect l="T12" t="T13" r="T14" b="T15"/>
            <a:pathLst>
              <a:path w="56" h="64">
                <a:moveTo>
                  <a:pt x="0" y="0"/>
                </a:moveTo>
                <a:lnTo>
                  <a:pt x="56" y="0"/>
                </a:lnTo>
                <a:lnTo>
                  <a:pt x="28" y="64"/>
                </a:lnTo>
                <a:lnTo>
                  <a:pt x="0" y="0"/>
                </a:lnTo>
                <a:close/>
              </a:path>
            </a:pathLst>
          </a:custGeom>
          <a:solidFill>
            <a:srgbClr val="000000"/>
          </a:solidFill>
          <a:ln w="1588">
            <a:solidFill>
              <a:srgbClr val="000000"/>
            </a:solidFill>
            <a:prstDash val="solid"/>
            <a:round/>
            <a:headEnd/>
            <a:tailEnd/>
          </a:ln>
        </p:spPr>
        <p:txBody>
          <a:bodyPr/>
          <a:lstStyle/>
          <a:p>
            <a:endParaRPr lang="en-GB"/>
          </a:p>
        </p:txBody>
      </p:sp>
      <p:sp>
        <p:nvSpPr>
          <p:cNvPr id="56347" name="Freeform 33"/>
          <p:cNvSpPr>
            <a:spLocks/>
          </p:cNvSpPr>
          <p:nvPr/>
        </p:nvSpPr>
        <p:spPr bwMode="auto">
          <a:xfrm>
            <a:off x="3943350" y="5314950"/>
            <a:ext cx="88900" cy="101600"/>
          </a:xfrm>
          <a:custGeom>
            <a:avLst/>
            <a:gdLst>
              <a:gd name="T0" fmla="*/ 0 w 56"/>
              <a:gd name="T1" fmla="*/ 0 h 64"/>
              <a:gd name="T2" fmla="*/ 88900 w 56"/>
              <a:gd name="T3" fmla="*/ 0 h 64"/>
              <a:gd name="T4" fmla="*/ 44450 w 56"/>
              <a:gd name="T5" fmla="*/ 101600 h 64"/>
              <a:gd name="T6" fmla="*/ 0 w 56"/>
              <a:gd name="T7" fmla="*/ 0 h 64"/>
              <a:gd name="T8" fmla="*/ 0 60000 65536"/>
              <a:gd name="T9" fmla="*/ 0 60000 65536"/>
              <a:gd name="T10" fmla="*/ 0 60000 65536"/>
              <a:gd name="T11" fmla="*/ 0 60000 65536"/>
              <a:gd name="T12" fmla="*/ 0 w 56"/>
              <a:gd name="T13" fmla="*/ 0 h 64"/>
              <a:gd name="T14" fmla="*/ 56 w 56"/>
              <a:gd name="T15" fmla="*/ 64 h 64"/>
            </a:gdLst>
            <a:ahLst/>
            <a:cxnLst>
              <a:cxn ang="T8">
                <a:pos x="T0" y="T1"/>
              </a:cxn>
              <a:cxn ang="T9">
                <a:pos x="T2" y="T3"/>
              </a:cxn>
              <a:cxn ang="T10">
                <a:pos x="T4" y="T5"/>
              </a:cxn>
              <a:cxn ang="T11">
                <a:pos x="T6" y="T7"/>
              </a:cxn>
            </a:cxnLst>
            <a:rect l="T12" t="T13" r="T14" b="T15"/>
            <a:pathLst>
              <a:path w="56" h="64">
                <a:moveTo>
                  <a:pt x="0" y="0"/>
                </a:moveTo>
                <a:lnTo>
                  <a:pt x="56" y="0"/>
                </a:lnTo>
                <a:lnTo>
                  <a:pt x="28" y="64"/>
                </a:lnTo>
                <a:lnTo>
                  <a:pt x="0" y="0"/>
                </a:lnTo>
                <a:close/>
              </a:path>
            </a:pathLst>
          </a:custGeom>
          <a:solidFill>
            <a:srgbClr val="000000"/>
          </a:solidFill>
          <a:ln w="1588">
            <a:solidFill>
              <a:srgbClr val="000000"/>
            </a:solidFill>
            <a:prstDash val="solid"/>
            <a:round/>
            <a:headEnd/>
            <a:tailEnd/>
          </a:ln>
        </p:spPr>
        <p:txBody>
          <a:bodyPr/>
          <a:lstStyle/>
          <a:p>
            <a:endParaRPr lang="en-GB"/>
          </a:p>
        </p:txBody>
      </p:sp>
      <p:sp>
        <p:nvSpPr>
          <p:cNvPr id="56348" name="Freeform 34"/>
          <p:cNvSpPr>
            <a:spLocks/>
          </p:cNvSpPr>
          <p:nvPr/>
        </p:nvSpPr>
        <p:spPr bwMode="auto">
          <a:xfrm>
            <a:off x="3411538" y="5314950"/>
            <a:ext cx="88900" cy="101600"/>
          </a:xfrm>
          <a:custGeom>
            <a:avLst/>
            <a:gdLst>
              <a:gd name="T0" fmla="*/ 0 w 56"/>
              <a:gd name="T1" fmla="*/ 0 h 64"/>
              <a:gd name="T2" fmla="*/ 88900 w 56"/>
              <a:gd name="T3" fmla="*/ 0 h 64"/>
              <a:gd name="T4" fmla="*/ 44450 w 56"/>
              <a:gd name="T5" fmla="*/ 101600 h 64"/>
              <a:gd name="T6" fmla="*/ 0 w 56"/>
              <a:gd name="T7" fmla="*/ 0 h 64"/>
              <a:gd name="T8" fmla="*/ 0 60000 65536"/>
              <a:gd name="T9" fmla="*/ 0 60000 65536"/>
              <a:gd name="T10" fmla="*/ 0 60000 65536"/>
              <a:gd name="T11" fmla="*/ 0 60000 65536"/>
              <a:gd name="T12" fmla="*/ 0 w 56"/>
              <a:gd name="T13" fmla="*/ 0 h 64"/>
              <a:gd name="T14" fmla="*/ 56 w 56"/>
              <a:gd name="T15" fmla="*/ 64 h 64"/>
            </a:gdLst>
            <a:ahLst/>
            <a:cxnLst>
              <a:cxn ang="T8">
                <a:pos x="T0" y="T1"/>
              </a:cxn>
              <a:cxn ang="T9">
                <a:pos x="T2" y="T3"/>
              </a:cxn>
              <a:cxn ang="T10">
                <a:pos x="T4" y="T5"/>
              </a:cxn>
              <a:cxn ang="T11">
                <a:pos x="T6" y="T7"/>
              </a:cxn>
            </a:cxnLst>
            <a:rect l="T12" t="T13" r="T14" b="T15"/>
            <a:pathLst>
              <a:path w="56" h="64">
                <a:moveTo>
                  <a:pt x="0" y="0"/>
                </a:moveTo>
                <a:lnTo>
                  <a:pt x="56" y="0"/>
                </a:lnTo>
                <a:lnTo>
                  <a:pt x="28" y="64"/>
                </a:lnTo>
                <a:lnTo>
                  <a:pt x="0" y="0"/>
                </a:lnTo>
                <a:close/>
              </a:path>
            </a:pathLst>
          </a:custGeom>
          <a:solidFill>
            <a:srgbClr val="000000"/>
          </a:solidFill>
          <a:ln w="1588">
            <a:solidFill>
              <a:srgbClr val="000000"/>
            </a:solidFill>
            <a:prstDash val="solid"/>
            <a:round/>
            <a:headEnd/>
            <a:tailEnd/>
          </a:ln>
        </p:spPr>
        <p:txBody>
          <a:bodyPr/>
          <a:lstStyle/>
          <a:p>
            <a:endParaRPr lang="en-GB"/>
          </a:p>
        </p:txBody>
      </p:sp>
      <p:sp>
        <p:nvSpPr>
          <p:cNvPr id="56349" name="Freeform 35"/>
          <p:cNvSpPr>
            <a:spLocks/>
          </p:cNvSpPr>
          <p:nvPr/>
        </p:nvSpPr>
        <p:spPr bwMode="auto">
          <a:xfrm>
            <a:off x="3743325" y="5286375"/>
            <a:ext cx="88900" cy="100013"/>
          </a:xfrm>
          <a:custGeom>
            <a:avLst/>
            <a:gdLst>
              <a:gd name="T0" fmla="*/ 0 w 56"/>
              <a:gd name="T1" fmla="*/ 0 h 63"/>
              <a:gd name="T2" fmla="*/ 88900 w 56"/>
              <a:gd name="T3" fmla="*/ 0 h 63"/>
              <a:gd name="T4" fmla="*/ 44450 w 56"/>
              <a:gd name="T5" fmla="*/ 100013 h 63"/>
              <a:gd name="T6" fmla="*/ 0 w 56"/>
              <a:gd name="T7" fmla="*/ 0 h 63"/>
              <a:gd name="T8" fmla="*/ 0 60000 65536"/>
              <a:gd name="T9" fmla="*/ 0 60000 65536"/>
              <a:gd name="T10" fmla="*/ 0 60000 65536"/>
              <a:gd name="T11" fmla="*/ 0 60000 65536"/>
              <a:gd name="T12" fmla="*/ 0 w 56"/>
              <a:gd name="T13" fmla="*/ 0 h 63"/>
              <a:gd name="T14" fmla="*/ 56 w 56"/>
              <a:gd name="T15" fmla="*/ 63 h 63"/>
            </a:gdLst>
            <a:ahLst/>
            <a:cxnLst>
              <a:cxn ang="T8">
                <a:pos x="T0" y="T1"/>
              </a:cxn>
              <a:cxn ang="T9">
                <a:pos x="T2" y="T3"/>
              </a:cxn>
              <a:cxn ang="T10">
                <a:pos x="T4" y="T5"/>
              </a:cxn>
              <a:cxn ang="T11">
                <a:pos x="T6" y="T7"/>
              </a:cxn>
            </a:cxnLst>
            <a:rect l="T12" t="T13" r="T14" b="T15"/>
            <a:pathLst>
              <a:path w="56" h="63">
                <a:moveTo>
                  <a:pt x="0" y="0"/>
                </a:moveTo>
                <a:lnTo>
                  <a:pt x="56" y="0"/>
                </a:lnTo>
                <a:lnTo>
                  <a:pt x="28" y="63"/>
                </a:lnTo>
                <a:lnTo>
                  <a:pt x="0" y="0"/>
                </a:lnTo>
                <a:close/>
              </a:path>
            </a:pathLst>
          </a:custGeom>
          <a:solidFill>
            <a:srgbClr val="000000"/>
          </a:solidFill>
          <a:ln w="1588">
            <a:solidFill>
              <a:srgbClr val="000000"/>
            </a:solidFill>
            <a:prstDash val="solid"/>
            <a:round/>
            <a:headEnd/>
            <a:tailEnd/>
          </a:ln>
        </p:spPr>
        <p:txBody>
          <a:bodyPr/>
          <a:lstStyle/>
          <a:p>
            <a:endParaRPr lang="en-GB"/>
          </a:p>
        </p:txBody>
      </p:sp>
      <p:sp>
        <p:nvSpPr>
          <p:cNvPr id="56350" name="Freeform 36"/>
          <p:cNvSpPr>
            <a:spLocks/>
          </p:cNvSpPr>
          <p:nvPr/>
        </p:nvSpPr>
        <p:spPr bwMode="auto">
          <a:xfrm>
            <a:off x="3611563" y="5246688"/>
            <a:ext cx="87312" cy="100012"/>
          </a:xfrm>
          <a:custGeom>
            <a:avLst/>
            <a:gdLst>
              <a:gd name="T0" fmla="*/ 0 w 55"/>
              <a:gd name="T1" fmla="*/ 0 h 63"/>
              <a:gd name="T2" fmla="*/ 87312 w 55"/>
              <a:gd name="T3" fmla="*/ 0 h 63"/>
              <a:gd name="T4" fmla="*/ 42862 w 55"/>
              <a:gd name="T5" fmla="*/ 100012 h 63"/>
              <a:gd name="T6" fmla="*/ 0 w 55"/>
              <a:gd name="T7" fmla="*/ 0 h 63"/>
              <a:gd name="T8" fmla="*/ 0 60000 65536"/>
              <a:gd name="T9" fmla="*/ 0 60000 65536"/>
              <a:gd name="T10" fmla="*/ 0 60000 65536"/>
              <a:gd name="T11" fmla="*/ 0 60000 65536"/>
              <a:gd name="T12" fmla="*/ 0 w 55"/>
              <a:gd name="T13" fmla="*/ 0 h 63"/>
              <a:gd name="T14" fmla="*/ 55 w 55"/>
              <a:gd name="T15" fmla="*/ 63 h 63"/>
            </a:gdLst>
            <a:ahLst/>
            <a:cxnLst>
              <a:cxn ang="T8">
                <a:pos x="T0" y="T1"/>
              </a:cxn>
              <a:cxn ang="T9">
                <a:pos x="T2" y="T3"/>
              </a:cxn>
              <a:cxn ang="T10">
                <a:pos x="T4" y="T5"/>
              </a:cxn>
              <a:cxn ang="T11">
                <a:pos x="T6" y="T7"/>
              </a:cxn>
            </a:cxnLst>
            <a:rect l="T12" t="T13" r="T14" b="T15"/>
            <a:pathLst>
              <a:path w="55" h="63">
                <a:moveTo>
                  <a:pt x="0" y="0"/>
                </a:moveTo>
                <a:lnTo>
                  <a:pt x="55" y="0"/>
                </a:lnTo>
                <a:lnTo>
                  <a:pt x="27" y="63"/>
                </a:lnTo>
                <a:lnTo>
                  <a:pt x="0" y="0"/>
                </a:lnTo>
                <a:close/>
              </a:path>
            </a:pathLst>
          </a:custGeom>
          <a:solidFill>
            <a:srgbClr val="000000"/>
          </a:solidFill>
          <a:ln w="1588">
            <a:solidFill>
              <a:srgbClr val="000000"/>
            </a:solidFill>
            <a:prstDash val="solid"/>
            <a:round/>
            <a:headEnd/>
            <a:tailEnd/>
          </a:ln>
        </p:spPr>
        <p:txBody>
          <a:bodyPr/>
          <a:lstStyle/>
          <a:p>
            <a:endParaRPr lang="en-GB"/>
          </a:p>
        </p:txBody>
      </p:sp>
      <p:sp>
        <p:nvSpPr>
          <p:cNvPr id="56351" name="Freeform 37"/>
          <p:cNvSpPr>
            <a:spLocks/>
          </p:cNvSpPr>
          <p:nvPr/>
        </p:nvSpPr>
        <p:spPr bwMode="auto">
          <a:xfrm>
            <a:off x="3676650" y="4913313"/>
            <a:ext cx="88900" cy="100012"/>
          </a:xfrm>
          <a:custGeom>
            <a:avLst/>
            <a:gdLst>
              <a:gd name="T0" fmla="*/ 0 w 56"/>
              <a:gd name="T1" fmla="*/ 0 h 63"/>
              <a:gd name="T2" fmla="*/ 88900 w 56"/>
              <a:gd name="T3" fmla="*/ 0 h 63"/>
              <a:gd name="T4" fmla="*/ 44450 w 56"/>
              <a:gd name="T5" fmla="*/ 100012 h 63"/>
              <a:gd name="T6" fmla="*/ 0 w 56"/>
              <a:gd name="T7" fmla="*/ 0 h 63"/>
              <a:gd name="T8" fmla="*/ 0 60000 65536"/>
              <a:gd name="T9" fmla="*/ 0 60000 65536"/>
              <a:gd name="T10" fmla="*/ 0 60000 65536"/>
              <a:gd name="T11" fmla="*/ 0 60000 65536"/>
              <a:gd name="T12" fmla="*/ 0 w 56"/>
              <a:gd name="T13" fmla="*/ 0 h 63"/>
              <a:gd name="T14" fmla="*/ 56 w 56"/>
              <a:gd name="T15" fmla="*/ 63 h 63"/>
            </a:gdLst>
            <a:ahLst/>
            <a:cxnLst>
              <a:cxn ang="T8">
                <a:pos x="T0" y="T1"/>
              </a:cxn>
              <a:cxn ang="T9">
                <a:pos x="T2" y="T3"/>
              </a:cxn>
              <a:cxn ang="T10">
                <a:pos x="T4" y="T5"/>
              </a:cxn>
              <a:cxn ang="T11">
                <a:pos x="T6" y="T7"/>
              </a:cxn>
            </a:cxnLst>
            <a:rect l="T12" t="T13" r="T14" b="T15"/>
            <a:pathLst>
              <a:path w="56" h="63">
                <a:moveTo>
                  <a:pt x="0" y="0"/>
                </a:moveTo>
                <a:lnTo>
                  <a:pt x="56" y="0"/>
                </a:lnTo>
                <a:lnTo>
                  <a:pt x="28" y="63"/>
                </a:lnTo>
                <a:lnTo>
                  <a:pt x="0" y="0"/>
                </a:lnTo>
                <a:close/>
              </a:path>
            </a:pathLst>
          </a:custGeom>
          <a:solidFill>
            <a:srgbClr val="000000"/>
          </a:solidFill>
          <a:ln w="1588">
            <a:solidFill>
              <a:srgbClr val="000000"/>
            </a:solidFill>
            <a:prstDash val="solid"/>
            <a:round/>
            <a:headEnd/>
            <a:tailEnd/>
          </a:ln>
        </p:spPr>
        <p:txBody>
          <a:bodyPr/>
          <a:lstStyle/>
          <a:p>
            <a:endParaRPr lang="en-GB"/>
          </a:p>
        </p:txBody>
      </p:sp>
      <p:sp>
        <p:nvSpPr>
          <p:cNvPr id="56352" name="Line 38"/>
          <p:cNvSpPr>
            <a:spLocks noChangeShapeType="1"/>
          </p:cNvSpPr>
          <p:nvPr/>
        </p:nvSpPr>
        <p:spPr bwMode="auto">
          <a:xfrm>
            <a:off x="946150" y="5365750"/>
            <a:ext cx="3330575" cy="0"/>
          </a:xfrm>
          <a:prstGeom prst="line">
            <a:avLst/>
          </a:prstGeom>
          <a:noFill/>
          <a:ln w="333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353" name="Line 39"/>
          <p:cNvSpPr>
            <a:spLocks noChangeShapeType="1"/>
          </p:cNvSpPr>
          <p:nvPr/>
        </p:nvSpPr>
        <p:spPr bwMode="auto">
          <a:xfrm>
            <a:off x="1500188" y="5365750"/>
            <a:ext cx="0" cy="73025"/>
          </a:xfrm>
          <a:prstGeom prst="line">
            <a:avLst/>
          </a:prstGeom>
          <a:noFill/>
          <a:ln w="333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354" name="Rectangle 40"/>
          <p:cNvSpPr>
            <a:spLocks noChangeArrowheads="1"/>
          </p:cNvSpPr>
          <p:nvPr/>
        </p:nvSpPr>
        <p:spPr bwMode="auto">
          <a:xfrm>
            <a:off x="1163638" y="5443538"/>
            <a:ext cx="800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000000"/>
                </a:solidFill>
              </a:rPr>
              <a:t>Vehicle</a:t>
            </a:r>
            <a:endParaRPr lang="en-US"/>
          </a:p>
        </p:txBody>
      </p:sp>
      <p:sp>
        <p:nvSpPr>
          <p:cNvPr id="56355" name="Line 41"/>
          <p:cNvSpPr>
            <a:spLocks noChangeShapeType="1"/>
          </p:cNvSpPr>
          <p:nvPr/>
        </p:nvSpPr>
        <p:spPr bwMode="auto">
          <a:xfrm>
            <a:off x="2611438" y="5365750"/>
            <a:ext cx="0" cy="73025"/>
          </a:xfrm>
          <a:prstGeom prst="line">
            <a:avLst/>
          </a:prstGeom>
          <a:noFill/>
          <a:ln w="333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356" name="Rectangle 42"/>
          <p:cNvSpPr>
            <a:spLocks noChangeArrowheads="1"/>
          </p:cNvSpPr>
          <p:nvPr/>
        </p:nvSpPr>
        <p:spPr bwMode="auto">
          <a:xfrm>
            <a:off x="2168525" y="5443538"/>
            <a:ext cx="819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b="1">
                <a:solidFill>
                  <a:srgbClr val="000000"/>
                </a:solidFill>
              </a:rPr>
              <a:t>Low Dose</a:t>
            </a:r>
            <a:endParaRPr lang="en-US"/>
          </a:p>
        </p:txBody>
      </p:sp>
      <p:sp>
        <p:nvSpPr>
          <p:cNvPr id="56357" name="Line 43"/>
          <p:cNvSpPr>
            <a:spLocks noChangeShapeType="1"/>
          </p:cNvSpPr>
          <p:nvPr/>
        </p:nvSpPr>
        <p:spPr bwMode="auto">
          <a:xfrm>
            <a:off x="3721100" y="5365750"/>
            <a:ext cx="0" cy="73025"/>
          </a:xfrm>
          <a:prstGeom prst="line">
            <a:avLst/>
          </a:prstGeom>
          <a:noFill/>
          <a:ln w="333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358" name="Rectangle 44"/>
          <p:cNvSpPr>
            <a:spLocks noChangeArrowheads="1"/>
          </p:cNvSpPr>
          <p:nvPr/>
        </p:nvSpPr>
        <p:spPr bwMode="auto">
          <a:xfrm>
            <a:off x="3262313" y="5443538"/>
            <a:ext cx="10223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b="1">
                <a:solidFill>
                  <a:srgbClr val="000000"/>
                </a:solidFill>
              </a:rPr>
              <a:t>High Dose</a:t>
            </a:r>
            <a:endParaRPr lang="en-US"/>
          </a:p>
        </p:txBody>
      </p:sp>
      <p:sp>
        <p:nvSpPr>
          <p:cNvPr id="56359" name="Line 45"/>
          <p:cNvSpPr>
            <a:spLocks noChangeShapeType="1"/>
          </p:cNvSpPr>
          <p:nvPr/>
        </p:nvSpPr>
        <p:spPr bwMode="auto">
          <a:xfrm flipV="1">
            <a:off x="946150" y="2847975"/>
            <a:ext cx="0" cy="2517775"/>
          </a:xfrm>
          <a:prstGeom prst="line">
            <a:avLst/>
          </a:prstGeom>
          <a:noFill/>
          <a:ln w="333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360" name="Line 46"/>
          <p:cNvSpPr>
            <a:spLocks noChangeShapeType="1"/>
          </p:cNvSpPr>
          <p:nvPr/>
        </p:nvSpPr>
        <p:spPr bwMode="auto">
          <a:xfrm flipH="1">
            <a:off x="881063" y="5365750"/>
            <a:ext cx="65087" cy="0"/>
          </a:xfrm>
          <a:prstGeom prst="line">
            <a:avLst/>
          </a:prstGeom>
          <a:noFill/>
          <a:ln w="333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361" name="Rectangle 47"/>
          <p:cNvSpPr>
            <a:spLocks noChangeArrowheads="1"/>
          </p:cNvSpPr>
          <p:nvPr/>
        </p:nvSpPr>
        <p:spPr bwMode="auto">
          <a:xfrm>
            <a:off x="542925" y="5253038"/>
            <a:ext cx="2651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000000"/>
                </a:solidFill>
              </a:rPr>
              <a:t>0.0</a:t>
            </a:r>
            <a:endParaRPr lang="en-US"/>
          </a:p>
        </p:txBody>
      </p:sp>
      <p:sp>
        <p:nvSpPr>
          <p:cNvPr id="56362" name="Line 48"/>
          <p:cNvSpPr>
            <a:spLocks noChangeShapeType="1"/>
          </p:cNvSpPr>
          <p:nvPr/>
        </p:nvSpPr>
        <p:spPr bwMode="auto">
          <a:xfrm flipH="1">
            <a:off x="881063" y="4862513"/>
            <a:ext cx="65087" cy="0"/>
          </a:xfrm>
          <a:prstGeom prst="line">
            <a:avLst/>
          </a:prstGeom>
          <a:noFill/>
          <a:ln w="333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363" name="Rectangle 49"/>
          <p:cNvSpPr>
            <a:spLocks noChangeArrowheads="1"/>
          </p:cNvSpPr>
          <p:nvPr/>
        </p:nvSpPr>
        <p:spPr bwMode="auto">
          <a:xfrm>
            <a:off x="542925" y="4748213"/>
            <a:ext cx="2651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000000"/>
                </a:solidFill>
              </a:rPr>
              <a:t>0.5</a:t>
            </a:r>
            <a:endParaRPr lang="en-US"/>
          </a:p>
        </p:txBody>
      </p:sp>
      <p:sp>
        <p:nvSpPr>
          <p:cNvPr id="56364" name="Line 50"/>
          <p:cNvSpPr>
            <a:spLocks noChangeShapeType="1"/>
          </p:cNvSpPr>
          <p:nvPr/>
        </p:nvSpPr>
        <p:spPr bwMode="auto">
          <a:xfrm flipH="1">
            <a:off x="881063" y="4359275"/>
            <a:ext cx="65087" cy="0"/>
          </a:xfrm>
          <a:prstGeom prst="line">
            <a:avLst/>
          </a:prstGeom>
          <a:noFill/>
          <a:ln w="333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365" name="Rectangle 51"/>
          <p:cNvSpPr>
            <a:spLocks noChangeArrowheads="1"/>
          </p:cNvSpPr>
          <p:nvPr/>
        </p:nvSpPr>
        <p:spPr bwMode="auto">
          <a:xfrm>
            <a:off x="542925" y="4244975"/>
            <a:ext cx="2651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000000"/>
                </a:solidFill>
              </a:rPr>
              <a:t>1.0</a:t>
            </a:r>
            <a:endParaRPr lang="en-US"/>
          </a:p>
        </p:txBody>
      </p:sp>
      <p:sp>
        <p:nvSpPr>
          <p:cNvPr id="56366" name="Line 52"/>
          <p:cNvSpPr>
            <a:spLocks noChangeShapeType="1"/>
          </p:cNvSpPr>
          <p:nvPr/>
        </p:nvSpPr>
        <p:spPr bwMode="auto">
          <a:xfrm flipH="1">
            <a:off x="881063" y="3856038"/>
            <a:ext cx="65087" cy="0"/>
          </a:xfrm>
          <a:prstGeom prst="line">
            <a:avLst/>
          </a:prstGeom>
          <a:noFill/>
          <a:ln w="333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367" name="Rectangle 53"/>
          <p:cNvSpPr>
            <a:spLocks noChangeArrowheads="1"/>
          </p:cNvSpPr>
          <p:nvPr/>
        </p:nvSpPr>
        <p:spPr bwMode="auto">
          <a:xfrm>
            <a:off x="542925" y="3741738"/>
            <a:ext cx="2651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000000"/>
                </a:solidFill>
              </a:rPr>
              <a:t>1.5</a:t>
            </a:r>
            <a:endParaRPr lang="en-US"/>
          </a:p>
        </p:txBody>
      </p:sp>
      <p:sp>
        <p:nvSpPr>
          <p:cNvPr id="56368" name="Line 54"/>
          <p:cNvSpPr>
            <a:spLocks noChangeShapeType="1"/>
          </p:cNvSpPr>
          <p:nvPr/>
        </p:nvSpPr>
        <p:spPr bwMode="auto">
          <a:xfrm flipH="1">
            <a:off x="881063" y="3351213"/>
            <a:ext cx="65087" cy="0"/>
          </a:xfrm>
          <a:prstGeom prst="line">
            <a:avLst/>
          </a:prstGeom>
          <a:noFill/>
          <a:ln w="333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369" name="Rectangle 55"/>
          <p:cNvSpPr>
            <a:spLocks noChangeArrowheads="1"/>
          </p:cNvSpPr>
          <p:nvPr/>
        </p:nvSpPr>
        <p:spPr bwMode="auto">
          <a:xfrm>
            <a:off x="542925" y="3238500"/>
            <a:ext cx="2651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000000"/>
                </a:solidFill>
              </a:rPr>
              <a:t>2.0</a:t>
            </a:r>
            <a:endParaRPr lang="en-US"/>
          </a:p>
        </p:txBody>
      </p:sp>
      <p:sp>
        <p:nvSpPr>
          <p:cNvPr id="56370" name="Line 56"/>
          <p:cNvSpPr>
            <a:spLocks noChangeShapeType="1"/>
          </p:cNvSpPr>
          <p:nvPr/>
        </p:nvSpPr>
        <p:spPr bwMode="auto">
          <a:xfrm flipH="1">
            <a:off x="881063" y="2847975"/>
            <a:ext cx="65087" cy="0"/>
          </a:xfrm>
          <a:prstGeom prst="line">
            <a:avLst/>
          </a:prstGeom>
          <a:noFill/>
          <a:ln w="333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371" name="Rectangle 57"/>
          <p:cNvSpPr>
            <a:spLocks noChangeArrowheads="1"/>
          </p:cNvSpPr>
          <p:nvPr/>
        </p:nvSpPr>
        <p:spPr bwMode="auto">
          <a:xfrm>
            <a:off x="542925" y="2735263"/>
            <a:ext cx="2651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000000"/>
                </a:solidFill>
              </a:rPr>
              <a:t>2.5</a:t>
            </a:r>
            <a:endParaRPr lang="en-US"/>
          </a:p>
        </p:txBody>
      </p:sp>
      <p:sp>
        <p:nvSpPr>
          <p:cNvPr id="56372" name="Line 58"/>
          <p:cNvSpPr>
            <a:spLocks noChangeShapeType="1"/>
          </p:cNvSpPr>
          <p:nvPr/>
        </p:nvSpPr>
        <p:spPr bwMode="auto">
          <a:xfrm>
            <a:off x="1477963" y="2773363"/>
            <a:ext cx="1122362"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373" name="Line 59"/>
          <p:cNvSpPr>
            <a:spLocks noChangeShapeType="1"/>
          </p:cNvSpPr>
          <p:nvPr/>
        </p:nvSpPr>
        <p:spPr bwMode="auto">
          <a:xfrm>
            <a:off x="1477963" y="2773363"/>
            <a:ext cx="0" cy="68262"/>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374" name="Line 60"/>
          <p:cNvSpPr>
            <a:spLocks noChangeShapeType="1"/>
          </p:cNvSpPr>
          <p:nvPr/>
        </p:nvSpPr>
        <p:spPr bwMode="auto">
          <a:xfrm flipV="1">
            <a:off x="1477963" y="2773363"/>
            <a:ext cx="0" cy="68262"/>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375" name="Line 61"/>
          <p:cNvSpPr>
            <a:spLocks noChangeShapeType="1"/>
          </p:cNvSpPr>
          <p:nvPr/>
        </p:nvSpPr>
        <p:spPr bwMode="auto">
          <a:xfrm>
            <a:off x="2600325" y="2773363"/>
            <a:ext cx="0" cy="68262"/>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376" name="Line 62"/>
          <p:cNvSpPr>
            <a:spLocks noChangeShapeType="1"/>
          </p:cNvSpPr>
          <p:nvPr/>
        </p:nvSpPr>
        <p:spPr bwMode="auto">
          <a:xfrm flipV="1">
            <a:off x="2600325" y="2773363"/>
            <a:ext cx="0" cy="68262"/>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377" name="Rectangle 63"/>
          <p:cNvSpPr>
            <a:spLocks noChangeArrowheads="1"/>
          </p:cNvSpPr>
          <p:nvPr/>
        </p:nvSpPr>
        <p:spPr bwMode="auto">
          <a:xfrm>
            <a:off x="1941513" y="2463800"/>
            <a:ext cx="4333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n.s</a:t>
            </a:r>
            <a:r>
              <a:rPr lang="en-US" sz="1900">
                <a:solidFill>
                  <a:srgbClr val="000000"/>
                </a:solidFill>
              </a:rPr>
              <a:t>.</a:t>
            </a:r>
            <a:endParaRPr lang="en-US"/>
          </a:p>
        </p:txBody>
      </p:sp>
      <p:sp>
        <p:nvSpPr>
          <p:cNvPr id="56378" name="Line 64"/>
          <p:cNvSpPr>
            <a:spLocks noChangeShapeType="1"/>
          </p:cNvSpPr>
          <p:nvPr/>
        </p:nvSpPr>
        <p:spPr bwMode="auto">
          <a:xfrm>
            <a:off x="1489075" y="2370138"/>
            <a:ext cx="220980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379" name="Line 65"/>
          <p:cNvSpPr>
            <a:spLocks noChangeShapeType="1"/>
          </p:cNvSpPr>
          <p:nvPr/>
        </p:nvSpPr>
        <p:spPr bwMode="auto">
          <a:xfrm>
            <a:off x="1489075" y="2370138"/>
            <a:ext cx="0" cy="4445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380" name="Line 66"/>
          <p:cNvSpPr>
            <a:spLocks noChangeShapeType="1"/>
          </p:cNvSpPr>
          <p:nvPr/>
        </p:nvSpPr>
        <p:spPr bwMode="auto">
          <a:xfrm flipV="1">
            <a:off x="1489075" y="2370138"/>
            <a:ext cx="0" cy="4445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381" name="Line 67"/>
          <p:cNvSpPr>
            <a:spLocks noChangeShapeType="1"/>
          </p:cNvSpPr>
          <p:nvPr/>
        </p:nvSpPr>
        <p:spPr bwMode="auto">
          <a:xfrm>
            <a:off x="3698875" y="2370138"/>
            <a:ext cx="0" cy="4445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382" name="Line 68"/>
          <p:cNvSpPr>
            <a:spLocks noChangeShapeType="1"/>
          </p:cNvSpPr>
          <p:nvPr/>
        </p:nvSpPr>
        <p:spPr bwMode="auto">
          <a:xfrm flipV="1">
            <a:off x="3698875" y="2370138"/>
            <a:ext cx="0" cy="4445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383" name="Rectangle 69"/>
          <p:cNvSpPr>
            <a:spLocks noChangeArrowheads="1"/>
          </p:cNvSpPr>
          <p:nvPr/>
        </p:nvSpPr>
        <p:spPr bwMode="auto">
          <a:xfrm>
            <a:off x="1930400" y="2060575"/>
            <a:ext cx="811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P&lt;0.01</a:t>
            </a:r>
            <a:endParaRPr lang="en-US" sz="2000" b="1"/>
          </a:p>
        </p:txBody>
      </p:sp>
      <p:sp>
        <p:nvSpPr>
          <p:cNvPr id="56384" name="Rectangle 70"/>
          <p:cNvSpPr>
            <a:spLocks noChangeArrowheads="1"/>
          </p:cNvSpPr>
          <p:nvPr/>
        </p:nvSpPr>
        <p:spPr bwMode="auto">
          <a:xfrm>
            <a:off x="2124075" y="6092825"/>
            <a:ext cx="2111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P2X</a:t>
            </a:r>
            <a:r>
              <a:rPr lang="en-US" sz="2000" b="1" baseline="-25000">
                <a:solidFill>
                  <a:srgbClr val="000000"/>
                </a:solidFill>
              </a:rPr>
              <a:t>7</a:t>
            </a:r>
            <a:r>
              <a:rPr lang="en-US" sz="2000" b="1">
                <a:solidFill>
                  <a:srgbClr val="000000"/>
                </a:solidFill>
              </a:rPr>
              <a:t>R antagonist</a:t>
            </a:r>
          </a:p>
        </p:txBody>
      </p:sp>
      <p:sp>
        <p:nvSpPr>
          <p:cNvPr id="56385" name="Rectangle 71"/>
          <p:cNvSpPr>
            <a:spLocks noChangeArrowheads="1"/>
          </p:cNvSpPr>
          <p:nvPr/>
        </p:nvSpPr>
        <p:spPr bwMode="auto">
          <a:xfrm rot="-5400000">
            <a:off x="-1142206" y="3896519"/>
            <a:ext cx="2947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Fibrinoid necrosis score</a:t>
            </a:r>
            <a:endParaRPr lang="en-US" sz="2000"/>
          </a:p>
        </p:txBody>
      </p:sp>
      <p:grpSp>
        <p:nvGrpSpPr>
          <p:cNvPr id="56386" name="Group 134"/>
          <p:cNvGrpSpPr>
            <a:grpSpLocks/>
          </p:cNvGrpSpPr>
          <p:nvPr/>
        </p:nvGrpSpPr>
        <p:grpSpPr bwMode="auto">
          <a:xfrm>
            <a:off x="4502150" y="1125538"/>
            <a:ext cx="4246563" cy="5200650"/>
            <a:chOff x="2836" y="709"/>
            <a:chExt cx="2675" cy="3276"/>
          </a:xfrm>
        </p:grpSpPr>
        <p:sp>
          <p:nvSpPr>
            <p:cNvPr id="56388" name="Text Box 3"/>
            <p:cNvSpPr txBox="1">
              <a:spLocks noChangeArrowheads="1"/>
            </p:cNvSpPr>
            <p:nvPr/>
          </p:nvSpPr>
          <p:spPr bwMode="auto">
            <a:xfrm>
              <a:off x="3787" y="709"/>
              <a:ext cx="96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000" b="1">
                  <a:solidFill>
                    <a:schemeClr val="accent2"/>
                  </a:solidFill>
                </a:rPr>
                <a:t>Proteinuria</a:t>
              </a:r>
            </a:p>
          </p:txBody>
        </p:sp>
        <p:sp>
          <p:nvSpPr>
            <p:cNvPr id="56389" name="Rectangle 128"/>
            <p:cNvSpPr>
              <a:spLocks noChangeArrowheads="1"/>
            </p:cNvSpPr>
            <p:nvPr/>
          </p:nvSpPr>
          <p:spPr bwMode="auto">
            <a:xfrm>
              <a:off x="3923" y="1117"/>
              <a:ext cx="60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P&lt;0.001</a:t>
              </a:r>
              <a:endParaRPr lang="en-US" b="1"/>
            </a:p>
          </p:txBody>
        </p:sp>
        <p:sp>
          <p:nvSpPr>
            <p:cNvPr id="56390" name="Rectangle 75"/>
            <p:cNvSpPr>
              <a:spLocks noChangeArrowheads="1"/>
            </p:cNvSpPr>
            <p:nvPr/>
          </p:nvSpPr>
          <p:spPr bwMode="auto">
            <a:xfrm>
              <a:off x="3334" y="1672"/>
              <a:ext cx="2103" cy="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91" name="Line 76"/>
            <p:cNvSpPr>
              <a:spLocks noChangeShapeType="1"/>
            </p:cNvSpPr>
            <p:nvPr/>
          </p:nvSpPr>
          <p:spPr bwMode="auto">
            <a:xfrm>
              <a:off x="3451" y="2420"/>
              <a:ext cx="46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392" name="Rectangle 77"/>
            <p:cNvSpPr>
              <a:spLocks noChangeArrowheads="1"/>
            </p:cNvSpPr>
            <p:nvPr/>
          </p:nvSpPr>
          <p:spPr bwMode="auto">
            <a:xfrm>
              <a:off x="3656" y="2680"/>
              <a:ext cx="58" cy="68"/>
            </a:xfrm>
            <a:prstGeom prst="rect">
              <a:avLst/>
            </a:prstGeom>
            <a:solidFill>
              <a:srgbClr val="000000"/>
            </a:solidFill>
            <a:ln w="1588">
              <a:solidFill>
                <a:srgbClr val="000000"/>
              </a:solidFill>
              <a:miter lim="800000"/>
              <a:headEnd/>
              <a:tailEnd/>
            </a:ln>
          </p:spPr>
          <p:txBody>
            <a:bodyPr/>
            <a:lstStyle/>
            <a:p>
              <a:endParaRPr lang="en-US"/>
            </a:p>
          </p:txBody>
        </p:sp>
        <p:sp>
          <p:nvSpPr>
            <p:cNvPr id="56393" name="Rectangle 78"/>
            <p:cNvSpPr>
              <a:spLocks noChangeArrowheads="1"/>
            </p:cNvSpPr>
            <p:nvPr/>
          </p:nvSpPr>
          <p:spPr bwMode="auto">
            <a:xfrm>
              <a:off x="3741" y="2658"/>
              <a:ext cx="57" cy="68"/>
            </a:xfrm>
            <a:prstGeom prst="rect">
              <a:avLst/>
            </a:prstGeom>
            <a:solidFill>
              <a:srgbClr val="000000"/>
            </a:solidFill>
            <a:ln w="1588">
              <a:solidFill>
                <a:srgbClr val="000000"/>
              </a:solidFill>
              <a:miter lim="800000"/>
              <a:headEnd/>
              <a:tailEnd/>
            </a:ln>
          </p:spPr>
          <p:txBody>
            <a:bodyPr/>
            <a:lstStyle/>
            <a:p>
              <a:endParaRPr lang="en-US"/>
            </a:p>
          </p:txBody>
        </p:sp>
        <p:sp>
          <p:nvSpPr>
            <p:cNvPr id="56394" name="Rectangle 79"/>
            <p:cNvSpPr>
              <a:spLocks noChangeArrowheads="1"/>
            </p:cNvSpPr>
            <p:nvPr/>
          </p:nvSpPr>
          <p:spPr bwMode="auto">
            <a:xfrm>
              <a:off x="3656" y="2456"/>
              <a:ext cx="58" cy="68"/>
            </a:xfrm>
            <a:prstGeom prst="rect">
              <a:avLst/>
            </a:prstGeom>
            <a:solidFill>
              <a:srgbClr val="000000"/>
            </a:solidFill>
            <a:ln w="1588">
              <a:solidFill>
                <a:srgbClr val="000000"/>
              </a:solidFill>
              <a:miter lim="800000"/>
              <a:headEnd/>
              <a:tailEnd/>
            </a:ln>
          </p:spPr>
          <p:txBody>
            <a:bodyPr/>
            <a:lstStyle/>
            <a:p>
              <a:endParaRPr lang="en-US"/>
            </a:p>
          </p:txBody>
        </p:sp>
        <p:sp>
          <p:nvSpPr>
            <p:cNvPr id="56395" name="Rectangle 80"/>
            <p:cNvSpPr>
              <a:spLocks noChangeArrowheads="1"/>
            </p:cNvSpPr>
            <p:nvPr/>
          </p:nvSpPr>
          <p:spPr bwMode="auto">
            <a:xfrm>
              <a:off x="3656" y="2350"/>
              <a:ext cx="58" cy="68"/>
            </a:xfrm>
            <a:prstGeom prst="rect">
              <a:avLst/>
            </a:prstGeom>
            <a:solidFill>
              <a:srgbClr val="000000"/>
            </a:solidFill>
            <a:ln w="1588">
              <a:solidFill>
                <a:srgbClr val="000000"/>
              </a:solidFill>
              <a:miter lim="800000"/>
              <a:headEnd/>
              <a:tailEnd/>
            </a:ln>
          </p:spPr>
          <p:txBody>
            <a:bodyPr/>
            <a:lstStyle/>
            <a:p>
              <a:endParaRPr lang="en-US"/>
            </a:p>
          </p:txBody>
        </p:sp>
        <p:sp>
          <p:nvSpPr>
            <p:cNvPr id="56396" name="Rectangle 81"/>
            <p:cNvSpPr>
              <a:spLocks noChangeArrowheads="1"/>
            </p:cNvSpPr>
            <p:nvPr/>
          </p:nvSpPr>
          <p:spPr bwMode="auto">
            <a:xfrm>
              <a:off x="3741" y="2324"/>
              <a:ext cx="57" cy="68"/>
            </a:xfrm>
            <a:prstGeom prst="rect">
              <a:avLst/>
            </a:prstGeom>
            <a:solidFill>
              <a:srgbClr val="000000"/>
            </a:solidFill>
            <a:ln w="1588">
              <a:solidFill>
                <a:srgbClr val="000000"/>
              </a:solidFill>
              <a:miter lim="800000"/>
              <a:headEnd/>
              <a:tailEnd/>
            </a:ln>
          </p:spPr>
          <p:txBody>
            <a:bodyPr/>
            <a:lstStyle/>
            <a:p>
              <a:endParaRPr lang="en-US"/>
            </a:p>
          </p:txBody>
        </p:sp>
        <p:sp>
          <p:nvSpPr>
            <p:cNvPr id="56397" name="Rectangle 82"/>
            <p:cNvSpPr>
              <a:spLocks noChangeArrowheads="1"/>
            </p:cNvSpPr>
            <p:nvPr/>
          </p:nvSpPr>
          <p:spPr bwMode="auto">
            <a:xfrm>
              <a:off x="3656" y="2244"/>
              <a:ext cx="58" cy="69"/>
            </a:xfrm>
            <a:prstGeom prst="rect">
              <a:avLst/>
            </a:prstGeom>
            <a:solidFill>
              <a:srgbClr val="000000"/>
            </a:solidFill>
            <a:ln w="1588">
              <a:solidFill>
                <a:srgbClr val="000000"/>
              </a:solidFill>
              <a:miter lim="800000"/>
              <a:headEnd/>
              <a:tailEnd/>
            </a:ln>
          </p:spPr>
          <p:txBody>
            <a:bodyPr/>
            <a:lstStyle/>
            <a:p>
              <a:endParaRPr lang="en-US"/>
            </a:p>
          </p:txBody>
        </p:sp>
        <p:sp>
          <p:nvSpPr>
            <p:cNvPr id="56398" name="Rectangle 83"/>
            <p:cNvSpPr>
              <a:spLocks noChangeArrowheads="1"/>
            </p:cNvSpPr>
            <p:nvPr/>
          </p:nvSpPr>
          <p:spPr bwMode="auto">
            <a:xfrm>
              <a:off x="3656" y="1994"/>
              <a:ext cx="58" cy="68"/>
            </a:xfrm>
            <a:prstGeom prst="rect">
              <a:avLst/>
            </a:prstGeom>
            <a:solidFill>
              <a:srgbClr val="000000"/>
            </a:solidFill>
            <a:ln w="1588">
              <a:solidFill>
                <a:srgbClr val="000000"/>
              </a:solidFill>
              <a:miter lim="800000"/>
              <a:headEnd/>
              <a:tailEnd/>
            </a:ln>
          </p:spPr>
          <p:txBody>
            <a:bodyPr/>
            <a:lstStyle/>
            <a:p>
              <a:endParaRPr lang="en-US"/>
            </a:p>
          </p:txBody>
        </p:sp>
        <p:sp>
          <p:nvSpPr>
            <p:cNvPr id="56399" name="Line 84"/>
            <p:cNvSpPr>
              <a:spLocks noChangeShapeType="1"/>
            </p:cNvSpPr>
            <p:nvPr/>
          </p:nvSpPr>
          <p:spPr bwMode="auto">
            <a:xfrm>
              <a:off x="4152" y="2681"/>
              <a:ext cx="46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400" name="Freeform 85"/>
            <p:cNvSpPr>
              <a:spLocks/>
            </p:cNvSpPr>
            <p:nvPr/>
          </p:nvSpPr>
          <p:spPr bwMode="auto">
            <a:xfrm>
              <a:off x="4358" y="3255"/>
              <a:ext cx="56" cy="67"/>
            </a:xfrm>
            <a:custGeom>
              <a:avLst/>
              <a:gdLst>
                <a:gd name="T0" fmla="*/ 28 w 56"/>
                <a:gd name="T1" fmla="*/ 0 h 67"/>
                <a:gd name="T2" fmla="*/ 56 w 56"/>
                <a:gd name="T3" fmla="*/ 67 h 67"/>
                <a:gd name="T4" fmla="*/ 0 w 56"/>
                <a:gd name="T5" fmla="*/ 67 h 67"/>
                <a:gd name="T6" fmla="*/ 28 w 56"/>
                <a:gd name="T7" fmla="*/ 0 h 67"/>
                <a:gd name="T8" fmla="*/ 0 60000 65536"/>
                <a:gd name="T9" fmla="*/ 0 60000 65536"/>
                <a:gd name="T10" fmla="*/ 0 60000 65536"/>
                <a:gd name="T11" fmla="*/ 0 60000 65536"/>
                <a:gd name="T12" fmla="*/ 0 w 56"/>
                <a:gd name="T13" fmla="*/ 0 h 67"/>
                <a:gd name="T14" fmla="*/ 56 w 56"/>
                <a:gd name="T15" fmla="*/ 67 h 67"/>
              </a:gdLst>
              <a:ahLst/>
              <a:cxnLst>
                <a:cxn ang="T8">
                  <a:pos x="T0" y="T1"/>
                </a:cxn>
                <a:cxn ang="T9">
                  <a:pos x="T2" y="T3"/>
                </a:cxn>
                <a:cxn ang="T10">
                  <a:pos x="T4" y="T5"/>
                </a:cxn>
                <a:cxn ang="T11">
                  <a:pos x="T6" y="T7"/>
                </a:cxn>
              </a:cxnLst>
              <a:rect l="T12" t="T13" r="T14" b="T15"/>
              <a:pathLst>
                <a:path w="56" h="67">
                  <a:moveTo>
                    <a:pt x="28" y="0"/>
                  </a:moveTo>
                  <a:lnTo>
                    <a:pt x="56" y="67"/>
                  </a:lnTo>
                  <a:lnTo>
                    <a:pt x="0" y="67"/>
                  </a:lnTo>
                  <a:lnTo>
                    <a:pt x="28" y="0"/>
                  </a:lnTo>
                  <a:close/>
                </a:path>
              </a:pathLst>
            </a:custGeom>
            <a:solidFill>
              <a:srgbClr val="000000"/>
            </a:solidFill>
            <a:ln w="1588">
              <a:solidFill>
                <a:srgbClr val="000000"/>
              </a:solidFill>
              <a:prstDash val="solid"/>
              <a:round/>
              <a:headEnd/>
              <a:tailEnd/>
            </a:ln>
          </p:spPr>
          <p:txBody>
            <a:bodyPr/>
            <a:lstStyle/>
            <a:p>
              <a:endParaRPr lang="en-GB"/>
            </a:p>
          </p:txBody>
        </p:sp>
        <p:sp>
          <p:nvSpPr>
            <p:cNvPr id="56401" name="Freeform 86"/>
            <p:cNvSpPr>
              <a:spLocks/>
            </p:cNvSpPr>
            <p:nvPr/>
          </p:nvSpPr>
          <p:spPr bwMode="auto">
            <a:xfrm>
              <a:off x="4442" y="3209"/>
              <a:ext cx="56" cy="67"/>
            </a:xfrm>
            <a:custGeom>
              <a:avLst/>
              <a:gdLst>
                <a:gd name="T0" fmla="*/ 28 w 56"/>
                <a:gd name="T1" fmla="*/ 0 h 67"/>
                <a:gd name="T2" fmla="*/ 56 w 56"/>
                <a:gd name="T3" fmla="*/ 67 h 67"/>
                <a:gd name="T4" fmla="*/ 0 w 56"/>
                <a:gd name="T5" fmla="*/ 67 h 67"/>
                <a:gd name="T6" fmla="*/ 28 w 56"/>
                <a:gd name="T7" fmla="*/ 0 h 67"/>
                <a:gd name="T8" fmla="*/ 0 60000 65536"/>
                <a:gd name="T9" fmla="*/ 0 60000 65536"/>
                <a:gd name="T10" fmla="*/ 0 60000 65536"/>
                <a:gd name="T11" fmla="*/ 0 60000 65536"/>
                <a:gd name="T12" fmla="*/ 0 w 56"/>
                <a:gd name="T13" fmla="*/ 0 h 67"/>
                <a:gd name="T14" fmla="*/ 56 w 56"/>
                <a:gd name="T15" fmla="*/ 67 h 67"/>
              </a:gdLst>
              <a:ahLst/>
              <a:cxnLst>
                <a:cxn ang="T8">
                  <a:pos x="T0" y="T1"/>
                </a:cxn>
                <a:cxn ang="T9">
                  <a:pos x="T2" y="T3"/>
                </a:cxn>
                <a:cxn ang="T10">
                  <a:pos x="T4" y="T5"/>
                </a:cxn>
                <a:cxn ang="T11">
                  <a:pos x="T6" y="T7"/>
                </a:cxn>
              </a:cxnLst>
              <a:rect l="T12" t="T13" r="T14" b="T15"/>
              <a:pathLst>
                <a:path w="56" h="67">
                  <a:moveTo>
                    <a:pt x="28" y="0"/>
                  </a:moveTo>
                  <a:lnTo>
                    <a:pt x="56" y="67"/>
                  </a:lnTo>
                  <a:lnTo>
                    <a:pt x="0" y="67"/>
                  </a:lnTo>
                  <a:lnTo>
                    <a:pt x="28" y="0"/>
                  </a:lnTo>
                  <a:close/>
                </a:path>
              </a:pathLst>
            </a:custGeom>
            <a:solidFill>
              <a:srgbClr val="000000"/>
            </a:solidFill>
            <a:ln w="1588">
              <a:solidFill>
                <a:srgbClr val="000000"/>
              </a:solidFill>
              <a:prstDash val="solid"/>
              <a:round/>
              <a:headEnd/>
              <a:tailEnd/>
            </a:ln>
          </p:spPr>
          <p:txBody>
            <a:bodyPr/>
            <a:lstStyle/>
            <a:p>
              <a:endParaRPr lang="en-GB"/>
            </a:p>
          </p:txBody>
        </p:sp>
        <p:sp>
          <p:nvSpPr>
            <p:cNvPr id="56402" name="Freeform 87"/>
            <p:cNvSpPr>
              <a:spLocks/>
            </p:cNvSpPr>
            <p:nvPr/>
          </p:nvSpPr>
          <p:spPr bwMode="auto">
            <a:xfrm>
              <a:off x="4358" y="2847"/>
              <a:ext cx="56" cy="67"/>
            </a:xfrm>
            <a:custGeom>
              <a:avLst/>
              <a:gdLst>
                <a:gd name="T0" fmla="*/ 28 w 56"/>
                <a:gd name="T1" fmla="*/ 0 h 67"/>
                <a:gd name="T2" fmla="*/ 56 w 56"/>
                <a:gd name="T3" fmla="*/ 67 h 67"/>
                <a:gd name="T4" fmla="*/ 0 w 56"/>
                <a:gd name="T5" fmla="*/ 67 h 67"/>
                <a:gd name="T6" fmla="*/ 28 w 56"/>
                <a:gd name="T7" fmla="*/ 0 h 67"/>
                <a:gd name="T8" fmla="*/ 0 60000 65536"/>
                <a:gd name="T9" fmla="*/ 0 60000 65536"/>
                <a:gd name="T10" fmla="*/ 0 60000 65536"/>
                <a:gd name="T11" fmla="*/ 0 60000 65536"/>
                <a:gd name="T12" fmla="*/ 0 w 56"/>
                <a:gd name="T13" fmla="*/ 0 h 67"/>
                <a:gd name="T14" fmla="*/ 56 w 56"/>
                <a:gd name="T15" fmla="*/ 67 h 67"/>
              </a:gdLst>
              <a:ahLst/>
              <a:cxnLst>
                <a:cxn ang="T8">
                  <a:pos x="T0" y="T1"/>
                </a:cxn>
                <a:cxn ang="T9">
                  <a:pos x="T2" y="T3"/>
                </a:cxn>
                <a:cxn ang="T10">
                  <a:pos x="T4" y="T5"/>
                </a:cxn>
                <a:cxn ang="T11">
                  <a:pos x="T6" y="T7"/>
                </a:cxn>
              </a:cxnLst>
              <a:rect l="T12" t="T13" r="T14" b="T15"/>
              <a:pathLst>
                <a:path w="56" h="67">
                  <a:moveTo>
                    <a:pt x="28" y="0"/>
                  </a:moveTo>
                  <a:lnTo>
                    <a:pt x="56" y="67"/>
                  </a:lnTo>
                  <a:lnTo>
                    <a:pt x="0" y="67"/>
                  </a:lnTo>
                  <a:lnTo>
                    <a:pt x="28" y="0"/>
                  </a:lnTo>
                  <a:close/>
                </a:path>
              </a:pathLst>
            </a:custGeom>
            <a:solidFill>
              <a:srgbClr val="000000"/>
            </a:solidFill>
            <a:ln w="1588">
              <a:solidFill>
                <a:srgbClr val="000000"/>
              </a:solidFill>
              <a:prstDash val="solid"/>
              <a:round/>
              <a:headEnd/>
              <a:tailEnd/>
            </a:ln>
          </p:spPr>
          <p:txBody>
            <a:bodyPr/>
            <a:lstStyle/>
            <a:p>
              <a:endParaRPr lang="en-GB"/>
            </a:p>
          </p:txBody>
        </p:sp>
        <p:sp>
          <p:nvSpPr>
            <p:cNvPr id="56403" name="Freeform 88"/>
            <p:cNvSpPr>
              <a:spLocks/>
            </p:cNvSpPr>
            <p:nvPr/>
          </p:nvSpPr>
          <p:spPr bwMode="auto">
            <a:xfrm>
              <a:off x="4358" y="2676"/>
              <a:ext cx="56" cy="67"/>
            </a:xfrm>
            <a:custGeom>
              <a:avLst/>
              <a:gdLst>
                <a:gd name="T0" fmla="*/ 28 w 56"/>
                <a:gd name="T1" fmla="*/ 0 h 67"/>
                <a:gd name="T2" fmla="*/ 56 w 56"/>
                <a:gd name="T3" fmla="*/ 67 h 67"/>
                <a:gd name="T4" fmla="*/ 0 w 56"/>
                <a:gd name="T5" fmla="*/ 67 h 67"/>
                <a:gd name="T6" fmla="*/ 28 w 56"/>
                <a:gd name="T7" fmla="*/ 0 h 67"/>
                <a:gd name="T8" fmla="*/ 0 60000 65536"/>
                <a:gd name="T9" fmla="*/ 0 60000 65536"/>
                <a:gd name="T10" fmla="*/ 0 60000 65536"/>
                <a:gd name="T11" fmla="*/ 0 60000 65536"/>
                <a:gd name="T12" fmla="*/ 0 w 56"/>
                <a:gd name="T13" fmla="*/ 0 h 67"/>
                <a:gd name="T14" fmla="*/ 56 w 56"/>
                <a:gd name="T15" fmla="*/ 67 h 67"/>
              </a:gdLst>
              <a:ahLst/>
              <a:cxnLst>
                <a:cxn ang="T8">
                  <a:pos x="T0" y="T1"/>
                </a:cxn>
                <a:cxn ang="T9">
                  <a:pos x="T2" y="T3"/>
                </a:cxn>
                <a:cxn ang="T10">
                  <a:pos x="T4" y="T5"/>
                </a:cxn>
                <a:cxn ang="T11">
                  <a:pos x="T6" y="T7"/>
                </a:cxn>
              </a:cxnLst>
              <a:rect l="T12" t="T13" r="T14" b="T15"/>
              <a:pathLst>
                <a:path w="56" h="67">
                  <a:moveTo>
                    <a:pt x="28" y="0"/>
                  </a:moveTo>
                  <a:lnTo>
                    <a:pt x="56" y="67"/>
                  </a:lnTo>
                  <a:lnTo>
                    <a:pt x="0" y="67"/>
                  </a:lnTo>
                  <a:lnTo>
                    <a:pt x="28" y="0"/>
                  </a:lnTo>
                  <a:close/>
                </a:path>
              </a:pathLst>
            </a:custGeom>
            <a:solidFill>
              <a:srgbClr val="000000"/>
            </a:solidFill>
            <a:ln w="1588">
              <a:solidFill>
                <a:srgbClr val="000000"/>
              </a:solidFill>
              <a:prstDash val="solid"/>
              <a:round/>
              <a:headEnd/>
              <a:tailEnd/>
            </a:ln>
          </p:spPr>
          <p:txBody>
            <a:bodyPr/>
            <a:lstStyle/>
            <a:p>
              <a:endParaRPr lang="en-GB"/>
            </a:p>
          </p:txBody>
        </p:sp>
        <p:sp>
          <p:nvSpPr>
            <p:cNvPr id="56404" name="Freeform 89"/>
            <p:cNvSpPr>
              <a:spLocks/>
            </p:cNvSpPr>
            <p:nvPr/>
          </p:nvSpPr>
          <p:spPr bwMode="auto">
            <a:xfrm>
              <a:off x="4442" y="2585"/>
              <a:ext cx="56" cy="67"/>
            </a:xfrm>
            <a:custGeom>
              <a:avLst/>
              <a:gdLst>
                <a:gd name="T0" fmla="*/ 28 w 56"/>
                <a:gd name="T1" fmla="*/ 0 h 67"/>
                <a:gd name="T2" fmla="*/ 56 w 56"/>
                <a:gd name="T3" fmla="*/ 67 h 67"/>
                <a:gd name="T4" fmla="*/ 0 w 56"/>
                <a:gd name="T5" fmla="*/ 67 h 67"/>
                <a:gd name="T6" fmla="*/ 28 w 56"/>
                <a:gd name="T7" fmla="*/ 0 h 67"/>
                <a:gd name="T8" fmla="*/ 0 60000 65536"/>
                <a:gd name="T9" fmla="*/ 0 60000 65536"/>
                <a:gd name="T10" fmla="*/ 0 60000 65536"/>
                <a:gd name="T11" fmla="*/ 0 60000 65536"/>
                <a:gd name="T12" fmla="*/ 0 w 56"/>
                <a:gd name="T13" fmla="*/ 0 h 67"/>
                <a:gd name="T14" fmla="*/ 56 w 56"/>
                <a:gd name="T15" fmla="*/ 67 h 67"/>
              </a:gdLst>
              <a:ahLst/>
              <a:cxnLst>
                <a:cxn ang="T8">
                  <a:pos x="T0" y="T1"/>
                </a:cxn>
                <a:cxn ang="T9">
                  <a:pos x="T2" y="T3"/>
                </a:cxn>
                <a:cxn ang="T10">
                  <a:pos x="T4" y="T5"/>
                </a:cxn>
                <a:cxn ang="T11">
                  <a:pos x="T6" y="T7"/>
                </a:cxn>
              </a:cxnLst>
              <a:rect l="T12" t="T13" r="T14" b="T15"/>
              <a:pathLst>
                <a:path w="56" h="67">
                  <a:moveTo>
                    <a:pt x="28" y="0"/>
                  </a:moveTo>
                  <a:lnTo>
                    <a:pt x="56" y="67"/>
                  </a:lnTo>
                  <a:lnTo>
                    <a:pt x="0" y="67"/>
                  </a:lnTo>
                  <a:lnTo>
                    <a:pt x="28" y="0"/>
                  </a:lnTo>
                  <a:close/>
                </a:path>
              </a:pathLst>
            </a:custGeom>
            <a:solidFill>
              <a:srgbClr val="000000"/>
            </a:solidFill>
            <a:ln w="1588">
              <a:solidFill>
                <a:srgbClr val="000000"/>
              </a:solidFill>
              <a:prstDash val="solid"/>
              <a:round/>
              <a:headEnd/>
              <a:tailEnd/>
            </a:ln>
          </p:spPr>
          <p:txBody>
            <a:bodyPr/>
            <a:lstStyle/>
            <a:p>
              <a:endParaRPr lang="en-GB"/>
            </a:p>
          </p:txBody>
        </p:sp>
        <p:sp>
          <p:nvSpPr>
            <p:cNvPr id="56405" name="Freeform 90"/>
            <p:cNvSpPr>
              <a:spLocks/>
            </p:cNvSpPr>
            <p:nvPr/>
          </p:nvSpPr>
          <p:spPr bwMode="auto">
            <a:xfrm>
              <a:off x="4358" y="2503"/>
              <a:ext cx="56" cy="67"/>
            </a:xfrm>
            <a:custGeom>
              <a:avLst/>
              <a:gdLst>
                <a:gd name="T0" fmla="*/ 28 w 56"/>
                <a:gd name="T1" fmla="*/ 0 h 67"/>
                <a:gd name="T2" fmla="*/ 56 w 56"/>
                <a:gd name="T3" fmla="*/ 67 h 67"/>
                <a:gd name="T4" fmla="*/ 0 w 56"/>
                <a:gd name="T5" fmla="*/ 67 h 67"/>
                <a:gd name="T6" fmla="*/ 28 w 56"/>
                <a:gd name="T7" fmla="*/ 0 h 67"/>
                <a:gd name="T8" fmla="*/ 0 60000 65536"/>
                <a:gd name="T9" fmla="*/ 0 60000 65536"/>
                <a:gd name="T10" fmla="*/ 0 60000 65536"/>
                <a:gd name="T11" fmla="*/ 0 60000 65536"/>
                <a:gd name="T12" fmla="*/ 0 w 56"/>
                <a:gd name="T13" fmla="*/ 0 h 67"/>
                <a:gd name="T14" fmla="*/ 56 w 56"/>
                <a:gd name="T15" fmla="*/ 67 h 67"/>
              </a:gdLst>
              <a:ahLst/>
              <a:cxnLst>
                <a:cxn ang="T8">
                  <a:pos x="T0" y="T1"/>
                </a:cxn>
                <a:cxn ang="T9">
                  <a:pos x="T2" y="T3"/>
                </a:cxn>
                <a:cxn ang="T10">
                  <a:pos x="T4" y="T5"/>
                </a:cxn>
                <a:cxn ang="T11">
                  <a:pos x="T6" y="T7"/>
                </a:cxn>
              </a:cxnLst>
              <a:rect l="T12" t="T13" r="T14" b="T15"/>
              <a:pathLst>
                <a:path w="56" h="67">
                  <a:moveTo>
                    <a:pt x="28" y="0"/>
                  </a:moveTo>
                  <a:lnTo>
                    <a:pt x="56" y="67"/>
                  </a:lnTo>
                  <a:lnTo>
                    <a:pt x="0" y="67"/>
                  </a:lnTo>
                  <a:lnTo>
                    <a:pt x="28" y="0"/>
                  </a:lnTo>
                  <a:close/>
                </a:path>
              </a:pathLst>
            </a:custGeom>
            <a:solidFill>
              <a:srgbClr val="000000"/>
            </a:solidFill>
            <a:ln w="1588">
              <a:solidFill>
                <a:srgbClr val="000000"/>
              </a:solidFill>
              <a:prstDash val="solid"/>
              <a:round/>
              <a:headEnd/>
              <a:tailEnd/>
            </a:ln>
          </p:spPr>
          <p:txBody>
            <a:bodyPr/>
            <a:lstStyle/>
            <a:p>
              <a:endParaRPr lang="en-GB"/>
            </a:p>
          </p:txBody>
        </p:sp>
        <p:sp>
          <p:nvSpPr>
            <p:cNvPr id="56406" name="Freeform 91"/>
            <p:cNvSpPr>
              <a:spLocks/>
            </p:cNvSpPr>
            <p:nvPr/>
          </p:nvSpPr>
          <p:spPr bwMode="auto">
            <a:xfrm>
              <a:off x="4273" y="2417"/>
              <a:ext cx="57" cy="67"/>
            </a:xfrm>
            <a:custGeom>
              <a:avLst/>
              <a:gdLst>
                <a:gd name="T0" fmla="*/ 28 w 57"/>
                <a:gd name="T1" fmla="*/ 0 h 67"/>
                <a:gd name="T2" fmla="*/ 57 w 57"/>
                <a:gd name="T3" fmla="*/ 67 h 67"/>
                <a:gd name="T4" fmla="*/ 0 w 57"/>
                <a:gd name="T5" fmla="*/ 67 h 67"/>
                <a:gd name="T6" fmla="*/ 28 w 57"/>
                <a:gd name="T7" fmla="*/ 0 h 67"/>
                <a:gd name="T8" fmla="*/ 0 60000 65536"/>
                <a:gd name="T9" fmla="*/ 0 60000 65536"/>
                <a:gd name="T10" fmla="*/ 0 60000 65536"/>
                <a:gd name="T11" fmla="*/ 0 60000 65536"/>
                <a:gd name="T12" fmla="*/ 0 w 57"/>
                <a:gd name="T13" fmla="*/ 0 h 67"/>
                <a:gd name="T14" fmla="*/ 57 w 57"/>
                <a:gd name="T15" fmla="*/ 67 h 67"/>
              </a:gdLst>
              <a:ahLst/>
              <a:cxnLst>
                <a:cxn ang="T8">
                  <a:pos x="T0" y="T1"/>
                </a:cxn>
                <a:cxn ang="T9">
                  <a:pos x="T2" y="T3"/>
                </a:cxn>
                <a:cxn ang="T10">
                  <a:pos x="T4" y="T5"/>
                </a:cxn>
                <a:cxn ang="T11">
                  <a:pos x="T6" y="T7"/>
                </a:cxn>
              </a:cxnLst>
              <a:rect l="T12" t="T13" r="T14" b="T15"/>
              <a:pathLst>
                <a:path w="57" h="67">
                  <a:moveTo>
                    <a:pt x="28" y="0"/>
                  </a:moveTo>
                  <a:lnTo>
                    <a:pt x="57" y="67"/>
                  </a:lnTo>
                  <a:lnTo>
                    <a:pt x="0" y="67"/>
                  </a:lnTo>
                  <a:lnTo>
                    <a:pt x="28" y="0"/>
                  </a:lnTo>
                  <a:close/>
                </a:path>
              </a:pathLst>
            </a:custGeom>
            <a:solidFill>
              <a:srgbClr val="000000"/>
            </a:solidFill>
            <a:ln w="1588">
              <a:solidFill>
                <a:srgbClr val="000000"/>
              </a:solidFill>
              <a:prstDash val="solid"/>
              <a:round/>
              <a:headEnd/>
              <a:tailEnd/>
            </a:ln>
          </p:spPr>
          <p:txBody>
            <a:bodyPr/>
            <a:lstStyle/>
            <a:p>
              <a:endParaRPr lang="en-GB"/>
            </a:p>
          </p:txBody>
        </p:sp>
        <p:sp>
          <p:nvSpPr>
            <p:cNvPr id="56407" name="Freeform 92"/>
            <p:cNvSpPr>
              <a:spLocks/>
            </p:cNvSpPr>
            <p:nvPr/>
          </p:nvSpPr>
          <p:spPr bwMode="auto">
            <a:xfrm>
              <a:off x="4358" y="1692"/>
              <a:ext cx="56" cy="67"/>
            </a:xfrm>
            <a:custGeom>
              <a:avLst/>
              <a:gdLst>
                <a:gd name="T0" fmla="*/ 28 w 56"/>
                <a:gd name="T1" fmla="*/ 0 h 67"/>
                <a:gd name="T2" fmla="*/ 56 w 56"/>
                <a:gd name="T3" fmla="*/ 67 h 67"/>
                <a:gd name="T4" fmla="*/ 0 w 56"/>
                <a:gd name="T5" fmla="*/ 67 h 67"/>
                <a:gd name="T6" fmla="*/ 28 w 56"/>
                <a:gd name="T7" fmla="*/ 0 h 67"/>
                <a:gd name="T8" fmla="*/ 0 60000 65536"/>
                <a:gd name="T9" fmla="*/ 0 60000 65536"/>
                <a:gd name="T10" fmla="*/ 0 60000 65536"/>
                <a:gd name="T11" fmla="*/ 0 60000 65536"/>
                <a:gd name="T12" fmla="*/ 0 w 56"/>
                <a:gd name="T13" fmla="*/ 0 h 67"/>
                <a:gd name="T14" fmla="*/ 56 w 56"/>
                <a:gd name="T15" fmla="*/ 67 h 67"/>
              </a:gdLst>
              <a:ahLst/>
              <a:cxnLst>
                <a:cxn ang="T8">
                  <a:pos x="T0" y="T1"/>
                </a:cxn>
                <a:cxn ang="T9">
                  <a:pos x="T2" y="T3"/>
                </a:cxn>
                <a:cxn ang="T10">
                  <a:pos x="T4" y="T5"/>
                </a:cxn>
                <a:cxn ang="T11">
                  <a:pos x="T6" y="T7"/>
                </a:cxn>
              </a:cxnLst>
              <a:rect l="T12" t="T13" r="T14" b="T15"/>
              <a:pathLst>
                <a:path w="56" h="67">
                  <a:moveTo>
                    <a:pt x="28" y="0"/>
                  </a:moveTo>
                  <a:lnTo>
                    <a:pt x="56" y="67"/>
                  </a:lnTo>
                  <a:lnTo>
                    <a:pt x="0" y="67"/>
                  </a:lnTo>
                  <a:lnTo>
                    <a:pt x="28" y="0"/>
                  </a:lnTo>
                  <a:close/>
                </a:path>
              </a:pathLst>
            </a:custGeom>
            <a:solidFill>
              <a:srgbClr val="000000"/>
            </a:solidFill>
            <a:ln w="1588">
              <a:solidFill>
                <a:srgbClr val="000000"/>
              </a:solidFill>
              <a:prstDash val="solid"/>
              <a:round/>
              <a:headEnd/>
              <a:tailEnd/>
            </a:ln>
          </p:spPr>
          <p:txBody>
            <a:bodyPr/>
            <a:lstStyle/>
            <a:p>
              <a:endParaRPr lang="en-GB"/>
            </a:p>
          </p:txBody>
        </p:sp>
        <p:sp>
          <p:nvSpPr>
            <p:cNvPr id="56408" name="Line 93"/>
            <p:cNvSpPr>
              <a:spLocks noChangeShapeType="1"/>
            </p:cNvSpPr>
            <p:nvPr/>
          </p:nvSpPr>
          <p:spPr bwMode="auto">
            <a:xfrm>
              <a:off x="4853" y="3252"/>
              <a:ext cx="468"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409" name="Freeform 94"/>
            <p:cNvSpPr>
              <a:spLocks/>
            </p:cNvSpPr>
            <p:nvPr/>
          </p:nvSpPr>
          <p:spPr bwMode="auto">
            <a:xfrm>
              <a:off x="5059" y="3292"/>
              <a:ext cx="56" cy="67"/>
            </a:xfrm>
            <a:custGeom>
              <a:avLst/>
              <a:gdLst>
                <a:gd name="T0" fmla="*/ 0 w 56"/>
                <a:gd name="T1" fmla="*/ 0 h 67"/>
                <a:gd name="T2" fmla="*/ 56 w 56"/>
                <a:gd name="T3" fmla="*/ 0 h 67"/>
                <a:gd name="T4" fmla="*/ 28 w 56"/>
                <a:gd name="T5" fmla="*/ 67 h 67"/>
                <a:gd name="T6" fmla="*/ 0 w 56"/>
                <a:gd name="T7" fmla="*/ 0 h 67"/>
                <a:gd name="T8" fmla="*/ 0 60000 65536"/>
                <a:gd name="T9" fmla="*/ 0 60000 65536"/>
                <a:gd name="T10" fmla="*/ 0 60000 65536"/>
                <a:gd name="T11" fmla="*/ 0 60000 65536"/>
                <a:gd name="T12" fmla="*/ 0 w 56"/>
                <a:gd name="T13" fmla="*/ 0 h 67"/>
                <a:gd name="T14" fmla="*/ 56 w 56"/>
                <a:gd name="T15" fmla="*/ 67 h 67"/>
              </a:gdLst>
              <a:ahLst/>
              <a:cxnLst>
                <a:cxn ang="T8">
                  <a:pos x="T0" y="T1"/>
                </a:cxn>
                <a:cxn ang="T9">
                  <a:pos x="T2" y="T3"/>
                </a:cxn>
                <a:cxn ang="T10">
                  <a:pos x="T4" y="T5"/>
                </a:cxn>
                <a:cxn ang="T11">
                  <a:pos x="T6" y="T7"/>
                </a:cxn>
              </a:cxnLst>
              <a:rect l="T12" t="T13" r="T14" b="T15"/>
              <a:pathLst>
                <a:path w="56" h="67">
                  <a:moveTo>
                    <a:pt x="0" y="0"/>
                  </a:moveTo>
                  <a:lnTo>
                    <a:pt x="56" y="0"/>
                  </a:lnTo>
                  <a:lnTo>
                    <a:pt x="28" y="67"/>
                  </a:lnTo>
                  <a:lnTo>
                    <a:pt x="0" y="0"/>
                  </a:lnTo>
                  <a:close/>
                </a:path>
              </a:pathLst>
            </a:custGeom>
            <a:solidFill>
              <a:srgbClr val="000000"/>
            </a:solidFill>
            <a:ln w="1588">
              <a:solidFill>
                <a:srgbClr val="000000"/>
              </a:solidFill>
              <a:prstDash val="solid"/>
              <a:round/>
              <a:headEnd/>
              <a:tailEnd/>
            </a:ln>
          </p:spPr>
          <p:txBody>
            <a:bodyPr/>
            <a:lstStyle/>
            <a:p>
              <a:endParaRPr lang="en-GB"/>
            </a:p>
          </p:txBody>
        </p:sp>
        <p:sp>
          <p:nvSpPr>
            <p:cNvPr id="56410" name="Freeform 95"/>
            <p:cNvSpPr>
              <a:spLocks/>
            </p:cNvSpPr>
            <p:nvPr/>
          </p:nvSpPr>
          <p:spPr bwMode="auto">
            <a:xfrm>
              <a:off x="5143" y="3273"/>
              <a:ext cx="56" cy="67"/>
            </a:xfrm>
            <a:custGeom>
              <a:avLst/>
              <a:gdLst>
                <a:gd name="T0" fmla="*/ 0 w 56"/>
                <a:gd name="T1" fmla="*/ 0 h 67"/>
                <a:gd name="T2" fmla="*/ 56 w 56"/>
                <a:gd name="T3" fmla="*/ 0 h 67"/>
                <a:gd name="T4" fmla="*/ 28 w 56"/>
                <a:gd name="T5" fmla="*/ 67 h 67"/>
                <a:gd name="T6" fmla="*/ 0 w 56"/>
                <a:gd name="T7" fmla="*/ 0 h 67"/>
                <a:gd name="T8" fmla="*/ 0 60000 65536"/>
                <a:gd name="T9" fmla="*/ 0 60000 65536"/>
                <a:gd name="T10" fmla="*/ 0 60000 65536"/>
                <a:gd name="T11" fmla="*/ 0 60000 65536"/>
                <a:gd name="T12" fmla="*/ 0 w 56"/>
                <a:gd name="T13" fmla="*/ 0 h 67"/>
                <a:gd name="T14" fmla="*/ 56 w 56"/>
                <a:gd name="T15" fmla="*/ 67 h 67"/>
              </a:gdLst>
              <a:ahLst/>
              <a:cxnLst>
                <a:cxn ang="T8">
                  <a:pos x="T0" y="T1"/>
                </a:cxn>
                <a:cxn ang="T9">
                  <a:pos x="T2" y="T3"/>
                </a:cxn>
                <a:cxn ang="T10">
                  <a:pos x="T4" y="T5"/>
                </a:cxn>
                <a:cxn ang="T11">
                  <a:pos x="T6" y="T7"/>
                </a:cxn>
              </a:cxnLst>
              <a:rect l="T12" t="T13" r="T14" b="T15"/>
              <a:pathLst>
                <a:path w="56" h="67">
                  <a:moveTo>
                    <a:pt x="0" y="0"/>
                  </a:moveTo>
                  <a:lnTo>
                    <a:pt x="56" y="0"/>
                  </a:lnTo>
                  <a:lnTo>
                    <a:pt x="28" y="67"/>
                  </a:lnTo>
                  <a:lnTo>
                    <a:pt x="0" y="0"/>
                  </a:lnTo>
                  <a:close/>
                </a:path>
              </a:pathLst>
            </a:custGeom>
            <a:solidFill>
              <a:srgbClr val="000000"/>
            </a:solidFill>
            <a:ln w="1588">
              <a:solidFill>
                <a:srgbClr val="000000"/>
              </a:solidFill>
              <a:prstDash val="solid"/>
              <a:round/>
              <a:headEnd/>
              <a:tailEnd/>
            </a:ln>
          </p:spPr>
          <p:txBody>
            <a:bodyPr/>
            <a:lstStyle/>
            <a:p>
              <a:endParaRPr lang="en-GB"/>
            </a:p>
          </p:txBody>
        </p:sp>
        <p:sp>
          <p:nvSpPr>
            <p:cNvPr id="56411" name="Freeform 96"/>
            <p:cNvSpPr>
              <a:spLocks/>
            </p:cNvSpPr>
            <p:nvPr/>
          </p:nvSpPr>
          <p:spPr bwMode="auto">
            <a:xfrm>
              <a:off x="4975" y="3255"/>
              <a:ext cx="56" cy="67"/>
            </a:xfrm>
            <a:custGeom>
              <a:avLst/>
              <a:gdLst>
                <a:gd name="T0" fmla="*/ 0 w 56"/>
                <a:gd name="T1" fmla="*/ 0 h 67"/>
                <a:gd name="T2" fmla="*/ 56 w 56"/>
                <a:gd name="T3" fmla="*/ 0 h 67"/>
                <a:gd name="T4" fmla="*/ 28 w 56"/>
                <a:gd name="T5" fmla="*/ 67 h 67"/>
                <a:gd name="T6" fmla="*/ 0 w 56"/>
                <a:gd name="T7" fmla="*/ 0 h 67"/>
                <a:gd name="T8" fmla="*/ 0 60000 65536"/>
                <a:gd name="T9" fmla="*/ 0 60000 65536"/>
                <a:gd name="T10" fmla="*/ 0 60000 65536"/>
                <a:gd name="T11" fmla="*/ 0 60000 65536"/>
                <a:gd name="T12" fmla="*/ 0 w 56"/>
                <a:gd name="T13" fmla="*/ 0 h 67"/>
                <a:gd name="T14" fmla="*/ 56 w 56"/>
                <a:gd name="T15" fmla="*/ 67 h 67"/>
              </a:gdLst>
              <a:ahLst/>
              <a:cxnLst>
                <a:cxn ang="T8">
                  <a:pos x="T0" y="T1"/>
                </a:cxn>
                <a:cxn ang="T9">
                  <a:pos x="T2" y="T3"/>
                </a:cxn>
                <a:cxn ang="T10">
                  <a:pos x="T4" y="T5"/>
                </a:cxn>
                <a:cxn ang="T11">
                  <a:pos x="T6" y="T7"/>
                </a:cxn>
              </a:cxnLst>
              <a:rect l="T12" t="T13" r="T14" b="T15"/>
              <a:pathLst>
                <a:path w="56" h="67">
                  <a:moveTo>
                    <a:pt x="0" y="0"/>
                  </a:moveTo>
                  <a:lnTo>
                    <a:pt x="56" y="0"/>
                  </a:lnTo>
                  <a:lnTo>
                    <a:pt x="28" y="67"/>
                  </a:lnTo>
                  <a:lnTo>
                    <a:pt x="0" y="0"/>
                  </a:lnTo>
                  <a:close/>
                </a:path>
              </a:pathLst>
            </a:custGeom>
            <a:solidFill>
              <a:srgbClr val="000000"/>
            </a:solidFill>
            <a:ln w="1588">
              <a:solidFill>
                <a:srgbClr val="000000"/>
              </a:solidFill>
              <a:prstDash val="solid"/>
              <a:round/>
              <a:headEnd/>
              <a:tailEnd/>
            </a:ln>
          </p:spPr>
          <p:txBody>
            <a:bodyPr/>
            <a:lstStyle/>
            <a:p>
              <a:endParaRPr lang="en-GB"/>
            </a:p>
          </p:txBody>
        </p:sp>
        <p:sp>
          <p:nvSpPr>
            <p:cNvPr id="56412" name="Freeform 97"/>
            <p:cNvSpPr>
              <a:spLocks/>
            </p:cNvSpPr>
            <p:nvPr/>
          </p:nvSpPr>
          <p:spPr bwMode="auto">
            <a:xfrm>
              <a:off x="5227" y="3249"/>
              <a:ext cx="56" cy="67"/>
            </a:xfrm>
            <a:custGeom>
              <a:avLst/>
              <a:gdLst>
                <a:gd name="T0" fmla="*/ 0 w 56"/>
                <a:gd name="T1" fmla="*/ 0 h 67"/>
                <a:gd name="T2" fmla="*/ 56 w 56"/>
                <a:gd name="T3" fmla="*/ 0 h 67"/>
                <a:gd name="T4" fmla="*/ 28 w 56"/>
                <a:gd name="T5" fmla="*/ 67 h 67"/>
                <a:gd name="T6" fmla="*/ 0 w 56"/>
                <a:gd name="T7" fmla="*/ 0 h 67"/>
                <a:gd name="T8" fmla="*/ 0 60000 65536"/>
                <a:gd name="T9" fmla="*/ 0 60000 65536"/>
                <a:gd name="T10" fmla="*/ 0 60000 65536"/>
                <a:gd name="T11" fmla="*/ 0 60000 65536"/>
                <a:gd name="T12" fmla="*/ 0 w 56"/>
                <a:gd name="T13" fmla="*/ 0 h 67"/>
                <a:gd name="T14" fmla="*/ 56 w 56"/>
                <a:gd name="T15" fmla="*/ 67 h 67"/>
              </a:gdLst>
              <a:ahLst/>
              <a:cxnLst>
                <a:cxn ang="T8">
                  <a:pos x="T0" y="T1"/>
                </a:cxn>
                <a:cxn ang="T9">
                  <a:pos x="T2" y="T3"/>
                </a:cxn>
                <a:cxn ang="T10">
                  <a:pos x="T4" y="T5"/>
                </a:cxn>
                <a:cxn ang="T11">
                  <a:pos x="T6" y="T7"/>
                </a:cxn>
              </a:cxnLst>
              <a:rect l="T12" t="T13" r="T14" b="T15"/>
              <a:pathLst>
                <a:path w="56" h="67">
                  <a:moveTo>
                    <a:pt x="0" y="0"/>
                  </a:moveTo>
                  <a:lnTo>
                    <a:pt x="56" y="0"/>
                  </a:lnTo>
                  <a:lnTo>
                    <a:pt x="28" y="67"/>
                  </a:lnTo>
                  <a:lnTo>
                    <a:pt x="0" y="0"/>
                  </a:lnTo>
                  <a:close/>
                </a:path>
              </a:pathLst>
            </a:custGeom>
            <a:solidFill>
              <a:srgbClr val="000000"/>
            </a:solidFill>
            <a:ln w="1588">
              <a:solidFill>
                <a:srgbClr val="000000"/>
              </a:solidFill>
              <a:prstDash val="solid"/>
              <a:round/>
              <a:headEnd/>
              <a:tailEnd/>
            </a:ln>
          </p:spPr>
          <p:txBody>
            <a:bodyPr/>
            <a:lstStyle/>
            <a:p>
              <a:endParaRPr lang="en-GB"/>
            </a:p>
          </p:txBody>
        </p:sp>
        <p:sp>
          <p:nvSpPr>
            <p:cNvPr id="56413" name="Freeform 98"/>
            <p:cNvSpPr>
              <a:spLocks/>
            </p:cNvSpPr>
            <p:nvPr/>
          </p:nvSpPr>
          <p:spPr bwMode="auto">
            <a:xfrm>
              <a:off x="4891" y="3242"/>
              <a:ext cx="56" cy="67"/>
            </a:xfrm>
            <a:custGeom>
              <a:avLst/>
              <a:gdLst>
                <a:gd name="T0" fmla="*/ 0 w 56"/>
                <a:gd name="T1" fmla="*/ 0 h 67"/>
                <a:gd name="T2" fmla="*/ 56 w 56"/>
                <a:gd name="T3" fmla="*/ 0 h 67"/>
                <a:gd name="T4" fmla="*/ 28 w 56"/>
                <a:gd name="T5" fmla="*/ 67 h 67"/>
                <a:gd name="T6" fmla="*/ 0 w 56"/>
                <a:gd name="T7" fmla="*/ 0 h 67"/>
                <a:gd name="T8" fmla="*/ 0 60000 65536"/>
                <a:gd name="T9" fmla="*/ 0 60000 65536"/>
                <a:gd name="T10" fmla="*/ 0 60000 65536"/>
                <a:gd name="T11" fmla="*/ 0 60000 65536"/>
                <a:gd name="T12" fmla="*/ 0 w 56"/>
                <a:gd name="T13" fmla="*/ 0 h 67"/>
                <a:gd name="T14" fmla="*/ 56 w 56"/>
                <a:gd name="T15" fmla="*/ 67 h 67"/>
              </a:gdLst>
              <a:ahLst/>
              <a:cxnLst>
                <a:cxn ang="T8">
                  <a:pos x="T0" y="T1"/>
                </a:cxn>
                <a:cxn ang="T9">
                  <a:pos x="T2" y="T3"/>
                </a:cxn>
                <a:cxn ang="T10">
                  <a:pos x="T4" y="T5"/>
                </a:cxn>
                <a:cxn ang="T11">
                  <a:pos x="T6" y="T7"/>
                </a:cxn>
              </a:cxnLst>
              <a:rect l="T12" t="T13" r="T14" b="T15"/>
              <a:pathLst>
                <a:path w="56" h="67">
                  <a:moveTo>
                    <a:pt x="0" y="0"/>
                  </a:moveTo>
                  <a:lnTo>
                    <a:pt x="56" y="0"/>
                  </a:lnTo>
                  <a:lnTo>
                    <a:pt x="28" y="67"/>
                  </a:lnTo>
                  <a:lnTo>
                    <a:pt x="0" y="0"/>
                  </a:lnTo>
                  <a:close/>
                </a:path>
              </a:pathLst>
            </a:custGeom>
            <a:solidFill>
              <a:srgbClr val="000000"/>
            </a:solidFill>
            <a:ln w="1588">
              <a:solidFill>
                <a:srgbClr val="000000"/>
              </a:solidFill>
              <a:prstDash val="solid"/>
              <a:round/>
              <a:headEnd/>
              <a:tailEnd/>
            </a:ln>
          </p:spPr>
          <p:txBody>
            <a:bodyPr/>
            <a:lstStyle/>
            <a:p>
              <a:endParaRPr lang="en-GB"/>
            </a:p>
          </p:txBody>
        </p:sp>
        <p:sp>
          <p:nvSpPr>
            <p:cNvPr id="56414" name="Freeform 99"/>
            <p:cNvSpPr>
              <a:spLocks/>
            </p:cNvSpPr>
            <p:nvPr/>
          </p:nvSpPr>
          <p:spPr bwMode="auto">
            <a:xfrm>
              <a:off x="5101" y="3216"/>
              <a:ext cx="56" cy="67"/>
            </a:xfrm>
            <a:custGeom>
              <a:avLst/>
              <a:gdLst>
                <a:gd name="T0" fmla="*/ 0 w 56"/>
                <a:gd name="T1" fmla="*/ 0 h 67"/>
                <a:gd name="T2" fmla="*/ 56 w 56"/>
                <a:gd name="T3" fmla="*/ 0 h 67"/>
                <a:gd name="T4" fmla="*/ 28 w 56"/>
                <a:gd name="T5" fmla="*/ 67 h 67"/>
                <a:gd name="T6" fmla="*/ 0 w 56"/>
                <a:gd name="T7" fmla="*/ 0 h 67"/>
                <a:gd name="T8" fmla="*/ 0 60000 65536"/>
                <a:gd name="T9" fmla="*/ 0 60000 65536"/>
                <a:gd name="T10" fmla="*/ 0 60000 65536"/>
                <a:gd name="T11" fmla="*/ 0 60000 65536"/>
                <a:gd name="T12" fmla="*/ 0 w 56"/>
                <a:gd name="T13" fmla="*/ 0 h 67"/>
                <a:gd name="T14" fmla="*/ 56 w 56"/>
                <a:gd name="T15" fmla="*/ 67 h 67"/>
              </a:gdLst>
              <a:ahLst/>
              <a:cxnLst>
                <a:cxn ang="T8">
                  <a:pos x="T0" y="T1"/>
                </a:cxn>
                <a:cxn ang="T9">
                  <a:pos x="T2" y="T3"/>
                </a:cxn>
                <a:cxn ang="T10">
                  <a:pos x="T4" y="T5"/>
                </a:cxn>
                <a:cxn ang="T11">
                  <a:pos x="T6" y="T7"/>
                </a:cxn>
              </a:cxnLst>
              <a:rect l="T12" t="T13" r="T14" b="T15"/>
              <a:pathLst>
                <a:path w="56" h="67">
                  <a:moveTo>
                    <a:pt x="0" y="0"/>
                  </a:moveTo>
                  <a:lnTo>
                    <a:pt x="56" y="0"/>
                  </a:lnTo>
                  <a:lnTo>
                    <a:pt x="28" y="67"/>
                  </a:lnTo>
                  <a:lnTo>
                    <a:pt x="0" y="0"/>
                  </a:lnTo>
                  <a:close/>
                </a:path>
              </a:pathLst>
            </a:custGeom>
            <a:solidFill>
              <a:srgbClr val="000000"/>
            </a:solidFill>
            <a:ln w="1588">
              <a:solidFill>
                <a:srgbClr val="000000"/>
              </a:solidFill>
              <a:prstDash val="solid"/>
              <a:round/>
              <a:headEnd/>
              <a:tailEnd/>
            </a:ln>
          </p:spPr>
          <p:txBody>
            <a:bodyPr/>
            <a:lstStyle/>
            <a:p>
              <a:endParaRPr lang="en-GB"/>
            </a:p>
          </p:txBody>
        </p:sp>
        <p:sp>
          <p:nvSpPr>
            <p:cNvPr id="56415" name="Freeform 100"/>
            <p:cNvSpPr>
              <a:spLocks/>
            </p:cNvSpPr>
            <p:nvPr/>
          </p:nvSpPr>
          <p:spPr bwMode="auto">
            <a:xfrm>
              <a:off x="5059" y="3000"/>
              <a:ext cx="56" cy="67"/>
            </a:xfrm>
            <a:custGeom>
              <a:avLst/>
              <a:gdLst>
                <a:gd name="T0" fmla="*/ 0 w 56"/>
                <a:gd name="T1" fmla="*/ 0 h 67"/>
                <a:gd name="T2" fmla="*/ 56 w 56"/>
                <a:gd name="T3" fmla="*/ 0 h 67"/>
                <a:gd name="T4" fmla="*/ 28 w 56"/>
                <a:gd name="T5" fmla="*/ 67 h 67"/>
                <a:gd name="T6" fmla="*/ 0 w 56"/>
                <a:gd name="T7" fmla="*/ 0 h 67"/>
                <a:gd name="T8" fmla="*/ 0 60000 65536"/>
                <a:gd name="T9" fmla="*/ 0 60000 65536"/>
                <a:gd name="T10" fmla="*/ 0 60000 65536"/>
                <a:gd name="T11" fmla="*/ 0 60000 65536"/>
                <a:gd name="T12" fmla="*/ 0 w 56"/>
                <a:gd name="T13" fmla="*/ 0 h 67"/>
                <a:gd name="T14" fmla="*/ 56 w 56"/>
                <a:gd name="T15" fmla="*/ 67 h 67"/>
              </a:gdLst>
              <a:ahLst/>
              <a:cxnLst>
                <a:cxn ang="T8">
                  <a:pos x="T0" y="T1"/>
                </a:cxn>
                <a:cxn ang="T9">
                  <a:pos x="T2" y="T3"/>
                </a:cxn>
                <a:cxn ang="T10">
                  <a:pos x="T4" y="T5"/>
                </a:cxn>
                <a:cxn ang="T11">
                  <a:pos x="T6" y="T7"/>
                </a:cxn>
              </a:cxnLst>
              <a:rect l="T12" t="T13" r="T14" b="T15"/>
              <a:pathLst>
                <a:path w="56" h="67">
                  <a:moveTo>
                    <a:pt x="0" y="0"/>
                  </a:moveTo>
                  <a:lnTo>
                    <a:pt x="56" y="0"/>
                  </a:lnTo>
                  <a:lnTo>
                    <a:pt x="28" y="67"/>
                  </a:lnTo>
                  <a:lnTo>
                    <a:pt x="0" y="0"/>
                  </a:lnTo>
                  <a:close/>
                </a:path>
              </a:pathLst>
            </a:custGeom>
            <a:solidFill>
              <a:srgbClr val="000000"/>
            </a:solidFill>
            <a:ln w="1588">
              <a:solidFill>
                <a:srgbClr val="000000"/>
              </a:solidFill>
              <a:prstDash val="solid"/>
              <a:round/>
              <a:headEnd/>
              <a:tailEnd/>
            </a:ln>
          </p:spPr>
          <p:txBody>
            <a:bodyPr/>
            <a:lstStyle/>
            <a:p>
              <a:endParaRPr lang="en-GB"/>
            </a:p>
          </p:txBody>
        </p:sp>
        <p:sp>
          <p:nvSpPr>
            <p:cNvPr id="56416" name="Line 101"/>
            <p:cNvSpPr>
              <a:spLocks noChangeShapeType="1"/>
            </p:cNvSpPr>
            <p:nvPr/>
          </p:nvSpPr>
          <p:spPr bwMode="auto">
            <a:xfrm>
              <a:off x="3334" y="3343"/>
              <a:ext cx="2103" cy="0"/>
            </a:xfrm>
            <a:prstGeom prst="line">
              <a:avLst/>
            </a:prstGeom>
            <a:noFill/>
            <a:ln w="333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417" name="Rectangle 102"/>
            <p:cNvSpPr>
              <a:spLocks noChangeArrowheads="1"/>
            </p:cNvSpPr>
            <p:nvPr/>
          </p:nvSpPr>
          <p:spPr bwMode="auto">
            <a:xfrm>
              <a:off x="3470" y="3394"/>
              <a:ext cx="5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Vehicle</a:t>
              </a:r>
              <a:endParaRPr lang="en-US" sz="2000"/>
            </a:p>
          </p:txBody>
        </p:sp>
        <p:sp>
          <p:nvSpPr>
            <p:cNvPr id="56418" name="Rectangle 103"/>
            <p:cNvSpPr>
              <a:spLocks noChangeArrowheads="1"/>
            </p:cNvSpPr>
            <p:nvPr/>
          </p:nvSpPr>
          <p:spPr bwMode="auto">
            <a:xfrm>
              <a:off x="4106" y="3394"/>
              <a:ext cx="679"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sz="2000" b="1">
                  <a:solidFill>
                    <a:srgbClr val="000000"/>
                  </a:solidFill>
                </a:rPr>
                <a:t>Low Dose</a:t>
              </a:r>
              <a:endParaRPr lang="en-US" sz="2000"/>
            </a:p>
          </p:txBody>
        </p:sp>
        <p:sp>
          <p:nvSpPr>
            <p:cNvPr id="56419" name="Rectangle 104"/>
            <p:cNvSpPr>
              <a:spLocks noChangeArrowheads="1"/>
            </p:cNvSpPr>
            <p:nvPr/>
          </p:nvSpPr>
          <p:spPr bwMode="auto">
            <a:xfrm>
              <a:off x="4796" y="3394"/>
              <a:ext cx="71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sz="2000" b="1">
                  <a:solidFill>
                    <a:srgbClr val="000000"/>
                  </a:solidFill>
                </a:rPr>
                <a:t>High Dose</a:t>
              </a:r>
              <a:endParaRPr lang="en-US" sz="2000"/>
            </a:p>
          </p:txBody>
        </p:sp>
        <p:sp>
          <p:nvSpPr>
            <p:cNvPr id="56420" name="Line 105"/>
            <p:cNvSpPr>
              <a:spLocks noChangeShapeType="1"/>
            </p:cNvSpPr>
            <p:nvPr/>
          </p:nvSpPr>
          <p:spPr bwMode="auto">
            <a:xfrm flipV="1">
              <a:off x="3334" y="1672"/>
              <a:ext cx="0" cy="1671"/>
            </a:xfrm>
            <a:prstGeom prst="line">
              <a:avLst/>
            </a:prstGeom>
            <a:noFill/>
            <a:ln w="333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421" name="Line 106"/>
            <p:cNvSpPr>
              <a:spLocks noChangeShapeType="1"/>
            </p:cNvSpPr>
            <p:nvPr/>
          </p:nvSpPr>
          <p:spPr bwMode="auto">
            <a:xfrm flipH="1">
              <a:off x="3293" y="3343"/>
              <a:ext cx="41" cy="0"/>
            </a:xfrm>
            <a:prstGeom prst="line">
              <a:avLst/>
            </a:prstGeom>
            <a:noFill/>
            <a:ln w="333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422" name="Rectangle 107"/>
            <p:cNvSpPr>
              <a:spLocks noChangeArrowheads="1"/>
            </p:cNvSpPr>
            <p:nvPr/>
          </p:nvSpPr>
          <p:spPr bwMode="auto">
            <a:xfrm>
              <a:off x="3168" y="326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1">
                  <a:solidFill>
                    <a:srgbClr val="000000"/>
                  </a:solidFill>
                </a:rPr>
                <a:t>0</a:t>
              </a:r>
              <a:endParaRPr lang="en-US"/>
            </a:p>
          </p:txBody>
        </p:sp>
        <p:sp>
          <p:nvSpPr>
            <p:cNvPr id="56423" name="Line 108"/>
            <p:cNvSpPr>
              <a:spLocks noChangeShapeType="1"/>
            </p:cNvSpPr>
            <p:nvPr/>
          </p:nvSpPr>
          <p:spPr bwMode="auto">
            <a:xfrm flipH="1">
              <a:off x="3293" y="2972"/>
              <a:ext cx="41" cy="0"/>
            </a:xfrm>
            <a:prstGeom prst="line">
              <a:avLst/>
            </a:prstGeom>
            <a:noFill/>
            <a:ln w="333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424" name="Rectangle 109"/>
            <p:cNvSpPr>
              <a:spLocks noChangeArrowheads="1"/>
            </p:cNvSpPr>
            <p:nvPr/>
          </p:nvSpPr>
          <p:spPr bwMode="auto">
            <a:xfrm>
              <a:off x="3108" y="2897"/>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1">
                  <a:solidFill>
                    <a:srgbClr val="000000"/>
                  </a:solidFill>
                </a:rPr>
                <a:t>20</a:t>
              </a:r>
              <a:endParaRPr lang="en-US"/>
            </a:p>
          </p:txBody>
        </p:sp>
        <p:sp>
          <p:nvSpPr>
            <p:cNvPr id="56425" name="Line 110"/>
            <p:cNvSpPr>
              <a:spLocks noChangeShapeType="1"/>
            </p:cNvSpPr>
            <p:nvPr/>
          </p:nvSpPr>
          <p:spPr bwMode="auto">
            <a:xfrm flipH="1">
              <a:off x="3293" y="2601"/>
              <a:ext cx="41" cy="0"/>
            </a:xfrm>
            <a:prstGeom prst="line">
              <a:avLst/>
            </a:prstGeom>
            <a:noFill/>
            <a:ln w="333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426" name="Rectangle 111"/>
            <p:cNvSpPr>
              <a:spLocks noChangeArrowheads="1"/>
            </p:cNvSpPr>
            <p:nvPr/>
          </p:nvSpPr>
          <p:spPr bwMode="auto">
            <a:xfrm>
              <a:off x="3108" y="2525"/>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1">
                  <a:solidFill>
                    <a:srgbClr val="000000"/>
                  </a:solidFill>
                </a:rPr>
                <a:t>40</a:t>
              </a:r>
              <a:endParaRPr lang="en-US"/>
            </a:p>
          </p:txBody>
        </p:sp>
        <p:sp>
          <p:nvSpPr>
            <p:cNvPr id="56427" name="Line 112"/>
            <p:cNvSpPr>
              <a:spLocks noChangeShapeType="1"/>
            </p:cNvSpPr>
            <p:nvPr/>
          </p:nvSpPr>
          <p:spPr bwMode="auto">
            <a:xfrm flipH="1">
              <a:off x="3293" y="2230"/>
              <a:ext cx="41" cy="0"/>
            </a:xfrm>
            <a:prstGeom prst="line">
              <a:avLst/>
            </a:prstGeom>
            <a:noFill/>
            <a:ln w="333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428" name="Rectangle 113"/>
            <p:cNvSpPr>
              <a:spLocks noChangeArrowheads="1"/>
            </p:cNvSpPr>
            <p:nvPr/>
          </p:nvSpPr>
          <p:spPr bwMode="auto">
            <a:xfrm>
              <a:off x="3108" y="2155"/>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1">
                  <a:solidFill>
                    <a:srgbClr val="000000"/>
                  </a:solidFill>
                </a:rPr>
                <a:t>60</a:t>
              </a:r>
              <a:endParaRPr lang="en-US"/>
            </a:p>
          </p:txBody>
        </p:sp>
        <p:sp>
          <p:nvSpPr>
            <p:cNvPr id="56429" name="Line 114"/>
            <p:cNvSpPr>
              <a:spLocks noChangeShapeType="1"/>
            </p:cNvSpPr>
            <p:nvPr/>
          </p:nvSpPr>
          <p:spPr bwMode="auto">
            <a:xfrm flipH="1">
              <a:off x="3293" y="1859"/>
              <a:ext cx="41" cy="0"/>
            </a:xfrm>
            <a:prstGeom prst="line">
              <a:avLst/>
            </a:prstGeom>
            <a:noFill/>
            <a:ln w="33338">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430" name="Rectangle 115"/>
            <p:cNvSpPr>
              <a:spLocks noChangeArrowheads="1"/>
            </p:cNvSpPr>
            <p:nvPr/>
          </p:nvSpPr>
          <p:spPr bwMode="auto">
            <a:xfrm>
              <a:off x="3108" y="1784"/>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1">
                  <a:solidFill>
                    <a:srgbClr val="000000"/>
                  </a:solidFill>
                </a:rPr>
                <a:t>80</a:t>
              </a:r>
              <a:endParaRPr lang="en-US"/>
            </a:p>
          </p:txBody>
        </p:sp>
        <p:sp>
          <p:nvSpPr>
            <p:cNvPr id="56431" name="Line 117"/>
            <p:cNvSpPr>
              <a:spLocks noChangeShapeType="1"/>
            </p:cNvSpPr>
            <p:nvPr/>
          </p:nvSpPr>
          <p:spPr bwMode="auto">
            <a:xfrm>
              <a:off x="3677" y="1622"/>
              <a:ext cx="716"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432" name="Line 118"/>
            <p:cNvSpPr>
              <a:spLocks noChangeShapeType="1"/>
            </p:cNvSpPr>
            <p:nvPr/>
          </p:nvSpPr>
          <p:spPr bwMode="auto">
            <a:xfrm>
              <a:off x="3677" y="1622"/>
              <a:ext cx="0" cy="46"/>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433" name="Line 119"/>
            <p:cNvSpPr>
              <a:spLocks noChangeShapeType="1"/>
            </p:cNvSpPr>
            <p:nvPr/>
          </p:nvSpPr>
          <p:spPr bwMode="auto">
            <a:xfrm flipV="1">
              <a:off x="3677" y="1622"/>
              <a:ext cx="0" cy="46"/>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434" name="Line 120"/>
            <p:cNvSpPr>
              <a:spLocks noChangeShapeType="1"/>
            </p:cNvSpPr>
            <p:nvPr/>
          </p:nvSpPr>
          <p:spPr bwMode="auto">
            <a:xfrm>
              <a:off x="4393" y="1622"/>
              <a:ext cx="0" cy="46"/>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435" name="Line 121"/>
            <p:cNvSpPr>
              <a:spLocks noChangeShapeType="1"/>
            </p:cNvSpPr>
            <p:nvPr/>
          </p:nvSpPr>
          <p:spPr bwMode="auto">
            <a:xfrm flipV="1">
              <a:off x="4393" y="1622"/>
              <a:ext cx="0" cy="46"/>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436" name="Rectangle 122"/>
            <p:cNvSpPr>
              <a:spLocks noChangeArrowheads="1"/>
            </p:cNvSpPr>
            <p:nvPr/>
          </p:nvSpPr>
          <p:spPr bwMode="auto">
            <a:xfrm>
              <a:off x="3956" y="1449"/>
              <a:ext cx="27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n.s.</a:t>
              </a:r>
              <a:endParaRPr lang="en-US" b="1"/>
            </a:p>
          </p:txBody>
        </p:sp>
        <p:sp>
          <p:nvSpPr>
            <p:cNvPr id="56437" name="Line 123"/>
            <p:cNvSpPr>
              <a:spLocks noChangeShapeType="1"/>
            </p:cNvSpPr>
            <p:nvPr/>
          </p:nvSpPr>
          <p:spPr bwMode="auto">
            <a:xfrm>
              <a:off x="3670" y="1380"/>
              <a:ext cx="1389"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438" name="Line 124"/>
            <p:cNvSpPr>
              <a:spLocks noChangeShapeType="1"/>
            </p:cNvSpPr>
            <p:nvPr/>
          </p:nvSpPr>
          <p:spPr bwMode="auto">
            <a:xfrm>
              <a:off x="3670" y="1380"/>
              <a:ext cx="0" cy="46"/>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439" name="Line 125"/>
            <p:cNvSpPr>
              <a:spLocks noChangeShapeType="1"/>
            </p:cNvSpPr>
            <p:nvPr/>
          </p:nvSpPr>
          <p:spPr bwMode="auto">
            <a:xfrm flipV="1">
              <a:off x="3670" y="1380"/>
              <a:ext cx="0" cy="46"/>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440" name="Line 126"/>
            <p:cNvSpPr>
              <a:spLocks noChangeShapeType="1"/>
            </p:cNvSpPr>
            <p:nvPr/>
          </p:nvSpPr>
          <p:spPr bwMode="auto">
            <a:xfrm>
              <a:off x="5059" y="1380"/>
              <a:ext cx="0" cy="46"/>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441" name="Line 127"/>
            <p:cNvSpPr>
              <a:spLocks noChangeShapeType="1"/>
            </p:cNvSpPr>
            <p:nvPr/>
          </p:nvSpPr>
          <p:spPr bwMode="auto">
            <a:xfrm flipV="1">
              <a:off x="5059" y="1380"/>
              <a:ext cx="0" cy="46"/>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442" name="Rectangle 129"/>
            <p:cNvSpPr>
              <a:spLocks noChangeArrowheads="1"/>
            </p:cNvSpPr>
            <p:nvPr/>
          </p:nvSpPr>
          <p:spPr bwMode="auto">
            <a:xfrm>
              <a:off x="4150" y="3793"/>
              <a:ext cx="133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P2X</a:t>
              </a:r>
              <a:r>
                <a:rPr lang="en-US" sz="2000" b="1" baseline="-25000">
                  <a:solidFill>
                    <a:srgbClr val="000000"/>
                  </a:solidFill>
                </a:rPr>
                <a:t>7</a:t>
              </a:r>
              <a:r>
                <a:rPr lang="en-US" sz="2000" b="1">
                  <a:solidFill>
                    <a:srgbClr val="000000"/>
                  </a:solidFill>
                </a:rPr>
                <a:t>R antagonist</a:t>
              </a:r>
              <a:endParaRPr lang="en-US" sz="2000"/>
            </a:p>
          </p:txBody>
        </p:sp>
        <p:sp>
          <p:nvSpPr>
            <p:cNvPr id="56443" name="Rectangle 130"/>
            <p:cNvSpPr>
              <a:spLocks noChangeArrowheads="1"/>
            </p:cNvSpPr>
            <p:nvPr/>
          </p:nvSpPr>
          <p:spPr bwMode="auto">
            <a:xfrm rot="-5400000">
              <a:off x="2115" y="2366"/>
              <a:ext cx="16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Proteinuria (mg/24Hr)</a:t>
              </a:r>
              <a:endParaRPr lang="en-US" sz="2000"/>
            </a:p>
          </p:txBody>
        </p:sp>
      </p:grpSp>
      <p:sp>
        <p:nvSpPr>
          <p:cNvPr id="56387" name="AutoShape 131"/>
          <p:cNvSpPr>
            <a:spLocks noChangeAspect="1" noChangeArrowheads="1" noTextEdit="1"/>
          </p:cNvSpPr>
          <p:nvPr/>
        </p:nvSpPr>
        <p:spPr bwMode="auto">
          <a:xfrm>
            <a:off x="0" y="1628775"/>
            <a:ext cx="4608513"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0" y="0"/>
            <a:ext cx="9144000" cy="1844675"/>
          </a:xfrm>
          <a:noFill/>
        </p:spPr>
        <p:txBody>
          <a:bodyPr/>
          <a:lstStyle/>
          <a:p>
            <a:pPr eaLnBrk="1" hangingPunct="1"/>
            <a:r>
              <a:rPr lang="en-GB" sz="2800" b="1" u="sng" smtClean="0"/>
              <a:t>Summary 3</a:t>
            </a:r>
            <a:r>
              <a:rPr lang="en-GB" sz="2800" b="1" smtClean="0"/>
              <a:t>:</a:t>
            </a:r>
            <a:br>
              <a:rPr lang="en-GB" sz="2800" b="1" smtClean="0"/>
            </a:br>
            <a:r>
              <a:rPr lang="en-GB" sz="2800" b="1" smtClean="0"/>
              <a:t>effect of a receptor antagonist</a:t>
            </a:r>
          </a:p>
        </p:txBody>
      </p:sp>
      <p:sp>
        <p:nvSpPr>
          <p:cNvPr id="57347" name="Rectangle 3"/>
          <p:cNvSpPr>
            <a:spLocks noGrp="1" noChangeArrowheads="1"/>
          </p:cNvSpPr>
          <p:nvPr>
            <p:ph type="body" idx="1"/>
          </p:nvPr>
        </p:nvSpPr>
        <p:spPr>
          <a:xfrm>
            <a:off x="457200" y="2349500"/>
            <a:ext cx="8229600" cy="3776663"/>
          </a:xfrm>
        </p:spPr>
        <p:txBody>
          <a:bodyPr/>
          <a:lstStyle/>
          <a:p>
            <a:pPr eaLnBrk="1" hangingPunct="1">
              <a:lnSpc>
                <a:spcPct val="150000"/>
              </a:lnSpc>
            </a:pPr>
            <a:r>
              <a:rPr lang="en-GB" sz="2800" b="1" smtClean="0"/>
              <a:t>A438079, a P2X</a:t>
            </a:r>
            <a:r>
              <a:rPr lang="en-GB" sz="2800" b="1" baseline="-25000" smtClean="0"/>
              <a:t>7</a:t>
            </a:r>
            <a:r>
              <a:rPr lang="en-GB" sz="2800" b="1" smtClean="0"/>
              <a:t>R antagonist</a:t>
            </a:r>
          </a:p>
          <a:p>
            <a:pPr lvl="1" eaLnBrk="1" hangingPunct="1">
              <a:lnSpc>
                <a:spcPct val="150000"/>
              </a:lnSpc>
            </a:pPr>
            <a:r>
              <a:rPr lang="en-GB" smtClean="0"/>
              <a:t>Reduced macrophage infiltration and MCP-1 production</a:t>
            </a:r>
          </a:p>
          <a:p>
            <a:pPr lvl="1" eaLnBrk="1" hangingPunct="1">
              <a:lnSpc>
                <a:spcPct val="150000"/>
              </a:lnSpc>
            </a:pPr>
            <a:r>
              <a:rPr lang="en-GB" smtClean="0"/>
              <a:t>Reduced fibrinoid necrosis and proteinuria</a:t>
            </a:r>
          </a:p>
          <a:p>
            <a:pPr lvl="2" eaLnBrk="1" hangingPunct="1">
              <a:lnSpc>
                <a:spcPct val="150000"/>
              </a:lnSpc>
            </a:pPr>
            <a:endParaRPr lang="en-GB" smtClean="0"/>
          </a:p>
          <a:p>
            <a:pPr lvl="1" eaLnBrk="1" hangingPunct="1">
              <a:lnSpc>
                <a:spcPct val="150000"/>
              </a:lnSpc>
            </a:pPr>
            <a:endParaRPr lang="en-GB" smtClean="0"/>
          </a:p>
          <a:p>
            <a:pPr lvl="1" eaLnBrk="1" hangingPunct="1">
              <a:lnSpc>
                <a:spcPct val="150000"/>
              </a:lnSpc>
            </a:pPr>
            <a:endParaRPr lang="en-GB" smtClean="0"/>
          </a:p>
          <a:p>
            <a:pPr lvl="1" eaLnBrk="1" hangingPunct="1">
              <a:lnSpc>
                <a:spcPct val="150000"/>
              </a:lnSpc>
              <a:buFontTx/>
              <a:buNone/>
            </a:pPr>
            <a:endParaRPr lang="el-GR" smtClean="0"/>
          </a:p>
          <a:p>
            <a:pPr lvl="1" eaLnBrk="1" hangingPunct="1">
              <a:lnSpc>
                <a:spcPct val="150000"/>
              </a:lnSpc>
            </a:pPr>
            <a:endParaRPr lang="en-GB" smtClean="0"/>
          </a:p>
          <a:p>
            <a:pPr eaLnBrk="1" hangingPunct="1">
              <a:lnSpc>
                <a:spcPct val="150000"/>
              </a:lnSpc>
            </a:pPr>
            <a:endParaRPr lang="en-GB" smtClean="0">
              <a:solidFill>
                <a:schemeClr val="hlink"/>
              </a:solidFill>
            </a:endParaRPr>
          </a:p>
          <a:p>
            <a:pPr eaLnBrk="1" hangingPunct="1">
              <a:lnSpc>
                <a:spcPct val="150000"/>
              </a:lnSpc>
              <a:buFontTx/>
              <a:buNone/>
            </a:pPr>
            <a:endParaRPr lang="en-GB" sz="6000" smtClean="0">
              <a:solidFill>
                <a:schemeClr val="hlink"/>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GB" b="1" smtClean="0"/>
              <a:t>Conclusions</a:t>
            </a:r>
          </a:p>
        </p:txBody>
      </p:sp>
      <p:sp>
        <p:nvSpPr>
          <p:cNvPr id="58371" name="Rectangle 3"/>
          <p:cNvSpPr>
            <a:spLocks noGrp="1" noChangeArrowheads="1"/>
          </p:cNvSpPr>
          <p:nvPr>
            <p:ph type="body" idx="1"/>
          </p:nvPr>
        </p:nvSpPr>
        <p:spPr/>
        <p:txBody>
          <a:bodyPr/>
          <a:lstStyle/>
          <a:p>
            <a:pPr eaLnBrk="1" hangingPunct="1"/>
            <a:r>
              <a:rPr lang="en-GB" smtClean="0"/>
              <a:t>Chemokines &amp; cytokines have multiple functions, some examples in this lecture</a:t>
            </a:r>
          </a:p>
          <a:p>
            <a:pPr eaLnBrk="1" hangingPunct="1"/>
            <a:r>
              <a:rPr lang="en-GB" smtClean="0"/>
              <a:t>Chemokines – recruitment of leucocytes</a:t>
            </a:r>
          </a:p>
          <a:p>
            <a:pPr eaLnBrk="1" hangingPunct="1"/>
            <a:r>
              <a:rPr lang="en-GB" smtClean="0"/>
              <a:t>Some cytokines (e.g. IL-4 and IL-12) regulates T cell development</a:t>
            </a:r>
          </a:p>
          <a:p>
            <a:pPr eaLnBrk="1" hangingPunct="1"/>
            <a:r>
              <a:rPr lang="en-GB" smtClean="0"/>
              <a:t>Pro-inflammatory cytokines: e.g. IL-1 &amp; TNF</a:t>
            </a:r>
          </a:p>
          <a:p>
            <a:pPr eaLnBrk="1" hangingPunct="1"/>
            <a:r>
              <a:rPr lang="en-GB" smtClean="0"/>
              <a:t>Tight regulation (including inflammasome) in the production of active cytokines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50825" y="274638"/>
            <a:ext cx="8435975" cy="1143000"/>
          </a:xfrm>
        </p:spPr>
        <p:txBody>
          <a:bodyPr/>
          <a:lstStyle/>
          <a:p>
            <a:pPr eaLnBrk="1" hangingPunct="1"/>
            <a:r>
              <a:rPr lang="en-GB" sz="3200" b="1" i="1" smtClean="0"/>
              <a:t>Approaches to study cytokines (2)</a:t>
            </a:r>
            <a:br>
              <a:rPr lang="en-GB" sz="3200" b="1" i="1" smtClean="0"/>
            </a:br>
            <a:endParaRPr lang="en-GB" sz="3200" b="1" i="1" smtClean="0"/>
          </a:p>
        </p:txBody>
      </p:sp>
      <p:sp>
        <p:nvSpPr>
          <p:cNvPr id="17411" name="Rectangle 3"/>
          <p:cNvSpPr>
            <a:spLocks noGrp="1" noChangeArrowheads="1"/>
          </p:cNvSpPr>
          <p:nvPr>
            <p:ph type="body" idx="1"/>
          </p:nvPr>
        </p:nvSpPr>
        <p:spPr>
          <a:xfrm>
            <a:off x="323850" y="981075"/>
            <a:ext cx="8229600" cy="4525963"/>
          </a:xfrm>
        </p:spPr>
        <p:txBody>
          <a:bodyPr/>
          <a:lstStyle/>
          <a:p>
            <a:pPr eaLnBrk="1" hangingPunct="1"/>
            <a:r>
              <a:rPr lang="en-GB" b="1" i="1" smtClean="0"/>
              <a:t>Function of cytokines</a:t>
            </a:r>
          </a:p>
          <a:p>
            <a:pPr lvl="1" eaLnBrk="1" hangingPunct="1"/>
            <a:r>
              <a:rPr lang="en-GB" smtClean="0"/>
              <a:t>Inhibition of synthesis</a:t>
            </a:r>
          </a:p>
          <a:p>
            <a:pPr lvl="2" eaLnBrk="1" hangingPunct="1"/>
            <a:r>
              <a:rPr lang="en-GB" smtClean="0"/>
              <a:t>Anti-sense</a:t>
            </a:r>
          </a:p>
          <a:p>
            <a:pPr lvl="2" eaLnBrk="1" hangingPunct="1"/>
            <a:r>
              <a:rPr lang="en-GB" smtClean="0"/>
              <a:t>siRNA</a:t>
            </a:r>
          </a:p>
          <a:p>
            <a:pPr lvl="2" eaLnBrk="1" hangingPunct="1"/>
            <a:r>
              <a:rPr lang="en-GB" smtClean="0"/>
              <a:t>knockout</a:t>
            </a:r>
          </a:p>
          <a:p>
            <a:pPr lvl="1" eaLnBrk="1" hangingPunct="1"/>
            <a:r>
              <a:rPr lang="en-GB" smtClean="0"/>
              <a:t>Blockade of receptor interactions</a:t>
            </a:r>
          </a:p>
          <a:p>
            <a:pPr lvl="2" eaLnBrk="1" hangingPunct="1"/>
            <a:r>
              <a:rPr lang="en-GB" smtClean="0"/>
              <a:t>Specific anti-cytokine antibodies</a:t>
            </a:r>
          </a:p>
          <a:p>
            <a:pPr lvl="2" eaLnBrk="1" hangingPunct="1"/>
            <a:r>
              <a:rPr lang="en-GB" smtClean="0"/>
              <a:t>Receptor antagonist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922337"/>
          </a:xfrm>
        </p:spPr>
        <p:txBody>
          <a:bodyPr/>
          <a:lstStyle/>
          <a:p>
            <a:pPr eaLnBrk="1" hangingPunct="1"/>
            <a:r>
              <a:rPr lang="en-GB" sz="2800" b="1" smtClean="0"/>
              <a:t>What are the functions of chemokines? </a:t>
            </a:r>
            <a:br>
              <a:rPr lang="en-GB" sz="2800" b="1" smtClean="0"/>
            </a:br>
            <a:endParaRPr lang="en-GB" sz="2800" b="1" smtClean="0">
              <a:solidFill>
                <a:schemeClr val="tx1"/>
              </a:solidFill>
            </a:endParaRPr>
          </a:p>
        </p:txBody>
      </p:sp>
      <p:sp>
        <p:nvSpPr>
          <p:cNvPr id="18435" name="Rectangle 3"/>
          <p:cNvSpPr>
            <a:spLocks noGrp="1" noChangeArrowheads="1"/>
          </p:cNvSpPr>
          <p:nvPr>
            <p:ph type="body" idx="1"/>
          </p:nvPr>
        </p:nvSpPr>
        <p:spPr/>
        <p:txBody>
          <a:bodyPr/>
          <a:lstStyle/>
          <a:p>
            <a:pPr eaLnBrk="1" hangingPunct="1"/>
            <a:r>
              <a:rPr lang="en-GB" smtClean="0"/>
              <a:t>Classical functions</a:t>
            </a:r>
          </a:p>
          <a:p>
            <a:pPr lvl="1" eaLnBrk="1" hangingPunct="1"/>
            <a:r>
              <a:rPr lang="en-GB" smtClean="0"/>
              <a:t>chemotaxis</a:t>
            </a:r>
          </a:p>
          <a:p>
            <a:pPr lvl="1" eaLnBrk="1" hangingPunct="1"/>
            <a:r>
              <a:rPr lang="en-GB" smtClean="0"/>
              <a:t>Activation of leucocytes</a:t>
            </a:r>
          </a:p>
          <a:p>
            <a:pPr eaLnBrk="1" hangingPunct="1"/>
            <a:r>
              <a:rPr lang="en-GB" smtClean="0"/>
              <a:t>Others</a:t>
            </a:r>
          </a:p>
          <a:p>
            <a:pPr lvl="1" eaLnBrk="1" hangingPunct="1"/>
            <a:r>
              <a:rPr lang="en-GB" smtClean="0"/>
              <a:t>Stimulation of cytokine production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762000" y="304800"/>
            <a:ext cx="89820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b="1">
                <a:solidFill>
                  <a:schemeClr val="tx2"/>
                </a:solidFill>
              </a:rPr>
              <a:t>Recruitment of mononuclear leucocytes in inflammation</a:t>
            </a:r>
          </a:p>
        </p:txBody>
      </p:sp>
      <p:grpSp>
        <p:nvGrpSpPr>
          <p:cNvPr id="19459" name="Group 3"/>
          <p:cNvGrpSpPr>
            <a:grpSpLocks/>
          </p:cNvGrpSpPr>
          <p:nvPr/>
        </p:nvGrpSpPr>
        <p:grpSpPr bwMode="auto">
          <a:xfrm>
            <a:off x="260350" y="1844675"/>
            <a:ext cx="8883650" cy="4114800"/>
            <a:chOff x="816" y="1344"/>
            <a:chExt cx="5596" cy="2592"/>
          </a:xfrm>
        </p:grpSpPr>
        <p:sp>
          <p:nvSpPr>
            <p:cNvPr id="19460" name="Rectangle 4"/>
            <p:cNvSpPr>
              <a:spLocks noChangeArrowheads="1"/>
            </p:cNvSpPr>
            <p:nvPr/>
          </p:nvSpPr>
          <p:spPr bwMode="auto">
            <a:xfrm>
              <a:off x="2567" y="3725"/>
              <a:ext cx="4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000">
                  <a:solidFill>
                    <a:srgbClr val="000000"/>
                  </a:solidFill>
                  <a:latin typeface="New York"/>
                </a:rPr>
                <a:t> </a:t>
              </a:r>
              <a:endParaRPr lang="en-GB" sz="2000">
                <a:latin typeface="Times New Roman" pitchFamily="18" charset="0"/>
              </a:endParaRPr>
            </a:p>
          </p:txBody>
        </p:sp>
        <p:sp>
          <p:nvSpPr>
            <p:cNvPr id="19461" name="Rectangle 5"/>
            <p:cNvSpPr>
              <a:spLocks noChangeArrowheads="1"/>
            </p:cNvSpPr>
            <p:nvPr/>
          </p:nvSpPr>
          <p:spPr bwMode="auto">
            <a:xfrm>
              <a:off x="3004" y="3408"/>
              <a:ext cx="979"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2000">
                  <a:latin typeface="New York"/>
                </a:rPr>
                <a:t>cell adhesion </a:t>
              </a:r>
            </a:p>
            <a:p>
              <a:pPr algn="ctr" eaLnBrk="0" hangingPunct="0"/>
              <a:r>
                <a:rPr lang="en-GB" sz="2000">
                  <a:latin typeface="New York"/>
                </a:rPr>
                <a:t>molecules </a:t>
              </a:r>
              <a:endParaRPr lang="en-GB" sz="2000">
                <a:latin typeface="Times New Roman" pitchFamily="18" charset="0"/>
              </a:endParaRPr>
            </a:p>
          </p:txBody>
        </p:sp>
        <p:sp>
          <p:nvSpPr>
            <p:cNvPr id="19462" name="Rectangle 6"/>
            <p:cNvSpPr>
              <a:spLocks noChangeArrowheads="1"/>
            </p:cNvSpPr>
            <p:nvPr/>
          </p:nvSpPr>
          <p:spPr bwMode="auto">
            <a:xfrm>
              <a:off x="1728" y="3312"/>
              <a:ext cx="94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000">
                  <a:latin typeface="New York"/>
                </a:rPr>
                <a:t>chemokines  </a:t>
              </a:r>
              <a:endParaRPr lang="en-GB" sz="2000">
                <a:latin typeface="Times New Roman" pitchFamily="18" charset="0"/>
              </a:endParaRPr>
            </a:p>
          </p:txBody>
        </p:sp>
        <p:sp>
          <p:nvSpPr>
            <p:cNvPr id="19463" name="Rectangle 7"/>
            <p:cNvSpPr>
              <a:spLocks noChangeArrowheads="1"/>
            </p:cNvSpPr>
            <p:nvPr/>
          </p:nvSpPr>
          <p:spPr bwMode="auto">
            <a:xfrm>
              <a:off x="4593" y="3391"/>
              <a:ext cx="4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000">
                  <a:latin typeface="New York"/>
                </a:rPr>
                <a:t> </a:t>
              </a:r>
              <a:endParaRPr lang="en-GB" sz="2000">
                <a:latin typeface="Times New Roman" pitchFamily="18" charset="0"/>
              </a:endParaRPr>
            </a:p>
          </p:txBody>
        </p:sp>
        <p:sp>
          <p:nvSpPr>
            <p:cNvPr id="19464" name="Rectangle 8"/>
            <p:cNvSpPr>
              <a:spLocks noChangeArrowheads="1"/>
            </p:cNvSpPr>
            <p:nvPr/>
          </p:nvSpPr>
          <p:spPr bwMode="auto">
            <a:xfrm>
              <a:off x="4224" y="3744"/>
              <a:ext cx="94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000">
                  <a:latin typeface="New York"/>
                </a:rPr>
                <a:t>  chemokines</a:t>
              </a:r>
              <a:endParaRPr lang="en-GB" sz="2000">
                <a:latin typeface="Times New Roman" pitchFamily="18" charset="0"/>
              </a:endParaRPr>
            </a:p>
          </p:txBody>
        </p:sp>
        <p:sp>
          <p:nvSpPr>
            <p:cNvPr id="19465" name="Rectangle 9"/>
            <p:cNvSpPr>
              <a:spLocks noChangeArrowheads="1"/>
            </p:cNvSpPr>
            <p:nvPr/>
          </p:nvSpPr>
          <p:spPr bwMode="auto">
            <a:xfrm>
              <a:off x="892" y="1344"/>
              <a:ext cx="54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000" b="1">
                  <a:latin typeface="New York"/>
                </a:rPr>
                <a:t>Rolling</a:t>
              </a:r>
              <a:endParaRPr lang="en-GB" sz="2000">
                <a:latin typeface="Times New Roman" pitchFamily="18" charset="0"/>
              </a:endParaRPr>
            </a:p>
          </p:txBody>
        </p:sp>
        <p:sp>
          <p:nvSpPr>
            <p:cNvPr id="19466" name="Rectangle 10"/>
            <p:cNvSpPr>
              <a:spLocks noChangeArrowheads="1"/>
            </p:cNvSpPr>
            <p:nvPr/>
          </p:nvSpPr>
          <p:spPr bwMode="auto">
            <a:xfrm>
              <a:off x="1648" y="1570"/>
              <a:ext cx="77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000" b="1">
                  <a:latin typeface="New York"/>
                </a:rPr>
                <a:t>Activation</a:t>
              </a:r>
              <a:endParaRPr lang="en-GB" sz="2000">
                <a:latin typeface="Times New Roman" pitchFamily="18" charset="0"/>
              </a:endParaRPr>
            </a:p>
          </p:txBody>
        </p:sp>
        <p:sp>
          <p:nvSpPr>
            <p:cNvPr id="19467" name="Rectangle 11"/>
            <p:cNvSpPr>
              <a:spLocks noChangeArrowheads="1"/>
            </p:cNvSpPr>
            <p:nvPr/>
          </p:nvSpPr>
          <p:spPr bwMode="auto">
            <a:xfrm>
              <a:off x="2633" y="1720"/>
              <a:ext cx="73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2000" b="1">
                  <a:latin typeface="New York"/>
                </a:rPr>
                <a:t>Adhesion</a:t>
              </a:r>
              <a:endParaRPr lang="en-GB" sz="2000">
                <a:latin typeface="Times New Roman" pitchFamily="18" charset="0"/>
              </a:endParaRPr>
            </a:p>
          </p:txBody>
        </p:sp>
        <p:sp>
          <p:nvSpPr>
            <p:cNvPr id="19468" name="Rectangle 12"/>
            <p:cNvSpPr>
              <a:spLocks noChangeArrowheads="1"/>
            </p:cNvSpPr>
            <p:nvPr/>
          </p:nvSpPr>
          <p:spPr bwMode="auto">
            <a:xfrm>
              <a:off x="816" y="3120"/>
              <a:ext cx="62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0" tIns="0" rIns="0" bIns="0">
              <a:spAutoFit/>
            </a:bodyPr>
            <a:lstStyle/>
            <a:p>
              <a:pPr eaLnBrk="0" hangingPunct="0"/>
              <a:r>
                <a:rPr lang="en-GB" sz="2000">
                  <a:latin typeface="New York"/>
                </a:rPr>
                <a:t>selectins</a:t>
              </a:r>
              <a:endParaRPr lang="en-GB" sz="2000">
                <a:latin typeface="Times New Roman" pitchFamily="18" charset="0"/>
              </a:endParaRPr>
            </a:p>
          </p:txBody>
        </p:sp>
        <p:sp>
          <p:nvSpPr>
            <p:cNvPr id="19469" name="Rectangle 13"/>
            <p:cNvSpPr>
              <a:spLocks noChangeArrowheads="1"/>
            </p:cNvSpPr>
            <p:nvPr/>
          </p:nvSpPr>
          <p:spPr bwMode="auto">
            <a:xfrm>
              <a:off x="2680" y="1955"/>
              <a:ext cx="60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0" tIns="0" rIns="0" bIns="0">
              <a:spAutoFit/>
            </a:bodyPr>
            <a:lstStyle/>
            <a:p>
              <a:pPr eaLnBrk="0" hangingPunct="0"/>
              <a:r>
                <a:rPr lang="en-GB" sz="2000">
                  <a:latin typeface="New York"/>
                </a:rPr>
                <a:t>integrins</a:t>
              </a:r>
              <a:endParaRPr lang="en-GB" sz="2000">
                <a:latin typeface="Times New Roman" pitchFamily="18" charset="0"/>
              </a:endParaRPr>
            </a:p>
          </p:txBody>
        </p:sp>
        <p:sp>
          <p:nvSpPr>
            <p:cNvPr id="19470" name="Rectangle 14"/>
            <p:cNvSpPr>
              <a:spLocks noChangeArrowheads="1"/>
            </p:cNvSpPr>
            <p:nvPr/>
          </p:nvSpPr>
          <p:spPr bwMode="auto">
            <a:xfrm>
              <a:off x="3792" y="1946"/>
              <a:ext cx="1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0" tIns="0" rIns="0" bIns="0">
              <a:spAutoFit/>
            </a:bodyPr>
            <a:lstStyle/>
            <a:p>
              <a:pPr eaLnBrk="0" hangingPunct="0"/>
              <a:r>
                <a:rPr lang="en-GB" sz="2000" b="1">
                  <a:latin typeface="New York"/>
                </a:rPr>
                <a:t>Transmigration</a:t>
              </a:r>
              <a:endParaRPr lang="en-GB" sz="2000">
                <a:latin typeface="Times New Roman" pitchFamily="18" charset="0"/>
              </a:endParaRPr>
            </a:p>
          </p:txBody>
        </p:sp>
        <p:sp>
          <p:nvSpPr>
            <p:cNvPr id="19471" name="Freeform 15"/>
            <p:cNvSpPr>
              <a:spLocks/>
            </p:cNvSpPr>
            <p:nvPr/>
          </p:nvSpPr>
          <p:spPr bwMode="auto">
            <a:xfrm>
              <a:off x="854" y="3012"/>
              <a:ext cx="3383" cy="104"/>
            </a:xfrm>
            <a:custGeom>
              <a:avLst/>
              <a:gdLst>
                <a:gd name="T0" fmla="*/ 24 w 2145"/>
                <a:gd name="T1" fmla="*/ 6 h 66"/>
                <a:gd name="T2" fmla="*/ 115 w 2145"/>
                <a:gd name="T3" fmla="*/ 6 h 66"/>
                <a:gd name="T4" fmla="*/ 199 w 2145"/>
                <a:gd name="T5" fmla="*/ 6 h 66"/>
                <a:gd name="T6" fmla="*/ 277 w 2145"/>
                <a:gd name="T7" fmla="*/ 6 h 66"/>
                <a:gd name="T8" fmla="*/ 338 w 2145"/>
                <a:gd name="T9" fmla="*/ 12 h 66"/>
                <a:gd name="T10" fmla="*/ 398 w 2145"/>
                <a:gd name="T11" fmla="*/ 6 h 66"/>
                <a:gd name="T12" fmla="*/ 440 w 2145"/>
                <a:gd name="T13" fmla="*/ 6 h 66"/>
                <a:gd name="T14" fmla="*/ 476 w 2145"/>
                <a:gd name="T15" fmla="*/ 6 h 66"/>
                <a:gd name="T16" fmla="*/ 506 w 2145"/>
                <a:gd name="T17" fmla="*/ 6 h 66"/>
                <a:gd name="T18" fmla="*/ 591 w 2145"/>
                <a:gd name="T19" fmla="*/ 0 h 66"/>
                <a:gd name="T20" fmla="*/ 669 w 2145"/>
                <a:gd name="T21" fmla="*/ 0 h 66"/>
                <a:gd name="T22" fmla="*/ 747 w 2145"/>
                <a:gd name="T23" fmla="*/ 6 h 66"/>
                <a:gd name="T24" fmla="*/ 844 w 2145"/>
                <a:gd name="T25" fmla="*/ 18 h 66"/>
                <a:gd name="T26" fmla="*/ 886 w 2145"/>
                <a:gd name="T27" fmla="*/ 24 h 66"/>
                <a:gd name="T28" fmla="*/ 952 w 2145"/>
                <a:gd name="T29" fmla="*/ 36 h 66"/>
                <a:gd name="T30" fmla="*/ 994 w 2145"/>
                <a:gd name="T31" fmla="*/ 42 h 66"/>
                <a:gd name="T32" fmla="*/ 1012 w 2145"/>
                <a:gd name="T33" fmla="*/ 42 h 66"/>
                <a:gd name="T34" fmla="*/ 1054 w 2145"/>
                <a:gd name="T35" fmla="*/ 48 h 66"/>
                <a:gd name="T36" fmla="*/ 1097 w 2145"/>
                <a:gd name="T37" fmla="*/ 48 h 66"/>
                <a:gd name="T38" fmla="*/ 1151 w 2145"/>
                <a:gd name="T39" fmla="*/ 48 h 66"/>
                <a:gd name="T40" fmla="*/ 1175 w 2145"/>
                <a:gd name="T41" fmla="*/ 48 h 66"/>
                <a:gd name="T42" fmla="*/ 1223 w 2145"/>
                <a:gd name="T43" fmla="*/ 48 h 66"/>
                <a:gd name="T44" fmla="*/ 1265 w 2145"/>
                <a:gd name="T45" fmla="*/ 54 h 66"/>
                <a:gd name="T46" fmla="*/ 1289 w 2145"/>
                <a:gd name="T47" fmla="*/ 54 h 66"/>
                <a:gd name="T48" fmla="*/ 1308 w 2145"/>
                <a:gd name="T49" fmla="*/ 60 h 66"/>
                <a:gd name="T50" fmla="*/ 1350 w 2145"/>
                <a:gd name="T51" fmla="*/ 66 h 66"/>
                <a:gd name="T52" fmla="*/ 1404 w 2145"/>
                <a:gd name="T53" fmla="*/ 66 h 66"/>
                <a:gd name="T54" fmla="*/ 1470 w 2145"/>
                <a:gd name="T55" fmla="*/ 66 h 66"/>
                <a:gd name="T56" fmla="*/ 1518 w 2145"/>
                <a:gd name="T57" fmla="*/ 66 h 66"/>
                <a:gd name="T58" fmla="*/ 1591 w 2145"/>
                <a:gd name="T59" fmla="*/ 66 h 66"/>
                <a:gd name="T60" fmla="*/ 1657 w 2145"/>
                <a:gd name="T61" fmla="*/ 60 h 66"/>
                <a:gd name="T62" fmla="*/ 1699 w 2145"/>
                <a:gd name="T63" fmla="*/ 60 h 66"/>
                <a:gd name="T64" fmla="*/ 1723 w 2145"/>
                <a:gd name="T65" fmla="*/ 54 h 66"/>
                <a:gd name="T66" fmla="*/ 1747 w 2145"/>
                <a:gd name="T67" fmla="*/ 48 h 66"/>
                <a:gd name="T68" fmla="*/ 1771 w 2145"/>
                <a:gd name="T69" fmla="*/ 42 h 66"/>
                <a:gd name="T70" fmla="*/ 1820 w 2145"/>
                <a:gd name="T71" fmla="*/ 30 h 66"/>
                <a:gd name="T72" fmla="*/ 1856 w 2145"/>
                <a:gd name="T73" fmla="*/ 24 h 66"/>
                <a:gd name="T74" fmla="*/ 1886 w 2145"/>
                <a:gd name="T75" fmla="*/ 18 h 66"/>
                <a:gd name="T76" fmla="*/ 1946 w 2145"/>
                <a:gd name="T77" fmla="*/ 6 h 66"/>
                <a:gd name="T78" fmla="*/ 2012 w 2145"/>
                <a:gd name="T79" fmla="*/ 0 h 66"/>
                <a:gd name="T80" fmla="*/ 2079 w 2145"/>
                <a:gd name="T81" fmla="*/ 0 h 66"/>
                <a:gd name="T82" fmla="*/ 2145 w 2145"/>
                <a:gd name="T83" fmla="*/ 6 h 6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45"/>
                <a:gd name="T127" fmla="*/ 0 h 66"/>
                <a:gd name="T128" fmla="*/ 2145 w 2145"/>
                <a:gd name="T129" fmla="*/ 66 h 6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45" h="66">
                  <a:moveTo>
                    <a:pt x="0" y="6"/>
                  </a:moveTo>
                  <a:lnTo>
                    <a:pt x="24" y="6"/>
                  </a:lnTo>
                  <a:lnTo>
                    <a:pt x="72" y="6"/>
                  </a:lnTo>
                  <a:lnTo>
                    <a:pt x="115" y="6"/>
                  </a:lnTo>
                  <a:lnTo>
                    <a:pt x="163" y="6"/>
                  </a:lnTo>
                  <a:lnTo>
                    <a:pt x="199" y="6"/>
                  </a:lnTo>
                  <a:lnTo>
                    <a:pt x="241" y="6"/>
                  </a:lnTo>
                  <a:lnTo>
                    <a:pt x="277" y="6"/>
                  </a:lnTo>
                  <a:lnTo>
                    <a:pt x="313" y="12"/>
                  </a:lnTo>
                  <a:lnTo>
                    <a:pt x="338" y="12"/>
                  </a:lnTo>
                  <a:lnTo>
                    <a:pt x="374" y="6"/>
                  </a:lnTo>
                  <a:lnTo>
                    <a:pt x="398" y="6"/>
                  </a:lnTo>
                  <a:lnTo>
                    <a:pt x="422" y="6"/>
                  </a:lnTo>
                  <a:lnTo>
                    <a:pt x="440" y="6"/>
                  </a:lnTo>
                  <a:lnTo>
                    <a:pt x="458" y="6"/>
                  </a:lnTo>
                  <a:lnTo>
                    <a:pt x="476" y="6"/>
                  </a:lnTo>
                  <a:lnTo>
                    <a:pt x="488" y="6"/>
                  </a:lnTo>
                  <a:lnTo>
                    <a:pt x="506" y="6"/>
                  </a:lnTo>
                  <a:lnTo>
                    <a:pt x="542" y="0"/>
                  </a:lnTo>
                  <a:lnTo>
                    <a:pt x="591" y="0"/>
                  </a:lnTo>
                  <a:lnTo>
                    <a:pt x="645" y="0"/>
                  </a:lnTo>
                  <a:lnTo>
                    <a:pt x="669" y="0"/>
                  </a:lnTo>
                  <a:lnTo>
                    <a:pt x="693" y="0"/>
                  </a:lnTo>
                  <a:lnTo>
                    <a:pt x="747" y="6"/>
                  </a:lnTo>
                  <a:lnTo>
                    <a:pt x="795" y="12"/>
                  </a:lnTo>
                  <a:lnTo>
                    <a:pt x="844" y="18"/>
                  </a:lnTo>
                  <a:lnTo>
                    <a:pt x="862" y="18"/>
                  </a:lnTo>
                  <a:lnTo>
                    <a:pt x="886" y="24"/>
                  </a:lnTo>
                  <a:lnTo>
                    <a:pt x="922" y="30"/>
                  </a:lnTo>
                  <a:lnTo>
                    <a:pt x="952" y="36"/>
                  </a:lnTo>
                  <a:lnTo>
                    <a:pt x="982" y="42"/>
                  </a:lnTo>
                  <a:lnTo>
                    <a:pt x="994" y="42"/>
                  </a:lnTo>
                  <a:lnTo>
                    <a:pt x="1000" y="42"/>
                  </a:lnTo>
                  <a:lnTo>
                    <a:pt x="1012" y="42"/>
                  </a:lnTo>
                  <a:lnTo>
                    <a:pt x="1036" y="48"/>
                  </a:lnTo>
                  <a:lnTo>
                    <a:pt x="1054" y="48"/>
                  </a:lnTo>
                  <a:lnTo>
                    <a:pt x="1073" y="48"/>
                  </a:lnTo>
                  <a:lnTo>
                    <a:pt x="1097" y="48"/>
                  </a:lnTo>
                  <a:lnTo>
                    <a:pt x="1121" y="48"/>
                  </a:lnTo>
                  <a:lnTo>
                    <a:pt x="1151" y="48"/>
                  </a:lnTo>
                  <a:lnTo>
                    <a:pt x="1163" y="48"/>
                  </a:lnTo>
                  <a:lnTo>
                    <a:pt x="1175" y="48"/>
                  </a:lnTo>
                  <a:lnTo>
                    <a:pt x="1199" y="48"/>
                  </a:lnTo>
                  <a:lnTo>
                    <a:pt x="1223" y="48"/>
                  </a:lnTo>
                  <a:lnTo>
                    <a:pt x="1241" y="48"/>
                  </a:lnTo>
                  <a:lnTo>
                    <a:pt x="1265" y="54"/>
                  </a:lnTo>
                  <a:lnTo>
                    <a:pt x="1283" y="54"/>
                  </a:lnTo>
                  <a:lnTo>
                    <a:pt x="1289" y="54"/>
                  </a:lnTo>
                  <a:lnTo>
                    <a:pt x="1301" y="60"/>
                  </a:lnTo>
                  <a:lnTo>
                    <a:pt x="1308" y="60"/>
                  </a:lnTo>
                  <a:lnTo>
                    <a:pt x="1332" y="66"/>
                  </a:lnTo>
                  <a:lnTo>
                    <a:pt x="1350" y="66"/>
                  </a:lnTo>
                  <a:lnTo>
                    <a:pt x="1374" y="66"/>
                  </a:lnTo>
                  <a:lnTo>
                    <a:pt x="1404" y="66"/>
                  </a:lnTo>
                  <a:lnTo>
                    <a:pt x="1434" y="66"/>
                  </a:lnTo>
                  <a:lnTo>
                    <a:pt x="1470" y="66"/>
                  </a:lnTo>
                  <a:lnTo>
                    <a:pt x="1494" y="66"/>
                  </a:lnTo>
                  <a:lnTo>
                    <a:pt x="1518" y="66"/>
                  </a:lnTo>
                  <a:lnTo>
                    <a:pt x="1555" y="66"/>
                  </a:lnTo>
                  <a:lnTo>
                    <a:pt x="1591" y="66"/>
                  </a:lnTo>
                  <a:lnTo>
                    <a:pt x="1621" y="66"/>
                  </a:lnTo>
                  <a:lnTo>
                    <a:pt x="1657" y="60"/>
                  </a:lnTo>
                  <a:lnTo>
                    <a:pt x="1681" y="60"/>
                  </a:lnTo>
                  <a:lnTo>
                    <a:pt x="1699" y="60"/>
                  </a:lnTo>
                  <a:lnTo>
                    <a:pt x="1717" y="54"/>
                  </a:lnTo>
                  <a:lnTo>
                    <a:pt x="1723" y="54"/>
                  </a:lnTo>
                  <a:lnTo>
                    <a:pt x="1729" y="54"/>
                  </a:lnTo>
                  <a:lnTo>
                    <a:pt x="1747" y="48"/>
                  </a:lnTo>
                  <a:lnTo>
                    <a:pt x="1753" y="48"/>
                  </a:lnTo>
                  <a:lnTo>
                    <a:pt x="1771" y="42"/>
                  </a:lnTo>
                  <a:lnTo>
                    <a:pt x="1796" y="36"/>
                  </a:lnTo>
                  <a:lnTo>
                    <a:pt x="1820" y="30"/>
                  </a:lnTo>
                  <a:lnTo>
                    <a:pt x="1838" y="24"/>
                  </a:lnTo>
                  <a:lnTo>
                    <a:pt x="1856" y="24"/>
                  </a:lnTo>
                  <a:lnTo>
                    <a:pt x="1874" y="18"/>
                  </a:lnTo>
                  <a:lnTo>
                    <a:pt x="1886" y="18"/>
                  </a:lnTo>
                  <a:lnTo>
                    <a:pt x="1910" y="12"/>
                  </a:lnTo>
                  <a:lnTo>
                    <a:pt x="1946" y="6"/>
                  </a:lnTo>
                  <a:lnTo>
                    <a:pt x="1970" y="6"/>
                  </a:lnTo>
                  <a:lnTo>
                    <a:pt x="2012" y="0"/>
                  </a:lnTo>
                  <a:lnTo>
                    <a:pt x="2049" y="0"/>
                  </a:lnTo>
                  <a:lnTo>
                    <a:pt x="2079" y="0"/>
                  </a:lnTo>
                  <a:lnTo>
                    <a:pt x="2127" y="6"/>
                  </a:lnTo>
                  <a:lnTo>
                    <a:pt x="2145" y="6"/>
                  </a:lnTo>
                </a:path>
              </a:pathLst>
            </a:custGeom>
            <a:noFill/>
            <a:ln w="38100"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472" name="Freeform 16"/>
            <p:cNvSpPr>
              <a:spLocks/>
            </p:cNvSpPr>
            <p:nvPr/>
          </p:nvSpPr>
          <p:spPr bwMode="auto">
            <a:xfrm>
              <a:off x="2060" y="2682"/>
              <a:ext cx="1188" cy="452"/>
            </a:xfrm>
            <a:custGeom>
              <a:avLst/>
              <a:gdLst>
                <a:gd name="T0" fmla="*/ 0 w 753"/>
                <a:gd name="T1" fmla="*/ 90 h 289"/>
                <a:gd name="T2" fmla="*/ 0 w 753"/>
                <a:gd name="T3" fmla="*/ 84 h 289"/>
                <a:gd name="T4" fmla="*/ 6 w 753"/>
                <a:gd name="T5" fmla="*/ 60 h 289"/>
                <a:gd name="T6" fmla="*/ 18 w 753"/>
                <a:gd name="T7" fmla="*/ 42 h 289"/>
                <a:gd name="T8" fmla="*/ 24 w 753"/>
                <a:gd name="T9" fmla="*/ 30 h 289"/>
                <a:gd name="T10" fmla="*/ 36 w 753"/>
                <a:gd name="T11" fmla="*/ 18 h 289"/>
                <a:gd name="T12" fmla="*/ 42 w 753"/>
                <a:gd name="T13" fmla="*/ 12 h 289"/>
                <a:gd name="T14" fmla="*/ 67 w 753"/>
                <a:gd name="T15" fmla="*/ 6 h 289"/>
                <a:gd name="T16" fmla="*/ 73 w 753"/>
                <a:gd name="T17" fmla="*/ 6 h 289"/>
                <a:gd name="T18" fmla="*/ 85 w 753"/>
                <a:gd name="T19" fmla="*/ 6 h 289"/>
                <a:gd name="T20" fmla="*/ 103 w 753"/>
                <a:gd name="T21" fmla="*/ 12 h 289"/>
                <a:gd name="T22" fmla="*/ 139 w 753"/>
                <a:gd name="T23" fmla="*/ 12 h 289"/>
                <a:gd name="T24" fmla="*/ 181 w 753"/>
                <a:gd name="T25" fmla="*/ 12 h 289"/>
                <a:gd name="T26" fmla="*/ 223 w 753"/>
                <a:gd name="T27" fmla="*/ 12 h 289"/>
                <a:gd name="T28" fmla="*/ 253 w 753"/>
                <a:gd name="T29" fmla="*/ 6 h 289"/>
                <a:gd name="T30" fmla="*/ 283 w 753"/>
                <a:gd name="T31" fmla="*/ 0 h 289"/>
                <a:gd name="T32" fmla="*/ 338 w 753"/>
                <a:gd name="T33" fmla="*/ 0 h 289"/>
                <a:gd name="T34" fmla="*/ 398 w 753"/>
                <a:gd name="T35" fmla="*/ 0 h 289"/>
                <a:gd name="T36" fmla="*/ 464 w 753"/>
                <a:gd name="T37" fmla="*/ 6 h 289"/>
                <a:gd name="T38" fmla="*/ 494 w 753"/>
                <a:gd name="T39" fmla="*/ 12 h 289"/>
                <a:gd name="T40" fmla="*/ 512 w 753"/>
                <a:gd name="T41" fmla="*/ 18 h 289"/>
                <a:gd name="T42" fmla="*/ 543 w 753"/>
                <a:gd name="T43" fmla="*/ 24 h 289"/>
                <a:gd name="T44" fmla="*/ 573 w 753"/>
                <a:gd name="T45" fmla="*/ 30 h 289"/>
                <a:gd name="T46" fmla="*/ 597 w 753"/>
                <a:gd name="T47" fmla="*/ 36 h 289"/>
                <a:gd name="T48" fmla="*/ 621 w 753"/>
                <a:gd name="T49" fmla="*/ 42 h 289"/>
                <a:gd name="T50" fmla="*/ 639 w 753"/>
                <a:gd name="T51" fmla="*/ 48 h 289"/>
                <a:gd name="T52" fmla="*/ 657 w 753"/>
                <a:gd name="T53" fmla="*/ 54 h 289"/>
                <a:gd name="T54" fmla="*/ 669 w 753"/>
                <a:gd name="T55" fmla="*/ 60 h 289"/>
                <a:gd name="T56" fmla="*/ 675 w 753"/>
                <a:gd name="T57" fmla="*/ 60 h 289"/>
                <a:gd name="T58" fmla="*/ 681 w 753"/>
                <a:gd name="T59" fmla="*/ 66 h 289"/>
                <a:gd name="T60" fmla="*/ 693 w 753"/>
                <a:gd name="T61" fmla="*/ 78 h 289"/>
                <a:gd name="T62" fmla="*/ 705 w 753"/>
                <a:gd name="T63" fmla="*/ 96 h 289"/>
                <a:gd name="T64" fmla="*/ 711 w 753"/>
                <a:gd name="T65" fmla="*/ 114 h 289"/>
                <a:gd name="T66" fmla="*/ 723 w 753"/>
                <a:gd name="T67" fmla="*/ 145 h 289"/>
                <a:gd name="T68" fmla="*/ 735 w 753"/>
                <a:gd name="T69" fmla="*/ 181 h 289"/>
                <a:gd name="T70" fmla="*/ 741 w 753"/>
                <a:gd name="T71" fmla="*/ 217 h 289"/>
                <a:gd name="T72" fmla="*/ 747 w 753"/>
                <a:gd name="T73" fmla="*/ 259 h 289"/>
                <a:gd name="T74" fmla="*/ 753 w 753"/>
                <a:gd name="T75" fmla="*/ 289 h 2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53"/>
                <a:gd name="T115" fmla="*/ 0 h 289"/>
                <a:gd name="T116" fmla="*/ 753 w 753"/>
                <a:gd name="T117" fmla="*/ 289 h 2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53" h="289">
                  <a:moveTo>
                    <a:pt x="0" y="90"/>
                  </a:moveTo>
                  <a:lnTo>
                    <a:pt x="0" y="84"/>
                  </a:lnTo>
                  <a:lnTo>
                    <a:pt x="6" y="60"/>
                  </a:lnTo>
                  <a:lnTo>
                    <a:pt x="18" y="42"/>
                  </a:lnTo>
                  <a:lnTo>
                    <a:pt x="24" y="30"/>
                  </a:lnTo>
                  <a:lnTo>
                    <a:pt x="36" y="18"/>
                  </a:lnTo>
                  <a:lnTo>
                    <a:pt x="42" y="12"/>
                  </a:lnTo>
                  <a:lnTo>
                    <a:pt x="67" y="6"/>
                  </a:lnTo>
                  <a:lnTo>
                    <a:pt x="73" y="6"/>
                  </a:lnTo>
                  <a:lnTo>
                    <a:pt x="85" y="6"/>
                  </a:lnTo>
                  <a:lnTo>
                    <a:pt x="103" y="12"/>
                  </a:lnTo>
                  <a:lnTo>
                    <a:pt x="139" y="12"/>
                  </a:lnTo>
                  <a:lnTo>
                    <a:pt x="181" y="12"/>
                  </a:lnTo>
                  <a:lnTo>
                    <a:pt x="223" y="12"/>
                  </a:lnTo>
                  <a:lnTo>
                    <a:pt x="253" y="6"/>
                  </a:lnTo>
                  <a:lnTo>
                    <a:pt x="283" y="0"/>
                  </a:lnTo>
                  <a:lnTo>
                    <a:pt x="338" y="0"/>
                  </a:lnTo>
                  <a:lnTo>
                    <a:pt x="398" y="0"/>
                  </a:lnTo>
                  <a:lnTo>
                    <a:pt x="464" y="6"/>
                  </a:lnTo>
                  <a:lnTo>
                    <a:pt x="494" y="12"/>
                  </a:lnTo>
                  <a:lnTo>
                    <a:pt x="512" y="18"/>
                  </a:lnTo>
                  <a:lnTo>
                    <a:pt x="543" y="24"/>
                  </a:lnTo>
                  <a:lnTo>
                    <a:pt x="573" y="30"/>
                  </a:lnTo>
                  <a:lnTo>
                    <a:pt x="597" y="36"/>
                  </a:lnTo>
                  <a:lnTo>
                    <a:pt x="621" y="42"/>
                  </a:lnTo>
                  <a:lnTo>
                    <a:pt x="639" y="48"/>
                  </a:lnTo>
                  <a:lnTo>
                    <a:pt x="657" y="54"/>
                  </a:lnTo>
                  <a:lnTo>
                    <a:pt x="669" y="60"/>
                  </a:lnTo>
                  <a:lnTo>
                    <a:pt x="675" y="60"/>
                  </a:lnTo>
                  <a:lnTo>
                    <a:pt x="681" y="66"/>
                  </a:lnTo>
                  <a:lnTo>
                    <a:pt x="693" y="78"/>
                  </a:lnTo>
                  <a:lnTo>
                    <a:pt x="705" y="96"/>
                  </a:lnTo>
                  <a:lnTo>
                    <a:pt x="711" y="114"/>
                  </a:lnTo>
                  <a:lnTo>
                    <a:pt x="723" y="145"/>
                  </a:lnTo>
                  <a:lnTo>
                    <a:pt x="735" y="181"/>
                  </a:lnTo>
                  <a:lnTo>
                    <a:pt x="741" y="217"/>
                  </a:lnTo>
                  <a:lnTo>
                    <a:pt x="747" y="259"/>
                  </a:lnTo>
                  <a:lnTo>
                    <a:pt x="753" y="289"/>
                  </a:lnTo>
                </a:path>
              </a:pathLst>
            </a:custGeom>
            <a:noFill/>
            <a:ln w="38100"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473" name="Freeform 17"/>
            <p:cNvSpPr>
              <a:spLocks/>
            </p:cNvSpPr>
            <p:nvPr/>
          </p:nvSpPr>
          <p:spPr bwMode="auto">
            <a:xfrm>
              <a:off x="863" y="2663"/>
              <a:ext cx="1273" cy="340"/>
            </a:xfrm>
            <a:custGeom>
              <a:avLst/>
              <a:gdLst>
                <a:gd name="T0" fmla="*/ 0 w 807"/>
                <a:gd name="T1" fmla="*/ 217 h 217"/>
                <a:gd name="T2" fmla="*/ 6 w 807"/>
                <a:gd name="T3" fmla="*/ 187 h 217"/>
                <a:gd name="T4" fmla="*/ 12 w 807"/>
                <a:gd name="T5" fmla="*/ 144 h 217"/>
                <a:gd name="T6" fmla="*/ 18 w 807"/>
                <a:gd name="T7" fmla="*/ 102 h 217"/>
                <a:gd name="T8" fmla="*/ 24 w 807"/>
                <a:gd name="T9" fmla="*/ 78 h 217"/>
                <a:gd name="T10" fmla="*/ 36 w 807"/>
                <a:gd name="T11" fmla="*/ 42 h 217"/>
                <a:gd name="T12" fmla="*/ 42 w 807"/>
                <a:gd name="T13" fmla="*/ 30 h 217"/>
                <a:gd name="T14" fmla="*/ 54 w 807"/>
                <a:gd name="T15" fmla="*/ 12 h 217"/>
                <a:gd name="T16" fmla="*/ 66 w 807"/>
                <a:gd name="T17" fmla="*/ 0 h 217"/>
                <a:gd name="T18" fmla="*/ 72 w 807"/>
                <a:gd name="T19" fmla="*/ 0 h 217"/>
                <a:gd name="T20" fmla="*/ 78 w 807"/>
                <a:gd name="T21" fmla="*/ 0 h 217"/>
                <a:gd name="T22" fmla="*/ 91 w 807"/>
                <a:gd name="T23" fmla="*/ 0 h 217"/>
                <a:gd name="T24" fmla="*/ 109 w 807"/>
                <a:gd name="T25" fmla="*/ 0 h 217"/>
                <a:gd name="T26" fmla="*/ 127 w 807"/>
                <a:gd name="T27" fmla="*/ 0 h 217"/>
                <a:gd name="T28" fmla="*/ 151 w 807"/>
                <a:gd name="T29" fmla="*/ 0 h 217"/>
                <a:gd name="T30" fmla="*/ 181 w 807"/>
                <a:gd name="T31" fmla="*/ 0 h 217"/>
                <a:gd name="T32" fmla="*/ 205 w 807"/>
                <a:gd name="T33" fmla="*/ 0 h 217"/>
                <a:gd name="T34" fmla="*/ 235 w 807"/>
                <a:gd name="T35" fmla="*/ 0 h 217"/>
                <a:gd name="T36" fmla="*/ 247 w 807"/>
                <a:gd name="T37" fmla="*/ 0 h 217"/>
                <a:gd name="T38" fmla="*/ 283 w 807"/>
                <a:gd name="T39" fmla="*/ 6 h 217"/>
                <a:gd name="T40" fmla="*/ 344 w 807"/>
                <a:gd name="T41" fmla="*/ 6 h 217"/>
                <a:gd name="T42" fmla="*/ 416 w 807"/>
                <a:gd name="T43" fmla="*/ 6 h 217"/>
                <a:gd name="T44" fmla="*/ 494 w 807"/>
                <a:gd name="T45" fmla="*/ 6 h 217"/>
                <a:gd name="T46" fmla="*/ 530 w 807"/>
                <a:gd name="T47" fmla="*/ 6 h 217"/>
                <a:gd name="T48" fmla="*/ 566 w 807"/>
                <a:gd name="T49" fmla="*/ 6 h 217"/>
                <a:gd name="T50" fmla="*/ 645 w 807"/>
                <a:gd name="T51" fmla="*/ 6 h 217"/>
                <a:gd name="T52" fmla="*/ 711 w 807"/>
                <a:gd name="T53" fmla="*/ 12 h 217"/>
                <a:gd name="T54" fmla="*/ 777 w 807"/>
                <a:gd name="T55" fmla="*/ 24 h 217"/>
                <a:gd name="T56" fmla="*/ 807 w 807"/>
                <a:gd name="T57" fmla="*/ 30 h 2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7"/>
                <a:gd name="T88" fmla="*/ 0 h 217"/>
                <a:gd name="T89" fmla="*/ 807 w 807"/>
                <a:gd name="T90" fmla="*/ 217 h 2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7" h="217">
                  <a:moveTo>
                    <a:pt x="0" y="217"/>
                  </a:moveTo>
                  <a:lnTo>
                    <a:pt x="6" y="187"/>
                  </a:lnTo>
                  <a:lnTo>
                    <a:pt x="12" y="144"/>
                  </a:lnTo>
                  <a:lnTo>
                    <a:pt x="18" y="102"/>
                  </a:lnTo>
                  <a:lnTo>
                    <a:pt x="24" y="78"/>
                  </a:lnTo>
                  <a:lnTo>
                    <a:pt x="36" y="42"/>
                  </a:lnTo>
                  <a:lnTo>
                    <a:pt x="42" y="30"/>
                  </a:lnTo>
                  <a:lnTo>
                    <a:pt x="54" y="12"/>
                  </a:lnTo>
                  <a:lnTo>
                    <a:pt x="66" y="0"/>
                  </a:lnTo>
                  <a:lnTo>
                    <a:pt x="72" y="0"/>
                  </a:lnTo>
                  <a:lnTo>
                    <a:pt x="78" y="0"/>
                  </a:lnTo>
                  <a:lnTo>
                    <a:pt x="91" y="0"/>
                  </a:lnTo>
                  <a:lnTo>
                    <a:pt x="109" y="0"/>
                  </a:lnTo>
                  <a:lnTo>
                    <a:pt x="127" y="0"/>
                  </a:lnTo>
                  <a:lnTo>
                    <a:pt x="151" y="0"/>
                  </a:lnTo>
                  <a:lnTo>
                    <a:pt x="181" y="0"/>
                  </a:lnTo>
                  <a:lnTo>
                    <a:pt x="205" y="0"/>
                  </a:lnTo>
                  <a:lnTo>
                    <a:pt x="235" y="0"/>
                  </a:lnTo>
                  <a:lnTo>
                    <a:pt x="247" y="0"/>
                  </a:lnTo>
                  <a:lnTo>
                    <a:pt x="283" y="6"/>
                  </a:lnTo>
                  <a:lnTo>
                    <a:pt x="344" y="6"/>
                  </a:lnTo>
                  <a:lnTo>
                    <a:pt x="416" y="6"/>
                  </a:lnTo>
                  <a:lnTo>
                    <a:pt x="494" y="6"/>
                  </a:lnTo>
                  <a:lnTo>
                    <a:pt x="530" y="6"/>
                  </a:lnTo>
                  <a:lnTo>
                    <a:pt x="566" y="6"/>
                  </a:lnTo>
                  <a:lnTo>
                    <a:pt x="645" y="6"/>
                  </a:lnTo>
                  <a:lnTo>
                    <a:pt x="711" y="12"/>
                  </a:lnTo>
                  <a:lnTo>
                    <a:pt x="777" y="24"/>
                  </a:lnTo>
                  <a:lnTo>
                    <a:pt x="807" y="30"/>
                  </a:lnTo>
                </a:path>
              </a:pathLst>
            </a:custGeom>
            <a:noFill/>
            <a:ln w="38100"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474" name="Line 18"/>
            <p:cNvSpPr>
              <a:spLocks noChangeShapeType="1"/>
            </p:cNvSpPr>
            <p:nvPr/>
          </p:nvSpPr>
          <p:spPr bwMode="auto">
            <a:xfrm flipV="1">
              <a:off x="2070" y="2842"/>
              <a:ext cx="2" cy="19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475" name="Freeform 19"/>
            <p:cNvSpPr>
              <a:spLocks/>
            </p:cNvSpPr>
            <p:nvPr/>
          </p:nvSpPr>
          <p:spPr bwMode="auto">
            <a:xfrm>
              <a:off x="3144" y="2663"/>
              <a:ext cx="722" cy="113"/>
            </a:xfrm>
            <a:custGeom>
              <a:avLst/>
              <a:gdLst>
                <a:gd name="T0" fmla="*/ 0 w 458"/>
                <a:gd name="T1" fmla="*/ 72 h 72"/>
                <a:gd name="T2" fmla="*/ 12 w 458"/>
                <a:gd name="T3" fmla="*/ 66 h 72"/>
                <a:gd name="T4" fmla="*/ 30 w 458"/>
                <a:gd name="T5" fmla="*/ 54 h 72"/>
                <a:gd name="T6" fmla="*/ 48 w 458"/>
                <a:gd name="T7" fmla="*/ 48 h 72"/>
                <a:gd name="T8" fmla="*/ 72 w 458"/>
                <a:gd name="T9" fmla="*/ 42 h 72"/>
                <a:gd name="T10" fmla="*/ 78 w 458"/>
                <a:gd name="T11" fmla="*/ 42 h 72"/>
                <a:gd name="T12" fmla="*/ 84 w 458"/>
                <a:gd name="T13" fmla="*/ 42 h 72"/>
                <a:gd name="T14" fmla="*/ 97 w 458"/>
                <a:gd name="T15" fmla="*/ 42 h 72"/>
                <a:gd name="T16" fmla="*/ 127 w 458"/>
                <a:gd name="T17" fmla="*/ 42 h 72"/>
                <a:gd name="T18" fmla="*/ 151 w 458"/>
                <a:gd name="T19" fmla="*/ 42 h 72"/>
                <a:gd name="T20" fmla="*/ 169 w 458"/>
                <a:gd name="T21" fmla="*/ 36 h 72"/>
                <a:gd name="T22" fmla="*/ 205 w 458"/>
                <a:gd name="T23" fmla="*/ 30 h 72"/>
                <a:gd name="T24" fmla="*/ 265 w 458"/>
                <a:gd name="T25" fmla="*/ 24 h 72"/>
                <a:gd name="T26" fmla="*/ 301 w 458"/>
                <a:gd name="T27" fmla="*/ 18 h 72"/>
                <a:gd name="T28" fmla="*/ 319 w 458"/>
                <a:gd name="T29" fmla="*/ 18 h 72"/>
                <a:gd name="T30" fmla="*/ 344 w 458"/>
                <a:gd name="T31" fmla="*/ 18 h 72"/>
                <a:gd name="T32" fmla="*/ 380 w 458"/>
                <a:gd name="T33" fmla="*/ 12 h 72"/>
                <a:gd name="T34" fmla="*/ 398 w 458"/>
                <a:gd name="T35" fmla="*/ 12 h 72"/>
                <a:gd name="T36" fmla="*/ 410 w 458"/>
                <a:gd name="T37" fmla="*/ 6 h 72"/>
                <a:gd name="T38" fmla="*/ 416 w 458"/>
                <a:gd name="T39" fmla="*/ 6 h 72"/>
                <a:gd name="T40" fmla="*/ 440 w 458"/>
                <a:gd name="T41" fmla="*/ 0 h 72"/>
                <a:gd name="T42" fmla="*/ 452 w 458"/>
                <a:gd name="T43" fmla="*/ 0 h 72"/>
                <a:gd name="T44" fmla="*/ 458 w 458"/>
                <a:gd name="T45" fmla="*/ 0 h 7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58"/>
                <a:gd name="T70" fmla="*/ 0 h 72"/>
                <a:gd name="T71" fmla="*/ 458 w 458"/>
                <a:gd name="T72" fmla="*/ 72 h 7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58" h="72">
                  <a:moveTo>
                    <a:pt x="0" y="72"/>
                  </a:moveTo>
                  <a:lnTo>
                    <a:pt x="12" y="66"/>
                  </a:lnTo>
                  <a:lnTo>
                    <a:pt x="30" y="54"/>
                  </a:lnTo>
                  <a:lnTo>
                    <a:pt x="48" y="48"/>
                  </a:lnTo>
                  <a:lnTo>
                    <a:pt x="72" y="42"/>
                  </a:lnTo>
                  <a:lnTo>
                    <a:pt x="78" y="42"/>
                  </a:lnTo>
                  <a:lnTo>
                    <a:pt x="84" y="42"/>
                  </a:lnTo>
                  <a:lnTo>
                    <a:pt x="97" y="42"/>
                  </a:lnTo>
                  <a:lnTo>
                    <a:pt x="127" y="42"/>
                  </a:lnTo>
                  <a:lnTo>
                    <a:pt x="151" y="42"/>
                  </a:lnTo>
                  <a:lnTo>
                    <a:pt x="169" y="36"/>
                  </a:lnTo>
                  <a:lnTo>
                    <a:pt x="205" y="30"/>
                  </a:lnTo>
                  <a:lnTo>
                    <a:pt x="265" y="24"/>
                  </a:lnTo>
                  <a:lnTo>
                    <a:pt x="301" y="18"/>
                  </a:lnTo>
                  <a:lnTo>
                    <a:pt x="319" y="18"/>
                  </a:lnTo>
                  <a:lnTo>
                    <a:pt x="344" y="18"/>
                  </a:lnTo>
                  <a:lnTo>
                    <a:pt x="380" y="12"/>
                  </a:lnTo>
                  <a:lnTo>
                    <a:pt x="398" y="12"/>
                  </a:lnTo>
                  <a:lnTo>
                    <a:pt x="410" y="6"/>
                  </a:lnTo>
                  <a:lnTo>
                    <a:pt x="416" y="6"/>
                  </a:lnTo>
                  <a:lnTo>
                    <a:pt x="440" y="0"/>
                  </a:lnTo>
                  <a:lnTo>
                    <a:pt x="452" y="0"/>
                  </a:lnTo>
                  <a:lnTo>
                    <a:pt x="458" y="0"/>
                  </a:lnTo>
                </a:path>
              </a:pathLst>
            </a:custGeom>
            <a:noFill/>
            <a:ln w="38100"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nvGrpSpPr>
            <p:cNvPr id="19476" name="Group 20"/>
            <p:cNvGrpSpPr>
              <a:grpSpLocks/>
            </p:cNvGrpSpPr>
            <p:nvPr/>
          </p:nvGrpSpPr>
          <p:grpSpPr bwMode="auto">
            <a:xfrm>
              <a:off x="2166" y="2389"/>
              <a:ext cx="246" cy="246"/>
              <a:chOff x="2283" y="2597"/>
              <a:chExt cx="156" cy="157"/>
            </a:xfrm>
          </p:grpSpPr>
          <p:grpSp>
            <p:nvGrpSpPr>
              <p:cNvPr id="19493" name="Group 21"/>
              <p:cNvGrpSpPr>
                <a:grpSpLocks/>
              </p:cNvGrpSpPr>
              <p:nvPr/>
            </p:nvGrpSpPr>
            <p:grpSpPr bwMode="auto">
              <a:xfrm>
                <a:off x="2283" y="2597"/>
                <a:ext cx="156" cy="54"/>
                <a:chOff x="2283" y="2597"/>
                <a:chExt cx="156" cy="54"/>
              </a:xfrm>
            </p:grpSpPr>
            <p:sp>
              <p:nvSpPr>
                <p:cNvPr id="19495" name="Freeform 22"/>
                <p:cNvSpPr>
                  <a:spLocks/>
                </p:cNvSpPr>
                <p:nvPr/>
              </p:nvSpPr>
              <p:spPr bwMode="auto">
                <a:xfrm>
                  <a:off x="2337" y="2597"/>
                  <a:ext cx="102" cy="54"/>
                </a:xfrm>
                <a:custGeom>
                  <a:avLst/>
                  <a:gdLst>
                    <a:gd name="T0" fmla="*/ 102 w 102"/>
                    <a:gd name="T1" fmla="*/ 24 h 54"/>
                    <a:gd name="T2" fmla="*/ 6 w 102"/>
                    <a:gd name="T3" fmla="*/ 54 h 54"/>
                    <a:gd name="T4" fmla="*/ 6 w 102"/>
                    <a:gd name="T5" fmla="*/ 30 h 54"/>
                    <a:gd name="T6" fmla="*/ 0 w 102"/>
                    <a:gd name="T7" fmla="*/ 0 h 54"/>
                    <a:gd name="T8" fmla="*/ 102 w 102"/>
                    <a:gd name="T9" fmla="*/ 24 h 54"/>
                    <a:gd name="T10" fmla="*/ 0 60000 65536"/>
                    <a:gd name="T11" fmla="*/ 0 60000 65536"/>
                    <a:gd name="T12" fmla="*/ 0 60000 65536"/>
                    <a:gd name="T13" fmla="*/ 0 60000 65536"/>
                    <a:gd name="T14" fmla="*/ 0 60000 65536"/>
                    <a:gd name="T15" fmla="*/ 0 w 102"/>
                    <a:gd name="T16" fmla="*/ 0 h 54"/>
                    <a:gd name="T17" fmla="*/ 102 w 102"/>
                    <a:gd name="T18" fmla="*/ 54 h 54"/>
                  </a:gdLst>
                  <a:ahLst/>
                  <a:cxnLst>
                    <a:cxn ang="T10">
                      <a:pos x="T0" y="T1"/>
                    </a:cxn>
                    <a:cxn ang="T11">
                      <a:pos x="T2" y="T3"/>
                    </a:cxn>
                    <a:cxn ang="T12">
                      <a:pos x="T4" y="T5"/>
                    </a:cxn>
                    <a:cxn ang="T13">
                      <a:pos x="T6" y="T7"/>
                    </a:cxn>
                    <a:cxn ang="T14">
                      <a:pos x="T8" y="T9"/>
                    </a:cxn>
                  </a:cxnLst>
                  <a:rect l="T15" t="T16" r="T17" b="T18"/>
                  <a:pathLst>
                    <a:path w="102" h="54">
                      <a:moveTo>
                        <a:pt x="102" y="24"/>
                      </a:moveTo>
                      <a:lnTo>
                        <a:pt x="6" y="54"/>
                      </a:lnTo>
                      <a:lnTo>
                        <a:pt x="6" y="30"/>
                      </a:lnTo>
                      <a:lnTo>
                        <a:pt x="0" y="0"/>
                      </a:lnTo>
                      <a:lnTo>
                        <a:pt x="102" y="24"/>
                      </a:lnTo>
                      <a:close/>
                    </a:path>
                  </a:pathLst>
                </a:custGeom>
                <a:solidFill>
                  <a:schemeClr val="tx1"/>
                </a:solidFill>
                <a:ln w="38100" cmpd="sng">
                  <a:solidFill>
                    <a:schemeClr val="tx1"/>
                  </a:solidFill>
                  <a:round/>
                  <a:headEnd/>
                  <a:tailEnd/>
                </a:ln>
              </p:spPr>
              <p:txBody>
                <a:bodyPr/>
                <a:lstStyle/>
                <a:p>
                  <a:endParaRPr lang="en-GB"/>
                </a:p>
              </p:txBody>
            </p:sp>
            <p:sp>
              <p:nvSpPr>
                <p:cNvPr id="19496" name="Line 23"/>
                <p:cNvSpPr>
                  <a:spLocks noChangeShapeType="1"/>
                </p:cNvSpPr>
                <p:nvPr/>
              </p:nvSpPr>
              <p:spPr bwMode="auto">
                <a:xfrm>
                  <a:off x="2283" y="2627"/>
                  <a:ext cx="60"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19494" name="Line 24"/>
              <p:cNvSpPr>
                <a:spLocks noChangeShapeType="1"/>
              </p:cNvSpPr>
              <p:nvPr/>
            </p:nvSpPr>
            <p:spPr bwMode="auto">
              <a:xfrm flipV="1">
                <a:off x="2283" y="2627"/>
                <a:ext cx="1" cy="12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9477" name="Group 25"/>
            <p:cNvGrpSpPr>
              <a:grpSpLocks/>
            </p:cNvGrpSpPr>
            <p:nvPr/>
          </p:nvGrpSpPr>
          <p:grpSpPr bwMode="auto">
            <a:xfrm>
              <a:off x="930" y="2182"/>
              <a:ext cx="646" cy="481"/>
              <a:chOff x="1499" y="2465"/>
              <a:chExt cx="410" cy="307"/>
            </a:xfrm>
          </p:grpSpPr>
          <p:sp>
            <p:nvSpPr>
              <p:cNvPr id="19491" name="Freeform 26"/>
              <p:cNvSpPr>
                <a:spLocks/>
              </p:cNvSpPr>
              <p:nvPr/>
            </p:nvSpPr>
            <p:spPr bwMode="auto">
              <a:xfrm>
                <a:off x="1499" y="2465"/>
                <a:ext cx="410" cy="307"/>
              </a:xfrm>
              <a:custGeom>
                <a:avLst/>
                <a:gdLst>
                  <a:gd name="T0" fmla="*/ 73 w 410"/>
                  <a:gd name="T1" fmla="*/ 12 h 307"/>
                  <a:gd name="T2" fmla="*/ 121 w 410"/>
                  <a:gd name="T3" fmla="*/ 0 h 307"/>
                  <a:gd name="T4" fmla="*/ 151 w 410"/>
                  <a:gd name="T5" fmla="*/ 0 h 307"/>
                  <a:gd name="T6" fmla="*/ 175 w 410"/>
                  <a:gd name="T7" fmla="*/ 0 h 307"/>
                  <a:gd name="T8" fmla="*/ 211 w 410"/>
                  <a:gd name="T9" fmla="*/ 6 h 307"/>
                  <a:gd name="T10" fmla="*/ 229 w 410"/>
                  <a:gd name="T11" fmla="*/ 12 h 307"/>
                  <a:gd name="T12" fmla="*/ 259 w 410"/>
                  <a:gd name="T13" fmla="*/ 12 h 307"/>
                  <a:gd name="T14" fmla="*/ 284 w 410"/>
                  <a:gd name="T15" fmla="*/ 24 h 307"/>
                  <a:gd name="T16" fmla="*/ 314 w 410"/>
                  <a:gd name="T17" fmla="*/ 42 h 307"/>
                  <a:gd name="T18" fmla="*/ 344 w 410"/>
                  <a:gd name="T19" fmla="*/ 60 h 307"/>
                  <a:gd name="T20" fmla="*/ 362 w 410"/>
                  <a:gd name="T21" fmla="*/ 78 h 307"/>
                  <a:gd name="T22" fmla="*/ 380 w 410"/>
                  <a:gd name="T23" fmla="*/ 96 h 307"/>
                  <a:gd name="T24" fmla="*/ 392 w 410"/>
                  <a:gd name="T25" fmla="*/ 120 h 307"/>
                  <a:gd name="T26" fmla="*/ 404 w 410"/>
                  <a:gd name="T27" fmla="*/ 144 h 307"/>
                  <a:gd name="T28" fmla="*/ 410 w 410"/>
                  <a:gd name="T29" fmla="*/ 162 h 307"/>
                  <a:gd name="T30" fmla="*/ 404 w 410"/>
                  <a:gd name="T31" fmla="*/ 186 h 307"/>
                  <a:gd name="T32" fmla="*/ 392 w 410"/>
                  <a:gd name="T33" fmla="*/ 211 h 307"/>
                  <a:gd name="T34" fmla="*/ 380 w 410"/>
                  <a:gd name="T35" fmla="*/ 229 h 307"/>
                  <a:gd name="T36" fmla="*/ 362 w 410"/>
                  <a:gd name="T37" fmla="*/ 241 h 307"/>
                  <a:gd name="T38" fmla="*/ 338 w 410"/>
                  <a:gd name="T39" fmla="*/ 253 h 307"/>
                  <a:gd name="T40" fmla="*/ 308 w 410"/>
                  <a:gd name="T41" fmla="*/ 265 h 307"/>
                  <a:gd name="T42" fmla="*/ 277 w 410"/>
                  <a:gd name="T43" fmla="*/ 277 h 307"/>
                  <a:gd name="T44" fmla="*/ 235 w 410"/>
                  <a:gd name="T45" fmla="*/ 295 h 307"/>
                  <a:gd name="T46" fmla="*/ 187 w 410"/>
                  <a:gd name="T47" fmla="*/ 307 h 307"/>
                  <a:gd name="T48" fmla="*/ 145 w 410"/>
                  <a:gd name="T49" fmla="*/ 307 h 307"/>
                  <a:gd name="T50" fmla="*/ 97 w 410"/>
                  <a:gd name="T51" fmla="*/ 295 h 307"/>
                  <a:gd name="T52" fmla="*/ 61 w 410"/>
                  <a:gd name="T53" fmla="*/ 277 h 307"/>
                  <a:gd name="T54" fmla="*/ 30 w 410"/>
                  <a:gd name="T55" fmla="*/ 259 h 307"/>
                  <a:gd name="T56" fmla="*/ 6 w 410"/>
                  <a:gd name="T57" fmla="*/ 217 h 307"/>
                  <a:gd name="T58" fmla="*/ 0 w 410"/>
                  <a:gd name="T59" fmla="*/ 192 h 307"/>
                  <a:gd name="T60" fmla="*/ 0 w 410"/>
                  <a:gd name="T61" fmla="*/ 162 h 307"/>
                  <a:gd name="T62" fmla="*/ 0 w 410"/>
                  <a:gd name="T63" fmla="*/ 144 h 307"/>
                  <a:gd name="T64" fmla="*/ 0 w 410"/>
                  <a:gd name="T65" fmla="*/ 102 h 307"/>
                  <a:gd name="T66" fmla="*/ 6 w 410"/>
                  <a:gd name="T67" fmla="*/ 84 h 307"/>
                  <a:gd name="T68" fmla="*/ 30 w 410"/>
                  <a:gd name="T69" fmla="*/ 48 h 307"/>
                  <a:gd name="T70" fmla="*/ 61 w 410"/>
                  <a:gd name="T71" fmla="*/ 12 h 3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0"/>
                  <a:gd name="T109" fmla="*/ 0 h 307"/>
                  <a:gd name="T110" fmla="*/ 410 w 410"/>
                  <a:gd name="T111" fmla="*/ 307 h 30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0" h="307">
                    <a:moveTo>
                      <a:pt x="61" y="18"/>
                    </a:moveTo>
                    <a:lnTo>
                      <a:pt x="73" y="12"/>
                    </a:lnTo>
                    <a:lnTo>
                      <a:pt x="97" y="6"/>
                    </a:lnTo>
                    <a:lnTo>
                      <a:pt x="121" y="0"/>
                    </a:lnTo>
                    <a:lnTo>
                      <a:pt x="139" y="0"/>
                    </a:lnTo>
                    <a:lnTo>
                      <a:pt x="151" y="0"/>
                    </a:lnTo>
                    <a:lnTo>
                      <a:pt x="163" y="0"/>
                    </a:lnTo>
                    <a:lnTo>
                      <a:pt x="175" y="0"/>
                    </a:lnTo>
                    <a:lnTo>
                      <a:pt x="193" y="0"/>
                    </a:lnTo>
                    <a:lnTo>
                      <a:pt x="211" y="6"/>
                    </a:lnTo>
                    <a:lnTo>
                      <a:pt x="217" y="6"/>
                    </a:lnTo>
                    <a:lnTo>
                      <a:pt x="229" y="12"/>
                    </a:lnTo>
                    <a:lnTo>
                      <a:pt x="253" y="12"/>
                    </a:lnTo>
                    <a:lnTo>
                      <a:pt x="259" y="12"/>
                    </a:lnTo>
                    <a:lnTo>
                      <a:pt x="271" y="18"/>
                    </a:lnTo>
                    <a:lnTo>
                      <a:pt x="284" y="24"/>
                    </a:lnTo>
                    <a:lnTo>
                      <a:pt x="302" y="36"/>
                    </a:lnTo>
                    <a:lnTo>
                      <a:pt x="314" y="42"/>
                    </a:lnTo>
                    <a:lnTo>
                      <a:pt x="326" y="48"/>
                    </a:lnTo>
                    <a:lnTo>
                      <a:pt x="344" y="60"/>
                    </a:lnTo>
                    <a:lnTo>
                      <a:pt x="356" y="72"/>
                    </a:lnTo>
                    <a:lnTo>
                      <a:pt x="362" y="78"/>
                    </a:lnTo>
                    <a:lnTo>
                      <a:pt x="368" y="84"/>
                    </a:lnTo>
                    <a:lnTo>
                      <a:pt x="380" y="96"/>
                    </a:lnTo>
                    <a:lnTo>
                      <a:pt x="392" y="114"/>
                    </a:lnTo>
                    <a:lnTo>
                      <a:pt x="392" y="120"/>
                    </a:lnTo>
                    <a:lnTo>
                      <a:pt x="398" y="132"/>
                    </a:lnTo>
                    <a:lnTo>
                      <a:pt x="404" y="144"/>
                    </a:lnTo>
                    <a:lnTo>
                      <a:pt x="410" y="150"/>
                    </a:lnTo>
                    <a:lnTo>
                      <a:pt x="410" y="162"/>
                    </a:lnTo>
                    <a:lnTo>
                      <a:pt x="404" y="174"/>
                    </a:lnTo>
                    <a:lnTo>
                      <a:pt x="404" y="186"/>
                    </a:lnTo>
                    <a:lnTo>
                      <a:pt x="398" y="205"/>
                    </a:lnTo>
                    <a:lnTo>
                      <a:pt x="392" y="211"/>
                    </a:lnTo>
                    <a:lnTo>
                      <a:pt x="386" y="223"/>
                    </a:lnTo>
                    <a:lnTo>
                      <a:pt x="380" y="229"/>
                    </a:lnTo>
                    <a:lnTo>
                      <a:pt x="368" y="241"/>
                    </a:lnTo>
                    <a:lnTo>
                      <a:pt x="362" y="241"/>
                    </a:lnTo>
                    <a:lnTo>
                      <a:pt x="356" y="247"/>
                    </a:lnTo>
                    <a:lnTo>
                      <a:pt x="338" y="253"/>
                    </a:lnTo>
                    <a:lnTo>
                      <a:pt x="320" y="259"/>
                    </a:lnTo>
                    <a:lnTo>
                      <a:pt x="308" y="265"/>
                    </a:lnTo>
                    <a:lnTo>
                      <a:pt x="296" y="271"/>
                    </a:lnTo>
                    <a:lnTo>
                      <a:pt x="277" y="277"/>
                    </a:lnTo>
                    <a:lnTo>
                      <a:pt x="247" y="289"/>
                    </a:lnTo>
                    <a:lnTo>
                      <a:pt x="235" y="295"/>
                    </a:lnTo>
                    <a:lnTo>
                      <a:pt x="223" y="301"/>
                    </a:lnTo>
                    <a:lnTo>
                      <a:pt x="187" y="307"/>
                    </a:lnTo>
                    <a:lnTo>
                      <a:pt x="163" y="307"/>
                    </a:lnTo>
                    <a:lnTo>
                      <a:pt x="145" y="307"/>
                    </a:lnTo>
                    <a:lnTo>
                      <a:pt x="115" y="301"/>
                    </a:lnTo>
                    <a:lnTo>
                      <a:pt x="97" y="295"/>
                    </a:lnTo>
                    <a:lnTo>
                      <a:pt x="85" y="289"/>
                    </a:lnTo>
                    <a:lnTo>
                      <a:pt x="61" y="277"/>
                    </a:lnTo>
                    <a:lnTo>
                      <a:pt x="43" y="265"/>
                    </a:lnTo>
                    <a:lnTo>
                      <a:pt x="30" y="259"/>
                    </a:lnTo>
                    <a:lnTo>
                      <a:pt x="12" y="235"/>
                    </a:lnTo>
                    <a:lnTo>
                      <a:pt x="6" y="217"/>
                    </a:lnTo>
                    <a:lnTo>
                      <a:pt x="6" y="211"/>
                    </a:lnTo>
                    <a:lnTo>
                      <a:pt x="0" y="192"/>
                    </a:lnTo>
                    <a:lnTo>
                      <a:pt x="0" y="174"/>
                    </a:lnTo>
                    <a:lnTo>
                      <a:pt x="0" y="162"/>
                    </a:lnTo>
                    <a:lnTo>
                      <a:pt x="0" y="150"/>
                    </a:lnTo>
                    <a:lnTo>
                      <a:pt x="0" y="144"/>
                    </a:lnTo>
                    <a:lnTo>
                      <a:pt x="0" y="126"/>
                    </a:lnTo>
                    <a:lnTo>
                      <a:pt x="0" y="102"/>
                    </a:lnTo>
                    <a:lnTo>
                      <a:pt x="6" y="90"/>
                    </a:lnTo>
                    <a:lnTo>
                      <a:pt x="6" y="84"/>
                    </a:lnTo>
                    <a:lnTo>
                      <a:pt x="12" y="72"/>
                    </a:lnTo>
                    <a:lnTo>
                      <a:pt x="30" y="48"/>
                    </a:lnTo>
                    <a:lnTo>
                      <a:pt x="36" y="36"/>
                    </a:lnTo>
                    <a:lnTo>
                      <a:pt x="61" y="12"/>
                    </a:lnTo>
                  </a:path>
                </a:pathLst>
              </a:custGeom>
              <a:noFill/>
              <a:ln w="38100"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492" name="Oval 27"/>
              <p:cNvSpPr>
                <a:spLocks noChangeArrowheads="1"/>
              </p:cNvSpPr>
              <p:nvPr/>
            </p:nvSpPr>
            <p:spPr bwMode="auto">
              <a:xfrm>
                <a:off x="1605" y="2558"/>
                <a:ext cx="150" cy="127"/>
              </a:xfrm>
              <a:prstGeom prst="ellipse">
                <a:avLst/>
              </a:prstGeom>
              <a:blipFill dpi="0" rotWithShape="0">
                <a:blip r:embed="rId2"/>
                <a:srcRect/>
                <a:tile tx="0" ty="0" sx="100000" sy="100000" flip="none" algn="tl"/>
              </a:blipFill>
              <a:ln w="38100">
                <a:solidFill>
                  <a:schemeClr val="tx1"/>
                </a:solidFill>
                <a:round/>
                <a:headEnd/>
                <a:tailEnd/>
              </a:ln>
            </p:spPr>
            <p:txBody>
              <a:bodyPr/>
              <a:lstStyle/>
              <a:p>
                <a:endParaRPr lang="en-US"/>
              </a:p>
            </p:txBody>
          </p:sp>
        </p:grpSp>
        <p:grpSp>
          <p:nvGrpSpPr>
            <p:cNvPr id="19478" name="Group 28"/>
            <p:cNvGrpSpPr>
              <a:grpSpLocks/>
            </p:cNvGrpSpPr>
            <p:nvPr/>
          </p:nvGrpSpPr>
          <p:grpSpPr bwMode="auto">
            <a:xfrm>
              <a:off x="2773" y="2333"/>
              <a:ext cx="836" cy="387"/>
              <a:chOff x="2668" y="2561"/>
              <a:chExt cx="530" cy="247"/>
            </a:xfrm>
          </p:grpSpPr>
          <p:sp>
            <p:nvSpPr>
              <p:cNvPr id="19489" name="Freeform 29"/>
              <p:cNvSpPr>
                <a:spLocks/>
              </p:cNvSpPr>
              <p:nvPr/>
            </p:nvSpPr>
            <p:spPr bwMode="auto">
              <a:xfrm>
                <a:off x="2668" y="2561"/>
                <a:ext cx="530" cy="247"/>
              </a:xfrm>
              <a:custGeom>
                <a:avLst/>
                <a:gdLst>
                  <a:gd name="T0" fmla="*/ 24 w 530"/>
                  <a:gd name="T1" fmla="*/ 84 h 247"/>
                  <a:gd name="T2" fmla="*/ 42 w 530"/>
                  <a:gd name="T3" fmla="*/ 48 h 247"/>
                  <a:gd name="T4" fmla="*/ 54 w 530"/>
                  <a:gd name="T5" fmla="*/ 36 h 247"/>
                  <a:gd name="T6" fmla="*/ 84 w 530"/>
                  <a:gd name="T7" fmla="*/ 30 h 247"/>
                  <a:gd name="T8" fmla="*/ 103 w 530"/>
                  <a:gd name="T9" fmla="*/ 30 h 247"/>
                  <a:gd name="T10" fmla="*/ 121 w 530"/>
                  <a:gd name="T11" fmla="*/ 24 h 247"/>
                  <a:gd name="T12" fmla="*/ 139 w 530"/>
                  <a:gd name="T13" fmla="*/ 12 h 247"/>
                  <a:gd name="T14" fmla="*/ 163 w 530"/>
                  <a:gd name="T15" fmla="*/ 0 h 247"/>
                  <a:gd name="T16" fmla="*/ 187 w 530"/>
                  <a:gd name="T17" fmla="*/ 0 h 247"/>
                  <a:gd name="T18" fmla="*/ 211 w 530"/>
                  <a:gd name="T19" fmla="*/ 6 h 247"/>
                  <a:gd name="T20" fmla="*/ 247 w 530"/>
                  <a:gd name="T21" fmla="*/ 6 h 247"/>
                  <a:gd name="T22" fmla="*/ 283 w 530"/>
                  <a:gd name="T23" fmla="*/ 12 h 247"/>
                  <a:gd name="T24" fmla="*/ 301 w 530"/>
                  <a:gd name="T25" fmla="*/ 18 h 247"/>
                  <a:gd name="T26" fmla="*/ 325 w 530"/>
                  <a:gd name="T27" fmla="*/ 18 h 247"/>
                  <a:gd name="T28" fmla="*/ 338 w 530"/>
                  <a:gd name="T29" fmla="*/ 18 h 247"/>
                  <a:gd name="T30" fmla="*/ 362 w 530"/>
                  <a:gd name="T31" fmla="*/ 30 h 247"/>
                  <a:gd name="T32" fmla="*/ 380 w 530"/>
                  <a:gd name="T33" fmla="*/ 48 h 247"/>
                  <a:gd name="T34" fmla="*/ 410 w 530"/>
                  <a:gd name="T35" fmla="*/ 60 h 247"/>
                  <a:gd name="T36" fmla="*/ 422 w 530"/>
                  <a:gd name="T37" fmla="*/ 60 h 247"/>
                  <a:gd name="T38" fmla="*/ 434 w 530"/>
                  <a:gd name="T39" fmla="*/ 72 h 247"/>
                  <a:gd name="T40" fmla="*/ 446 w 530"/>
                  <a:gd name="T41" fmla="*/ 90 h 247"/>
                  <a:gd name="T42" fmla="*/ 470 w 530"/>
                  <a:gd name="T43" fmla="*/ 102 h 247"/>
                  <a:gd name="T44" fmla="*/ 500 w 530"/>
                  <a:gd name="T45" fmla="*/ 121 h 247"/>
                  <a:gd name="T46" fmla="*/ 512 w 530"/>
                  <a:gd name="T47" fmla="*/ 139 h 247"/>
                  <a:gd name="T48" fmla="*/ 524 w 530"/>
                  <a:gd name="T49" fmla="*/ 169 h 247"/>
                  <a:gd name="T50" fmla="*/ 530 w 530"/>
                  <a:gd name="T51" fmla="*/ 187 h 247"/>
                  <a:gd name="T52" fmla="*/ 530 w 530"/>
                  <a:gd name="T53" fmla="*/ 199 h 247"/>
                  <a:gd name="T54" fmla="*/ 524 w 530"/>
                  <a:gd name="T55" fmla="*/ 217 h 247"/>
                  <a:gd name="T56" fmla="*/ 512 w 530"/>
                  <a:gd name="T57" fmla="*/ 229 h 247"/>
                  <a:gd name="T58" fmla="*/ 500 w 530"/>
                  <a:gd name="T59" fmla="*/ 235 h 247"/>
                  <a:gd name="T60" fmla="*/ 476 w 530"/>
                  <a:gd name="T61" fmla="*/ 235 h 247"/>
                  <a:gd name="T62" fmla="*/ 452 w 530"/>
                  <a:gd name="T63" fmla="*/ 229 h 247"/>
                  <a:gd name="T64" fmla="*/ 434 w 530"/>
                  <a:gd name="T65" fmla="*/ 223 h 247"/>
                  <a:gd name="T66" fmla="*/ 410 w 530"/>
                  <a:gd name="T67" fmla="*/ 223 h 247"/>
                  <a:gd name="T68" fmla="*/ 386 w 530"/>
                  <a:gd name="T69" fmla="*/ 229 h 247"/>
                  <a:gd name="T70" fmla="*/ 374 w 530"/>
                  <a:gd name="T71" fmla="*/ 241 h 247"/>
                  <a:gd name="T72" fmla="*/ 344 w 530"/>
                  <a:gd name="T73" fmla="*/ 247 h 247"/>
                  <a:gd name="T74" fmla="*/ 313 w 530"/>
                  <a:gd name="T75" fmla="*/ 247 h 247"/>
                  <a:gd name="T76" fmla="*/ 289 w 530"/>
                  <a:gd name="T77" fmla="*/ 235 h 247"/>
                  <a:gd name="T78" fmla="*/ 271 w 530"/>
                  <a:gd name="T79" fmla="*/ 235 h 247"/>
                  <a:gd name="T80" fmla="*/ 247 w 530"/>
                  <a:gd name="T81" fmla="*/ 235 h 247"/>
                  <a:gd name="T82" fmla="*/ 235 w 530"/>
                  <a:gd name="T83" fmla="*/ 229 h 247"/>
                  <a:gd name="T84" fmla="*/ 199 w 530"/>
                  <a:gd name="T85" fmla="*/ 223 h 247"/>
                  <a:gd name="T86" fmla="*/ 181 w 530"/>
                  <a:gd name="T87" fmla="*/ 223 h 247"/>
                  <a:gd name="T88" fmla="*/ 151 w 530"/>
                  <a:gd name="T89" fmla="*/ 211 h 247"/>
                  <a:gd name="T90" fmla="*/ 127 w 530"/>
                  <a:gd name="T91" fmla="*/ 199 h 247"/>
                  <a:gd name="T92" fmla="*/ 103 w 530"/>
                  <a:gd name="T93" fmla="*/ 187 h 247"/>
                  <a:gd name="T94" fmla="*/ 84 w 530"/>
                  <a:gd name="T95" fmla="*/ 187 h 247"/>
                  <a:gd name="T96" fmla="*/ 66 w 530"/>
                  <a:gd name="T97" fmla="*/ 187 h 247"/>
                  <a:gd name="T98" fmla="*/ 42 w 530"/>
                  <a:gd name="T99" fmla="*/ 169 h 247"/>
                  <a:gd name="T100" fmla="*/ 30 w 530"/>
                  <a:gd name="T101" fmla="*/ 157 h 247"/>
                  <a:gd name="T102" fmla="*/ 6 w 530"/>
                  <a:gd name="T103" fmla="*/ 133 h 247"/>
                  <a:gd name="T104" fmla="*/ 0 w 530"/>
                  <a:gd name="T105" fmla="*/ 115 h 247"/>
                  <a:gd name="T106" fmla="*/ 6 w 530"/>
                  <a:gd name="T107" fmla="*/ 96 h 247"/>
                  <a:gd name="T108" fmla="*/ 24 w 530"/>
                  <a:gd name="T109" fmla="*/ 90 h 24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30"/>
                  <a:gd name="T166" fmla="*/ 0 h 247"/>
                  <a:gd name="T167" fmla="*/ 530 w 530"/>
                  <a:gd name="T168" fmla="*/ 247 h 24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30" h="247">
                    <a:moveTo>
                      <a:pt x="18" y="96"/>
                    </a:moveTo>
                    <a:lnTo>
                      <a:pt x="24" y="84"/>
                    </a:lnTo>
                    <a:lnTo>
                      <a:pt x="30" y="66"/>
                    </a:lnTo>
                    <a:lnTo>
                      <a:pt x="42" y="48"/>
                    </a:lnTo>
                    <a:lnTo>
                      <a:pt x="48" y="42"/>
                    </a:lnTo>
                    <a:lnTo>
                      <a:pt x="54" y="36"/>
                    </a:lnTo>
                    <a:lnTo>
                      <a:pt x="60" y="36"/>
                    </a:lnTo>
                    <a:lnTo>
                      <a:pt x="84" y="30"/>
                    </a:lnTo>
                    <a:lnTo>
                      <a:pt x="91" y="30"/>
                    </a:lnTo>
                    <a:lnTo>
                      <a:pt x="103" y="30"/>
                    </a:lnTo>
                    <a:lnTo>
                      <a:pt x="109" y="30"/>
                    </a:lnTo>
                    <a:lnTo>
                      <a:pt x="121" y="24"/>
                    </a:lnTo>
                    <a:lnTo>
                      <a:pt x="127" y="18"/>
                    </a:lnTo>
                    <a:lnTo>
                      <a:pt x="139" y="12"/>
                    </a:lnTo>
                    <a:lnTo>
                      <a:pt x="157" y="6"/>
                    </a:lnTo>
                    <a:lnTo>
                      <a:pt x="163" y="0"/>
                    </a:lnTo>
                    <a:lnTo>
                      <a:pt x="169" y="0"/>
                    </a:lnTo>
                    <a:lnTo>
                      <a:pt x="187" y="0"/>
                    </a:lnTo>
                    <a:lnTo>
                      <a:pt x="199" y="0"/>
                    </a:lnTo>
                    <a:lnTo>
                      <a:pt x="211" y="6"/>
                    </a:lnTo>
                    <a:lnTo>
                      <a:pt x="235" y="6"/>
                    </a:lnTo>
                    <a:lnTo>
                      <a:pt x="247" y="6"/>
                    </a:lnTo>
                    <a:lnTo>
                      <a:pt x="259" y="12"/>
                    </a:lnTo>
                    <a:lnTo>
                      <a:pt x="283" y="12"/>
                    </a:lnTo>
                    <a:lnTo>
                      <a:pt x="289" y="12"/>
                    </a:lnTo>
                    <a:lnTo>
                      <a:pt x="301" y="18"/>
                    </a:lnTo>
                    <a:lnTo>
                      <a:pt x="319" y="18"/>
                    </a:lnTo>
                    <a:lnTo>
                      <a:pt x="325" y="18"/>
                    </a:lnTo>
                    <a:lnTo>
                      <a:pt x="332" y="18"/>
                    </a:lnTo>
                    <a:lnTo>
                      <a:pt x="338" y="18"/>
                    </a:lnTo>
                    <a:lnTo>
                      <a:pt x="350" y="24"/>
                    </a:lnTo>
                    <a:lnTo>
                      <a:pt x="362" y="30"/>
                    </a:lnTo>
                    <a:lnTo>
                      <a:pt x="368" y="36"/>
                    </a:lnTo>
                    <a:lnTo>
                      <a:pt x="380" y="48"/>
                    </a:lnTo>
                    <a:lnTo>
                      <a:pt x="404" y="60"/>
                    </a:lnTo>
                    <a:lnTo>
                      <a:pt x="410" y="60"/>
                    </a:lnTo>
                    <a:lnTo>
                      <a:pt x="416" y="60"/>
                    </a:lnTo>
                    <a:lnTo>
                      <a:pt x="422" y="60"/>
                    </a:lnTo>
                    <a:lnTo>
                      <a:pt x="428" y="66"/>
                    </a:lnTo>
                    <a:lnTo>
                      <a:pt x="434" y="72"/>
                    </a:lnTo>
                    <a:lnTo>
                      <a:pt x="440" y="78"/>
                    </a:lnTo>
                    <a:lnTo>
                      <a:pt x="446" y="90"/>
                    </a:lnTo>
                    <a:lnTo>
                      <a:pt x="464" y="102"/>
                    </a:lnTo>
                    <a:lnTo>
                      <a:pt x="470" y="102"/>
                    </a:lnTo>
                    <a:lnTo>
                      <a:pt x="482" y="109"/>
                    </a:lnTo>
                    <a:lnTo>
                      <a:pt x="500" y="121"/>
                    </a:lnTo>
                    <a:lnTo>
                      <a:pt x="506" y="133"/>
                    </a:lnTo>
                    <a:lnTo>
                      <a:pt x="512" y="139"/>
                    </a:lnTo>
                    <a:lnTo>
                      <a:pt x="518" y="151"/>
                    </a:lnTo>
                    <a:lnTo>
                      <a:pt x="524" y="169"/>
                    </a:lnTo>
                    <a:lnTo>
                      <a:pt x="530" y="181"/>
                    </a:lnTo>
                    <a:lnTo>
                      <a:pt x="530" y="187"/>
                    </a:lnTo>
                    <a:lnTo>
                      <a:pt x="530" y="193"/>
                    </a:lnTo>
                    <a:lnTo>
                      <a:pt x="530" y="199"/>
                    </a:lnTo>
                    <a:lnTo>
                      <a:pt x="530" y="205"/>
                    </a:lnTo>
                    <a:lnTo>
                      <a:pt x="524" y="217"/>
                    </a:lnTo>
                    <a:lnTo>
                      <a:pt x="518" y="223"/>
                    </a:lnTo>
                    <a:lnTo>
                      <a:pt x="512" y="229"/>
                    </a:lnTo>
                    <a:lnTo>
                      <a:pt x="506" y="235"/>
                    </a:lnTo>
                    <a:lnTo>
                      <a:pt x="500" y="235"/>
                    </a:lnTo>
                    <a:lnTo>
                      <a:pt x="494" y="235"/>
                    </a:lnTo>
                    <a:lnTo>
                      <a:pt x="476" y="235"/>
                    </a:lnTo>
                    <a:lnTo>
                      <a:pt x="470" y="235"/>
                    </a:lnTo>
                    <a:lnTo>
                      <a:pt x="452" y="229"/>
                    </a:lnTo>
                    <a:lnTo>
                      <a:pt x="440" y="223"/>
                    </a:lnTo>
                    <a:lnTo>
                      <a:pt x="434" y="223"/>
                    </a:lnTo>
                    <a:lnTo>
                      <a:pt x="416" y="223"/>
                    </a:lnTo>
                    <a:lnTo>
                      <a:pt x="410" y="223"/>
                    </a:lnTo>
                    <a:lnTo>
                      <a:pt x="404" y="223"/>
                    </a:lnTo>
                    <a:lnTo>
                      <a:pt x="386" y="229"/>
                    </a:lnTo>
                    <a:lnTo>
                      <a:pt x="380" y="235"/>
                    </a:lnTo>
                    <a:lnTo>
                      <a:pt x="374" y="241"/>
                    </a:lnTo>
                    <a:lnTo>
                      <a:pt x="356" y="247"/>
                    </a:lnTo>
                    <a:lnTo>
                      <a:pt x="344" y="247"/>
                    </a:lnTo>
                    <a:lnTo>
                      <a:pt x="338" y="247"/>
                    </a:lnTo>
                    <a:lnTo>
                      <a:pt x="313" y="247"/>
                    </a:lnTo>
                    <a:lnTo>
                      <a:pt x="301" y="241"/>
                    </a:lnTo>
                    <a:lnTo>
                      <a:pt x="289" y="235"/>
                    </a:lnTo>
                    <a:lnTo>
                      <a:pt x="283" y="235"/>
                    </a:lnTo>
                    <a:lnTo>
                      <a:pt x="271" y="235"/>
                    </a:lnTo>
                    <a:lnTo>
                      <a:pt x="265" y="235"/>
                    </a:lnTo>
                    <a:lnTo>
                      <a:pt x="247" y="235"/>
                    </a:lnTo>
                    <a:lnTo>
                      <a:pt x="241" y="229"/>
                    </a:lnTo>
                    <a:lnTo>
                      <a:pt x="235" y="229"/>
                    </a:lnTo>
                    <a:lnTo>
                      <a:pt x="211" y="223"/>
                    </a:lnTo>
                    <a:lnTo>
                      <a:pt x="199" y="223"/>
                    </a:lnTo>
                    <a:lnTo>
                      <a:pt x="193" y="223"/>
                    </a:lnTo>
                    <a:lnTo>
                      <a:pt x="181" y="223"/>
                    </a:lnTo>
                    <a:lnTo>
                      <a:pt x="163" y="217"/>
                    </a:lnTo>
                    <a:lnTo>
                      <a:pt x="151" y="211"/>
                    </a:lnTo>
                    <a:lnTo>
                      <a:pt x="139" y="205"/>
                    </a:lnTo>
                    <a:lnTo>
                      <a:pt x="127" y="199"/>
                    </a:lnTo>
                    <a:lnTo>
                      <a:pt x="115" y="193"/>
                    </a:lnTo>
                    <a:lnTo>
                      <a:pt x="103" y="187"/>
                    </a:lnTo>
                    <a:lnTo>
                      <a:pt x="91" y="187"/>
                    </a:lnTo>
                    <a:lnTo>
                      <a:pt x="84" y="187"/>
                    </a:lnTo>
                    <a:lnTo>
                      <a:pt x="78" y="187"/>
                    </a:lnTo>
                    <a:lnTo>
                      <a:pt x="66" y="187"/>
                    </a:lnTo>
                    <a:lnTo>
                      <a:pt x="54" y="181"/>
                    </a:lnTo>
                    <a:lnTo>
                      <a:pt x="42" y="169"/>
                    </a:lnTo>
                    <a:lnTo>
                      <a:pt x="36" y="163"/>
                    </a:lnTo>
                    <a:lnTo>
                      <a:pt x="30" y="157"/>
                    </a:lnTo>
                    <a:lnTo>
                      <a:pt x="18" y="145"/>
                    </a:lnTo>
                    <a:lnTo>
                      <a:pt x="6" y="133"/>
                    </a:lnTo>
                    <a:lnTo>
                      <a:pt x="0" y="121"/>
                    </a:lnTo>
                    <a:lnTo>
                      <a:pt x="0" y="115"/>
                    </a:lnTo>
                    <a:lnTo>
                      <a:pt x="0" y="102"/>
                    </a:lnTo>
                    <a:lnTo>
                      <a:pt x="6" y="96"/>
                    </a:lnTo>
                    <a:lnTo>
                      <a:pt x="18" y="90"/>
                    </a:lnTo>
                    <a:lnTo>
                      <a:pt x="24" y="90"/>
                    </a:lnTo>
                  </a:path>
                </a:pathLst>
              </a:custGeom>
              <a:noFill/>
              <a:ln w="38100"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490" name="Oval 30"/>
              <p:cNvSpPr>
                <a:spLocks noChangeArrowheads="1"/>
              </p:cNvSpPr>
              <p:nvPr/>
            </p:nvSpPr>
            <p:spPr bwMode="auto">
              <a:xfrm>
                <a:off x="2834" y="2630"/>
                <a:ext cx="187" cy="103"/>
              </a:xfrm>
              <a:prstGeom prst="ellipse">
                <a:avLst/>
              </a:prstGeom>
              <a:blipFill dpi="0" rotWithShape="0">
                <a:blip r:embed="rId2"/>
                <a:srcRect/>
                <a:tile tx="0" ty="0" sx="100000" sy="100000" flip="none" algn="tl"/>
              </a:blipFill>
              <a:ln w="38100">
                <a:solidFill>
                  <a:schemeClr val="tx1"/>
                </a:solidFill>
                <a:round/>
                <a:headEnd/>
                <a:tailEnd/>
              </a:ln>
            </p:spPr>
            <p:txBody>
              <a:bodyPr/>
              <a:lstStyle/>
              <a:p>
                <a:endParaRPr lang="en-US"/>
              </a:p>
            </p:txBody>
          </p:sp>
        </p:grpSp>
        <p:grpSp>
          <p:nvGrpSpPr>
            <p:cNvPr id="19479" name="Group 31"/>
            <p:cNvGrpSpPr>
              <a:grpSpLocks/>
            </p:cNvGrpSpPr>
            <p:nvPr/>
          </p:nvGrpSpPr>
          <p:grpSpPr bwMode="auto">
            <a:xfrm>
              <a:off x="3791" y="2323"/>
              <a:ext cx="1596" cy="719"/>
              <a:chOff x="3313" y="2555"/>
              <a:chExt cx="1012" cy="459"/>
            </a:xfrm>
          </p:grpSpPr>
          <p:sp>
            <p:nvSpPr>
              <p:cNvPr id="19481" name="Freeform 32"/>
              <p:cNvSpPr>
                <a:spLocks/>
              </p:cNvSpPr>
              <p:nvPr/>
            </p:nvSpPr>
            <p:spPr bwMode="auto">
              <a:xfrm>
                <a:off x="3680" y="2983"/>
                <a:ext cx="633" cy="24"/>
              </a:xfrm>
              <a:custGeom>
                <a:avLst/>
                <a:gdLst>
                  <a:gd name="T0" fmla="*/ 0 w 633"/>
                  <a:gd name="T1" fmla="*/ 24 h 24"/>
                  <a:gd name="T2" fmla="*/ 24 w 633"/>
                  <a:gd name="T3" fmla="*/ 24 h 24"/>
                  <a:gd name="T4" fmla="*/ 73 w 633"/>
                  <a:gd name="T5" fmla="*/ 24 h 24"/>
                  <a:gd name="T6" fmla="*/ 127 w 633"/>
                  <a:gd name="T7" fmla="*/ 24 h 24"/>
                  <a:gd name="T8" fmla="*/ 175 w 633"/>
                  <a:gd name="T9" fmla="*/ 18 h 24"/>
                  <a:gd name="T10" fmla="*/ 223 w 633"/>
                  <a:gd name="T11" fmla="*/ 18 h 24"/>
                  <a:gd name="T12" fmla="*/ 271 w 633"/>
                  <a:gd name="T13" fmla="*/ 18 h 24"/>
                  <a:gd name="T14" fmla="*/ 308 w 633"/>
                  <a:gd name="T15" fmla="*/ 18 h 24"/>
                  <a:gd name="T16" fmla="*/ 344 w 633"/>
                  <a:gd name="T17" fmla="*/ 18 h 24"/>
                  <a:gd name="T18" fmla="*/ 392 w 633"/>
                  <a:gd name="T19" fmla="*/ 12 h 24"/>
                  <a:gd name="T20" fmla="*/ 428 w 633"/>
                  <a:gd name="T21" fmla="*/ 12 h 24"/>
                  <a:gd name="T22" fmla="*/ 458 w 633"/>
                  <a:gd name="T23" fmla="*/ 12 h 24"/>
                  <a:gd name="T24" fmla="*/ 494 w 633"/>
                  <a:gd name="T25" fmla="*/ 12 h 24"/>
                  <a:gd name="T26" fmla="*/ 537 w 633"/>
                  <a:gd name="T27" fmla="*/ 6 h 24"/>
                  <a:gd name="T28" fmla="*/ 561 w 633"/>
                  <a:gd name="T29" fmla="*/ 6 h 24"/>
                  <a:gd name="T30" fmla="*/ 591 w 633"/>
                  <a:gd name="T31" fmla="*/ 6 h 24"/>
                  <a:gd name="T32" fmla="*/ 621 w 633"/>
                  <a:gd name="T33" fmla="*/ 0 h 24"/>
                  <a:gd name="T34" fmla="*/ 633 w 633"/>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33"/>
                  <a:gd name="T55" fmla="*/ 0 h 24"/>
                  <a:gd name="T56" fmla="*/ 633 w 633"/>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33" h="24">
                    <a:moveTo>
                      <a:pt x="0" y="24"/>
                    </a:moveTo>
                    <a:lnTo>
                      <a:pt x="24" y="24"/>
                    </a:lnTo>
                    <a:lnTo>
                      <a:pt x="73" y="24"/>
                    </a:lnTo>
                    <a:lnTo>
                      <a:pt x="127" y="24"/>
                    </a:lnTo>
                    <a:lnTo>
                      <a:pt x="175" y="18"/>
                    </a:lnTo>
                    <a:lnTo>
                      <a:pt x="223" y="18"/>
                    </a:lnTo>
                    <a:lnTo>
                      <a:pt x="271" y="18"/>
                    </a:lnTo>
                    <a:lnTo>
                      <a:pt x="308" y="18"/>
                    </a:lnTo>
                    <a:lnTo>
                      <a:pt x="344" y="18"/>
                    </a:lnTo>
                    <a:lnTo>
                      <a:pt x="392" y="12"/>
                    </a:lnTo>
                    <a:lnTo>
                      <a:pt x="428" y="12"/>
                    </a:lnTo>
                    <a:lnTo>
                      <a:pt x="458" y="12"/>
                    </a:lnTo>
                    <a:lnTo>
                      <a:pt x="494" y="12"/>
                    </a:lnTo>
                    <a:lnTo>
                      <a:pt x="537" y="6"/>
                    </a:lnTo>
                    <a:lnTo>
                      <a:pt x="561" y="6"/>
                    </a:lnTo>
                    <a:lnTo>
                      <a:pt x="591" y="6"/>
                    </a:lnTo>
                    <a:lnTo>
                      <a:pt x="621" y="0"/>
                    </a:lnTo>
                    <a:lnTo>
                      <a:pt x="633" y="0"/>
                    </a:lnTo>
                  </a:path>
                </a:pathLst>
              </a:custGeom>
              <a:noFill/>
              <a:ln w="38100"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482" name="Freeform 33"/>
              <p:cNvSpPr>
                <a:spLocks/>
              </p:cNvSpPr>
              <p:nvPr/>
            </p:nvSpPr>
            <p:spPr bwMode="auto">
              <a:xfrm>
                <a:off x="3313" y="2555"/>
                <a:ext cx="663" cy="247"/>
              </a:xfrm>
              <a:custGeom>
                <a:avLst/>
                <a:gdLst>
                  <a:gd name="T0" fmla="*/ 277 w 663"/>
                  <a:gd name="T1" fmla="*/ 241 h 247"/>
                  <a:gd name="T2" fmla="*/ 217 w 663"/>
                  <a:gd name="T3" fmla="*/ 229 h 247"/>
                  <a:gd name="T4" fmla="*/ 193 w 663"/>
                  <a:gd name="T5" fmla="*/ 229 h 247"/>
                  <a:gd name="T6" fmla="*/ 162 w 663"/>
                  <a:gd name="T7" fmla="*/ 223 h 247"/>
                  <a:gd name="T8" fmla="*/ 114 w 663"/>
                  <a:gd name="T9" fmla="*/ 223 h 247"/>
                  <a:gd name="T10" fmla="*/ 90 w 663"/>
                  <a:gd name="T11" fmla="*/ 223 h 247"/>
                  <a:gd name="T12" fmla="*/ 48 w 663"/>
                  <a:gd name="T13" fmla="*/ 211 h 247"/>
                  <a:gd name="T14" fmla="*/ 24 w 663"/>
                  <a:gd name="T15" fmla="*/ 199 h 247"/>
                  <a:gd name="T16" fmla="*/ 12 w 663"/>
                  <a:gd name="T17" fmla="*/ 181 h 247"/>
                  <a:gd name="T18" fmla="*/ 0 w 663"/>
                  <a:gd name="T19" fmla="*/ 151 h 247"/>
                  <a:gd name="T20" fmla="*/ 0 w 663"/>
                  <a:gd name="T21" fmla="*/ 139 h 247"/>
                  <a:gd name="T22" fmla="*/ 12 w 663"/>
                  <a:gd name="T23" fmla="*/ 108 h 247"/>
                  <a:gd name="T24" fmla="*/ 24 w 663"/>
                  <a:gd name="T25" fmla="*/ 90 h 247"/>
                  <a:gd name="T26" fmla="*/ 36 w 663"/>
                  <a:gd name="T27" fmla="*/ 72 h 247"/>
                  <a:gd name="T28" fmla="*/ 60 w 663"/>
                  <a:gd name="T29" fmla="*/ 54 h 247"/>
                  <a:gd name="T30" fmla="*/ 72 w 663"/>
                  <a:gd name="T31" fmla="*/ 54 h 247"/>
                  <a:gd name="T32" fmla="*/ 96 w 663"/>
                  <a:gd name="T33" fmla="*/ 48 h 247"/>
                  <a:gd name="T34" fmla="*/ 114 w 663"/>
                  <a:gd name="T35" fmla="*/ 42 h 247"/>
                  <a:gd name="T36" fmla="*/ 138 w 663"/>
                  <a:gd name="T37" fmla="*/ 36 h 247"/>
                  <a:gd name="T38" fmla="*/ 187 w 663"/>
                  <a:gd name="T39" fmla="*/ 18 h 247"/>
                  <a:gd name="T40" fmla="*/ 211 w 663"/>
                  <a:gd name="T41" fmla="*/ 6 h 247"/>
                  <a:gd name="T42" fmla="*/ 241 w 663"/>
                  <a:gd name="T43" fmla="*/ 0 h 247"/>
                  <a:gd name="T44" fmla="*/ 271 w 663"/>
                  <a:gd name="T45" fmla="*/ 0 h 247"/>
                  <a:gd name="T46" fmla="*/ 301 w 663"/>
                  <a:gd name="T47" fmla="*/ 6 h 247"/>
                  <a:gd name="T48" fmla="*/ 343 w 663"/>
                  <a:gd name="T49" fmla="*/ 6 h 247"/>
                  <a:gd name="T50" fmla="*/ 367 w 663"/>
                  <a:gd name="T51" fmla="*/ 0 h 247"/>
                  <a:gd name="T52" fmla="*/ 409 w 663"/>
                  <a:gd name="T53" fmla="*/ 0 h 247"/>
                  <a:gd name="T54" fmla="*/ 440 w 663"/>
                  <a:gd name="T55" fmla="*/ 12 h 247"/>
                  <a:gd name="T56" fmla="*/ 488 w 663"/>
                  <a:gd name="T57" fmla="*/ 36 h 247"/>
                  <a:gd name="T58" fmla="*/ 518 w 663"/>
                  <a:gd name="T59" fmla="*/ 36 h 247"/>
                  <a:gd name="T60" fmla="*/ 542 w 663"/>
                  <a:gd name="T61" fmla="*/ 36 h 247"/>
                  <a:gd name="T62" fmla="*/ 566 w 663"/>
                  <a:gd name="T63" fmla="*/ 42 h 247"/>
                  <a:gd name="T64" fmla="*/ 590 w 663"/>
                  <a:gd name="T65" fmla="*/ 54 h 247"/>
                  <a:gd name="T66" fmla="*/ 620 w 663"/>
                  <a:gd name="T67" fmla="*/ 72 h 247"/>
                  <a:gd name="T68" fmla="*/ 638 w 663"/>
                  <a:gd name="T69" fmla="*/ 90 h 247"/>
                  <a:gd name="T70" fmla="*/ 656 w 663"/>
                  <a:gd name="T71" fmla="*/ 115 h 247"/>
                  <a:gd name="T72" fmla="*/ 663 w 663"/>
                  <a:gd name="T73" fmla="*/ 133 h 247"/>
                  <a:gd name="T74" fmla="*/ 663 w 663"/>
                  <a:gd name="T75" fmla="*/ 151 h 247"/>
                  <a:gd name="T76" fmla="*/ 656 w 663"/>
                  <a:gd name="T77" fmla="*/ 163 h 247"/>
                  <a:gd name="T78" fmla="*/ 632 w 663"/>
                  <a:gd name="T79" fmla="*/ 187 h 247"/>
                  <a:gd name="T80" fmla="*/ 620 w 663"/>
                  <a:gd name="T81" fmla="*/ 193 h 247"/>
                  <a:gd name="T82" fmla="*/ 590 w 663"/>
                  <a:gd name="T83" fmla="*/ 199 h 247"/>
                  <a:gd name="T84" fmla="*/ 578 w 663"/>
                  <a:gd name="T85" fmla="*/ 199 h 247"/>
                  <a:gd name="T86" fmla="*/ 536 w 663"/>
                  <a:gd name="T87" fmla="*/ 211 h 247"/>
                  <a:gd name="T88" fmla="*/ 518 w 663"/>
                  <a:gd name="T89" fmla="*/ 217 h 247"/>
                  <a:gd name="T90" fmla="*/ 488 w 663"/>
                  <a:gd name="T91" fmla="*/ 229 h 247"/>
                  <a:gd name="T92" fmla="*/ 470 w 663"/>
                  <a:gd name="T93" fmla="*/ 241 h 247"/>
                  <a:gd name="T94" fmla="*/ 440 w 663"/>
                  <a:gd name="T95" fmla="*/ 235 h 247"/>
                  <a:gd name="T96" fmla="*/ 416 w 663"/>
                  <a:gd name="T97" fmla="*/ 229 h 247"/>
                  <a:gd name="T98" fmla="*/ 397 w 663"/>
                  <a:gd name="T99" fmla="*/ 229 h 247"/>
                  <a:gd name="T100" fmla="*/ 361 w 663"/>
                  <a:gd name="T101" fmla="*/ 241 h 24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63"/>
                  <a:gd name="T154" fmla="*/ 0 h 247"/>
                  <a:gd name="T155" fmla="*/ 663 w 663"/>
                  <a:gd name="T156" fmla="*/ 247 h 24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63" h="247">
                    <a:moveTo>
                      <a:pt x="295" y="247"/>
                    </a:moveTo>
                    <a:lnTo>
                      <a:pt x="277" y="241"/>
                    </a:lnTo>
                    <a:lnTo>
                      <a:pt x="241" y="235"/>
                    </a:lnTo>
                    <a:lnTo>
                      <a:pt x="217" y="229"/>
                    </a:lnTo>
                    <a:lnTo>
                      <a:pt x="199" y="229"/>
                    </a:lnTo>
                    <a:lnTo>
                      <a:pt x="193" y="229"/>
                    </a:lnTo>
                    <a:lnTo>
                      <a:pt x="187" y="229"/>
                    </a:lnTo>
                    <a:lnTo>
                      <a:pt x="162" y="223"/>
                    </a:lnTo>
                    <a:lnTo>
                      <a:pt x="138" y="223"/>
                    </a:lnTo>
                    <a:lnTo>
                      <a:pt x="114" y="223"/>
                    </a:lnTo>
                    <a:lnTo>
                      <a:pt x="102" y="223"/>
                    </a:lnTo>
                    <a:lnTo>
                      <a:pt x="90" y="223"/>
                    </a:lnTo>
                    <a:lnTo>
                      <a:pt x="66" y="217"/>
                    </a:lnTo>
                    <a:lnTo>
                      <a:pt x="48" y="211"/>
                    </a:lnTo>
                    <a:lnTo>
                      <a:pt x="30" y="205"/>
                    </a:lnTo>
                    <a:lnTo>
                      <a:pt x="24" y="199"/>
                    </a:lnTo>
                    <a:lnTo>
                      <a:pt x="18" y="193"/>
                    </a:lnTo>
                    <a:lnTo>
                      <a:pt x="12" y="181"/>
                    </a:lnTo>
                    <a:lnTo>
                      <a:pt x="6" y="169"/>
                    </a:lnTo>
                    <a:lnTo>
                      <a:pt x="0" y="151"/>
                    </a:lnTo>
                    <a:lnTo>
                      <a:pt x="0" y="145"/>
                    </a:lnTo>
                    <a:lnTo>
                      <a:pt x="0" y="139"/>
                    </a:lnTo>
                    <a:lnTo>
                      <a:pt x="6" y="121"/>
                    </a:lnTo>
                    <a:lnTo>
                      <a:pt x="12" y="108"/>
                    </a:lnTo>
                    <a:lnTo>
                      <a:pt x="18" y="96"/>
                    </a:lnTo>
                    <a:lnTo>
                      <a:pt x="24" y="90"/>
                    </a:lnTo>
                    <a:lnTo>
                      <a:pt x="30" y="78"/>
                    </a:lnTo>
                    <a:lnTo>
                      <a:pt x="36" y="72"/>
                    </a:lnTo>
                    <a:lnTo>
                      <a:pt x="54" y="60"/>
                    </a:lnTo>
                    <a:lnTo>
                      <a:pt x="60" y="54"/>
                    </a:lnTo>
                    <a:lnTo>
                      <a:pt x="66" y="54"/>
                    </a:lnTo>
                    <a:lnTo>
                      <a:pt x="72" y="54"/>
                    </a:lnTo>
                    <a:lnTo>
                      <a:pt x="90" y="48"/>
                    </a:lnTo>
                    <a:lnTo>
                      <a:pt x="96" y="48"/>
                    </a:lnTo>
                    <a:lnTo>
                      <a:pt x="102" y="48"/>
                    </a:lnTo>
                    <a:lnTo>
                      <a:pt x="114" y="42"/>
                    </a:lnTo>
                    <a:lnTo>
                      <a:pt x="126" y="42"/>
                    </a:lnTo>
                    <a:lnTo>
                      <a:pt x="138" y="36"/>
                    </a:lnTo>
                    <a:lnTo>
                      <a:pt x="156" y="30"/>
                    </a:lnTo>
                    <a:lnTo>
                      <a:pt x="187" y="18"/>
                    </a:lnTo>
                    <a:lnTo>
                      <a:pt x="205" y="6"/>
                    </a:lnTo>
                    <a:lnTo>
                      <a:pt x="211" y="6"/>
                    </a:lnTo>
                    <a:lnTo>
                      <a:pt x="223" y="0"/>
                    </a:lnTo>
                    <a:lnTo>
                      <a:pt x="241" y="0"/>
                    </a:lnTo>
                    <a:lnTo>
                      <a:pt x="265" y="0"/>
                    </a:lnTo>
                    <a:lnTo>
                      <a:pt x="271" y="0"/>
                    </a:lnTo>
                    <a:lnTo>
                      <a:pt x="283" y="6"/>
                    </a:lnTo>
                    <a:lnTo>
                      <a:pt x="301" y="6"/>
                    </a:lnTo>
                    <a:lnTo>
                      <a:pt x="319" y="6"/>
                    </a:lnTo>
                    <a:lnTo>
                      <a:pt x="343" y="6"/>
                    </a:lnTo>
                    <a:lnTo>
                      <a:pt x="355" y="0"/>
                    </a:lnTo>
                    <a:lnTo>
                      <a:pt x="367" y="0"/>
                    </a:lnTo>
                    <a:lnTo>
                      <a:pt x="385" y="0"/>
                    </a:lnTo>
                    <a:lnTo>
                      <a:pt x="409" y="0"/>
                    </a:lnTo>
                    <a:lnTo>
                      <a:pt x="428" y="6"/>
                    </a:lnTo>
                    <a:lnTo>
                      <a:pt x="440" y="12"/>
                    </a:lnTo>
                    <a:lnTo>
                      <a:pt x="458" y="24"/>
                    </a:lnTo>
                    <a:lnTo>
                      <a:pt x="488" y="36"/>
                    </a:lnTo>
                    <a:lnTo>
                      <a:pt x="506" y="36"/>
                    </a:lnTo>
                    <a:lnTo>
                      <a:pt x="518" y="36"/>
                    </a:lnTo>
                    <a:lnTo>
                      <a:pt x="530" y="36"/>
                    </a:lnTo>
                    <a:lnTo>
                      <a:pt x="542" y="36"/>
                    </a:lnTo>
                    <a:lnTo>
                      <a:pt x="560" y="42"/>
                    </a:lnTo>
                    <a:lnTo>
                      <a:pt x="566" y="42"/>
                    </a:lnTo>
                    <a:lnTo>
                      <a:pt x="578" y="48"/>
                    </a:lnTo>
                    <a:lnTo>
                      <a:pt x="590" y="54"/>
                    </a:lnTo>
                    <a:lnTo>
                      <a:pt x="614" y="66"/>
                    </a:lnTo>
                    <a:lnTo>
                      <a:pt x="620" y="72"/>
                    </a:lnTo>
                    <a:lnTo>
                      <a:pt x="626" y="78"/>
                    </a:lnTo>
                    <a:lnTo>
                      <a:pt x="638" y="90"/>
                    </a:lnTo>
                    <a:lnTo>
                      <a:pt x="650" y="102"/>
                    </a:lnTo>
                    <a:lnTo>
                      <a:pt x="656" y="115"/>
                    </a:lnTo>
                    <a:lnTo>
                      <a:pt x="656" y="121"/>
                    </a:lnTo>
                    <a:lnTo>
                      <a:pt x="663" y="133"/>
                    </a:lnTo>
                    <a:lnTo>
                      <a:pt x="663" y="139"/>
                    </a:lnTo>
                    <a:lnTo>
                      <a:pt x="663" y="151"/>
                    </a:lnTo>
                    <a:lnTo>
                      <a:pt x="663" y="157"/>
                    </a:lnTo>
                    <a:lnTo>
                      <a:pt x="656" y="163"/>
                    </a:lnTo>
                    <a:lnTo>
                      <a:pt x="650" y="175"/>
                    </a:lnTo>
                    <a:lnTo>
                      <a:pt x="632" y="187"/>
                    </a:lnTo>
                    <a:lnTo>
                      <a:pt x="626" y="187"/>
                    </a:lnTo>
                    <a:lnTo>
                      <a:pt x="620" y="193"/>
                    </a:lnTo>
                    <a:lnTo>
                      <a:pt x="602" y="199"/>
                    </a:lnTo>
                    <a:lnTo>
                      <a:pt x="590" y="199"/>
                    </a:lnTo>
                    <a:lnTo>
                      <a:pt x="584" y="199"/>
                    </a:lnTo>
                    <a:lnTo>
                      <a:pt x="578" y="199"/>
                    </a:lnTo>
                    <a:lnTo>
                      <a:pt x="554" y="205"/>
                    </a:lnTo>
                    <a:lnTo>
                      <a:pt x="536" y="211"/>
                    </a:lnTo>
                    <a:lnTo>
                      <a:pt x="530" y="211"/>
                    </a:lnTo>
                    <a:lnTo>
                      <a:pt x="518" y="217"/>
                    </a:lnTo>
                    <a:lnTo>
                      <a:pt x="500" y="223"/>
                    </a:lnTo>
                    <a:lnTo>
                      <a:pt x="488" y="229"/>
                    </a:lnTo>
                    <a:lnTo>
                      <a:pt x="476" y="235"/>
                    </a:lnTo>
                    <a:lnTo>
                      <a:pt x="470" y="241"/>
                    </a:lnTo>
                    <a:lnTo>
                      <a:pt x="452" y="241"/>
                    </a:lnTo>
                    <a:lnTo>
                      <a:pt x="440" y="235"/>
                    </a:lnTo>
                    <a:lnTo>
                      <a:pt x="428" y="229"/>
                    </a:lnTo>
                    <a:lnTo>
                      <a:pt x="416" y="229"/>
                    </a:lnTo>
                    <a:lnTo>
                      <a:pt x="403" y="229"/>
                    </a:lnTo>
                    <a:lnTo>
                      <a:pt x="397" y="229"/>
                    </a:lnTo>
                    <a:lnTo>
                      <a:pt x="385" y="235"/>
                    </a:lnTo>
                    <a:lnTo>
                      <a:pt x="361" y="241"/>
                    </a:lnTo>
                    <a:lnTo>
                      <a:pt x="355" y="241"/>
                    </a:lnTo>
                  </a:path>
                </a:pathLst>
              </a:custGeom>
              <a:noFill/>
              <a:ln w="38100"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483" name="Freeform 34"/>
              <p:cNvSpPr>
                <a:spLocks/>
              </p:cNvSpPr>
              <p:nvPr/>
            </p:nvSpPr>
            <p:spPr bwMode="auto">
              <a:xfrm>
                <a:off x="3602" y="2802"/>
                <a:ext cx="18" cy="193"/>
              </a:xfrm>
              <a:custGeom>
                <a:avLst/>
                <a:gdLst>
                  <a:gd name="T0" fmla="*/ 12 w 18"/>
                  <a:gd name="T1" fmla="*/ 0 h 193"/>
                  <a:gd name="T2" fmla="*/ 12 w 18"/>
                  <a:gd name="T3" fmla="*/ 12 h 193"/>
                  <a:gd name="T4" fmla="*/ 12 w 18"/>
                  <a:gd name="T5" fmla="*/ 36 h 193"/>
                  <a:gd name="T6" fmla="*/ 12 w 18"/>
                  <a:gd name="T7" fmla="*/ 60 h 193"/>
                  <a:gd name="T8" fmla="*/ 12 w 18"/>
                  <a:gd name="T9" fmla="*/ 84 h 193"/>
                  <a:gd name="T10" fmla="*/ 12 w 18"/>
                  <a:gd name="T11" fmla="*/ 102 h 193"/>
                  <a:gd name="T12" fmla="*/ 12 w 18"/>
                  <a:gd name="T13" fmla="*/ 120 h 193"/>
                  <a:gd name="T14" fmla="*/ 18 w 18"/>
                  <a:gd name="T15" fmla="*/ 139 h 193"/>
                  <a:gd name="T16" fmla="*/ 18 w 18"/>
                  <a:gd name="T17" fmla="*/ 151 h 193"/>
                  <a:gd name="T18" fmla="*/ 18 w 18"/>
                  <a:gd name="T19" fmla="*/ 157 h 193"/>
                  <a:gd name="T20" fmla="*/ 18 w 18"/>
                  <a:gd name="T21" fmla="*/ 169 h 193"/>
                  <a:gd name="T22" fmla="*/ 12 w 18"/>
                  <a:gd name="T23" fmla="*/ 181 h 193"/>
                  <a:gd name="T24" fmla="*/ 6 w 18"/>
                  <a:gd name="T25" fmla="*/ 187 h 193"/>
                  <a:gd name="T26" fmla="*/ 0 w 18"/>
                  <a:gd name="T27" fmla="*/ 193 h 1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
                  <a:gd name="T43" fmla="*/ 0 h 193"/>
                  <a:gd name="T44" fmla="*/ 18 w 18"/>
                  <a:gd name="T45" fmla="*/ 193 h 1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 h="193">
                    <a:moveTo>
                      <a:pt x="12" y="0"/>
                    </a:moveTo>
                    <a:lnTo>
                      <a:pt x="12" y="12"/>
                    </a:lnTo>
                    <a:lnTo>
                      <a:pt x="12" y="36"/>
                    </a:lnTo>
                    <a:lnTo>
                      <a:pt x="12" y="60"/>
                    </a:lnTo>
                    <a:lnTo>
                      <a:pt x="12" y="84"/>
                    </a:lnTo>
                    <a:lnTo>
                      <a:pt x="12" y="102"/>
                    </a:lnTo>
                    <a:lnTo>
                      <a:pt x="12" y="120"/>
                    </a:lnTo>
                    <a:lnTo>
                      <a:pt x="18" y="139"/>
                    </a:lnTo>
                    <a:lnTo>
                      <a:pt x="18" y="151"/>
                    </a:lnTo>
                    <a:lnTo>
                      <a:pt x="18" y="157"/>
                    </a:lnTo>
                    <a:lnTo>
                      <a:pt x="18" y="169"/>
                    </a:lnTo>
                    <a:lnTo>
                      <a:pt x="12" y="181"/>
                    </a:lnTo>
                    <a:lnTo>
                      <a:pt x="6" y="187"/>
                    </a:lnTo>
                    <a:lnTo>
                      <a:pt x="0" y="193"/>
                    </a:lnTo>
                  </a:path>
                </a:pathLst>
              </a:custGeom>
              <a:noFill/>
              <a:ln w="38100"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484" name="Freeform 35"/>
              <p:cNvSpPr>
                <a:spLocks/>
              </p:cNvSpPr>
              <p:nvPr/>
            </p:nvSpPr>
            <p:spPr bwMode="auto">
              <a:xfrm>
                <a:off x="3614" y="2790"/>
                <a:ext cx="60" cy="223"/>
              </a:xfrm>
              <a:custGeom>
                <a:avLst/>
                <a:gdLst>
                  <a:gd name="T0" fmla="*/ 60 w 60"/>
                  <a:gd name="T1" fmla="*/ 0 h 223"/>
                  <a:gd name="T2" fmla="*/ 54 w 60"/>
                  <a:gd name="T3" fmla="*/ 24 h 223"/>
                  <a:gd name="T4" fmla="*/ 48 w 60"/>
                  <a:gd name="T5" fmla="*/ 60 h 223"/>
                  <a:gd name="T6" fmla="*/ 42 w 60"/>
                  <a:gd name="T7" fmla="*/ 90 h 223"/>
                  <a:gd name="T8" fmla="*/ 42 w 60"/>
                  <a:gd name="T9" fmla="*/ 114 h 223"/>
                  <a:gd name="T10" fmla="*/ 42 w 60"/>
                  <a:gd name="T11" fmla="*/ 126 h 223"/>
                  <a:gd name="T12" fmla="*/ 48 w 60"/>
                  <a:gd name="T13" fmla="*/ 145 h 223"/>
                  <a:gd name="T14" fmla="*/ 48 w 60"/>
                  <a:gd name="T15" fmla="*/ 181 h 223"/>
                  <a:gd name="T16" fmla="*/ 42 w 60"/>
                  <a:gd name="T17" fmla="*/ 199 h 223"/>
                  <a:gd name="T18" fmla="*/ 36 w 60"/>
                  <a:gd name="T19" fmla="*/ 211 h 223"/>
                  <a:gd name="T20" fmla="*/ 30 w 60"/>
                  <a:gd name="T21" fmla="*/ 223 h 223"/>
                  <a:gd name="T22" fmla="*/ 24 w 60"/>
                  <a:gd name="T23" fmla="*/ 223 h 223"/>
                  <a:gd name="T24" fmla="*/ 30 w 60"/>
                  <a:gd name="T25" fmla="*/ 223 h 223"/>
                  <a:gd name="T26" fmla="*/ 24 w 60"/>
                  <a:gd name="T27" fmla="*/ 223 h 223"/>
                  <a:gd name="T28" fmla="*/ 18 w 60"/>
                  <a:gd name="T29" fmla="*/ 217 h 223"/>
                  <a:gd name="T30" fmla="*/ 6 w 60"/>
                  <a:gd name="T31" fmla="*/ 205 h 223"/>
                  <a:gd name="T32" fmla="*/ 0 w 60"/>
                  <a:gd name="T33" fmla="*/ 193 h 223"/>
                  <a:gd name="T34" fmla="*/ 0 w 60"/>
                  <a:gd name="T35" fmla="*/ 187 h 223"/>
                  <a:gd name="T36" fmla="*/ 0 w 60"/>
                  <a:gd name="T37" fmla="*/ 181 h 2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
                  <a:gd name="T58" fmla="*/ 0 h 223"/>
                  <a:gd name="T59" fmla="*/ 60 w 60"/>
                  <a:gd name="T60" fmla="*/ 223 h 2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 h="223">
                    <a:moveTo>
                      <a:pt x="60" y="0"/>
                    </a:moveTo>
                    <a:lnTo>
                      <a:pt x="54" y="24"/>
                    </a:lnTo>
                    <a:lnTo>
                      <a:pt x="48" y="60"/>
                    </a:lnTo>
                    <a:lnTo>
                      <a:pt x="42" y="90"/>
                    </a:lnTo>
                    <a:lnTo>
                      <a:pt x="42" y="114"/>
                    </a:lnTo>
                    <a:lnTo>
                      <a:pt x="42" y="126"/>
                    </a:lnTo>
                    <a:lnTo>
                      <a:pt x="48" y="145"/>
                    </a:lnTo>
                    <a:lnTo>
                      <a:pt x="48" y="181"/>
                    </a:lnTo>
                    <a:lnTo>
                      <a:pt x="42" y="199"/>
                    </a:lnTo>
                    <a:lnTo>
                      <a:pt x="36" y="211"/>
                    </a:lnTo>
                    <a:lnTo>
                      <a:pt x="30" y="223"/>
                    </a:lnTo>
                    <a:lnTo>
                      <a:pt x="24" y="223"/>
                    </a:lnTo>
                    <a:lnTo>
                      <a:pt x="30" y="223"/>
                    </a:lnTo>
                    <a:lnTo>
                      <a:pt x="24" y="223"/>
                    </a:lnTo>
                    <a:lnTo>
                      <a:pt x="18" y="217"/>
                    </a:lnTo>
                    <a:lnTo>
                      <a:pt x="6" y="205"/>
                    </a:lnTo>
                    <a:lnTo>
                      <a:pt x="0" y="193"/>
                    </a:lnTo>
                    <a:lnTo>
                      <a:pt x="0" y="187"/>
                    </a:lnTo>
                    <a:lnTo>
                      <a:pt x="0" y="181"/>
                    </a:lnTo>
                  </a:path>
                </a:pathLst>
              </a:custGeom>
              <a:noFill/>
              <a:ln w="38100"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485" name="Line 36"/>
              <p:cNvSpPr>
                <a:spLocks noChangeShapeType="1"/>
              </p:cNvSpPr>
              <p:nvPr/>
            </p:nvSpPr>
            <p:spPr bwMode="auto">
              <a:xfrm>
                <a:off x="3656" y="3013"/>
                <a:ext cx="18"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486" name="Freeform 37"/>
              <p:cNvSpPr>
                <a:spLocks/>
              </p:cNvSpPr>
              <p:nvPr/>
            </p:nvSpPr>
            <p:spPr bwMode="auto">
              <a:xfrm>
                <a:off x="3921" y="2724"/>
                <a:ext cx="404" cy="259"/>
              </a:xfrm>
              <a:custGeom>
                <a:avLst/>
                <a:gdLst>
                  <a:gd name="T0" fmla="*/ 0 w 404"/>
                  <a:gd name="T1" fmla="*/ 24 h 259"/>
                  <a:gd name="T2" fmla="*/ 18 w 404"/>
                  <a:gd name="T3" fmla="*/ 24 h 259"/>
                  <a:gd name="T4" fmla="*/ 48 w 404"/>
                  <a:gd name="T5" fmla="*/ 24 h 259"/>
                  <a:gd name="T6" fmla="*/ 79 w 404"/>
                  <a:gd name="T7" fmla="*/ 24 h 259"/>
                  <a:gd name="T8" fmla="*/ 103 w 404"/>
                  <a:gd name="T9" fmla="*/ 24 h 259"/>
                  <a:gd name="T10" fmla="*/ 115 w 404"/>
                  <a:gd name="T11" fmla="*/ 24 h 259"/>
                  <a:gd name="T12" fmla="*/ 133 w 404"/>
                  <a:gd name="T13" fmla="*/ 24 h 259"/>
                  <a:gd name="T14" fmla="*/ 169 w 404"/>
                  <a:gd name="T15" fmla="*/ 24 h 259"/>
                  <a:gd name="T16" fmla="*/ 193 w 404"/>
                  <a:gd name="T17" fmla="*/ 18 h 259"/>
                  <a:gd name="T18" fmla="*/ 199 w 404"/>
                  <a:gd name="T19" fmla="*/ 18 h 259"/>
                  <a:gd name="T20" fmla="*/ 217 w 404"/>
                  <a:gd name="T21" fmla="*/ 12 h 259"/>
                  <a:gd name="T22" fmla="*/ 235 w 404"/>
                  <a:gd name="T23" fmla="*/ 6 h 259"/>
                  <a:gd name="T24" fmla="*/ 253 w 404"/>
                  <a:gd name="T25" fmla="*/ 0 h 259"/>
                  <a:gd name="T26" fmla="*/ 259 w 404"/>
                  <a:gd name="T27" fmla="*/ 0 h 259"/>
                  <a:gd name="T28" fmla="*/ 265 w 404"/>
                  <a:gd name="T29" fmla="*/ 0 h 259"/>
                  <a:gd name="T30" fmla="*/ 277 w 404"/>
                  <a:gd name="T31" fmla="*/ 0 h 259"/>
                  <a:gd name="T32" fmla="*/ 289 w 404"/>
                  <a:gd name="T33" fmla="*/ 0 h 259"/>
                  <a:gd name="T34" fmla="*/ 302 w 404"/>
                  <a:gd name="T35" fmla="*/ 6 h 259"/>
                  <a:gd name="T36" fmla="*/ 308 w 404"/>
                  <a:gd name="T37" fmla="*/ 6 h 259"/>
                  <a:gd name="T38" fmla="*/ 314 w 404"/>
                  <a:gd name="T39" fmla="*/ 12 h 259"/>
                  <a:gd name="T40" fmla="*/ 332 w 404"/>
                  <a:gd name="T41" fmla="*/ 18 h 259"/>
                  <a:gd name="T42" fmla="*/ 344 w 404"/>
                  <a:gd name="T43" fmla="*/ 24 h 259"/>
                  <a:gd name="T44" fmla="*/ 362 w 404"/>
                  <a:gd name="T45" fmla="*/ 24 h 259"/>
                  <a:gd name="T46" fmla="*/ 368 w 404"/>
                  <a:gd name="T47" fmla="*/ 24 h 259"/>
                  <a:gd name="T48" fmla="*/ 374 w 404"/>
                  <a:gd name="T49" fmla="*/ 24 h 259"/>
                  <a:gd name="T50" fmla="*/ 380 w 404"/>
                  <a:gd name="T51" fmla="*/ 30 h 259"/>
                  <a:gd name="T52" fmla="*/ 386 w 404"/>
                  <a:gd name="T53" fmla="*/ 36 h 259"/>
                  <a:gd name="T54" fmla="*/ 392 w 404"/>
                  <a:gd name="T55" fmla="*/ 42 h 259"/>
                  <a:gd name="T56" fmla="*/ 392 w 404"/>
                  <a:gd name="T57" fmla="*/ 54 h 259"/>
                  <a:gd name="T58" fmla="*/ 398 w 404"/>
                  <a:gd name="T59" fmla="*/ 72 h 259"/>
                  <a:gd name="T60" fmla="*/ 404 w 404"/>
                  <a:gd name="T61" fmla="*/ 90 h 259"/>
                  <a:gd name="T62" fmla="*/ 404 w 404"/>
                  <a:gd name="T63" fmla="*/ 108 h 259"/>
                  <a:gd name="T64" fmla="*/ 404 w 404"/>
                  <a:gd name="T65" fmla="*/ 120 h 259"/>
                  <a:gd name="T66" fmla="*/ 404 w 404"/>
                  <a:gd name="T67" fmla="*/ 144 h 259"/>
                  <a:gd name="T68" fmla="*/ 404 w 404"/>
                  <a:gd name="T69" fmla="*/ 180 h 259"/>
                  <a:gd name="T70" fmla="*/ 398 w 404"/>
                  <a:gd name="T71" fmla="*/ 223 h 259"/>
                  <a:gd name="T72" fmla="*/ 398 w 404"/>
                  <a:gd name="T73" fmla="*/ 247 h 259"/>
                  <a:gd name="T74" fmla="*/ 392 w 404"/>
                  <a:gd name="T75" fmla="*/ 259 h 2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4"/>
                  <a:gd name="T115" fmla="*/ 0 h 259"/>
                  <a:gd name="T116" fmla="*/ 404 w 404"/>
                  <a:gd name="T117" fmla="*/ 259 h 25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4" h="259">
                    <a:moveTo>
                      <a:pt x="0" y="24"/>
                    </a:moveTo>
                    <a:lnTo>
                      <a:pt x="18" y="24"/>
                    </a:lnTo>
                    <a:lnTo>
                      <a:pt x="48" y="24"/>
                    </a:lnTo>
                    <a:lnTo>
                      <a:pt x="79" y="24"/>
                    </a:lnTo>
                    <a:lnTo>
                      <a:pt x="103" y="24"/>
                    </a:lnTo>
                    <a:lnTo>
                      <a:pt x="115" y="24"/>
                    </a:lnTo>
                    <a:lnTo>
                      <a:pt x="133" y="24"/>
                    </a:lnTo>
                    <a:lnTo>
                      <a:pt x="169" y="24"/>
                    </a:lnTo>
                    <a:lnTo>
                      <a:pt x="193" y="18"/>
                    </a:lnTo>
                    <a:lnTo>
                      <a:pt x="199" y="18"/>
                    </a:lnTo>
                    <a:lnTo>
                      <a:pt x="217" y="12"/>
                    </a:lnTo>
                    <a:lnTo>
                      <a:pt x="235" y="6"/>
                    </a:lnTo>
                    <a:lnTo>
                      <a:pt x="253" y="0"/>
                    </a:lnTo>
                    <a:lnTo>
                      <a:pt x="259" y="0"/>
                    </a:lnTo>
                    <a:lnTo>
                      <a:pt x="265" y="0"/>
                    </a:lnTo>
                    <a:lnTo>
                      <a:pt x="277" y="0"/>
                    </a:lnTo>
                    <a:lnTo>
                      <a:pt x="289" y="0"/>
                    </a:lnTo>
                    <a:lnTo>
                      <a:pt x="302" y="6"/>
                    </a:lnTo>
                    <a:lnTo>
                      <a:pt x="308" y="6"/>
                    </a:lnTo>
                    <a:lnTo>
                      <a:pt x="314" y="12"/>
                    </a:lnTo>
                    <a:lnTo>
                      <a:pt x="332" y="18"/>
                    </a:lnTo>
                    <a:lnTo>
                      <a:pt x="344" y="24"/>
                    </a:lnTo>
                    <a:lnTo>
                      <a:pt x="362" y="24"/>
                    </a:lnTo>
                    <a:lnTo>
                      <a:pt x="368" y="24"/>
                    </a:lnTo>
                    <a:lnTo>
                      <a:pt x="374" y="24"/>
                    </a:lnTo>
                    <a:lnTo>
                      <a:pt x="380" y="30"/>
                    </a:lnTo>
                    <a:lnTo>
                      <a:pt x="386" y="36"/>
                    </a:lnTo>
                    <a:lnTo>
                      <a:pt x="392" y="42"/>
                    </a:lnTo>
                    <a:lnTo>
                      <a:pt x="392" y="54"/>
                    </a:lnTo>
                    <a:lnTo>
                      <a:pt x="398" y="72"/>
                    </a:lnTo>
                    <a:lnTo>
                      <a:pt x="404" y="90"/>
                    </a:lnTo>
                    <a:lnTo>
                      <a:pt x="404" y="108"/>
                    </a:lnTo>
                    <a:lnTo>
                      <a:pt x="404" y="120"/>
                    </a:lnTo>
                    <a:lnTo>
                      <a:pt x="404" y="144"/>
                    </a:lnTo>
                    <a:lnTo>
                      <a:pt x="404" y="180"/>
                    </a:lnTo>
                    <a:lnTo>
                      <a:pt x="398" y="223"/>
                    </a:lnTo>
                    <a:lnTo>
                      <a:pt x="398" y="247"/>
                    </a:lnTo>
                    <a:lnTo>
                      <a:pt x="392" y="259"/>
                    </a:lnTo>
                  </a:path>
                </a:pathLst>
              </a:custGeom>
              <a:noFill/>
              <a:ln w="38100"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487" name="Line 38"/>
              <p:cNvSpPr>
                <a:spLocks noChangeShapeType="1"/>
              </p:cNvSpPr>
              <p:nvPr/>
            </p:nvSpPr>
            <p:spPr bwMode="auto">
              <a:xfrm>
                <a:off x="3668" y="3013"/>
                <a:ext cx="24"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488" name="Oval 39"/>
              <p:cNvSpPr>
                <a:spLocks noChangeArrowheads="1"/>
              </p:cNvSpPr>
              <p:nvPr/>
            </p:nvSpPr>
            <p:spPr bwMode="auto">
              <a:xfrm>
                <a:off x="3509" y="2642"/>
                <a:ext cx="229" cy="97"/>
              </a:xfrm>
              <a:prstGeom prst="ellipse">
                <a:avLst/>
              </a:prstGeom>
              <a:blipFill dpi="0" rotWithShape="0">
                <a:blip r:embed="rId2"/>
                <a:srcRect/>
                <a:tile tx="0" ty="0" sx="100000" sy="100000" flip="none" algn="tl"/>
              </a:blipFill>
              <a:ln w="38100">
                <a:solidFill>
                  <a:schemeClr val="tx1"/>
                </a:solidFill>
                <a:round/>
                <a:headEnd/>
                <a:tailEnd/>
              </a:ln>
            </p:spPr>
            <p:txBody>
              <a:bodyPr/>
              <a:lstStyle/>
              <a:p>
                <a:endParaRPr lang="en-US"/>
              </a:p>
            </p:txBody>
          </p:sp>
        </p:grpSp>
        <p:sp>
          <p:nvSpPr>
            <p:cNvPr id="19480" name="Text Box 40"/>
            <p:cNvSpPr txBox="1">
              <a:spLocks noChangeArrowheads="1"/>
            </p:cNvSpPr>
            <p:nvPr/>
          </p:nvSpPr>
          <p:spPr bwMode="auto">
            <a:xfrm>
              <a:off x="5424" y="2655"/>
              <a:ext cx="98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GB" sz="2000">
                  <a:latin typeface="New York"/>
                </a:rPr>
                <a:t>endothelium</a:t>
              </a:r>
              <a:endParaRPr lang="en-GB" sz="2000">
                <a:latin typeface="Times New Roman" pitchFamily="18" charset="0"/>
              </a:endParaRP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ChangeArrowheads="1"/>
          </p:cNvSpPr>
          <p:nvPr/>
        </p:nvSpPr>
        <p:spPr bwMode="auto">
          <a:xfrm>
            <a:off x="400050" y="90805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GB" sz="4400" b="1">
                <a:solidFill>
                  <a:schemeClr val="tx2"/>
                </a:solidFill>
              </a:rPr>
              <a:t>Classification of chemokines</a:t>
            </a:r>
          </a:p>
        </p:txBody>
      </p:sp>
      <p:graphicFrame>
        <p:nvGraphicFramePr>
          <p:cNvPr id="1026" name="Object 3"/>
          <p:cNvGraphicFramePr>
            <a:graphicFrameLocks noChangeAspect="1"/>
          </p:cNvGraphicFramePr>
          <p:nvPr/>
        </p:nvGraphicFramePr>
        <p:xfrm>
          <a:off x="1044575" y="2138363"/>
          <a:ext cx="7315200" cy="3756025"/>
        </p:xfrm>
        <a:graphic>
          <a:graphicData uri="http://schemas.openxmlformats.org/presentationml/2006/ole">
            <mc:AlternateContent xmlns:mc="http://schemas.openxmlformats.org/markup-compatibility/2006">
              <mc:Choice xmlns:v="urn:schemas-microsoft-com:vml" Requires="v">
                <p:oleObj spid="_x0000_s1028" name="Document" r:id="rId3" imgW="8935252" imgH="4585171" progId="Word.Document.8">
                  <p:embed/>
                </p:oleObj>
              </mc:Choice>
              <mc:Fallback>
                <p:oleObj name="Document" r:id="rId3" imgW="8935252" imgH="4585171"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575" y="2138363"/>
                        <a:ext cx="7315200" cy="375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3">
      <a:dk1>
        <a:srgbClr val="003366"/>
      </a:dk1>
      <a:lt1>
        <a:srgbClr val="FFFFFF"/>
      </a:lt1>
      <a:dk2>
        <a:srgbClr val="000099"/>
      </a:dk2>
      <a:lt2>
        <a:srgbClr val="FFFF00"/>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3366"/>
        </a:dk1>
        <a:lt1>
          <a:srgbClr val="FFFFFF"/>
        </a:lt1>
        <a:dk2>
          <a:srgbClr val="000099"/>
        </a:dk2>
        <a:lt2>
          <a:srgbClr val="FFFF00"/>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533</TotalTime>
  <Words>2044</Words>
  <Application>Microsoft Office PowerPoint</Application>
  <PresentationFormat>On-screen Show (4:3)</PresentationFormat>
  <Paragraphs>647</Paragraphs>
  <Slides>54</Slides>
  <Notes>11</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7</vt:i4>
      </vt:variant>
      <vt:variant>
        <vt:lpstr>Slide Titles</vt:lpstr>
      </vt:variant>
      <vt:variant>
        <vt:i4>54</vt:i4>
      </vt:variant>
    </vt:vector>
  </HeadingPairs>
  <TitlesOfParts>
    <vt:vector size="72" baseType="lpstr">
      <vt:lpstr>Arial</vt:lpstr>
      <vt:lpstr>New York</vt:lpstr>
      <vt:lpstr>Times New Roman</vt:lpstr>
      <vt:lpstr>SimSun</vt:lpstr>
      <vt:lpstr>PMingLiU</vt:lpstr>
      <vt:lpstr>Symbol</vt:lpstr>
      <vt:lpstr>Wingdings</vt:lpstr>
      <vt:lpstr>Times</vt:lpstr>
      <vt:lpstr>Arial Unicode MS</vt:lpstr>
      <vt:lpstr>Default Design</vt:lpstr>
      <vt:lpstr>1_Default Design</vt:lpstr>
      <vt:lpstr>Document</vt:lpstr>
      <vt:lpstr>Bitmap Image</vt:lpstr>
      <vt:lpstr>Slide</vt:lpstr>
      <vt:lpstr>Picture</vt:lpstr>
      <vt:lpstr>Prism Project</vt:lpstr>
      <vt:lpstr>GraphPad Prism 4 Project</vt:lpstr>
      <vt:lpstr>Adobe Photoshop Image</vt:lpstr>
      <vt:lpstr>Chemokines and cytokines in autoimmunity</vt:lpstr>
      <vt:lpstr>Learning outcome: </vt:lpstr>
      <vt:lpstr>What are cytokines and chemokines?</vt:lpstr>
      <vt:lpstr>How many chemokines are there?</vt:lpstr>
      <vt:lpstr>Approaches to study cytokines (1) </vt:lpstr>
      <vt:lpstr>Approaches to study cytokines (2) </vt:lpstr>
      <vt:lpstr>What are the functions of chemokines?  </vt:lpstr>
      <vt:lpstr>PowerPoint Presentation</vt:lpstr>
      <vt:lpstr>PowerPoint Presentation</vt:lpstr>
      <vt:lpstr>PowerPoint Presentation</vt:lpstr>
      <vt:lpstr>PowerPoint Presentation</vt:lpstr>
      <vt:lpstr>MCP-1 in glomeruloephritis</vt:lpstr>
      <vt:lpstr>Expression of MCP-1 in patients with renal vasculitis</vt:lpstr>
      <vt:lpstr>Correlation between MCP-1 and glomerular macrophage infiltration in renal vasculitis</vt:lpstr>
      <vt:lpstr>PowerPoint Presentation</vt:lpstr>
      <vt:lpstr>Raised urinary MCP-1 in  proliferative lupus nephritis</vt:lpstr>
      <vt:lpstr>Blockade of MCP-1</vt:lpstr>
      <vt:lpstr>Clinical development chemokine receptor antagonist</vt:lpstr>
      <vt:lpstr>Summary (MCP-1)</vt:lpstr>
      <vt:lpstr>What are the functions of cytokines?  (1. lymphocytes &amp; immune response)</vt:lpstr>
      <vt:lpstr>PowerPoint Presentation</vt:lpstr>
      <vt:lpstr>Cytokines, inflammatory cells &amp; pathogenesis of disease</vt:lpstr>
      <vt:lpstr>PowerPoint Presentation</vt:lpstr>
      <vt:lpstr>Cytokine network</vt:lpstr>
      <vt:lpstr>How are the functions of cytokines regulated?</vt:lpstr>
      <vt:lpstr>inflammasome</vt:lpstr>
      <vt:lpstr>PowerPoint Presentation</vt:lpstr>
      <vt:lpstr>Experimental glomerulonephritis</vt:lpstr>
      <vt:lpstr>PowerPoint Presentation</vt:lpstr>
      <vt:lpstr>Regulation of the effects of IL‑1b </vt:lpstr>
      <vt:lpstr>structure of the cell surface receptors of IL‑1</vt:lpstr>
      <vt:lpstr>Application of cytokine biology</vt:lpstr>
      <vt:lpstr>Anti-cytokine therapy in renal disease</vt:lpstr>
      <vt:lpstr>Effect of recombinant inhibitors in heterologous phase of NTN (1)</vt:lpstr>
      <vt:lpstr>Effect of recombinant inhibitors in the heterologous phase of NTN (2)</vt:lpstr>
      <vt:lpstr>PowerPoint Presentation</vt:lpstr>
      <vt:lpstr>PowerPoint Presentation</vt:lpstr>
      <vt:lpstr>PowerPoint Presentation</vt:lpstr>
      <vt:lpstr>Clinical trial of anti-TNF therapy Booth A et al (2004) J Am Soc Nephrol 15:717-721</vt:lpstr>
      <vt:lpstr>Summary (IL-1 &amp; TNF)</vt:lpstr>
      <vt:lpstr>Expression of P2X7R  in human lupus nephritis</vt:lpstr>
      <vt:lpstr>PowerPoint Presentation</vt:lpstr>
      <vt:lpstr>What is the role P2X7R in glomerulonephritis?</vt:lpstr>
      <vt:lpstr>P2X7R KO mice had reduced recruitment of macrophages</vt:lpstr>
      <vt:lpstr>Glomerular fibrin deposition</vt:lpstr>
      <vt:lpstr>P2X7R -/- mice are protected from damage</vt:lpstr>
      <vt:lpstr>P2X7R KO mice are protected from damage</vt:lpstr>
      <vt:lpstr>PowerPoint Presentation</vt:lpstr>
      <vt:lpstr>PowerPoint Presentation</vt:lpstr>
      <vt:lpstr>PowerPoint Presentation</vt:lpstr>
      <vt:lpstr>Antagonist treatment reduced number of  infiltrating macrophages (ED-1)</vt:lpstr>
      <vt:lpstr>PowerPoint Presentation</vt:lpstr>
      <vt:lpstr>Summary 3: effect of a receptor antagonist</vt:lpstr>
      <vt:lpstr>Conclusions</vt:lpstr>
    </vt:vector>
  </TitlesOfParts>
  <Company>Imperial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Aims of this lecture:</dc:title>
  <dc:creator>ftam</dc:creator>
  <cp:lastModifiedBy>Shiel, Nuala</cp:lastModifiedBy>
  <cp:revision>62</cp:revision>
  <dcterms:created xsi:type="dcterms:W3CDTF">2004-03-17T18:34:42Z</dcterms:created>
  <dcterms:modified xsi:type="dcterms:W3CDTF">2013-01-09T15:43:24Z</dcterms:modified>
</cp:coreProperties>
</file>