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8" r:id="rId2"/>
    <p:sldId id="448" r:id="rId3"/>
    <p:sldId id="388" r:id="rId4"/>
    <p:sldId id="402" r:id="rId5"/>
    <p:sldId id="403" r:id="rId6"/>
    <p:sldId id="405" r:id="rId7"/>
    <p:sldId id="406" r:id="rId8"/>
    <p:sldId id="408" r:id="rId9"/>
    <p:sldId id="443" r:id="rId10"/>
    <p:sldId id="441" r:id="rId11"/>
    <p:sldId id="409" r:id="rId12"/>
    <p:sldId id="412" r:id="rId13"/>
    <p:sldId id="442" r:id="rId14"/>
    <p:sldId id="444" r:id="rId15"/>
    <p:sldId id="414" r:id="rId16"/>
    <p:sldId id="445" r:id="rId17"/>
    <p:sldId id="449" r:id="rId18"/>
    <p:sldId id="411" r:id="rId19"/>
    <p:sldId id="435" r:id="rId20"/>
    <p:sldId id="431" r:id="rId21"/>
    <p:sldId id="415" r:id="rId22"/>
    <p:sldId id="432" r:id="rId23"/>
    <p:sldId id="418" r:id="rId24"/>
    <p:sldId id="417" r:id="rId25"/>
    <p:sldId id="419" r:id="rId26"/>
    <p:sldId id="436" r:id="rId27"/>
    <p:sldId id="421" r:id="rId28"/>
    <p:sldId id="348" r:id="rId29"/>
    <p:sldId id="349" r:id="rId30"/>
    <p:sldId id="350" r:id="rId31"/>
    <p:sldId id="351" r:id="rId32"/>
    <p:sldId id="352" r:id="rId33"/>
    <p:sldId id="367" r:id="rId34"/>
    <p:sldId id="439" r:id="rId35"/>
    <p:sldId id="369" r:id="rId36"/>
    <p:sldId id="370" r:id="rId37"/>
    <p:sldId id="371" r:id="rId38"/>
    <p:sldId id="450" r:id="rId39"/>
    <p:sldId id="447" r:id="rId40"/>
    <p:sldId id="437" r:id="rId41"/>
    <p:sldId id="372" r:id="rId42"/>
    <p:sldId id="373" r:id="rId43"/>
    <p:sldId id="375" r:id="rId44"/>
    <p:sldId id="384" r:id="rId45"/>
    <p:sldId id="318" r:id="rId46"/>
    <p:sldId id="319" r:id="rId47"/>
    <p:sldId id="320" r:id="rId48"/>
    <p:sldId id="321" r:id="rId49"/>
    <p:sldId id="385" r:id="rId50"/>
    <p:sldId id="440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2DA74-6E86-41E9-A923-47D5766E24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58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F47A18-3FF7-4A9F-ACBC-317B621E1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1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78A4347-8F61-44F7-A137-B40FE20F1DE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1632070-A13F-4AB8-B298-02F768D9A79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070481-2A28-4B1D-B06B-0A30781BFF2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D967DF0-6629-466D-9AAB-CF7F36CCCEF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527CE26-1266-4858-9DF2-8603B385892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D7600EB-92AC-4EC7-9733-2EA7C59B4F8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D835805-F299-43BF-9C79-59E1EB5F8D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E35F017-80DB-4819-AFB1-F60ECCCDCA8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64E142B-9DBD-44F5-99A6-45915BC0F78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FD217CD-A2B3-4244-832F-C6A96E344CB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43DC7CF-0B55-4000-AC37-F2574B29517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266C522-629E-4298-AF5A-F186FF1848E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B6E568D-AA0F-464E-8420-FC7C0E984AD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7AFEE14-9262-4493-8589-3E62C964773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C5D5931-634C-42B4-926E-B605006A959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8FB4B74-D1F5-48FB-AF25-69D9A478D15A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DBF94AC-960F-4615-BAED-039C8BDD14CE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AFE40DB-2E63-4139-BDBA-6DF6B9A1447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A086A0B-928E-45C0-B15B-5062008C7A1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6CA00A0-732B-4496-AA98-4D4CA73EEF1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E65ABFF-C058-4F38-9C59-91851C7C439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E987553-8056-433C-A3A8-D8916811DC8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FB11D82-41DE-4740-99C5-38E78C353FC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6C3E4FD-4E6C-4F3F-AA4F-26D8A63D4E1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7D3C-580F-43B7-9ED6-D139D8BE2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35A9A-B7ED-46FF-AD02-B66C34117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9F533-220B-4EE2-8473-024864341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9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68546-CE51-45A3-8B9D-73A323A393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23DDC-9870-4288-B301-37BC7D9B5F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82EB2-2AFE-4038-B952-6CD672545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DACC-13F7-4372-8273-459AA40C9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3E220-ED7B-488D-B145-859111673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9CE2A-5770-411B-85E8-1006453F7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1072A-E818-4923-8D46-87C06C115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47381-C1D0-401F-B355-9E86FA922D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339692-817C-4DB2-B8E8-A5A2465D51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229944" TargetMode="External"/><Relationship Id="rId2" Type="http://schemas.openxmlformats.org/officeDocument/2006/relationships/hyperlink" Target="http://www.ncbi.nlm.nih.gov/pubmed/2214682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pubmed/1865583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514850"/>
          </a:xfrm>
        </p:spPr>
        <p:txBody>
          <a:bodyPr/>
          <a:lstStyle/>
          <a:p>
            <a:r>
              <a:rPr lang="en-US" sz="4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The nature of the </a:t>
            </a:r>
            <a:r>
              <a:rPr lang="en-US" sz="4800" dirty="0" err="1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alloimmune</a:t>
            </a:r>
            <a:r>
              <a:rPr lang="en-US" sz="4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response</a:t>
            </a:r>
            <a:br>
              <a:rPr lang="en-US" sz="4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36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36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Antigenicity and Immunogenicity</a:t>
            </a:r>
            <a:br>
              <a:rPr lang="en-US" sz="36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36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32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Professor </a:t>
            </a:r>
            <a:r>
              <a:rPr lang="en-US" sz="32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Julian Dyson</a:t>
            </a:r>
            <a:r>
              <a:rPr lang="en-US" sz="2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2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2800" dirty="0" smtClean="0">
                <a:solidFill>
                  <a:srgbClr val="FFFF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15 January 2013</a:t>
            </a:r>
            <a:endParaRPr lang="en-US" sz="2800" dirty="0" smtClean="0">
              <a:solidFill>
                <a:srgbClr val="FFFF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73213"/>
            <a:ext cx="51069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401888" y="503238"/>
            <a:ext cx="4481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3200">
                <a:solidFill>
                  <a:srgbClr val="FFFF00"/>
                </a:solidFill>
              </a:rPr>
              <a:t>HLA class I nomenclature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3167063" y="5106988"/>
            <a:ext cx="2976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3200">
                <a:solidFill>
                  <a:srgbClr val="FFFF00"/>
                </a:solidFill>
              </a:rPr>
              <a:t>eg HLA-A*0201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72991" y="1368470"/>
            <a:ext cx="84689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99"/>
                </a:solidFill>
                <a:ea typeface="+mn-ea"/>
              </a:rPr>
              <a:t>Expression of HLA class II molecules:</a:t>
            </a:r>
          </a:p>
          <a:p>
            <a:pPr>
              <a:defRPr/>
            </a:pPr>
            <a:endParaRPr lang="en-GB" sz="2800" dirty="0">
              <a:solidFill>
                <a:srgbClr val="FFFF99"/>
              </a:solidFill>
              <a:ea typeface="+mn-ea"/>
            </a:endParaRPr>
          </a:p>
          <a:p>
            <a:pPr>
              <a:defRPr/>
            </a:pPr>
            <a:endParaRPr lang="en-GB" sz="2800" dirty="0">
              <a:solidFill>
                <a:srgbClr val="FFFF99"/>
              </a:solidFill>
              <a:ea typeface="+mn-ea"/>
            </a:endParaRPr>
          </a:p>
          <a:p>
            <a:pPr>
              <a:defRPr/>
            </a:pPr>
            <a:r>
              <a:rPr lang="en-GB" sz="2800" dirty="0">
                <a:solidFill>
                  <a:srgbClr val="FFFF99"/>
                </a:solidFill>
                <a:ea typeface="+mn-ea"/>
              </a:rPr>
              <a:t>HLA-DR</a:t>
            </a:r>
            <a:r>
              <a:rPr lang="en-GB" sz="2800" dirty="0">
                <a:solidFill>
                  <a:srgbClr val="FFFF99"/>
                </a:solidFill>
                <a:ea typeface="+mn-ea"/>
              </a:rPr>
              <a:t>	</a:t>
            </a:r>
            <a:r>
              <a:rPr lang="en-GB" sz="2000" dirty="0">
                <a:solidFill>
                  <a:srgbClr val="FFFF99"/>
                </a:solidFill>
                <a:ea typeface="+mn-ea"/>
              </a:rPr>
              <a:t>constitutive expression </a:t>
            </a:r>
            <a:r>
              <a:rPr lang="en-GB" sz="2000" dirty="0" err="1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APCs</a:t>
            </a:r>
            <a:r>
              <a:rPr lang="en-GB" sz="2000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: immunity</a:t>
            </a:r>
            <a:endParaRPr lang="en-GB" sz="2800" dirty="0">
              <a:ln>
                <a:solidFill>
                  <a:srgbClr val="FFFF99"/>
                </a:solidFill>
              </a:ln>
              <a:solidFill>
                <a:srgbClr val="FFFF99"/>
              </a:solidFill>
              <a:ea typeface="+mn-ea"/>
            </a:endParaRPr>
          </a:p>
          <a:p>
            <a:pPr>
              <a:defRPr/>
            </a:pPr>
            <a:r>
              <a:rPr lang="en-GB" sz="2800" dirty="0">
                <a:solidFill>
                  <a:srgbClr val="FFFF99"/>
                </a:solidFill>
                <a:ea typeface="+mn-ea"/>
              </a:rPr>
              <a:t>HLA-DQ</a:t>
            </a:r>
            <a:r>
              <a:rPr lang="en-GB" sz="2800" dirty="0">
                <a:solidFill>
                  <a:srgbClr val="FFFF99"/>
                </a:solidFill>
                <a:ea typeface="+mn-ea"/>
              </a:rPr>
              <a:t>		                 </a:t>
            </a:r>
            <a:r>
              <a:rPr lang="en-GB" sz="2000" dirty="0" err="1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cs typeface="ＭＳ Ｐゴシック" charset="-128"/>
              </a:rPr>
              <a:t>thymic</a:t>
            </a:r>
            <a:r>
              <a:rPr lang="en-GB" sz="2000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cs typeface="ＭＳ Ｐゴシック" charset="-128"/>
              </a:rPr>
              <a:t> epithelium: T cell development</a:t>
            </a:r>
            <a:endParaRPr lang="en-GB" sz="2000" dirty="0">
              <a:solidFill>
                <a:srgbClr val="FFFF99"/>
              </a:solidFill>
              <a:ea typeface="+mn-ea"/>
            </a:endParaRPr>
          </a:p>
          <a:p>
            <a:pPr>
              <a:defRPr/>
            </a:pPr>
            <a:r>
              <a:rPr lang="en-GB" sz="2800" dirty="0">
                <a:solidFill>
                  <a:srgbClr val="FFFF99"/>
                </a:solidFill>
                <a:ea typeface="+mn-ea"/>
              </a:rPr>
              <a:t>HLA-DP      </a:t>
            </a:r>
            <a:r>
              <a:rPr lang="en-GB" sz="2800" dirty="0">
                <a:solidFill>
                  <a:srgbClr val="FFFF99"/>
                </a:solidFill>
                <a:ea typeface="+mn-ea"/>
              </a:rPr>
              <a:t> </a:t>
            </a:r>
            <a:r>
              <a:rPr lang="en-GB" sz="2000" dirty="0">
                <a:solidFill>
                  <a:srgbClr val="FFFF99"/>
                </a:solidFill>
                <a:ea typeface="+mn-ea"/>
              </a:rPr>
              <a:t>can </a:t>
            </a:r>
            <a:r>
              <a:rPr lang="en-GB" sz="2000" dirty="0">
                <a:solidFill>
                  <a:srgbClr val="FFFF99"/>
                </a:solidFill>
                <a:ea typeface="+mn-ea"/>
              </a:rPr>
              <a:t>be induced on many cell types during </a:t>
            </a:r>
            <a:r>
              <a:rPr lang="en-GB" sz="2000" dirty="0">
                <a:solidFill>
                  <a:srgbClr val="FFFF99"/>
                </a:solidFill>
                <a:ea typeface="+mn-ea"/>
              </a:rPr>
              <a:t>inflammation</a:t>
            </a:r>
          </a:p>
          <a:p>
            <a:pPr>
              <a:defRPr/>
            </a:pPr>
            <a:r>
              <a:rPr lang="en-GB" sz="2000" dirty="0">
                <a:solidFill>
                  <a:srgbClr val="FFFF99"/>
                </a:solidFill>
                <a:ea typeface="+mn-ea"/>
              </a:rPr>
              <a:t>				          </a:t>
            </a:r>
            <a:r>
              <a:rPr lang="en-GB" sz="2000" dirty="0" err="1">
                <a:solidFill>
                  <a:srgbClr val="FFFF99"/>
                </a:solidFill>
                <a:ea typeface="+mn-ea"/>
              </a:rPr>
              <a:t>eg</a:t>
            </a:r>
            <a:r>
              <a:rPr lang="en-GB" sz="2000" dirty="0">
                <a:solidFill>
                  <a:srgbClr val="FFFF99"/>
                </a:solidFill>
                <a:ea typeface="+mn-ea"/>
              </a:rPr>
              <a:t> vascular endothelium: IFN gamma </a:t>
            </a:r>
            <a:r>
              <a:rPr lang="en-GB" sz="2800" dirty="0">
                <a:solidFill>
                  <a:srgbClr val="FFFF99"/>
                </a:solidFill>
                <a:ea typeface="+mn-ea"/>
              </a:rPr>
              <a:t>	</a:t>
            </a:r>
          </a:p>
          <a:p>
            <a:pPr>
              <a:defRPr/>
            </a:pPr>
            <a:r>
              <a:rPr lang="en-GB" sz="2800" dirty="0">
                <a:solidFill>
                  <a:srgbClr val="FFFF99"/>
                </a:solidFill>
                <a:ea typeface="+mn-ea"/>
              </a:rPr>
              <a:t>		</a:t>
            </a:r>
            <a:endParaRPr lang="en-GB" sz="2000" dirty="0">
              <a:solidFill>
                <a:srgbClr val="FFFF99"/>
              </a:solidFill>
              <a:ea typeface="+mn-ea"/>
            </a:endParaRPr>
          </a:p>
          <a:p>
            <a:pPr>
              <a:defRPr/>
            </a:pPr>
            <a:endParaRPr lang="en-GB" sz="2800" dirty="0">
              <a:solidFill>
                <a:srgbClr val="FFFF99"/>
              </a:solidFill>
              <a:ea typeface="+mn-ea"/>
            </a:endParaRP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006600" y="2955925"/>
            <a:ext cx="609600" cy="990600"/>
            <a:chOff x="1632" y="1632"/>
            <a:chExt cx="384" cy="624"/>
          </a:xfrm>
        </p:grpSpPr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>
              <a:off x="1728" y="1632"/>
              <a:ext cx="0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 flipH="1">
              <a:off x="1632" y="163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1728" y="192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77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ea typeface="ＭＳ Ｐゴシック" charset="-128"/>
              </a:rPr>
              <a:t>Nomenclature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1325" y="1790700"/>
            <a:ext cx="3852863" cy="4316413"/>
          </a:xfrm>
        </p:spPr>
        <p:txBody>
          <a:bodyPr/>
          <a:lstStyle/>
          <a:p>
            <a:pPr algn="l"/>
            <a:r>
              <a:rPr lang="en-US" i="1" smtClean="0">
                <a:solidFill>
                  <a:schemeClr val="bg1"/>
                </a:solidFill>
                <a:ea typeface="ＭＳ Ｐゴシック" charset="-128"/>
              </a:rPr>
              <a:t>Serology</a:t>
            </a:r>
            <a:endParaRPr lang="en-US" smtClean="0">
              <a:solidFill>
                <a:schemeClr val="bg1"/>
              </a:solidFill>
              <a:ea typeface="ＭＳ Ｐゴシック" charset="-128"/>
            </a:endParaRPr>
          </a:p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HLA-A1</a:t>
            </a:r>
          </a:p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HLA-DR1</a:t>
            </a:r>
          </a:p>
          <a:p>
            <a:pPr algn="l"/>
            <a:endParaRPr lang="en-US" smtClean="0">
              <a:solidFill>
                <a:schemeClr val="bg1"/>
              </a:solidFill>
              <a:ea typeface="ＭＳ Ｐゴシック" charset="-128"/>
            </a:endParaRPr>
          </a:p>
          <a:p>
            <a:pPr algn="l"/>
            <a:r>
              <a:rPr lang="en-US" i="1" smtClean="0">
                <a:solidFill>
                  <a:schemeClr val="bg1"/>
                </a:solidFill>
                <a:ea typeface="ＭＳ Ｐゴシック" charset="-128"/>
              </a:rPr>
              <a:t>Genotypic </a:t>
            </a:r>
            <a:r>
              <a:rPr lang="en-US" sz="2800" i="1" smtClean="0">
                <a:solidFill>
                  <a:schemeClr val="bg1"/>
                </a:solidFill>
                <a:ea typeface="ＭＳ Ｐゴシック" charset="-128"/>
              </a:rPr>
              <a:t>(DNA seq)</a:t>
            </a:r>
            <a:endParaRPr lang="en-US" sz="2800" smtClean="0">
              <a:solidFill>
                <a:schemeClr val="bg1"/>
              </a:solidFill>
              <a:ea typeface="ＭＳ Ｐゴシック" charset="-128"/>
            </a:endParaRPr>
          </a:p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HLA-A*0101</a:t>
            </a:r>
          </a:p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HLA-DRB1*0101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401888" y="503238"/>
            <a:ext cx="461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3200">
                <a:solidFill>
                  <a:srgbClr val="FFFF00"/>
                </a:solidFill>
              </a:rPr>
              <a:t>HLA class II nomenclature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539875"/>
            <a:ext cx="6484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418263" y="6396038"/>
            <a:ext cx="272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http://hla.alleles.org/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573213"/>
            <a:ext cx="51069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401888" y="503238"/>
            <a:ext cx="461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3200">
                <a:solidFill>
                  <a:srgbClr val="FFFF00"/>
                </a:solidFill>
              </a:rPr>
              <a:t>HLA class II nomenclature</a:t>
            </a:r>
          </a:p>
        </p:txBody>
      </p:sp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2401888" y="4995863"/>
            <a:ext cx="4516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3200">
                <a:solidFill>
                  <a:srgbClr val="FFFF00"/>
                </a:solidFill>
              </a:rPr>
              <a:t>eg HLA-DRA1*01:01:01</a:t>
            </a:r>
          </a:p>
          <a:p>
            <a:r>
              <a:rPr lang="en-US" sz="3200">
                <a:solidFill>
                  <a:srgbClr val="FFFF00"/>
                </a:solidFill>
              </a:rPr>
              <a:t>     HLA-DRB1*01:01:01</a:t>
            </a:r>
          </a:p>
          <a:p>
            <a:endParaRPr lang="en-US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1149350" y="447675"/>
            <a:ext cx="69786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3200" b="1">
                <a:solidFill>
                  <a:srgbClr val="FFFF99"/>
                </a:solidFill>
              </a:rPr>
              <a:t>Polymorphism of MHC genes</a:t>
            </a:r>
          </a:p>
          <a:p>
            <a:pPr>
              <a:lnSpc>
                <a:spcPct val="135000"/>
              </a:lnSpc>
            </a:pPr>
            <a:endParaRPr lang="en-GB">
              <a:solidFill>
                <a:srgbClr val="FFFF99"/>
              </a:solidFill>
            </a:endParaRPr>
          </a:p>
          <a:p>
            <a:pPr>
              <a:lnSpc>
                <a:spcPct val="135000"/>
              </a:lnSpc>
            </a:pPr>
            <a:r>
              <a:rPr lang="en-GB">
                <a:solidFill>
                  <a:schemeClr val="bg1"/>
                </a:solidFill>
              </a:rPr>
              <a:t>HLA class I/II genes and Natural killer (NK) receptors, </a:t>
            </a:r>
          </a:p>
          <a:p>
            <a:pPr>
              <a:lnSpc>
                <a:spcPct val="135000"/>
              </a:lnSpc>
            </a:pPr>
            <a:r>
              <a:rPr lang="en-US">
                <a:solidFill>
                  <a:schemeClr val="bg1"/>
                </a:solidFill>
              </a:rPr>
              <a:t>are</a:t>
            </a:r>
            <a:r>
              <a:rPr lang="en-GB">
                <a:solidFill>
                  <a:schemeClr val="bg1"/>
                </a:solidFill>
              </a:rPr>
              <a:t> the most polymorphic of all mammalian genes</a:t>
            </a:r>
          </a:p>
          <a:p>
            <a:pPr>
              <a:lnSpc>
                <a:spcPct val="135000"/>
              </a:lnSpc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/>
        </p:nvSpPr>
        <p:spPr bwMode="auto">
          <a:xfrm>
            <a:off x="1087438" y="304800"/>
            <a:ext cx="791368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70175" algn="ctr"/>
                <a:tab pos="4575175" algn="ct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3200" b="1">
                <a:solidFill>
                  <a:srgbClr val="FFFF99"/>
                </a:solidFill>
              </a:rPr>
              <a:t>Polymorphism of MHC genes</a:t>
            </a:r>
          </a:p>
          <a:p>
            <a:pPr>
              <a:lnSpc>
                <a:spcPct val="135000"/>
              </a:lnSpc>
            </a:pPr>
            <a:endParaRPr lang="en-GB">
              <a:solidFill>
                <a:srgbClr val="FFFF99"/>
              </a:solidFill>
            </a:endParaRPr>
          </a:p>
          <a:p>
            <a:pPr>
              <a:lnSpc>
                <a:spcPct val="135000"/>
              </a:lnSpc>
            </a:pPr>
            <a:r>
              <a:rPr lang="en-GB">
                <a:solidFill>
                  <a:schemeClr val="bg1"/>
                </a:solidFill>
              </a:rPr>
              <a:t>HLA class I/II genes and Natural killer (NK) receptors, </a:t>
            </a:r>
          </a:p>
          <a:p>
            <a:pPr>
              <a:lnSpc>
                <a:spcPct val="135000"/>
              </a:lnSpc>
            </a:pPr>
            <a:r>
              <a:rPr lang="en-US">
                <a:solidFill>
                  <a:schemeClr val="bg1"/>
                </a:solidFill>
              </a:rPr>
              <a:t>are</a:t>
            </a:r>
            <a:r>
              <a:rPr lang="en-GB">
                <a:solidFill>
                  <a:schemeClr val="bg1"/>
                </a:solidFill>
              </a:rPr>
              <a:t> the most polymorphic of all mammalian genes</a:t>
            </a:r>
          </a:p>
          <a:p>
            <a:pPr>
              <a:lnSpc>
                <a:spcPct val="135000"/>
              </a:lnSpc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35000"/>
              </a:lnSpc>
            </a:pPr>
            <a:r>
              <a:rPr lang="en-GB">
                <a:solidFill>
                  <a:schemeClr val="bg1"/>
                </a:solidFill>
              </a:rPr>
              <a:t>MHC complex also contains polymorphic olfactory receptors.</a:t>
            </a:r>
          </a:p>
          <a:p>
            <a:pPr>
              <a:lnSpc>
                <a:spcPct val="135000"/>
              </a:lnSpc>
            </a:pPr>
            <a:r>
              <a:rPr lang="en-GB">
                <a:solidFill>
                  <a:schemeClr val="bg1"/>
                </a:solidFill>
              </a:rPr>
              <a:t>Basis for discrimination of MHC type in mate choice!  </a:t>
            </a:r>
          </a:p>
          <a:p>
            <a:pPr>
              <a:lnSpc>
                <a:spcPct val="135000"/>
              </a:lnSpc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35000"/>
              </a:lnSpc>
            </a:pPr>
            <a:endParaRPr lang="en-GB">
              <a:solidFill>
                <a:schemeClr val="bg1"/>
              </a:solidFill>
            </a:endParaRPr>
          </a:p>
          <a:p>
            <a:pPr>
              <a:lnSpc>
                <a:spcPct val="135000"/>
              </a:lnSpc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140200"/>
            <a:ext cx="813276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My Documents\HU\Immunology\CH07-JPEG\CH07-JPEG\F07-1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51816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>
                <a:solidFill>
                  <a:srgbClr val="FFFF00"/>
                </a:solidFill>
                <a:latin typeface="Times New Roman" charset="0"/>
                <a:ea typeface="新細明體" charset="-120"/>
              </a:rPr>
              <a:t>Location of polymorphic amino acid residues</a:t>
            </a:r>
            <a:endParaRPr kumimoji="1" lang="en-US" altLang="zh-TW" sz="3600" b="1">
              <a:solidFill>
                <a:srgbClr val="FFFF00"/>
              </a:solidFill>
              <a:latin typeface="Times New Roman" charset="0"/>
              <a:ea typeface="新細明體" charset="-12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3400" y="1219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791200" y="2819400"/>
            <a:ext cx="3048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zh-TW">
                <a:solidFill>
                  <a:srgbClr val="FFFF00"/>
                </a:solidFill>
                <a:latin typeface="Times New Roman" charset="0"/>
                <a:ea typeface="新細明體" charset="-120"/>
              </a:rPr>
              <a:t>Most polymorphic residues are located in the peptide binding cleft</a:t>
            </a:r>
            <a:r>
              <a:rPr kumimoji="1" lang="en-US" altLang="zh-TW" sz="2800" b="1">
                <a:solidFill>
                  <a:srgbClr val="FFFF00"/>
                </a:solidFill>
                <a:latin typeface="Times New Roman" charset="0"/>
                <a:ea typeface="新細明體" charset="-120"/>
              </a:rPr>
              <a:t> 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3AA779D-2D7B-49F9-B467-2C913D21DD91}" type="slidenum">
              <a:rPr lang="en-GB" sz="1400"/>
              <a:pPr/>
              <a:t>17</a:t>
            </a:fld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24863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564188" y="6172200"/>
            <a:ext cx="324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GB" sz="1600" b="1">
                <a:solidFill>
                  <a:srgbClr val="7FFF00"/>
                </a:solidFill>
              </a:rPr>
              <a:t>Immunity (2001) Vol. 15, p.363-374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61963"/>
            <a:ext cx="46672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001713"/>
            <a:ext cx="53276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951038" y="246063"/>
            <a:ext cx="550703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3200" b="1">
                <a:solidFill>
                  <a:srgbClr val="FFFF99"/>
                </a:solidFill>
              </a:rPr>
              <a:t>Polymorphism of MHC genes:</a:t>
            </a:r>
          </a:p>
          <a:p>
            <a:pPr>
              <a:lnSpc>
                <a:spcPct val="135000"/>
              </a:lnSpc>
            </a:pPr>
            <a:endParaRPr lang="en-GB">
              <a:solidFill>
                <a:srgbClr val="FFFF99"/>
              </a:solidFill>
            </a:endParaRPr>
          </a:p>
          <a:p>
            <a:pPr>
              <a:lnSpc>
                <a:spcPct val="135000"/>
              </a:lnSpc>
            </a:pPr>
            <a:endParaRPr lang="en-GB">
              <a:solidFill>
                <a:srgbClr val="FFFF99"/>
              </a:solidFill>
            </a:endParaRPr>
          </a:p>
          <a:p>
            <a:pPr>
              <a:lnSpc>
                <a:spcPct val="135000"/>
              </a:lnSpc>
            </a:pPr>
            <a:endParaRPr lang="en-GB">
              <a:solidFill>
                <a:srgbClr val="FFFF99"/>
              </a:solidFill>
            </a:endParaRPr>
          </a:p>
          <a:p>
            <a:pPr>
              <a:lnSpc>
                <a:spcPct val="135000"/>
              </a:lnSpc>
            </a:pPr>
            <a:endParaRPr lang="en-GB">
              <a:solidFill>
                <a:srgbClr val="FFFF99"/>
              </a:solidFill>
            </a:endParaRPr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4" b="71967"/>
          <a:stretch>
            <a:fillRect/>
          </a:stretch>
        </p:blipFill>
        <p:spPr bwMode="auto">
          <a:xfrm>
            <a:off x="1150938" y="1836738"/>
            <a:ext cx="69167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6084888" y="62531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http://hla.alleles.org</a:t>
            </a:r>
          </a:p>
        </p:txBody>
      </p:sp>
      <p:pic>
        <p:nvPicPr>
          <p:cNvPr id="5120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 r="39639" b="21194"/>
          <a:stretch>
            <a:fillRect/>
          </a:stretch>
        </p:blipFill>
        <p:spPr bwMode="auto">
          <a:xfrm>
            <a:off x="1150938" y="4246563"/>
            <a:ext cx="69167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6"/>
          <p:cNvSpPr txBox="1">
            <a:spLocks noChangeArrowheads="1"/>
          </p:cNvSpPr>
          <p:nvPr/>
        </p:nvSpPr>
        <p:spPr bwMode="auto">
          <a:xfrm>
            <a:off x="339725" y="471488"/>
            <a:ext cx="78660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99"/>
                </a:solidFill>
              </a:rPr>
              <a:t>Why are MHC genes so polymorphic?</a:t>
            </a:r>
          </a:p>
          <a:p>
            <a:endParaRPr lang="en-US"/>
          </a:p>
          <a:p>
            <a:r>
              <a:rPr lang="en-US">
                <a:solidFill>
                  <a:schemeClr val="bg1"/>
                </a:solidFill>
              </a:rPr>
              <a:t>An alternative to rapid evolution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Viruses need to be recognised by T cells within hours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 after infection </a:t>
            </a:r>
          </a:p>
          <a:p>
            <a:pPr lvl="1">
              <a:buFontTx/>
              <a:buChar char="•"/>
            </a:pPr>
            <a:endParaRPr lang="en-US">
              <a:solidFill>
                <a:schemeClr val="bg1"/>
              </a:solidFill>
            </a:endParaRPr>
          </a:p>
          <a:p>
            <a:pPr lvl="1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Multiple MHC molecules means the population has many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peptide binding possibilities to evade  evolving pathogens</a:t>
            </a:r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6"/>
          <p:cNvSpPr txBox="1">
            <a:spLocks noChangeArrowheads="1"/>
          </p:cNvSpPr>
          <p:nvPr/>
        </p:nvSpPr>
        <p:spPr bwMode="auto">
          <a:xfrm>
            <a:off x="339725" y="471488"/>
            <a:ext cx="4929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99"/>
                </a:solidFill>
              </a:rPr>
              <a:t>Why are MHC genes so polymorphic?</a:t>
            </a:r>
          </a:p>
          <a:p>
            <a:endParaRPr lang="en-US"/>
          </a:p>
          <a:p>
            <a:pPr lvl="1"/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552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811338"/>
            <a:ext cx="8128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357688" y="58499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Nature. 1991 Aug 15;352(6336):595-60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026"/>
          <p:cNvSpPr txBox="1">
            <a:spLocks noChangeArrowheads="1"/>
          </p:cNvSpPr>
          <p:nvPr/>
        </p:nvSpPr>
        <p:spPr bwMode="auto">
          <a:xfrm>
            <a:off x="533400" y="1447800"/>
            <a:ext cx="83407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200" b="1">
                <a:solidFill>
                  <a:srgbClr val="FFFF99"/>
                </a:solidFill>
              </a:rPr>
              <a:t>Linkage disequilibrium:</a:t>
            </a:r>
            <a:endParaRPr lang="en-GB">
              <a:solidFill>
                <a:srgbClr val="FFFF99"/>
              </a:solidFill>
            </a:endParaRPr>
          </a:p>
          <a:p>
            <a:endParaRPr lang="en-GB">
              <a:solidFill>
                <a:srgbClr val="FFFF99"/>
              </a:solidFill>
            </a:endParaRPr>
          </a:p>
          <a:p>
            <a:r>
              <a:rPr lang="en-GB" sz="2800">
                <a:solidFill>
                  <a:srgbClr val="FFFF99"/>
                </a:solidFill>
              </a:rPr>
              <a:t>The occurrence together on the same haplotype of </a:t>
            </a:r>
          </a:p>
          <a:p>
            <a:r>
              <a:rPr lang="en-GB" sz="2800">
                <a:solidFill>
                  <a:srgbClr val="FFFF99"/>
                </a:solidFill>
              </a:rPr>
              <a:t>two or more alleles with a frequency greater than </a:t>
            </a:r>
          </a:p>
          <a:p>
            <a:r>
              <a:rPr lang="en-GB" sz="2800">
                <a:solidFill>
                  <a:srgbClr val="FFFF99"/>
                </a:solidFill>
              </a:rPr>
              <a:t>would be predicted by the individual gene frequencies….</a:t>
            </a:r>
            <a:endParaRPr lang="en-GB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24863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5564188" y="6172200"/>
            <a:ext cx="324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GB" sz="1600" b="1">
                <a:solidFill>
                  <a:srgbClr val="7FFF00"/>
                </a:solidFill>
              </a:rPr>
              <a:t>Immunity (2001) Vol. 15, p.363-374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26"/>
          <p:cNvSpPr txBox="1">
            <a:spLocks noChangeArrowheads="1"/>
          </p:cNvSpPr>
          <p:nvPr/>
        </p:nvSpPr>
        <p:spPr bwMode="auto">
          <a:xfrm>
            <a:off x="333375" y="1303338"/>
            <a:ext cx="82978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>
                <a:solidFill>
                  <a:srgbClr val="FFFFCC"/>
                </a:solidFill>
              </a:rPr>
              <a:t>In N.European Caucasians:</a:t>
            </a:r>
          </a:p>
          <a:p>
            <a:r>
              <a:rPr lang="en-GB">
                <a:solidFill>
                  <a:srgbClr val="FFFFCC"/>
                </a:solidFill>
              </a:rPr>
              <a:t> </a:t>
            </a:r>
          </a:p>
          <a:p>
            <a:r>
              <a:rPr lang="en-GB">
                <a:solidFill>
                  <a:srgbClr val="FFFFCC"/>
                </a:solidFill>
              </a:rPr>
              <a:t>Frequency of HLA  -  A1    ~ 10%</a:t>
            </a:r>
          </a:p>
          <a:p>
            <a:r>
              <a:rPr lang="en-GB">
                <a:solidFill>
                  <a:srgbClr val="FFFFCC"/>
                </a:solidFill>
              </a:rPr>
              <a:t>			B8    ~ 10%</a:t>
            </a:r>
          </a:p>
          <a:p>
            <a:r>
              <a:rPr lang="en-GB">
                <a:solidFill>
                  <a:srgbClr val="FFFFCC"/>
                </a:solidFill>
              </a:rPr>
              <a:t>			DR3 ~ 10%</a:t>
            </a:r>
          </a:p>
          <a:p>
            <a:endParaRPr lang="en-GB">
              <a:solidFill>
                <a:srgbClr val="FFFFCC"/>
              </a:solidFill>
            </a:endParaRPr>
          </a:p>
          <a:p>
            <a:r>
              <a:rPr lang="en-GB">
                <a:solidFill>
                  <a:srgbClr val="FFFFCC"/>
                </a:solidFill>
              </a:rPr>
              <a:t>Predicted frequency of haplotype carrying A1, B8, DR3 = 0.1%</a:t>
            </a:r>
          </a:p>
          <a:p>
            <a:endParaRPr lang="en-GB">
              <a:solidFill>
                <a:srgbClr val="FFFFCC"/>
              </a:solidFill>
            </a:endParaRPr>
          </a:p>
          <a:p>
            <a:r>
              <a:rPr lang="en-GB">
                <a:solidFill>
                  <a:srgbClr val="FFFFCC"/>
                </a:solidFill>
              </a:rPr>
              <a:t>Actual frequency = </a:t>
            </a:r>
            <a:r>
              <a:rPr lang="en-GB" sz="2800" b="1">
                <a:solidFill>
                  <a:srgbClr val="FFFFCC"/>
                </a:solidFill>
              </a:rPr>
              <a:t>10%</a:t>
            </a:r>
          </a:p>
          <a:p>
            <a:endParaRPr lang="en-GB" sz="2800" b="1">
              <a:solidFill>
                <a:srgbClr val="FFFFCC"/>
              </a:solidFill>
            </a:endParaRPr>
          </a:p>
          <a:p>
            <a:r>
              <a:rPr lang="en-GB">
                <a:solidFill>
                  <a:srgbClr val="FFFFCC"/>
                </a:solidFill>
              </a:rPr>
              <a:t>Implications: Different</a:t>
            </a:r>
            <a:r>
              <a:rPr lang="en-GB" sz="2800">
                <a:solidFill>
                  <a:srgbClr val="FFFFCC"/>
                </a:solidFill>
              </a:rPr>
              <a:t> </a:t>
            </a:r>
            <a:r>
              <a:rPr lang="en-GB">
                <a:solidFill>
                  <a:srgbClr val="FFFFCC"/>
                </a:solidFill>
              </a:rPr>
              <a:t>ethnic groups have different HLA patterns</a:t>
            </a:r>
          </a:p>
          <a:p>
            <a:r>
              <a:rPr lang="en-GB">
                <a:solidFill>
                  <a:srgbClr val="FFFFCC"/>
                </a:solidFill>
              </a:rPr>
              <a:t>  Organ transplantation between races often have poorer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65138"/>
            <a:ext cx="1925638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/>
          <a:stretch>
            <a:fillRect/>
          </a:stretch>
        </p:blipFill>
        <p:spPr bwMode="auto">
          <a:xfrm>
            <a:off x="3575050" y="492125"/>
            <a:ext cx="20732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>
            <a:fillRect/>
          </a:stretch>
        </p:blipFill>
        <p:spPr bwMode="auto">
          <a:xfrm>
            <a:off x="6467475" y="635000"/>
            <a:ext cx="2052638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1546225" y="31750"/>
            <a:ext cx="606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HLA-A201 frequencies by country/racial group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41338" y="668338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ea typeface="ＭＳ Ｐゴシック" charset="-128"/>
              </a:rPr>
              <a:t>Susceptibility to autoimmune (type 1) diabetes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60388" y="2401888"/>
            <a:ext cx="7772400" cy="3636962"/>
          </a:xfrm>
        </p:spPr>
        <p:txBody>
          <a:bodyPr/>
          <a:lstStyle/>
          <a:p>
            <a:pPr algn="l">
              <a:tabLst>
                <a:tab pos="2762250" algn="l"/>
                <a:tab pos="5526088" algn="l"/>
                <a:tab pos="6281738" algn="l"/>
              </a:tabLst>
            </a:pPr>
            <a:r>
              <a:rPr lang="en-US" sz="1800" i="1" smtClean="0">
                <a:solidFill>
                  <a:schemeClr val="bg1"/>
                </a:solidFill>
                <a:ea typeface="ＭＳ Ｐゴシック" charset="-128"/>
              </a:rPr>
              <a:t>Susceptibility gene	Linked genes	Relative risk</a:t>
            </a: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>DQB1*0302	DQA1*0301		8</a:t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>	DRB1*04</a:t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/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>DQB1*0201	DQA1*0501		4</a:t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>	DRB1*03</a:t>
            </a:r>
          </a:p>
          <a:p>
            <a:pPr algn="l">
              <a:tabLst>
                <a:tab pos="2762250" algn="l"/>
                <a:tab pos="5526088" algn="l"/>
                <a:tab pos="6281738" algn="l"/>
              </a:tabLst>
            </a:pPr>
            <a:endParaRPr lang="en-US" sz="2400" smtClean="0">
              <a:solidFill>
                <a:schemeClr val="bg1"/>
              </a:solidFill>
              <a:ea typeface="ＭＳ Ｐゴシック" charset="-128"/>
            </a:endParaRPr>
          </a:p>
          <a:p>
            <a:pPr algn="l">
              <a:tabLst>
                <a:tab pos="2762250" algn="l"/>
                <a:tab pos="5526088" algn="l"/>
                <a:tab pos="6281738" algn="l"/>
              </a:tabLst>
            </a:pP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>DQB1*04	DQA1*0301		4</a:t>
            </a:r>
            <a:br>
              <a:rPr lang="en-US" sz="1800" smtClean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1800" smtClean="0">
                <a:solidFill>
                  <a:schemeClr val="bg1"/>
                </a:solidFill>
                <a:ea typeface="ＭＳ Ｐゴシック" charset="-128"/>
              </a:rPr>
              <a:t>	DRB1*04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381250" y="322263"/>
            <a:ext cx="4105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r"/>
            <a:r>
              <a:rPr lang="en-GB" sz="5400" b="1">
                <a:solidFill>
                  <a:srgbClr val="FFFF00"/>
                </a:solidFill>
              </a:rPr>
              <a:t>The Thymus</a:t>
            </a:r>
            <a:endParaRPr lang="en-GB" sz="54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67587" name="Freeform 3"/>
          <p:cNvSpPr>
            <a:spLocks/>
          </p:cNvSpPr>
          <p:nvPr/>
        </p:nvSpPr>
        <p:spPr bwMode="auto">
          <a:xfrm>
            <a:off x="2938463" y="3284538"/>
            <a:ext cx="1377950" cy="2741612"/>
          </a:xfrm>
          <a:custGeom>
            <a:avLst/>
            <a:gdLst>
              <a:gd name="T0" fmla="*/ 2147483647 w 1022"/>
              <a:gd name="T1" fmla="*/ 2147483647 h 2032"/>
              <a:gd name="T2" fmla="*/ 2147483647 w 1022"/>
              <a:gd name="T3" fmla="*/ 2147483647 h 2032"/>
              <a:gd name="T4" fmla="*/ 2147483647 w 1022"/>
              <a:gd name="T5" fmla="*/ 2147483647 h 2032"/>
              <a:gd name="T6" fmla="*/ 2147483647 w 1022"/>
              <a:gd name="T7" fmla="*/ 2147483647 h 2032"/>
              <a:gd name="T8" fmla="*/ 2147483647 w 1022"/>
              <a:gd name="T9" fmla="*/ 2147483647 h 2032"/>
              <a:gd name="T10" fmla="*/ 2147483647 w 1022"/>
              <a:gd name="T11" fmla="*/ 2147483647 h 2032"/>
              <a:gd name="T12" fmla="*/ 2147483647 w 1022"/>
              <a:gd name="T13" fmla="*/ 2147483647 h 2032"/>
              <a:gd name="T14" fmla="*/ 2147483647 w 1022"/>
              <a:gd name="T15" fmla="*/ 2147483647 h 2032"/>
              <a:gd name="T16" fmla="*/ 2147483647 w 1022"/>
              <a:gd name="T17" fmla="*/ 2147483647 h 2032"/>
              <a:gd name="T18" fmla="*/ 2147483647 w 1022"/>
              <a:gd name="T19" fmla="*/ 2147483647 h 2032"/>
              <a:gd name="T20" fmla="*/ 2147483647 w 1022"/>
              <a:gd name="T21" fmla="*/ 2147483647 h 2032"/>
              <a:gd name="T22" fmla="*/ 2147483647 w 1022"/>
              <a:gd name="T23" fmla="*/ 2147483647 h 2032"/>
              <a:gd name="T24" fmla="*/ 2147483647 w 1022"/>
              <a:gd name="T25" fmla="*/ 2147483647 h 2032"/>
              <a:gd name="T26" fmla="*/ 2147483647 w 1022"/>
              <a:gd name="T27" fmla="*/ 2147483647 h 2032"/>
              <a:gd name="T28" fmla="*/ 2147483647 w 1022"/>
              <a:gd name="T29" fmla="*/ 2147483647 h 2032"/>
              <a:gd name="T30" fmla="*/ 2147483647 w 1022"/>
              <a:gd name="T31" fmla="*/ 2147483647 h 2032"/>
              <a:gd name="T32" fmla="*/ 2147483647 w 1022"/>
              <a:gd name="T33" fmla="*/ 2147483647 h 2032"/>
              <a:gd name="T34" fmla="*/ 0 w 1022"/>
              <a:gd name="T35" fmla="*/ 2147483647 h 2032"/>
              <a:gd name="T36" fmla="*/ 2147483647 w 1022"/>
              <a:gd name="T37" fmla="*/ 2147483647 h 2032"/>
              <a:gd name="T38" fmla="*/ 2147483647 w 1022"/>
              <a:gd name="T39" fmla="*/ 2147483647 h 2032"/>
              <a:gd name="T40" fmla="*/ 2147483647 w 1022"/>
              <a:gd name="T41" fmla="*/ 2147483647 h 2032"/>
              <a:gd name="T42" fmla="*/ 2147483647 w 1022"/>
              <a:gd name="T43" fmla="*/ 2147483647 h 2032"/>
              <a:gd name="T44" fmla="*/ 2147483647 w 1022"/>
              <a:gd name="T45" fmla="*/ 2147483647 h 2032"/>
              <a:gd name="T46" fmla="*/ 2147483647 w 1022"/>
              <a:gd name="T47" fmla="*/ 2147483647 h 2032"/>
              <a:gd name="T48" fmla="*/ 2147483647 w 1022"/>
              <a:gd name="T49" fmla="*/ 2147483647 h 2032"/>
              <a:gd name="T50" fmla="*/ 2147483647 w 1022"/>
              <a:gd name="T51" fmla="*/ 2147483647 h 2032"/>
              <a:gd name="T52" fmla="*/ 2147483647 w 1022"/>
              <a:gd name="T53" fmla="*/ 2147483647 h 2032"/>
              <a:gd name="T54" fmla="*/ 2147483647 w 1022"/>
              <a:gd name="T55" fmla="*/ 2147483647 h 2032"/>
              <a:gd name="T56" fmla="*/ 2147483647 w 1022"/>
              <a:gd name="T57" fmla="*/ 2147483647 h 2032"/>
              <a:gd name="T58" fmla="*/ 2147483647 w 1022"/>
              <a:gd name="T59" fmla="*/ 2147483647 h 2032"/>
              <a:gd name="T60" fmla="*/ 2147483647 w 1022"/>
              <a:gd name="T61" fmla="*/ 2147483647 h 2032"/>
              <a:gd name="T62" fmla="*/ 2147483647 w 1022"/>
              <a:gd name="T63" fmla="*/ 2147483647 h 2032"/>
              <a:gd name="T64" fmla="*/ 2147483647 w 1022"/>
              <a:gd name="T65" fmla="*/ 2147483647 h 2032"/>
              <a:gd name="T66" fmla="*/ 2147483647 w 1022"/>
              <a:gd name="T67" fmla="*/ 2147483647 h 2032"/>
              <a:gd name="T68" fmla="*/ 2147483647 w 1022"/>
              <a:gd name="T69" fmla="*/ 2147483647 h 2032"/>
              <a:gd name="T70" fmla="*/ 2147483647 w 1022"/>
              <a:gd name="T71" fmla="*/ 2147483647 h 2032"/>
              <a:gd name="T72" fmla="*/ 2147483647 w 1022"/>
              <a:gd name="T73" fmla="*/ 2147483647 h 2032"/>
              <a:gd name="T74" fmla="*/ 2147483647 w 1022"/>
              <a:gd name="T75" fmla="*/ 2147483647 h 2032"/>
              <a:gd name="T76" fmla="*/ 2147483647 w 1022"/>
              <a:gd name="T77" fmla="*/ 2147483647 h 2032"/>
              <a:gd name="T78" fmla="*/ 2147483647 w 1022"/>
              <a:gd name="T79" fmla="*/ 2147483647 h 2032"/>
              <a:gd name="T80" fmla="*/ 2147483647 w 1022"/>
              <a:gd name="T81" fmla="*/ 2147483647 h 2032"/>
              <a:gd name="T82" fmla="*/ 2147483647 w 1022"/>
              <a:gd name="T83" fmla="*/ 2147483647 h 2032"/>
              <a:gd name="T84" fmla="*/ 2147483647 w 1022"/>
              <a:gd name="T85" fmla="*/ 2147483647 h 2032"/>
              <a:gd name="T86" fmla="*/ 2147483647 w 1022"/>
              <a:gd name="T87" fmla="*/ 2147483647 h 2032"/>
              <a:gd name="T88" fmla="*/ 2147483647 w 1022"/>
              <a:gd name="T89" fmla="*/ 2147483647 h 2032"/>
              <a:gd name="T90" fmla="*/ 2147483647 w 1022"/>
              <a:gd name="T91" fmla="*/ 2147483647 h 2032"/>
              <a:gd name="T92" fmla="*/ 2147483647 w 1022"/>
              <a:gd name="T93" fmla="*/ 2147483647 h 2032"/>
              <a:gd name="T94" fmla="*/ 2147483647 w 1022"/>
              <a:gd name="T95" fmla="*/ 2147483647 h 2032"/>
              <a:gd name="T96" fmla="*/ 2147483647 w 1022"/>
              <a:gd name="T97" fmla="*/ 2147483647 h 2032"/>
              <a:gd name="T98" fmla="*/ 2147483647 w 1022"/>
              <a:gd name="T99" fmla="*/ 2147483647 h 2032"/>
              <a:gd name="T100" fmla="*/ 2147483647 w 1022"/>
              <a:gd name="T101" fmla="*/ 2147483647 h 2032"/>
              <a:gd name="T102" fmla="*/ 2147483647 w 1022"/>
              <a:gd name="T103" fmla="*/ 2147483647 h 2032"/>
              <a:gd name="T104" fmla="*/ 2147483647 w 1022"/>
              <a:gd name="T105" fmla="*/ 2147483647 h 2032"/>
              <a:gd name="T106" fmla="*/ 2147483647 w 1022"/>
              <a:gd name="T107" fmla="*/ 2147483647 h 2032"/>
              <a:gd name="T108" fmla="*/ 2147483647 w 1022"/>
              <a:gd name="T109" fmla="*/ 2147483647 h 2032"/>
              <a:gd name="T110" fmla="*/ 2147483647 w 1022"/>
              <a:gd name="T111" fmla="*/ 2147483647 h 2032"/>
              <a:gd name="T112" fmla="*/ 2147483647 w 1022"/>
              <a:gd name="T113" fmla="*/ 2147483647 h 2032"/>
              <a:gd name="T114" fmla="*/ 2147483647 w 1022"/>
              <a:gd name="T115" fmla="*/ 0 h 2032"/>
              <a:gd name="T116" fmla="*/ 2147483647 w 1022"/>
              <a:gd name="T117" fmla="*/ 2147483647 h 2032"/>
              <a:gd name="T118" fmla="*/ 2147483647 w 1022"/>
              <a:gd name="T119" fmla="*/ 2147483647 h 2032"/>
              <a:gd name="T120" fmla="*/ 2147483647 w 1022"/>
              <a:gd name="T121" fmla="*/ 2147483647 h 2032"/>
              <a:gd name="T122" fmla="*/ 2147483647 w 1022"/>
              <a:gd name="T123" fmla="*/ 2147483647 h 2032"/>
              <a:gd name="T124" fmla="*/ 2147483647 w 1022"/>
              <a:gd name="T125" fmla="*/ 2147483647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764" y="140"/>
                </a:moveTo>
                <a:lnTo>
                  <a:pt x="752" y="140"/>
                </a:lnTo>
                <a:lnTo>
                  <a:pt x="740" y="157"/>
                </a:lnTo>
                <a:lnTo>
                  <a:pt x="727" y="157"/>
                </a:lnTo>
                <a:lnTo>
                  <a:pt x="697" y="173"/>
                </a:lnTo>
                <a:lnTo>
                  <a:pt x="685" y="190"/>
                </a:lnTo>
                <a:lnTo>
                  <a:pt x="666" y="199"/>
                </a:lnTo>
                <a:lnTo>
                  <a:pt x="642" y="215"/>
                </a:lnTo>
                <a:lnTo>
                  <a:pt x="630" y="223"/>
                </a:lnTo>
                <a:lnTo>
                  <a:pt x="605" y="239"/>
                </a:lnTo>
                <a:lnTo>
                  <a:pt x="581" y="265"/>
                </a:lnTo>
                <a:lnTo>
                  <a:pt x="562" y="281"/>
                </a:lnTo>
                <a:lnTo>
                  <a:pt x="544" y="305"/>
                </a:lnTo>
                <a:lnTo>
                  <a:pt x="507" y="347"/>
                </a:lnTo>
                <a:lnTo>
                  <a:pt x="489" y="372"/>
                </a:lnTo>
                <a:lnTo>
                  <a:pt x="471" y="397"/>
                </a:lnTo>
                <a:lnTo>
                  <a:pt x="452" y="421"/>
                </a:lnTo>
                <a:lnTo>
                  <a:pt x="434" y="454"/>
                </a:lnTo>
                <a:lnTo>
                  <a:pt x="422" y="471"/>
                </a:lnTo>
                <a:lnTo>
                  <a:pt x="403" y="496"/>
                </a:lnTo>
                <a:lnTo>
                  <a:pt x="385" y="520"/>
                </a:lnTo>
                <a:lnTo>
                  <a:pt x="373" y="545"/>
                </a:lnTo>
                <a:lnTo>
                  <a:pt x="355" y="570"/>
                </a:lnTo>
                <a:lnTo>
                  <a:pt x="336" y="595"/>
                </a:lnTo>
                <a:lnTo>
                  <a:pt x="324" y="619"/>
                </a:lnTo>
                <a:lnTo>
                  <a:pt x="306" y="644"/>
                </a:lnTo>
                <a:lnTo>
                  <a:pt x="294" y="669"/>
                </a:lnTo>
                <a:lnTo>
                  <a:pt x="275" y="694"/>
                </a:lnTo>
                <a:lnTo>
                  <a:pt x="263" y="718"/>
                </a:lnTo>
                <a:lnTo>
                  <a:pt x="245" y="743"/>
                </a:lnTo>
                <a:lnTo>
                  <a:pt x="232" y="760"/>
                </a:lnTo>
                <a:lnTo>
                  <a:pt x="214" y="784"/>
                </a:lnTo>
                <a:lnTo>
                  <a:pt x="202" y="810"/>
                </a:lnTo>
                <a:lnTo>
                  <a:pt x="184" y="834"/>
                </a:lnTo>
                <a:lnTo>
                  <a:pt x="172" y="859"/>
                </a:lnTo>
                <a:lnTo>
                  <a:pt x="159" y="883"/>
                </a:lnTo>
                <a:lnTo>
                  <a:pt x="141" y="909"/>
                </a:lnTo>
                <a:lnTo>
                  <a:pt x="128" y="933"/>
                </a:lnTo>
                <a:lnTo>
                  <a:pt x="117" y="958"/>
                </a:lnTo>
                <a:lnTo>
                  <a:pt x="104" y="982"/>
                </a:lnTo>
                <a:lnTo>
                  <a:pt x="92" y="1016"/>
                </a:lnTo>
                <a:lnTo>
                  <a:pt x="80" y="1041"/>
                </a:lnTo>
                <a:lnTo>
                  <a:pt x="68" y="1065"/>
                </a:lnTo>
                <a:lnTo>
                  <a:pt x="55" y="1098"/>
                </a:lnTo>
                <a:lnTo>
                  <a:pt x="43" y="1123"/>
                </a:lnTo>
                <a:lnTo>
                  <a:pt x="37" y="1148"/>
                </a:lnTo>
                <a:lnTo>
                  <a:pt x="24" y="1181"/>
                </a:lnTo>
                <a:lnTo>
                  <a:pt x="19" y="1206"/>
                </a:lnTo>
                <a:lnTo>
                  <a:pt x="13" y="1230"/>
                </a:lnTo>
                <a:lnTo>
                  <a:pt x="13" y="1255"/>
                </a:lnTo>
                <a:lnTo>
                  <a:pt x="6" y="1280"/>
                </a:lnTo>
                <a:lnTo>
                  <a:pt x="0" y="1305"/>
                </a:lnTo>
                <a:lnTo>
                  <a:pt x="0" y="1338"/>
                </a:lnTo>
                <a:lnTo>
                  <a:pt x="0" y="1362"/>
                </a:lnTo>
                <a:lnTo>
                  <a:pt x="0" y="1379"/>
                </a:lnTo>
                <a:lnTo>
                  <a:pt x="0" y="1404"/>
                </a:lnTo>
                <a:lnTo>
                  <a:pt x="6" y="1445"/>
                </a:lnTo>
                <a:lnTo>
                  <a:pt x="13" y="1487"/>
                </a:lnTo>
                <a:lnTo>
                  <a:pt x="24" y="1520"/>
                </a:lnTo>
                <a:lnTo>
                  <a:pt x="37" y="1553"/>
                </a:lnTo>
                <a:lnTo>
                  <a:pt x="49" y="1586"/>
                </a:lnTo>
                <a:lnTo>
                  <a:pt x="61" y="1619"/>
                </a:lnTo>
                <a:lnTo>
                  <a:pt x="80" y="1643"/>
                </a:lnTo>
                <a:lnTo>
                  <a:pt x="98" y="1676"/>
                </a:lnTo>
                <a:lnTo>
                  <a:pt x="110" y="1693"/>
                </a:lnTo>
                <a:lnTo>
                  <a:pt x="123" y="1701"/>
                </a:lnTo>
                <a:lnTo>
                  <a:pt x="135" y="1718"/>
                </a:lnTo>
                <a:lnTo>
                  <a:pt x="147" y="1734"/>
                </a:lnTo>
                <a:lnTo>
                  <a:pt x="159" y="1751"/>
                </a:lnTo>
                <a:lnTo>
                  <a:pt x="172" y="1759"/>
                </a:lnTo>
                <a:lnTo>
                  <a:pt x="190" y="1775"/>
                </a:lnTo>
                <a:lnTo>
                  <a:pt x="220" y="1800"/>
                </a:lnTo>
                <a:lnTo>
                  <a:pt x="239" y="1817"/>
                </a:lnTo>
                <a:lnTo>
                  <a:pt x="269" y="1841"/>
                </a:lnTo>
                <a:lnTo>
                  <a:pt x="288" y="1858"/>
                </a:lnTo>
                <a:lnTo>
                  <a:pt x="306" y="1874"/>
                </a:lnTo>
                <a:lnTo>
                  <a:pt x="324" y="1891"/>
                </a:lnTo>
                <a:lnTo>
                  <a:pt x="348" y="1899"/>
                </a:lnTo>
                <a:lnTo>
                  <a:pt x="361" y="1907"/>
                </a:lnTo>
                <a:lnTo>
                  <a:pt x="385" y="1924"/>
                </a:lnTo>
                <a:lnTo>
                  <a:pt x="403" y="1940"/>
                </a:lnTo>
                <a:lnTo>
                  <a:pt x="422" y="1949"/>
                </a:lnTo>
                <a:lnTo>
                  <a:pt x="447" y="1957"/>
                </a:lnTo>
                <a:lnTo>
                  <a:pt x="465" y="1965"/>
                </a:lnTo>
                <a:lnTo>
                  <a:pt x="489" y="1982"/>
                </a:lnTo>
                <a:lnTo>
                  <a:pt x="507" y="1990"/>
                </a:lnTo>
                <a:lnTo>
                  <a:pt x="526" y="1998"/>
                </a:lnTo>
                <a:lnTo>
                  <a:pt x="550" y="2006"/>
                </a:lnTo>
                <a:lnTo>
                  <a:pt x="569" y="2015"/>
                </a:lnTo>
                <a:lnTo>
                  <a:pt x="587" y="2023"/>
                </a:lnTo>
                <a:lnTo>
                  <a:pt x="605" y="2023"/>
                </a:lnTo>
                <a:lnTo>
                  <a:pt x="618" y="2031"/>
                </a:lnTo>
                <a:lnTo>
                  <a:pt x="636" y="2031"/>
                </a:lnTo>
                <a:lnTo>
                  <a:pt x="648" y="2031"/>
                </a:lnTo>
                <a:lnTo>
                  <a:pt x="673" y="2031"/>
                </a:lnTo>
                <a:lnTo>
                  <a:pt x="691" y="2015"/>
                </a:lnTo>
                <a:lnTo>
                  <a:pt x="703" y="1998"/>
                </a:lnTo>
                <a:lnTo>
                  <a:pt x="715" y="1982"/>
                </a:lnTo>
                <a:lnTo>
                  <a:pt x="727" y="1965"/>
                </a:lnTo>
                <a:lnTo>
                  <a:pt x="740" y="1940"/>
                </a:lnTo>
                <a:lnTo>
                  <a:pt x="752" y="1916"/>
                </a:lnTo>
                <a:lnTo>
                  <a:pt x="764" y="1907"/>
                </a:lnTo>
                <a:lnTo>
                  <a:pt x="776" y="1883"/>
                </a:lnTo>
                <a:lnTo>
                  <a:pt x="789" y="1858"/>
                </a:lnTo>
                <a:lnTo>
                  <a:pt x="801" y="1841"/>
                </a:lnTo>
                <a:lnTo>
                  <a:pt x="813" y="1825"/>
                </a:lnTo>
                <a:lnTo>
                  <a:pt x="819" y="1808"/>
                </a:lnTo>
                <a:lnTo>
                  <a:pt x="837" y="1784"/>
                </a:lnTo>
                <a:lnTo>
                  <a:pt x="844" y="1767"/>
                </a:lnTo>
                <a:lnTo>
                  <a:pt x="856" y="1734"/>
                </a:lnTo>
                <a:lnTo>
                  <a:pt x="868" y="1726"/>
                </a:lnTo>
                <a:lnTo>
                  <a:pt x="880" y="1701"/>
                </a:lnTo>
                <a:lnTo>
                  <a:pt x="893" y="1668"/>
                </a:lnTo>
                <a:lnTo>
                  <a:pt x="904" y="1643"/>
                </a:lnTo>
                <a:lnTo>
                  <a:pt x="911" y="1626"/>
                </a:lnTo>
                <a:lnTo>
                  <a:pt x="923" y="1602"/>
                </a:lnTo>
                <a:lnTo>
                  <a:pt x="935" y="1569"/>
                </a:lnTo>
                <a:lnTo>
                  <a:pt x="941" y="1544"/>
                </a:lnTo>
                <a:lnTo>
                  <a:pt x="948" y="1527"/>
                </a:lnTo>
                <a:lnTo>
                  <a:pt x="953" y="1503"/>
                </a:lnTo>
                <a:lnTo>
                  <a:pt x="960" y="1470"/>
                </a:lnTo>
                <a:lnTo>
                  <a:pt x="966" y="1445"/>
                </a:lnTo>
                <a:lnTo>
                  <a:pt x="972" y="1420"/>
                </a:lnTo>
                <a:lnTo>
                  <a:pt x="972" y="1387"/>
                </a:lnTo>
                <a:lnTo>
                  <a:pt x="978" y="1354"/>
                </a:lnTo>
                <a:lnTo>
                  <a:pt x="978" y="1321"/>
                </a:lnTo>
                <a:lnTo>
                  <a:pt x="978" y="1296"/>
                </a:lnTo>
                <a:lnTo>
                  <a:pt x="978" y="1272"/>
                </a:lnTo>
                <a:lnTo>
                  <a:pt x="978" y="1255"/>
                </a:lnTo>
                <a:lnTo>
                  <a:pt x="978" y="1230"/>
                </a:lnTo>
                <a:lnTo>
                  <a:pt x="978" y="1206"/>
                </a:lnTo>
                <a:lnTo>
                  <a:pt x="978" y="1189"/>
                </a:lnTo>
                <a:lnTo>
                  <a:pt x="978" y="1164"/>
                </a:lnTo>
                <a:lnTo>
                  <a:pt x="978" y="1140"/>
                </a:lnTo>
                <a:lnTo>
                  <a:pt x="978" y="1123"/>
                </a:lnTo>
                <a:lnTo>
                  <a:pt x="978" y="1090"/>
                </a:lnTo>
                <a:lnTo>
                  <a:pt x="978" y="1065"/>
                </a:lnTo>
                <a:lnTo>
                  <a:pt x="978" y="1041"/>
                </a:lnTo>
                <a:lnTo>
                  <a:pt x="978" y="1024"/>
                </a:lnTo>
                <a:lnTo>
                  <a:pt x="984" y="999"/>
                </a:lnTo>
                <a:lnTo>
                  <a:pt x="984" y="982"/>
                </a:lnTo>
                <a:lnTo>
                  <a:pt x="984" y="958"/>
                </a:lnTo>
                <a:lnTo>
                  <a:pt x="990" y="925"/>
                </a:lnTo>
                <a:lnTo>
                  <a:pt x="990" y="883"/>
                </a:lnTo>
                <a:lnTo>
                  <a:pt x="997" y="843"/>
                </a:lnTo>
                <a:lnTo>
                  <a:pt x="997" y="817"/>
                </a:lnTo>
                <a:lnTo>
                  <a:pt x="1002" y="784"/>
                </a:lnTo>
                <a:lnTo>
                  <a:pt x="1002" y="760"/>
                </a:lnTo>
                <a:lnTo>
                  <a:pt x="1002" y="727"/>
                </a:lnTo>
                <a:lnTo>
                  <a:pt x="1008" y="702"/>
                </a:lnTo>
                <a:lnTo>
                  <a:pt x="1008" y="669"/>
                </a:lnTo>
                <a:lnTo>
                  <a:pt x="1008" y="636"/>
                </a:lnTo>
                <a:lnTo>
                  <a:pt x="1015" y="603"/>
                </a:lnTo>
                <a:lnTo>
                  <a:pt x="1015" y="570"/>
                </a:lnTo>
                <a:lnTo>
                  <a:pt x="1015" y="537"/>
                </a:lnTo>
                <a:lnTo>
                  <a:pt x="1015" y="504"/>
                </a:lnTo>
                <a:lnTo>
                  <a:pt x="1021" y="471"/>
                </a:lnTo>
                <a:lnTo>
                  <a:pt x="1021" y="438"/>
                </a:lnTo>
                <a:lnTo>
                  <a:pt x="1021" y="397"/>
                </a:lnTo>
                <a:lnTo>
                  <a:pt x="1021" y="364"/>
                </a:lnTo>
                <a:lnTo>
                  <a:pt x="1021" y="331"/>
                </a:lnTo>
                <a:lnTo>
                  <a:pt x="1021" y="289"/>
                </a:lnTo>
                <a:lnTo>
                  <a:pt x="1021" y="256"/>
                </a:lnTo>
                <a:lnTo>
                  <a:pt x="1021" y="223"/>
                </a:lnTo>
                <a:lnTo>
                  <a:pt x="1015" y="190"/>
                </a:lnTo>
                <a:lnTo>
                  <a:pt x="1015" y="157"/>
                </a:lnTo>
                <a:lnTo>
                  <a:pt x="1015" y="133"/>
                </a:lnTo>
                <a:lnTo>
                  <a:pt x="1008" y="107"/>
                </a:lnTo>
                <a:lnTo>
                  <a:pt x="1002" y="83"/>
                </a:lnTo>
                <a:lnTo>
                  <a:pt x="1002" y="66"/>
                </a:lnTo>
                <a:lnTo>
                  <a:pt x="997" y="41"/>
                </a:lnTo>
                <a:lnTo>
                  <a:pt x="984" y="17"/>
                </a:lnTo>
                <a:lnTo>
                  <a:pt x="978" y="0"/>
                </a:lnTo>
                <a:lnTo>
                  <a:pt x="960" y="0"/>
                </a:lnTo>
                <a:lnTo>
                  <a:pt x="941" y="0"/>
                </a:lnTo>
                <a:lnTo>
                  <a:pt x="929" y="0"/>
                </a:lnTo>
                <a:lnTo>
                  <a:pt x="911" y="8"/>
                </a:lnTo>
                <a:lnTo>
                  <a:pt x="893" y="8"/>
                </a:lnTo>
                <a:lnTo>
                  <a:pt x="880" y="17"/>
                </a:lnTo>
                <a:lnTo>
                  <a:pt x="862" y="25"/>
                </a:lnTo>
                <a:lnTo>
                  <a:pt x="849" y="33"/>
                </a:lnTo>
                <a:lnTo>
                  <a:pt x="844" y="50"/>
                </a:lnTo>
                <a:lnTo>
                  <a:pt x="831" y="58"/>
                </a:lnTo>
                <a:lnTo>
                  <a:pt x="813" y="74"/>
                </a:lnTo>
                <a:lnTo>
                  <a:pt x="801" y="91"/>
                </a:lnTo>
                <a:lnTo>
                  <a:pt x="782" y="107"/>
                </a:lnTo>
                <a:lnTo>
                  <a:pt x="776" y="124"/>
                </a:lnTo>
                <a:lnTo>
                  <a:pt x="758" y="140"/>
                </a:lnTo>
                <a:lnTo>
                  <a:pt x="752" y="157"/>
                </a:lnTo>
                <a:lnTo>
                  <a:pt x="764" y="140"/>
                </a:lnTo>
              </a:path>
            </a:pathLst>
          </a:custGeom>
          <a:gradFill rotWithShape="0">
            <a:gsLst>
              <a:gs pos="0">
                <a:srgbClr val="420026"/>
              </a:gs>
              <a:gs pos="100000">
                <a:srgbClr val="DC008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3398838" y="4027488"/>
            <a:ext cx="620712" cy="1533525"/>
          </a:xfrm>
          <a:custGeom>
            <a:avLst/>
            <a:gdLst>
              <a:gd name="T0" fmla="*/ 2147483647 w 460"/>
              <a:gd name="T1" fmla="*/ 2147483647 h 1137"/>
              <a:gd name="T2" fmla="*/ 2147483647 w 460"/>
              <a:gd name="T3" fmla="*/ 2147483647 h 1137"/>
              <a:gd name="T4" fmla="*/ 2147483647 w 460"/>
              <a:gd name="T5" fmla="*/ 2147483647 h 1137"/>
              <a:gd name="T6" fmla="*/ 2147483647 w 460"/>
              <a:gd name="T7" fmla="*/ 2147483647 h 1137"/>
              <a:gd name="T8" fmla="*/ 2147483647 w 460"/>
              <a:gd name="T9" fmla="*/ 2147483647 h 1137"/>
              <a:gd name="T10" fmla="*/ 2147483647 w 460"/>
              <a:gd name="T11" fmla="*/ 2147483647 h 1137"/>
              <a:gd name="T12" fmla="*/ 2147483647 w 460"/>
              <a:gd name="T13" fmla="*/ 2147483647 h 1137"/>
              <a:gd name="T14" fmla="*/ 2147483647 w 460"/>
              <a:gd name="T15" fmla="*/ 2147483647 h 1137"/>
              <a:gd name="T16" fmla="*/ 2147483647 w 460"/>
              <a:gd name="T17" fmla="*/ 2147483647 h 1137"/>
              <a:gd name="T18" fmla="*/ 2147483647 w 460"/>
              <a:gd name="T19" fmla="*/ 2147483647 h 1137"/>
              <a:gd name="T20" fmla="*/ 2147483647 w 460"/>
              <a:gd name="T21" fmla="*/ 2147483647 h 1137"/>
              <a:gd name="T22" fmla="*/ 2147483647 w 460"/>
              <a:gd name="T23" fmla="*/ 2147483647 h 1137"/>
              <a:gd name="T24" fmla="*/ 2147483647 w 460"/>
              <a:gd name="T25" fmla="*/ 2147483647 h 1137"/>
              <a:gd name="T26" fmla="*/ 2147483647 w 460"/>
              <a:gd name="T27" fmla="*/ 2147483647 h 1137"/>
              <a:gd name="T28" fmla="*/ 2147483647 w 460"/>
              <a:gd name="T29" fmla="*/ 2147483647 h 1137"/>
              <a:gd name="T30" fmla="*/ 2147483647 w 460"/>
              <a:gd name="T31" fmla="*/ 2147483647 h 1137"/>
              <a:gd name="T32" fmla="*/ 2147483647 w 460"/>
              <a:gd name="T33" fmla="*/ 2147483647 h 1137"/>
              <a:gd name="T34" fmla="*/ 0 w 460"/>
              <a:gd name="T35" fmla="*/ 2147483647 h 1137"/>
              <a:gd name="T36" fmla="*/ 2147483647 w 460"/>
              <a:gd name="T37" fmla="*/ 2147483647 h 1137"/>
              <a:gd name="T38" fmla="*/ 2147483647 w 460"/>
              <a:gd name="T39" fmla="*/ 2147483647 h 1137"/>
              <a:gd name="T40" fmla="*/ 2147483647 w 460"/>
              <a:gd name="T41" fmla="*/ 2147483647 h 1137"/>
              <a:gd name="T42" fmla="*/ 2147483647 w 460"/>
              <a:gd name="T43" fmla="*/ 2147483647 h 1137"/>
              <a:gd name="T44" fmla="*/ 2147483647 w 460"/>
              <a:gd name="T45" fmla="*/ 2147483647 h 1137"/>
              <a:gd name="T46" fmla="*/ 2147483647 w 460"/>
              <a:gd name="T47" fmla="*/ 2147483647 h 1137"/>
              <a:gd name="T48" fmla="*/ 2147483647 w 460"/>
              <a:gd name="T49" fmla="*/ 2147483647 h 1137"/>
              <a:gd name="T50" fmla="*/ 2147483647 w 460"/>
              <a:gd name="T51" fmla="*/ 2147483647 h 1137"/>
              <a:gd name="T52" fmla="*/ 2147483647 w 460"/>
              <a:gd name="T53" fmla="*/ 2147483647 h 1137"/>
              <a:gd name="T54" fmla="*/ 2147483647 w 460"/>
              <a:gd name="T55" fmla="*/ 2147483647 h 1137"/>
              <a:gd name="T56" fmla="*/ 2147483647 w 460"/>
              <a:gd name="T57" fmla="*/ 2147483647 h 1137"/>
              <a:gd name="T58" fmla="*/ 2147483647 w 460"/>
              <a:gd name="T59" fmla="*/ 2147483647 h 1137"/>
              <a:gd name="T60" fmla="*/ 2147483647 w 460"/>
              <a:gd name="T61" fmla="*/ 2147483647 h 1137"/>
              <a:gd name="T62" fmla="*/ 2147483647 w 460"/>
              <a:gd name="T63" fmla="*/ 2147483647 h 1137"/>
              <a:gd name="T64" fmla="*/ 2147483647 w 460"/>
              <a:gd name="T65" fmla="*/ 2147483647 h 1137"/>
              <a:gd name="T66" fmla="*/ 2147483647 w 460"/>
              <a:gd name="T67" fmla="*/ 2147483647 h 1137"/>
              <a:gd name="T68" fmla="*/ 2147483647 w 460"/>
              <a:gd name="T69" fmla="*/ 2147483647 h 1137"/>
              <a:gd name="T70" fmla="*/ 2147483647 w 460"/>
              <a:gd name="T71" fmla="*/ 2147483647 h 1137"/>
              <a:gd name="T72" fmla="*/ 2147483647 w 460"/>
              <a:gd name="T73" fmla="*/ 2147483647 h 1137"/>
              <a:gd name="T74" fmla="*/ 2147483647 w 460"/>
              <a:gd name="T75" fmla="*/ 2147483647 h 1137"/>
              <a:gd name="T76" fmla="*/ 2147483647 w 460"/>
              <a:gd name="T77" fmla="*/ 2147483647 h 1137"/>
              <a:gd name="T78" fmla="*/ 2147483647 w 460"/>
              <a:gd name="T79" fmla="*/ 2147483647 h 1137"/>
              <a:gd name="T80" fmla="*/ 2147483647 w 460"/>
              <a:gd name="T81" fmla="*/ 2147483647 h 1137"/>
              <a:gd name="T82" fmla="*/ 2147483647 w 460"/>
              <a:gd name="T83" fmla="*/ 2147483647 h 1137"/>
              <a:gd name="T84" fmla="*/ 2147483647 w 460"/>
              <a:gd name="T85" fmla="*/ 2147483647 h 1137"/>
              <a:gd name="T86" fmla="*/ 2147483647 w 460"/>
              <a:gd name="T87" fmla="*/ 2147483647 h 1137"/>
              <a:gd name="T88" fmla="*/ 2147483647 w 460"/>
              <a:gd name="T89" fmla="*/ 2147483647 h 1137"/>
              <a:gd name="T90" fmla="*/ 2147483647 w 460"/>
              <a:gd name="T91" fmla="*/ 2147483647 h 1137"/>
              <a:gd name="T92" fmla="*/ 2147483647 w 460"/>
              <a:gd name="T93" fmla="*/ 2147483647 h 1137"/>
              <a:gd name="T94" fmla="*/ 2147483647 w 460"/>
              <a:gd name="T95" fmla="*/ 2147483647 h 1137"/>
              <a:gd name="T96" fmla="*/ 2147483647 w 460"/>
              <a:gd name="T97" fmla="*/ 2147483647 h 1137"/>
              <a:gd name="T98" fmla="*/ 2147483647 w 460"/>
              <a:gd name="T99" fmla="*/ 2147483647 h 1137"/>
              <a:gd name="T100" fmla="*/ 2147483647 w 460"/>
              <a:gd name="T101" fmla="*/ 2147483647 h 1137"/>
              <a:gd name="T102" fmla="*/ 2147483647 w 460"/>
              <a:gd name="T103" fmla="*/ 2147483647 h 1137"/>
              <a:gd name="T104" fmla="*/ 2147483647 w 460"/>
              <a:gd name="T105" fmla="*/ 2147483647 h 1137"/>
              <a:gd name="T106" fmla="*/ 2147483647 w 460"/>
              <a:gd name="T107" fmla="*/ 2147483647 h 1137"/>
              <a:gd name="T108" fmla="*/ 2147483647 w 460"/>
              <a:gd name="T109" fmla="*/ 2147483647 h 1137"/>
              <a:gd name="T110" fmla="*/ 2147483647 w 460"/>
              <a:gd name="T111" fmla="*/ 2147483647 h 1137"/>
              <a:gd name="T112" fmla="*/ 2147483647 w 460"/>
              <a:gd name="T113" fmla="*/ 2147483647 h 1137"/>
              <a:gd name="T114" fmla="*/ 2147483647 w 460"/>
              <a:gd name="T115" fmla="*/ 0 h 1137"/>
              <a:gd name="T116" fmla="*/ 2147483647 w 460"/>
              <a:gd name="T117" fmla="*/ 2147483647 h 1137"/>
              <a:gd name="T118" fmla="*/ 2147483647 w 460"/>
              <a:gd name="T119" fmla="*/ 2147483647 h 1137"/>
              <a:gd name="T120" fmla="*/ 2147483647 w 460"/>
              <a:gd name="T121" fmla="*/ 2147483647 h 1137"/>
              <a:gd name="T122" fmla="*/ 2147483647 w 460"/>
              <a:gd name="T123" fmla="*/ 2147483647 h 1137"/>
              <a:gd name="T124" fmla="*/ 2147483647 w 460"/>
              <a:gd name="T125" fmla="*/ 2147483647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344" y="79"/>
                </a:moveTo>
                <a:lnTo>
                  <a:pt x="338" y="79"/>
                </a:lnTo>
                <a:lnTo>
                  <a:pt x="333" y="88"/>
                </a:lnTo>
                <a:lnTo>
                  <a:pt x="327" y="88"/>
                </a:lnTo>
                <a:lnTo>
                  <a:pt x="313" y="97"/>
                </a:lnTo>
                <a:lnTo>
                  <a:pt x="308" y="107"/>
                </a:lnTo>
                <a:lnTo>
                  <a:pt x="300" y="111"/>
                </a:lnTo>
                <a:lnTo>
                  <a:pt x="289" y="120"/>
                </a:lnTo>
                <a:lnTo>
                  <a:pt x="283" y="125"/>
                </a:lnTo>
                <a:lnTo>
                  <a:pt x="272" y="134"/>
                </a:lnTo>
                <a:lnTo>
                  <a:pt x="261" y="148"/>
                </a:lnTo>
                <a:lnTo>
                  <a:pt x="253" y="157"/>
                </a:lnTo>
                <a:lnTo>
                  <a:pt x="245" y="171"/>
                </a:lnTo>
                <a:lnTo>
                  <a:pt x="228" y="194"/>
                </a:lnTo>
                <a:lnTo>
                  <a:pt x="220" y="208"/>
                </a:lnTo>
                <a:lnTo>
                  <a:pt x="212" y="222"/>
                </a:lnTo>
                <a:lnTo>
                  <a:pt x="203" y="236"/>
                </a:lnTo>
                <a:lnTo>
                  <a:pt x="195" y="254"/>
                </a:lnTo>
                <a:lnTo>
                  <a:pt x="190" y="264"/>
                </a:lnTo>
                <a:lnTo>
                  <a:pt x="181" y="277"/>
                </a:lnTo>
                <a:lnTo>
                  <a:pt x="173" y="291"/>
                </a:lnTo>
                <a:lnTo>
                  <a:pt x="168" y="305"/>
                </a:lnTo>
                <a:lnTo>
                  <a:pt x="159" y="319"/>
                </a:lnTo>
                <a:lnTo>
                  <a:pt x="151" y="333"/>
                </a:lnTo>
                <a:lnTo>
                  <a:pt x="146" y="346"/>
                </a:lnTo>
                <a:lnTo>
                  <a:pt x="137" y="360"/>
                </a:lnTo>
                <a:lnTo>
                  <a:pt x="132" y="374"/>
                </a:lnTo>
                <a:lnTo>
                  <a:pt x="124" y="388"/>
                </a:lnTo>
                <a:lnTo>
                  <a:pt x="118" y="402"/>
                </a:lnTo>
                <a:lnTo>
                  <a:pt x="110" y="416"/>
                </a:lnTo>
                <a:lnTo>
                  <a:pt x="104" y="425"/>
                </a:lnTo>
                <a:lnTo>
                  <a:pt x="96" y="439"/>
                </a:lnTo>
                <a:lnTo>
                  <a:pt x="91" y="453"/>
                </a:lnTo>
                <a:lnTo>
                  <a:pt x="83" y="467"/>
                </a:lnTo>
                <a:lnTo>
                  <a:pt x="77" y="480"/>
                </a:lnTo>
                <a:lnTo>
                  <a:pt x="72" y="494"/>
                </a:lnTo>
                <a:lnTo>
                  <a:pt x="63" y="508"/>
                </a:lnTo>
                <a:lnTo>
                  <a:pt x="58" y="522"/>
                </a:lnTo>
                <a:lnTo>
                  <a:pt x="52" y="536"/>
                </a:lnTo>
                <a:lnTo>
                  <a:pt x="47" y="550"/>
                </a:lnTo>
                <a:lnTo>
                  <a:pt x="41" y="568"/>
                </a:lnTo>
                <a:lnTo>
                  <a:pt x="36" y="582"/>
                </a:lnTo>
                <a:lnTo>
                  <a:pt x="30" y="596"/>
                </a:lnTo>
                <a:lnTo>
                  <a:pt x="25" y="614"/>
                </a:lnTo>
                <a:lnTo>
                  <a:pt x="19" y="628"/>
                </a:lnTo>
                <a:lnTo>
                  <a:pt x="17" y="642"/>
                </a:lnTo>
                <a:lnTo>
                  <a:pt x="11" y="661"/>
                </a:lnTo>
                <a:lnTo>
                  <a:pt x="8" y="675"/>
                </a:lnTo>
                <a:lnTo>
                  <a:pt x="6" y="688"/>
                </a:lnTo>
                <a:lnTo>
                  <a:pt x="6" y="702"/>
                </a:lnTo>
                <a:lnTo>
                  <a:pt x="3" y="716"/>
                </a:lnTo>
                <a:lnTo>
                  <a:pt x="0" y="730"/>
                </a:lnTo>
                <a:lnTo>
                  <a:pt x="0" y="748"/>
                </a:lnTo>
                <a:lnTo>
                  <a:pt x="0" y="762"/>
                </a:lnTo>
                <a:lnTo>
                  <a:pt x="0" y="772"/>
                </a:lnTo>
                <a:lnTo>
                  <a:pt x="0" y="785"/>
                </a:lnTo>
                <a:lnTo>
                  <a:pt x="3" y="808"/>
                </a:lnTo>
                <a:lnTo>
                  <a:pt x="6" y="832"/>
                </a:lnTo>
                <a:lnTo>
                  <a:pt x="11" y="850"/>
                </a:lnTo>
                <a:lnTo>
                  <a:pt x="17" y="869"/>
                </a:lnTo>
                <a:lnTo>
                  <a:pt x="22" y="887"/>
                </a:lnTo>
                <a:lnTo>
                  <a:pt x="28" y="905"/>
                </a:lnTo>
                <a:lnTo>
                  <a:pt x="36" y="919"/>
                </a:lnTo>
                <a:lnTo>
                  <a:pt x="44" y="938"/>
                </a:lnTo>
                <a:lnTo>
                  <a:pt x="50" y="947"/>
                </a:lnTo>
                <a:lnTo>
                  <a:pt x="55" y="951"/>
                </a:lnTo>
                <a:lnTo>
                  <a:pt x="61" y="961"/>
                </a:lnTo>
                <a:lnTo>
                  <a:pt x="66" y="970"/>
                </a:lnTo>
                <a:lnTo>
                  <a:pt x="72" y="979"/>
                </a:lnTo>
                <a:lnTo>
                  <a:pt x="77" y="984"/>
                </a:lnTo>
                <a:lnTo>
                  <a:pt x="85" y="993"/>
                </a:lnTo>
                <a:lnTo>
                  <a:pt x="99" y="1007"/>
                </a:lnTo>
                <a:lnTo>
                  <a:pt x="107" y="1016"/>
                </a:lnTo>
                <a:lnTo>
                  <a:pt x="121" y="1030"/>
                </a:lnTo>
                <a:lnTo>
                  <a:pt x="129" y="1039"/>
                </a:lnTo>
                <a:lnTo>
                  <a:pt x="137" y="1048"/>
                </a:lnTo>
                <a:lnTo>
                  <a:pt x="146" y="1058"/>
                </a:lnTo>
                <a:lnTo>
                  <a:pt x="157" y="1062"/>
                </a:lnTo>
                <a:lnTo>
                  <a:pt x="162" y="1067"/>
                </a:lnTo>
                <a:lnTo>
                  <a:pt x="173" y="1076"/>
                </a:lnTo>
                <a:lnTo>
                  <a:pt x="181" y="1085"/>
                </a:lnTo>
                <a:lnTo>
                  <a:pt x="190" y="1090"/>
                </a:lnTo>
                <a:lnTo>
                  <a:pt x="201" y="1095"/>
                </a:lnTo>
                <a:lnTo>
                  <a:pt x="209" y="1099"/>
                </a:lnTo>
                <a:lnTo>
                  <a:pt x="220" y="1109"/>
                </a:lnTo>
                <a:lnTo>
                  <a:pt x="228" y="1113"/>
                </a:lnTo>
                <a:lnTo>
                  <a:pt x="236" y="1118"/>
                </a:lnTo>
                <a:lnTo>
                  <a:pt x="247" y="1122"/>
                </a:lnTo>
                <a:lnTo>
                  <a:pt x="256" y="1127"/>
                </a:lnTo>
                <a:lnTo>
                  <a:pt x="264" y="1132"/>
                </a:lnTo>
                <a:lnTo>
                  <a:pt x="272" y="1132"/>
                </a:lnTo>
                <a:lnTo>
                  <a:pt x="278" y="1136"/>
                </a:lnTo>
                <a:lnTo>
                  <a:pt x="286" y="1136"/>
                </a:lnTo>
                <a:lnTo>
                  <a:pt x="291" y="1136"/>
                </a:lnTo>
                <a:lnTo>
                  <a:pt x="302" y="1136"/>
                </a:lnTo>
                <a:lnTo>
                  <a:pt x="311" y="1127"/>
                </a:lnTo>
                <a:lnTo>
                  <a:pt x="316" y="1118"/>
                </a:lnTo>
                <a:lnTo>
                  <a:pt x="322" y="1109"/>
                </a:lnTo>
                <a:lnTo>
                  <a:pt x="327" y="1099"/>
                </a:lnTo>
                <a:lnTo>
                  <a:pt x="333" y="1085"/>
                </a:lnTo>
                <a:lnTo>
                  <a:pt x="338" y="1072"/>
                </a:lnTo>
                <a:lnTo>
                  <a:pt x="344" y="1067"/>
                </a:lnTo>
                <a:lnTo>
                  <a:pt x="349" y="1053"/>
                </a:lnTo>
                <a:lnTo>
                  <a:pt x="355" y="1039"/>
                </a:lnTo>
                <a:lnTo>
                  <a:pt x="360" y="1030"/>
                </a:lnTo>
                <a:lnTo>
                  <a:pt x="366" y="1021"/>
                </a:lnTo>
                <a:lnTo>
                  <a:pt x="368" y="1012"/>
                </a:lnTo>
                <a:lnTo>
                  <a:pt x="376" y="998"/>
                </a:lnTo>
                <a:lnTo>
                  <a:pt x="379" y="988"/>
                </a:lnTo>
                <a:lnTo>
                  <a:pt x="385" y="970"/>
                </a:lnTo>
                <a:lnTo>
                  <a:pt x="390" y="965"/>
                </a:lnTo>
                <a:lnTo>
                  <a:pt x="396" y="951"/>
                </a:lnTo>
                <a:lnTo>
                  <a:pt x="401" y="933"/>
                </a:lnTo>
                <a:lnTo>
                  <a:pt x="407" y="919"/>
                </a:lnTo>
                <a:lnTo>
                  <a:pt x="409" y="910"/>
                </a:lnTo>
                <a:lnTo>
                  <a:pt x="415" y="896"/>
                </a:lnTo>
                <a:lnTo>
                  <a:pt x="420" y="878"/>
                </a:lnTo>
                <a:lnTo>
                  <a:pt x="423" y="864"/>
                </a:lnTo>
                <a:lnTo>
                  <a:pt x="426" y="854"/>
                </a:lnTo>
                <a:lnTo>
                  <a:pt x="429" y="841"/>
                </a:lnTo>
                <a:lnTo>
                  <a:pt x="431" y="822"/>
                </a:lnTo>
                <a:lnTo>
                  <a:pt x="434" y="808"/>
                </a:lnTo>
                <a:lnTo>
                  <a:pt x="437" y="794"/>
                </a:lnTo>
                <a:lnTo>
                  <a:pt x="437" y="776"/>
                </a:lnTo>
                <a:lnTo>
                  <a:pt x="440" y="757"/>
                </a:lnTo>
                <a:lnTo>
                  <a:pt x="440" y="739"/>
                </a:lnTo>
                <a:lnTo>
                  <a:pt x="440" y="725"/>
                </a:lnTo>
                <a:lnTo>
                  <a:pt x="440" y="711"/>
                </a:lnTo>
                <a:lnTo>
                  <a:pt x="440" y="702"/>
                </a:lnTo>
                <a:lnTo>
                  <a:pt x="440" y="688"/>
                </a:lnTo>
                <a:lnTo>
                  <a:pt x="440" y="675"/>
                </a:lnTo>
                <a:lnTo>
                  <a:pt x="440" y="665"/>
                </a:lnTo>
                <a:lnTo>
                  <a:pt x="440" y="651"/>
                </a:lnTo>
                <a:lnTo>
                  <a:pt x="440" y="638"/>
                </a:lnTo>
                <a:lnTo>
                  <a:pt x="440" y="628"/>
                </a:lnTo>
                <a:lnTo>
                  <a:pt x="440" y="610"/>
                </a:lnTo>
                <a:lnTo>
                  <a:pt x="440" y="596"/>
                </a:lnTo>
                <a:lnTo>
                  <a:pt x="440" y="582"/>
                </a:lnTo>
                <a:lnTo>
                  <a:pt x="440" y="573"/>
                </a:lnTo>
                <a:lnTo>
                  <a:pt x="442" y="559"/>
                </a:lnTo>
                <a:lnTo>
                  <a:pt x="442" y="550"/>
                </a:lnTo>
                <a:lnTo>
                  <a:pt x="442" y="536"/>
                </a:lnTo>
                <a:lnTo>
                  <a:pt x="445" y="517"/>
                </a:lnTo>
                <a:lnTo>
                  <a:pt x="445" y="494"/>
                </a:lnTo>
                <a:lnTo>
                  <a:pt x="448" y="471"/>
                </a:lnTo>
                <a:lnTo>
                  <a:pt x="448" y="457"/>
                </a:lnTo>
                <a:lnTo>
                  <a:pt x="451" y="439"/>
                </a:lnTo>
                <a:lnTo>
                  <a:pt x="451" y="425"/>
                </a:lnTo>
                <a:lnTo>
                  <a:pt x="451" y="407"/>
                </a:lnTo>
                <a:lnTo>
                  <a:pt x="453" y="393"/>
                </a:lnTo>
                <a:lnTo>
                  <a:pt x="453" y="374"/>
                </a:lnTo>
                <a:lnTo>
                  <a:pt x="453" y="356"/>
                </a:lnTo>
                <a:lnTo>
                  <a:pt x="456" y="337"/>
                </a:lnTo>
                <a:lnTo>
                  <a:pt x="456" y="319"/>
                </a:lnTo>
                <a:lnTo>
                  <a:pt x="456" y="301"/>
                </a:lnTo>
                <a:lnTo>
                  <a:pt x="456" y="282"/>
                </a:lnTo>
                <a:lnTo>
                  <a:pt x="459" y="264"/>
                </a:lnTo>
                <a:lnTo>
                  <a:pt x="459" y="245"/>
                </a:lnTo>
                <a:lnTo>
                  <a:pt x="459" y="222"/>
                </a:lnTo>
                <a:lnTo>
                  <a:pt x="459" y="204"/>
                </a:lnTo>
                <a:lnTo>
                  <a:pt x="459" y="185"/>
                </a:lnTo>
                <a:lnTo>
                  <a:pt x="459" y="162"/>
                </a:lnTo>
                <a:lnTo>
                  <a:pt x="459" y="143"/>
                </a:lnTo>
                <a:lnTo>
                  <a:pt x="459" y="125"/>
                </a:lnTo>
                <a:lnTo>
                  <a:pt x="456" y="107"/>
                </a:lnTo>
                <a:lnTo>
                  <a:pt x="456" y="88"/>
                </a:lnTo>
                <a:lnTo>
                  <a:pt x="456" y="74"/>
                </a:lnTo>
                <a:lnTo>
                  <a:pt x="453" y="60"/>
                </a:lnTo>
                <a:lnTo>
                  <a:pt x="451" y="46"/>
                </a:lnTo>
                <a:lnTo>
                  <a:pt x="451" y="37"/>
                </a:lnTo>
                <a:lnTo>
                  <a:pt x="448" y="23"/>
                </a:lnTo>
                <a:lnTo>
                  <a:pt x="442" y="9"/>
                </a:lnTo>
                <a:lnTo>
                  <a:pt x="440" y="0"/>
                </a:lnTo>
                <a:lnTo>
                  <a:pt x="431" y="0"/>
                </a:lnTo>
                <a:lnTo>
                  <a:pt x="423" y="0"/>
                </a:lnTo>
                <a:lnTo>
                  <a:pt x="418" y="0"/>
                </a:lnTo>
                <a:lnTo>
                  <a:pt x="409" y="5"/>
                </a:lnTo>
                <a:lnTo>
                  <a:pt x="401" y="5"/>
                </a:lnTo>
                <a:lnTo>
                  <a:pt x="396" y="9"/>
                </a:lnTo>
                <a:lnTo>
                  <a:pt x="387" y="14"/>
                </a:lnTo>
                <a:lnTo>
                  <a:pt x="382" y="18"/>
                </a:lnTo>
                <a:lnTo>
                  <a:pt x="379" y="28"/>
                </a:lnTo>
                <a:lnTo>
                  <a:pt x="374" y="33"/>
                </a:lnTo>
                <a:lnTo>
                  <a:pt x="366" y="42"/>
                </a:lnTo>
                <a:lnTo>
                  <a:pt x="360" y="51"/>
                </a:lnTo>
                <a:lnTo>
                  <a:pt x="352" y="60"/>
                </a:lnTo>
                <a:lnTo>
                  <a:pt x="349" y="70"/>
                </a:lnTo>
                <a:lnTo>
                  <a:pt x="341" y="79"/>
                </a:lnTo>
                <a:lnTo>
                  <a:pt x="338" y="88"/>
                </a:lnTo>
                <a:lnTo>
                  <a:pt x="344" y="79"/>
                </a:lnTo>
              </a:path>
            </a:pathLst>
          </a:custGeom>
          <a:gradFill rotWithShape="0">
            <a:gsLst>
              <a:gs pos="0">
                <a:srgbClr val="412937"/>
              </a:gs>
              <a:gs pos="100000">
                <a:srgbClr val="D989B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Freeform 5"/>
          <p:cNvSpPr>
            <a:spLocks/>
          </p:cNvSpPr>
          <p:nvPr/>
        </p:nvSpPr>
        <p:spPr bwMode="auto">
          <a:xfrm>
            <a:off x="2978150" y="2036763"/>
            <a:ext cx="2725738" cy="727075"/>
          </a:xfrm>
          <a:custGeom>
            <a:avLst/>
            <a:gdLst>
              <a:gd name="T0" fmla="*/ 2147483647 w 2020"/>
              <a:gd name="T1" fmla="*/ 2147483647 h 539"/>
              <a:gd name="T2" fmla="*/ 2147483647 w 2020"/>
              <a:gd name="T3" fmla="*/ 2147483647 h 539"/>
              <a:gd name="T4" fmla="*/ 2147483647 w 2020"/>
              <a:gd name="T5" fmla="*/ 2147483647 h 539"/>
              <a:gd name="T6" fmla="*/ 2147483647 w 2020"/>
              <a:gd name="T7" fmla="*/ 2147483647 h 539"/>
              <a:gd name="T8" fmla="*/ 2147483647 w 2020"/>
              <a:gd name="T9" fmla="*/ 2147483647 h 539"/>
              <a:gd name="T10" fmla="*/ 2147483647 w 2020"/>
              <a:gd name="T11" fmla="*/ 2147483647 h 539"/>
              <a:gd name="T12" fmla="*/ 2147483647 w 2020"/>
              <a:gd name="T13" fmla="*/ 2147483647 h 539"/>
              <a:gd name="T14" fmla="*/ 2147483647 w 2020"/>
              <a:gd name="T15" fmla="*/ 2147483647 h 539"/>
              <a:gd name="T16" fmla="*/ 2147483647 w 2020"/>
              <a:gd name="T17" fmla="*/ 2147483647 h 539"/>
              <a:gd name="T18" fmla="*/ 2147483647 w 2020"/>
              <a:gd name="T19" fmla="*/ 2147483647 h 539"/>
              <a:gd name="T20" fmla="*/ 2147483647 w 2020"/>
              <a:gd name="T21" fmla="*/ 2147483647 h 539"/>
              <a:gd name="T22" fmla="*/ 2147483647 w 2020"/>
              <a:gd name="T23" fmla="*/ 2147483647 h 539"/>
              <a:gd name="T24" fmla="*/ 2147483647 w 2020"/>
              <a:gd name="T25" fmla="*/ 2147483647 h 539"/>
              <a:gd name="T26" fmla="*/ 2147483647 w 2020"/>
              <a:gd name="T27" fmla="*/ 2147483647 h 539"/>
              <a:gd name="T28" fmla="*/ 2147483647 w 2020"/>
              <a:gd name="T29" fmla="*/ 2147483647 h 539"/>
              <a:gd name="T30" fmla="*/ 2147483647 w 2020"/>
              <a:gd name="T31" fmla="*/ 2147483647 h 539"/>
              <a:gd name="T32" fmla="*/ 2147483647 w 2020"/>
              <a:gd name="T33" fmla="*/ 2147483647 h 539"/>
              <a:gd name="T34" fmla="*/ 2147483647 w 2020"/>
              <a:gd name="T35" fmla="*/ 2147483647 h 539"/>
              <a:gd name="T36" fmla="*/ 2147483647 w 2020"/>
              <a:gd name="T37" fmla="*/ 2147483647 h 539"/>
              <a:gd name="T38" fmla="*/ 2147483647 w 2020"/>
              <a:gd name="T39" fmla="*/ 2147483647 h 539"/>
              <a:gd name="T40" fmla="*/ 2147483647 w 2020"/>
              <a:gd name="T41" fmla="*/ 2147483647 h 539"/>
              <a:gd name="T42" fmla="*/ 2147483647 w 2020"/>
              <a:gd name="T43" fmla="*/ 2147483647 h 539"/>
              <a:gd name="T44" fmla="*/ 2147483647 w 2020"/>
              <a:gd name="T45" fmla="*/ 2147483647 h 539"/>
              <a:gd name="T46" fmla="*/ 2147483647 w 2020"/>
              <a:gd name="T47" fmla="*/ 2147483647 h 539"/>
              <a:gd name="T48" fmla="*/ 2147483647 w 2020"/>
              <a:gd name="T49" fmla="*/ 2147483647 h 539"/>
              <a:gd name="T50" fmla="*/ 2147483647 w 2020"/>
              <a:gd name="T51" fmla="*/ 2147483647 h 539"/>
              <a:gd name="T52" fmla="*/ 2147483647 w 2020"/>
              <a:gd name="T53" fmla="*/ 2147483647 h 539"/>
              <a:gd name="T54" fmla="*/ 2147483647 w 2020"/>
              <a:gd name="T55" fmla="*/ 2147483647 h 539"/>
              <a:gd name="T56" fmla="*/ 2147483647 w 2020"/>
              <a:gd name="T57" fmla="*/ 2147483647 h 539"/>
              <a:gd name="T58" fmla="*/ 2147483647 w 2020"/>
              <a:gd name="T59" fmla="*/ 2147483647 h 539"/>
              <a:gd name="T60" fmla="*/ 2147483647 w 2020"/>
              <a:gd name="T61" fmla="*/ 2147483647 h 539"/>
              <a:gd name="T62" fmla="*/ 2147483647 w 2020"/>
              <a:gd name="T63" fmla="*/ 2147483647 h 539"/>
              <a:gd name="T64" fmla="*/ 2147483647 w 2020"/>
              <a:gd name="T65" fmla="*/ 2147483647 h 539"/>
              <a:gd name="T66" fmla="*/ 2147483647 w 2020"/>
              <a:gd name="T67" fmla="*/ 2147483647 h 539"/>
              <a:gd name="T68" fmla="*/ 2147483647 w 2020"/>
              <a:gd name="T69" fmla="*/ 2147483647 h 539"/>
              <a:gd name="T70" fmla="*/ 2147483647 w 2020"/>
              <a:gd name="T71" fmla="*/ 2147483647 h 539"/>
              <a:gd name="T72" fmla="*/ 2147483647 w 2020"/>
              <a:gd name="T73" fmla="*/ 2147483647 h 539"/>
              <a:gd name="T74" fmla="*/ 2147483647 w 2020"/>
              <a:gd name="T75" fmla="*/ 2147483647 h 539"/>
              <a:gd name="T76" fmla="*/ 2147483647 w 2020"/>
              <a:gd name="T77" fmla="*/ 2147483647 h 539"/>
              <a:gd name="T78" fmla="*/ 2147483647 w 2020"/>
              <a:gd name="T79" fmla="*/ 2147483647 h 539"/>
              <a:gd name="T80" fmla="*/ 2147483647 w 2020"/>
              <a:gd name="T81" fmla="*/ 2147483647 h 539"/>
              <a:gd name="T82" fmla="*/ 2147483647 w 2020"/>
              <a:gd name="T83" fmla="*/ 2147483647 h 539"/>
              <a:gd name="T84" fmla="*/ 2147483647 w 2020"/>
              <a:gd name="T85" fmla="*/ 2147483647 h 539"/>
              <a:gd name="T86" fmla="*/ 2147483647 w 2020"/>
              <a:gd name="T87" fmla="*/ 2147483647 h 539"/>
              <a:gd name="T88" fmla="*/ 2147483647 w 2020"/>
              <a:gd name="T89" fmla="*/ 2147483647 h 539"/>
              <a:gd name="T90" fmla="*/ 2147483647 w 2020"/>
              <a:gd name="T91" fmla="*/ 2147483647 h 539"/>
              <a:gd name="T92" fmla="*/ 2147483647 w 2020"/>
              <a:gd name="T93" fmla="*/ 2147483647 h 539"/>
              <a:gd name="T94" fmla="*/ 2147483647 w 2020"/>
              <a:gd name="T95" fmla="*/ 2147483647 h 539"/>
              <a:gd name="T96" fmla="*/ 2147483647 w 2020"/>
              <a:gd name="T97" fmla="*/ 2147483647 h 539"/>
              <a:gd name="T98" fmla="*/ 2147483647 w 2020"/>
              <a:gd name="T99" fmla="*/ 2147483647 h 539"/>
              <a:gd name="T100" fmla="*/ 0 w 2020"/>
              <a:gd name="T101" fmla="*/ 2147483647 h 539"/>
              <a:gd name="T102" fmla="*/ 2147483647 w 2020"/>
              <a:gd name="T103" fmla="*/ 2147483647 h 539"/>
              <a:gd name="T104" fmla="*/ 2147483647 w 2020"/>
              <a:gd name="T105" fmla="*/ 2147483647 h 539"/>
              <a:gd name="T106" fmla="*/ 2147483647 w 2020"/>
              <a:gd name="T107" fmla="*/ 2147483647 h 539"/>
              <a:gd name="T108" fmla="*/ 2147483647 w 2020"/>
              <a:gd name="T109" fmla="*/ 2147483647 h 5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20"/>
              <a:gd name="T166" fmla="*/ 0 h 539"/>
              <a:gd name="T167" fmla="*/ 2020 w 2020"/>
              <a:gd name="T168" fmla="*/ 539 h 5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20" h="539">
                <a:moveTo>
                  <a:pt x="158" y="179"/>
                </a:moveTo>
                <a:lnTo>
                  <a:pt x="133" y="171"/>
                </a:lnTo>
                <a:lnTo>
                  <a:pt x="116" y="162"/>
                </a:lnTo>
                <a:lnTo>
                  <a:pt x="92" y="152"/>
                </a:lnTo>
                <a:lnTo>
                  <a:pt x="67" y="135"/>
                </a:lnTo>
                <a:lnTo>
                  <a:pt x="67" y="117"/>
                </a:lnTo>
                <a:lnTo>
                  <a:pt x="58" y="98"/>
                </a:lnTo>
                <a:lnTo>
                  <a:pt x="58" y="72"/>
                </a:lnTo>
                <a:lnTo>
                  <a:pt x="75" y="54"/>
                </a:lnTo>
                <a:lnTo>
                  <a:pt x="92" y="36"/>
                </a:lnTo>
                <a:lnTo>
                  <a:pt x="109" y="36"/>
                </a:lnTo>
                <a:lnTo>
                  <a:pt x="133" y="18"/>
                </a:lnTo>
                <a:lnTo>
                  <a:pt x="158" y="18"/>
                </a:lnTo>
                <a:lnTo>
                  <a:pt x="175" y="9"/>
                </a:lnTo>
                <a:lnTo>
                  <a:pt x="200" y="9"/>
                </a:lnTo>
                <a:lnTo>
                  <a:pt x="225" y="9"/>
                </a:lnTo>
                <a:lnTo>
                  <a:pt x="242" y="0"/>
                </a:lnTo>
                <a:lnTo>
                  <a:pt x="267" y="0"/>
                </a:lnTo>
                <a:lnTo>
                  <a:pt x="292" y="0"/>
                </a:lnTo>
                <a:lnTo>
                  <a:pt x="309" y="9"/>
                </a:lnTo>
                <a:lnTo>
                  <a:pt x="334" y="18"/>
                </a:lnTo>
                <a:lnTo>
                  <a:pt x="358" y="36"/>
                </a:lnTo>
                <a:lnTo>
                  <a:pt x="375" y="36"/>
                </a:lnTo>
                <a:lnTo>
                  <a:pt x="400" y="45"/>
                </a:lnTo>
                <a:lnTo>
                  <a:pt x="417" y="54"/>
                </a:lnTo>
                <a:lnTo>
                  <a:pt x="442" y="62"/>
                </a:lnTo>
                <a:lnTo>
                  <a:pt x="467" y="72"/>
                </a:lnTo>
                <a:lnTo>
                  <a:pt x="484" y="81"/>
                </a:lnTo>
                <a:lnTo>
                  <a:pt x="509" y="81"/>
                </a:lnTo>
                <a:lnTo>
                  <a:pt x="534" y="90"/>
                </a:lnTo>
                <a:lnTo>
                  <a:pt x="551" y="90"/>
                </a:lnTo>
                <a:lnTo>
                  <a:pt x="576" y="90"/>
                </a:lnTo>
                <a:lnTo>
                  <a:pt x="600" y="90"/>
                </a:lnTo>
                <a:lnTo>
                  <a:pt x="617" y="81"/>
                </a:lnTo>
                <a:lnTo>
                  <a:pt x="642" y="81"/>
                </a:lnTo>
                <a:lnTo>
                  <a:pt x="667" y="81"/>
                </a:lnTo>
                <a:lnTo>
                  <a:pt x="684" y="81"/>
                </a:lnTo>
                <a:lnTo>
                  <a:pt x="709" y="81"/>
                </a:lnTo>
                <a:lnTo>
                  <a:pt x="734" y="81"/>
                </a:lnTo>
                <a:lnTo>
                  <a:pt x="751" y="81"/>
                </a:lnTo>
                <a:lnTo>
                  <a:pt x="776" y="81"/>
                </a:lnTo>
                <a:lnTo>
                  <a:pt x="793" y="81"/>
                </a:lnTo>
                <a:lnTo>
                  <a:pt x="818" y="81"/>
                </a:lnTo>
                <a:lnTo>
                  <a:pt x="851" y="81"/>
                </a:lnTo>
                <a:lnTo>
                  <a:pt x="876" y="81"/>
                </a:lnTo>
                <a:lnTo>
                  <a:pt x="893" y="81"/>
                </a:lnTo>
                <a:lnTo>
                  <a:pt x="918" y="81"/>
                </a:lnTo>
                <a:lnTo>
                  <a:pt x="942" y="81"/>
                </a:lnTo>
                <a:lnTo>
                  <a:pt x="959" y="81"/>
                </a:lnTo>
                <a:lnTo>
                  <a:pt x="984" y="81"/>
                </a:lnTo>
                <a:lnTo>
                  <a:pt x="1009" y="81"/>
                </a:lnTo>
                <a:lnTo>
                  <a:pt x="1026" y="81"/>
                </a:lnTo>
                <a:lnTo>
                  <a:pt x="1051" y="81"/>
                </a:lnTo>
                <a:lnTo>
                  <a:pt x="1076" y="81"/>
                </a:lnTo>
                <a:lnTo>
                  <a:pt x="1093" y="81"/>
                </a:lnTo>
                <a:lnTo>
                  <a:pt x="1118" y="81"/>
                </a:lnTo>
                <a:lnTo>
                  <a:pt x="1135" y="81"/>
                </a:lnTo>
                <a:lnTo>
                  <a:pt x="1160" y="81"/>
                </a:lnTo>
                <a:lnTo>
                  <a:pt x="1184" y="81"/>
                </a:lnTo>
                <a:lnTo>
                  <a:pt x="1201" y="81"/>
                </a:lnTo>
                <a:lnTo>
                  <a:pt x="1226" y="72"/>
                </a:lnTo>
                <a:lnTo>
                  <a:pt x="1251" y="72"/>
                </a:lnTo>
                <a:lnTo>
                  <a:pt x="1268" y="72"/>
                </a:lnTo>
                <a:lnTo>
                  <a:pt x="1293" y="72"/>
                </a:lnTo>
                <a:lnTo>
                  <a:pt x="1318" y="72"/>
                </a:lnTo>
                <a:lnTo>
                  <a:pt x="1335" y="72"/>
                </a:lnTo>
                <a:lnTo>
                  <a:pt x="1360" y="72"/>
                </a:lnTo>
                <a:lnTo>
                  <a:pt x="1384" y="72"/>
                </a:lnTo>
                <a:lnTo>
                  <a:pt x="1402" y="62"/>
                </a:lnTo>
                <a:lnTo>
                  <a:pt x="1426" y="62"/>
                </a:lnTo>
                <a:lnTo>
                  <a:pt x="1443" y="62"/>
                </a:lnTo>
                <a:lnTo>
                  <a:pt x="1468" y="62"/>
                </a:lnTo>
                <a:lnTo>
                  <a:pt x="1493" y="72"/>
                </a:lnTo>
                <a:lnTo>
                  <a:pt x="1510" y="72"/>
                </a:lnTo>
                <a:lnTo>
                  <a:pt x="1535" y="72"/>
                </a:lnTo>
                <a:lnTo>
                  <a:pt x="1560" y="72"/>
                </a:lnTo>
                <a:lnTo>
                  <a:pt x="1577" y="72"/>
                </a:lnTo>
                <a:lnTo>
                  <a:pt x="1602" y="72"/>
                </a:lnTo>
                <a:lnTo>
                  <a:pt x="1626" y="54"/>
                </a:lnTo>
                <a:lnTo>
                  <a:pt x="1644" y="45"/>
                </a:lnTo>
                <a:lnTo>
                  <a:pt x="1660" y="27"/>
                </a:lnTo>
                <a:lnTo>
                  <a:pt x="1677" y="27"/>
                </a:lnTo>
                <a:lnTo>
                  <a:pt x="1702" y="27"/>
                </a:lnTo>
                <a:lnTo>
                  <a:pt x="1727" y="27"/>
                </a:lnTo>
                <a:lnTo>
                  <a:pt x="1744" y="18"/>
                </a:lnTo>
                <a:lnTo>
                  <a:pt x="1768" y="18"/>
                </a:lnTo>
                <a:lnTo>
                  <a:pt x="1786" y="18"/>
                </a:lnTo>
                <a:lnTo>
                  <a:pt x="1810" y="18"/>
                </a:lnTo>
                <a:lnTo>
                  <a:pt x="1835" y="18"/>
                </a:lnTo>
                <a:lnTo>
                  <a:pt x="1852" y="18"/>
                </a:lnTo>
                <a:lnTo>
                  <a:pt x="1877" y="18"/>
                </a:lnTo>
                <a:lnTo>
                  <a:pt x="1902" y="27"/>
                </a:lnTo>
                <a:lnTo>
                  <a:pt x="1919" y="18"/>
                </a:lnTo>
                <a:lnTo>
                  <a:pt x="1944" y="27"/>
                </a:lnTo>
                <a:lnTo>
                  <a:pt x="1969" y="36"/>
                </a:lnTo>
                <a:lnTo>
                  <a:pt x="1986" y="45"/>
                </a:lnTo>
                <a:lnTo>
                  <a:pt x="2002" y="72"/>
                </a:lnTo>
                <a:lnTo>
                  <a:pt x="2002" y="90"/>
                </a:lnTo>
                <a:lnTo>
                  <a:pt x="2010" y="117"/>
                </a:lnTo>
                <a:lnTo>
                  <a:pt x="2010" y="135"/>
                </a:lnTo>
                <a:lnTo>
                  <a:pt x="2019" y="162"/>
                </a:lnTo>
                <a:lnTo>
                  <a:pt x="2019" y="188"/>
                </a:lnTo>
                <a:lnTo>
                  <a:pt x="2010" y="207"/>
                </a:lnTo>
                <a:lnTo>
                  <a:pt x="1993" y="224"/>
                </a:lnTo>
                <a:lnTo>
                  <a:pt x="1993" y="242"/>
                </a:lnTo>
                <a:lnTo>
                  <a:pt x="1977" y="269"/>
                </a:lnTo>
                <a:lnTo>
                  <a:pt x="1977" y="296"/>
                </a:lnTo>
                <a:lnTo>
                  <a:pt x="1977" y="314"/>
                </a:lnTo>
                <a:lnTo>
                  <a:pt x="1986" y="341"/>
                </a:lnTo>
                <a:lnTo>
                  <a:pt x="1986" y="367"/>
                </a:lnTo>
                <a:lnTo>
                  <a:pt x="1977" y="386"/>
                </a:lnTo>
                <a:lnTo>
                  <a:pt x="1960" y="403"/>
                </a:lnTo>
                <a:lnTo>
                  <a:pt x="1960" y="421"/>
                </a:lnTo>
                <a:lnTo>
                  <a:pt x="1935" y="448"/>
                </a:lnTo>
                <a:lnTo>
                  <a:pt x="1919" y="475"/>
                </a:lnTo>
                <a:lnTo>
                  <a:pt x="1902" y="484"/>
                </a:lnTo>
                <a:lnTo>
                  <a:pt x="1886" y="502"/>
                </a:lnTo>
                <a:lnTo>
                  <a:pt x="1868" y="510"/>
                </a:lnTo>
                <a:lnTo>
                  <a:pt x="1852" y="529"/>
                </a:lnTo>
                <a:lnTo>
                  <a:pt x="1835" y="529"/>
                </a:lnTo>
                <a:lnTo>
                  <a:pt x="1810" y="529"/>
                </a:lnTo>
                <a:lnTo>
                  <a:pt x="1793" y="529"/>
                </a:lnTo>
                <a:lnTo>
                  <a:pt x="1768" y="520"/>
                </a:lnTo>
                <a:lnTo>
                  <a:pt x="1751" y="520"/>
                </a:lnTo>
                <a:lnTo>
                  <a:pt x="1727" y="520"/>
                </a:lnTo>
                <a:lnTo>
                  <a:pt x="1702" y="510"/>
                </a:lnTo>
                <a:lnTo>
                  <a:pt x="1685" y="502"/>
                </a:lnTo>
                <a:lnTo>
                  <a:pt x="1660" y="493"/>
                </a:lnTo>
                <a:lnTo>
                  <a:pt x="1635" y="484"/>
                </a:lnTo>
                <a:lnTo>
                  <a:pt x="1626" y="465"/>
                </a:lnTo>
                <a:lnTo>
                  <a:pt x="1602" y="448"/>
                </a:lnTo>
                <a:lnTo>
                  <a:pt x="1585" y="439"/>
                </a:lnTo>
                <a:lnTo>
                  <a:pt x="1560" y="421"/>
                </a:lnTo>
                <a:lnTo>
                  <a:pt x="1544" y="403"/>
                </a:lnTo>
                <a:lnTo>
                  <a:pt x="1526" y="403"/>
                </a:lnTo>
                <a:lnTo>
                  <a:pt x="1502" y="394"/>
                </a:lnTo>
                <a:lnTo>
                  <a:pt x="1485" y="394"/>
                </a:lnTo>
                <a:lnTo>
                  <a:pt x="1460" y="394"/>
                </a:lnTo>
                <a:lnTo>
                  <a:pt x="1435" y="394"/>
                </a:lnTo>
                <a:lnTo>
                  <a:pt x="1418" y="403"/>
                </a:lnTo>
                <a:lnTo>
                  <a:pt x="1393" y="403"/>
                </a:lnTo>
                <a:lnTo>
                  <a:pt x="1376" y="403"/>
                </a:lnTo>
                <a:lnTo>
                  <a:pt x="1351" y="412"/>
                </a:lnTo>
                <a:lnTo>
                  <a:pt x="1326" y="412"/>
                </a:lnTo>
                <a:lnTo>
                  <a:pt x="1309" y="412"/>
                </a:lnTo>
                <a:lnTo>
                  <a:pt x="1284" y="421"/>
                </a:lnTo>
                <a:lnTo>
                  <a:pt x="1251" y="421"/>
                </a:lnTo>
                <a:lnTo>
                  <a:pt x="1226" y="421"/>
                </a:lnTo>
                <a:lnTo>
                  <a:pt x="1209" y="421"/>
                </a:lnTo>
                <a:lnTo>
                  <a:pt x="1184" y="421"/>
                </a:lnTo>
                <a:lnTo>
                  <a:pt x="1160" y="430"/>
                </a:lnTo>
                <a:lnTo>
                  <a:pt x="1142" y="430"/>
                </a:lnTo>
                <a:lnTo>
                  <a:pt x="1118" y="430"/>
                </a:lnTo>
                <a:lnTo>
                  <a:pt x="1093" y="439"/>
                </a:lnTo>
                <a:lnTo>
                  <a:pt x="1076" y="439"/>
                </a:lnTo>
                <a:lnTo>
                  <a:pt x="1051" y="439"/>
                </a:lnTo>
                <a:lnTo>
                  <a:pt x="1034" y="439"/>
                </a:lnTo>
                <a:lnTo>
                  <a:pt x="1009" y="448"/>
                </a:lnTo>
                <a:lnTo>
                  <a:pt x="984" y="448"/>
                </a:lnTo>
                <a:lnTo>
                  <a:pt x="967" y="439"/>
                </a:lnTo>
                <a:lnTo>
                  <a:pt x="942" y="439"/>
                </a:lnTo>
                <a:lnTo>
                  <a:pt x="918" y="439"/>
                </a:lnTo>
                <a:lnTo>
                  <a:pt x="900" y="439"/>
                </a:lnTo>
                <a:lnTo>
                  <a:pt x="876" y="430"/>
                </a:lnTo>
                <a:lnTo>
                  <a:pt x="851" y="430"/>
                </a:lnTo>
                <a:lnTo>
                  <a:pt x="834" y="430"/>
                </a:lnTo>
                <a:lnTo>
                  <a:pt x="809" y="421"/>
                </a:lnTo>
                <a:lnTo>
                  <a:pt x="776" y="412"/>
                </a:lnTo>
                <a:lnTo>
                  <a:pt x="751" y="412"/>
                </a:lnTo>
                <a:lnTo>
                  <a:pt x="725" y="403"/>
                </a:lnTo>
                <a:lnTo>
                  <a:pt x="700" y="394"/>
                </a:lnTo>
                <a:lnTo>
                  <a:pt x="676" y="394"/>
                </a:lnTo>
                <a:lnTo>
                  <a:pt x="658" y="386"/>
                </a:lnTo>
                <a:lnTo>
                  <a:pt x="634" y="386"/>
                </a:lnTo>
                <a:lnTo>
                  <a:pt x="609" y="376"/>
                </a:lnTo>
                <a:lnTo>
                  <a:pt x="592" y="376"/>
                </a:lnTo>
                <a:lnTo>
                  <a:pt x="558" y="367"/>
                </a:lnTo>
                <a:lnTo>
                  <a:pt x="534" y="367"/>
                </a:lnTo>
                <a:lnTo>
                  <a:pt x="509" y="367"/>
                </a:lnTo>
                <a:lnTo>
                  <a:pt x="484" y="367"/>
                </a:lnTo>
                <a:lnTo>
                  <a:pt x="467" y="367"/>
                </a:lnTo>
                <a:lnTo>
                  <a:pt x="442" y="367"/>
                </a:lnTo>
                <a:lnTo>
                  <a:pt x="425" y="376"/>
                </a:lnTo>
                <a:lnTo>
                  <a:pt x="400" y="386"/>
                </a:lnTo>
                <a:lnTo>
                  <a:pt x="375" y="386"/>
                </a:lnTo>
                <a:lnTo>
                  <a:pt x="358" y="394"/>
                </a:lnTo>
                <a:lnTo>
                  <a:pt x="334" y="403"/>
                </a:lnTo>
                <a:lnTo>
                  <a:pt x="316" y="412"/>
                </a:lnTo>
                <a:lnTo>
                  <a:pt x="300" y="439"/>
                </a:lnTo>
                <a:lnTo>
                  <a:pt x="283" y="448"/>
                </a:lnTo>
                <a:lnTo>
                  <a:pt x="258" y="465"/>
                </a:lnTo>
                <a:lnTo>
                  <a:pt x="242" y="484"/>
                </a:lnTo>
                <a:lnTo>
                  <a:pt x="225" y="493"/>
                </a:lnTo>
                <a:lnTo>
                  <a:pt x="200" y="502"/>
                </a:lnTo>
                <a:lnTo>
                  <a:pt x="183" y="510"/>
                </a:lnTo>
                <a:lnTo>
                  <a:pt x="158" y="529"/>
                </a:lnTo>
                <a:lnTo>
                  <a:pt x="133" y="529"/>
                </a:lnTo>
                <a:lnTo>
                  <a:pt x="116" y="529"/>
                </a:lnTo>
                <a:lnTo>
                  <a:pt x="92" y="538"/>
                </a:lnTo>
                <a:lnTo>
                  <a:pt x="67" y="538"/>
                </a:lnTo>
                <a:lnTo>
                  <a:pt x="50" y="520"/>
                </a:lnTo>
                <a:lnTo>
                  <a:pt x="25" y="510"/>
                </a:lnTo>
                <a:lnTo>
                  <a:pt x="8" y="493"/>
                </a:lnTo>
                <a:lnTo>
                  <a:pt x="0" y="475"/>
                </a:lnTo>
                <a:lnTo>
                  <a:pt x="0" y="448"/>
                </a:lnTo>
                <a:lnTo>
                  <a:pt x="0" y="430"/>
                </a:lnTo>
                <a:lnTo>
                  <a:pt x="0" y="403"/>
                </a:lnTo>
                <a:lnTo>
                  <a:pt x="8" y="376"/>
                </a:lnTo>
                <a:lnTo>
                  <a:pt x="16" y="358"/>
                </a:lnTo>
                <a:lnTo>
                  <a:pt x="25" y="331"/>
                </a:lnTo>
                <a:lnTo>
                  <a:pt x="41" y="305"/>
                </a:lnTo>
                <a:lnTo>
                  <a:pt x="58" y="296"/>
                </a:lnTo>
                <a:lnTo>
                  <a:pt x="75" y="278"/>
                </a:lnTo>
                <a:lnTo>
                  <a:pt x="83" y="260"/>
                </a:lnTo>
                <a:lnTo>
                  <a:pt x="100" y="260"/>
                </a:lnTo>
                <a:lnTo>
                  <a:pt x="116" y="233"/>
                </a:lnTo>
                <a:lnTo>
                  <a:pt x="133" y="215"/>
                </a:lnTo>
                <a:lnTo>
                  <a:pt x="150" y="188"/>
                </a:lnTo>
                <a:lnTo>
                  <a:pt x="167" y="179"/>
                </a:lnTo>
                <a:lnTo>
                  <a:pt x="150" y="179"/>
                </a:lnTo>
                <a:lnTo>
                  <a:pt x="158" y="179"/>
                </a:lnTo>
              </a:path>
            </a:pathLst>
          </a:custGeom>
          <a:gradFill rotWithShape="0">
            <a:gsLst>
              <a:gs pos="0">
                <a:srgbClr val="420026"/>
              </a:gs>
              <a:gs pos="100000">
                <a:srgbClr val="DC0081"/>
              </a:gs>
            </a:gsLst>
            <a:lin ang="5400000" scaled="1"/>
          </a:gra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4414838" y="2782888"/>
            <a:ext cx="0" cy="3635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163638" y="2182813"/>
            <a:ext cx="1943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</a:rPr>
              <a:t>Bone marrow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2947988" y="2371725"/>
            <a:ext cx="142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3557588" y="2979738"/>
            <a:ext cx="7651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4" name="Freeform 10"/>
          <p:cNvSpPr>
            <a:spLocks/>
          </p:cNvSpPr>
          <p:nvPr/>
        </p:nvSpPr>
        <p:spPr bwMode="auto">
          <a:xfrm>
            <a:off x="4276725" y="3309938"/>
            <a:ext cx="1377950" cy="2740025"/>
          </a:xfrm>
          <a:custGeom>
            <a:avLst/>
            <a:gdLst>
              <a:gd name="T0" fmla="*/ 2147483647 w 1022"/>
              <a:gd name="T1" fmla="*/ 2147483647 h 2032"/>
              <a:gd name="T2" fmla="*/ 2147483647 w 1022"/>
              <a:gd name="T3" fmla="*/ 2147483647 h 2032"/>
              <a:gd name="T4" fmla="*/ 2147483647 w 1022"/>
              <a:gd name="T5" fmla="*/ 2147483647 h 2032"/>
              <a:gd name="T6" fmla="*/ 2147483647 w 1022"/>
              <a:gd name="T7" fmla="*/ 2147483647 h 2032"/>
              <a:gd name="T8" fmla="*/ 2147483647 w 1022"/>
              <a:gd name="T9" fmla="*/ 2147483647 h 2032"/>
              <a:gd name="T10" fmla="*/ 2147483647 w 1022"/>
              <a:gd name="T11" fmla="*/ 2147483647 h 2032"/>
              <a:gd name="T12" fmla="*/ 2147483647 w 1022"/>
              <a:gd name="T13" fmla="*/ 2147483647 h 2032"/>
              <a:gd name="T14" fmla="*/ 2147483647 w 1022"/>
              <a:gd name="T15" fmla="*/ 2147483647 h 2032"/>
              <a:gd name="T16" fmla="*/ 2147483647 w 1022"/>
              <a:gd name="T17" fmla="*/ 2147483647 h 2032"/>
              <a:gd name="T18" fmla="*/ 2147483647 w 1022"/>
              <a:gd name="T19" fmla="*/ 2147483647 h 2032"/>
              <a:gd name="T20" fmla="*/ 2147483647 w 1022"/>
              <a:gd name="T21" fmla="*/ 2147483647 h 2032"/>
              <a:gd name="T22" fmla="*/ 2147483647 w 1022"/>
              <a:gd name="T23" fmla="*/ 2147483647 h 2032"/>
              <a:gd name="T24" fmla="*/ 2147483647 w 1022"/>
              <a:gd name="T25" fmla="*/ 2147483647 h 2032"/>
              <a:gd name="T26" fmla="*/ 2147483647 w 1022"/>
              <a:gd name="T27" fmla="*/ 2147483647 h 2032"/>
              <a:gd name="T28" fmla="*/ 2147483647 w 1022"/>
              <a:gd name="T29" fmla="*/ 2147483647 h 2032"/>
              <a:gd name="T30" fmla="*/ 2147483647 w 1022"/>
              <a:gd name="T31" fmla="*/ 2147483647 h 2032"/>
              <a:gd name="T32" fmla="*/ 2147483647 w 1022"/>
              <a:gd name="T33" fmla="*/ 2147483647 h 2032"/>
              <a:gd name="T34" fmla="*/ 2147483647 w 1022"/>
              <a:gd name="T35" fmla="*/ 2147483647 h 2032"/>
              <a:gd name="T36" fmla="*/ 2147483647 w 1022"/>
              <a:gd name="T37" fmla="*/ 2147483647 h 2032"/>
              <a:gd name="T38" fmla="*/ 2147483647 w 1022"/>
              <a:gd name="T39" fmla="*/ 2147483647 h 2032"/>
              <a:gd name="T40" fmla="*/ 2147483647 w 1022"/>
              <a:gd name="T41" fmla="*/ 2147483647 h 2032"/>
              <a:gd name="T42" fmla="*/ 2147483647 w 1022"/>
              <a:gd name="T43" fmla="*/ 2147483647 h 2032"/>
              <a:gd name="T44" fmla="*/ 2147483647 w 1022"/>
              <a:gd name="T45" fmla="*/ 2147483647 h 2032"/>
              <a:gd name="T46" fmla="*/ 2147483647 w 1022"/>
              <a:gd name="T47" fmla="*/ 2147483647 h 2032"/>
              <a:gd name="T48" fmla="*/ 2147483647 w 1022"/>
              <a:gd name="T49" fmla="*/ 2147483647 h 2032"/>
              <a:gd name="T50" fmla="*/ 2147483647 w 1022"/>
              <a:gd name="T51" fmla="*/ 2147483647 h 2032"/>
              <a:gd name="T52" fmla="*/ 2147483647 w 1022"/>
              <a:gd name="T53" fmla="*/ 2147483647 h 2032"/>
              <a:gd name="T54" fmla="*/ 2147483647 w 1022"/>
              <a:gd name="T55" fmla="*/ 2147483647 h 2032"/>
              <a:gd name="T56" fmla="*/ 2147483647 w 1022"/>
              <a:gd name="T57" fmla="*/ 2147483647 h 2032"/>
              <a:gd name="T58" fmla="*/ 2147483647 w 1022"/>
              <a:gd name="T59" fmla="*/ 2147483647 h 2032"/>
              <a:gd name="T60" fmla="*/ 2147483647 w 1022"/>
              <a:gd name="T61" fmla="*/ 2147483647 h 2032"/>
              <a:gd name="T62" fmla="*/ 2147483647 w 1022"/>
              <a:gd name="T63" fmla="*/ 2147483647 h 2032"/>
              <a:gd name="T64" fmla="*/ 2147483647 w 1022"/>
              <a:gd name="T65" fmla="*/ 2147483647 h 2032"/>
              <a:gd name="T66" fmla="*/ 2147483647 w 1022"/>
              <a:gd name="T67" fmla="*/ 2147483647 h 2032"/>
              <a:gd name="T68" fmla="*/ 2147483647 w 1022"/>
              <a:gd name="T69" fmla="*/ 2147483647 h 2032"/>
              <a:gd name="T70" fmla="*/ 2147483647 w 1022"/>
              <a:gd name="T71" fmla="*/ 2147483647 h 2032"/>
              <a:gd name="T72" fmla="*/ 2147483647 w 1022"/>
              <a:gd name="T73" fmla="*/ 2147483647 h 2032"/>
              <a:gd name="T74" fmla="*/ 2147483647 w 1022"/>
              <a:gd name="T75" fmla="*/ 2147483647 h 2032"/>
              <a:gd name="T76" fmla="*/ 2147483647 w 1022"/>
              <a:gd name="T77" fmla="*/ 2147483647 h 2032"/>
              <a:gd name="T78" fmla="*/ 2147483647 w 1022"/>
              <a:gd name="T79" fmla="*/ 2147483647 h 2032"/>
              <a:gd name="T80" fmla="*/ 2147483647 w 1022"/>
              <a:gd name="T81" fmla="*/ 2147483647 h 2032"/>
              <a:gd name="T82" fmla="*/ 2147483647 w 1022"/>
              <a:gd name="T83" fmla="*/ 2147483647 h 2032"/>
              <a:gd name="T84" fmla="*/ 2147483647 w 1022"/>
              <a:gd name="T85" fmla="*/ 2147483647 h 2032"/>
              <a:gd name="T86" fmla="*/ 2147483647 w 1022"/>
              <a:gd name="T87" fmla="*/ 2147483647 h 2032"/>
              <a:gd name="T88" fmla="*/ 2147483647 w 1022"/>
              <a:gd name="T89" fmla="*/ 2147483647 h 2032"/>
              <a:gd name="T90" fmla="*/ 2147483647 w 1022"/>
              <a:gd name="T91" fmla="*/ 2147483647 h 2032"/>
              <a:gd name="T92" fmla="*/ 2147483647 w 1022"/>
              <a:gd name="T93" fmla="*/ 2147483647 h 2032"/>
              <a:gd name="T94" fmla="*/ 2147483647 w 1022"/>
              <a:gd name="T95" fmla="*/ 2147483647 h 2032"/>
              <a:gd name="T96" fmla="*/ 2147483647 w 1022"/>
              <a:gd name="T97" fmla="*/ 2147483647 h 2032"/>
              <a:gd name="T98" fmla="*/ 2147483647 w 1022"/>
              <a:gd name="T99" fmla="*/ 2147483647 h 2032"/>
              <a:gd name="T100" fmla="*/ 2147483647 w 1022"/>
              <a:gd name="T101" fmla="*/ 2147483647 h 2032"/>
              <a:gd name="T102" fmla="*/ 2147483647 w 1022"/>
              <a:gd name="T103" fmla="*/ 2147483647 h 2032"/>
              <a:gd name="T104" fmla="*/ 0 w 1022"/>
              <a:gd name="T105" fmla="*/ 2147483647 h 2032"/>
              <a:gd name="T106" fmla="*/ 0 w 1022"/>
              <a:gd name="T107" fmla="*/ 2147483647 h 2032"/>
              <a:gd name="T108" fmla="*/ 2147483647 w 1022"/>
              <a:gd name="T109" fmla="*/ 2147483647 h 2032"/>
              <a:gd name="T110" fmla="*/ 2147483647 w 1022"/>
              <a:gd name="T111" fmla="*/ 2147483647 h 2032"/>
              <a:gd name="T112" fmla="*/ 2147483647 w 1022"/>
              <a:gd name="T113" fmla="*/ 2147483647 h 2032"/>
              <a:gd name="T114" fmla="*/ 2147483647 w 1022"/>
              <a:gd name="T115" fmla="*/ 0 h 2032"/>
              <a:gd name="T116" fmla="*/ 2147483647 w 1022"/>
              <a:gd name="T117" fmla="*/ 2147483647 h 2032"/>
              <a:gd name="T118" fmla="*/ 2147483647 w 1022"/>
              <a:gd name="T119" fmla="*/ 2147483647 h 2032"/>
              <a:gd name="T120" fmla="*/ 2147483647 w 1022"/>
              <a:gd name="T121" fmla="*/ 2147483647 h 2032"/>
              <a:gd name="T122" fmla="*/ 2147483647 w 1022"/>
              <a:gd name="T123" fmla="*/ 2147483647 h 2032"/>
              <a:gd name="T124" fmla="*/ 2147483647 w 1022"/>
              <a:gd name="T125" fmla="*/ 2147483647 h 2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2"/>
              <a:gd name="T190" fmla="*/ 0 h 2032"/>
              <a:gd name="T191" fmla="*/ 1022 w 1022"/>
              <a:gd name="T192" fmla="*/ 2032 h 2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2" h="2032">
                <a:moveTo>
                  <a:pt x="257" y="140"/>
                </a:moveTo>
                <a:lnTo>
                  <a:pt x="269" y="140"/>
                </a:lnTo>
                <a:lnTo>
                  <a:pt x="281" y="157"/>
                </a:lnTo>
                <a:lnTo>
                  <a:pt x="294" y="157"/>
                </a:lnTo>
                <a:lnTo>
                  <a:pt x="324" y="173"/>
                </a:lnTo>
                <a:lnTo>
                  <a:pt x="336" y="190"/>
                </a:lnTo>
                <a:lnTo>
                  <a:pt x="355" y="199"/>
                </a:lnTo>
                <a:lnTo>
                  <a:pt x="379" y="215"/>
                </a:lnTo>
                <a:lnTo>
                  <a:pt x="391" y="223"/>
                </a:lnTo>
                <a:lnTo>
                  <a:pt x="416" y="239"/>
                </a:lnTo>
                <a:lnTo>
                  <a:pt x="440" y="265"/>
                </a:lnTo>
                <a:lnTo>
                  <a:pt x="459" y="281"/>
                </a:lnTo>
                <a:lnTo>
                  <a:pt x="477" y="305"/>
                </a:lnTo>
                <a:lnTo>
                  <a:pt x="514" y="347"/>
                </a:lnTo>
                <a:lnTo>
                  <a:pt x="532" y="372"/>
                </a:lnTo>
                <a:lnTo>
                  <a:pt x="550" y="397"/>
                </a:lnTo>
                <a:lnTo>
                  <a:pt x="569" y="421"/>
                </a:lnTo>
                <a:lnTo>
                  <a:pt x="587" y="454"/>
                </a:lnTo>
                <a:lnTo>
                  <a:pt x="599" y="471"/>
                </a:lnTo>
                <a:lnTo>
                  <a:pt x="618" y="496"/>
                </a:lnTo>
                <a:lnTo>
                  <a:pt x="636" y="520"/>
                </a:lnTo>
                <a:lnTo>
                  <a:pt x="648" y="545"/>
                </a:lnTo>
                <a:lnTo>
                  <a:pt x="666" y="570"/>
                </a:lnTo>
                <a:lnTo>
                  <a:pt x="685" y="595"/>
                </a:lnTo>
                <a:lnTo>
                  <a:pt x="697" y="619"/>
                </a:lnTo>
                <a:lnTo>
                  <a:pt x="715" y="644"/>
                </a:lnTo>
                <a:lnTo>
                  <a:pt x="727" y="669"/>
                </a:lnTo>
                <a:lnTo>
                  <a:pt x="746" y="694"/>
                </a:lnTo>
                <a:lnTo>
                  <a:pt x="758" y="718"/>
                </a:lnTo>
                <a:lnTo>
                  <a:pt x="776" y="743"/>
                </a:lnTo>
                <a:lnTo>
                  <a:pt x="789" y="760"/>
                </a:lnTo>
                <a:lnTo>
                  <a:pt x="807" y="784"/>
                </a:lnTo>
                <a:lnTo>
                  <a:pt x="819" y="810"/>
                </a:lnTo>
                <a:lnTo>
                  <a:pt x="837" y="834"/>
                </a:lnTo>
                <a:lnTo>
                  <a:pt x="849" y="859"/>
                </a:lnTo>
                <a:lnTo>
                  <a:pt x="862" y="883"/>
                </a:lnTo>
                <a:lnTo>
                  <a:pt x="880" y="909"/>
                </a:lnTo>
                <a:lnTo>
                  <a:pt x="893" y="933"/>
                </a:lnTo>
                <a:lnTo>
                  <a:pt x="904" y="958"/>
                </a:lnTo>
                <a:lnTo>
                  <a:pt x="917" y="982"/>
                </a:lnTo>
                <a:lnTo>
                  <a:pt x="929" y="1016"/>
                </a:lnTo>
                <a:lnTo>
                  <a:pt x="941" y="1041"/>
                </a:lnTo>
                <a:lnTo>
                  <a:pt x="953" y="1065"/>
                </a:lnTo>
                <a:lnTo>
                  <a:pt x="966" y="1098"/>
                </a:lnTo>
                <a:lnTo>
                  <a:pt x="978" y="1123"/>
                </a:lnTo>
                <a:lnTo>
                  <a:pt x="984" y="1148"/>
                </a:lnTo>
                <a:lnTo>
                  <a:pt x="997" y="1181"/>
                </a:lnTo>
                <a:lnTo>
                  <a:pt x="1002" y="1206"/>
                </a:lnTo>
                <a:lnTo>
                  <a:pt x="1008" y="1230"/>
                </a:lnTo>
                <a:lnTo>
                  <a:pt x="1008" y="1255"/>
                </a:lnTo>
                <a:lnTo>
                  <a:pt x="1015" y="1280"/>
                </a:lnTo>
                <a:lnTo>
                  <a:pt x="1021" y="1305"/>
                </a:lnTo>
                <a:lnTo>
                  <a:pt x="1021" y="1338"/>
                </a:lnTo>
                <a:lnTo>
                  <a:pt x="1021" y="1362"/>
                </a:lnTo>
                <a:lnTo>
                  <a:pt x="1021" y="1379"/>
                </a:lnTo>
                <a:lnTo>
                  <a:pt x="1021" y="1404"/>
                </a:lnTo>
                <a:lnTo>
                  <a:pt x="1015" y="1445"/>
                </a:lnTo>
                <a:lnTo>
                  <a:pt x="1008" y="1487"/>
                </a:lnTo>
                <a:lnTo>
                  <a:pt x="997" y="1520"/>
                </a:lnTo>
                <a:lnTo>
                  <a:pt x="984" y="1553"/>
                </a:lnTo>
                <a:lnTo>
                  <a:pt x="972" y="1586"/>
                </a:lnTo>
                <a:lnTo>
                  <a:pt x="960" y="1619"/>
                </a:lnTo>
                <a:lnTo>
                  <a:pt x="941" y="1643"/>
                </a:lnTo>
                <a:lnTo>
                  <a:pt x="923" y="1676"/>
                </a:lnTo>
                <a:lnTo>
                  <a:pt x="911" y="1693"/>
                </a:lnTo>
                <a:lnTo>
                  <a:pt x="898" y="1701"/>
                </a:lnTo>
                <a:lnTo>
                  <a:pt x="886" y="1718"/>
                </a:lnTo>
                <a:lnTo>
                  <a:pt x="874" y="1734"/>
                </a:lnTo>
                <a:lnTo>
                  <a:pt x="862" y="1751"/>
                </a:lnTo>
                <a:lnTo>
                  <a:pt x="849" y="1759"/>
                </a:lnTo>
                <a:lnTo>
                  <a:pt x="831" y="1775"/>
                </a:lnTo>
                <a:lnTo>
                  <a:pt x="801" y="1800"/>
                </a:lnTo>
                <a:lnTo>
                  <a:pt x="782" y="1817"/>
                </a:lnTo>
                <a:lnTo>
                  <a:pt x="752" y="1841"/>
                </a:lnTo>
                <a:lnTo>
                  <a:pt x="733" y="1858"/>
                </a:lnTo>
                <a:lnTo>
                  <a:pt x="715" y="1874"/>
                </a:lnTo>
                <a:lnTo>
                  <a:pt x="697" y="1891"/>
                </a:lnTo>
                <a:lnTo>
                  <a:pt x="673" y="1899"/>
                </a:lnTo>
                <a:lnTo>
                  <a:pt x="660" y="1907"/>
                </a:lnTo>
                <a:lnTo>
                  <a:pt x="636" y="1924"/>
                </a:lnTo>
                <a:lnTo>
                  <a:pt x="618" y="1940"/>
                </a:lnTo>
                <a:lnTo>
                  <a:pt x="599" y="1949"/>
                </a:lnTo>
                <a:lnTo>
                  <a:pt x="574" y="1957"/>
                </a:lnTo>
                <a:lnTo>
                  <a:pt x="556" y="1965"/>
                </a:lnTo>
                <a:lnTo>
                  <a:pt x="532" y="1982"/>
                </a:lnTo>
                <a:lnTo>
                  <a:pt x="514" y="1990"/>
                </a:lnTo>
                <a:lnTo>
                  <a:pt x="495" y="1998"/>
                </a:lnTo>
                <a:lnTo>
                  <a:pt x="471" y="2006"/>
                </a:lnTo>
                <a:lnTo>
                  <a:pt x="452" y="2015"/>
                </a:lnTo>
                <a:lnTo>
                  <a:pt x="434" y="2023"/>
                </a:lnTo>
                <a:lnTo>
                  <a:pt x="416" y="2023"/>
                </a:lnTo>
                <a:lnTo>
                  <a:pt x="403" y="2031"/>
                </a:lnTo>
                <a:lnTo>
                  <a:pt x="385" y="2031"/>
                </a:lnTo>
                <a:lnTo>
                  <a:pt x="373" y="2031"/>
                </a:lnTo>
                <a:lnTo>
                  <a:pt x="348" y="2031"/>
                </a:lnTo>
                <a:lnTo>
                  <a:pt x="330" y="2015"/>
                </a:lnTo>
                <a:lnTo>
                  <a:pt x="318" y="1998"/>
                </a:lnTo>
                <a:lnTo>
                  <a:pt x="306" y="1982"/>
                </a:lnTo>
                <a:lnTo>
                  <a:pt x="294" y="1965"/>
                </a:lnTo>
                <a:lnTo>
                  <a:pt x="281" y="1940"/>
                </a:lnTo>
                <a:lnTo>
                  <a:pt x="269" y="1916"/>
                </a:lnTo>
                <a:lnTo>
                  <a:pt x="257" y="1907"/>
                </a:lnTo>
                <a:lnTo>
                  <a:pt x="245" y="1883"/>
                </a:lnTo>
                <a:lnTo>
                  <a:pt x="232" y="1858"/>
                </a:lnTo>
                <a:lnTo>
                  <a:pt x="220" y="1841"/>
                </a:lnTo>
                <a:lnTo>
                  <a:pt x="208" y="1825"/>
                </a:lnTo>
                <a:lnTo>
                  <a:pt x="202" y="1808"/>
                </a:lnTo>
                <a:lnTo>
                  <a:pt x="184" y="1784"/>
                </a:lnTo>
                <a:lnTo>
                  <a:pt x="177" y="1767"/>
                </a:lnTo>
                <a:lnTo>
                  <a:pt x="165" y="1734"/>
                </a:lnTo>
                <a:lnTo>
                  <a:pt x="153" y="1726"/>
                </a:lnTo>
                <a:lnTo>
                  <a:pt x="141" y="1701"/>
                </a:lnTo>
                <a:lnTo>
                  <a:pt x="128" y="1668"/>
                </a:lnTo>
                <a:lnTo>
                  <a:pt x="117" y="1643"/>
                </a:lnTo>
                <a:lnTo>
                  <a:pt x="110" y="1626"/>
                </a:lnTo>
                <a:lnTo>
                  <a:pt x="98" y="1602"/>
                </a:lnTo>
                <a:lnTo>
                  <a:pt x="86" y="1569"/>
                </a:lnTo>
                <a:lnTo>
                  <a:pt x="80" y="1544"/>
                </a:lnTo>
                <a:lnTo>
                  <a:pt x="73" y="1527"/>
                </a:lnTo>
                <a:lnTo>
                  <a:pt x="68" y="1503"/>
                </a:lnTo>
                <a:lnTo>
                  <a:pt x="61" y="1470"/>
                </a:lnTo>
                <a:lnTo>
                  <a:pt x="55" y="1445"/>
                </a:lnTo>
                <a:lnTo>
                  <a:pt x="49" y="1420"/>
                </a:lnTo>
                <a:lnTo>
                  <a:pt x="49" y="1387"/>
                </a:lnTo>
                <a:lnTo>
                  <a:pt x="43" y="1354"/>
                </a:lnTo>
                <a:lnTo>
                  <a:pt x="43" y="1321"/>
                </a:lnTo>
                <a:lnTo>
                  <a:pt x="43" y="1296"/>
                </a:lnTo>
                <a:lnTo>
                  <a:pt x="43" y="1272"/>
                </a:lnTo>
                <a:lnTo>
                  <a:pt x="43" y="1255"/>
                </a:lnTo>
                <a:lnTo>
                  <a:pt x="43" y="1230"/>
                </a:lnTo>
                <a:lnTo>
                  <a:pt x="43" y="1206"/>
                </a:lnTo>
                <a:lnTo>
                  <a:pt x="43" y="1189"/>
                </a:lnTo>
                <a:lnTo>
                  <a:pt x="43" y="1164"/>
                </a:lnTo>
                <a:lnTo>
                  <a:pt x="43" y="1140"/>
                </a:lnTo>
                <a:lnTo>
                  <a:pt x="43" y="1123"/>
                </a:lnTo>
                <a:lnTo>
                  <a:pt x="43" y="1090"/>
                </a:lnTo>
                <a:lnTo>
                  <a:pt x="43" y="1065"/>
                </a:lnTo>
                <a:lnTo>
                  <a:pt x="43" y="1041"/>
                </a:lnTo>
                <a:lnTo>
                  <a:pt x="43" y="1024"/>
                </a:lnTo>
                <a:lnTo>
                  <a:pt x="37" y="999"/>
                </a:lnTo>
                <a:lnTo>
                  <a:pt x="37" y="982"/>
                </a:lnTo>
                <a:lnTo>
                  <a:pt x="37" y="958"/>
                </a:lnTo>
                <a:lnTo>
                  <a:pt x="31" y="925"/>
                </a:lnTo>
                <a:lnTo>
                  <a:pt x="31" y="883"/>
                </a:lnTo>
                <a:lnTo>
                  <a:pt x="24" y="843"/>
                </a:lnTo>
                <a:lnTo>
                  <a:pt x="24" y="817"/>
                </a:lnTo>
                <a:lnTo>
                  <a:pt x="19" y="784"/>
                </a:lnTo>
                <a:lnTo>
                  <a:pt x="19" y="760"/>
                </a:lnTo>
                <a:lnTo>
                  <a:pt x="19" y="727"/>
                </a:lnTo>
                <a:lnTo>
                  <a:pt x="13" y="702"/>
                </a:lnTo>
                <a:lnTo>
                  <a:pt x="13" y="669"/>
                </a:lnTo>
                <a:lnTo>
                  <a:pt x="13" y="636"/>
                </a:lnTo>
                <a:lnTo>
                  <a:pt x="6" y="603"/>
                </a:lnTo>
                <a:lnTo>
                  <a:pt x="6" y="570"/>
                </a:lnTo>
                <a:lnTo>
                  <a:pt x="6" y="537"/>
                </a:lnTo>
                <a:lnTo>
                  <a:pt x="6" y="504"/>
                </a:lnTo>
                <a:lnTo>
                  <a:pt x="0" y="471"/>
                </a:lnTo>
                <a:lnTo>
                  <a:pt x="0" y="438"/>
                </a:lnTo>
                <a:lnTo>
                  <a:pt x="0" y="397"/>
                </a:lnTo>
                <a:lnTo>
                  <a:pt x="0" y="364"/>
                </a:lnTo>
                <a:lnTo>
                  <a:pt x="0" y="331"/>
                </a:lnTo>
                <a:lnTo>
                  <a:pt x="0" y="289"/>
                </a:lnTo>
                <a:lnTo>
                  <a:pt x="0" y="256"/>
                </a:lnTo>
                <a:lnTo>
                  <a:pt x="0" y="223"/>
                </a:lnTo>
                <a:lnTo>
                  <a:pt x="6" y="190"/>
                </a:lnTo>
                <a:lnTo>
                  <a:pt x="6" y="157"/>
                </a:lnTo>
                <a:lnTo>
                  <a:pt x="6" y="133"/>
                </a:lnTo>
                <a:lnTo>
                  <a:pt x="13" y="107"/>
                </a:lnTo>
                <a:lnTo>
                  <a:pt x="19" y="83"/>
                </a:lnTo>
                <a:lnTo>
                  <a:pt x="19" y="66"/>
                </a:lnTo>
                <a:lnTo>
                  <a:pt x="24" y="41"/>
                </a:lnTo>
                <a:lnTo>
                  <a:pt x="37" y="17"/>
                </a:lnTo>
                <a:lnTo>
                  <a:pt x="43" y="0"/>
                </a:lnTo>
                <a:lnTo>
                  <a:pt x="61" y="0"/>
                </a:lnTo>
                <a:lnTo>
                  <a:pt x="80" y="0"/>
                </a:lnTo>
                <a:lnTo>
                  <a:pt x="92" y="0"/>
                </a:lnTo>
                <a:lnTo>
                  <a:pt x="110" y="8"/>
                </a:lnTo>
                <a:lnTo>
                  <a:pt x="128" y="8"/>
                </a:lnTo>
                <a:lnTo>
                  <a:pt x="141" y="17"/>
                </a:lnTo>
                <a:lnTo>
                  <a:pt x="159" y="25"/>
                </a:lnTo>
                <a:lnTo>
                  <a:pt x="172" y="33"/>
                </a:lnTo>
                <a:lnTo>
                  <a:pt x="177" y="50"/>
                </a:lnTo>
                <a:lnTo>
                  <a:pt x="190" y="58"/>
                </a:lnTo>
                <a:lnTo>
                  <a:pt x="208" y="74"/>
                </a:lnTo>
                <a:lnTo>
                  <a:pt x="220" y="91"/>
                </a:lnTo>
                <a:lnTo>
                  <a:pt x="239" y="107"/>
                </a:lnTo>
                <a:lnTo>
                  <a:pt x="245" y="124"/>
                </a:lnTo>
                <a:lnTo>
                  <a:pt x="263" y="140"/>
                </a:lnTo>
                <a:lnTo>
                  <a:pt x="269" y="157"/>
                </a:lnTo>
                <a:lnTo>
                  <a:pt x="257" y="140"/>
                </a:lnTo>
              </a:path>
            </a:pathLst>
          </a:custGeom>
          <a:gradFill rotWithShape="0">
            <a:gsLst>
              <a:gs pos="0">
                <a:srgbClr val="DC0081"/>
              </a:gs>
              <a:gs pos="100000">
                <a:srgbClr val="42002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Freeform 11"/>
          <p:cNvSpPr>
            <a:spLocks/>
          </p:cNvSpPr>
          <p:nvPr/>
        </p:nvSpPr>
        <p:spPr bwMode="auto">
          <a:xfrm>
            <a:off x="4573588" y="4051300"/>
            <a:ext cx="620712" cy="1533525"/>
          </a:xfrm>
          <a:custGeom>
            <a:avLst/>
            <a:gdLst>
              <a:gd name="T0" fmla="*/ 2147483647 w 460"/>
              <a:gd name="T1" fmla="*/ 2147483647 h 1137"/>
              <a:gd name="T2" fmla="*/ 2147483647 w 460"/>
              <a:gd name="T3" fmla="*/ 2147483647 h 1137"/>
              <a:gd name="T4" fmla="*/ 2147483647 w 460"/>
              <a:gd name="T5" fmla="*/ 2147483647 h 1137"/>
              <a:gd name="T6" fmla="*/ 2147483647 w 460"/>
              <a:gd name="T7" fmla="*/ 2147483647 h 1137"/>
              <a:gd name="T8" fmla="*/ 2147483647 w 460"/>
              <a:gd name="T9" fmla="*/ 2147483647 h 1137"/>
              <a:gd name="T10" fmla="*/ 2147483647 w 460"/>
              <a:gd name="T11" fmla="*/ 2147483647 h 1137"/>
              <a:gd name="T12" fmla="*/ 2147483647 w 460"/>
              <a:gd name="T13" fmla="*/ 2147483647 h 1137"/>
              <a:gd name="T14" fmla="*/ 2147483647 w 460"/>
              <a:gd name="T15" fmla="*/ 2147483647 h 1137"/>
              <a:gd name="T16" fmla="*/ 2147483647 w 460"/>
              <a:gd name="T17" fmla="*/ 2147483647 h 1137"/>
              <a:gd name="T18" fmla="*/ 2147483647 w 460"/>
              <a:gd name="T19" fmla="*/ 2147483647 h 1137"/>
              <a:gd name="T20" fmla="*/ 2147483647 w 460"/>
              <a:gd name="T21" fmla="*/ 2147483647 h 1137"/>
              <a:gd name="T22" fmla="*/ 2147483647 w 460"/>
              <a:gd name="T23" fmla="*/ 2147483647 h 1137"/>
              <a:gd name="T24" fmla="*/ 2147483647 w 460"/>
              <a:gd name="T25" fmla="*/ 2147483647 h 1137"/>
              <a:gd name="T26" fmla="*/ 2147483647 w 460"/>
              <a:gd name="T27" fmla="*/ 2147483647 h 1137"/>
              <a:gd name="T28" fmla="*/ 2147483647 w 460"/>
              <a:gd name="T29" fmla="*/ 2147483647 h 1137"/>
              <a:gd name="T30" fmla="*/ 2147483647 w 460"/>
              <a:gd name="T31" fmla="*/ 2147483647 h 1137"/>
              <a:gd name="T32" fmla="*/ 2147483647 w 460"/>
              <a:gd name="T33" fmla="*/ 2147483647 h 1137"/>
              <a:gd name="T34" fmla="*/ 2147483647 w 460"/>
              <a:gd name="T35" fmla="*/ 2147483647 h 1137"/>
              <a:gd name="T36" fmla="*/ 2147483647 w 460"/>
              <a:gd name="T37" fmla="*/ 2147483647 h 1137"/>
              <a:gd name="T38" fmla="*/ 2147483647 w 460"/>
              <a:gd name="T39" fmla="*/ 2147483647 h 1137"/>
              <a:gd name="T40" fmla="*/ 2147483647 w 460"/>
              <a:gd name="T41" fmla="*/ 2147483647 h 1137"/>
              <a:gd name="T42" fmla="*/ 2147483647 w 460"/>
              <a:gd name="T43" fmla="*/ 2147483647 h 1137"/>
              <a:gd name="T44" fmla="*/ 2147483647 w 460"/>
              <a:gd name="T45" fmla="*/ 2147483647 h 1137"/>
              <a:gd name="T46" fmla="*/ 2147483647 w 460"/>
              <a:gd name="T47" fmla="*/ 2147483647 h 1137"/>
              <a:gd name="T48" fmla="*/ 2147483647 w 460"/>
              <a:gd name="T49" fmla="*/ 2147483647 h 1137"/>
              <a:gd name="T50" fmla="*/ 2147483647 w 460"/>
              <a:gd name="T51" fmla="*/ 2147483647 h 1137"/>
              <a:gd name="T52" fmla="*/ 2147483647 w 460"/>
              <a:gd name="T53" fmla="*/ 2147483647 h 1137"/>
              <a:gd name="T54" fmla="*/ 2147483647 w 460"/>
              <a:gd name="T55" fmla="*/ 2147483647 h 1137"/>
              <a:gd name="T56" fmla="*/ 2147483647 w 460"/>
              <a:gd name="T57" fmla="*/ 2147483647 h 1137"/>
              <a:gd name="T58" fmla="*/ 2147483647 w 460"/>
              <a:gd name="T59" fmla="*/ 2147483647 h 1137"/>
              <a:gd name="T60" fmla="*/ 2147483647 w 460"/>
              <a:gd name="T61" fmla="*/ 2147483647 h 1137"/>
              <a:gd name="T62" fmla="*/ 2147483647 w 460"/>
              <a:gd name="T63" fmla="*/ 2147483647 h 1137"/>
              <a:gd name="T64" fmla="*/ 2147483647 w 460"/>
              <a:gd name="T65" fmla="*/ 2147483647 h 1137"/>
              <a:gd name="T66" fmla="*/ 2147483647 w 460"/>
              <a:gd name="T67" fmla="*/ 2147483647 h 1137"/>
              <a:gd name="T68" fmla="*/ 2147483647 w 460"/>
              <a:gd name="T69" fmla="*/ 2147483647 h 1137"/>
              <a:gd name="T70" fmla="*/ 2147483647 w 460"/>
              <a:gd name="T71" fmla="*/ 2147483647 h 1137"/>
              <a:gd name="T72" fmla="*/ 2147483647 w 460"/>
              <a:gd name="T73" fmla="*/ 2147483647 h 1137"/>
              <a:gd name="T74" fmla="*/ 2147483647 w 460"/>
              <a:gd name="T75" fmla="*/ 2147483647 h 1137"/>
              <a:gd name="T76" fmla="*/ 2147483647 w 460"/>
              <a:gd name="T77" fmla="*/ 2147483647 h 1137"/>
              <a:gd name="T78" fmla="*/ 2147483647 w 460"/>
              <a:gd name="T79" fmla="*/ 2147483647 h 1137"/>
              <a:gd name="T80" fmla="*/ 2147483647 w 460"/>
              <a:gd name="T81" fmla="*/ 2147483647 h 1137"/>
              <a:gd name="T82" fmla="*/ 2147483647 w 460"/>
              <a:gd name="T83" fmla="*/ 2147483647 h 1137"/>
              <a:gd name="T84" fmla="*/ 2147483647 w 460"/>
              <a:gd name="T85" fmla="*/ 2147483647 h 1137"/>
              <a:gd name="T86" fmla="*/ 2147483647 w 460"/>
              <a:gd name="T87" fmla="*/ 2147483647 h 1137"/>
              <a:gd name="T88" fmla="*/ 2147483647 w 460"/>
              <a:gd name="T89" fmla="*/ 2147483647 h 1137"/>
              <a:gd name="T90" fmla="*/ 2147483647 w 460"/>
              <a:gd name="T91" fmla="*/ 2147483647 h 1137"/>
              <a:gd name="T92" fmla="*/ 2147483647 w 460"/>
              <a:gd name="T93" fmla="*/ 2147483647 h 1137"/>
              <a:gd name="T94" fmla="*/ 2147483647 w 460"/>
              <a:gd name="T95" fmla="*/ 2147483647 h 1137"/>
              <a:gd name="T96" fmla="*/ 2147483647 w 460"/>
              <a:gd name="T97" fmla="*/ 2147483647 h 1137"/>
              <a:gd name="T98" fmla="*/ 2147483647 w 460"/>
              <a:gd name="T99" fmla="*/ 2147483647 h 1137"/>
              <a:gd name="T100" fmla="*/ 2147483647 w 460"/>
              <a:gd name="T101" fmla="*/ 2147483647 h 1137"/>
              <a:gd name="T102" fmla="*/ 2147483647 w 460"/>
              <a:gd name="T103" fmla="*/ 2147483647 h 1137"/>
              <a:gd name="T104" fmla="*/ 0 w 460"/>
              <a:gd name="T105" fmla="*/ 2147483647 h 1137"/>
              <a:gd name="T106" fmla="*/ 0 w 460"/>
              <a:gd name="T107" fmla="*/ 2147483647 h 1137"/>
              <a:gd name="T108" fmla="*/ 2147483647 w 460"/>
              <a:gd name="T109" fmla="*/ 2147483647 h 1137"/>
              <a:gd name="T110" fmla="*/ 2147483647 w 460"/>
              <a:gd name="T111" fmla="*/ 2147483647 h 1137"/>
              <a:gd name="T112" fmla="*/ 2147483647 w 460"/>
              <a:gd name="T113" fmla="*/ 2147483647 h 1137"/>
              <a:gd name="T114" fmla="*/ 2147483647 w 460"/>
              <a:gd name="T115" fmla="*/ 0 h 1137"/>
              <a:gd name="T116" fmla="*/ 2147483647 w 460"/>
              <a:gd name="T117" fmla="*/ 2147483647 h 1137"/>
              <a:gd name="T118" fmla="*/ 2147483647 w 460"/>
              <a:gd name="T119" fmla="*/ 2147483647 h 1137"/>
              <a:gd name="T120" fmla="*/ 2147483647 w 460"/>
              <a:gd name="T121" fmla="*/ 2147483647 h 1137"/>
              <a:gd name="T122" fmla="*/ 2147483647 w 460"/>
              <a:gd name="T123" fmla="*/ 2147483647 h 1137"/>
              <a:gd name="T124" fmla="*/ 2147483647 w 460"/>
              <a:gd name="T125" fmla="*/ 2147483647 h 11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0"/>
              <a:gd name="T190" fmla="*/ 0 h 1137"/>
              <a:gd name="T191" fmla="*/ 460 w 460"/>
              <a:gd name="T192" fmla="*/ 1137 h 11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0" h="1137">
                <a:moveTo>
                  <a:pt x="115" y="79"/>
                </a:moveTo>
                <a:lnTo>
                  <a:pt x="121" y="79"/>
                </a:lnTo>
                <a:lnTo>
                  <a:pt x="126" y="88"/>
                </a:lnTo>
                <a:lnTo>
                  <a:pt x="132" y="88"/>
                </a:lnTo>
                <a:lnTo>
                  <a:pt x="146" y="97"/>
                </a:lnTo>
                <a:lnTo>
                  <a:pt x="151" y="107"/>
                </a:lnTo>
                <a:lnTo>
                  <a:pt x="159" y="111"/>
                </a:lnTo>
                <a:lnTo>
                  <a:pt x="170" y="120"/>
                </a:lnTo>
                <a:lnTo>
                  <a:pt x="176" y="125"/>
                </a:lnTo>
                <a:lnTo>
                  <a:pt x="187" y="134"/>
                </a:lnTo>
                <a:lnTo>
                  <a:pt x="198" y="148"/>
                </a:lnTo>
                <a:lnTo>
                  <a:pt x="206" y="157"/>
                </a:lnTo>
                <a:lnTo>
                  <a:pt x="214" y="171"/>
                </a:lnTo>
                <a:lnTo>
                  <a:pt x="231" y="194"/>
                </a:lnTo>
                <a:lnTo>
                  <a:pt x="239" y="208"/>
                </a:lnTo>
                <a:lnTo>
                  <a:pt x="247" y="222"/>
                </a:lnTo>
                <a:lnTo>
                  <a:pt x="256" y="236"/>
                </a:lnTo>
                <a:lnTo>
                  <a:pt x="264" y="254"/>
                </a:lnTo>
                <a:lnTo>
                  <a:pt x="269" y="264"/>
                </a:lnTo>
                <a:lnTo>
                  <a:pt x="278" y="277"/>
                </a:lnTo>
                <a:lnTo>
                  <a:pt x="286" y="291"/>
                </a:lnTo>
                <a:lnTo>
                  <a:pt x="291" y="305"/>
                </a:lnTo>
                <a:lnTo>
                  <a:pt x="300" y="319"/>
                </a:lnTo>
                <a:lnTo>
                  <a:pt x="308" y="333"/>
                </a:lnTo>
                <a:lnTo>
                  <a:pt x="313" y="346"/>
                </a:lnTo>
                <a:lnTo>
                  <a:pt x="322" y="360"/>
                </a:lnTo>
                <a:lnTo>
                  <a:pt x="327" y="374"/>
                </a:lnTo>
                <a:lnTo>
                  <a:pt x="335" y="388"/>
                </a:lnTo>
                <a:lnTo>
                  <a:pt x="341" y="402"/>
                </a:lnTo>
                <a:lnTo>
                  <a:pt x="349" y="416"/>
                </a:lnTo>
                <a:lnTo>
                  <a:pt x="355" y="425"/>
                </a:lnTo>
                <a:lnTo>
                  <a:pt x="363" y="439"/>
                </a:lnTo>
                <a:lnTo>
                  <a:pt x="368" y="453"/>
                </a:lnTo>
                <a:lnTo>
                  <a:pt x="376" y="467"/>
                </a:lnTo>
                <a:lnTo>
                  <a:pt x="382" y="480"/>
                </a:lnTo>
                <a:lnTo>
                  <a:pt x="387" y="494"/>
                </a:lnTo>
                <a:lnTo>
                  <a:pt x="396" y="508"/>
                </a:lnTo>
                <a:lnTo>
                  <a:pt x="401" y="522"/>
                </a:lnTo>
                <a:lnTo>
                  <a:pt x="407" y="536"/>
                </a:lnTo>
                <a:lnTo>
                  <a:pt x="412" y="550"/>
                </a:lnTo>
                <a:lnTo>
                  <a:pt x="418" y="568"/>
                </a:lnTo>
                <a:lnTo>
                  <a:pt x="423" y="582"/>
                </a:lnTo>
                <a:lnTo>
                  <a:pt x="429" y="596"/>
                </a:lnTo>
                <a:lnTo>
                  <a:pt x="434" y="614"/>
                </a:lnTo>
                <a:lnTo>
                  <a:pt x="440" y="628"/>
                </a:lnTo>
                <a:lnTo>
                  <a:pt x="442" y="642"/>
                </a:lnTo>
                <a:lnTo>
                  <a:pt x="448" y="661"/>
                </a:lnTo>
                <a:lnTo>
                  <a:pt x="451" y="675"/>
                </a:lnTo>
                <a:lnTo>
                  <a:pt x="453" y="688"/>
                </a:lnTo>
                <a:lnTo>
                  <a:pt x="453" y="702"/>
                </a:lnTo>
                <a:lnTo>
                  <a:pt x="456" y="716"/>
                </a:lnTo>
                <a:lnTo>
                  <a:pt x="459" y="730"/>
                </a:lnTo>
                <a:lnTo>
                  <a:pt x="459" y="748"/>
                </a:lnTo>
                <a:lnTo>
                  <a:pt x="459" y="762"/>
                </a:lnTo>
                <a:lnTo>
                  <a:pt x="459" y="772"/>
                </a:lnTo>
                <a:lnTo>
                  <a:pt x="459" y="785"/>
                </a:lnTo>
                <a:lnTo>
                  <a:pt x="456" y="808"/>
                </a:lnTo>
                <a:lnTo>
                  <a:pt x="453" y="832"/>
                </a:lnTo>
                <a:lnTo>
                  <a:pt x="448" y="850"/>
                </a:lnTo>
                <a:lnTo>
                  <a:pt x="442" y="869"/>
                </a:lnTo>
                <a:lnTo>
                  <a:pt x="437" y="887"/>
                </a:lnTo>
                <a:lnTo>
                  <a:pt x="431" y="905"/>
                </a:lnTo>
                <a:lnTo>
                  <a:pt x="423" y="919"/>
                </a:lnTo>
                <a:lnTo>
                  <a:pt x="415" y="938"/>
                </a:lnTo>
                <a:lnTo>
                  <a:pt x="409" y="947"/>
                </a:lnTo>
                <a:lnTo>
                  <a:pt x="404" y="951"/>
                </a:lnTo>
                <a:lnTo>
                  <a:pt x="398" y="961"/>
                </a:lnTo>
                <a:lnTo>
                  <a:pt x="393" y="970"/>
                </a:lnTo>
                <a:lnTo>
                  <a:pt x="387" y="979"/>
                </a:lnTo>
                <a:lnTo>
                  <a:pt x="382" y="984"/>
                </a:lnTo>
                <a:lnTo>
                  <a:pt x="374" y="993"/>
                </a:lnTo>
                <a:lnTo>
                  <a:pt x="360" y="1007"/>
                </a:lnTo>
                <a:lnTo>
                  <a:pt x="352" y="1016"/>
                </a:lnTo>
                <a:lnTo>
                  <a:pt x="338" y="1030"/>
                </a:lnTo>
                <a:lnTo>
                  <a:pt x="330" y="1039"/>
                </a:lnTo>
                <a:lnTo>
                  <a:pt x="322" y="1048"/>
                </a:lnTo>
                <a:lnTo>
                  <a:pt x="313" y="1058"/>
                </a:lnTo>
                <a:lnTo>
                  <a:pt x="302" y="1062"/>
                </a:lnTo>
                <a:lnTo>
                  <a:pt x="297" y="1067"/>
                </a:lnTo>
                <a:lnTo>
                  <a:pt x="286" y="1076"/>
                </a:lnTo>
                <a:lnTo>
                  <a:pt x="278" y="1085"/>
                </a:lnTo>
                <a:lnTo>
                  <a:pt x="269" y="1090"/>
                </a:lnTo>
                <a:lnTo>
                  <a:pt x="258" y="1095"/>
                </a:lnTo>
                <a:lnTo>
                  <a:pt x="250" y="1099"/>
                </a:lnTo>
                <a:lnTo>
                  <a:pt x="239" y="1109"/>
                </a:lnTo>
                <a:lnTo>
                  <a:pt x="231" y="1113"/>
                </a:lnTo>
                <a:lnTo>
                  <a:pt x="223" y="1118"/>
                </a:lnTo>
                <a:lnTo>
                  <a:pt x="212" y="1122"/>
                </a:lnTo>
                <a:lnTo>
                  <a:pt x="203" y="1127"/>
                </a:lnTo>
                <a:lnTo>
                  <a:pt x="195" y="1132"/>
                </a:lnTo>
                <a:lnTo>
                  <a:pt x="187" y="1132"/>
                </a:lnTo>
                <a:lnTo>
                  <a:pt x="181" y="1136"/>
                </a:lnTo>
                <a:lnTo>
                  <a:pt x="173" y="1136"/>
                </a:lnTo>
                <a:lnTo>
                  <a:pt x="168" y="1136"/>
                </a:lnTo>
                <a:lnTo>
                  <a:pt x="157" y="1136"/>
                </a:lnTo>
                <a:lnTo>
                  <a:pt x="148" y="1127"/>
                </a:lnTo>
                <a:lnTo>
                  <a:pt x="143" y="1118"/>
                </a:lnTo>
                <a:lnTo>
                  <a:pt x="137" y="1109"/>
                </a:lnTo>
                <a:lnTo>
                  <a:pt x="132" y="1099"/>
                </a:lnTo>
                <a:lnTo>
                  <a:pt x="126" y="1085"/>
                </a:lnTo>
                <a:lnTo>
                  <a:pt x="121" y="1072"/>
                </a:lnTo>
                <a:lnTo>
                  <a:pt x="115" y="1067"/>
                </a:lnTo>
                <a:lnTo>
                  <a:pt x="110" y="1053"/>
                </a:lnTo>
                <a:lnTo>
                  <a:pt x="104" y="1039"/>
                </a:lnTo>
                <a:lnTo>
                  <a:pt x="99" y="1030"/>
                </a:lnTo>
                <a:lnTo>
                  <a:pt x="93" y="1021"/>
                </a:lnTo>
                <a:lnTo>
                  <a:pt x="91" y="1012"/>
                </a:lnTo>
                <a:lnTo>
                  <a:pt x="83" y="998"/>
                </a:lnTo>
                <a:lnTo>
                  <a:pt x="80" y="988"/>
                </a:lnTo>
                <a:lnTo>
                  <a:pt x="74" y="970"/>
                </a:lnTo>
                <a:lnTo>
                  <a:pt x="69" y="965"/>
                </a:lnTo>
                <a:lnTo>
                  <a:pt x="63" y="951"/>
                </a:lnTo>
                <a:lnTo>
                  <a:pt x="58" y="933"/>
                </a:lnTo>
                <a:lnTo>
                  <a:pt x="52" y="919"/>
                </a:lnTo>
                <a:lnTo>
                  <a:pt x="50" y="910"/>
                </a:lnTo>
                <a:lnTo>
                  <a:pt x="44" y="896"/>
                </a:lnTo>
                <a:lnTo>
                  <a:pt x="39" y="878"/>
                </a:lnTo>
                <a:lnTo>
                  <a:pt x="36" y="864"/>
                </a:lnTo>
                <a:lnTo>
                  <a:pt x="33" y="854"/>
                </a:lnTo>
                <a:lnTo>
                  <a:pt x="30" y="841"/>
                </a:lnTo>
                <a:lnTo>
                  <a:pt x="28" y="822"/>
                </a:lnTo>
                <a:lnTo>
                  <a:pt x="25" y="808"/>
                </a:lnTo>
                <a:lnTo>
                  <a:pt x="22" y="794"/>
                </a:lnTo>
                <a:lnTo>
                  <a:pt x="22" y="776"/>
                </a:lnTo>
                <a:lnTo>
                  <a:pt x="19" y="757"/>
                </a:lnTo>
                <a:lnTo>
                  <a:pt x="19" y="739"/>
                </a:lnTo>
                <a:lnTo>
                  <a:pt x="19" y="725"/>
                </a:lnTo>
                <a:lnTo>
                  <a:pt x="19" y="711"/>
                </a:lnTo>
                <a:lnTo>
                  <a:pt x="19" y="702"/>
                </a:lnTo>
                <a:lnTo>
                  <a:pt x="19" y="688"/>
                </a:lnTo>
                <a:lnTo>
                  <a:pt x="19" y="675"/>
                </a:lnTo>
                <a:lnTo>
                  <a:pt x="19" y="665"/>
                </a:lnTo>
                <a:lnTo>
                  <a:pt x="19" y="651"/>
                </a:lnTo>
                <a:lnTo>
                  <a:pt x="19" y="638"/>
                </a:lnTo>
                <a:lnTo>
                  <a:pt x="19" y="628"/>
                </a:lnTo>
                <a:lnTo>
                  <a:pt x="19" y="610"/>
                </a:lnTo>
                <a:lnTo>
                  <a:pt x="19" y="596"/>
                </a:lnTo>
                <a:lnTo>
                  <a:pt x="19" y="582"/>
                </a:lnTo>
                <a:lnTo>
                  <a:pt x="19" y="573"/>
                </a:lnTo>
                <a:lnTo>
                  <a:pt x="17" y="559"/>
                </a:lnTo>
                <a:lnTo>
                  <a:pt x="17" y="550"/>
                </a:lnTo>
                <a:lnTo>
                  <a:pt x="17" y="536"/>
                </a:lnTo>
                <a:lnTo>
                  <a:pt x="14" y="517"/>
                </a:lnTo>
                <a:lnTo>
                  <a:pt x="14" y="494"/>
                </a:lnTo>
                <a:lnTo>
                  <a:pt x="11" y="471"/>
                </a:lnTo>
                <a:lnTo>
                  <a:pt x="11" y="457"/>
                </a:lnTo>
                <a:lnTo>
                  <a:pt x="8" y="439"/>
                </a:lnTo>
                <a:lnTo>
                  <a:pt x="8" y="425"/>
                </a:lnTo>
                <a:lnTo>
                  <a:pt x="8" y="407"/>
                </a:lnTo>
                <a:lnTo>
                  <a:pt x="6" y="393"/>
                </a:lnTo>
                <a:lnTo>
                  <a:pt x="6" y="374"/>
                </a:lnTo>
                <a:lnTo>
                  <a:pt x="6" y="356"/>
                </a:lnTo>
                <a:lnTo>
                  <a:pt x="3" y="337"/>
                </a:lnTo>
                <a:lnTo>
                  <a:pt x="3" y="319"/>
                </a:lnTo>
                <a:lnTo>
                  <a:pt x="3" y="301"/>
                </a:lnTo>
                <a:lnTo>
                  <a:pt x="3" y="282"/>
                </a:lnTo>
                <a:lnTo>
                  <a:pt x="0" y="264"/>
                </a:lnTo>
                <a:lnTo>
                  <a:pt x="0" y="245"/>
                </a:lnTo>
                <a:lnTo>
                  <a:pt x="0" y="222"/>
                </a:lnTo>
                <a:lnTo>
                  <a:pt x="0" y="204"/>
                </a:lnTo>
                <a:lnTo>
                  <a:pt x="0" y="185"/>
                </a:lnTo>
                <a:lnTo>
                  <a:pt x="0" y="162"/>
                </a:lnTo>
                <a:lnTo>
                  <a:pt x="0" y="143"/>
                </a:lnTo>
                <a:lnTo>
                  <a:pt x="0" y="125"/>
                </a:lnTo>
                <a:lnTo>
                  <a:pt x="3" y="107"/>
                </a:lnTo>
                <a:lnTo>
                  <a:pt x="3" y="88"/>
                </a:lnTo>
                <a:lnTo>
                  <a:pt x="3" y="74"/>
                </a:lnTo>
                <a:lnTo>
                  <a:pt x="6" y="60"/>
                </a:lnTo>
                <a:lnTo>
                  <a:pt x="8" y="46"/>
                </a:lnTo>
                <a:lnTo>
                  <a:pt x="8" y="37"/>
                </a:lnTo>
                <a:lnTo>
                  <a:pt x="11" y="23"/>
                </a:lnTo>
                <a:lnTo>
                  <a:pt x="17" y="9"/>
                </a:lnTo>
                <a:lnTo>
                  <a:pt x="19" y="0"/>
                </a:lnTo>
                <a:lnTo>
                  <a:pt x="28" y="0"/>
                </a:lnTo>
                <a:lnTo>
                  <a:pt x="36" y="0"/>
                </a:lnTo>
                <a:lnTo>
                  <a:pt x="41" y="0"/>
                </a:lnTo>
                <a:lnTo>
                  <a:pt x="50" y="5"/>
                </a:lnTo>
                <a:lnTo>
                  <a:pt x="58" y="5"/>
                </a:lnTo>
                <a:lnTo>
                  <a:pt x="63" y="9"/>
                </a:lnTo>
                <a:lnTo>
                  <a:pt x="72" y="14"/>
                </a:lnTo>
                <a:lnTo>
                  <a:pt x="77" y="18"/>
                </a:lnTo>
                <a:lnTo>
                  <a:pt x="80" y="28"/>
                </a:lnTo>
                <a:lnTo>
                  <a:pt x="85" y="33"/>
                </a:lnTo>
                <a:lnTo>
                  <a:pt x="93" y="42"/>
                </a:lnTo>
                <a:lnTo>
                  <a:pt x="99" y="51"/>
                </a:lnTo>
                <a:lnTo>
                  <a:pt x="107" y="60"/>
                </a:lnTo>
                <a:lnTo>
                  <a:pt x="110" y="70"/>
                </a:lnTo>
                <a:lnTo>
                  <a:pt x="118" y="79"/>
                </a:lnTo>
                <a:lnTo>
                  <a:pt x="121" y="88"/>
                </a:lnTo>
                <a:lnTo>
                  <a:pt x="115" y="79"/>
                </a:lnTo>
              </a:path>
            </a:pathLst>
          </a:custGeom>
          <a:gradFill rotWithShape="0">
            <a:gsLst>
              <a:gs pos="0">
                <a:srgbClr val="D989B8"/>
              </a:gs>
              <a:gs pos="100000">
                <a:srgbClr val="41293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2911475" y="3965575"/>
            <a:ext cx="658813" cy="2333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2644775" y="5027613"/>
            <a:ext cx="1122363" cy="2301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588963" y="3729038"/>
            <a:ext cx="2641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</a:rPr>
              <a:t>Immature cortical thymocytes </a:t>
            </a:r>
            <a:r>
              <a:rPr lang="en-GB" b="1">
                <a:solidFill>
                  <a:srgbClr val="FFFF00"/>
                </a:solidFill>
              </a:rPr>
              <a:t>(cortex)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685925" y="2803525"/>
            <a:ext cx="2154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</a:rPr>
              <a:t>progenitor cell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428625" y="5253038"/>
            <a:ext cx="2790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</a:rPr>
              <a:t>Mature medullary thymocytes </a:t>
            </a:r>
            <a:r>
              <a:rPr lang="en-GB" b="1">
                <a:solidFill>
                  <a:srgbClr val="FFFF00"/>
                </a:solidFill>
              </a:rPr>
              <a:t>(medulla)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413250" y="5664200"/>
            <a:ext cx="0" cy="3476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3243263" y="6070600"/>
            <a:ext cx="2498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</a:rPr>
              <a:t>mature T cells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946775" y="3482975"/>
            <a:ext cx="318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</a:rPr>
              <a:t>“Ignores the useless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5641975" y="4216400"/>
            <a:ext cx="350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</a:rPr>
              <a:t>Deletes the dangerous</a:t>
            </a:r>
            <a:endParaRPr lang="en-GB" sz="2000" b="1">
              <a:solidFill>
                <a:srgbClr val="FFFF00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921375" y="4959350"/>
            <a:ext cx="2949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00"/>
                </a:solidFill>
              </a:rPr>
              <a:t>Selects the useful”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14375" y="979488"/>
            <a:ext cx="7648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CCECFF"/>
                </a:solidFill>
              </a:rPr>
              <a:t>Developing thymocytes are subject to selective pressures in the thymus (+ve and -ve selection)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93700" y="236538"/>
            <a:ext cx="8445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GB" sz="4400" b="1">
                <a:solidFill>
                  <a:srgbClr val="FFFF00"/>
                </a:solidFill>
              </a:rPr>
              <a:t>Generation of diversity</a:t>
            </a:r>
            <a:endParaRPr lang="en-GB" sz="6000" b="1">
              <a:solidFill>
                <a:srgbClr val="FFFF00"/>
              </a:solidFill>
            </a:endParaRP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4470400" y="4149725"/>
            <a:ext cx="1588" cy="7889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412750" y="2333625"/>
            <a:ext cx="81153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23888" y="2236788"/>
            <a:ext cx="823912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44513" y="2236788"/>
            <a:ext cx="46037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744663" y="2236788"/>
            <a:ext cx="822325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663700" y="2236788"/>
            <a:ext cx="46038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059113" y="2236788"/>
            <a:ext cx="822325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978150" y="2236788"/>
            <a:ext cx="46038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395788" y="2236788"/>
            <a:ext cx="823912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316413" y="2236788"/>
            <a:ext cx="46037" cy="206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5848350" y="2236788"/>
            <a:ext cx="101600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6053138" y="2236788"/>
            <a:ext cx="103187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6259513" y="2236788"/>
            <a:ext cx="103187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6477000" y="2236788"/>
            <a:ext cx="101600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6681788" y="2236788"/>
            <a:ext cx="103187" cy="206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7505700" y="2236788"/>
            <a:ext cx="822325" cy="206375"/>
          </a:xfrm>
          <a:prstGeom prst="rect">
            <a:avLst/>
          </a:prstGeom>
          <a:solidFill>
            <a:srgbClr val="FE9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850900" y="1885950"/>
            <a:ext cx="282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942975" y="1931988"/>
            <a:ext cx="2651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1</a:t>
            </a: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4657725" y="1885950"/>
            <a:ext cx="282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4749800" y="1931988"/>
            <a:ext cx="2651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x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3217863" y="1885950"/>
            <a:ext cx="282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3308350" y="1931988"/>
            <a:ext cx="2651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3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1982788" y="1885950"/>
            <a:ext cx="2825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2074863" y="1931988"/>
            <a:ext cx="2651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2</a:t>
            </a:r>
          </a:p>
        </p:txBody>
      </p:sp>
      <p:grpSp>
        <p:nvGrpSpPr>
          <p:cNvPr id="68635" name="Group 27"/>
          <p:cNvGrpSpPr>
            <a:grpSpLocks/>
          </p:cNvGrpSpPr>
          <p:nvPr/>
        </p:nvGrpSpPr>
        <p:grpSpPr bwMode="auto">
          <a:xfrm>
            <a:off x="2670175" y="2019300"/>
            <a:ext cx="206375" cy="617538"/>
            <a:chOff x="1596" y="1152"/>
            <a:chExt cx="144" cy="432"/>
          </a:xfrm>
        </p:grpSpPr>
        <p:sp useBgFill="1">
          <p:nvSpPr>
            <p:cNvPr id="68709" name="Rectangle 28"/>
            <p:cNvSpPr>
              <a:spLocks noChangeArrowheads="1"/>
            </p:cNvSpPr>
            <p:nvPr/>
          </p:nvSpPr>
          <p:spPr bwMode="auto">
            <a:xfrm>
              <a:off x="1656" y="1228"/>
              <a:ext cx="48" cy="2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710" name="Rectangle 29"/>
            <p:cNvSpPr>
              <a:spLocks noChangeArrowheads="1"/>
            </p:cNvSpPr>
            <p:nvPr/>
          </p:nvSpPr>
          <p:spPr bwMode="auto">
            <a:xfrm>
              <a:off x="1596" y="1152"/>
              <a:ext cx="144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711" name="Rectangle 30"/>
            <p:cNvSpPr>
              <a:spLocks noChangeArrowheads="1"/>
            </p:cNvSpPr>
            <p:nvPr/>
          </p:nvSpPr>
          <p:spPr bwMode="auto">
            <a:xfrm>
              <a:off x="1620" y="1440"/>
              <a:ext cx="112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 useBgFill="1">
        <p:nvSpPr>
          <p:cNvPr id="68636" name="Rectangle 31"/>
          <p:cNvSpPr>
            <a:spLocks noChangeArrowheads="1"/>
          </p:cNvSpPr>
          <p:nvPr/>
        </p:nvSpPr>
        <p:spPr bwMode="auto">
          <a:xfrm>
            <a:off x="4092575" y="2128838"/>
            <a:ext cx="69850" cy="4000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37" name="Rectangle 32"/>
          <p:cNvSpPr>
            <a:spLocks noChangeArrowheads="1"/>
          </p:cNvSpPr>
          <p:nvPr/>
        </p:nvSpPr>
        <p:spPr bwMode="auto">
          <a:xfrm>
            <a:off x="4006850" y="2019300"/>
            <a:ext cx="206375" cy="206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38" name="Rectangle 33"/>
          <p:cNvSpPr>
            <a:spLocks noChangeArrowheads="1"/>
          </p:cNvSpPr>
          <p:nvPr/>
        </p:nvSpPr>
        <p:spPr bwMode="auto">
          <a:xfrm>
            <a:off x="4041775" y="2432050"/>
            <a:ext cx="160338" cy="204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39" name="Rectangle 34"/>
          <p:cNvSpPr>
            <a:spLocks noChangeArrowheads="1"/>
          </p:cNvSpPr>
          <p:nvPr/>
        </p:nvSpPr>
        <p:spPr bwMode="auto">
          <a:xfrm>
            <a:off x="5534025" y="2128838"/>
            <a:ext cx="68263" cy="4000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40" name="Rectangle 35"/>
          <p:cNvSpPr>
            <a:spLocks noChangeArrowheads="1"/>
          </p:cNvSpPr>
          <p:nvPr/>
        </p:nvSpPr>
        <p:spPr bwMode="auto">
          <a:xfrm>
            <a:off x="5448300" y="2019300"/>
            <a:ext cx="204788" cy="206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41" name="Rectangle 36"/>
          <p:cNvSpPr>
            <a:spLocks noChangeArrowheads="1"/>
          </p:cNvSpPr>
          <p:nvPr/>
        </p:nvSpPr>
        <p:spPr bwMode="auto">
          <a:xfrm>
            <a:off x="5481638" y="2432050"/>
            <a:ext cx="160337" cy="204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Rectangle 37"/>
          <p:cNvSpPr>
            <a:spLocks noChangeArrowheads="1"/>
          </p:cNvSpPr>
          <p:nvPr/>
        </p:nvSpPr>
        <p:spPr bwMode="auto">
          <a:xfrm>
            <a:off x="7743825" y="1885950"/>
            <a:ext cx="2905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C</a:t>
            </a:r>
          </a:p>
        </p:txBody>
      </p:sp>
      <p:sp>
        <p:nvSpPr>
          <p:cNvPr id="68643" name="Rectangle 38"/>
          <p:cNvSpPr>
            <a:spLocks noChangeArrowheads="1"/>
          </p:cNvSpPr>
          <p:nvPr/>
        </p:nvSpPr>
        <p:spPr bwMode="auto">
          <a:xfrm>
            <a:off x="7842250" y="1931988"/>
            <a:ext cx="2778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Symbol" charset="2"/>
              </a:rPr>
              <a:t>a</a:t>
            </a:r>
          </a:p>
        </p:txBody>
      </p:sp>
      <p:grpSp>
        <p:nvGrpSpPr>
          <p:cNvPr id="68644" name="Group 39"/>
          <p:cNvGrpSpPr>
            <a:grpSpLocks/>
          </p:cNvGrpSpPr>
          <p:nvPr/>
        </p:nvGrpSpPr>
        <p:grpSpPr bwMode="auto">
          <a:xfrm>
            <a:off x="6735763" y="1876425"/>
            <a:ext cx="360362" cy="307975"/>
            <a:chOff x="4431" y="1068"/>
            <a:chExt cx="252" cy="215"/>
          </a:xfrm>
        </p:grpSpPr>
        <p:sp>
          <p:nvSpPr>
            <p:cNvPr id="68707" name="Rectangle 40"/>
            <p:cNvSpPr>
              <a:spLocks noChangeArrowheads="1"/>
            </p:cNvSpPr>
            <p:nvPr/>
          </p:nvSpPr>
          <p:spPr bwMode="auto">
            <a:xfrm>
              <a:off x="4431" y="1068"/>
              <a:ext cx="1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J</a:t>
              </a:r>
            </a:p>
          </p:txBody>
        </p:sp>
        <p:sp>
          <p:nvSpPr>
            <p:cNvPr id="68708" name="Rectangle 41"/>
            <p:cNvSpPr>
              <a:spLocks noChangeArrowheads="1"/>
            </p:cNvSpPr>
            <p:nvPr/>
          </p:nvSpPr>
          <p:spPr bwMode="auto">
            <a:xfrm>
              <a:off x="4498" y="1093"/>
              <a:ext cx="1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6</a:t>
              </a:r>
            </a:p>
          </p:txBody>
        </p:sp>
      </p:grpSp>
      <p:sp>
        <p:nvSpPr>
          <p:cNvPr id="68645" name="Rectangle 42"/>
          <p:cNvSpPr>
            <a:spLocks noChangeArrowheads="1"/>
          </p:cNvSpPr>
          <p:nvPr/>
        </p:nvSpPr>
        <p:spPr bwMode="auto">
          <a:xfrm>
            <a:off x="5686425" y="1885950"/>
            <a:ext cx="2651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J</a:t>
            </a:r>
          </a:p>
        </p:txBody>
      </p:sp>
      <p:sp>
        <p:nvSpPr>
          <p:cNvPr id="68646" name="Rectangle 43"/>
          <p:cNvSpPr>
            <a:spLocks noChangeArrowheads="1"/>
          </p:cNvSpPr>
          <p:nvPr/>
        </p:nvSpPr>
        <p:spPr bwMode="auto">
          <a:xfrm>
            <a:off x="5762625" y="1931988"/>
            <a:ext cx="2651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1</a:t>
            </a:r>
          </a:p>
        </p:txBody>
      </p:sp>
      <p:grpSp>
        <p:nvGrpSpPr>
          <p:cNvPr id="68647" name="Group 44"/>
          <p:cNvGrpSpPr>
            <a:grpSpLocks/>
          </p:cNvGrpSpPr>
          <p:nvPr/>
        </p:nvGrpSpPr>
        <p:grpSpPr bwMode="auto">
          <a:xfrm>
            <a:off x="1452563" y="2019300"/>
            <a:ext cx="206375" cy="617538"/>
            <a:chOff x="744" y="1152"/>
            <a:chExt cx="144" cy="432"/>
          </a:xfrm>
        </p:grpSpPr>
        <p:sp useBgFill="1">
          <p:nvSpPr>
            <p:cNvPr id="68704" name="Rectangle 45"/>
            <p:cNvSpPr>
              <a:spLocks noChangeArrowheads="1"/>
            </p:cNvSpPr>
            <p:nvPr/>
          </p:nvSpPr>
          <p:spPr bwMode="auto">
            <a:xfrm>
              <a:off x="804" y="1228"/>
              <a:ext cx="48" cy="2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705" name="Rectangle 46"/>
            <p:cNvSpPr>
              <a:spLocks noChangeArrowheads="1"/>
            </p:cNvSpPr>
            <p:nvPr/>
          </p:nvSpPr>
          <p:spPr bwMode="auto">
            <a:xfrm>
              <a:off x="744" y="1152"/>
              <a:ext cx="144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706" name="Rectangle 47"/>
            <p:cNvSpPr>
              <a:spLocks noChangeArrowheads="1"/>
            </p:cNvSpPr>
            <p:nvPr/>
          </p:nvSpPr>
          <p:spPr bwMode="auto">
            <a:xfrm>
              <a:off x="768" y="1440"/>
              <a:ext cx="112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48" name="Line 48"/>
          <p:cNvSpPr>
            <a:spLocks noChangeShapeType="1"/>
          </p:cNvSpPr>
          <p:nvPr/>
        </p:nvSpPr>
        <p:spPr bwMode="auto">
          <a:xfrm>
            <a:off x="412750" y="3946525"/>
            <a:ext cx="81153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49" name="Rectangle 49"/>
          <p:cNvSpPr>
            <a:spLocks noChangeArrowheads="1"/>
          </p:cNvSpPr>
          <p:nvPr/>
        </p:nvSpPr>
        <p:spPr bwMode="auto">
          <a:xfrm>
            <a:off x="1962150" y="3849688"/>
            <a:ext cx="822325" cy="204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Rectangle 50"/>
          <p:cNvSpPr>
            <a:spLocks noChangeArrowheads="1"/>
          </p:cNvSpPr>
          <p:nvPr/>
        </p:nvSpPr>
        <p:spPr bwMode="auto">
          <a:xfrm>
            <a:off x="1881188" y="3849688"/>
            <a:ext cx="46037" cy="204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Rectangle 51"/>
          <p:cNvSpPr>
            <a:spLocks noChangeArrowheads="1"/>
          </p:cNvSpPr>
          <p:nvPr/>
        </p:nvSpPr>
        <p:spPr bwMode="auto">
          <a:xfrm>
            <a:off x="3081338" y="3849688"/>
            <a:ext cx="823912" cy="204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Rectangle 52"/>
          <p:cNvSpPr>
            <a:spLocks noChangeArrowheads="1"/>
          </p:cNvSpPr>
          <p:nvPr/>
        </p:nvSpPr>
        <p:spPr bwMode="auto">
          <a:xfrm>
            <a:off x="3001963" y="3849688"/>
            <a:ext cx="46037" cy="204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Rectangle 53"/>
          <p:cNvSpPr>
            <a:spLocks noChangeArrowheads="1"/>
          </p:cNvSpPr>
          <p:nvPr/>
        </p:nvSpPr>
        <p:spPr bwMode="auto">
          <a:xfrm>
            <a:off x="4395788" y="3849688"/>
            <a:ext cx="823912" cy="204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Rectangle 54"/>
          <p:cNvSpPr>
            <a:spLocks noChangeArrowheads="1"/>
          </p:cNvSpPr>
          <p:nvPr/>
        </p:nvSpPr>
        <p:spPr bwMode="auto">
          <a:xfrm>
            <a:off x="4316413" y="3849688"/>
            <a:ext cx="46037" cy="204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Rectangle 55"/>
          <p:cNvSpPr>
            <a:spLocks noChangeArrowheads="1"/>
          </p:cNvSpPr>
          <p:nvPr/>
        </p:nvSpPr>
        <p:spPr bwMode="auto">
          <a:xfrm>
            <a:off x="2200275" y="3497263"/>
            <a:ext cx="2825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56" name="Rectangle 56"/>
          <p:cNvSpPr>
            <a:spLocks noChangeArrowheads="1"/>
          </p:cNvSpPr>
          <p:nvPr/>
        </p:nvSpPr>
        <p:spPr bwMode="auto">
          <a:xfrm>
            <a:off x="2292350" y="3543300"/>
            <a:ext cx="2651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1</a:t>
            </a:r>
          </a:p>
        </p:txBody>
      </p:sp>
      <p:sp>
        <p:nvSpPr>
          <p:cNvPr id="68657" name="Rectangle 57"/>
          <p:cNvSpPr>
            <a:spLocks noChangeArrowheads="1"/>
          </p:cNvSpPr>
          <p:nvPr/>
        </p:nvSpPr>
        <p:spPr bwMode="auto">
          <a:xfrm>
            <a:off x="4554538" y="3497263"/>
            <a:ext cx="2825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58" name="Rectangle 58"/>
          <p:cNvSpPr>
            <a:spLocks noChangeArrowheads="1"/>
          </p:cNvSpPr>
          <p:nvPr/>
        </p:nvSpPr>
        <p:spPr bwMode="auto">
          <a:xfrm>
            <a:off x="4646613" y="3543300"/>
            <a:ext cx="26511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3</a:t>
            </a:r>
          </a:p>
        </p:txBody>
      </p:sp>
      <p:sp>
        <p:nvSpPr>
          <p:cNvPr id="68659" name="Rectangle 59"/>
          <p:cNvSpPr>
            <a:spLocks noChangeArrowheads="1"/>
          </p:cNvSpPr>
          <p:nvPr/>
        </p:nvSpPr>
        <p:spPr bwMode="auto">
          <a:xfrm>
            <a:off x="3332163" y="3497263"/>
            <a:ext cx="2825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V</a:t>
            </a:r>
          </a:p>
        </p:txBody>
      </p:sp>
      <p:sp>
        <p:nvSpPr>
          <p:cNvPr id="68660" name="Rectangle 60"/>
          <p:cNvSpPr>
            <a:spLocks noChangeArrowheads="1"/>
          </p:cNvSpPr>
          <p:nvPr/>
        </p:nvSpPr>
        <p:spPr bwMode="auto">
          <a:xfrm>
            <a:off x="3422650" y="3543300"/>
            <a:ext cx="2651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2</a:t>
            </a:r>
          </a:p>
        </p:txBody>
      </p:sp>
      <p:sp useBgFill="1">
        <p:nvSpPr>
          <p:cNvPr id="68661" name="Rectangle 61"/>
          <p:cNvSpPr>
            <a:spLocks noChangeArrowheads="1"/>
          </p:cNvSpPr>
          <p:nvPr/>
        </p:nvSpPr>
        <p:spPr bwMode="auto">
          <a:xfrm>
            <a:off x="4092575" y="3740150"/>
            <a:ext cx="69850" cy="4000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62" name="Rectangle 62"/>
          <p:cNvSpPr>
            <a:spLocks noChangeArrowheads="1"/>
          </p:cNvSpPr>
          <p:nvPr/>
        </p:nvSpPr>
        <p:spPr bwMode="auto">
          <a:xfrm>
            <a:off x="4006850" y="3632200"/>
            <a:ext cx="206375" cy="2047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8663" name="Rectangle 63"/>
          <p:cNvSpPr>
            <a:spLocks noChangeArrowheads="1"/>
          </p:cNvSpPr>
          <p:nvPr/>
        </p:nvSpPr>
        <p:spPr bwMode="auto">
          <a:xfrm>
            <a:off x="4041775" y="4043363"/>
            <a:ext cx="160338" cy="206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Rectangle 64"/>
          <p:cNvSpPr>
            <a:spLocks noChangeArrowheads="1"/>
          </p:cNvSpPr>
          <p:nvPr/>
        </p:nvSpPr>
        <p:spPr bwMode="auto">
          <a:xfrm>
            <a:off x="5219700" y="3849688"/>
            <a:ext cx="101600" cy="204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Rectangle 65"/>
          <p:cNvSpPr>
            <a:spLocks noChangeArrowheads="1"/>
          </p:cNvSpPr>
          <p:nvPr/>
        </p:nvSpPr>
        <p:spPr bwMode="auto">
          <a:xfrm>
            <a:off x="5424488" y="3849688"/>
            <a:ext cx="103187" cy="204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Rectangle 66"/>
          <p:cNvSpPr>
            <a:spLocks noChangeArrowheads="1"/>
          </p:cNvSpPr>
          <p:nvPr/>
        </p:nvSpPr>
        <p:spPr bwMode="auto">
          <a:xfrm>
            <a:off x="6248400" y="3849688"/>
            <a:ext cx="822325" cy="204787"/>
          </a:xfrm>
          <a:prstGeom prst="rect">
            <a:avLst/>
          </a:prstGeom>
          <a:solidFill>
            <a:srgbClr val="FE9B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Rectangle 67"/>
          <p:cNvSpPr>
            <a:spLocks noChangeArrowheads="1"/>
          </p:cNvSpPr>
          <p:nvPr/>
        </p:nvSpPr>
        <p:spPr bwMode="auto">
          <a:xfrm>
            <a:off x="6492875" y="3497263"/>
            <a:ext cx="2905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C</a:t>
            </a:r>
          </a:p>
        </p:txBody>
      </p:sp>
      <p:sp>
        <p:nvSpPr>
          <p:cNvPr id="68668" name="Rectangle 68"/>
          <p:cNvSpPr>
            <a:spLocks noChangeArrowheads="1"/>
          </p:cNvSpPr>
          <p:nvPr/>
        </p:nvSpPr>
        <p:spPr bwMode="auto">
          <a:xfrm>
            <a:off x="6591300" y="3543300"/>
            <a:ext cx="2778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Symbol" charset="2"/>
              </a:rPr>
              <a:t>a</a:t>
            </a:r>
          </a:p>
        </p:txBody>
      </p:sp>
      <p:sp>
        <p:nvSpPr>
          <p:cNvPr id="68669" name="Rectangle 69"/>
          <p:cNvSpPr>
            <a:spLocks noChangeArrowheads="1"/>
          </p:cNvSpPr>
          <p:nvPr/>
        </p:nvSpPr>
        <p:spPr bwMode="auto">
          <a:xfrm>
            <a:off x="5360988" y="3497263"/>
            <a:ext cx="2651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J</a:t>
            </a:r>
          </a:p>
        </p:txBody>
      </p:sp>
      <p:sp>
        <p:nvSpPr>
          <p:cNvPr id="68670" name="Rectangle 70"/>
          <p:cNvSpPr>
            <a:spLocks noChangeArrowheads="1"/>
          </p:cNvSpPr>
          <p:nvPr/>
        </p:nvSpPr>
        <p:spPr bwMode="auto">
          <a:xfrm>
            <a:off x="5435600" y="3543300"/>
            <a:ext cx="2651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6</a:t>
            </a:r>
          </a:p>
        </p:txBody>
      </p:sp>
      <p:sp>
        <p:nvSpPr>
          <p:cNvPr id="68671" name="Rectangle 71"/>
          <p:cNvSpPr>
            <a:spLocks noChangeArrowheads="1"/>
          </p:cNvSpPr>
          <p:nvPr/>
        </p:nvSpPr>
        <p:spPr bwMode="auto">
          <a:xfrm>
            <a:off x="5108575" y="3497263"/>
            <a:ext cx="2651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J</a:t>
            </a:r>
          </a:p>
        </p:txBody>
      </p:sp>
      <p:sp>
        <p:nvSpPr>
          <p:cNvPr id="68672" name="Rectangle 72"/>
          <p:cNvSpPr>
            <a:spLocks noChangeArrowheads="1"/>
          </p:cNvSpPr>
          <p:nvPr/>
        </p:nvSpPr>
        <p:spPr bwMode="auto">
          <a:xfrm>
            <a:off x="5184775" y="3543300"/>
            <a:ext cx="2651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200" b="1">
                <a:solidFill>
                  <a:srgbClr val="FFFF00"/>
                </a:solidFill>
                <a:latin typeface="Helvetica" charset="0"/>
              </a:rPr>
              <a:t>5</a:t>
            </a:r>
          </a:p>
        </p:txBody>
      </p:sp>
      <p:grpSp>
        <p:nvGrpSpPr>
          <p:cNvPr id="68673" name="Group 73"/>
          <p:cNvGrpSpPr>
            <a:grpSpLocks/>
          </p:cNvGrpSpPr>
          <p:nvPr/>
        </p:nvGrpSpPr>
        <p:grpSpPr bwMode="auto">
          <a:xfrm>
            <a:off x="2778125" y="3621088"/>
            <a:ext cx="206375" cy="617537"/>
            <a:chOff x="1672" y="2272"/>
            <a:chExt cx="144" cy="432"/>
          </a:xfrm>
        </p:grpSpPr>
        <p:sp useBgFill="1">
          <p:nvSpPr>
            <p:cNvPr id="68701" name="Rectangle 74"/>
            <p:cNvSpPr>
              <a:spLocks noChangeArrowheads="1"/>
            </p:cNvSpPr>
            <p:nvPr/>
          </p:nvSpPr>
          <p:spPr bwMode="auto">
            <a:xfrm>
              <a:off x="1732" y="2348"/>
              <a:ext cx="48" cy="2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702" name="Rectangle 75"/>
            <p:cNvSpPr>
              <a:spLocks noChangeArrowheads="1"/>
            </p:cNvSpPr>
            <p:nvPr/>
          </p:nvSpPr>
          <p:spPr bwMode="auto">
            <a:xfrm>
              <a:off x="1672" y="2272"/>
              <a:ext cx="144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703" name="Rectangle 76"/>
            <p:cNvSpPr>
              <a:spLocks noChangeArrowheads="1"/>
            </p:cNvSpPr>
            <p:nvPr/>
          </p:nvSpPr>
          <p:spPr bwMode="auto">
            <a:xfrm>
              <a:off x="1696" y="2560"/>
              <a:ext cx="112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74" name="Rectangle 77"/>
          <p:cNvSpPr>
            <a:spLocks noChangeArrowheads="1"/>
          </p:cNvSpPr>
          <p:nvPr/>
        </p:nvSpPr>
        <p:spPr bwMode="auto">
          <a:xfrm>
            <a:off x="6583363" y="2801938"/>
            <a:ext cx="17605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800" b="1">
                <a:solidFill>
                  <a:srgbClr val="FFFF00"/>
                </a:solidFill>
              </a:rPr>
              <a:t>Rearrangement of DNA segments</a:t>
            </a:r>
          </a:p>
        </p:txBody>
      </p:sp>
      <p:sp>
        <p:nvSpPr>
          <p:cNvPr id="68675" name="Rectangle 78"/>
          <p:cNvSpPr>
            <a:spLocks noChangeArrowheads="1"/>
          </p:cNvSpPr>
          <p:nvPr/>
        </p:nvSpPr>
        <p:spPr bwMode="auto">
          <a:xfrm>
            <a:off x="6877050" y="2230438"/>
            <a:ext cx="101600" cy="204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79"/>
          <p:cNvSpPr>
            <a:spLocks noChangeShapeType="1"/>
          </p:cNvSpPr>
          <p:nvPr/>
        </p:nvSpPr>
        <p:spPr bwMode="auto">
          <a:xfrm>
            <a:off x="2971800" y="2438400"/>
            <a:ext cx="1331913" cy="1406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77" name="Line 80"/>
          <p:cNvSpPr>
            <a:spLocks noChangeShapeType="1"/>
          </p:cNvSpPr>
          <p:nvPr/>
        </p:nvSpPr>
        <p:spPr bwMode="auto">
          <a:xfrm>
            <a:off x="3879850" y="2444750"/>
            <a:ext cx="1328738" cy="1398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78" name="Line 81"/>
          <p:cNvSpPr>
            <a:spLocks noChangeShapeType="1"/>
          </p:cNvSpPr>
          <p:nvPr/>
        </p:nvSpPr>
        <p:spPr bwMode="auto">
          <a:xfrm flipH="1">
            <a:off x="5230813" y="2449513"/>
            <a:ext cx="1450975" cy="13938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8679" name="Group 82"/>
          <p:cNvGrpSpPr>
            <a:grpSpLocks/>
          </p:cNvGrpSpPr>
          <p:nvPr/>
        </p:nvGrpSpPr>
        <p:grpSpPr bwMode="auto">
          <a:xfrm>
            <a:off x="2600325" y="4918075"/>
            <a:ext cx="5738813" cy="752475"/>
            <a:chOff x="2059" y="3301"/>
            <a:chExt cx="4017" cy="527"/>
          </a:xfrm>
        </p:grpSpPr>
        <p:sp>
          <p:nvSpPr>
            <p:cNvPr id="68683" name="Line 83"/>
            <p:cNvSpPr>
              <a:spLocks noChangeShapeType="1"/>
            </p:cNvSpPr>
            <p:nvPr/>
          </p:nvSpPr>
          <p:spPr bwMode="auto">
            <a:xfrm>
              <a:off x="2464" y="3616"/>
              <a:ext cx="181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684" name="Rectangle 84"/>
            <p:cNvSpPr>
              <a:spLocks noChangeArrowheads="1"/>
            </p:cNvSpPr>
            <p:nvPr/>
          </p:nvSpPr>
          <p:spPr bwMode="auto">
            <a:xfrm>
              <a:off x="2804" y="3548"/>
              <a:ext cx="576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Rectangle 85"/>
            <p:cNvSpPr>
              <a:spLocks noChangeArrowheads="1"/>
            </p:cNvSpPr>
            <p:nvPr/>
          </p:nvSpPr>
          <p:spPr bwMode="auto">
            <a:xfrm>
              <a:off x="2748" y="3548"/>
              <a:ext cx="32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6" name="Rectangle 86"/>
            <p:cNvSpPr>
              <a:spLocks noChangeArrowheads="1"/>
            </p:cNvSpPr>
            <p:nvPr/>
          </p:nvSpPr>
          <p:spPr bwMode="auto">
            <a:xfrm>
              <a:off x="2915" y="3302"/>
              <a:ext cx="19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V</a:t>
              </a:r>
            </a:p>
          </p:txBody>
        </p:sp>
        <p:sp>
          <p:nvSpPr>
            <p:cNvPr id="68687" name="Rectangle 87"/>
            <p:cNvSpPr>
              <a:spLocks noChangeArrowheads="1"/>
            </p:cNvSpPr>
            <p:nvPr/>
          </p:nvSpPr>
          <p:spPr bwMode="auto">
            <a:xfrm>
              <a:off x="2979" y="3334"/>
              <a:ext cx="1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68688" name="Rectangle 88"/>
            <p:cNvSpPr>
              <a:spLocks noChangeArrowheads="1"/>
            </p:cNvSpPr>
            <p:nvPr/>
          </p:nvSpPr>
          <p:spPr bwMode="auto">
            <a:xfrm>
              <a:off x="2059" y="3302"/>
              <a:ext cx="19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V</a:t>
              </a:r>
            </a:p>
          </p:txBody>
        </p:sp>
        <p:sp>
          <p:nvSpPr>
            <p:cNvPr id="68689" name="Rectangle 89"/>
            <p:cNvSpPr>
              <a:spLocks noChangeArrowheads="1"/>
            </p:cNvSpPr>
            <p:nvPr/>
          </p:nvSpPr>
          <p:spPr bwMode="auto">
            <a:xfrm>
              <a:off x="2123" y="3334"/>
              <a:ext cx="1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1</a:t>
              </a:r>
            </a:p>
          </p:txBody>
        </p:sp>
        <p:sp useBgFill="1">
          <p:nvSpPr>
            <p:cNvPr id="68690" name="Rectangle 90"/>
            <p:cNvSpPr>
              <a:spLocks noChangeArrowheads="1"/>
            </p:cNvSpPr>
            <p:nvPr/>
          </p:nvSpPr>
          <p:spPr bwMode="auto">
            <a:xfrm>
              <a:off x="2532" y="3396"/>
              <a:ext cx="144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8691" name="Rectangle 91"/>
            <p:cNvSpPr>
              <a:spLocks noChangeArrowheads="1"/>
            </p:cNvSpPr>
            <p:nvPr/>
          </p:nvSpPr>
          <p:spPr bwMode="auto">
            <a:xfrm>
              <a:off x="2556" y="3684"/>
              <a:ext cx="112" cy="14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2" name="Rectangle 92"/>
            <p:cNvSpPr>
              <a:spLocks noChangeArrowheads="1"/>
            </p:cNvSpPr>
            <p:nvPr/>
          </p:nvSpPr>
          <p:spPr bwMode="auto">
            <a:xfrm>
              <a:off x="3380" y="3548"/>
              <a:ext cx="72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3" name="Rectangle 93"/>
            <p:cNvSpPr>
              <a:spLocks noChangeArrowheads="1"/>
            </p:cNvSpPr>
            <p:nvPr/>
          </p:nvSpPr>
          <p:spPr bwMode="auto">
            <a:xfrm>
              <a:off x="3454" y="3548"/>
              <a:ext cx="576" cy="144"/>
            </a:xfrm>
            <a:prstGeom prst="rect">
              <a:avLst/>
            </a:prstGeom>
            <a:solidFill>
              <a:srgbClr val="FE9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4" name="Rectangle 94"/>
            <p:cNvSpPr>
              <a:spLocks noChangeArrowheads="1"/>
            </p:cNvSpPr>
            <p:nvPr/>
          </p:nvSpPr>
          <p:spPr bwMode="auto">
            <a:xfrm>
              <a:off x="3645" y="3302"/>
              <a:ext cx="20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C</a:t>
              </a:r>
            </a:p>
          </p:txBody>
        </p:sp>
        <p:sp>
          <p:nvSpPr>
            <p:cNvPr id="68695" name="Rectangle 95"/>
            <p:cNvSpPr>
              <a:spLocks noChangeArrowheads="1"/>
            </p:cNvSpPr>
            <p:nvPr/>
          </p:nvSpPr>
          <p:spPr bwMode="auto">
            <a:xfrm>
              <a:off x="3731" y="3322"/>
              <a:ext cx="19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Symbol" charset="2"/>
                </a:rPr>
                <a:t>a</a:t>
              </a:r>
            </a:p>
          </p:txBody>
        </p:sp>
        <p:sp>
          <p:nvSpPr>
            <p:cNvPr id="68696" name="Rectangle 96"/>
            <p:cNvSpPr>
              <a:spLocks noChangeArrowheads="1"/>
            </p:cNvSpPr>
            <p:nvPr/>
          </p:nvSpPr>
          <p:spPr bwMode="auto">
            <a:xfrm>
              <a:off x="3478" y="330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7" name="Rectangle 97"/>
            <p:cNvSpPr>
              <a:spLocks noChangeArrowheads="1"/>
            </p:cNvSpPr>
            <p:nvPr/>
          </p:nvSpPr>
          <p:spPr bwMode="auto">
            <a:xfrm>
              <a:off x="3531" y="333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8" name="Rectangle 98"/>
            <p:cNvSpPr>
              <a:spLocks noChangeArrowheads="1"/>
            </p:cNvSpPr>
            <p:nvPr/>
          </p:nvSpPr>
          <p:spPr bwMode="auto">
            <a:xfrm>
              <a:off x="3302" y="3302"/>
              <a:ext cx="1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J</a:t>
              </a:r>
            </a:p>
          </p:txBody>
        </p:sp>
        <p:sp>
          <p:nvSpPr>
            <p:cNvPr id="68699" name="Rectangle 99"/>
            <p:cNvSpPr>
              <a:spLocks noChangeArrowheads="1"/>
            </p:cNvSpPr>
            <p:nvPr/>
          </p:nvSpPr>
          <p:spPr bwMode="auto">
            <a:xfrm>
              <a:off x="3356" y="3334"/>
              <a:ext cx="1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200" b="1">
                  <a:solidFill>
                    <a:srgbClr val="FFFF00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68700" name="Text Box 100"/>
            <p:cNvSpPr txBox="1">
              <a:spLocks noChangeArrowheads="1"/>
            </p:cNvSpPr>
            <p:nvPr/>
          </p:nvSpPr>
          <p:spPr bwMode="auto">
            <a:xfrm>
              <a:off x="4341" y="3471"/>
              <a:ext cx="173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GB" b="1">
                  <a:solidFill>
                    <a:srgbClr val="FFFF00"/>
                  </a:solidFill>
                </a:rPr>
                <a:t>mRNA</a:t>
              </a:r>
              <a:r>
                <a:rPr lang="en-GB" b="1"/>
                <a:t> </a:t>
              </a:r>
              <a:r>
                <a:rPr lang="en-GB" b="1">
                  <a:solidFill>
                    <a:srgbClr val="FFFF00"/>
                  </a:solidFill>
                </a:rPr>
                <a:t>transcript</a:t>
              </a:r>
            </a:p>
          </p:txBody>
        </p:sp>
      </p:grpSp>
      <p:sp>
        <p:nvSpPr>
          <p:cNvPr id="68680" name="Line 101"/>
          <p:cNvSpPr>
            <a:spLocks noChangeShapeType="1"/>
          </p:cNvSpPr>
          <p:nvPr/>
        </p:nvSpPr>
        <p:spPr bwMode="auto">
          <a:xfrm>
            <a:off x="4494213" y="5654675"/>
            <a:ext cx="1587" cy="3444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681" name="Text Box 102"/>
          <p:cNvSpPr txBox="1">
            <a:spLocks noChangeArrowheads="1"/>
          </p:cNvSpPr>
          <p:nvPr/>
        </p:nvSpPr>
        <p:spPr bwMode="auto">
          <a:xfrm>
            <a:off x="3284538" y="6135688"/>
            <a:ext cx="3306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00"/>
                </a:solidFill>
              </a:rPr>
              <a:t>protein (T cell receptor)</a:t>
            </a:r>
          </a:p>
        </p:txBody>
      </p:sp>
      <p:sp>
        <p:nvSpPr>
          <p:cNvPr id="68682" name="Rectangle 103"/>
          <p:cNvSpPr>
            <a:spLocks noChangeArrowheads="1"/>
          </p:cNvSpPr>
          <p:nvPr/>
        </p:nvSpPr>
        <p:spPr bwMode="auto">
          <a:xfrm>
            <a:off x="269875" y="739775"/>
            <a:ext cx="847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b="1">
                <a:solidFill>
                  <a:srgbClr val="FFFFCC"/>
                </a:solidFill>
              </a:rPr>
              <a:t>TCR diversity is the results of recombination events that bring together 2 or 3 separate elements, from a pool of genetic segments in order to create maximum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35238" y="1827213"/>
            <a:ext cx="39290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>
                <a:solidFill>
                  <a:srgbClr val="FFFF99"/>
                </a:solidFill>
              </a:rPr>
              <a:t> Genetics of the HLA region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rgbClr val="FFFF99"/>
                </a:solidFill>
              </a:rPr>
              <a:t> Polymorphism of HLA genes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rgbClr val="FFFF99"/>
                </a:solidFill>
              </a:rPr>
              <a:t> Linkage disequilibrium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rgbClr val="FFFF99"/>
                </a:solidFill>
              </a:rPr>
              <a:t> HLA and disease associations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rgbClr val="FFFF99"/>
                </a:solidFill>
              </a:rPr>
              <a:t> Allorecognition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8686800" cy="1765300"/>
          </a:xfrm>
          <a:noFill/>
        </p:spPr>
        <p:txBody>
          <a:bodyPr lIns="90487" tIns="44450" rIns="90487" bIns="44450"/>
          <a:lstStyle/>
          <a:p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>T lymphocyte selection in the thymus</a:t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5400" smtClean="0">
                <a:solidFill>
                  <a:srgbClr val="FFEA18"/>
                </a:solidFill>
                <a:ea typeface="ＭＳ Ｐゴシック" charset="-128"/>
              </a:rPr>
              <a:t>“Central tolerance”</a:t>
            </a:r>
            <a:endParaRPr lang="en-GB" sz="3600" smtClean="0">
              <a:ea typeface="ＭＳ Ｐゴシック" charset="-128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90550" y="2927350"/>
            <a:ext cx="81661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65163" y="3286125"/>
            <a:ext cx="126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Developing</a:t>
            </a:r>
          </a:p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lymphocyte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855663" y="4911725"/>
            <a:ext cx="930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Thymus</a:t>
            </a:r>
          </a:p>
        </p:txBody>
      </p:sp>
      <p:sp>
        <p:nvSpPr>
          <p:cNvPr id="69638" name="Freeform 6"/>
          <p:cNvSpPr>
            <a:spLocks/>
          </p:cNvSpPr>
          <p:nvPr/>
        </p:nvSpPr>
        <p:spPr bwMode="auto">
          <a:xfrm>
            <a:off x="287020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2147483647 h 652"/>
              <a:gd name="T26" fmla="*/ 2147483647 w 546"/>
              <a:gd name="T27" fmla="*/ 0 h 652"/>
              <a:gd name="T28" fmla="*/ 2147483647 w 546"/>
              <a:gd name="T29" fmla="*/ 0 h 6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6"/>
              <a:gd name="T46" fmla="*/ 0 h 652"/>
              <a:gd name="T47" fmla="*/ 546 w 546"/>
              <a:gd name="T48" fmla="*/ 652 h 6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6" h="652">
                <a:moveTo>
                  <a:pt x="227" y="0"/>
                </a:moveTo>
                <a:lnTo>
                  <a:pt x="227" y="370"/>
                </a:lnTo>
                <a:lnTo>
                  <a:pt x="0" y="562"/>
                </a:lnTo>
                <a:lnTo>
                  <a:pt x="0" y="651"/>
                </a:lnTo>
                <a:lnTo>
                  <a:pt x="120" y="651"/>
                </a:lnTo>
                <a:lnTo>
                  <a:pt x="120" y="562"/>
                </a:lnTo>
                <a:lnTo>
                  <a:pt x="227" y="562"/>
                </a:lnTo>
                <a:lnTo>
                  <a:pt x="227" y="459"/>
                </a:lnTo>
                <a:lnTo>
                  <a:pt x="333" y="459"/>
                </a:lnTo>
                <a:lnTo>
                  <a:pt x="333" y="651"/>
                </a:lnTo>
                <a:lnTo>
                  <a:pt x="545" y="651"/>
                </a:lnTo>
                <a:lnTo>
                  <a:pt x="545" y="562"/>
                </a:lnTo>
                <a:lnTo>
                  <a:pt x="333" y="370"/>
                </a:lnTo>
                <a:lnTo>
                  <a:pt x="333" y="0"/>
                </a:lnTo>
                <a:lnTo>
                  <a:pt x="227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Freeform 7"/>
          <p:cNvSpPr>
            <a:spLocks/>
          </p:cNvSpPr>
          <p:nvPr/>
        </p:nvSpPr>
        <p:spPr bwMode="auto">
          <a:xfrm>
            <a:off x="289560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2147483647 h 660"/>
              <a:gd name="T26" fmla="*/ 2147483647 w 554"/>
              <a:gd name="T27" fmla="*/ 0 h 660"/>
              <a:gd name="T28" fmla="*/ 2147483647 w 554"/>
              <a:gd name="T29" fmla="*/ 0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4"/>
              <a:gd name="T46" fmla="*/ 0 h 660"/>
              <a:gd name="T47" fmla="*/ 554 w 554"/>
              <a:gd name="T48" fmla="*/ 660 h 6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4" h="660">
                <a:moveTo>
                  <a:pt x="230" y="0"/>
                </a:moveTo>
                <a:lnTo>
                  <a:pt x="230" y="375"/>
                </a:lnTo>
                <a:lnTo>
                  <a:pt x="0" y="569"/>
                </a:lnTo>
                <a:lnTo>
                  <a:pt x="0" y="659"/>
                </a:lnTo>
                <a:lnTo>
                  <a:pt x="122" y="659"/>
                </a:lnTo>
                <a:lnTo>
                  <a:pt x="122" y="569"/>
                </a:lnTo>
                <a:lnTo>
                  <a:pt x="230" y="569"/>
                </a:lnTo>
                <a:lnTo>
                  <a:pt x="230" y="465"/>
                </a:lnTo>
                <a:lnTo>
                  <a:pt x="338" y="465"/>
                </a:lnTo>
                <a:lnTo>
                  <a:pt x="338" y="659"/>
                </a:lnTo>
                <a:lnTo>
                  <a:pt x="553" y="659"/>
                </a:lnTo>
                <a:lnTo>
                  <a:pt x="553" y="569"/>
                </a:lnTo>
                <a:lnTo>
                  <a:pt x="338" y="375"/>
                </a:lnTo>
                <a:lnTo>
                  <a:pt x="338" y="0"/>
                </a:lnTo>
                <a:lnTo>
                  <a:pt x="23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>
            <a:off x="289560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22" y="91"/>
                </a:lnTo>
                <a:lnTo>
                  <a:pt x="122" y="0"/>
                </a:lnTo>
                <a:lnTo>
                  <a:pt x="338" y="0"/>
                </a:lnTo>
                <a:lnTo>
                  <a:pt x="338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solidFill>
            <a:srgbClr val="0000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Arc 9"/>
          <p:cNvSpPr>
            <a:spLocks/>
          </p:cNvSpPr>
          <p:nvPr/>
        </p:nvSpPr>
        <p:spPr bwMode="auto">
          <a:xfrm>
            <a:off x="2382838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Arc 10"/>
          <p:cNvSpPr>
            <a:spLocks/>
          </p:cNvSpPr>
          <p:nvPr/>
        </p:nvSpPr>
        <p:spPr bwMode="auto">
          <a:xfrm>
            <a:off x="2384425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rc 11"/>
          <p:cNvSpPr>
            <a:spLocks/>
          </p:cNvSpPr>
          <p:nvPr/>
        </p:nvSpPr>
        <p:spPr bwMode="auto">
          <a:xfrm>
            <a:off x="3252788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Arc 12"/>
          <p:cNvSpPr>
            <a:spLocks/>
          </p:cNvSpPr>
          <p:nvPr/>
        </p:nvSpPr>
        <p:spPr bwMode="auto">
          <a:xfrm>
            <a:off x="3254375" y="3557588"/>
            <a:ext cx="871538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3089275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Arc 14"/>
          <p:cNvSpPr>
            <a:spLocks/>
          </p:cNvSpPr>
          <p:nvPr/>
        </p:nvSpPr>
        <p:spPr bwMode="auto">
          <a:xfrm>
            <a:off x="2384425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Arc 15"/>
          <p:cNvSpPr>
            <a:spLocks/>
          </p:cNvSpPr>
          <p:nvPr/>
        </p:nvSpPr>
        <p:spPr bwMode="auto">
          <a:xfrm>
            <a:off x="2386013" y="4883150"/>
            <a:ext cx="893762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Arc 16"/>
          <p:cNvSpPr>
            <a:spLocks/>
          </p:cNvSpPr>
          <p:nvPr/>
        </p:nvSpPr>
        <p:spPr bwMode="auto">
          <a:xfrm>
            <a:off x="3252788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Arc 17"/>
          <p:cNvSpPr>
            <a:spLocks/>
          </p:cNvSpPr>
          <p:nvPr/>
        </p:nvSpPr>
        <p:spPr bwMode="auto">
          <a:xfrm>
            <a:off x="3254375" y="4881563"/>
            <a:ext cx="871538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2552700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2271713" y="517842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Moderate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“Positive selection”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8686800" cy="1765300"/>
          </a:xfrm>
          <a:noFill/>
        </p:spPr>
        <p:txBody>
          <a:bodyPr lIns="90487" tIns="44450" rIns="90487" bIns="44450"/>
          <a:lstStyle/>
          <a:p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>T lymphocyte selection in the thymus</a:t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5400" smtClean="0">
                <a:solidFill>
                  <a:srgbClr val="FFEA18"/>
                </a:solidFill>
                <a:ea typeface="ＭＳ Ｐゴシック" charset="-128"/>
              </a:rPr>
              <a:t>“Central tolerance”</a:t>
            </a:r>
            <a:endParaRPr lang="en-GB" sz="3600" smtClean="0">
              <a:ea typeface="ＭＳ Ｐゴシック" charset="-128"/>
            </a:endParaRPr>
          </a:p>
        </p:txBody>
      </p:sp>
      <p:sp>
        <p:nvSpPr>
          <p:cNvPr id="70659" name="Rectangle 1027"/>
          <p:cNvSpPr>
            <a:spLocks noChangeArrowheads="1"/>
          </p:cNvSpPr>
          <p:nvPr/>
        </p:nvSpPr>
        <p:spPr bwMode="auto">
          <a:xfrm>
            <a:off x="590550" y="2927350"/>
            <a:ext cx="81661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1028"/>
          <p:cNvSpPr>
            <a:spLocks noChangeArrowheads="1"/>
          </p:cNvSpPr>
          <p:nvPr/>
        </p:nvSpPr>
        <p:spPr bwMode="auto">
          <a:xfrm>
            <a:off x="665163" y="3286125"/>
            <a:ext cx="126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Developing</a:t>
            </a:r>
          </a:p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lymphocyte</a:t>
            </a:r>
          </a:p>
        </p:txBody>
      </p:sp>
      <p:sp>
        <p:nvSpPr>
          <p:cNvPr id="70661" name="Rectangle 1029"/>
          <p:cNvSpPr>
            <a:spLocks noChangeArrowheads="1"/>
          </p:cNvSpPr>
          <p:nvPr/>
        </p:nvSpPr>
        <p:spPr bwMode="auto">
          <a:xfrm>
            <a:off x="855663" y="4911725"/>
            <a:ext cx="930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Thymus</a:t>
            </a:r>
          </a:p>
        </p:txBody>
      </p:sp>
      <p:sp>
        <p:nvSpPr>
          <p:cNvPr id="70662" name="Freeform 1030"/>
          <p:cNvSpPr>
            <a:spLocks/>
          </p:cNvSpPr>
          <p:nvPr/>
        </p:nvSpPr>
        <p:spPr bwMode="auto">
          <a:xfrm>
            <a:off x="287020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2147483647 h 652"/>
              <a:gd name="T26" fmla="*/ 2147483647 w 546"/>
              <a:gd name="T27" fmla="*/ 0 h 652"/>
              <a:gd name="T28" fmla="*/ 2147483647 w 546"/>
              <a:gd name="T29" fmla="*/ 0 h 6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6"/>
              <a:gd name="T46" fmla="*/ 0 h 652"/>
              <a:gd name="T47" fmla="*/ 546 w 546"/>
              <a:gd name="T48" fmla="*/ 652 h 6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6" h="652">
                <a:moveTo>
                  <a:pt x="227" y="0"/>
                </a:moveTo>
                <a:lnTo>
                  <a:pt x="227" y="370"/>
                </a:lnTo>
                <a:lnTo>
                  <a:pt x="0" y="562"/>
                </a:lnTo>
                <a:lnTo>
                  <a:pt x="0" y="651"/>
                </a:lnTo>
                <a:lnTo>
                  <a:pt x="120" y="651"/>
                </a:lnTo>
                <a:lnTo>
                  <a:pt x="120" y="562"/>
                </a:lnTo>
                <a:lnTo>
                  <a:pt x="227" y="562"/>
                </a:lnTo>
                <a:lnTo>
                  <a:pt x="227" y="459"/>
                </a:lnTo>
                <a:lnTo>
                  <a:pt x="333" y="459"/>
                </a:lnTo>
                <a:lnTo>
                  <a:pt x="333" y="651"/>
                </a:lnTo>
                <a:lnTo>
                  <a:pt x="545" y="651"/>
                </a:lnTo>
                <a:lnTo>
                  <a:pt x="545" y="562"/>
                </a:lnTo>
                <a:lnTo>
                  <a:pt x="333" y="370"/>
                </a:lnTo>
                <a:lnTo>
                  <a:pt x="333" y="0"/>
                </a:lnTo>
                <a:lnTo>
                  <a:pt x="227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Freeform 1031"/>
          <p:cNvSpPr>
            <a:spLocks/>
          </p:cNvSpPr>
          <p:nvPr/>
        </p:nvSpPr>
        <p:spPr bwMode="auto">
          <a:xfrm>
            <a:off x="289560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2147483647 h 660"/>
              <a:gd name="T26" fmla="*/ 2147483647 w 554"/>
              <a:gd name="T27" fmla="*/ 0 h 660"/>
              <a:gd name="T28" fmla="*/ 2147483647 w 554"/>
              <a:gd name="T29" fmla="*/ 0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4"/>
              <a:gd name="T46" fmla="*/ 0 h 660"/>
              <a:gd name="T47" fmla="*/ 554 w 554"/>
              <a:gd name="T48" fmla="*/ 660 h 6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4" h="660">
                <a:moveTo>
                  <a:pt x="230" y="0"/>
                </a:moveTo>
                <a:lnTo>
                  <a:pt x="230" y="375"/>
                </a:lnTo>
                <a:lnTo>
                  <a:pt x="0" y="569"/>
                </a:lnTo>
                <a:lnTo>
                  <a:pt x="0" y="659"/>
                </a:lnTo>
                <a:lnTo>
                  <a:pt x="122" y="659"/>
                </a:lnTo>
                <a:lnTo>
                  <a:pt x="122" y="569"/>
                </a:lnTo>
                <a:lnTo>
                  <a:pt x="230" y="569"/>
                </a:lnTo>
                <a:lnTo>
                  <a:pt x="230" y="465"/>
                </a:lnTo>
                <a:lnTo>
                  <a:pt x="338" y="465"/>
                </a:lnTo>
                <a:lnTo>
                  <a:pt x="338" y="659"/>
                </a:lnTo>
                <a:lnTo>
                  <a:pt x="553" y="659"/>
                </a:lnTo>
                <a:lnTo>
                  <a:pt x="553" y="569"/>
                </a:lnTo>
                <a:lnTo>
                  <a:pt x="338" y="375"/>
                </a:lnTo>
                <a:lnTo>
                  <a:pt x="338" y="0"/>
                </a:lnTo>
                <a:lnTo>
                  <a:pt x="23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Freeform 1032"/>
          <p:cNvSpPr>
            <a:spLocks/>
          </p:cNvSpPr>
          <p:nvPr/>
        </p:nvSpPr>
        <p:spPr bwMode="auto">
          <a:xfrm>
            <a:off x="481965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0 h 652"/>
              <a:gd name="T20" fmla="*/ 2147483647 w 546"/>
              <a:gd name="T21" fmla="*/ 0 h 6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652"/>
              <a:gd name="T35" fmla="*/ 546 w 546"/>
              <a:gd name="T36" fmla="*/ 652 h 6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652">
                <a:moveTo>
                  <a:pt x="212" y="0"/>
                </a:moveTo>
                <a:lnTo>
                  <a:pt x="212" y="370"/>
                </a:lnTo>
                <a:lnTo>
                  <a:pt x="0" y="562"/>
                </a:lnTo>
                <a:lnTo>
                  <a:pt x="0" y="651"/>
                </a:lnTo>
                <a:lnTo>
                  <a:pt x="106" y="651"/>
                </a:lnTo>
                <a:lnTo>
                  <a:pt x="318" y="459"/>
                </a:lnTo>
                <a:lnTo>
                  <a:pt x="545" y="651"/>
                </a:lnTo>
                <a:lnTo>
                  <a:pt x="545" y="562"/>
                </a:lnTo>
                <a:lnTo>
                  <a:pt x="318" y="370"/>
                </a:lnTo>
                <a:lnTo>
                  <a:pt x="318" y="0"/>
                </a:lnTo>
                <a:lnTo>
                  <a:pt x="212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Freeform 1033"/>
          <p:cNvSpPr>
            <a:spLocks/>
          </p:cNvSpPr>
          <p:nvPr/>
        </p:nvSpPr>
        <p:spPr bwMode="auto">
          <a:xfrm>
            <a:off x="484505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0 h 660"/>
              <a:gd name="T20" fmla="*/ 2147483647 w 554"/>
              <a:gd name="T21" fmla="*/ 0 h 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4"/>
              <a:gd name="T34" fmla="*/ 0 h 660"/>
              <a:gd name="T35" fmla="*/ 554 w 554"/>
              <a:gd name="T36" fmla="*/ 660 h 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4" h="660">
                <a:moveTo>
                  <a:pt x="215" y="0"/>
                </a:moveTo>
                <a:lnTo>
                  <a:pt x="215" y="375"/>
                </a:lnTo>
                <a:lnTo>
                  <a:pt x="0" y="569"/>
                </a:lnTo>
                <a:lnTo>
                  <a:pt x="0" y="659"/>
                </a:lnTo>
                <a:lnTo>
                  <a:pt x="108" y="659"/>
                </a:lnTo>
                <a:lnTo>
                  <a:pt x="323" y="465"/>
                </a:lnTo>
                <a:lnTo>
                  <a:pt x="553" y="659"/>
                </a:lnTo>
                <a:lnTo>
                  <a:pt x="553" y="569"/>
                </a:lnTo>
                <a:lnTo>
                  <a:pt x="323" y="375"/>
                </a:lnTo>
                <a:lnTo>
                  <a:pt x="323" y="0"/>
                </a:lnTo>
                <a:lnTo>
                  <a:pt x="215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Freeform 1034"/>
          <p:cNvSpPr>
            <a:spLocks/>
          </p:cNvSpPr>
          <p:nvPr/>
        </p:nvSpPr>
        <p:spPr bwMode="auto">
          <a:xfrm>
            <a:off x="4819650" y="4567238"/>
            <a:ext cx="866775" cy="871537"/>
          </a:xfrm>
          <a:custGeom>
            <a:avLst/>
            <a:gdLst>
              <a:gd name="T0" fmla="*/ 0 w 546"/>
              <a:gd name="T1" fmla="*/ 2147483647 h 549"/>
              <a:gd name="T2" fmla="*/ 2147483647 w 546"/>
              <a:gd name="T3" fmla="*/ 2147483647 h 549"/>
              <a:gd name="T4" fmla="*/ 2147483647 w 546"/>
              <a:gd name="T5" fmla="*/ 0 h 549"/>
              <a:gd name="T6" fmla="*/ 2147483647 w 546"/>
              <a:gd name="T7" fmla="*/ 0 h 549"/>
              <a:gd name="T8" fmla="*/ 2147483647 w 546"/>
              <a:gd name="T9" fmla="*/ 2147483647 h 549"/>
              <a:gd name="T10" fmla="*/ 2147483647 w 546"/>
              <a:gd name="T11" fmla="*/ 2147483647 h 549"/>
              <a:gd name="T12" fmla="*/ 2147483647 w 546"/>
              <a:gd name="T13" fmla="*/ 2147483647 h 549"/>
              <a:gd name="T14" fmla="*/ 0 w 546"/>
              <a:gd name="T15" fmla="*/ 2147483647 h 549"/>
              <a:gd name="T16" fmla="*/ 0 w 546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6"/>
              <a:gd name="T28" fmla="*/ 0 h 549"/>
              <a:gd name="T29" fmla="*/ 546 w 546"/>
              <a:gd name="T30" fmla="*/ 549 h 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6" h="549">
                <a:moveTo>
                  <a:pt x="0" y="90"/>
                </a:moveTo>
                <a:lnTo>
                  <a:pt x="106" y="90"/>
                </a:lnTo>
                <a:lnTo>
                  <a:pt x="106" y="0"/>
                </a:lnTo>
                <a:lnTo>
                  <a:pt x="318" y="0"/>
                </a:lnTo>
                <a:lnTo>
                  <a:pt x="318" y="90"/>
                </a:lnTo>
                <a:lnTo>
                  <a:pt x="545" y="90"/>
                </a:lnTo>
                <a:lnTo>
                  <a:pt x="545" y="548"/>
                </a:lnTo>
                <a:lnTo>
                  <a:pt x="0" y="548"/>
                </a:lnTo>
                <a:lnTo>
                  <a:pt x="0" y="9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Freeform 1035"/>
          <p:cNvSpPr>
            <a:spLocks/>
          </p:cNvSpPr>
          <p:nvPr/>
        </p:nvSpPr>
        <p:spPr bwMode="auto">
          <a:xfrm>
            <a:off x="484505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08" y="91"/>
                </a:lnTo>
                <a:lnTo>
                  <a:pt x="108" y="0"/>
                </a:lnTo>
                <a:lnTo>
                  <a:pt x="323" y="0"/>
                </a:lnTo>
                <a:lnTo>
                  <a:pt x="323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Freeform 1036"/>
          <p:cNvSpPr>
            <a:spLocks/>
          </p:cNvSpPr>
          <p:nvPr/>
        </p:nvSpPr>
        <p:spPr bwMode="auto">
          <a:xfrm>
            <a:off x="289560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22" y="91"/>
                </a:lnTo>
                <a:lnTo>
                  <a:pt x="122" y="0"/>
                </a:lnTo>
                <a:lnTo>
                  <a:pt x="338" y="0"/>
                </a:lnTo>
                <a:lnTo>
                  <a:pt x="338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solidFill>
            <a:srgbClr val="0000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Arc 1037"/>
          <p:cNvSpPr>
            <a:spLocks/>
          </p:cNvSpPr>
          <p:nvPr/>
        </p:nvSpPr>
        <p:spPr bwMode="auto">
          <a:xfrm>
            <a:off x="2382838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Arc 1038"/>
          <p:cNvSpPr>
            <a:spLocks/>
          </p:cNvSpPr>
          <p:nvPr/>
        </p:nvSpPr>
        <p:spPr bwMode="auto">
          <a:xfrm>
            <a:off x="2384425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Arc 1039"/>
          <p:cNvSpPr>
            <a:spLocks/>
          </p:cNvSpPr>
          <p:nvPr/>
        </p:nvSpPr>
        <p:spPr bwMode="auto">
          <a:xfrm>
            <a:off x="3252788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Arc 1040"/>
          <p:cNvSpPr>
            <a:spLocks/>
          </p:cNvSpPr>
          <p:nvPr/>
        </p:nvSpPr>
        <p:spPr bwMode="auto">
          <a:xfrm>
            <a:off x="3254375" y="3557588"/>
            <a:ext cx="871538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Rectangle 1041"/>
          <p:cNvSpPr>
            <a:spLocks noChangeArrowheads="1"/>
          </p:cNvSpPr>
          <p:nvPr/>
        </p:nvSpPr>
        <p:spPr bwMode="auto">
          <a:xfrm>
            <a:off x="3089275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Arc 1042"/>
          <p:cNvSpPr>
            <a:spLocks/>
          </p:cNvSpPr>
          <p:nvPr/>
        </p:nvSpPr>
        <p:spPr bwMode="auto">
          <a:xfrm>
            <a:off x="4310063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Arc 1043"/>
          <p:cNvSpPr>
            <a:spLocks/>
          </p:cNvSpPr>
          <p:nvPr/>
        </p:nvSpPr>
        <p:spPr bwMode="auto">
          <a:xfrm>
            <a:off x="4310063" y="3557588"/>
            <a:ext cx="895350" cy="276225"/>
          </a:xfrm>
          <a:custGeom>
            <a:avLst/>
            <a:gdLst>
              <a:gd name="T0" fmla="*/ 2147483647 w 21600"/>
              <a:gd name="T1" fmla="*/ 2147483647 h 21724"/>
              <a:gd name="T2" fmla="*/ 2147483647 w 21600"/>
              <a:gd name="T3" fmla="*/ 0 h 21724"/>
              <a:gd name="T4" fmla="*/ 2147483647 w 21600"/>
              <a:gd name="T5" fmla="*/ 2147483647 h 21724"/>
              <a:gd name="T6" fmla="*/ 0 60000 65536"/>
              <a:gd name="T7" fmla="*/ 0 60000 65536"/>
              <a:gd name="T8" fmla="*/ 0 60000 65536"/>
              <a:gd name="T9" fmla="*/ 0 w 21600"/>
              <a:gd name="T10" fmla="*/ 0 h 21724"/>
              <a:gd name="T11" fmla="*/ 21600 w 21600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4" fill="none" extrusionOk="0">
                <a:moveTo>
                  <a:pt x="21600" y="21723"/>
                </a:moveTo>
                <a:cubicBezTo>
                  <a:pt x="9670" y="21724"/>
                  <a:pt x="0" y="12053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4" stroke="0" extrusionOk="0">
                <a:moveTo>
                  <a:pt x="21600" y="21723"/>
                </a:moveTo>
                <a:cubicBezTo>
                  <a:pt x="9670" y="21724"/>
                  <a:pt x="0" y="12053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600" y="21723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Arc 1044"/>
          <p:cNvSpPr>
            <a:spLocks/>
          </p:cNvSpPr>
          <p:nvPr/>
        </p:nvSpPr>
        <p:spPr bwMode="auto">
          <a:xfrm>
            <a:off x="5180013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Arc 1045"/>
          <p:cNvSpPr>
            <a:spLocks/>
          </p:cNvSpPr>
          <p:nvPr/>
        </p:nvSpPr>
        <p:spPr bwMode="auto">
          <a:xfrm>
            <a:off x="5180013" y="3557588"/>
            <a:ext cx="871537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Rectangle 1046"/>
          <p:cNvSpPr>
            <a:spLocks noChangeArrowheads="1"/>
          </p:cNvSpPr>
          <p:nvPr/>
        </p:nvSpPr>
        <p:spPr bwMode="auto">
          <a:xfrm>
            <a:off x="5014913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Arc 1047"/>
          <p:cNvSpPr>
            <a:spLocks/>
          </p:cNvSpPr>
          <p:nvPr/>
        </p:nvSpPr>
        <p:spPr bwMode="auto">
          <a:xfrm>
            <a:off x="2384425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Arc 1048"/>
          <p:cNvSpPr>
            <a:spLocks/>
          </p:cNvSpPr>
          <p:nvPr/>
        </p:nvSpPr>
        <p:spPr bwMode="auto">
          <a:xfrm>
            <a:off x="2386013" y="4883150"/>
            <a:ext cx="893762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Arc 1049"/>
          <p:cNvSpPr>
            <a:spLocks/>
          </p:cNvSpPr>
          <p:nvPr/>
        </p:nvSpPr>
        <p:spPr bwMode="auto">
          <a:xfrm>
            <a:off x="3252788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Arc 1050"/>
          <p:cNvSpPr>
            <a:spLocks/>
          </p:cNvSpPr>
          <p:nvPr/>
        </p:nvSpPr>
        <p:spPr bwMode="auto">
          <a:xfrm>
            <a:off x="3254375" y="4881563"/>
            <a:ext cx="871538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Rectangle 1051"/>
          <p:cNvSpPr>
            <a:spLocks noChangeArrowheads="1"/>
          </p:cNvSpPr>
          <p:nvPr/>
        </p:nvSpPr>
        <p:spPr bwMode="auto">
          <a:xfrm>
            <a:off x="2552700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Arc 1052"/>
          <p:cNvSpPr>
            <a:spLocks/>
          </p:cNvSpPr>
          <p:nvPr/>
        </p:nvSpPr>
        <p:spPr bwMode="auto">
          <a:xfrm>
            <a:off x="4311650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Arc 1053"/>
          <p:cNvSpPr>
            <a:spLocks/>
          </p:cNvSpPr>
          <p:nvPr/>
        </p:nvSpPr>
        <p:spPr bwMode="auto">
          <a:xfrm>
            <a:off x="4310063" y="4883150"/>
            <a:ext cx="895350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6" name="Arc 1054"/>
          <p:cNvSpPr>
            <a:spLocks/>
          </p:cNvSpPr>
          <p:nvPr/>
        </p:nvSpPr>
        <p:spPr bwMode="auto">
          <a:xfrm>
            <a:off x="5180013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7" name="Arc 1055"/>
          <p:cNvSpPr>
            <a:spLocks/>
          </p:cNvSpPr>
          <p:nvPr/>
        </p:nvSpPr>
        <p:spPr bwMode="auto">
          <a:xfrm>
            <a:off x="5180013" y="4881563"/>
            <a:ext cx="871537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8" name="Rectangle 1056"/>
          <p:cNvSpPr>
            <a:spLocks noChangeArrowheads="1"/>
          </p:cNvSpPr>
          <p:nvPr/>
        </p:nvSpPr>
        <p:spPr bwMode="auto">
          <a:xfrm>
            <a:off x="4478338" y="5040313"/>
            <a:ext cx="1427162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Rectangle 1057"/>
          <p:cNvSpPr>
            <a:spLocks noChangeArrowheads="1"/>
          </p:cNvSpPr>
          <p:nvPr/>
        </p:nvSpPr>
        <p:spPr bwMode="auto">
          <a:xfrm>
            <a:off x="2271713" y="517842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Moderate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“Positive selection”</a:t>
            </a:r>
          </a:p>
        </p:txBody>
      </p:sp>
      <p:sp>
        <p:nvSpPr>
          <p:cNvPr id="70690" name="Rectangle 1058"/>
          <p:cNvSpPr>
            <a:spLocks noChangeArrowheads="1"/>
          </p:cNvSpPr>
          <p:nvPr/>
        </p:nvSpPr>
        <p:spPr bwMode="auto">
          <a:xfrm>
            <a:off x="4468813" y="5216525"/>
            <a:ext cx="1520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No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Not developed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8686800" cy="1765300"/>
          </a:xfrm>
          <a:noFill/>
        </p:spPr>
        <p:txBody>
          <a:bodyPr lIns="90487" tIns="44450" rIns="90487" bIns="44450"/>
          <a:lstStyle/>
          <a:p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>T lymphocyte selection in the thymus</a:t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5400" smtClean="0">
                <a:solidFill>
                  <a:srgbClr val="FFEA18"/>
                </a:solidFill>
                <a:ea typeface="ＭＳ Ｐゴシック" charset="-128"/>
              </a:rPr>
              <a:t>“Central tolerance”</a:t>
            </a:r>
            <a:endParaRPr lang="en-GB" sz="3600" smtClean="0">
              <a:ea typeface="ＭＳ Ｐゴシック" charset="-128"/>
            </a:endParaRPr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590550" y="2927350"/>
            <a:ext cx="81661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1028"/>
          <p:cNvSpPr>
            <a:spLocks noChangeArrowheads="1"/>
          </p:cNvSpPr>
          <p:nvPr/>
        </p:nvSpPr>
        <p:spPr bwMode="auto">
          <a:xfrm>
            <a:off x="665163" y="3286125"/>
            <a:ext cx="126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Developing</a:t>
            </a:r>
          </a:p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lymphocyte</a:t>
            </a:r>
          </a:p>
        </p:txBody>
      </p:sp>
      <p:sp>
        <p:nvSpPr>
          <p:cNvPr id="71685" name="Rectangle 1029"/>
          <p:cNvSpPr>
            <a:spLocks noChangeArrowheads="1"/>
          </p:cNvSpPr>
          <p:nvPr/>
        </p:nvSpPr>
        <p:spPr bwMode="auto">
          <a:xfrm>
            <a:off x="855663" y="4911725"/>
            <a:ext cx="930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Thymus</a:t>
            </a:r>
          </a:p>
        </p:txBody>
      </p:sp>
      <p:sp>
        <p:nvSpPr>
          <p:cNvPr id="71686" name="Freeform 1030"/>
          <p:cNvSpPr>
            <a:spLocks/>
          </p:cNvSpPr>
          <p:nvPr/>
        </p:nvSpPr>
        <p:spPr bwMode="auto">
          <a:xfrm>
            <a:off x="287020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2147483647 h 652"/>
              <a:gd name="T26" fmla="*/ 2147483647 w 546"/>
              <a:gd name="T27" fmla="*/ 0 h 652"/>
              <a:gd name="T28" fmla="*/ 2147483647 w 546"/>
              <a:gd name="T29" fmla="*/ 0 h 6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6"/>
              <a:gd name="T46" fmla="*/ 0 h 652"/>
              <a:gd name="T47" fmla="*/ 546 w 546"/>
              <a:gd name="T48" fmla="*/ 652 h 6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6" h="652">
                <a:moveTo>
                  <a:pt x="227" y="0"/>
                </a:moveTo>
                <a:lnTo>
                  <a:pt x="227" y="370"/>
                </a:lnTo>
                <a:lnTo>
                  <a:pt x="0" y="562"/>
                </a:lnTo>
                <a:lnTo>
                  <a:pt x="0" y="651"/>
                </a:lnTo>
                <a:lnTo>
                  <a:pt x="120" y="651"/>
                </a:lnTo>
                <a:lnTo>
                  <a:pt x="120" y="562"/>
                </a:lnTo>
                <a:lnTo>
                  <a:pt x="227" y="562"/>
                </a:lnTo>
                <a:lnTo>
                  <a:pt x="227" y="459"/>
                </a:lnTo>
                <a:lnTo>
                  <a:pt x="333" y="459"/>
                </a:lnTo>
                <a:lnTo>
                  <a:pt x="333" y="651"/>
                </a:lnTo>
                <a:lnTo>
                  <a:pt x="545" y="651"/>
                </a:lnTo>
                <a:lnTo>
                  <a:pt x="545" y="562"/>
                </a:lnTo>
                <a:lnTo>
                  <a:pt x="333" y="370"/>
                </a:lnTo>
                <a:lnTo>
                  <a:pt x="333" y="0"/>
                </a:lnTo>
                <a:lnTo>
                  <a:pt x="227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Freeform 1031"/>
          <p:cNvSpPr>
            <a:spLocks/>
          </p:cNvSpPr>
          <p:nvPr/>
        </p:nvSpPr>
        <p:spPr bwMode="auto">
          <a:xfrm>
            <a:off x="289560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2147483647 h 660"/>
              <a:gd name="T26" fmla="*/ 2147483647 w 554"/>
              <a:gd name="T27" fmla="*/ 0 h 660"/>
              <a:gd name="T28" fmla="*/ 2147483647 w 554"/>
              <a:gd name="T29" fmla="*/ 0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4"/>
              <a:gd name="T46" fmla="*/ 0 h 660"/>
              <a:gd name="T47" fmla="*/ 554 w 554"/>
              <a:gd name="T48" fmla="*/ 660 h 6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4" h="660">
                <a:moveTo>
                  <a:pt x="230" y="0"/>
                </a:moveTo>
                <a:lnTo>
                  <a:pt x="230" y="375"/>
                </a:lnTo>
                <a:lnTo>
                  <a:pt x="0" y="569"/>
                </a:lnTo>
                <a:lnTo>
                  <a:pt x="0" y="659"/>
                </a:lnTo>
                <a:lnTo>
                  <a:pt x="122" y="659"/>
                </a:lnTo>
                <a:lnTo>
                  <a:pt x="122" y="569"/>
                </a:lnTo>
                <a:lnTo>
                  <a:pt x="230" y="569"/>
                </a:lnTo>
                <a:lnTo>
                  <a:pt x="230" y="465"/>
                </a:lnTo>
                <a:lnTo>
                  <a:pt x="338" y="465"/>
                </a:lnTo>
                <a:lnTo>
                  <a:pt x="338" y="659"/>
                </a:lnTo>
                <a:lnTo>
                  <a:pt x="553" y="659"/>
                </a:lnTo>
                <a:lnTo>
                  <a:pt x="553" y="569"/>
                </a:lnTo>
                <a:lnTo>
                  <a:pt x="338" y="375"/>
                </a:lnTo>
                <a:lnTo>
                  <a:pt x="338" y="0"/>
                </a:lnTo>
                <a:lnTo>
                  <a:pt x="23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Freeform 1032"/>
          <p:cNvSpPr>
            <a:spLocks/>
          </p:cNvSpPr>
          <p:nvPr/>
        </p:nvSpPr>
        <p:spPr bwMode="auto">
          <a:xfrm>
            <a:off x="6746875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0 h 652"/>
              <a:gd name="T26" fmla="*/ 2147483647 w 546"/>
              <a:gd name="T27" fmla="*/ 0 h 6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6"/>
              <a:gd name="T43" fmla="*/ 0 h 652"/>
              <a:gd name="T44" fmla="*/ 546 w 546"/>
              <a:gd name="T45" fmla="*/ 652 h 6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6" h="652">
                <a:moveTo>
                  <a:pt x="212" y="0"/>
                </a:moveTo>
                <a:lnTo>
                  <a:pt x="212" y="370"/>
                </a:lnTo>
                <a:lnTo>
                  <a:pt x="0" y="562"/>
                </a:lnTo>
                <a:lnTo>
                  <a:pt x="0" y="651"/>
                </a:lnTo>
                <a:lnTo>
                  <a:pt x="15" y="638"/>
                </a:lnTo>
                <a:lnTo>
                  <a:pt x="105" y="651"/>
                </a:lnTo>
                <a:lnTo>
                  <a:pt x="105" y="562"/>
                </a:lnTo>
                <a:lnTo>
                  <a:pt x="317" y="562"/>
                </a:lnTo>
                <a:lnTo>
                  <a:pt x="317" y="651"/>
                </a:lnTo>
                <a:lnTo>
                  <a:pt x="545" y="651"/>
                </a:lnTo>
                <a:lnTo>
                  <a:pt x="545" y="562"/>
                </a:lnTo>
                <a:lnTo>
                  <a:pt x="317" y="370"/>
                </a:lnTo>
                <a:lnTo>
                  <a:pt x="317" y="0"/>
                </a:lnTo>
                <a:lnTo>
                  <a:pt x="212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Freeform 1033"/>
          <p:cNvSpPr>
            <a:spLocks/>
          </p:cNvSpPr>
          <p:nvPr/>
        </p:nvSpPr>
        <p:spPr bwMode="auto">
          <a:xfrm>
            <a:off x="6772275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0 h 660"/>
              <a:gd name="T26" fmla="*/ 2147483647 w 554"/>
              <a:gd name="T27" fmla="*/ 0 h 6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4"/>
              <a:gd name="T43" fmla="*/ 0 h 660"/>
              <a:gd name="T44" fmla="*/ 554 w 554"/>
              <a:gd name="T45" fmla="*/ 660 h 6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4" h="660">
                <a:moveTo>
                  <a:pt x="215" y="0"/>
                </a:moveTo>
                <a:lnTo>
                  <a:pt x="215" y="375"/>
                </a:lnTo>
                <a:lnTo>
                  <a:pt x="0" y="569"/>
                </a:lnTo>
                <a:lnTo>
                  <a:pt x="0" y="659"/>
                </a:lnTo>
                <a:lnTo>
                  <a:pt x="15" y="646"/>
                </a:lnTo>
                <a:lnTo>
                  <a:pt x="107" y="659"/>
                </a:lnTo>
                <a:lnTo>
                  <a:pt x="107" y="569"/>
                </a:lnTo>
                <a:lnTo>
                  <a:pt x="322" y="569"/>
                </a:lnTo>
                <a:lnTo>
                  <a:pt x="322" y="659"/>
                </a:lnTo>
                <a:lnTo>
                  <a:pt x="553" y="659"/>
                </a:lnTo>
                <a:lnTo>
                  <a:pt x="553" y="569"/>
                </a:lnTo>
                <a:lnTo>
                  <a:pt x="322" y="375"/>
                </a:lnTo>
                <a:lnTo>
                  <a:pt x="322" y="0"/>
                </a:lnTo>
                <a:lnTo>
                  <a:pt x="215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Freeform 1034"/>
          <p:cNvSpPr>
            <a:spLocks/>
          </p:cNvSpPr>
          <p:nvPr/>
        </p:nvSpPr>
        <p:spPr bwMode="auto">
          <a:xfrm>
            <a:off x="481965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0 h 652"/>
              <a:gd name="T20" fmla="*/ 2147483647 w 546"/>
              <a:gd name="T21" fmla="*/ 0 h 6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6"/>
              <a:gd name="T34" fmla="*/ 0 h 652"/>
              <a:gd name="T35" fmla="*/ 546 w 546"/>
              <a:gd name="T36" fmla="*/ 652 h 6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6" h="652">
                <a:moveTo>
                  <a:pt x="212" y="0"/>
                </a:moveTo>
                <a:lnTo>
                  <a:pt x="212" y="370"/>
                </a:lnTo>
                <a:lnTo>
                  <a:pt x="0" y="562"/>
                </a:lnTo>
                <a:lnTo>
                  <a:pt x="0" y="651"/>
                </a:lnTo>
                <a:lnTo>
                  <a:pt x="106" y="651"/>
                </a:lnTo>
                <a:lnTo>
                  <a:pt x="318" y="459"/>
                </a:lnTo>
                <a:lnTo>
                  <a:pt x="545" y="651"/>
                </a:lnTo>
                <a:lnTo>
                  <a:pt x="545" y="562"/>
                </a:lnTo>
                <a:lnTo>
                  <a:pt x="318" y="370"/>
                </a:lnTo>
                <a:lnTo>
                  <a:pt x="318" y="0"/>
                </a:lnTo>
                <a:lnTo>
                  <a:pt x="212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Freeform 1035"/>
          <p:cNvSpPr>
            <a:spLocks/>
          </p:cNvSpPr>
          <p:nvPr/>
        </p:nvSpPr>
        <p:spPr bwMode="auto">
          <a:xfrm>
            <a:off x="484505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0 h 660"/>
              <a:gd name="T20" fmla="*/ 2147483647 w 554"/>
              <a:gd name="T21" fmla="*/ 0 h 6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4"/>
              <a:gd name="T34" fmla="*/ 0 h 660"/>
              <a:gd name="T35" fmla="*/ 554 w 554"/>
              <a:gd name="T36" fmla="*/ 660 h 6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4" h="660">
                <a:moveTo>
                  <a:pt x="215" y="0"/>
                </a:moveTo>
                <a:lnTo>
                  <a:pt x="215" y="375"/>
                </a:lnTo>
                <a:lnTo>
                  <a:pt x="0" y="569"/>
                </a:lnTo>
                <a:lnTo>
                  <a:pt x="0" y="659"/>
                </a:lnTo>
                <a:lnTo>
                  <a:pt x="108" y="659"/>
                </a:lnTo>
                <a:lnTo>
                  <a:pt x="323" y="465"/>
                </a:lnTo>
                <a:lnTo>
                  <a:pt x="553" y="659"/>
                </a:lnTo>
                <a:lnTo>
                  <a:pt x="553" y="569"/>
                </a:lnTo>
                <a:lnTo>
                  <a:pt x="323" y="375"/>
                </a:lnTo>
                <a:lnTo>
                  <a:pt x="323" y="0"/>
                </a:lnTo>
                <a:lnTo>
                  <a:pt x="215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Freeform 1036"/>
          <p:cNvSpPr>
            <a:spLocks/>
          </p:cNvSpPr>
          <p:nvPr/>
        </p:nvSpPr>
        <p:spPr bwMode="auto">
          <a:xfrm>
            <a:off x="6746875" y="4567238"/>
            <a:ext cx="866775" cy="871537"/>
          </a:xfrm>
          <a:custGeom>
            <a:avLst/>
            <a:gdLst>
              <a:gd name="T0" fmla="*/ 0 w 546"/>
              <a:gd name="T1" fmla="*/ 2147483647 h 549"/>
              <a:gd name="T2" fmla="*/ 2147483647 w 546"/>
              <a:gd name="T3" fmla="*/ 2147483647 h 549"/>
              <a:gd name="T4" fmla="*/ 2147483647 w 546"/>
              <a:gd name="T5" fmla="*/ 0 h 549"/>
              <a:gd name="T6" fmla="*/ 2147483647 w 546"/>
              <a:gd name="T7" fmla="*/ 0 h 549"/>
              <a:gd name="T8" fmla="*/ 2147483647 w 546"/>
              <a:gd name="T9" fmla="*/ 2147483647 h 549"/>
              <a:gd name="T10" fmla="*/ 2147483647 w 546"/>
              <a:gd name="T11" fmla="*/ 2147483647 h 549"/>
              <a:gd name="T12" fmla="*/ 2147483647 w 546"/>
              <a:gd name="T13" fmla="*/ 2147483647 h 549"/>
              <a:gd name="T14" fmla="*/ 0 w 546"/>
              <a:gd name="T15" fmla="*/ 2147483647 h 549"/>
              <a:gd name="T16" fmla="*/ 0 w 546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6"/>
              <a:gd name="T28" fmla="*/ 0 h 549"/>
              <a:gd name="T29" fmla="*/ 546 w 546"/>
              <a:gd name="T30" fmla="*/ 549 h 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6" h="549">
                <a:moveTo>
                  <a:pt x="0" y="90"/>
                </a:moveTo>
                <a:lnTo>
                  <a:pt x="105" y="90"/>
                </a:lnTo>
                <a:lnTo>
                  <a:pt x="105" y="0"/>
                </a:lnTo>
                <a:lnTo>
                  <a:pt x="317" y="0"/>
                </a:lnTo>
                <a:lnTo>
                  <a:pt x="317" y="90"/>
                </a:lnTo>
                <a:lnTo>
                  <a:pt x="545" y="90"/>
                </a:lnTo>
                <a:lnTo>
                  <a:pt x="545" y="548"/>
                </a:lnTo>
                <a:lnTo>
                  <a:pt x="0" y="548"/>
                </a:lnTo>
                <a:lnTo>
                  <a:pt x="0" y="9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Freeform 1037"/>
          <p:cNvSpPr>
            <a:spLocks/>
          </p:cNvSpPr>
          <p:nvPr/>
        </p:nvSpPr>
        <p:spPr bwMode="auto">
          <a:xfrm>
            <a:off x="6772275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07" y="91"/>
                </a:lnTo>
                <a:lnTo>
                  <a:pt x="107" y="0"/>
                </a:lnTo>
                <a:lnTo>
                  <a:pt x="322" y="0"/>
                </a:lnTo>
                <a:lnTo>
                  <a:pt x="322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Freeform 1038"/>
          <p:cNvSpPr>
            <a:spLocks/>
          </p:cNvSpPr>
          <p:nvPr/>
        </p:nvSpPr>
        <p:spPr bwMode="auto">
          <a:xfrm>
            <a:off x="4819650" y="4567238"/>
            <a:ext cx="866775" cy="871537"/>
          </a:xfrm>
          <a:custGeom>
            <a:avLst/>
            <a:gdLst>
              <a:gd name="T0" fmla="*/ 0 w 546"/>
              <a:gd name="T1" fmla="*/ 2147483647 h 549"/>
              <a:gd name="T2" fmla="*/ 2147483647 w 546"/>
              <a:gd name="T3" fmla="*/ 2147483647 h 549"/>
              <a:gd name="T4" fmla="*/ 2147483647 w 546"/>
              <a:gd name="T5" fmla="*/ 0 h 549"/>
              <a:gd name="T6" fmla="*/ 2147483647 w 546"/>
              <a:gd name="T7" fmla="*/ 0 h 549"/>
              <a:gd name="T8" fmla="*/ 2147483647 w 546"/>
              <a:gd name="T9" fmla="*/ 2147483647 h 549"/>
              <a:gd name="T10" fmla="*/ 2147483647 w 546"/>
              <a:gd name="T11" fmla="*/ 2147483647 h 549"/>
              <a:gd name="T12" fmla="*/ 2147483647 w 546"/>
              <a:gd name="T13" fmla="*/ 2147483647 h 549"/>
              <a:gd name="T14" fmla="*/ 0 w 546"/>
              <a:gd name="T15" fmla="*/ 2147483647 h 549"/>
              <a:gd name="T16" fmla="*/ 0 w 546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6"/>
              <a:gd name="T28" fmla="*/ 0 h 549"/>
              <a:gd name="T29" fmla="*/ 546 w 546"/>
              <a:gd name="T30" fmla="*/ 549 h 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6" h="549">
                <a:moveTo>
                  <a:pt x="0" y="90"/>
                </a:moveTo>
                <a:lnTo>
                  <a:pt x="106" y="90"/>
                </a:lnTo>
                <a:lnTo>
                  <a:pt x="106" y="0"/>
                </a:lnTo>
                <a:lnTo>
                  <a:pt x="318" y="0"/>
                </a:lnTo>
                <a:lnTo>
                  <a:pt x="318" y="90"/>
                </a:lnTo>
                <a:lnTo>
                  <a:pt x="545" y="90"/>
                </a:lnTo>
                <a:lnTo>
                  <a:pt x="545" y="548"/>
                </a:lnTo>
                <a:lnTo>
                  <a:pt x="0" y="548"/>
                </a:lnTo>
                <a:lnTo>
                  <a:pt x="0" y="9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Freeform 1039"/>
          <p:cNvSpPr>
            <a:spLocks/>
          </p:cNvSpPr>
          <p:nvPr/>
        </p:nvSpPr>
        <p:spPr bwMode="auto">
          <a:xfrm>
            <a:off x="484505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08" y="91"/>
                </a:lnTo>
                <a:lnTo>
                  <a:pt x="108" y="0"/>
                </a:lnTo>
                <a:lnTo>
                  <a:pt x="323" y="0"/>
                </a:lnTo>
                <a:lnTo>
                  <a:pt x="323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Freeform 1040"/>
          <p:cNvSpPr>
            <a:spLocks/>
          </p:cNvSpPr>
          <p:nvPr/>
        </p:nvSpPr>
        <p:spPr bwMode="auto">
          <a:xfrm>
            <a:off x="289560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22" y="91"/>
                </a:lnTo>
                <a:lnTo>
                  <a:pt x="122" y="0"/>
                </a:lnTo>
                <a:lnTo>
                  <a:pt x="338" y="0"/>
                </a:lnTo>
                <a:lnTo>
                  <a:pt x="338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solidFill>
            <a:srgbClr val="0000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Arc 1041"/>
          <p:cNvSpPr>
            <a:spLocks/>
          </p:cNvSpPr>
          <p:nvPr/>
        </p:nvSpPr>
        <p:spPr bwMode="auto">
          <a:xfrm>
            <a:off x="2382838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Arc 1042"/>
          <p:cNvSpPr>
            <a:spLocks/>
          </p:cNvSpPr>
          <p:nvPr/>
        </p:nvSpPr>
        <p:spPr bwMode="auto">
          <a:xfrm>
            <a:off x="2384425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Arc 1043"/>
          <p:cNvSpPr>
            <a:spLocks/>
          </p:cNvSpPr>
          <p:nvPr/>
        </p:nvSpPr>
        <p:spPr bwMode="auto">
          <a:xfrm>
            <a:off x="3252788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Arc 1044"/>
          <p:cNvSpPr>
            <a:spLocks/>
          </p:cNvSpPr>
          <p:nvPr/>
        </p:nvSpPr>
        <p:spPr bwMode="auto">
          <a:xfrm>
            <a:off x="3254375" y="3557588"/>
            <a:ext cx="871538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Rectangle 1045"/>
          <p:cNvSpPr>
            <a:spLocks noChangeArrowheads="1"/>
          </p:cNvSpPr>
          <p:nvPr/>
        </p:nvSpPr>
        <p:spPr bwMode="auto">
          <a:xfrm>
            <a:off x="3089275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Arc 1046"/>
          <p:cNvSpPr>
            <a:spLocks/>
          </p:cNvSpPr>
          <p:nvPr/>
        </p:nvSpPr>
        <p:spPr bwMode="auto">
          <a:xfrm>
            <a:off x="4310063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Arc 1047"/>
          <p:cNvSpPr>
            <a:spLocks/>
          </p:cNvSpPr>
          <p:nvPr/>
        </p:nvSpPr>
        <p:spPr bwMode="auto">
          <a:xfrm>
            <a:off x="4310063" y="3557588"/>
            <a:ext cx="895350" cy="276225"/>
          </a:xfrm>
          <a:custGeom>
            <a:avLst/>
            <a:gdLst>
              <a:gd name="T0" fmla="*/ 2147483647 w 21600"/>
              <a:gd name="T1" fmla="*/ 2147483647 h 21724"/>
              <a:gd name="T2" fmla="*/ 2147483647 w 21600"/>
              <a:gd name="T3" fmla="*/ 0 h 21724"/>
              <a:gd name="T4" fmla="*/ 2147483647 w 21600"/>
              <a:gd name="T5" fmla="*/ 2147483647 h 21724"/>
              <a:gd name="T6" fmla="*/ 0 60000 65536"/>
              <a:gd name="T7" fmla="*/ 0 60000 65536"/>
              <a:gd name="T8" fmla="*/ 0 60000 65536"/>
              <a:gd name="T9" fmla="*/ 0 w 21600"/>
              <a:gd name="T10" fmla="*/ 0 h 21724"/>
              <a:gd name="T11" fmla="*/ 21600 w 21600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4" fill="none" extrusionOk="0">
                <a:moveTo>
                  <a:pt x="21600" y="21723"/>
                </a:moveTo>
                <a:cubicBezTo>
                  <a:pt x="9670" y="21724"/>
                  <a:pt x="0" y="12053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4" stroke="0" extrusionOk="0">
                <a:moveTo>
                  <a:pt x="21600" y="21723"/>
                </a:moveTo>
                <a:cubicBezTo>
                  <a:pt x="9670" y="21724"/>
                  <a:pt x="0" y="12053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600" y="21723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Arc 1048"/>
          <p:cNvSpPr>
            <a:spLocks/>
          </p:cNvSpPr>
          <p:nvPr/>
        </p:nvSpPr>
        <p:spPr bwMode="auto">
          <a:xfrm>
            <a:off x="5180013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Arc 1049"/>
          <p:cNvSpPr>
            <a:spLocks/>
          </p:cNvSpPr>
          <p:nvPr/>
        </p:nvSpPr>
        <p:spPr bwMode="auto">
          <a:xfrm>
            <a:off x="5180013" y="3557588"/>
            <a:ext cx="871537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Rectangle 1050"/>
          <p:cNvSpPr>
            <a:spLocks noChangeArrowheads="1"/>
          </p:cNvSpPr>
          <p:nvPr/>
        </p:nvSpPr>
        <p:spPr bwMode="auto">
          <a:xfrm>
            <a:off x="5014913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Arc 1051"/>
          <p:cNvSpPr>
            <a:spLocks/>
          </p:cNvSpPr>
          <p:nvPr/>
        </p:nvSpPr>
        <p:spPr bwMode="auto">
          <a:xfrm>
            <a:off x="6235700" y="3557588"/>
            <a:ext cx="896938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8" name="Arc 1052"/>
          <p:cNvSpPr>
            <a:spLocks/>
          </p:cNvSpPr>
          <p:nvPr/>
        </p:nvSpPr>
        <p:spPr bwMode="auto">
          <a:xfrm>
            <a:off x="6237288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9" name="Arc 1053"/>
          <p:cNvSpPr>
            <a:spLocks/>
          </p:cNvSpPr>
          <p:nvPr/>
        </p:nvSpPr>
        <p:spPr bwMode="auto">
          <a:xfrm>
            <a:off x="7105650" y="3557588"/>
            <a:ext cx="871538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Arc 1054"/>
          <p:cNvSpPr>
            <a:spLocks/>
          </p:cNvSpPr>
          <p:nvPr/>
        </p:nvSpPr>
        <p:spPr bwMode="auto">
          <a:xfrm>
            <a:off x="7107238" y="3557588"/>
            <a:ext cx="871537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1" name="Rectangle 1055"/>
          <p:cNvSpPr>
            <a:spLocks noChangeArrowheads="1"/>
          </p:cNvSpPr>
          <p:nvPr/>
        </p:nvSpPr>
        <p:spPr bwMode="auto">
          <a:xfrm>
            <a:off x="6942138" y="3255963"/>
            <a:ext cx="547687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Arc 1056"/>
          <p:cNvSpPr>
            <a:spLocks/>
          </p:cNvSpPr>
          <p:nvPr/>
        </p:nvSpPr>
        <p:spPr bwMode="auto">
          <a:xfrm>
            <a:off x="2384425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Arc 1057"/>
          <p:cNvSpPr>
            <a:spLocks/>
          </p:cNvSpPr>
          <p:nvPr/>
        </p:nvSpPr>
        <p:spPr bwMode="auto">
          <a:xfrm>
            <a:off x="2386013" y="4883150"/>
            <a:ext cx="893762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4" name="Arc 1058"/>
          <p:cNvSpPr>
            <a:spLocks/>
          </p:cNvSpPr>
          <p:nvPr/>
        </p:nvSpPr>
        <p:spPr bwMode="auto">
          <a:xfrm>
            <a:off x="3252788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5" name="Arc 1059"/>
          <p:cNvSpPr>
            <a:spLocks/>
          </p:cNvSpPr>
          <p:nvPr/>
        </p:nvSpPr>
        <p:spPr bwMode="auto">
          <a:xfrm>
            <a:off x="3254375" y="4881563"/>
            <a:ext cx="871538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6" name="Rectangle 1060"/>
          <p:cNvSpPr>
            <a:spLocks noChangeArrowheads="1"/>
          </p:cNvSpPr>
          <p:nvPr/>
        </p:nvSpPr>
        <p:spPr bwMode="auto">
          <a:xfrm>
            <a:off x="2552700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7" name="Arc 1061"/>
          <p:cNvSpPr>
            <a:spLocks/>
          </p:cNvSpPr>
          <p:nvPr/>
        </p:nvSpPr>
        <p:spPr bwMode="auto">
          <a:xfrm>
            <a:off x="4311650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8" name="Arc 1062"/>
          <p:cNvSpPr>
            <a:spLocks/>
          </p:cNvSpPr>
          <p:nvPr/>
        </p:nvSpPr>
        <p:spPr bwMode="auto">
          <a:xfrm>
            <a:off x="4310063" y="4883150"/>
            <a:ext cx="895350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9" name="Arc 1063"/>
          <p:cNvSpPr>
            <a:spLocks/>
          </p:cNvSpPr>
          <p:nvPr/>
        </p:nvSpPr>
        <p:spPr bwMode="auto">
          <a:xfrm>
            <a:off x="5180013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Arc 1064"/>
          <p:cNvSpPr>
            <a:spLocks/>
          </p:cNvSpPr>
          <p:nvPr/>
        </p:nvSpPr>
        <p:spPr bwMode="auto">
          <a:xfrm>
            <a:off x="5180013" y="4881563"/>
            <a:ext cx="871537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Rectangle 1065"/>
          <p:cNvSpPr>
            <a:spLocks noChangeArrowheads="1"/>
          </p:cNvSpPr>
          <p:nvPr/>
        </p:nvSpPr>
        <p:spPr bwMode="auto">
          <a:xfrm>
            <a:off x="4478338" y="5040313"/>
            <a:ext cx="1427162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Arc 1066"/>
          <p:cNvSpPr>
            <a:spLocks/>
          </p:cNvSpPr>
          <p:nvPr/>
        </p:nvSpPr>
        <p:spPr bwMode="auto">
          <a:xfrm>
            <a:off x="6237288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Arc 1067"/>
          <p:cNvSpPr>
            <a:spLocks/>
          </p:cNvSpPr>
          <p:nvPr/>
        </p:nvSpPr>
        <p:spPr bwMode="auto">
          <a:xfrm>
            <a:off x="6238875" y="4883150"/>
            <a:ext cx="893763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4" name="Arc 1068"/>
          <p:cNvSpPr>
            <a:spLocks/>
          </p:cNvSpPr>
          <p:nvPr/>
        </p:nvSpPr>
        <p:spPr bwMode="auto">
          <a:xfrm>
            <a:off x="7105650" y="4876800"/>
            <a:ext cx="871538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5" name="Arc 1069"/>
          <p:cNvSpPr>
            <a:spLocks/>
          </p:cNvSpPr>
          <p:nvPr/>
        </p:nvSpPr>
        <p:spPr bwMode="auto">
          <a:xfrm>
            <a:off x="7107238" y="4881563"/>
            <a:ext cx="871537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6" name="Rectangle 1070"/>
          <p:cNvSpPr>
            <a:spLocks noChangeArrowheads="1"/>
          </p:cNvSpPr>
          <p:nvPr/>
        </p:nvSpPr>
        <p:spPr bwMode="auto">
          <a:xfrm>
            <a:off x="6405563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7" name="Rectangle 1071"/>
          <p:cNvSpPr>
            <a:spLocks noChangeArrowheads="1"/>
          </p:cNvSpPr>
          <p:nvPr/>
        </p:nvSpPr>
        <p:spPr bwMode="auto">
          <a:xfrm>
            <a:off x="2271713" y="517842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Moderate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“Positive selection”</a:t>
            </a:r>
          </a:p>
        </p:txBody>
      </p:sp>
      <p:sp>
        <p:nvSpPr>
          <p:cNvPr id="71728" name="Rectangle 1072"/>
          <p:cNvSpPr>
            <a:spLocks noChangeArrowheads="1"/>
          </p:cNvSpPr>
          <p:nvPr/>
        </p:nvSpPr>
        <p:spPr bwMode="auto">
          <a:xfrm>
            <a:off x="4618038" y="5216525"/>
            <a:ext cx="12223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No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Deleted</a:t>
            </a:r>
          </a:p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Not useful</a:t>
            </a:r>
          </a:p>
        </p:txBody>
      </p:sp>
      <p:sp>
        <p:nvSpPr>
          <p:cNvPr id="71729" name="Rectangle 1073"/>
          <p:cNvSpPr>
            <a:spLocks noChangeArrowheads="1"/>
          </p:cNvSpPr>
          <p:nvPr/>
        </p:nvSpPr>
        <p:spPr bwMode="auto">
          <a:xfrm>
            <a:off x="5957888" y="5216525"/>
            <a:ext cx="2346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High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Potentially autoreactive</a:t>
            </a:r>
          </a:p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Deleted</a:t>
            </a:r>
          </a:p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“Negative selection”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38138"/>
            <a:ext cx="8686800" cy="1765300"/>
          </a:xfrm>
          <a:noFill/>
        </p:spPr>
        <p:txBody>
          <a:bodyPr lIns="90487" tIns="44450" rIns="90487" bIns="44450"/>
          <a:lstStyle/>
          <a:p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/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3200" smtClean="0">
                <a:solidFill>
                  <a:srgbClr val="FFEA18"/>
                </a:solidFill>
                <a:ea typeface="ＭＳ Ｐゴシック" charset="-128"/>
              </a:rPr>
              <a:t>Although positively selected on self-MHC</a:t>
            </a:r>
            <a:br>
              <a:rPr lang="en-GB" sz="3200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3200" smtClean="0">
                <a:solidFill>
                  <a:srgbClr val="FFEA18"/>
                </a:solidFill>
                <a:ea typeface="ＭＳ Ｐゴシック" charset="-128"/>
              </a:rPr>
              <a:t>T lymphocytes are ‘alloreactive’ to non-self MHC</a:t>
            </a:r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/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endParaRPr lang="en-GB" sz="3600" smtClean="0"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09600" y="2647950"/>
            <a:ext cx="81661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65163" y="3286125"/>
            <a:ext cx="126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Developing</a:t>
            </a:r>
          </a:p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lymphocyte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855663" y="4911725"/>
            <a:ext cx="930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Thymus</a:t>
            </a:r>
          </a:p>
        </p:txBody>
      </p:sp>
      <p:sp>
        <p:nvSpPr>
          <p:cNvPr id="72710" name="Freeform 6"/>
          <p:cNvSpPr>
            <a:spLocks/>
          </p:cNvSpPr>
          <p:nvPr/>
        </p:nvSpPr>
        <p:spPr bwMode="auto">
          <a:xfrm>
            <a:off x="287020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2147483647 h 652"/>
              <a:gd name="T26" fmla="*/ 2147483647 w 546"/>
              <a:gd name="T27" fmla="*/ 0 h 652"/>
              <a:gd name="T28" fmla="*/ 2147483647 w 546"/>
              <a:gd name="T29" fmla="*/ 0 h 6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6"/>
              <a:gd name="T46" fmla="*/ 0 h 652"/>
              <a:gd name="T47" fmla="*/ 546 w 546"/>
              <a:gd name="T48" fmla="*/ 652 h 6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6" h="652">
                <a:moveTo>
                  <a:pt x="227" y="0"/>
                </a:moveTo>
                <a:lnTo>
                  <a:pt x="227" y="370"/>
                </a:lnTo>
                <a:lnTo>
                  <a:pt x="0" y="562"/>
                </a:lnTo>
                <a:lnTo>
                  <a:pt x="0" y="651"/>
                </a:lnTo>
                <a:lnTo>
                  <a:pt x="120" y="651"/>
                </a:lnTo>
                <a:lnTo>
                  <a:pt x="120" y="562"/>
                </a:lnTo>
                <a:lnTo>
                  <a:pt x="227" y="562"/>
                </a:lnTo>
                <a:lnTo>
                  <a:pt x="227" y="459"/>
                </a:lnTo>
                <a:lnTo>
                  <a:pt x="333" y="459"/>
                </a:lnTo>
                <a:lnTo>
                  <a:pt x="333" y="651"/>
                </a:lnTo>
                <a:lnTo>
                  <a:pt x="545" y="651"/>
                </a:lnTo>
                <a:lnTo>
                  <a:pt x="545" y="562"/>
                </a:lnTo>
                <a:lnTo>
                  <a:pt x="333" y="370"/>
                </a:lnTo>
                <a:lnTo>
                  <a:pt x="333" y="0"/>
                </a:lnTo>
                <a:lnTo>
                  <a:pt x="227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Freeform 7"/>
          <p:cNvSpPr>
            <a:spLocks/>
          </p:cNvSpPr>
          <p:nvPr/>
        </p:nvSpPr>
        <p:spPr bwMode="auto">
          <a:xfrm>
            <a:off x="289560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2147483647 h 660"/>
              <a:gd name="T26" fmla="*/ 2147483647 w 554"/>
              <a:gd name="T27" fmla="*/ 0 h 660"/>
              <a:gd name="T28" fmla="*/ 2147483647 w 554"/>
              <a:gd name="T29" fmla="*/ 0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4"/>
              <a:gd name="T46" fmla="*/ 0 h 660"/>
              <a:gd name="T47" fmla="*/ 554 w 554"/>
              <a:gd name="T48" fmla="*/ 660 h 6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4" h="660">
                <a:moveTo>
                  <a:pt x="230" y="0"/>
                </a:moveTo>
                <a:lnTo>
                  <a:pt x="230" y="375"/>
                </a:lnTo>
                <a:lnTo>
                  <a:pt x="0" y="569"/>
                </a:lnTo>
                <a:lnTo>
                  <a:pt x="0" y="659"/>
                </a:lnTo>
                <a:lnTo>
                  <a:pt x="122" y="659"/>
                </a:lnTo>
                <a:lnTo>
                  <a:pt x="122" y="569"/>
                </a:lnTo>
                <a:lnTo>
                  <a:pt x="230" y="569"/>
                </a:lnTo>
                <a:lnTo>
                  <a:pt x="230" y="465"/>
                </a:lnTo>
                <a:lnTo>
                  <a:pt x="338" y="465"/>
                </a:lnTo>
                <a:lnTo>
                  <a:pt x="338" y="659"/>
                </a:lnTo>
                <a:lnTo>
                  <a:pt x="553" y="659"/>
                </a:lnTo>
                <a:lnTo>
                  <a:pt x="553" y="569"/>
                </a:lnTo>
                <a:lnTo>
                  <a:pt x="338" y="375"/>
                </a:lnTo>
                <a:lnTo>
                  <a:pt x="338" y="0"/>
                </a:lnTo>
                <a:lnTo>
                  <a:pt x="23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289560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22" y="91"/>
                </a:lnTo>
                <a:lnTo>
                  <a:pt x="122" y="0"/>
                </a:lnTo>
                <a:lnTo>
                  <a:pt x="338" y="0"/>
                </a:lnTo>
                <a:lnTo>
                  <a:pt x="338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solidFill>
            <a:srgbClr val="0000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Arc 9"/>
          <p:cNvSpPr>
            <a:spLocks/>
          </p:cNvSpPr>
          <p:nvPr/>
        </p:nvSpPr>
        <p:spPr bwMode="auto">
          <a:xfrm>
            <a:off x="2382838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Arc 10"/>
          <p:cNvSpPr>
            <a:spLocks/>
          </p:cNvSpPr>
          <p:nvPr/>
        </p:nvSpPr>
        <p:spPr bwMode="auto">
          <a:xfrm>
            <a:off x="2384425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Arc 11"/>
          <p:cNvSpPr>
            <a:spLocks/>
          </p:cNvSpPr>
          <p:nvPr/>
        </p:nvSpPr>
        <p:spPr bwMode="auto">
          <a:xfrm>
            <a:off x="3252788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Arc 12"/>
          <p:cNvSpPr>
            <a:spLocks/>
          </p:cNvSpPr>
          <p:nvPr/>
        </p:nvSpPr>
        <p:spPr bwMode="auto">
          <a:xfrm>
            <a:off x="3254375" y="3557588"/>
            <a:ext cx="871538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089275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Arc 14"/>
          <p:cNvSpPr>
            <a:spLocks/>
          </p:cNvSpPr>
          <p:nvPr/>
        </p:nvSpPr>
        <p:spPr bwMode="auto">
          <a:xfrm>
            <a:off x="2384425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Arc 15"/>
          <p:cNvSpPr>
            <a:spLocks/>
          </p:cNvSpPr>
          <p:nvPr/>
        </p:nvSpPr>
        <p:spPr bwMode="auto">
          <a:xfrm>
            <a:off x="2386013" y="4883150"/>
            <a:ext cx="893762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Arc 16"/>
          <p:cNvSpPr>
            <a:spLocks/>
          </p:cNvSpPr>
          <p:nvPr/>
        </p:nvSpPr>
        <p:spPr bwMode="auto">
          <a:xfrm>
            <a:off x="3252788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Arc 17"/>
          <p:cNvSpPr>
            <a:spLocks/>
          </p:cNvSpPr>
          <p:nvPr/>
        </p:nvSpPr>
        <p:spPr bwMode="auto">
          <a:xfrm>
            <a:off x="3254375" y="4881563"/>
            <a:ext cx="871538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2552700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2271713" y="517842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Moderate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“Positive selection”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609600" y="2927350"/>
            <a:ext cx="81661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665163" y="3286125"/>
            <a:ext cx="126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Developing</a:t>
            </a:r>
          </a:p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lymphocyte</a:t>
            </a: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855663" y="4911725"/>
            <a:ext cx="930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Thymus</a:t>
            </a:r>
          </a:p>
        </p:txBody>
      </p:sp>
      <p:sp>
        <p:nvSpPr>
          <p:cNvPr id="73733" name="Freeform 6"/>
          <p:cNvSpPr>
            <a:spLocks/>
          </p:cNvSpPr>
          <p:nvPr/>
        </p:nvSpPr>
        <p:spPr bwMode="auto">
          <a:xfrm>
            <a:off x="287020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2147483647 h 652"/>
              <a:gd name="T26" fmla="*/ 2147483647 w 546"/>
              <a:gd name="T27" fmla="*/ 0 h 652"/>
              <a:gd name="T28" fmla="*/ 2147483647 w 546"/>
              <a:gd name="T29" fmla="*/ 0 h 6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6"/>
              <a:gd name="T46" fmla="*/ 0 h 652"/>
              <a:gd name="T47" fmla="*/ 546 w 546"/>
              <a:gd name="T48" fmla="*/ 652 h 6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6" h="652">
                <a:moveTo>
                  <a:pt x="227" y="0"/>
                </a:moveTo>
                <a:lnTo>
                  <a:pt x="227" y="370"/>
                </a:lnTo>
                <a:lnTo>
                  <a:pt x="0" y="562"/>
                </a:lnTo>
                <a:lnTo>
                  <a:pt x="0" y="651"/>
                </a:lnTo>
                <a:lnTo>
                  <a:pt x="120" y="651"/>
                </a:lnTo>
                <a:lnTo>
                  <a:pt x="120" y="562"/>
                </a:lnTo>
                <a:lnTo>
                  <a:pt x="227" y="562"/>
                </a:lnTo>
                <a:lnTo>
                  <a:pt x="227" y="459"/>
                </a:lnTo>
                <a:lnTo>
                  <a:pt x="333" y="459"/>
                </a:lnTo>
                <a:lnTo>
                  <a:pt x="333" y="651"/>
                </a:lnTo>
                <a:lnTo>
                  <a:pt x="545" y="651"/>
                </a:lnTo>
                <a:lnTo>
                  <a:pt x="545" y="562"/>
                </a:lnTo>
                <a:lnTo>
                  <a:pt x="333" y="370"/>
                </a:lnTo>
                <a:lnTo>
                  <a:pt x="333" y="0"/>
                </a:lnTo>
                <a:lnTo>
                  <a:pt x="227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Freeform 7"/>
          <p:cNvSpPr>
            <a:spLocks/>
          </p:cNvSpPr>
          <p:nvPr/>
        </p:nvSpPr>
        <p:spPr bwMode="auto">
          <a:xfrm>
            <a:off x="289560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2147483647 h 660"/>
              <a:gd name="T26" fmla="*/ 2147483647 w 554"/>
              <a:gd name="T27" fmla="*/ 0 h 660"/>
              <a:gd name="T28" fmla="*/ 2147483647 w 554"/>
              <a:gd name="T29" fmla="*/ 0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4"/>
              <a:gd name="T46" fmla="*/ 0 h 660"/>
              <a:gd name="T47" fmla="*/ 554 w 554"/>
              <a:gd name="T48" fmla="*/ 660 h 6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4" h="660">
                <a:moveTo>
                  <a:pt x="230" y="0"/>
                </a:moveTo>
                <a:lnTo>
                  <a:pt x="230" y="375"/>
                </a:lnTo>
                <a:lnTo>
                  <a:pt x="0" y="569"/>
                </a:lnTo>
                <a:lnTo>
                  <a:pt x="0" y="659"/>
                </a:lnTo>
                <a:lnTo>
                  <a:pt x="122" y="659"/>
                </a:lnTo>
                <a:lnTo>
                  <a:pt x="122" y="569"/>
                </a:lnTo>
                <a:lnTo>
                  <a:pt x="230" y="569"/>
                </a:lnTo>
                <a:lnTo>
                  <a:pt x="230" y="465"/>
                </a:lnTo>
                <a:lnTo>
                  <a:pt x="338" y="465"/>
                </a:lnTo>
                <a:lnTo>
                  <a:pt x="338" y="659"/>
                </a:lnTo>
                <a:lnTo>
                  <a:pt x="553" y="659"/>
                </a:lnTo>
                <a:lnTo>
                  <a:pt x="553" y="569"/>
                </a:lnTo>
                <a:lnTo>
                  <a:pt x="338" y="375"/>
                </a:lnTo>
                <a:lnTo>
                  <a:pt x="338" y="0"/>
                </a:lnTo>
                <a:lnTo>
                  <a:pt x="23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Freeform 8"/>
          <p:cNvSpPr>
            <a:spLocks/>
          </p:cNvSpPr>
          <p:nvPr/>
        </p:nvSpPr>
        <p:spPr bwMode="auto">
          <a:xfrm>
            <a:off x="289560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22" y="91"/>
                </a:lnTo>
                <a:lnTo>
                  <a:pt x="122" y="0"/>
                </a:lnTo>
                <a:lnTo>
                  <a:pt x="338" y="0"/>
                </a:lnTo>
                <a:lnTo>
                  <a:pt x="338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solidFill>
            <a:srgbClr val="0000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Arc 9"/>
          <p:cNvSpPr>
            <a:spLocks/>
          </p:cNvSpPr>
          <p:nvPr/>
        </p:nvSpPr>
        <p:spPr bwMode="auto">
          <a:xfrm>
            <a:off x="2382838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Arc 10"/>
          <p:cNvSpPr>
            <a:spLocks/>
          </p:cNvSpPr>
          <p:nvPr/>
        </p:nvSpPr>
        <p:spPr bwMode="auto">
          <a:xfrm>
            <a:off x="2384425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Arc 11"/>
          <p:cNvSpPr>
            <a:spLocks/>
          </p:cNvSpPr>
          <p:nvPr/>
        </p:nvSpPr>
        <p:spPr bwMode="auto">
          <a:xfrm>
            <a:off x="3252788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Arc 12"/>
          <p:cNvSpPr>
            <a:spLocks/>
          </p:cNvSpPr>
          <p:nvPr/>
        </p:nvSpPr>
        <p:spPr bwMode="auto">
          <a:xfrm>
            <a:off x="3254375" y="3557588"/>
            <a:ext cx="871538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3"/>
          <p:cNvSpPr>
            <a:spLocks noChangeArrowheads="1"/>
          </p:cNvSpPr>
          <p:nvPr/>
        </p:nvSpPr>
        <p:spPr bwMode="auto">
          <a:xfrm>
            <a:off x="3089275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Arc 14"/>
          <p:cNvSpPr>
            <a:spLocks/>
          </p:cNvSpPr>
          <p:nvPr/>
        </p:nvSpPr>
        <p:spPr bwMode="auto">
          <a:xfrm>
            <a:off x="2384425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Arc 15"/>
          <p:cNvSpPr>
            <a:spLocks/>
          </p:cNvSpPr>
          <p:nvPr/>
        </p:nvSpPr>
        <p:spPr bwMode="auto">
          <a:xfrm>
            <a:off x="2386013" y="4883150"/>
            <a:ext cx="893762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Arc 16"/>
          <p:cNvSpPr>
            <a:spLocks/>
          </p:cNvSpPr>
          <p:nvPr/>
        </p:nvSpPr>
        <p:spPr bwMode="auto">
          <a:xfrm>
            <a:off x="3252788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Arc 17"/>
          <p:cNvSpPr>
            <a:spLocks/>
          </p:cNvSpPr>
          <p:nvPr/>
        </p:nvSpPr>
        <p:spPr bwMode="auto">
          <a:xfrm>
            <a:off x="3254375" y="4881563"/>
            <a:ext cx="871538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2552700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2271713" y="517842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Moderate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“Positive selection”</a:t>
            </a:r>
          </a:p>
        </p:txBody>
      </p:sp>
      <p:sp>
        <p:nvSpPr>
          <p:cNvPr id="73747" name="Text Box 20"/>
          <p:cNvSpPr txBox="1">
            <a:spLocks noChangeArrowheads="1"/>
          </p:cNvSpPr>
          <p:nvPr/>
        </p:nvSpPr>
        <p:spPr bwMode="auto">
          <a:xfrm>
            <a:off x="4819650" y="4230688"/>
            <a:ext cx="3613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/>
            <a:r>
              <a:rPr lang="en-US" sz="2000">
                <a:latin typeface="Times New Roman" charset="0"/>
              </a:rPr>
              <a:t>Repertoire tolerised only to 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self-MHC peptide complexes</a:t>
            </a:r>
          </a:p>
          <a:p>
            <a:pPr algn="just"/>
            <a:endParaRPr lang="en-US" sz="2000">
              <a:latin typeface="Times New Roman" charset="0"/>
            </a:endParaRPr>
          </a:p>
          <a:p>
            <a:pPr algn="just"/>
            <a:r>
              <a:rPr lang="en-US" sz="2000">
                <a:latin typeface="Times New Roman" charset="0"/>
              </a:rPr>
              <a:t>Retains 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‘specificity’ </a:t>
            </a:r>
            <a:r>
              <a:rPr lang="en-US" sz="2000">
                <a:latin typeface="Times New Roman" charset="0"/>
              </a:rPr>
              <a:t>for non-self MHC peptide complexes</a:t>
            </a:r>
          </a:p>
        </p:txBody>
      </p:sp>
      <p:sp>
        <p:nvSpPr>
          <p:cNvPr id="73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38138"/>
            <a:ext cx="8686800" cy="1765300"/>
          </a:xfrm>
          <a:noFill/>
        </p:spPr>
        <p:txBody>
          <a:bodyPr lIns="90487" tIns="44450" rIns="90487" bIns="44450"/>
          <a:lstStyle/>
          <a:p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/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3200" smtClean="0">
                <a:solidFill>
                  <a:srgbClr val="FFEA18"/>
                </a:solidFill>
                <a:ea typeface="ＭＳ Ｐゴシック" charset="-128"/>
              </a:rPr>
              <a:t>Although positively selected on self-MHC</a:t>
            </a:r>
            <a:br>
              <a:rPr lang="en-GB" sz="3200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3200" smtClean="0">
                <a:solidFill>
                  <a:srgbClr val="FFEA18"/>
                </a:solidFill>
                <a:ea typeface="ＭＳ Ｐゴシック" charset="-128"/>
              </a:rPr>
              <a:t>T lymphocytes are ‘alloreactive’ to non-self MHC</a:t>
            </a:r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/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endParaRPr lang="en-GB" sz="360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609600"/>
            <a:ext cx="752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FF99"/>
                </a:solidFill>
              </a:rPr>
              <a:t> How was allorecognition discovered?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71475" y="1508125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>
                <a:solidFill>
                  <a:srgbClr val="FFFF99"/>
                </a:solidFill>
              </a:rPr>
              <a:t>First evidence was provided by the rejection of skin grafts transplanted between different animal strains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690563" y="2809875"/>
            <a:ext cx="2298700" cy="779463"/>
            <a:chOff x="328" y="2005"/>
            <a:chExt cx="1052" cy="284"/>
          </a:xfrm>
        </p:grpSpPr>
        <p:sp>
          <p:nvSpPr>
            <p:cNvPr id="74789" name="Arc 5"/>
            <p:cNvSpPr>
              <a:spLocks/>
            </p:cNvSpPr>
            <p:nvPr/>
          </p:nvSpPr>
          <p:spPr bwMode="auto">
            <a:xfrm>
              <a:off x="820" y="2005"/>
              <a:ext cx="311" cy="2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FF99"/>
                </a:gs>
                <a:gs pos="100000">
                  <a:srgbClr val="007647"/>
                </a:gs>
              </a:gsLst>
              <a:lin ang="5400000" scaled="1"/>
            </a:gra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Arc 6"/>
            <p:cNvSpPr>
              <a:spLocks/>
            </p:cNvSpPr>
            <p:nvPr/>
          </p:nvSpPr>
          <p:spPr bwMode="auto">
            <a:xfrm>
              <a:off x="510" y="2005"/>
              <a:ext cx="311" cy="284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696"/>
                    <a:pt x="9628" y="37"/>
                    <a:pt x="21530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696"/>
                    <a:pt x="9628" y="37"/>
                    <a:pt x="21530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00FF99"/>
                </a:gs>
                <a:gs pos="100000">
                  <a:srgbClr val="007647"/>
                </a:gs>
              </a:gsLst>
              <a:lin ang="5400000" scaled="1"/>
            </a:gra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Arc 7"/>
            <p:cNvSpPr>
              <a:spLocks/>
            </p:cNvSpPr>
            <p:nvPr/>
          </p:nvSpPr>
          <p:spPr bwMode="auto">
            <a:xfrm>
              <a:off x="1252" y="2112"/>
              <a:ext cx="128" cy="171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0 h 21600"/>
                <a:gd name="T4" fmla="*/ 0 w 2159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-1" y="0"/>
                  </a:moveTo>
                  <a:cubicBezTo>
                    <a:pt x="11880" y="0"/>
                    <a:pt x="21530" y="9594"/>
                    <a:pt x="21599" y="21473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80" y="0"/>
                    <a:pt x="21530" y="9594"/>
                    <a:pt x="21599" y="2147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FF99"/>
                </a:gs>
                <a:gs pos="100000">
                  <a:srgbClr val="007647"/>
                </a:gs>
              </a:gsLst>
              <a:lin ang="5400000" scaled="1"/>
            </a:gra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Arc 8"/>
            <p:cNvSpPr>
              <a:spLocks/>
            </p:cNvSpPr>
            <p:nvPr/>
          </p:nvSpPr>
          <p:spPr bwMode="auto">
            <a:xfrm>
              <a:off x="1132" y="2113"/>
              <a:ext cx="128" cy="170"/>
            </a:xfrm>
            <a:custGeom>
              <a:avLst/>
              <a:gdLst>
                <a:gd name="T0" fmla="*/ 0 w 21599"/>
                <a:gd name="T1" fmla="*/ 0 h 21599"/>
                <a:gd name="T2" fmla="*/ 0 w 21599"/>
                <a:gd name="T3" fmla="*/ 0 h 21599"/>
                <a:gd name="T4" fmla="*/ 0 w 21599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599"/>
                <a:gd name="T11" fmla="*/ 21599 w 21599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599" fill="none" extrusionOk="0">
                  <a:moveTo>
                    <a:pt x="-1" y="21472"/>
                  </a:moveTo>
                  <a:cubicBezTo>
                    <a:pt x="68" y="9658"/>
                    <a:pt x="9616" y="91"/>
                    <a:pt x="21430" y="-1"/>
                  </a:cubicBezTo>
                </a:path>
                <a:path w="21599" h="21599" stroke="0" extrusionOk="0">
                  <a:moveTo>
                    <a:pt x="-1" y="21472"/>
                  </a:moveTo>
                  <a:cubicBezTo>
                    <a:pt x="68" y="9658"/>
                    <a:pt x="9616" y="91"/>
                    <a:pt x="21430" y="-1"/>
                  </a:cubicBezTo>
                  <a:lnTo>
                    <a:pt x="21599" y="21599"/>
                  </a:lnTo>
                  <a:lnTo>
                    <a:pt x="-1" y="21472"/>
                  </a:lnTo>
                  <a:close/>
                </a:path>
              </a:pathLst>
            </a:custGeom>
            <a:gradFill rotWithShape="0">
              <a:gsLst>
                <a:gs pos="0">
                  <a:srgbClr val="00FF99"/>
                </a:gs>
                <a:gs pos="100000">
                  <a:srgbClr val="007647"/>
                </a:gs>
              </a:gsLst>
              <a:lin ang="5400000" scaled="1"/>
            </a:gra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3" name="Line 9"/>
            <p:cNvSpPr>
              <a:spLocks noChangeShapeType="1"/>
            </p:cNvSpPr>
            <p:nvPr/>
          </p:nvSpPr>
          <p:spPr bwMode="auto">
            <a:xfrm flipH="1">
              <a:off x="328" y="2282"/>
              <a:ext cx="104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4208463" y="3000375"/>
            <a:ext cx="457200" cy="228600"/>
          </a:xfrm>
          <a:prstGeom prst="rect">
            <a:avLst/>
          </a:prstGeom>
          <a:gradFill rotWithShape="0">
            <a:gsLst>
              <a:gs pos="0">
                <a:srgbClr val="00FF99"/>
              </a:gs>
              <a:gs pos="100000">
                <a:srgbClr val="007647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Arc 11"/>
          <p:cNvSpPr>
            <a:spLocks/>
          </p:cNvSpPr>
          <p:nvPr/>
        </p:nvSpPr>
        <p:spPr bwMode="auto">
          <a:xfrm>
            <a:off x="6883400" y="2827338"/>
            <a:ext cx="679450" cy="7794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5E002F"/>
              </a:gs>
              <a:gs pos="50000">
                <a:srgbClr val="CC0066"/>
              </a:gs>
              <a:gs pos="100000">
                <a:srgbClr val="5E002F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Arc 12"/>
          <p:cNvSpPr>
            <a:spLocks/>
          </p:cNvSpPr>
          <p:nvPr/>
        </p:nvSpPr>
        <p:spPr bwMode="auto">
          <a:xfrm>
            <a:off x="6207125" y="2827338"/>
            <a:ext cx="679450" cy="779462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96"/>
                  <a:pt x="9628" y="37"/>
                  <a:pt x="21530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96"/>
                  <a:pt x="9628" y="37"/>
                  <a:pt x="21530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5E002F"/>
              </a:gs>
              <a:gs pos="50000">
                <a:srgbClr val="CC0066"/>
              </a:gs>
              <a:gs pos="100000">
                <a:srgbClr val="5E002F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Arc 13"/>
          <p:cNvSpPr>
            <a:spLocks/>
          </p:cNvSpPr>
          <p:nvPr/>
        </p:nvSpPr>
        <p:spPr bwMode="auto">
          <a:xfrm>
            <a:off x="7827963" y="3121025"/>
            <a:ext cx="279400" cy="469900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0" y="0"/>
                  <a:pt x="21530" y="9594"/>
                  <a:pt x="21599" y="2147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0" y="0"/>
                  <a:pt x="21530" y="9594"/>
                  <a:pt x="21599" y="2147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5E002F"/>
              </a:gs>
              <a:gs pos="50000">
                <a:srgbClr val="CC0066"/>
              </a:gs>
              <a:gs pos="100000">
                <a:srgbClr val="5E002F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Arc 14"/>
          <p:cNvSpPr>
            <a:spLocks/>
          </p:cNvSpPr>
          <p:nvPr/>
        </p:nvSpPr>
        <p:spPr bwMode="auto">
          <a:xfrm>
            <a:off x="7566025" y="3124200"/>
            <a:ext cx="279400" cy="46672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72"/>
                </a:moveTo>
                <a:cubicBezTo>
                  <a:pt x="68" y="9658"/>
                  <a:pt x="9616" y="91"/>
                  <a:pt x="21430" y="-1"/>
                </a:cubicBezTo>
              </a:path>
              <a:path w="21599" h="21599" stroke="0" extrusionOk="0">
                <a:moveTo>
                  <a:pt x="-1" y="21472"/>
                </a:moveTo>
                <a:cubicBezTo>
                  <a:pt x="68" y="9658"/>
                  <a:pt x="9616" y="91"/>
                  <a:pt x="21430" y="-1"/>
                </a:cubicBezTo>
                <a:lnTo>
                  <a:pt x="21599" y="21599"/>
                </a:lnTo>
                <a:lnTo>
                  <a:pt x="-1" y="21472"/>
                </a:lnTo>
                <a:close/>
              </a:path>
            </a:pathLst>
          </a:custGeom>
          <a:gradFill rotWithShape="0">
            <a:gsLst>
              <a:gs pos="0">
                <a:srgbClr val="5E002F"/>
              </a:gs>
              <a:gs pos="50000">
                <a:srgbClr val="CC0066"/>
              </a:gs>
              <a:gs pos="100000">
                <a:srgbClr val="5E002F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15"/>
          <p:cNvSpPr>
            <a:spLocks noChangeShapeType="1"/>
          </p:cNvSpPr>
          <p:nvPr/>
        </p:nvSpPr>
        <p:spPr bwMode="auto">
          <a:xfrm flipH="1">
            <a:off x="5808663" y="3587750"/>
            <a:ext cx="2292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3" name="Line 16"/>
          <p:cNvSpPr>
            <a:spLocks noChangeShapeType="1"/>
          </p:cNvSpPr>
          <p:nvPr/>
        </p:nvSpPr>
        <p:spPr bwMode="auto">
          <a:xfrm>
            <a:off x="3446463" y="3797300"/>
            <a:ext cx="0" cy="1770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4" name="Line 17"/>
          <p:cNvSpPr>
            <a:spLocks noChangeShapeType="1"/>
          </p:cNvSpPr>
          <p:nvPr/>
        </p:nvSpPr>
        <p:spPr bwMode="auto">
          <a:xfrm>
            <a:off x="3454400" y="5589588"/>
            <a:ext cx="20256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5" name="Line 18"/>
          <p:cNvSpPr>
            <a:spLocks noChangeShapeType="1"/>
          </p:cNvSpPr>
          <p:nvPr/>
        </p:nvSpPr>
        <p:spPr bwMode="auto">
          <a:xfrm>
            <a:off x="3644900" y="4452938"/>
            <a:ext cx="0" cy="504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6" name="Line 19"/>
          <p:cNvSpPr>
            <a:spLocks noChangeShapeType="1"/>
          </p:cNvSpPr>
          <p:nvPr/>
        </p:nvSpPr>
        <p:spPr bwMode="auto">
          <a:xfrm>
            <a:off x="3652838" y="4979988"/>
            <a:ext cx="301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7" name="Line 20"/>
          <p:cNvSpPr>
            <a:spLocks noChangeShapeType="1"/>
          </p:cNvSpPr>
          <p:nvPr/>
        </p:nvSpPr>
        <p:spPr bwMode="auto">
          <a:xfrm>
            <a:off x="3690938" y="4987925"/>
            <a:ext cx="0" cy="4429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8" name="Line 21"/>
          <p:cNvSpPr>
            <a:spLocks noChangeShapeType="1"/>
          </p:cNvSpPr>
          <p:nvPr/>
        </p:nvSpPr>
        <p:spPr bwMode="auto">
          <a:xfrm>
            <a:off x="3697288" y="5453063"/>
            <a:ext cx="76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9" name="Line 22"/>
          <p:cNvSpPr>
            <a:spLocks noChangeShapeType="1"/>
          </p:cNvSpPr>
          <p:nvPr/>
        </p:nvSpPr>
        <p:spPr bwMode="auto">
          <a:xfrm>
            <a:off x="3781425" y="5475288"/>
            <a:ext cx="0" cy="920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0" name="Line 23"/>
          <p:cNvSpPr>
            <a:spLocks noChangeShapeType="1"/>
          </p:cNvSpPr>
          <p:nvPr/>
        </p:nvSpPr>
        <p:spPr bwMode="auto">
          <a:xfrm>
            <a:off x="3903663" y="5597525"/>
            <a:ext cx="0" cy="619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1" name="Line 24"/>
          <p:cNvSpPr>
            <a:spLocks noChangeShapeType="1"/>
          </p:cNvSpPr>
          <p:nvPr/>
        </p:nvSpPr>
        <p:spPr bwMode="auto">
          <a:xfrm>
            <a:off x="4360863" y="5597525"/>
            <a:ext cx="0" cy="619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2" name="Line 25"/>
          <p:cNvSpPr>
            <a:spLocks noChangeShapeType="1"/>
          </p:cNvSpPr>
          <p:nvPr/>
        </p:nvSpPr>
        <p:spPr bwMode="auto">
          <a:xfrm>
            <a:off x="4725988" y="5597525"/>
            <a:ext cx="0" cy="619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3" name="Line 26"/>
          <p:cNvSpPr>
            <a:spLocks noChangeShapeType="1"/>
          </p:cNvSpPr>
          <p:nvPr/>
        </p:nvSpPr>
        <p:spPr bwMode="auto">
          <a:xfrm>
            <a:off x="5091113" y="5597525"/>
            <a:ext cx="0" cy="619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4" name="Rectangle 27"/>
          <p:cNvSpPr>
            <a:spLocks noChangeArrowheads="1"/>
          </p:cNvSpPr>
          <p:nvPr/>
        </p:nvSpPr>
        <p:spPr bwMode="auto">
          <a:xfrm>
            <a:off x="3673475" y="5680075"/>
            <a:ext cx="430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400" b="1">
                <a:solidFill>
                  <a:srgbClr val="FFFF99"/>
                </a:solidFill>
              </a:rPr>
              <a:t>20</a:t>
            </a:r>
          </a:p>
        </p:txBody>
      </p:sp>
      <p:sp>
        <p:nvSpPr>
          <p:cNvPr id="74775" name="Rectangle 28"/>
          <p:cNvSpPr>
            <a:spLocks noChangeArrowheads="1"/>
          </p:cNvSpPr>
          <p:nvPr/>
        </p:nvSpPr>
        <p:spPr bwMode="auto">
          <a:xfrm>
            <a:off x="4144963" y="5692775"/>
            <a:ext cx="400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400" b="1">
                <a:solidFill>
                  <a:srgbClr val="FFFF99"/>
                </a:solidFill>
              </a:rPr>
              <a:t>40</a:t>
            </a:r>
          </a:p>
        </p:txBody>
      </p:sp>
      <p:sp>
        <p:nvSpPr>
          <p:cNvPr id="74776" name="Rectangle 29"/>
          <p:cNvSpPr>
            <a:spLocks noChangeArrowheads="1"/>
          </p:cNvSpPr>
          <p:nvPr/>
        </p:nvSpPr>
        <p:spPr bwMode="auto">
          <a:xfrm>
            <a:off x="4891088" y="5692775"/>
            <a:ext cx="358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solidFill>
                  <a:srgbClr val="FFFF99"/>
                </a:solidFill>
              </a:rPr>
              <a:t>80</a:t>
            </a:r>
          </a:p>
        </p:txBody>
      </p:sp>
      <p:sp>
        <p:nvSpPr>
          <p:cNvPr id="74777" name="Rectangle 30"/>
          <p:cNvSpPr>
            <a:spLocks noChangeArrowheads="1"/>
          </p:cNvSpPr>
          <p:nvPr/>
        </p:nvSpPr>
        <p:spPr bwMode="auto">
          <a:xfrm>
            <a:off x="4541838" y="5692775"/>
            <a:ext cx="358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solidFill>
                  <a:srgbClr val="FFFF99"/>
                </a:solidFill>
              </a:rPr>
              <a:t>60</a:t>
            </a:r>
          </a:p>
        </p:txBody>
      </p:sp>
      <p:sp>
        <p:nvSpPr>
          <p:cNvPr id="74778" name="Line 31"/>
          <p:cNvSpPr>
            <a:spLocks noChangeShapeType="1"/>
          </p:cNvSpPr>
          <p:nvPr/>
        </p:nvSpPr>
        <p:spPr bwMode="auto">
          <a:xfrm>
            <a:off x="3446463" y="4446588"/>
            <a:ext cx="1825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>
            <a:off x="3382963" y="3513138"/>
            <a:ext cx="22733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80" name="Rectangle 33"/>
          <p:cNvSpPr>
            <a:spLocks noChangeArrowheads="1"/>
          </p:cNvSpPr>
          <p:nvPr/>
        </p:nvSpPr>
        <p:spPr bwMode="auto">
          <a:xfrm>
            <a:off x="6646863" y="3132138"/>
            <a:ext cx="457200" cy="228600"/>
          </a:xfrm>
          <a:prstGeom prst="rect">
            <a:avLst/>
          </a:prstGeom>
          <a:gradFill rotWithShape="0">
            <a:gsLst>
              <a:gs pos="0">
                <a:srgbClr val="00FF99"/>
              </a:gs>
              <a:gs pos="100000">
                <a:srgbClr val="007647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H="1">
            <a:off x="4665663" y="3644900"/>
            <a:ext cx="1600200" cy="923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82" name="Text Box 35"/>
          <p:cNvSpPr txBox="1">
            <a:spLocks noChangeArrowheads="1"/>
          </p:cNvSpPr>
          <p:nvPr/>
        </p:nvSpPr>
        <p:spPr bwMode="auto">
          <a:xfrm>
            <a:off x="5427663" y="4406900"/>
            <a:ext cx="2689225" cy="592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200" b="1">
                <a:solidFill>
                  <a:srgbClr val="FFFF99"/>
                </a:solidFill>
              </a:rPr>
              <a:t>graft rejected!</a:t>
            </a:r>
          </a:p>
        </p:txBody>
      </p:sp>
      <p:sp>
        <p:nvSpPr>
          <p:cNvPr id="74783" name="Text Box 36"/>
          <p:cNvSpPr txBox="1">
            <a:spLocks noChangeArrowheads="1"/>
          </p:cNvSpPr>
          <p:nvPr/>
        </p:nvSpPr>
        <p:spPr bwMode="auto">
          <a:xfrm rot="-5400000">
            <a:off x="2205038" y="4570412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000" b="1">
                <a:solidFill>
                  <a:srgbClr val="FFFF99"/>
                </a:solidFill>
              </a:rPr>
              <a:t>% of survival</a:t>
            </a:r>
          </a:p>
        </p:txBody>
      </p:sp>
      <p:sp>
        <p:nvSpPr>
          <p:cNvPr id="74784" name="Text Box 37"/>
          <p:cNvSpPr txBox="1">
            <a:spLocks noChangeArrowheads="1"/>
          </p:cNvSpPr>
          <p:nvPr/>
        </p:nvSpPr>
        <p:spPr bwMode="auto">
          <a:xfrm>
            <a:off x="1236663" y="3751263"/>
            <a:ext cx="1093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99"/>
                </a:solidFill>
              </a:rPr>
              <a:t>donor</a:t>
            </a:r>
          </a:p>
        </p:txBody>
      </p:sp>
      <p:sp>
        <p:nvSpPr>
          <p:cNvPr id="74785" name="Text Box 38"/>
          <p:cNvSpPr txBox="1">
            <a:spLocks noChangeArrowheads="1"/>
          </p:cNvSpPr>
          <p:nvPr/>
        </p:nvSpPr>
        <p:spPr bwMode="auto">
          <a:xfrm>
            <a:off x="6402388" y="3683000"/>
            <a:ext cx="152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99"/>
                </a:solidFill>
              </a:rPr>
              <a:t>recipient</a:t>
            </a:r>
          </a:p>
        </p:txBody>
      </p:sp>
      <p:sp>
        <p:nvSpPr>
          <p:cNvPr id="74786" name="Text Box 39"/>
          <p:cNvSpPr txBox="1">
            <a:spLocks noChangeArrowheads="1"/>
          </p:cNvSpPr>
          <p:nvPr/>
        </p:nvSpPr>
        <p:spPr bwMode="auto">
          <a:xfrm>
            <a:off x="371475" y="2662238"/>
            <a:ext cx="1022350" cy="36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1800" b="1">
                <a:solidFill>
                  <a:srgbClr val="FFFF99"/>
                </a:solidFill>
              </a:rPr>
              <a:t>MHC A</a:t>
            </a:r>
          </a:p>
        </p:txBody>
      </p:sp>
      <p:sp>
        <p:nvSpPr>
          <p:cNvPr id="74787" name="Text Box 39"/>
          <p:cNvSpPr txBox="1">
            <a:spLocks noChangeArrowheads="1"/>
          </p:cNvSpPr>
          <p:nvPr/>
        </p:nvSpPr>
        <p:spPr bwMode="auto">
          <a:xfrm>
            <a:off x="5453063" y="2616200"/>
            <a:ext cx="960437" cy="36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1800" b="1">
                <a:solidFill>
                  <a:srgbClr val="FFFF99"/>
                </a:solidFill>
              </a:rPr>
              <a:t>MHC B</a:t>
            </a:r>
          </a:p>
        </p:txBody>
      </p:sp>
      <p:sp>
        <p:nvSpPr>
          <p:cNvPr id="74788" name="Text Box 3"/>
          <p:cNvSpPr txBox="1">
            <a:spLocks noChangeArrowheads="1"/>
          </p:cNvSpPr>
          <p:nvPr/>
        </p:nvSpPr>
        <p:spPr bwMode="auto">
          <a:xfrm>
            <a:off x="322263" y="599440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>
                <a:solidFill>
                  <a:srgbClr val="FFFF99"/>
                </a:solidFill>
              </a:rPr>
              <a:t>Same as unrelated human kidney, heart transplant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66800" y="809625"/>
            <a:ext cx="6337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200" b="1">
                <a:solidFill>
                  <a:srgbClr val="FFFF99"/>
                </a:solidFill>
              </a:rPr>
              <a:t>The phenomenon of allorecognition</a:t>
            </a:r>
            <a:endParaRPr lang="en-GB" sz="3200" b="1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7102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99"/>
                </a:solidFill>
              </a:rPr>
              <a:t>MHC-incompatible cells induce uniquely strong primary immune responses.</a:t>
            </a:r>
          </a:p>
          <a:p>
            <a:endParaRPr lang="en-GB" b="1"/>
          </a:p>
          <a:p>
            <a:r>
              <a:rPr lang="en-GB" b="1">
                <a:solidFill>
                  <a:srgbClr val="00FF99"/>
                </a:solidFill>
              </a:rPr>
              <a:t>In vivo -&gt; HVG and GVH reaction</a:t>
            </a:r>
          </a:p>
          <a:p>
            <a:endParaRPr lang="en-GB" b="1">
              <a:solidFill>
                <a:srgbClr val="00FF99"/>
              </a:solidFill>
            </a:endParaRPr>
          </a:p>
          <a:p>
            <a:r>
              <a:rPr lang="en-GB" b="1">
                <a:solidFill>
                  <a:srgbClr val="00FF99"/>
                </a:solidFill>
              </a:rPr>
              <a:t>In vitro -&gt; MLR mixed lymphocyte reaction </a:t>
            </a:r>
            <a:endParaRPr lang="en-GB" b="1"/>
          </a:p>
          <a:p>
            <a:endParaRPr lang="en-GB" b="1"/>
          </a:p>
          <a:p>
            <a:r>
              <a:rPr lang="en-GB" b="1">
                <a:solidFill>
                  <a:srgbClr val="FFFF99"/>
                </a:solidFill>
              </a:rPr>
              <a:t>This reflects the high precursor frequencies of T cells with anti-MHC ‘allospecificity’.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635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/>
            <a:r>
              <a:rPr lang="en-GB" sz="2800" b="1"/>
              <a:t> </a:t>
            </a:r>
            <a:r>
              <a:rPr lang="en-GB" sz="2800" b="1">
                <a:solidFill>
                  <a:srgbClr val="FFFF99"/>
                </a:solidFill>
              </a:rPr>
              <a:t>•</a:t>
            </a:r>
            <a:r>
              <a:rPr lang="en-GB" sz="2800" b="1"/>
              <a:t>  </a:t>
            </a:r>
            <a:r>
              <a:rPr lang="en-GB" sz="2800" b="1">
                <a:solidFill>
                  <a:srgbClr val="FFFF99"/>
                </a:solidFill>
              </a:rPr>
              <a:t>Several % of T cells  recognise intact allogeneic (non-self) MHC molecules (high frequency)</a:t>
            </a:r>
          </a:p>
          <a:p>
            <a:pPr algn="just"/>
            <a:endParaRPr lang="en-GB" sz="2800" b="1">
              <a:solidFill>
                <a:srgbClr val="FFFF99"/>
              </a:solidFill>
            </a:endParaRPr>
          </a:p>
          <a:p>
            <a:pPr algn="just">
              <a:buFontTx/>
              <a:buChar char="•"/>
            </a:pPr>
            <a:r>
              <a:rPr lang="en-GB" sz="2800" b="1">
                <a:solidFill>
                  <a:srgbClr val="00FF99"/>
                </a:solidFill>
              </a:rPr>
              <a:t>  &lt; 1 in 10,000 are specific for any foreign antigen recognised in the context of self-MHC molecules</a:t>
            </a:r>
            <a:r>
              <a:rPr lang="en-GB" sz="2800" b="1"/>
              <a:t>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5800" y="1203325"/>
            <a:ext cx="653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600" b="1">
                <a:solidFill>
                  <a:srgbClr val="FFFF99"/>
                </a:solidFill>
              </a:rPr>
              <a:t>Frequency of alloreactive T cells</a:t>
            </a:r>
            <a:endParaRPr lang="en-GB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609600" y="2927350"/>
            <a:ext cx="8166100" cy="3581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665163" y="3286125"/>
            <a:ext cx="126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Developing</a:t>
            </a:r>
          </a:p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lymphocyte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855663" y="4911725"/>
            <a:ext cx="930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Times New Roman" charset="0"/>
              </a:rPr>
              <a:t>Thymus</a:t>
            </a:r>
          </a:p>
        </p:txBody>
      </p:sp>
      <p:sp>
        <p:nvSpPr>
          <p:cNvPr id="77829" name="Freeform 6"/>
          <p:cNvSpPr>
            <a:spLocks/>
          </p:cNvSpPr>
          <p:nvPr/>
        </p:nvSpPr>
        <p:spPr bwMode="auto">
          <a:xfrm>
            <a:off x="2870200" y="3378200"/>
            <a:ext cx="866775" cy="1035050"/>
          </a:xfrm>
          <a:custGeom>
            <a:avLst/>
            <a:gdLst>
              <a:gd name="T0" fmla="*/ 2147483647 w 546"/>
              <a:gd name="T1" fmla="*/ 0 h 652"/>
              <a:gd name="T2" fmla="*/ 2147483647 w 546"/>
              <a:gd name="T3" fmla="*/ 2147483647 h 652"/>
              <a:gd name="T4" fmla="*/ 0 w 546"/>
              <a:gd name="T5" fmla="*/ 2147483647 h 652"/>
              <a:gd name="T6" fmla="*/ 0 w 546"/>
              <a:gd name="T7" fmla="*/ 2147483647 h 652"/>
              <a:gd name="T8" fmla="*/ 2147483647 w 546"/>
              <a:gd name="T9" fmla="*/ 2147483647 h 652"/>
              <a:gd name="T10" fmla="*/ 2147483647 w 546"/>
              <a:gd name="T11" fmla="*/ 2147483647 h 652"/>
              <a:gd name="T12" fmla="*/ 2147483647 w 546"/>
              <a:gd name="T13" fmla="*/ 2147483647 h 652"/>
              <a:gd name="T14" fmla="*/ 2147483647 w 546"/>
              <a:gd name="T15" fmla="*/ 2147483647 h 652"/>
              <a:gd name="T16" fmla="*/ 2147483647 w 546"/>
              <a:gd name="T17" fmla="*/ 2147483647 h 652"/>
              <a:gd name="T18" fmla="*/ 2147483647 w 546"/>
              <a:gd name="T19" fmla="*/ 2147483647 h 652"/>
              <a:gd name="T20" fmla="*/ 2147483647 w 546"/>
              <a:gd name="T21" fmla="*/ 2147483647 h 652"/>
              <a:gd name="T22" fmla="*/ 2147483647 w 546"/>
              <a:gd name="T23" fmla="*/ 2147483647 h 652"/>
              <a:gd name="T24" fmla="*/ 2147483647 w 546"/>
              <a:gd name="T25" fmla="*/ 2147483647 h 652"/>
              <a:gd name="T26" fmla="*/ 2147483647 w 546"/>
              <a:gd name="T27" fmla="*/ 0 h 652"/>
              <a:gd name="T28" fmla="*/ 2147483647 w 546"/>
              <a:gd name="T29" fmla="*/ 0 h 6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6"/>
              <a:gd name="T46" fmla="*/ 0 h 652"/>
              <a:gd name="T47" fmla="*/ 546 w 546"/>
              <a:gd name="T48" fmla="*/ 652 h 6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6" h="652">
                <a:moveTo>
                  <a:pt x="227" y="0"/>
                </a:moveTo>
                <a:lnTo>
                  <a:pt x="227" y="370"/>
                </a:lnTo>
                <a:lnTo>
                  <a:pt x="0" y="562"/>
                </a:lnTo>
                <a:lnTo>
                  <a:pt x="0" y="651"/>
                </a:lnTo>
                <a:lnTo>
                  <a:pt x="120" y="651"/>
                </a:lnTo>
                <a:lnTo>
                  <a:pt x="120" y="562"/>
                </a:lnTo>
                <a:lnTo>
                  <a:pt x="227" y="562"/>
                </a:lnTo>
                <a:lnTo>
                  <a:pt x="227" y="459"/>
                </a:lnTo>
                <a:lnTo>
                  <a:pt x="333" y="459"/>
                </a:lnTo>
                <a:lnTo>
                  <a:pt x="333" y="651"/>
                </a:lnTo>
                <a:lnTo>
                  <a:pt x="545" y="651"/>
                </a:lnTo>
                <a:lnTo>
                  <a:pt x="545" y="562"/>
                </a:lnTo>
                <a:lnTo>
                  <a:pt x="333" y="370"/>
                </a:lnTo>
                <a:lnTo>
                  <a:pt x="333" y="0"/>
                </a:lnTo>
                <a:lnTo>
                  <a:pt x="227" y="0"/>
                </a:lnTo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Freeform 7"/>
          <p:cNvSpPr>
            <a:spLocks/>
          </p:cNvSpPr>
          <p:nvPr/>
        </p:nvSpPr>
        <p:spPr bwMode="auto">
          <a:xfrm>
            <a:off x="2895600" y="3390900"/>
            <a:ext cx="879475" cy="1047750"/>
          </a:xfrm>
          <a:custGeom>
            <a:avLst/>
            <a:gdLst>
              <a:gd name="T0" fmla="*/ 2147483647 w 554"/>
              <a:gd name="T1" fmla="*/ 0 h 660"/>
              <a:gd name="T2" fmla="*/ 2147483647 w 554"/>
              <a:gd name="T3" fmla="*/ 2147483647 h 660"/>
              <a:gd name="T4" fmla="*/ 0 w 554"/>
              <a:gd name="T5" fmla="*/ 2147483647 h 660"/>
              <a:gd name="T6" fmla="*/ 0 w 554"/>
              <a:gd name="T7" fmla="*/ 2147483647 h 660"/>
              <a:gd name="T8" fmla="*/ 2147483647 w 554"/>
              <a:gd name="T9" fmla="*/ 2147483647 h 660"/>
              <a:gd name="T10" fmla="*/ 2147483647 w 554"/>
              <a:gd name="T11" fmla="*/ 2147483647 h 660"/>
              <a:gd name="T12" fmla="*/ 2147483647 w 554"/>
              <a:gd name="T13" fmla="*/ 2147483647 h 660"/>
              <a:gd name="T14" fmla="*/ 2147483647 w 554"/>
              <a:gd name="T15" fmla="*/ 2147483647 h 660"/>
              <a:gd name="T16" fmla="*/ 2147483647 w 554"/>
              <a:gd name="T17" fmla="*/ 2147483647 h 660"/>
              <a:gd name="T18" fmla="*/ 2147483647 w 554"/>
              <a:gd name="T19" fmla="*/ 2147483647 h 660"/>
              <a:gd name="T20" fmla="*/ 2147483647 w 554"/>
              <a:gd name="T21" fmla="*/ 2147483647 h 660"/>
              <a:gd name="T22" fmla="*/ 2147483647 w 554"/>
              <a:gd name="T23" fmla="*/ 2147483647 h 660"/>
              <a:gd name="T24" fmla="*/ 2147483647 w 554"/>
              <a:gd name="T25" fmla="*/ 2147483647 h 660"/>
              <a:gd name="T26" fmla="*/ 2147483647 w 554"/>
              <a:gd name="T27" fmla="*/ 0 h 660"/>
              <a:gd name="T28" fmla="*/ 2147483647 w 554"/>
              <a:gd name="T29" fmla="*/ 0 h 6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4"/>
              <a:gd name="T46" fmla="*/ 0 h 660"/>
              <a:gd name="T47" fmla="*/ 554 w 554"/>
              <a:gd name="T48" fmla="*/ 660 h 6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4" h="660">
                <a:moveTo>
                  <a:pt x="230" y="0"/>
                </a:moveTo>
                <a:lnTo>
                  <a:pt x="230" y="375"/>
                </a:lnTo>
                <a:lnTo>
                  <a:pt x="0" y="569"/>
                </a:lnTo>
                <a:lnTo>
                  <a:pt x="0" y="659"/>
                </a:lnTo>
                <a:lnTo>
                  <a:pt x="122" y="659"/>
                </a:lnTo>
                <a:lnTo>
                  <a:pt x="122" y="569"/>
                </a:lnTo>
                <a:lnTo>
                  <a:pt x="230" y="569"/>
                </a:lnTo>
                <a:lnTo>
                  <a:pt x="230" y="465"/>
                </a:lnTo>
                <a:lnTo>
                  <a:pt x="338" y="465"/>
                </a:lnTo>
                <a:lnTo>
                  <a:pt x="338" y="659"/>
                </a:lnTo>
                <a:lnTo>
                  <a:pt x="553" y="659"/>
                </a:lnTo>
                <a:lnTo>
                  <a:pt x="553" y="569"/>
                </a:lnTo>
                <a:lnTo>
                  <a:pt x="338" y="375"/>
                </a:lnTo>
                <a:lnTo>
                  <a:pt x="338" y="0"/>
                </a:lnTo>
                <a:lnTo>
                  <a:pt x="23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Freeform 8"/>
          <p:cNvSpPr>
            <a:spLocks/>
          </p:cNvSpPr>
          <p:nvPr/>
        </p:nvSpPr>
        <p:spPr bwMode="auto">
          <a:xfrm>
            <a:off x="2895600" y="4579938"/>
            <a:ext cx="879475" cy="884237"/>
          </a:xfrm>
          <a:custGeom>
            <a:avLst/>
            <a:gdLst>
              <a:gd name="T0" fmla="*/ 0 w 554"/>
              <a:gd name="T1" fmla="*/ 2147483647 h 557"/>
              <a:gd name="T2" fmla="*/ 2147483647 w 554"/>
              <a:gd name="T3" fmla="*/ 2147483647 h 557"/>
              <a:gd name="T4" fmla="*/ 2147483647 w 554"/>
              <a:gd name="T5" fmla="*/ 0 h 557"/>
              <a:gd name="T6" fmla="*/ 2147483647 w 554"/>
              <a:gd name="T7" fmla="*/ 0 h 557"/>
              <a:gd name="T8" fmla="*/ 2147483647 w 554"/>
              <a:gd name="T9" fmla="*/ 2147483647 h 557"/>
              <a:gd name="T10" fmla="*/ 2147483647 w 554"/>
              <a:gd name="T11" fmla="*/ 2147483647 h 557"/>
              <a:gd name="T12" fmla="*/ 2147483647 w 554"/>
              <a:gd name="T13" fmla="*/ 2147483647 h 557"/>
              <a:gd name="T14" fmla="*/ 0 w 554"/>
              <a:gd name="T15" fmla="*/ 2147483647 h 557"/>
              <a:gd name="T16" fmla="*/ 0 w 554"/>
              <a:gd name="T17" fmla="*/ 2147483647 h 5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4"/>
              <a:gd name="T28" fmla="*/ 0 h 557"/>
              <a:gd name="T29" fmla="*/ 554 w 554"/>
              <a:gd name="T30" fmla="*/ 557 h 5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4" h="557">
                <a:moveTo>
                  <a:pt x="0" y="91"/>
                </a:moveTo>
                <a:lnTo>
                  <a:pt x="122" y="91"/>
                </a:lnTo>
                <a:lnTo>
                  <a:pt x="122" y="0"/>
                </a:lnTo>
                <a:lnTo>
                  <a:pt x="338" y="0"/>
                </a:lnTo>
                <a:lnTo>
                  <a:pt x="338" y="91"/>
                </a:lnTo>
                <a:lnTo>
                  <a:pt x="553" y="91"/>
                </a:lnTo>
                <a:lnTo>
                  <a:pt x="553" y="556"/>
                </a:lnTo>
                <a:lnTo>
                  <a:pt x="0" y="556"/>
                </a:lnTo>
                <a:lnTo>
                  <a:pt x="0" y="91"/>
                </a:lnTo>
              </a:path>
            </a:pathLst>
          </a:custGeom>
          <a:solidFill>
            <a:srgbClr val="0000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Arc 9"/>
          <p:cNvSpPr>
            <a:spLocks/>
          </p:cNvSpPr>
          <p:nvPr/>
        </p:nvSpPr>
        <p:spPr bwMode="auto">
          <a:xfrm>
            <a:off x="2382838" y="3557588"/>
            <a:ext cx="896937" cy="280987"/>
          </a:xfrm>
          <a:custGeom>
            <a:avLst/>
            <a:gdLst>
              <a:gd name="T0" fmla="*/ 2147483647 w 21600"/>
              <a:gd name="T1" fmla="*/ 2147483647 h 21599"/>
              <a:gd name="T2" fmla="*/ 0 w 21600"/>
              <a:gd name="T3" fmla="*/ 0 h 21599"/>
              <a:gd name="T4" fmla="*/ 2147483647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</a:path>
              <a:path w="21600" h="21599" stroke="0" extrusionOk="0">
                <a:moveTo>
                  <a:pt x="21561" y="21599"/>
                </a:moveTo>
                <a:cubicBezTo>
                  <a:pt x="9647" y="21579"/>
                  <a:pt x="0" y="11914"/>
                  <a:pt x="0" y="0"/>
                </a:cubicBezTo>
                <a:lnTo>
                  <a:pt x="21600" y="0"/>
                </a:lnTo>
                <a:lnTo>
                  <a:pt x="21561" y="2159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Arc 10"/>
          <p:cNvSpPr>
            <a:spLocks/>
          </p:cNvSpPr>
          <p:nvPr/>
        </p:nvSpPr>
        <p:spPr bwMode="auto">
          <a:xfrm>
            <a:off x="2384425" y="3557588"/>
            <a:ext cx="895350" cy="276225"/>
          </a:xfrm>
          <a:custGeom>
            <a:avLst/>
            <a:gdLst>
              <a:gd name="T0" fmla="*/ 2147483647 w 21600"/>
              <a:gd name="T1" fmla="*/ 2147483647 h 21723"/>
              <a:gd name="T2" fmla="*/ 2147483647 w 21600"/>
              <a:gd name="T3" fmla="*/ 0 h 21723"/>
              <a:gd name="T4" fmla="*/ 2147483647 w 21600"/>
              <a:gd name="T5" fmla="*/ 2147483647 h 21723"/>
              <a:gd name="T6" fmla="*/ 0 60000 65536"/>
              <a:gd name="T7" fmla="*/ 0 60000 65536"/>
              <a:gd name="T8" fmla="*/ 0 60000 65536"/>
              <a:gd name="T9" fmla="*/ 0 w 21600"/>
              <a:gd name="T10" fmla="*/ 0 h 21723"/>
              <a:gd name="T11" fmla="*/ 21600 w 21600"/>
              <a:gd name="T12" fmla="*/ 21723 h 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23" fill="none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</a:path>
              <a:path w="21600" h="21723" stroke="0" extrusionOk="0">
                <a:moveTo>
                  <a:pt x="21561" y="21723"/>
                </a:moveTo>
                <a:cubicBezTo>
                  <a:pt x="9647" y="21703"/>
                  <a:pt x="0" y="12038"/>
                  <a:pt x="0" y="124"/>
                </a:cubicBezTo>
                <a:cubicBezTo>
                  <a:pt x="-1" y="82"/>
                  <a:pt x="0" y="41"/>
                  <a:pt x="0" y="-1"/>
                </a:cubicBezTo>
                <a:lnTo>
                  <a:pt x="21600" y="124"/>
                </a:lnTo>
                <a:lnTo>
                  <a:pt x="21561" y="21723"/>
                </a:ln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Arc 11"/>
          <p:cNvSpPr>
            <a:spLocks/>
          </p:cNvSpPr>
          <p:nvPr/>
        </p:nvSpPr>
        <p:spPr bwMode="auto">
          <a:xfrm>
            <a:off x="3252788" y="3557588"/>
            <a:ext cx="871537" cy="280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Arc 12"/>
          <p:cNvSpPr>
            <a:spLocks/>
          </p:cNvSpPr>
          <p:nvPr/>
        </p:nvSpPr>
        <p:spPr bwMode="auto">
          <a:xfrm>
            <a:off x="3254375" y="3557588"/>
            <a:ext cx="871538" cy="276225"/>
          </a:xfrm>
          <a:custGeom>
            <a:avLst/>
            <a:gdLst>
              <a:gd name="T0" fmla="*/ 2147483647 w 21639"/>
              <a:gd name="T1" fmla="*/ 0 h 21724"/>
              <a:gd name="T2" fmla="*/ 0 w 21639"/>
              <a:gd name="T3" fmla="*/ 2147483647 h 21724"/>
              <a:gd name="T4" fmla="*/ 2147483647 w 21639"/>
              <a:gd name="T5" fmla="*/ 2147483647 h 21724"/>
              <a:gd name="T6" fmla="*/ 0 60000 65536"/>
              <a:gd name="T7" fmla="*/ 0 60000 65536"/>
              <a:gd name="T8" fmla="*/ 0 60000 65536"/>
              <a:gd name="T9" fmla="*/ 0 w 21639"/>
              <a:gd name="T10" fmla="*/ 0 h 21724"/>
              <a:gd name="T11" fmla="*/ 21639 w 21639"/>
              <a:gd name="T12" fmla="*/ 21724 h 21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21724" fill="none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</a:path>
              <a:path w="21639" h="21724" stroke="0" extrusionOk="0">
                <a:moveTo>
                  <a:pt x="21638" y="-1"/>
                </a:moveTo>
                <a:cubicBezTo>
                  <a:pt x="21638" y="41"/>
                  <a:pt x="21639" y="82"/>
                  <a:pt x="21639" y="124"/>
                </a:cubicBezTo>
                <a:cubicBezTo>
                  <a:pt x="21639" y="12053"/>
                  <a:pt x="11968" y="21724"/>
                  <a:pt x="39" y="21724"/>
                </a:cubicBezTo>
                <a:cubicBezTo>
                  <a:pt x="25" y="21723"/>
                  <a:pt x="12" y="21723"/>
                  <a:pt x="-1" y="21723"/>
                </a:cubicBezTo>
                <a:lnTo>
                  <a:pt x="39" y="124"/>
                </a:lnTo>
                <a:lnTo>
                  <a:pt x="21638" y="-1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3"/>
          <p:cNvSpPr>
            <a:spLocks noChangeArrowheads="1"/>
          </p:cNvSpPr>
          <p:nvPr/>
        </p:nvSpPr>
        <p:spPr bwMode="auto">
          <a:xfrm>
            <a:off x="3089275" y="3255963"/>
            <a:ext cx="523875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Arc 14"/>
          <p:cNvSpPr>
            <a:spLocks/>
          </p:cNvSpPr>
          <p:nvPr/>
        </p:nvSpPr>
        <p:spPr bwMode="auto">
          <a:xfrm>
            <a:off x="2384425" y="4878388"/>
            <a:ext cx="895350" cy="320675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</a:path>
              <a:path w="21599" h="21599" stroke="0" extrusionOk="0">
                <a:moveTo>
                  <a:pt x="-1" y="21492"/>
                </a:moveTo>
                <a:cubicBezTo>
                  <a:pt x="57" y="9619"/>
                  <a:pt x="9687" y="19"/>
                  <a:pt x="21560" y="-1"/>
                </a:cubicBezTo>
                <a:lnTo>
                  <a:pt x="21599" y="21599"/>
                </a:lnTo>
                <a:lnTo>
                  <a:pt x="-1" y="214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Arc 15"/>
          <p:cNvSpPr>
            <a:spLocks/>
          </p:cNvSpPr>
          <p:nvPr/>
        </p:nvSpPr>
        <p:spPr bwMode="auto">
          <a:xfrm>
            <a:off x="2386013" y="4883150"/>
            <a:ext cx="893762" cy="315913"/>
          </a:xfrm>
          <a:custGeom>
            <a:avLst/>
            <a:gdLst>
              <a:gd name="T0" fmla="*/ 0 w 21599"/>
              <a:gd name="T1" fmla="*/ 2147483647 h 21599"/>
              <a:gd name="T2" fmla="*/ 2147483647 w 21599"/>
              <a:gd name="T3" fmla="*/ 0 h 21599"/>
              <a:gd name="T4" fmla="*/ 2147483647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</a:path>
              <a:path w="21599" h="21599" stroke="0" extrusionOk="0">
                <a:moveTo>
                  <a:pt x="-1" y="21490"/>
                </a:moveTo>
                <a:cubicBezTo>
                  <a:pt x="58" y="9618"/>
                  <a:pt x="9688" y="19"/>
                  <a:pt x="21560" y="-1"/>
                </a:cubicBezTo>
                <a:lnTo>
                  <a:pt x="21599" y="21599"/>
                </a:lnTo>
                <a:lnTo>
                  <a:pt x="-1" y="2149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Arc 16"/>
          <p:cNvSpPr>
            <a:spLocks/>
          </p:cNvSpPr>
          <p:nvPr/>
        </p:nvSpPr>
        <p:spPr bwMode="auto">
          <a:xfrm>
            <a:off x="3252788" y="4876800"/>
            <a:ext cx="871537" cy="322263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87" y="0"/>
                  <a:pt x="21541" y="9606"/>
                  <a:pt x="21599" y="214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Arc 17"/>
          <p:cNvSpPr>
            <a:spLocks/>
          </p:cNvSpPr>
          <p:nvPr/>
        </p:nvSpPr>
        <p:spPr bwMode="auto">
          <a:xfrm>
            <a:off x="3254375" y="4881563"/>
            <a:ext cx="871538" cy="317500"/>
          </a:xfrm>
          <a:custGeom>
            <a:avLst/>
            <a:gdLst>
              <a:gd name="T0" fmla="*/ 0 w 21638"/>
              <a:gd name="T1" fmla="*/ 2147483647 h 21600"/>
              <a:gd name="T2" fmla="*/ 2147483647 w 21638"/>
              <a:gd name="T3" fmla="*/ 2147483647 h 21600"/>
              <a:gd name="T4" fmla="*/ 2147483647 w 21638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8"/>
              <a:gd name="T10" fmla="*/ 0 h 21600"/>
              <a:gd name="T11" fmla="*/ 21638 w 216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8" h="21600" fill="none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</a:path>
              <a:path w="21638" h="21600" stroke="0" extrusionOk="0">
                <a:moveTo>
                  <a:pt x="-1" y="0"/>
                </a:moveTo>
                <a:cubicBezTo>
                  <a:pt x="12" y="0"/>
                  <a:pt x="25" y="-1"/>
                  <a:pt x="39" y="0"/>
                </a:cubicBezTo>
                <a:cubicBezTo>
                  <a:pt x="11926" y="0"/>
                  <a:pt x="21579" y="9604"/>
                  <a:pt x="21638" y="21491"/>
                </a:cubicBezTo>
                <a:lnTo>
                  <a:pt x="39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Rectangle 18"/>
          <p:cNvSpPr>
            <a:spLocks noChangeArrowheads="1"/>
          </p:cNvSpPr>
          <p:nvPr/>
        </p:nvSpPr>
        <p:spPr bwMode="auto">
          <a:xfrm>
            <a:off x="2552700" y="5040313"/>
            <a:ext cx="14255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2271713" y="5178425"/>
            <a:ext cx="1990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rgbClr val="000000"/>
                </a:solidFill>
                <a:latin typeface="Times New Roman" charset="0"/>
              </a:rPr>
              <a:t>Moderate affinity</a:t>
            </a:r>
            <a:br>
              <a:rPr lang="en-GB" sz="1800">
                <a:solidFill>
                  <a:srgbClr val="000000"/>
                </a:solidFill>
                <a:latin typeface="Times New Roman" charset="0"/>
              </a:rPr>
            </a:br>
            <a:r>
              <a:rPr lang="en-GB" sz="1800">
                <a:solidFill>
                  <a:srgbClr val="000000"/>
                </a:solidFill>
                <a:latin typeface="Times New Roman" charset="0"/>
              </a:rPr>
              <a:t>“Positive selection”</a:t>
            </a:r>
          </a:p>
        </p:txBody>
      </p:sp>
      <p:sp>
        <p:nvSpPr>
          <p:cNvPr id="77843" name="Text Box 20"/>
          <p:cNvSpPr txBox="1">
            <a:spLocks noChangeArrowheads="1"/>
          </p:cNvSpPr>
          <p:nvPr/>
        </p:nvSpPr>
        <p:spPr bwMode="auto">
          <a:xfrm>
            <a:off x="4819650" y="4230688"/>
            <a:ext cx="3613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just"/>
            <a:r>
              <a:rPr lang="en-US" sz="2000">
                <a:latin typeface="Times New Roman" charset="0"/>
              </a:rPr>
              <a:t>Repertoire tolerised only to 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self-MHC peptide complexes</a:t>
            </a:r>
          </a:p>
          <a:p>
            <a:pPr algn="just"/>
            <a:endParaRPr lang="en-US" sz="2000">
              <a:latin typeface="Times New Roman" charset="0"/>
            </a:endParaRPr>
          </a:p>
          <a:p>
            <a:pPr algn="just"/>
            <a:r>
              <a:rPr lang="en-US" sz="2000">
                <a:latin typeface="Times New Roman" charset="0"/>
              </a:rPr>
              <a:t>Retains </a:t>
            </a:r>
            <a:r>
              <a:rPr lang="en-US" sz="2000">
                <a:solidFill>
                  <a:srgbClr val="FF0000"/>
                </a:solidFill>
                <a:latin typeface="Times New Roman" charset="0"/>
              </a:rPr>
              <a:t>‘specificity’ </a:t>
            </a:r>
            <a:r>
              <a:rPr lang="en-US" sz="2000">
                <a:latin typeface="Times New Roman" charset="0"/>
              </a:rPr>
              <a:t>for non-self MHC peptide complexes</a:t>
            </a:r>
          </a:p>
        </p:txBody>
      </p:sp>
      <p:sp>
        <p:nvSpPr>
          <p:cNvPr id="77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38138"/>
            <a:ext cx="8686800" cy="1765300"/>
          </a:xfrm>
          <a:noFill/>
        </p:spPr>
        <p:txBody>
          <a:bodyPr lIns="90487" tIns="44450" rIns="90487" bIns="44450"/>
          <a:lstStyle/>
          <a:p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/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3200" smtClean="0">
                <a:solidFill>
                  <a:srgbClr val="FFEA18"/>
                </a:solidFill>
                <a:ea typeface="ＭＳ Ｐゴシック" charset="-128"/>
              </a:rPr>
              <a:t>Although positively selected on self-MHC</a:t>
            </a:r>
            <a:br>
              <a:rPr lang="en-GB" sz="3200" smtClean="0">
                <a:solidFill>
                  <a:srgbClr val="FFEA18"/>
                </a:solidFill>
                <a:ea typeface="ＭＳ Ｐゴシック" charset="-128"/>
              </a:rPr>
            </a:br>
            <a:r>
              <a:rPr lang="en-GB" sz="3200" smtClean="0">
                <a:solidFill>
                  <a:srgbClr val="FFEA18"/>
                </a:solidFill>
                <a:ea typeface="ＭＳ Ｐゴシック" charset="-128"/>
              </a:rPr>
              <a:t>T lymphocytes are ‘alloreactive’ to non-self MHC</a:t>
            </a:r>
            <a:r>
              <a:rPr lang="en-GB" smtClean="0">
                <a:solidFill>
                  <a:srgbClr val="FFEA18"/>
                </a:solidFill>
                <a:ea typeface="ＭＳ Ｐゴシック" charset="-128"/>
              </a:rPr>
              <a:t/>
            </a:r>
            <a:br>
              <a:rPr lang="en-GB" smtClean="0">
                <a:solidFill>
                  <a:srgbClr val="FFEA18"/>
                </a:solidFill>
                <a:ea typeface="ＭＳ Ｐゴシック" charset="-128"/>
              </a:rPr>
            </a:br>
            <a:endParaRPr lang="en-GB" sz="3600" smtClean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016125"/>
            <a:ext cx="66532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90600" y="679450"/>
            <a:ext cx="736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99"/>
                </a:solidFill>
              </a:rPr>
              <a:t>  Why does the TCR focus on MHC molecules?</a:t>
            </a:r>
            <a:endParaRPr lang="en-GB" sz="2800" b="1"/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4864100" y="6550025"/>
            <a:ext cx="427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400">
                <a:solidFill>
                  <a:srgbClr val="FFFF00"/>
                </a:solidFill>
              </a:rPr>
              <a:t>Holland et al Proc Natl Acad Sci U S A. 2012 109:E3111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033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>
              <a:solidFill>
                <a:srgbClr val="FFFF99"/>
              </a:solidFill>
            </a:endParaRP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023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481263" y="419100"/>
            <a:ext cx="4421187" cy="6508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DFCA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3600">
                <a:solidFill>
                  <a:srgbClr val="7FFF00"/>
                </a:solidFill>
              </a:rPr>
              <a:t>MHC-peptide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2743200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/>
              <a:t>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90600" y="679450"/>
            <a:ext cx="736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99"/>
                </a:solidFill>
              </a:rPr>
              <a:t>  Why does the TCR focus on MHC molecules?</a:t>
            </a:r>
            <a:endParaRPr lang="en-GB" sz="2800" b="1"/>
          </a:p>
        </p:txBody>
      </p:sp>
      <p:pic>
        <p:nvPicPr>
          <p:cNvPr id="798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5"/>
          <a:stretch>
            <a:fillRect/>
          </a:stretch>
        </p:blipFill>
        <p:spPr bwMode="auto">
          <a:xfrm>
            <a:off x="1779588" y="2357438"/>
            <a:ext cx="56642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5605463" y="6550025"/>
            <a:ext cx="353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Van Laethem F et al Immunity. 2007 27:735-5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004888" y="388938"/>
            <a:ext cx="7067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GB" sz="3200">
                <a:solidFill>
                  <a:srgbClr val="FFFF99"/>
                </a:solidFill>
              </a:rPr>
              <a:t>The immunological obstacle to successful </a:t>
            </a:r>
          </a:p>
          <a:p>
            <a:pPr algn="ctr"/>
            <a:r>
              <a:rPr lang="en-GB" sz="3200">
                <a:solidFill>
                  <a:srgbClr val="FFFF99"/>
                </a:solidFill>
              </a:rPr>
              <a:t>transplantation is the immune response </a:t>
            </a:r>
          </a:p>
          <a:p>
            <a:pPr algn="ctr"/>
            <a:r>
              <a:rPr lang="en-GB" sz="3200">
                <a:solidFill>
                  <a:srgbClr val="FFFF99"/>
                </a:solidFill>
              </a:rPr>
              <a:t>induced by allogeneic MHC molecules</a:t>
            </a:r>
          </a:p>
        </p:txBody>
      </p:sp>
      <p:pic>
        <p:nvPicPr>
          <p:cNvPr id="80899" name="Picture 3" descr="leg transpla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151063"/>
            <a:ext cx="3370262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6111875" y="5346700"/>
            <a:ext cx="3067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FF00"/>
                </a:solidFill>
              </a:rPr>
              <a:t>Saints Cosmas and Damian performing a miraculous leg transplantation. Painting from the early 1500s.</a:t>
            </a:r>
            <a:endParaRPr 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3813175" y="4137025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1552575" y="4017963"/>
            <a:ext cx="52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1325563" y="2060575"/>
            <a:ext cx="179387" cy="1600200"/>
            <a:chOff x="603" y="268"/>
            <a:chExt cx="161" cy="1439"/>
          </a:xfrm>
        </p:grpSpPr>
        <p:sp>
          <p:nvSpPr>
            <p:cNvPr id="82095" name="Arc 5"/>
            <p:cNvSpPr>
              <a:spLocks/>
            </p:cNvSpPr>
            <p:nvPr/>
          </p:nvSpPr>
          <p:spPr bwMode="auto">
            <a:xfrm>
              <a:off x="603" y="268"/>
              <a:ext cx="161" cy="768"/>
            </a:xfrm>
            <a:custGeom>
              <a:avLst/>
              <a:gdLst>
                <a:gd name="T0" fmla="*/ 0 w 21734"/>
                <a:gd name="T1" fmla="*/ 0 h 21600"/>
                <a:gd name="T2" fmla="*/ 0 w 21734"/>
                <a:gd name="T3" fmla="*/ 0 h 21600"/>
                <a:gd name="T4" fmla="*/ 0 w 2173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34"/>
                <a:gd name="T10" fmla="*/ 0 h 21600"/>
                <a:gd name="T11" fmla="*/ 21734 w 217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34" h="21600" fill="none" extrusionOk="0">
                  <a:moveTo>
                    <a:pt x="-1" y="0"/>
                  </a:moveTo>
                  <a:cubicBezTo>
                    <a:pt x="44" y="0"/>
                    <a:pt x="89" y="-1"/>
                    <a:pt x="134" y="0"/>
                  </a:cubicBezTo>
                  <a:cubicBezTo>
                    <a:pt x="12063" y="0"/>
                    <a:pt x="21734" y="9670"/>
                    <a:pt x="21734" y="21600"/>
                  </a:cubicBezTo>
                </a:path>
                <a:path w="21734" h="21600" stroke="0" extrusionOk="0">
                  <a:moveTo>
                    <a:pt x="-1" y="0"/>
                  </a:moveTo>
                  <a:cubicBezTo>
                    <a:pt x="44" y="0"/>
                    <a:pt x="89" y="-1"/>
                    <a:pt x="134" y="0"/>
                  </a:cubicBezTo>
                  <a:cubicBezTo>
                    <a:pt x="12063" y="0"/>
                    <a:pt x="21734" y="9670"/>
                    <a:pt x="21734" y="21600"/>
                  </a:cubicBezTo>
                  <a:lnTo>
                    <a:pt x="134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 cap="rnd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6" name="Arc 6"/>
            <p:cNvSpPr>
              <a:spLocks/>
            </p:cNvSpPr>
            <p:nvPr/>
          </p:nvSpPr>
          <p:spPr bwMode="auto">
            <a:xfrm>
              <a:off x="603" y="939"/>
              <a:ext cx="160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5" name="Line 7"/>
          <p:cNvSpPr>
            <a:spLocks noChangeShapeType="1"/>
          </p:cNvSpPr>
          <p:nvPr/>
        </p:nvSpPr>
        <p:spPr bwMode="auto">
          <a:xfrm>
            <a:off x="1525588" y="2692400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26" name="Oval 8"/>
          <p:cNvSpPr>
            <a:spLocks noChangeArrowheads="1"/>
          </p:cNvSpPr>
          <p:nvPr/>
        </p:nvSpPr>
        <p:spPr bwMode="auto">
          <a:xfrm>
            <a:off x="1762125" y="2808288"/>
            <a:ext cx="9525" cy="195262"/>
          </a:xfrm>
          <a:prstGeom prst="ellipse">
            <a:avLst/>
          </a:prstGeom>
          <a:solidFill>
            <a:srgbClr val="D93192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Oval 9"/>
          <p:cNvSpPr>
            <a:spLocks noChangeArrowheads="1"/>
          </p:cNvSpPr>
          <p:nvPr/>
        </p:nvSpPr>
        <p:spPr bwMode="auto">
          <a:xfrm>
            <a:off x="1581150" y="2825750"/>
            <a:ext cx="160338" cy="1778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Oval 10"/>
          <p:cNvSpPr>
            <a:spLocks noChangeArrowheads="1"/>
          </p:cNvSpPr>
          <p:nvPr/>
        </p:nvSpPr>
        <p:spPr bwMode="auto">
          <a:xfrm>
            <a:off x="1797050" y="2608263"/>
            <a:ext cx="115888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Oval 11"/>
          <p:cNvSpPr>
            <a:spLocks noChangeArrowheads="1"/>
          </p:cNvSpPr>
          <p:nvPr/>
        </p:nvSpPr>
        <p:spPr bwMode="auto">
          <a:xfrm>
            <a:off x="1762125" y="2598738"/>
            <a:ext cx="9525" cy="195262"/>
          </a:xfrm>
          <a:prstGeom prst="ellipse">
            <a:avLst/>
          </a:prstGeom>
          <a:solidFill>
            <a:srgbClr val="D93192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Oval 12"/>
          <p:cNvSpPr>
            <a:spLocks noChangeArrowheads="1"/>
          </p:cNvSpPr>
          <p:nvPr/>
        </p:nvSpPr>
        <p:spPr bwMode="auto">
          <a:xfrm>
            <a:off x="1574800" y="2598738"/>
            <a:ext cx="160338" cy="1778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Oval 13"/>
          <p:cNvSpPr>
            <a:spLocks noChangeArrowheads="1"/>
          </p:cNvSpPr>
          <p:nvPr/>
        </p:nvSpPr>
        <p:spPr bwMode="auto">
          <a:xfrm>
            <a:off x="1797050" y="2857500"/>
            <a:ext cx="115888" cy="1143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Oval 14"/>
          <p:cNvSpPr>
            <a:spLocks noChangeArrowheads="1"/>
          </p:cNvSpPr>
          <p:nvPr/>
        </p:nvSpPr>
        <p:spPr bwMode="auto">
          <a:xfrm>
            <a:off x="1797050" y="2732088"/>
            <a:ext cx="115888" cy="115887"/>
          </a:xfrm>
          <a:prstGeom prst="ellipse">
            <a:avLst/>
          </a:prstGeom>
          <a:solidFill>
            <a:srgbClr val="E3BE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Oval 15"/>
          <p:cNvSpPr>
            <a:spLocks noChangeArrowheads="1"/>
          </p:cNvSpPr>
          <p:nvPr/>
        </p:nvSpPr>
        <p:spPr bwMode="auto">
          <a:xfrm>
            <a:off x="2624138" y="4178300"/>
            <a:ext cx="2098675" cy="200977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/>
        </p:nvSpPr>
        <p:spPr bwMode="auto">
          <a:xfrm>
            <a:off x="1779588" y="3119438"/>
            <a:ext cx="0" cy="622300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35" name="Line 17"/>
          <p:cNvSpPr>
            <a:spLocks noChangeShapeType="1"/>
          </p:cNvSpPr>
          <p:nvPr/>
        </p:nvSpPr>
        <p:spPr bwMode="auto">
          <a:xfrm>
            <a:off x="1862138" y="4319588"/>
            <a:ext cx="871537" cy="454025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36" name="Group 18"/>
          <p:cNvGrpSpPr>
            <a:grpSpLocks/>
          </p:cNvGrpSpPr>
          <p:nvPr/>
        </p:nvGrpSpPr>
        <p:grpSpPr bwMode="auto">
          <a:xfrm>
            <a:off x="3663950" y="4197350"/>
            <a:ext cx="53975" cy="147638"/>
            <a:chOff x="2707" y="2189"/>
            <a:chExt cx="49" cy="133"/>
          </a:xfrm>
        </p:grpSpPr>
        <p:sp>
          <p:nvSpPr>
            <p:cNvPr id="82093" name="Freeform 19"/>
            <p:cNvSpPr>
              <a:spLocks/>
            </p:cNvSpPr>
            <p:nvPr/>
          </p:nvSpPr>
          <p:spPr bwMode="auto">
            <a:xfrm>
              <a:off x="2707" y="2189"/>
              <a:ext cx="49" cy="105"/>
            </a:xfrm>
            <a:custGeom>
              <a:avLst/>
              <a:gdLst>
                <a:gd name="T0" fmla="*/ 34 w 49"/>
                <a:gd name="T1" fmla="*/ 0 h 105"/>
                <a:gd name="T2" fmla="*/ 48 w 49"/>
                <a:gd name="T3" fmla="*/ 104 h 105"/>
                <a:gd name="T4" fmla="*/ 21 w 49"/>
                <a:gd name="T5" fmla="*/ 104 h 105"/>
                <a:gd name="T6" fmla="*/ 0 w 49"/>
                <a:gd name="T7" fmla="*/ 104 h 105"/>
                <a:gd name="T8" fmla="*/ 34 w 4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34" y="0"/>
                  </a:moveTo>
                  <a:lnTo>
                    <a:pt x="48" y="104"/>
                  </a:lnTo>
                  <a:lnTo>
                    <a:pt x="21" y="104"/>
                  </a:lnTo>
                  <a:lnTo>
                    <a:pt x="0" y="104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rgbClr val="FCFE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4" name="Line 20"/>
            <p:cNvSpPr>
              <a:spLocks noChangeShapeType="1"/>
            </p:cNvSpPr>
            <p:nvPr/>
          </p:nvSpPr>
          <p:spPr bwMode="auto">
            <a:xfrm flipV="1">
              <a:off x="2735" y="2298"/>
              <a:ext cx="0" cy="24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937" name="Group 21"/>
          <p:cNvGrpSpPr>
            <a:grpSpLocks/>
          </p:cNvGrpSpPr>
          <p:nvPr/>
        </p:nvGrpSpPr>
        <p:grpSpPr bwMode="auto">
          <a:xfrm>
            <a:off x="3638550" y="5205413"/>
            <a:ext cx="227013" cy="63500"/>
            <a:chOff x="2684" y="3096"/>
            <a:chExt cx="205" cy="57"/>
          </a:xfrm>
        </p:grpSpPr>
        <p:sp>
          <p:nvSpPr>
            <p:cNvPr id="82091" name="Freeform 22"/>
            <p:cNvSpPr>
              <a:spLocks/>
            </p:cNvSpPr>
            <p:nvPr/>
          </p:nvSpPr>
          <p:spPr bwMode="auto">
            <a:xfrm>
              <a:off x="2784" y="3096"/>
              <a:ext cx="105" cy="57"/>
            </a:xfrm>
            <a:custGeom>
              <a:avLst/>
              <a:gdLst>
                <a:gd name="T0" fmla="*/ 104 w 105"/>
                <a:gd name="T1" fmla="*/ 28 h 57"/>
                <a:gd name="T2" fmla="*/ 0 w 105"/>
                <a:gd name="T3" fmla="*/ 56 h 57"/>
                <a:gd name="T4" fmla="*/ 0 w 105"/>
                <a:gd name="T5" fmla="*/ 28 h 57"/>
                <a:gd name="T6" fmla="*/ 0 w 105"/>
                <a:gd name="T7" fmla="*/ 0 h 57"/>
                <a:gd name="T8" fmla="*/ 104 w 105"/>
                <a:gd name="T9" fmla="*/ 28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57"/>
                <a:gd name="T17" fmla="*/ 105 w 10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57">
                  <a:moveTo>
                    <a:pt x="104" y="28"/>
                  </a:moveTo>
                  <a:lnTo>
                    <a:pt x="0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04" y="28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rgbClr val="FCFE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2" name="Line 23"/>
            <p:cNvSpPr>
              <a:spLocks noChangeShapeType="1"/>
            </p:cNvSpPr>
            <p:nvPr/>
          </p:nvSpPr>
          <p:spPr bwMode="auto">
            <a:xfrm>
              <a:off x="2684" y="3132"/>
              <a:ext cx="96" cy="0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38" name="Freeform 24"/>
          <p:cNvSpPr>
            <a:spLocks/>
          </p:cNvSpPr>
          <p:nvPr/>
        </p:nvSpPr>
        <p:spPr bwMode="auto">
          <a:xfrm>
            <a:off x="3890963" y="4786313"/>
            <a:ext cx="100012" cy="100012"/>
          </a:xfrm>
          <a:custGeom>
            <a:avLst/>
            <a:gdLst>
              <a:gd name="T0" fmla="*/ 0 w 89"/>
              <a:gd name="T1" fmla="*/ 0 h 89"/>
              <a:gd name="T2" fmla="*/ 2147483647 w 89"/>
              <a:gd name="T3" fmla="*/ 2147483647 h 89"/>
              <a:gd name="T4" fmla="*/ 2147483647 w 89"/>
              <a:gd name="T5" fmla="*/ 2147483647 h 89"/>
              <a:gd name="T6" fmla="*/ 2147483647 w 89"/>
              <a:gd name="T7" fmla="*/ 2147483647 h 89"/>
              <a:gd name="T8" fmla="*/ 0 w 89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89"/>
              <a:gd name="T17" fmla="*/ 89 w 89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89">
                <a:moveTo>
                  <a:pt x="0" y="0"/>
                </a:moveTo>
                <a:lnTo>
                  <a:pt x="88" y="51"/>
                </a:lnTo>
                <a:lnTo>
                  <a:pt x="73" y="73"/>
                </a:lnTo>
                <a:lnTo>
                  <a:pt x="51" y="88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>
            <a:solidFill>
              <a:srgbClr val="FCFEB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9" name="Line 25"/>
          <p:cNvSpPr>
            <a:spLocks noChangeShapeType="1"/>
          </p:cNvSpPr>
          <p:nvPr/>
        </p:nvSpPr>
        <p:spPr bwMode="auto">
          <a:xfrm flipH="1" flipV="1">
            <a:off x="3975100" y="4870450"/>
            <a:ext cx="52388" cy="53975"/>
          </a:xfrm>
          <a:prstGeom prst="line">
            <a:avLst/>
          </a:prstGeom>
          <a:noFill/>
          <a:ln w="12700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1905000" y="1752600"/>
            <a:ext cx="2811463" cy="406400"/>
          </a:xfrm>
          <a:prstGeom prst="rect">
            <a:avLst/>
          </a:prstGeom>
          <a:solidFill>
            <a:schemeClr val="bg2"/>
          </a:solidFill>
          <a:ln w="127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Indirect allorecognition</a:t>
            </a:r>
          </a:p>
        </p:txBody>
      </p:sp>
      <p:sp>
        <p:nvSpPr>
          <p:cNvPr id="81941" name="Oval 27"/>
          <p:cNvSpPr>
            <a:spLocks noChangeArrowheads="1"/>
          </p:cNvSpPr>
          <p:nvPr/>
        </p:nvSpPr>
        <p:spPr bwMode="auto">
          <a:xfrm>
            <a:off x="2419350" y="2559050"/>
            <a:ext cx="747713" cy="800100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Freeform 28"/>
          <p:cNvSpPr>
            <a:spLocks/>
          </p:cNvSpPr>
          <p:nvPr/>
        </p:nvSpPr>
        <p:spPr bwMode="auto">
          <a:xfrm>
            <a:off x="2984500" y="3346450"/>
            <a:ext cx="117475" cy="88900"/>
          </a:xfrm>
          <a:custGeom>
            <a:avLst/>
            <a:gdLst>
              <a:gd name="T0" fmla="*/ 0 w 105"/>
              <a:gd name="T1" fmla="*/ 0 h 81"/>
              <a:gd name="T2" fmla="*/ 2147483647 w 105"/>
              <a:gd name="T3" fmla="*/ 2147483647 h 81"/>
              <a:gd name="T4" fmla="*/ 2147483647 w 105"/>
              <a:gd name="T5" fmla="*/ 2147483647 h 81"/>
              <a:gd name="T6" fmla="*/ 2147483647 w 105"/>
              <a:gd name="T7" fmla="*/ 2147483647 h 81"/>
              <a:gd name="T8" fmla="*/ 0 w 105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81"/>
              <a:gd name="T17" fmla="*/ 105 w 105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81">
                <a:moveTo>
                  <a:pt x="0" y="0"/>
                </a:moveTo>
                <a:lnTo>
                  <a:pt x="59" y="80"/>
                </a:lnTo>
                <a:lnTo>
                  <a:pt x="74" y="58"/>
                </a:lnTo>
                <a:lnTo>
                  <a:pt x="104" y="5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>
            <a:solidFill>
              <a:srgbClr val="FCFEB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3" name="Arc 29"/>
          <p:cNvSpPr>
            <a:spLocks/>
          </p:cNvSpPr>
          <p:nvPr/>
        </p:nvSpPr>
        <p:spPr bwMode="auto">
          <a:xfrm>
            <a:off x="3009900" y="3052763"/>
            <a:ext cx="501650" cy="422275"/>
          </a:xfrm>
          <a:custGeom>
            <a:avLst/>
            <a:gdLst>
              <a:gd name="T0" fmla="*/ 2147483647 w 28964"/>
              <a:gd name="T1" fmla="*/ 2147483647 h 21600"/>
              <a:gd name="T2" fmla="*/ 0 w 28964"/>
              <a:gd name="T3" fmla="*/ 2147483647 h 21600"/>
              <a:gd name="T4" fmla="*/ 2147483647 w 28964"/>
              <a:gd name="T5" fmla="*/ 0 h 21600"/>
              <a:gd name="T6" fmla="*/ 0 60000 65536"/>
              <a:gd name="T7" fmla="*/ 0 60000 65536"/>
              <a:gd name="T8" fmla="*/ 0 60000 65536"/>
              <a:gd name="T9" fmla="*/ 0 w 28964"/>
              <a:gd name="T10" fmla="*/ 0 h 21600"/>
              <a:gd name="T11" fmla="*/ 28964 w 289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4" h="21600" fill="none" extrusionOk="0">
                <a:moveTo>
                  <a:pt x="28964" y="15777"/>
                </a:moveTo>
                <a:cubicBezTo>
                  <a:pt x="24963" y="19518"/>
                  <a:pt x="19690" y="21599"/>
                  <a:pt x="14213" y="21599"/>
                </a:cubicBezTo>
                <a:cubicBezTo>
                  <a:pt x="8985" y="21599"/>
                  <a:pt x="3935" y="19704"/>
                  <a:pt x="-1" y="16264"/>
                </a:cubicBezTo>
              </a:path>
              <a:path w="28964" h="21600" stroke="0" extrusionOk="0">
                <a:moveTo>
                  <a:pt x="28964" y="15777"/>
                </a:moveTo>
                <a:cubicBezTo>
                  <a:pt x="24963" y="19518"/>
                  <a:pt x="19690" y="21599"/>
                  <a:pt x="14213" y="21599"/>
                </a:cubicBezTo>
                <a:cubicBezTo>
                  <a:pt x="8985" y="21599"/>
                  <a:pt x="3935" y="19704"/>
                  <a:pt x="-1" y="16264"/>
                </a:cubicBezTo>
                <a:lnTo>
                  <a:pt x="14213" y="0"/>
                </a:lnTo>
                <a:lnTo>
                  <a:pt x="28964" y="15777"/>
                </a:lnTo>
                <a:close/>
              </a:path>
            </a:pathLst>
          </a:custGeom>
          <a:noFill/>
          <a:ln w="12700" cap="rnd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Rectangle 30"/>
          <p:cNvSpPr>
            <a:spLocks noChangeArrowheads="1"/>
          </p:cNvSpPr>
          <p:nvPr/>
        </p:nvSpPr>
        <p:spPr bwMode="auto">
          <a:xfrm>
            <a:off x="3094038" y="3259138"/>
            <a:ext cx="46831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IL-2</a:t>
            </a:r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1698625" y="2379663"/>
            <a:ext cx="250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</a:t>
            </a:r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3913188" y="3838575"/>
            <a:ext cx="3190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II</a:t>
            </a:r>
          </a:p>
        </p:txBody>
      </p:sp>
      <p:sp>
        <p:nvSpPr>
          <p:cNvPr id="81947" name="Freeform 33"/>
          <p:cNvSpPr>
            <a:spLocks/>
          </p:cNvSpPr>
          <p:nvPr/>
        </p:nvSpPr>
        <p:spPr bwMode="auto">
          <a:xfrm>
            <a:off x="1752600" y="3746500"/>
            <a:ext cx="63500" cy="115888"/>
          </a:xfrm>
          <a:custGeom>
            <a:avLst/>
            <a:gdLst>
              <a:gd name="T0" fmla="*/ 2147483647 w 57"/>
              <a:gd name="T1" fmla="*/ 2147483647 h 105"/>
              <a:gd name="T2" fmla="*/ 0 w 57"/>
              <a:gd name="T3" fmla="*/ 0 h 105"/>
              <a:gd name="T4" fmla="*/ 2147483647 w 57"/>
              <a:gd name="T5" fmla="*/ 0 h 105"/>
              <a:gd name="T6" fmla="*/ 2147483647 w 57"/>
              <a:gd name="T7" fmla="*/ 0 h 105"/>
              <a:gd name="T8" fmla="*/ 2147483647 w 57"/>
              <a:gd name="T9" fmla="*/ 2147483647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05"/>
              <a:gd name="T17" fmla="*/ 57 w 57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05">
                <a:moveTo>
                  <a:pt x="28" y="104"/>
                </a:moveTo>
                <a:lnTo>
                  <a:pt x="0" y="0"/>
                </a:lnTo>
                <a:lnTo>
                  <a:pt x="28" y="0"/>
                </a:lnTo>
                <a:lnTo>
                  <a:pt x="56" y="0"/>
                </a:lnTo>
                <a:lnTo>
                  <a:pt x="28" y="104"/>
                </a:lnTo>
              </a:path>
            </a:pathLst>
          </a:custGeom>
          <a:solidFill>
            <a:srgbClr val="FCFEB9"/>
          </a:solidFill>
          <a:ln w="12700" cap="rnd">
            <a:solidFill>
              <a:srgbClr val="FCFEB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8" name="Oval 34"/>
          <p:cNvSpPr>
            <a:spLocks noChangeArrowheads="1"/>
          </p:cNvSpPr>
          <p:nvPr/>
        </p:nvSpPr>
        <p:spPr bwMode="auto">
          <a:xfrm>
            <a:off x="1609725" y="4141788"/>
            <a:ext cx="160338" cy="1778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Oval 35"/>
          <p:cNvSpPr>
            <a:spLocks noChangeArrowheads="1"/>
          </p:cNvSpPr>
          <p:nvPr/>
        </p:nvSpPr>
        <p:spPr bwMode="auto">
          <a:xfrm>
            <a:off x="1827213" y="3922713"/>
            <a:ext cx="114300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Oval 36"/>
          <p:cNvSpPr>
            <a:spLocks noChangeArrowheads="1"/>
          </p:cNvSpPr>
          <p:nvPr/>
        </p:nvSpPr>
        <p:spPr bwMode="auto">
          <a:xfrm>
            <a:off x="1790700" y="3914775"/>
            <a:ext cx="9525" cy="195263"/>
          </a:xfrm>
          <a:prstGeom prst="ellipse">
            <a:avLst/>
          </a:prstGeom>
          <a:solidFill>
            <a:srgbClr val="D93192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Oval 37"/>
          <p:cNvSpPr>
            <a:spLocks noChangeArrowheads="1"/>
          </p:cNvSpPr>
          <p:nvPr/>
        </p:nvSpPr>
        <p:spPr bwMode="auto">
          <a:xfrm>
            <a:off x="1604963" y="3914775"/>
            <a:ext cx="158750" cy="1778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Oval 38"/>
          <p:cNvSpPr>
            <a:spLocks noChangeArrowheads="1"/>
          </p:cNvSpPr>
          <p:nvPr/>
        </p:nvSpPr>
        <p:spPr bwMode="auto">
          <a:xfrm>
            <a:off x="1827213" y="4171950"/>
            <a:ext cx="114300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Oval 39"/>
          <p:cNvSpPr>
            <a:spLocks noChangeArrowheads="1"/>
          </p:cNvSpPr>
          <p:nvPr/>
        </p:nvSpPr>
        <p:spPr bwMode="auto">
          <a:xfrm>
            <a:off x="1785938" y="4124325"/>
            <a:ext cx="9525" cy="195263"/>
          </a:xfrm>
          <a:prstGeom prst="ellipse">
            <a:avLst/>
          </a:prstGeom>
          <a:solidFill>
            <a:srgbClr val="D93192"/>
          </a:solidFill>
          <a:ln w="12700">
            <a:solidFill>
              <a:srgbClr val="D931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Freeform 40"/>
          <p:cNvSpPr>
            <a:spLocks/>
          </p:cNvSpPr>
          <p:nvPr/>
        </p:nvSpPr>
        <p:spPr bwMode="auto">
          <a:xfrm>
            <a:off x="2720975" y="4756150"/>
            <a:ext cx="117475" cy="80963"/>
          </a:xfrm>
          <a:custGeom>
            <a:avLst/>
            <a:gdLst>
              <a:gd name="T0" fmla="*/ 2147483647 w 105"/>
              <a:gd name="T1" fmla="*/ 2147483647 h 73"/>
              <a:gd name="T2" fmla="*/ 0 w 105"/>
              <a:gd name="T3" fmla="*/ 2147483647 h 73"/>
              <a:gd name="T4" fmla="*/ 2147483647 w 105"/>
              <a:gd name="T5" fmla="*/ 2147483647 h 73"/>
              <a:gd name="T6" fmla="*/ 2147483647 w 105"/>
              <a:gd name="T7" fmla="*/ 0 h 73"/>
              <a:gd name="T8" fmla="*/ 2147483647 w 105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73"/>
              <a:gd name="T17" fmla="*/ 105 w 105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73">
                <a:moveTo>
                  <a:pt x="104" y="72"/>
                </a:moveTo>
                <a:lnTo>
                  <a:pt x="0" y="50"/>
                </a:lnTo>
                <a:lnTo>
                  <a:pt x="7" y="29"/>
                </a:lnTo>
                <a:lnTo>
                  <a:pt x="22" y="0"/>
                </a:lnTo>
                <a:lnTo>
                  <a:pt x="104" y="72"/>
                </a:lnTo>
              </a:path>
            </a:pathLst>
          </a:custGeom>
          <a:solidFill>
            <a:srgbClr val="FCFEB9"/>
          </a:solidFill>
          <a:ln w="12700" cap="rnd">
            <a:solidFill>
              <a:srgbClr val="FCFEB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97" name="Oval 41"/>
          <p:cNvSpPr>
            <a:spLocks noChangeArrowheads="1"/>
          </p:cNvSpPr>
          <p:nvPr/>
        </p:nvSpPr>
        <p:spPr bwMode="auto">
          <a:xfrm>
            <a:off x="2619375" y="2870200"/>
            <a:ext cx="441325" cy="417513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56" name="Line 42"/>
          <p:cNvSpPr>
            <a:spLocks noChangeShapeType="1"/>
          </p:cNvSpPr>
          <p:nvPr/>
        </p:nvSpPr>
        <p:spPr bwMode="auto">
          <a:xfrm>
            <a:off x="2135188" y="2746375"/>
            <a:ext cx="328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7" name="Line 43"/>
          <p:cNvSpPr>
            <a:spLocks noChangeShapeType="1"/>
          </p:cNvSpPr>
          <p:nvPr/>
        </p:nvSpPr>
        <p:spPr bwMode="auto">
          <a:xfrm>
            <a:off x="2127250" y="2724150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8" name="Rectangle 44"/>
          <p:cNvSpPr>
            <a:spLocks noChangeArrowheads="1"/>
          </p:cNvSpPr>
          <p:nvPr/>
        </p:nvSpPr>
        <p:spPr bwMode="auto">
          <a:xfrm>
            <a:off x="1944688" y="2728913"/>
            <a:ext cx="585787" cy="150812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1" name="Arc 45"/>
          <p:cNvSpPr>
            <a:spLocks/>
          </p:cNvSpPr>
          <p:nvPr/>
        </p:nvSpPr>
        <p:spPr bwMode="auto">
          <a:xfrm>
            <a:off x="1938338" y="2873375"/>
            <a:ext cx="182562" cy="1206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73102" name="Arc 46"/>
          <p:cNvSpPr>
            <a:spLocks/>
          </p:cNvSpPr>
          <p:nvPr/>
        </p:nvSpPr>
        <p:spPr bwMode="auto">
          <a:xfrm>
            <a:off x="1938338" y="2608263"/>
            <a:ext cx="180975" cy="122237"/>
          </a:xfrm>
          <a:custGeom>
            <a:avLst/>
            <a:gdLst>
              <a:gd name="G0" fmla="+- 133 0 0"/>
              <a:gd name="G1" fmla="+- 21600 0 0"/>
              <a:gd name="G2" fmla="+- 21600 0 0"/>
              <a:gd name="T0" fmla="*/ 0 w 21733"/>
              <a:gd name="T1" fmla="*/ 1 h 21600"/>
              <a:gd name="T2" fmla="*/ 21733 w 21733"/>
              <a:gd name="T3" fmla="*/ 21600 h 21600"/>
              <a:gd name="T4" fmla="*/ 133 w 217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3" h="21600" fill="none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</a:path>
              <a:path w="21733" h="21600" stroke="0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  <a:lnTo>
                  <a:pt x="133" y="2160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61" name="Line 47"/>
          <p:cNvSpPr>
            <a:spLocks noChangeShapeType="1"/>
          </p:cNvSpPr>
          <p:nvPr/>
        </p:nvSpPr>
        <p:spPr bwMode="auto">
          <a:xfrm flipV="1">
            <a:off x="2135188" y="2878138"/>
            <a:ext cx="2841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62" name="Group 48"/>
          <p:cNvGrpSpPr>
            <a:grpSpLocks/>
          </p:cNvGrpSpPr>
          <p:nvPr/>
        </p:nvGrpSpPr>
        <p:grpSpPr bwMode="auto">
          <a:xfrm>
            <a:off x="1935163" y="2609850"/>
            <a:ext cx="61912" cy="122238"/>
            <a:chOff x="1152" y="762"/>
            <a:chExt cx="56" cy="110"/>
          </a:xfrm>
        </p:grpSpPr>
        <p:sp useBgFill="1">
          <p:nvSpPr>
            <p:cNvPr id="82089" name="Arc 49"/>
            <p:cNvSpPr>
              <a:spLocks/>
            </p:cNvSpPr>
            <p:nvPr/>
          </p:nvSpPr>
          <p:spPr bwMode="auto">
            <a:xfrm>
              <a:off x="1152" y="813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90" name="Arc 50"/>
            <p:cNvSpPr>
              <a:spLocks/>
            </p:cNvSpPr>
            <p:nvPr/>
          </p:nvSpPr>
          <p:spPr bwMode="auto">
            <a:xfrm>
              <a:off x="1152" y="762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3" name="Group 51"/>
          <p:cNvGrpSpPr>
            <a:grpSpLocks/>
          </p:cNvGrpSpPr>
          <p:nvPr/>
        </p:nvGrpSpPr>
        <p:grpSpPr bwMode="auto">
          <a:xfrm>
            <a:off x="1933575" y="2736850"/>
            <a:ext cx="61913" cy="122238"/>
            <a:chOff x="1150" y="876"/>
            <a:chExt cx="56" cy="110"/>
          </a:xfrm>
        </p:grpSpPr>
        <p:sp useBgFill="1">
          <p:nvSpPr>
            <p:cNvPr id="82087" name="Arc 52"/>
            <p:cNvSpPr>
              <a:spLocks/>
            </p:cNvSpPr>
            <p:nvPr/>
          </p:nvSpPr>
          <p:spPr bwMode="auto">
            <a:xfrm>
              <a:off x="1150" y="927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88" name="Arc 53"/>
            <p:cNvSpPr>
              <a:spLocks/>
            </p:cNvSpPr>
            <p:nvPr/>
          </p:nvSpPr>
          <p:spPr bwMode="auto">
            <a:xfrm>
              <a:off x="1150" y="876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4" name="Group 54"/>
          <p:cNvGrpSpPr>
            <a:grpSpLocks/>
          </p:cNvGrpSpPr>
          <p:nvPr/>
        </p:nvGrpSpPr>
        <p:grpSpPr bwMode="auto">
          <a:xfrm>
            <a:off x="1935163" y="2863850"/>
            <a:ext cx="60325" cy="131763"/>
            <a:chOff x="1152" y="991"/>
            <a:chExt cx="54" cy="118"/>
          </a:xfrm>
        </p:grpSpPr>
        <p:sp useBgFill="1">
          <p:nvSpPr>
            <p:cNvPr id="82085" name="Arc 55"/>
            <p:cNvSpPr>
              <a:spLocks/>
            </p:cNvSpPr>
            <p:nvPr/>
          </p:nvSpPr>
          <p:spPr bwMode="auto">
            <a:xfrm>
              <a:off x="1152" y="1046"/>
              <a:ext cx="53" cy="63"/>
            </a:xfrm>
            <a:custGeom>
              <a:avLst/>
              <a:gdLst>
                <a:gd name="T0" fmla="*/ 0 w 21600"/>
                <a:gd name="T1" fmla="*/ 0 h 21945"/>
                <a:gd name="T2" fmla="*/ 0 w 21600"/>
                <a:gd name="T3" fmla="*/ 0 h 21945"/>
                <a:gd name="T4" fmla="*/ 0 w 21600"/>
                <a:gd name="T5" fmla="*/ 0 h 219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45"/>
                <a:gd name="T11" fmla="*/ 21600 w 21600"/>
                <a:gd name="T12" fmla="*/ 21945 h 219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45" fill="none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</a:path>
                <a:path w="21600" h="21945" stroke="0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  <a:lnTo>
                    <a:pt x="0" y="345"/>
                  </a:lnTo>
                  <a:lnTo>
                    <a:pt x="21597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86" name="Arc 56"/>
            <p:cNvSpPr>
              <a:spLocks/>
            </p:cNvSpPr>
            <p:nvPr/>
          </p:nvSpPr>
          <p:spPr bwMode="auto">
            <a:xfrm>
              <a:off x="1152" y="991"/>
              <a:ext cx="54" cy="63"/>
            </a:xfrm>
            <a:custGeom>
              <a:avLst/>
              <a:gdLst>
                <a:gd name="T0" fmla="*/ 0 w 22001"/>
                <a:gd name="T1" fmla="*/ 0 h 21600"/>
                <a:gd name="T2" fmla="*/ 0 w 22001"/>
                <a:gd name="T3" fmla="*/ 0 h 21600"/>
                <a:gd name="T4" fmla="*/ 0 w 220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01"/>
                <a:gd name="T10" fmla="*/ 0 h 21600"/>
                <a:gd name="T11" fmla="*/ 22001 w 220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1" h="21600" fill="none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</a:path>
                <a:path w="22001" h="21600" stroke="0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  <a:lnTo>
                    <a:pt x="404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5" name="Group 57"/>
          <p:cNvGrpSpPr>
            <a:grpSpLocks/>
          </p:cNvGrpSpPr>
          <p:nvPr/>
        </p:nvGrpSpPr>
        <p:grpSpPr bwMode="auto">
          <a:xfrm>
            <a:off x="3521075" y="3789363"/>
            <a:ext cx="195263" cy="338137"/>
            <a:chOff x="2578" y="1823"/>
            <a:chExt cx="176" cy="304"/>
          </a:xfrm>
        </p:grpSpPr>
        <p:sp>
          <p:nvSpPr>
            <p:cNvPr id="82082" name="Oval 58"/>
            <p:cNvSpPr>
              <a:spLocks noChangeArrowheads="1"/>
            </p:cNvSpPr>
            <p:nvPr/>
          </p:nvSpPr>
          <p:spPr bwMode="auto">
            <a:xfrm>
              <a:off x="2586" y="1823"/>
              <a:ext cx="104" cy="104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3" name="Oval 59"/>
            <p:cNvSpPr>
              <a:spLocks noChangeArrowheads="1"/>
            </p:cNvSpPr>
            <p:nvPr/>
          </p:nvSpPr>
          <p:spPr bwMode="auto">
            <a:xfrm>
              <a:off x="2578" y="1951"/>
              <a:ext cx="176" cy="8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4" name="Oval 60"/>
            <p:cNvSpPr>
              <a:spLocks noChangeArrowheads="1"/>
            </p:cNvSpPr>
            <p:nvPr/>
          </p:nvSpPr>
          <p:spPr bwMode="auto">
            <a:xfrm>
              <a:off x="2578" y="1983"/>
              <a:ext cx="160" cy="144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6" name="Oval 61"/>
          <p:cNvSpPr>
            <a:spLocks noChangeArrowheads="1"/>
          </p:cNvSpPr>
          <p:nvPr/>
        </p:nvSpPr>
        <p:spPr bwMode="auto">
          <a:xfrm>
            <a:off x="3778250" y="3789363"/>
            <a:ext cx="115888" cy="115887"/>
          </a:xfrm>
          <a:prstGeom prst="ellipse">
            <a:avLst/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7" name="Oval 62"/>
          <p:cNvSpPr>
            <a:spLocks noChangeArrowheads="1"/>
          </p:cNvSpPr>
          <p:nvPr/>
        </p:nvSpPr>
        <p:spPr bwMode="auto">
          <a:xfrm>
            <a:off x="3706813" y="3932238"/>
            <a:ext cx="195262" cy="7937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Oval 63"/>
          <p:cNvSpPr>
            <a:spLocks noChangeArrowheads="1"/>
          </p:cNvSpPr>
          <p:nvPr/>
        </p:nvSpPr>
        <p:spPr bwMode="auto">
          <a:xfrm>
            <a:off x="3724275" y="3967163"/>
            <a:ext cx="177800" cy="160337"/>
          </a:xfrm>
          <a:prstGeom prst="ellipse">
            <a:avLst/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9" name="Line 64"/>
          <p:cNvSpPr>
            <a:spLocks noChangeShapeType="1"/>
          </p:cNvSpPr>
          <p:nvPr/>
        </p:nvSpPr>
        <p:spPr bwMode="auto">
          <a:xfrm>
            <a:off x="3613150" y="4138613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0" name="Oval 65"/>
          <p:cNvSpPr>
            <a:spLocks noChangeArrowheads="1"/>
          </p:cNvSpPr>
          <p:nvPr/>
        </p:nvSpPr>
        <p:spPr bwMode="auto">
          <a:xfrm>
            <a:off x="3656013" y="3792538"/>
            <a:ext cx="115887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1" name="Oval 66"/>
          <p:cNvSpPr>
            <a:spLocks noChangeArrowheads="1"/>
          </p:cNvSpPr>
          <p:nvPr/>
        </p:nvSpPr>
        <p:spPr bwMode="auto">
          <a:xfrm>
            <a:off x="3424238" y="4356100"/>
            <a:ext cx="508000" cy="51593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72" name="Group 67"/>
          <p:cNvGrpSpPr>
            <a:grpSpLocks/>
          </p:cNvGrpSpPr>
          <p:nvPr/>
        </p:nvGrpSpPr>
        <p:grpSpPr bwMode="auto">
          <a:xfrm>
            <a:off x="3492500" y="4432300"/>
            <a:ext cx="195263" cy="338138"/>
            <a:chOff x="2553" y="2401"/>
            <a:chExt cx="176" cy="304"/>
          </a:xfrm>
        </p:grpSpPr>
        <p:sp>
          <p:nvSpPr>
            <p:cNvPr id="82079" name="Oval 68"/>
            <p:cNvSpPr>
              <a:spLocks noChangeArrowheads="1"/>
            </p:cNvSpPr>
            <p:nvPr/>
          </p:nvSpPr>
          <p:spPr bwMode="auto">
            <a:xfrm>
              <a:off x="2561" y="2401"/>
              <a:ext cx="104" cy="104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0" name="Oval 69"/>
            <p:cNvSpPr>
              <a:spLocks noChangeArrowheads="1"/>
            </p:cNvSpPr>
            <p:nvPr/>
          </p:nvSpPr>
          <p:spPr bwMode="auto">
            <a:xfrm>
              <a:off x="2553" y="2529"/>
              <a:ext cx="176" cy="8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1" name="Oval 70"/>
            <p:cNvSpPr>
              <a:spLocks noChangeArrowheads="1"/>
            </p:cNvSpPr>
            <p:nvPr/>
          </p:nvSpPr>
          <p:spPr bwMode="auto">
            <a:xfrm>
              <a:off x="2553" y="2561"/>
              <a:ext cx="160" cy="144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3" name="Oval 71"/>
          <p:cNvSpPr>
            <a:spLocks noChangeArrowheads="1"/>
          </p:cNvSpPr>
          <p:nvPr/>
        </p:nvSpPr>
        <p:spPr bwMode="auto">
          <a:xfrm>
            <a:off x="3749675" y="4432300"/>
            <a:ext cx="115888" cy="115888"/>
          </a:xfrm>
          <a:prstGeom prst="ellipse">
            <a:avLst/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4" name="Oval 72"/>
          <p:cNvSpPr>
            <a:spLocks noChangeArrowheads="1"/>
          </p:cNvSpPr>
          <p:nvPr/>
        </p:nvSpPr>
        <p:spPr bwMode="auto">
          <a:xfrm>
            <a:off x="3679825" y="4575175"/>
            <a:ext cx="195263" cy="7938"/>
          </a:xfrm>
          <a:prstGeom prst="ellipse">
            <a:avLst/>
          </a:prstGeom>
          <a:solidFill>
            <a:srgbClr val="FCFEB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5" name="Oval 73"/>
          <p:cNvSpPr>
            <a:spLocks noChangeArrowheads="1"/>
          </p:cNvSpPr>
          <p:nvPr/>
        </p:nvSpPr>
        <p:spPr bwMode="auto">
          <a:xfrm>
            <a:off x="3697288" y="4610100"/>
            <a:ext cx="177800" cy="160338"/>
          </a:xfrm>
          <a:prstGeom prst="ellipse">
            <a:avLst/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6" name="Line 74"/>
          <p:cNvSpPr>
            <a:spLocks noChangeShapeType="1"/>
          </p:cNvSpPr>
          <p:nvPr/>
        </p:nvSpPr>
        <p:spPr bwMode="auto">
          <a:xfrm>
            <a:off x="3581400" y="4787900"/>
            <a:ext cx="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7" name="Line 75"/>
          <p:cNvSpPr>
            <a:spLocks noChangeShapeType="1"/>
          </p:cNvSpPr>
          <p:nvPr/>
        </p:nvSpPr>
        <p:spPr bwMode="auto">
          <a:xfrm>
            <a:off x="3786188" y="478790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78" name="Oval 76"/>
          <p:cNvSpPr>
            <a:spLocks noChangeArrowheads="1"/>
          </p:cNvSpPr>
          <p:nvPr/>
        </p:nvSpPr>
        <p:spPr bwMode="auto">
          <a:xfrm>
            <a:off x="3627438" y="4435475"/>
            <a:ext cx="115887" cy="115888"/>
          </a:xfrm>
          <a:prstGeom prst="ellipse">
            <a:avLst/>
          </a:prstGeom>
          <a:solidFill>
            <a:srgbClr val="D9319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9" name="Oval 77"/>
          <p:cNvSpPr>
            <a:spLocks noChangeArrowheads="1"/>
          </p:cNvSpPr>
          <p:nvPr/>
        </p:nvSpPr>
        <p:spPr bwMode="auto">
          <a:xfrm>
            <a:off x="3335338" y="2549525"/>
            <a:ext cx="747712" cy="801688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0" name="Rectangle 78"/>
          <p:cNvSpPr>
            <a:spLocks noChangeArrowheads="1"/>
          </p:cNvSpPr>
          <p:nvPr/>
        </p:nvSpPr>
        <p:spPr bwMode="auto">
          <a:xfrm>
            <a:off x="3641725" y="3182938"/>
            <a:ext cx="150813" cy="58737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Arc 79"/>
          <p:cNvSpPr>
            <a:spLocks/>
          </p:cNvSpPr>
          <p:nvPr/>
        </p:nvSpPr>
        <p:spPr bwMode="auto">
          <a:xfrm rot="16200000">
            <a:off x="3754438" y="3621088"/>
            <a:ext cx="184150" cy="1206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73136" name="Arc 80"/>
          <p:cNvSpPr>
            <a:spLocks/>
          </p:cNvSpPr>
          <p:nvPr/>
        </p:nvSpPr>
        <p:spPr bwMode="auto">
          <a:xfrm rot="16200000">
            <a:off x="3486944" y="3625057"/>
            <a:ext cx="180975" cy="122237"/>
          </a:xfrm>
          <a:custGeom>
            <a:avLst/>
            <a:gdLst>
              <a:gd name="G0" fmla="+- 133 0 0"/>
              <a:gd name="G1" fmla="+- 21600 0 0"/>
              <a:gd name="G2" fmla="+- 21600 0 0"/>
              <a:gd name="T0" fmla="*/ 0 w 21733"/>
              <a:gd name="T1" fmla="*/ 1 h 21600"/>
              <a:gd name="T2" fmla="*/ 21733 w 21733"/>
              <a:gd name="T3" fmla="*/ 21600 h 21600"/>
              <a:gd name="T4" fmla="*/ 133 w 217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3" h="21600" fill="none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</a:path>
              <a:path w="21733" h="21600" stroke="0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  <a:lnTo>
                  <a:pt x="133" y="2160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83" name="Line 81"/>
          <p:cNvSpPr>
            <a:spLocks noChangeShapeType="1"/>
          </p:cNvSpPr>
          <p:nvPr/>
        </p:nvSpPr>
        <p:spPr bwMode="auto">
          <a:xfrm flipV="1">
            <a:off x="3792538" y="3346450"/>
            <a:ext cx="1587" cy="246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84" name="Group 82"/>
          <p:cNvGrpSpPr>
            <a:grpSpLocks/>
          </p:cNvGrpSpPr>
          <p:nvPr/>
        </p:nvGrpSpPr>
        <p:grpSpPr bwMode="auto">
          <a:xfrm>
            <a:off x="3643313" y="3717925"/>
            <a:ext cx="127000" cy="66675"/>
            <a:chOff x="2689" y="1758"/>
            <a:chExt cx="114" cy="60"/>
          </a:xfrm>
        </p:grpSpPr>
        <p:sp useBgFill="1">
          <p:nvSpPr>
            <p:cNvPr id="82077" name="Arc 83"/>
            <p:cNvSpPr>
              <a:spLocks/>
            </p:cNvSpPr>
            <p:nvPr/>
          </p:nvSpPr>
          <p:spPr bwMode="auto">
            <a:xfrm rot="-5400000">
              <a:off x="2746" y="1756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78" name="Arc 84"/>
            <p:cNvSpPr>
              <a:spLocks/>
            </p:cNvSpPr>
            <p:nvPr/>
          </p:nvSpPr>
          <p:spPr bwMode="auto">
            <a:xfrm rot="-5400000">
              <a:off x="2691" y="1760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85" name="Group 85"/>
          <p:cNvGrpSpPr>
            <a:grpSpLocks/>
          </p:cNvGrpSpPr>
          <p:nvPr/>
        </p:nvGrpSpPr>
        <p:grpSpPr bwMode="auto">
          <a:xfrm>
            <a:off x="3771900" y="3717925"/>
            <a:ext cx="134938" cy="63500"/>
            <a:chOff x="2804" y="1758"/>
            <a:chExt cx="122" cy="58"/>
          </a:xfrm>
        </p:grpSpPr>
        <p:sp useBgFill="1">
          <p:nvSpPr>
            <p:cNvPr id="82075" name="Arc 86"/>
            <p:cNvSpPr>
              <a:spLocks/>
            </p:cNvSpPr>
            <p:nvPr/>
          </p:nvSpPr>
          <p:spPr bwMode="auto">
            <a:xfrm rot="-5400000">
              <a:off x="2868" y="1753"/>
              <a:ext cx="53" cy="63"/>
            </a:xfrm>
            <a:custGeom>
              <a:avLst/>
              <a:gdLst>
                <a:gd name="T0" fmla="*/ 0 w 21600"/>
                <a:gd name="T1" fmla="*/ 0 h 21945"/>
                <a:gd name="T2" fmla="*/ 0 w 21600"/>
                <a:gd name="T3" fmla="*/ 0 h 21945"/>
                <a:gd name="T4" fmla="*/ 0 w 21600"/>
                <a:gd name="T5" fmla="*/ 0 h 219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45"/>
                <a:gd name="T11" fmla="*/ 21600 w 21600"/>
                <a:gd name="T12" fmla="*/ 21945 h 219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45" fill="none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</a:path>
                <a:path w="21600" h="21945" stroke="0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  <a:lnTo>
                    <a:pt x="0" y="345"/>
                  </a:lnTo>
                  <a:lnTo>
                    <a:pt x="21597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76" name="Arc 87"/>
            <p:cNvSpPr>
              <a:spLocks/>
            </p:cNvSpPr>
            <p:nvPr/>
          </p:nvSpPr>
          <p:spPr bwMode="auto">
            <a:xfrm rot="-5400000">
              <a:off x="2809" y="1757"/>
              <a:ext cx="54" cy="63"/>
            </a:xfrm>
            <a:custGeom>
              <a:avLst/>
              <a:gdLst>
                <a:gd name="T0" fmla="*/ 0 w 22001"/>
                <a:gd name="T1" fmla="*/ 0 h 21600"/>
                <a:gd name="T2" fmla="*/ 0 w 22001"/>
                <a:gd name="T3" fmla="*/ 0 h 21600"/>
                <a:gd name="T4" fmla="*/ 0 w 220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01"/>
                <a:gd name="T10" fmla="*/ 0 h 21600"/>
                <a:gd name="T11" fmla="*/ 22001 w 220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1" h="21600" fill="none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</a:path>
                <a:path w="22001" h="21600" stroke="0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  <a:lnTo>
                    <a:pt x="404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6" name="Line 88"/>
          <p:cNvSpPr>
            <a:spLocks noChangeShapeType="1"/>
          </p:cNvSpPr>
          <p:nvPr/>
        </p:nvSpPr>
        <p:spPr bwMode="auto">
          <a:xfrm flipV="1">
            <a:off x="3638550" y="3343275"/>
            <a:ext cx="0" cy="246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3145" name="Oval 89"/>
          <p:cNvSpPr>
            <a:spLocks noChangeArrowheads="1"/>
          </p:cNvSpPr>
          <p:nvPr/>
        </p:nvSpPr>
        <p:spPr bwMode="auto">
          <a:xfrm>
            <a:off x="3497263" y="2805113"/>
            <a:ext cx="441325" cy="417512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88" name="Oval 90"/>
          <p:cNvSpPr>
            <a:spLocks noChangeArrowheads="1"/>
          </p:cNvSpPr>
          <p:nvPr/>
        </p:nvSpPr>
        <p:spPr bwMode="auto">
          <a:xfrm>
            <a:off x="2722563" y="4835525"/>
            <a:ext cx="817562" cy="703263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9" name="Oval 91"/>
          <p:cNvSpPr>
            <a:spLocks noChangeArrowheads="1"/>
          </p:cNvSpPr>
          <p:nvPr/>
        </p:nvSpPr>
        <p:spPr bwMode="auto">
          <a:xfrm>
            <a:off x="3140075" y="5057775"/>
            <a:ext cx="115888" cy="115888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0" name="Oval 92"/>
          <p:cNvSpPr>
            <a:spLocks noChangeArrowheads="1"/>
          </p:cNvSpPr>
          <p:nvPr/>
        </p:nvSpPr>
        <p:spPr bwMode="auto">
          <a:xfrm>
            <a:off x="3033713" y="4916488"/>
            <a:ext cx="7937" cy="195262"/>
          </a:xfrm>
          <a:prstGeom prst="ellipse">
            <a:avLst/>
          </a:prstGeom>
          <a:solidFill>
            <a:srgbClr val="D93192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1" name="Oval 93"/>
          <p:cNvSpPr>
            <a:spLocks noChangeArrowheads="1"/>
          </p:cNvSpPr>
          <p:nvPr/>
        </p:nvSpPr>
        <p:spPr bwMode="auto">
          <a:xfrm>
            <a:off x="3273425" y="5307013"/>
            <a:ext cx="115888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2" name="Oval 94"/>
          <p:cNvSpPr>
            <a:spLocks noChangeArrowheads="1"/>
          </p:cNvSpPr>
          <p:nvPr/>
        </p:nvSpPr>
        <p:spPr bwMode="auto">
          <a:xfrm>
            <a:off x="3424238" y="5067300"/>
            <a:ext cx="9525" cy="195263"/>
          </a:xfrm>
          <a:prstGeom prst="ellipse">
            <a:avLst/>
          </a:prstGeom>
          <a:solidFill>
            <a:srgbClr val="D93192"/>
          </a:solidFill>
          <a:ln w="12700">
            <a:solidFill>
              <a:srgbClr val="D9319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3" name="Oval 95"/>
          <p:cNvSpPr>
            <a:spLocks noChangeArrowheads="1"/>
          </p:cNvSpPr>
          <p:nvPr/>
        </p:nvSpPr>
        <p:spPr bwMode="auto">
          <a:xfrm>
            <a:off x="2784475" y="5032375"/>
            <a:ext cx="160338" cy="1778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4" name="Oval 96"/>
          <p:cNvSpPr>
            <a:spLocks noChangeArrowheads="1"/>
          </p:cNvSpPr>
          <p:nvPr/>
        </p:nvSpPr>
        <p:spPr bwMode="auto">
          <a:xfrm>
            <a:off x="3014663" y="5264150"/>
            <a:ext cx="160337" cy="1778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5" name="Line 97"/>
          <p:cNvSpPr>
            <a:spLocks noChangeShapeType="1"/>
          </p:cNvSpPr>
          <p:nvPr/>
        </p:nvSpPr>
        <p:spPr bwMode="auto">
          <a:xfrm>
            <a:off x="2908300" y="5280025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6" name="Oval 98"/>
          <p:cNvSpPr>
            <a:spLocks noChangeArrowheads="1"/>
          </p:cNvSpPr>
          <p:nvPr/>
        </p:nvSpPr>
        <p:spPr bwMode="auto">
          <a:xfrm>
            <a:off x="3887788" y="4906963"/>
            <a:ext cx="719137" cy="720725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97" name="Group 99"/>
          <p:cNvGrpSpPr>
            <a:grpSpLocks/>
          </p:cNvGrpSpPr>
          <p:nvPr/>
        </p:nvGrpSpPr>
        <p:grpSpPr bwMode="auto">
          <a:xfrm>
            <a:off x="4171950" y="5094288"/>
            <a:ext cx="336550" cy="382587"/>
            <a:chOff x="3164" y="2996"/>
            <a:chExt cx="304" cy="344"/>
          </a:xfrm>
        </p:grpSpPr>
        <p:grpSp>
          <p:nvGrpSpPr>
            <p:cNvPr id="82067" name="Group 100"/>
            <p:cNvGrpSpPr>
              <a:grpSpLocks/>
            </p:cNvGrpSpPr>
            <p:nvPr/>
          </p:nvGrpSpPr>
          <p:grpSpPr bwMode="auto">
            <a:xfrm>
              <a:off x="3164" y="3164"/>
              <a:ext cx="304" cy="176"/>
              <a:chOff x="3164" y="3164"/>
              <a:chExt cx="304" cy="176"/>
            </a:xfrm>
          </p:grpSpPr>
          <p:sp>
            <p:nvSpPr>
              <p:cNvPr id="82072" name="Oval 101"/>
              <p:cNvSpPr>
                <a:spLocks noChangeArrowheads="1"/>
              </p:cNvSpPr>
              <p:nvPr/>
            </p:nvSpPr>
            <p:spPr bwMode="auto">
              <a:xfrm>
                <a:off x="3164" y="3228"/>
                <a:ext cx="104" cy="104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3" name="Oval 102"/>
              <p:cNvSpPr>
                <a:spLocks noChangeArrowheads="1"/>
              </p:cNvSpPr>
              <p:nvPr/>
            </p:nvSpPr>
            <p:spPr bwMode="auto">
              <a:xfrm>
                <a:off x="3292" y="3164"/>
                <a:ext cx="8" cy="176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4" name="Oval 103"/>
              <p:cNvSpPr>
                <a:spLocks noChangeArrowheads="1"/>
              </p:cNvSpPr>
              <p:nvPr/>
            </p:nvSpPr>
            <p:spPr bwMode="auto">
              <a:xfrm>
                <a:off x="3324" y="3180"/>
                <a:ext cx="144" cy="160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8" name="Group 104"/>
            <p:cNvGrpSpPr>
              <a:grpSpLocks/>
            </p:cNvGrpSpPr>
            <p:nvPr/>
          </p:nvGrpSpPr>
          <p:grpSpPr bwMode="auto">
            <a:xfrm>
              <a:off x="3164" y="2996"/>
              <a:ext cx="304" cy="176"/>
              <a:chOff x="3164" y="2996"/>
              <a:chExt cx="304" cy="176"/>
            </a:xfrm>
          </p:grpSpPr>
          <p:sp>
            <p:nvSpPr>
              <p:cNvPr id="82069" name="Oval 105"/>
              <p:cNvSpPr>
                <a:spLocks noChangeArrowheads="1"/>
              </p:cNvSpPr>
              <p:nvPr/>
            </p:nvSpPr>
            <p:spPr bwMode="auto">
              <a:xfrm>
                <a:off x="3164" y="3004"/>
                <a:ext cx="104" cy="104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0" name="Oval 106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8" cy="176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1" name="Oval 107"/>
              <p:cNvSpPr>
                <a:spLocks noChangeArrowheads="1"/>
              </p:cNvSpPr>
              <p:nvPr/>
            </p:nvSpPr>
            <p:spPr bwMode="auto">
              <a:xfrm>
                <a:off x="3324" y="2996"/>
                <a:ext cx="144" cy="160"/>
              </a:xfrm>
              <a:prstGeom prst="ellipse">
                <a:avLst/>
              </a:prstGeom>
              <a:solidFill>
                <a:srgbClr val="FF33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98" name="Oval 108"/>
          <p:cNvSpPr>
            <a:spLocks noChangeArrowheads="1"/>
          </p:cNvSpPr>
          <p:nvPr/>
        </p:nvSpPr>
        <p:spPr bwMode="auto">
          <a:xfrm>
            <a:off x="3932238" y="5183188"/>
            <a:ext cx="115887" cy="115887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9" name="Text Box 109"/>
          <p:cNvSpPr txBox="1">
            <a:spLocks noChangeArrowheads="1"/>
          </p:cNvSpPr>
          <p:nvPr/>
        </p:nvSpPr>
        <p:spPr bwMode="auto">
          <a:xfrm>
            <a:off x="685800" y="501650"/>
            <a:ext cx="687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600" b="1">
                <a:solidFill>
                  <a:srgbClr val="FFFF99"/>
                </a:solidFill>
              </a:rPr>
              <a:t>Allorecognition: the two pathways</a:t>
            </a:r>
            <a:endParaRPr lang="en-GB" sz="3600" b="1"/>
          </a:p>
        </p:txBody>
      </p:sp>
      <p:sp>
        <p:nvSpPr>
          <p:cNvPr id="173166" name="Rectangle 110"/>
          <p:cNvSpPr>
            <a:spLocks noChangeArrowheads="1"/>
          </p:cNvSpPr>
          <p:nvPr/>
        </p:nvSpPr>
        <p:spPr bwMode="auto">
          <a:xfrm>
            <a:off x="5943600" y="2057400"/>
            <a:ext cx="2387600" cy="406400"/>
          </a:xfrm>
          <a:prstGeom prst="rect">
            <a:avLst/>
          </a:prstGeom>
          <a:solidFill>
            <a:schemeClr val="bg2"/>
          </a:solidFill>
          <a:ln w="127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Direct</a:t>
            </a:r>
            <a:r>
              <a:rPr lang="en-GB" sz="1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 allorecognition</a:t>
            </a:r>
          </a:p>
        </p:txBody>
      </p:sp>
      <p:sp>
        <p:nvSpPr>
          <p:cNvPr id="82001" name="Text Box 111"/>
          <p:cNvSpPr txBox="1">
            <a:spLocks noChangeArrowheads="1"/>
          </p:cNvSpPr>
          <p:nvPr/>
        </p:nvSpPr>
        <p:spPr bwMode="auto">
          <a:xfrm>
            <a:off x="152400" y="2590800"/>
            <a:ext cx="116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000" b="1">
                <a:solidFill>
                  <a:srgbClr val="FFFF99"/>
                </a:solidFill>
              </a:rPr>
              <a:t>allo APC</a:t>
            </a:r>
            <a:endParaRPr lang="en-GB" sz="2000" b="1"/>
          </a:p>
        </p:txBody>
      </p:sp>
      <p:sp>
        <p:nvSpPr>
          <p:cNvPr id="82002" name="Text Box 112"/>
          <p:cNvSpPr txBox="1">
            <a:spLocks noChangeArrowheads="1"/>
          </p:cNvSpPr>
          <p:nvPr/>
        </p:nvSpPr>
        <p:spPr bwMode="auto">
          <a:xfrm>
            <a:off x="1905000" y="3124200"/>
            <a:ext cx="106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1600" b="1">
                <a:solidFill>
                  <a:srgbClr val="FFFF99"/>
                </a:solidFill>
              </a:rPr>
              <a:t>Shed allogeneic MHC</a:t>
            </a:r>
          </a:p>
        </p:txBody>
      </p:sp>
      <p:sp>
        <p:nvSpPr>
          <p:cNvPr id="82003" name="Text Box 113"/>
          <p:cNvSpPr txBox="1">
            <a:spLocks noChangeArrowheads="1"/>
          </p:cNvSpPr>
          <p:nvPr/>
        </p:nvSpPr>
        <p:spPr bwMode="auto">
          <a:xfrm>
            <a:off x="2498725" y="21859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1800" b="1">
                <a:solidFill>
                  <a:srgbClr val="FFFF99"/>
                </a:solidFill>
              </a:rPr>
              <a:t>CD8</a:t>
            </a:r>
            <a:endParaRPr lang="en-GB" sz="1800" b="1"/>
          </a:p>
        </p:txBody>
      </p:sp>
      <p:sp>
        <p:nvSpPr>
          <p:cNvPr id="82004" name="Text Box 114"/>
          <p:cNvSpPr txBox="1">
            <a:spLocks noChangeArrowheads="1"/>
          </p:cNvSpPr>
          <p:nvPr/>
        </p:nvSpPr>
        <p:spPr bwMode="auto">
          <a:xfrm>
            <a:off x="3429000" y="2209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1800" b="1">
                <a:solidFill>
                  <a:srgbClr val="FFFF99"/>
                </a:solidFill>
              </a:rPr>
              <a:t>CD4</a:t>
            </a:r>
            <a:endParaRPr lang="en-GB" sz="1800" b="1"/>
          </a:p>
        </p:txBody>
      </p:sp>
      <p:sp>
        <p:nvSpPr>
          <p:cNvPr id="82005" name="Text Box 115"/>
          <p:cNvSpPr txBox="1">
            <a:spLocks noChangeArrowheads="1"/>
          </p:cNvSpPr>
          <p:nvPr/>
        </p:nvSpPr>
        <p:spPr bwMode="auto">
          <a:xfrm>
            <a:off x="3124200" y="6172200"/>
            <a:ext cx="1274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000" b="1">
                <a:solidFill>
                  <a:srgbClr val="FFFF99"/>
                </a:solidFill>
              </a:rPr>
              <a:t>Host APC</a:t>
            </a:r>
            <a:endParaRPr lang="en-GB" sz="2000" b="1"/>
          </a:p>
        </p:txBody>
      </p:sp>
      <p:sp>
        <p:nvSpPr>
          <p:cNvPr id="82006" name="Text Box 116"/>
          <p:cNvSpPr txBox="1">
            <a:spLocks noChangeArrowheads="1"/>
          </p:cNvSpPr>
          <p:nvPr/>
        </p:nvSpPr>
        <p:spPr bwMode="auto">
          <a:xfrm>
            <a:off x="990600" y="4648200"/>
            <a:ext cx="16160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1600" b="1">
                <a:solidFill>
                  <a:srgbClr val="FFFF99"/>
                </a:solidFill>
              </a:rPr>
              <a:t>Taken up and processed by auto APC</a:t>
            </a:r>
          </a:p>
        </p:txBody>
      </p:sp>
      <p:sp>
        <p:nvSpPr>
          <p:cNvPr id="82007" name="Line 117"/>
          <p:cNvSpPr>
            <a:spLocks noChangeShapeType="1"/>
          </p:cNvSpPr>
          <p:nvPr/>
        </p:nvSpPr>
        <p:spPr bwMode="auto">
          <a:xfrm>
            <a:off x="7974013" y="5461000"/>
            <a:ext cx="0" cy="120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08" name="Line 118"/>
          <p:cNvSpPr>
            <a:spLocks noChangeShapeType="1"/>
          </p:cNvSpPr>
          <p:nvPr/>
        </p:nvSpPr>
        <p:spPr bwMode="auto">
          <a:xfrm>
            <a:off x="7693025" y="5454650"/>
            <a:ext cx="0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09" name="Oval 119"/>
          <p:cNvSpPr>
            <a:spLocks noChangeArrowheads="1"/>
          </p:cNvSpPr>
          <p:nvPr/>
        </p:nvSpPr>
        <p:spPr bwMode="auto">
          <a:xfrm>
            <a:off x="7564438" y="4965700"/>
            <a:ext cx="168275" cy="166688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lin ang="2700000" scaled="1"/>
          </a:gra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0" name="Oval 120"/>
          <p:cNvSpPr>
            <a:spLocks noChangeArrowheads="1"/>
          </p:cNvSpPr>
          <p:nvPr/>
        </p:nvSpPr>
        <p:spPr bwMode="auto">
          <a:xfrm>
            <a:off x="7551738" y="5172075"/>
            <a:ext cx="282575" cy="11113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1" name="Oval 121"/>
          <p:cNvSpPr>
            <a:spLocks noChangeArrowheads="1"/>
          </p:cNvSpPr>
          <p:nvPr/>
        </p:nvSpPr>
        <p:spPr bwMode="auto">
          <a:xfrm>
            <a:off x="7551738" y="5221288"/>
            <a:ext cx="255587" cy="230187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lin ang="2700000" scaled="1"/>
          </a:gra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2" name="Oval 122"/>
          <p:cNvSpPr>
            <a:spLocks noChangeArrowheads="1"/>
          </p:cNvSpPr>
          <p:nvPr/>
        </p:nvSpPr>
        <p:spPr bwMode="auto">
          <a:xfrm>
            <a:off x="7924800" y="4965700"/>
            <a:ext cx="163513" cy="166688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lin ang="2700000" scaled="1"/>
          </a:gra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3" name="Oval 123"/>
          <p:cNvSpPr>
            <a:spLocks noChangeArrowheads="1"/>
          </p:cNvSpPr>
          <p:nvPr/>
        </p:nvSpPr>
        <p:spPr bwMode="auto">
          <a:xfrm>
            <a:off x="7821613" y="5172075"/>
            <a:ext cx="280987" cy="11113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4" name="Oval 124"/>
          <p:cNvSpPr>
            <a:spLocks noChangeArrowheads="1"/>
          </p:cNvSpPr>
          <p:nvPr/>
        </p:nvSpPr>
        <p:spPr bwMode="auto">
          <a:xfrm>
            <a:off x="7847013" y="5221288"/>
            <a:ext cx="255587" cy="230187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lin ang="2700000" scaled="1"/>
          </a:gra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5" name="Oval 125"/>
          <p:cNvSpPr>
            <a:spLocks noChangeArrowheads="1"/>
          </p:cNvSpPr>
          <p:nvPr/>
        </p:nvSpPr>
        <p:spPr bwMode="auto">
          <a:xfrm>
            <a:off x="7743825" y="4965700"/>
            <a:ext cx="165100" cy="166688"/>
          </a:xfrm>
          <a:prstGeom prst="ellipse">
            <a:avLst/>
          </a:prstGeom>
          <a:solidFill>
            <a:srgbClr val="B760F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182" name="Rectangle 126"/>
          <p:cNvSpPr>
            <a:spLocks noChangeArrowheads="1"/>
          </p:cNvSpPr>
          <p:nvPr/>
        </p:nvSpPr>
        <p:spPr bwMode="auto">
          <a:xfrm>
            <a:off x="8080375" y="5013325"/>
            <a:ext cx="379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II</a:t>
            </a:r>
          </a:p>
        </p:txBody>
      </p:sp>
      <p:sp>
        <p:nvSpPr>
          <p:cNvPr id="82017" name="Freeform 127"/>
          <p:cNvSpPr>
            <a:spLocks/>
          </p:cNvSpPr>
          <p:nvPr/>
        </p:nvSpPr>
        <p:spPr bwMode="auto">
          <a:xfrm>
            <a:off x="6773863" y="4343400"/>
            <a:ext cx="165100" cy="131763"/>
          </a:xfrm>
          <a:custGeom>
            <a:avLst/>
            <a:gdLst>
              <a:gd name="T0" fmla="*/ 0 w 105"/>
              <a:gd name="T1" fmla="*/ 0 h 81"/>
              <a:gd name="T2" fmla="*/ 2147483647 w 105"/>
              <a:gd name="T3" fmla="*/ 2147483647 h 81"/>
              <a:gd name="T4" fmla="*/ 2147483647 w 105"/>
              <a:gd name="T5" fmla="*/ 2147483647 h 81"/>
              <a:gd name="T6" fmla="*/ 2147483647 w 105"/>
              <a:gd name="T7" fmla="*/ 2147483647 h 81"/>
              <a:gd name="T8" fmla="*/ 0 w 105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81"/>
              <a:gd name="T17" fmla="*/ 105 w 105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81">
                <a:moveTo>
                  <a:pt x="0" y="0"/>
                </a:moveTo>
                <a:lnTo>
                  <a:pt x="59" y="80"/>
                </a:lnTo>
                <a:lnTo>
                  <a:pt x="74" y="58"/>
                </a:lnTo>
                <a:lnTo>
                  <a:pt x="104" y="5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>
            <a:solidFill>
              <a:srgbClr val="FCFEB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8" name="Arc 128"/>
          <p:cNvSpPr>
            <a:spLocks/>
          </p:cNvSpPr>
          <p:nvPr/>
        </p:nvSpPr>
        <p:spPr bwMode="auto">
          <a:xfrm>
            <a:off x="6808788" y="3921125"/>
            <a:ext cx="720725" cy="611188"/>
          </a:xfrm>
          <a:custGeom>
            <a:avLst/>
            <a:gdLst>
              <a:gd name="T0" fmla="*/ 2147483647 w 28964"/>
              <a:gd name="T1" fmla="*/ 2147483647 h 21600"/>
              <a:gd name="T2" fmla="*/ 0 w 28964"/>
              <a:gd name="T3" fmla="*/ 2147483647 h 21600"/>
              <a:gd name="T4" fmla="*/ 2147483647 w 28964"/>
              <a:gd name="T5" fmla="*/ 0 h 21600"/>
              <a:gd name="T6" fmla="*/ 0 60000 65536"/>
              <a:gd name="T7" fmla="*/ 0 60000 65536"/>
              <a:gd name="T8" fmla="*/ 0 60000 65536"/>
              <a:gd name="T9" fmla="*/ 0 w 28964"/>
              <a:gd name="T10" fmla="*/ 0 h 21600"/>
              <a:gd name="T11" fmla="*/ 28964 w 289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4" h="21600" fill="none" extrusionOk="0">
                <a:moveTo>
                  <a:pt x="28964" y="15777"/>
                </a:moveTo>
                <a:cubicBezTo>
                  <a:pt x="24963" y="19518"/>
                  <a:pt x="19690" y="21599"/>
                  <a:pt x="14213" y="21599"/>
                </a:cubicBezTo>
                <a:cubicBezTo>
                  <a:pt x="8985" y="21599"/>
                  <a:pt x="3935" y="19704"/>
                  <a:pt x="-1" y="16264"/>
                </a:cubicBezTo>
              </a:path>
              <a:path w="28964" h="21600" stroke="0" extrusionOk="0">
                <a:moveTo>
                  <a:pt x="28964" y="15777"/>
                </a:moveTo>
                <a:cubicBezTo>
                  <a:pt x="24963" y="19518"/>
                  <a:pt x="19690" y="21599"/>
                  <a:pt x="14213" y="21599"/>
                </a:cubicBezTo>
                <a:cubicBezTo>
                  <a:pt x="8985" y="21599"/>
                  <a:pt x="3935" y="19704"/>
                  <a:pt x="-1" y="16264"/>
                </a:cubicBezTo>
                <a:lnTo>
                  <a:pt x="14213" y="0"/>
                </a:lnTo>
                <a:lnTo>
                  <a:pt x="28964" y="15777"/>
                </a:lnTo>
                <a:close/>
              </a:path>
            </a:pathLst>
          </a:custGeom>
          <a:noFill/>
          <a:ln w="12700" cap="rnd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5" name="Rectangle 129"/>
          <p:cNvSpPr>
            <a:spLocks noChangeArrowheads="1"/>
          </p:cNvSpPr>
          <p:nvPr/>
        </p:nvSpPr>
        <p:spPr bwMode="auto">
          <a:xfrm>
            <a:off x="6883400" y="4211638"/>
            <a:ext cx="5651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6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IL-2</a:t>
            </a:r>
          </a:p>
        </p:txBody>
      </p:sp>
      <p:sp>
        <p:nvSpPr>
          <p:cNvPr id="82020" name="Arc 130"/>
          <p:cNvSpPr>
            <a:spLocks/>
          </p:cNvSpPr>
          <p:nvPr/>
        </p:nvSpPr>
        <p:spPr bwMode="auto">
          <a:xfrm>
            <a:off x="7108825" y="5546725"/>
            <a:ext cx="1063625" cy="87313"/>
          </a:xfrm>
          <a:custGeom>
            <a:avLst/>
            <a:gdLst>
              <a:gd name="T0" fmla="*/ 0 w 21632"/>
              <a:gd name="T1" fmla="*/ 75779159 h 21600"/>
              <a:gd name="T2" fmla="*/ 2147483647 w 21632"/>
              <a:gd name="T3" fmla="*/ 2147483647 h 21600"/>
              <a:gd name="T4" fmla="*/ 2147483647 w 21632"/>
              <a:gd name="T5" fmla="*/ 2147483647 h 21600"/>
              <a:gd name="T6" fmla="*/ 0 60000 65536"/>
              <a:gd name="T7" fmla="*/ 0 60000 65536"/>
              <a:gd name="T8" fmla="*/ 0 60000 65536"/>
              <a:gd name="T9" fmla="*/ 0 w 21632"/>
              <a:gd name="T10" fmla="*/ 0 h 21600"/>
              <a:gd name="T11" fmla="*/ 21632 w 216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2" h="21600" fill="none" extrusionOk="0">
                <a:moveTo>
                  <a:pt x="-1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61" y="0"/>
                  <a:pt x="21632" y="9670"/>
                  <a:pt x="21632" y="21600"/>
                </a:cubicBezTo>
              </a:path>
              <a:path w="21632" h="21600" stroke="0" extrusionOk="0">
                <a:moveTo>
                  <a:pt x="-1" y="0"/>
                </a:moveTo>
                <a:cubicBezTo>
                  <a:pt x="10" y="0"/>
                  <a:pt x="21" y="-1"/>
                  <a:pt x="32" y="0"/>
                </a:cubicBezTo>
                <a:cubicBezTo>
                  <a:pt x="11961" y="0"/>
                  <a:pt x="21632" y="9670"/>
                  <a:pt x="21632" y="21600"/>
                </a:cubicBezTo>
                <a:lnTo>
                  <a:pt x="32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1" name="Arc 131"/>
          <p:cNvSpPr>
            <a:spLocks/>
          </p:cNvSpPr>
          <p:nvPr/>
        </p:nvSpPr>
        <p:spPr bwMode="auto">
          <a:xfrm>
            <a:off x="6051550" y="5546725"/>
            <a:ext cx="1060450" cy="92075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82"/>
                  <a:pt x="9651" y="16"/>
                  <a:pt x="2156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82"/>
                  <a:pt x="9651" y="16"/>
                  <a:pt x="21567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" name="Oval 132"/>
          <p:cNvSpPr>
            <a:spLocks noChangeArrowheads="1"/>
          </p:cNvSpPr>
          <p:nvPr/>
        </p:nvSpPr>
        <p:spPr bwMode="auto">
          <a:xfrm>
            <a:off x="7277100" y="3190875"/>
            <a:ext cx="1074738" cy="115252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3" name="Rectangle 133"/>
          <p:cNvSpPr>
            <a:spLocks noChangeArrowheads="1"/>
          </p:cNvSpPr>
          <p:nvPr/>
        </p:nvSpPr>
        <p:spPr bwMode="auto">
          <a:xfrm>
            <a:off x="7715250" y="4103688"/>
            <a:ext cx="220663" cy="842962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0" name="Arc 134"/>
          <p:cNvSpPr>
            <a:spLocks/>
          </p:cNvSpPr>
          <p:nvPr/>
        </p:nvSpPr>
        <p:spPr bwMode="auto">
          <a:xfrm rot="16200000">
            <a:off x="7878763" y="4733925"/>
            <a:ext cx="266700" cy="1746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73191" name="Arc 135"/>
          <p:cNvSpPr>
            <a:spLocks/>
          </p:cNvSpPr>
          <p:nvPr/>
        </p:nvSpPr>
        <p:spPr bwMode="auto">
          <a:xfrm rot="16200000">
            <a:off x="7491412" y="4738688"/>
            <a:ext cx="263525" cy="177800"/>
          </a:xfrm>
          <a:custGeom>
            <a:avLst/>
            <a:gdLst>
              <a:gd name="G0" fmla="+- 133 0 0"/>
              <a:gd name="G1" fmla="+- 21600 0 0"/>
              <a:gd name="G2" fmla="+- 21600 0 0"/>
              <a:gd name="T0" fmla="*/ 0 w 21733"/>
              <a:gd name="T1" fmla="*/ 1 h 21600"/>
              <a:gd name="T2" fmla="*/ 21733 w 21733"/>
              <a:gd name="T3" fmla="*/ 21600 h 21600"/>
              <a:gd name="T4" fmla="*/ 133 w 217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3" h="21600" fill="none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</a:path>
              <a:path w="21733" h="21600" stroke="0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  <a:lnTo>
                  <a:pt x="133" y="2160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2026" name="Line 136"/>
          <p:cNvSpPr>
            <a:spLocks noChangeShapeType="1"/>
          </p:cNvSpPr>
          <p:nvPr/>
        </p:nvSpPr>
        <p:spPr bwMode="auto">
          <a:xfrm flipV="1">
            <a:off x="7935913" y="4340225"/>
            <a:ext cx="0" cy="352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027" name="Group 137"/>
          <p:cNvGrpSpPr>
            <a:grpSpLocks/>
          </p:cNvGrpSpPr>
          <p:nvPr/>
        </p:nvGrpSpPr>
        <p:grpSpPr bwMode="auto">
          <a:xfrm>
            <a:off x="7539038" y="4868863"/>
            <a:ext cx="182562" cy="96837"/>
            <a:chOff x="5647" y="1840"/>
            <a:chExt cx="114" cy="60"/>
          </a:xfrm>
        </p:grpSpPr>
        <p:sp useBgFill="1">
          <p:nvSpPr>
            <p:cNvPr id="82065" name="Arc 138"/>
            <p:cNvSpPr>
              <a:spLocks/>
            </p:cNvSpPr>
            <p:nvPr/>
          </p:nvSpPr>
          <p:spPr bwMode="auto">
            <a:xfrm rot="-5400000">
              <a:off x="5704" y="1838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66" name="Arc 139"/>
            <p:cNvSpPr>
              <a:spLocks/>
            </p:cNvSpPr>
            <p:nvPr/>
          </p:nvSpPr>
          <p:spPr bwMode="auto">
            <a:xfrm rot="-5400000">
              <a:off x="5649" y="1842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28" name="Group 140"/>
          <p:cNvGrpSpPr>
            <a:grpSpLocks/>
          </p:cNvGrpSpPr>
          <p:nvPr/>
        </p:nvGrpSpPr>
        <p:grpSpPr bwMode="auto">
          <a:xfrm>
            <a:off x="7721600" y="4875213"/>
            <a:ext cx="182563" cy="95250"/>
            <a:chOff x="5761" y="1842"/>
            <a:chExt cx="114" cy="60"/>
          </a:xfrm>
        </p:grpSpPr>
        <p:sp useBgFill="1">
          <p:nvSpPr>
            <p:cNvPr id="82063" name="Arc 141"/>
            <p:cNvSpPr>
              <a:spLocks/>
            </p:cNvSpPr>
            <p:nvPr/>
          </p:nvSpPr>
          <p:spPr bwMode="auto">
            <a:xfrm rot="-5400000">
              <a:off x="5818" y="1840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64" name="Arc 142"/>
            <p:cNvSpPr>
              <a:spLocks/>
            </p:cNvSpPr>
            <p:nvPr/>
          </p:nvSpPr>
          <p:spPr bwMode="auto">
            <a:xfrm rot="-5400000">
              <a:off x="5763" y="1844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29" name="Group 143"/>
          <p:cNvGrpSpPr>
            <a:grpSpLocks/>
          </p:cNvGrpSpPr>
          <p:nvPr/>
        </p:nvGrpSpPr>
        <p:grpSpPr bwMode="auto">
          <a:xfrm>
            <a:off x="7904163" y="4875213"/>
            <a:ext cx="195262" cy="90487"/>
            <a:chOff x="5876" y="1842"/>
            <a:chExt cx="122" cy="58"/>
          </a:xfrm>
        </p:grpSpPr>
        <p:sp useBgFill="1">
          <p:nvSpPr>
            <p:cNvPr id="82061" name="Arc 144"/>
            <p:cNvSpPr>
              <a:spLocks/>
            </p:cNvSpPr>
            <p:nvPr/>
          </p:nvSpPr>
          <p:spPr bwMode="auto">
            <a:xfrm rot="-5400000">
              <a:off x="5940" y="1837"/>
              <a:ext cx="53" cy="63"/>
            </a:xfrm>
            <a:custGeom>
              <a:avLst/>
              <a:gdLst>
                <a:gd name="T0" fmla="*/ 0 w 21600"/>
                <a:gd name="T1" fmla="*/ 0 h 21945"/>
                <a:gd name="T2" fmla="*/ 0 w 21600"/>
                <a:gd name="T3" fmla="*/ 0 h 21945"/>
                <a:gd name="T4" fmla="*/ 0 w 21600"/>
                <a:gd name="T5" fmla="*/ 0 h 219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45"/>
                <a:gd name="T11" fmla="*/ 21600 w 21600"/>
                <a:gd name="T12" fmla="*/ 21945 h 219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45" fill="none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</a:path>
                <a:path w="21600" h="21945" stroke="0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  <a:lnTo>
                    <a:pt x="0" y="345"/>
                  </a:lnTo>
                  <a:lnTo>
                    <a:pt x="21597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62" name="Arc 145"/>
            <p:cNvSpPr>
              <a:spLocks/>
            </p:cNvSpPr>
            <p:nvPr/>
          </p:nvSpPr>
          <p:spPr bwMode="auto">
            <a:xfrm rot="-5400000">
              <a:off x="5881" y="1841"/>
              <a:ext cx="54" cy="63"/>
            </a:xfrm>
            <a:custGeom>
              <a:avLst/>
              <a:gdLst>
                <a:gd name="T0" fmla="*/ 0 w 22001"/>
                <a:gd name="T1" fmla="*/ 0 h 21600"/>
                <a:gd name="T2" fmla="*/ 0 w 22001"/>
                <a:gd name="T3" fmla="*/ 0 h 21600"/>
                <a:gd name="T4" fmla="*/ 0 w 220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01"/>
                <a:gd name="T10" fmla="*/ 0 h 21600"/>
                <a:gd name="T11" fmla="*/ 22001 w 220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1" h="21600" fill="none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</a:path>
                <a:path w="22001" h="21600" stroke="0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  <a:lnTo>
                    <a:pt x="404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30" name="Line 146"/>
          <p:cNvSpPr>
            <a:spLocks noChangeShapeType="1"/>
          </p:cNvSpPr>
          <p:nvPr/>
        </p:nvSpPr>
        <p:spPr bwMode="auto">
          <a:xfrm flipV="1">
            <a:off x="7713663" y="4332288"/>
            <a:ext cx="0" cy="355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3203" name="Oval 147"/>
          <p:cNvSpPr>
            <a:spLocks noChangeArrowheads="1"/>
          </p:cNvSpPr>
          <p:nvPr/>
        </p:nvSpPr>
        <p:spPr bwMode="auto">
          <a:xfrm>
            <a:off x="7507288" y="3557588"/>
            <a:ext cx="636587" cy="60325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2032" name="Oval 148"/>
          <p:cNvSpPr>
            <a:spLocks noChangeArrowheads="1"/>
          </p:cNvSpPr>
          <p:nvPr/>
        </p:nvSpPr>
        <p:spPr bwMode="auto">
          <a:xfrm>
            <a:off x="5930900" y="3209925"/>
            <a:ext cx="1073150" cy="115252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3" name="Rectangle 149"/>
          <p:cNvSpPr>
            <a:spLocks noChangeArrowheads="1"/>
          </p:cNvSpPr>
          <p:nvPr/>
        </p:nvSpPr>
        <p:spPr bwMode="auto">
          <a:xfrm>
            <a:off x="6367463" y="4119563"/>
            <a:ext cx="217487" cy="846137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6" name="Arc 150"/>
          <p:cNvSpPr>
            <a:spLocks/>
          </p:cNvSpPr>
          <p:nvPr/>
        </p:nvSpPr>
        <p:spPr bwMode="auto">
          <a:xfrm rot="16200000">
            <a:off x="6532562" y="4749801"/>
            <a:ext cx="263525" cy="177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73207" name="Arc 151"/>
          <p:cNvSpPr>
            <a:spLocks/>
          </p:cNvSpPr>
          <p:nvPr/>
        </p:nvSpPr>
        <p:spPr bwMode="auto">
          <a:xfrm rot="16200000">
            <a:off x="6146006" y="4755357"/>
            <a:ext cx="258763" cy="177800"/>
          </a:xfrm>
          <a:custGeom>
            <a:avLst/>
            <a:gdLst>
              <a:gd name="G0" fmla="+- 133 0 0"/>
              <a:gd name="G1" fmla="+- 21600 0 0"/>
              <a:gd name="G2" fmla="+- 21600 0 0"/>
              <a:gd name="T0" fmla="*/ 0 w 21733"/>
              <a:gd name="T1" fmla="*/ 1 h 21600"/>
              <a:gd name="T2" fmla="*/ 21733 w 21733"/>
              <a:gd name="T3" fmla="*/ 21600 h 21600"/>
              <a:gd name="T4" fmla="*/ 133 w 217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3" h="21600" fill="none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</a:path>
              <a:path w="21733" h="21600" stroke="0" extrusionOk="0">
                <a:moveTo>
                  <a:pt x="-1" y="0"/>
                </a:moveTo>
                <a:cubicBezTo>
                  <a:pt x="44" y="0"/>
                  <a:pt x="88" y="-1"/>
                  <a:pt x="133" y="0"/>
                </a:cubicBezTo>
                <a:cubicBezTo>
                  <a:pt x="12062" y="0"/>
                  <a:pt x="21733" y="9670"/>
                  <a:pt x="21733" y="21600"/>
                </a:cubicBezTo>
                <a:lnTo>
                  <a:pt x="133" y="21600"/>
                </a:lnTo>
                <a:close/>
              </a:path>
            </a:pathLst>
          </a:custGeom>
          <a:gradFill rotWithShape="0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2036" name="Line 152"/>
          <p:cNvSpPr>
            <a:spLocks noChangeShapeType="1"/>
          </p:cNvSpPr>
          <p:nvPr/>
        </p:nvSpPr>
        <p:spPr bwMode="auto">
          <a:xfrm flipV="1">
            <a:off x="6584950" y="4354513"/>
            <a:ext cx="1588" cy="354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037" name="Group 153"/>
          <p:cNvGrpSpPr>
            <a:grpSpLocks/>
          </p:cNvGrpSpPr>
          <p:nvPr/>
        </p:nvGrpSpPr>
        <p:grpSpPr bwMode="auto">
          <a:xfrm>
            <a:off x="6189663" y="4887913"/>
            <a:ext cx="184150" cy="95250"/>
            <a:chOff x="4804" y="1851"/>
            <a:chExt cx="114" cy="60"/>
          </a:xfrm>
        </p:grpSpPr>
        <p:sp useBgFill="1">
          <p:nvSpPr>
            <p:cNvPr id="82059" name="Arc 154"/>
            <p:cNvSpPr>
              <a:spLocks/>
            </p:cNvSpPr>
            <p:nvPr/>
          </p:nvSpPr>
          <p:spPr bwMode="auto">
            <a:xfrm rot="-5400000">
              <a:off x="4861" y="1849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60" name="Arc 155"/>
            <p:cNvSpPr>
              <a:spLocks/>
            </p:cNvSpPr>
            <p:nvPr/>
          </p:nvSpPr>
          <p:spPr bwMode="auto">
            <a:xfrm rot="-5400000">
              <a:off x="4806" y="1853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38" name="Group 156"/>
          <p:cNvGrpSpPr>
            <a:grpSpLocks/>
          </p:cNvGrpSpPr>
          <p:nvPr/>
        </p:nvGrpSpPr>
        <p:grpSpPr bwMode="auto">
          <a:xfrm>
            <a:off x="6373813" y="4889500"/>
            <a:ext cx="179387" cy="95250"/>
            <a:chOff x="4918" y="1853"/>
            <a:chExt cx="114" cy="60"/>
          </a:xfrm>
        </p:grpSpPr>
        <p:sp useBgFill="1">
          <p:nvSpPr>
            <p:cNvPr id="82057" name="Arc 157"/>
            <p:cNvSpPr>
              <a:spLocks/>
            </p:cNvSpPr>
            <p:nvPr/>
          </p:nvSpPr>
          <p:spPr bwMode="auto">
            <a:xfrm rot="-5400000">
              <a:off x="4975" y="1851"/>
              <a:ext cx="55" cy="59"/>
            </a:xfrm>
            <a:custGeom>
              <a:avLst/>
              <a:gdLst>
                <a:gd name="T0" fmla="*/ 0 w 21600"/>
                <a:gd name="T1" fmla="*/ 0 h 21969"/>
                <a:gd name="T2" fmla="*/ 0 w 21600"/>
                <a:gd name="T3" fmla="*/ 0 h 21969"/>
                <a:gd name="T4" fmla="*/ 0 w 21600"/>
                <a:gd name="T5" fmla="*/ 0 h 21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9"/>
                <a:gd name="T11" fmla="*/ 21600 w 21600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9" fill="none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</a:path>
                <a:path w="21600" h="21969" stroke="0" extrusionOk="0">
                  <a:moveTo>
                    <a:pt x="21596" y="-1"/>
                  </a:moveTo>
                  <a:cubicBezTo>
                    <a:pt x="21598" y="122"/>
                    <a:pt x="21600" y="245"/>
                    <a:pt x="21600" y="369"/>
                  </a:cubicBezTo>
                  <a:cubicBezTo>
                    <a:pt x="21600" y="12298"/>
                    <a:pt x="11929" y="21968"/>
                    <a:pt x="0" y="21968"/>
                  </a:cubicBezTo>
                  <a:lnTo>
                    <a:pt x="0" y="369"/>
                  </a:lnTo>
                  <a:lnTo>
                    <a:pt x="21596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58" name="Arc 158"/>
            <p:cNvSpPr>
              <a:spLocks/>
            </p:cNvSpPr>
            <p:nvPr/>
          </p:nvSpPr>
          <p:spPr bwMode="auto">
            <a:xfrm rot="-5400000">
              <a:off x="4920" y="1855"/>
              <a:ext cx="56" cy="59"/>
            </a:xfrm>
            <a:custGeom>
              <a:avLst/>
              <a:gdLst>
                <a:gd name="T0" fmla="*/ 0 w 21985"/>
                <a:gd name="T1" fmla="*/ 0 h 21600"/>
                <a:gd name="T2" fmla="*/ 0 w 21985"/>
                <a:gd name="T3" fmla="*/ 0 h 21600"/>
                <a:gd name="T4" fmla="*/ 0 w 21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85"/>
                <a:gd name="T10" fmla="*/ 0 h 21600"/>
                <a:gd name="T11" fmla="*/ 21985 w 21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85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</a:path>
                <a:path w="21985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89" y="0"/>
                  </a:cubicBezTo>
                  <a:cubicBezTo>
                    <a:pt x="12174" y="0"/>
                    <a:pt x="21784" y="9447"/>
                    <a:pt x="21985" y="21230"/>
                  </a:cubicBezTo>
                  <a:lnTo>
                    <a:pt x="389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39" name="Group 159"/>
          <p:cNvGrpSpPr>
            <a:grpSpLocks/>
          </p:cNvGrpSpPr>
          <p:nvPr/>
        </p:nvGrpSpPr>
        <p:grpSpPr bwMode="auto">
          <a:xfrm>
            <a:off x="6556375" y="4889500"/>
            <a:ext cx="196850" cy="93663"/>
            <a:chOff x="5033" y="1853"/>
            <a:chExt cx="122" cy="58"/>
          </a:xfrm>
        </p:grpSpPr>
        <p:sp useBgFill="1">
          <p:nvSpPr>
            <p:cNvPr id="82055" name="Arc 160"/>
            <p:cNvSpPr>
              <a:spLocks/>
            </p:cNvSpPr>
            <p:nvPr/>
          </p:nvSpPr>
          <p:spPr bwMode="auto">
            <a:xfrm rot="-5400000">
              <a:off x="5097" y="1848"/>
              <a:ext cx="53" cy="63"/>
            </a:xfrm>
            <a:custGeom>
              <a:avLst/>
              <a:gdLst>
                <a:gd name="T0" fmla="*/ 0 w 21600"/>
                <a:gd name="T1" fmla="*/ 0 h 21945"/>
                <a:gd name="T2" fmla="*/ 0 w 21600"/>
                <a:gd name="T3" fmla="*/ 0 h 21945"/>
                <a:gd name="T4" fmla="*/ 0 w 21600"/>
                <a:gd name="T5" fmla="*/ 0 h 219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45"/>
                <a:gd name="T11" fmla="*/ 21600 w 21600"/>
                <a:gd name="T12" fmla="*/ 21945 h 219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45" fill="none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</a:path>
                <a:path w="21600" h="21945" stroke="0" extrusionOk="0">
                  <a:moveTo>
                    <a:pt x="21597" y="-1"/>
                  </a:moveTo>
                  <a:cubicBezTo>
                    <a:pt x="21599" y="114"/>
                    <a:pt x="21600" y="229"/>
                    <a:pt x="21600" y="345"/>
                  </a:cubicBezTo>
                  <a:cubicBezTo>
                    <a:pt x="21600" y="12274"/>
                    <a:pt x="11929" y="21944"/>
                    <a:pt x="0" y="21944"/>
                  </a:cubicBezTo>
                  <a:lnTo>
                    <a:pt x="0" y="345"/>
                  </a:lnTo>
                  <a:lnTo>
                    <a:pt x="21597" y="-1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2056" name="Arc 161"/>
            <p:cNvSpPr>
              <a:spLocks/>
            </p:cNvSpPr>
            <p:nvPr/>
          </p:nvSpPr>
          <p:spPr bwMode="auto">
            <a:xfrm rot="-5400000">
              <a:off x="5038" y="1852"/>
              <a:ext cx="54" cy="63"/>
            </a:xfrm>
            <a:custGeom>
              <a:avLst/>
              <a:gdLst>
                <a:gd name="T0" fmla="*/ 0 w 22001"/>
                <a:gd name="T1" fmla="*/ 0 h 21600"/>
                <a:gd name="T2" fmla="*/ 0 w 22001"/>
                <a:gd name="T3" fmla="*/ 0 h 21600"/>
                <a:gd name="T4" fmla="*/ 0 w 220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01"/>
                <a:gd name="T10" fmla="*/ 0 h 21600"/>
                <a:gd name="T11" fmla="*/ 22001 w 220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1" h="21600" fill="none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</a:path>
                <a:path w="22001" h="21600" stroke="0" extrusionOk="0">
                  <a:moveTo>
                    <a:pt x="-1" y="3"/>
                  </a:moveTo>
                  <a:cubicBezTo>
                    <a:pt x="134" y="1"/>
                    <a:pt x="269" y="-1"/>
                    <a:pt x="404" y="0"/>
                  </a:cubicBezTo>
                  <a:cubicBezTo>
                    <a:pt x="12198" y="0"/>
                    <a:pt x="21812" y="9461"/>
                    <a:pt x="22001" y="21254"/>
                  </a:cubicBezTo>
                  <a:lnTo>
                    <a:pt x="404" y="21600"/>
                  </a:lnTo>
                  <a:lnTo>
                    <a:pt x="-1" y="3"/>
                  </a:lnTo>
                  <a:close/>
                </a:path>
              </a:pathLst>
            </a:custGeom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0" name="Line 162"/>
          <p:cNvSpPr>
            <a:spLocks noChangeShapeType="1"/>
          </p:cNvSpPr>
          <p:nvPr/>
        </p:nvSpPr>
        <p:spPr bwMode="auto">
          <a:xfrm flipV="1">
            <a:off x="6365875" y="4351338"/>
            <a:ext cx="0" cy="355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3219" name="Oval 163"/>
          <p:cNvSpPr>
            <a:spLocks noChangeArrowheads="1"/>
          </p:cNvSpPr>
          <p:nvPr/>
        </p:nvSpPr>
        <p:spPr bwMode="auto">
          <a:xfrm>
            <a:off x="6161088" y="3576638"/>
            <a:ext cx="635000" cy="60325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2042" name="Line 164"/>
          <p:cNvSpPr>
            <a:spLocks noChangeShapeType="1"/>
          </p:cNvSpPr>
          <p:nvPr/>
        </p:nvSpPr>
        <p:spPr bwMode="auto">
          <a:xfrm flipV="1">
            <a:off x="6332538" y="5437188"/>
            <a:ext cx="1587" cy="122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3" name="Oval 165"/>
          <p:cNvSpPr>
            <a:spLocks noChangeArrowheads="1"/>
          </p:cNvSpPr>
          <p:nvPr/>
        </p:nvSpPr>
        <p:spPr bwMode="auto">
          <a:xfrm>
            <a:off x="6500813" y="5165725"/>
            <a:ext cx="279400" cy="127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4" name="Oval 166"/>
          <p:cNvSpPr>
            <a:spLocks noChangeArrowheads="1"/>
          </p:cNvSpPr>
          <p:nvPr/>
        </p:nvSpPr>
        <p:spPr bwMode="auto">
          <a:xfrm>
            <a:off x="6526213" y="5210175"/>
            <a:ext cx="254000" cy="2286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5" name="Oval 167"/>
          <p:cNvSpPr>
            <a:spLocks noChangeArrowheads="1"/>
          </p:cNvSpPr>
          <p:nvPr/>
        </p:nvSpPr>
        <p:spPr bwMode="auto">
          <a:xfrm>
            <a:off x="6211888" y="4960938"/>
            <a:ext cx="165100" cy="166687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6" name="Oval 168"/>
          <p:cNvSpPr>
            <a:spLocks noChangeArrowheads="1"/>
          </p:cNvSpPr>
          <p:nvPr/>
        </p:nvSpPr>
        <p:spPr bwMode="auto">
          <a:xfrm>
            <a:off x="6199188" y="5165725"/>
            <a:ext cx="280987" cy="127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7" name="Oval 169"/>
          <p:cNvSpPr>
            <a:spLocks noChangeArrowheads="1"/>
          </p:cNvSpPr>
          <p:nvPr/>
        </p:nvSpPr>
        <p:spPr bwMode="auto">
          <a:xfrm>
            <a:off x="6199188" y="5218113"/>
            <a:ext cx="255587" cy="230187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8" name="Oval 170"/>
          <p:cNvSpPr>
            <a:spLocks noChangeArrowheads="1"/>
          </p:cNvSpPr>
          <p:nvPr/>
        </p:nvSpPr>
        <p:spPr bwMode="auto">
          <a:xfrm>
            <a:off x="6569075" y="4960938"/>
            <a:ext cx="166688" cy="166687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9" name="Oval 171"/>
          <p:cNvSpPr>
            <a:spLocks noChangeArrowheads="1"/>
          </p:cNvSpPr>
          <p:nvPr/>
        </p:nvSpPr>
        <p:spPr bwMode="auto">
          <a:xfrm>
            <a:off x="6391275" y="4960938"/>
            <a:ext cx="166688" cy="166687"/>
          </a:xfrm>
          <a:prstGeom prst="ellipse">
            <a:avLst/>
          </a:prstGeom>
          <a:solidFill>
            <a:srgbClr val="E3BE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0" name="Rectangle 172"/>
          <p:cNvSpPr>
            <a:spLocks noChangeArrowheads="1"/>
          </p:cNvSpPr>
          <p:nvPr/>
        </p:nvSpPr>
        <p:spPr bwMode="auto">
          <a:xfrm>
            <a:off x="6842125" y="4430713"/>
            <a:ext cx="3492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9" name="Rectangle 173"/>
          <p:cNvSpPr>
            <a:spLocks noChangeArrowheads="1"/>
          </p:cNvSpPr>
          <p:nvPr/>
        </p:nvSpPr>
        <p:spPr bwMode="auto">
          <a:xfrm>
            <a:off x="5867400" y="5002213"/>
            <a:ext cx="2873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I</a:t>
            </a:r>
          </a:p>
        </p:txBody>
      </p:sp>
      <p:sp>
        <p:nvSpPr>
          <p:cNvPr id="82052" name="Text Box 174"/>
          <p:cNvSpPr txBox="1">
            <a:spLocks noChangeArrowheads="1"/>
          </p:cNvSpPr>
          <p:nvPr/>
        </p:nvSpPr>
        <p:spPr bwMode="auto">
          <a:xfrm>
            <a:off x="6116638" y="2743200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000" b="1">
                <a:solidFill>
                  <a:srgbClr val="FFFF99"/>
                </a:solidFill>
              </a:rPr>
              <a:t>CD8</a:t>
            </a:r>
          </a:p>
        </p:txBody>
      </p:sp>
      <p:sp>
        <p:nvSpPr>
          <p:cNvPr id="82053" name="Text Box 175"/>
          <p:cNvSpPr txBox="1">
            <a:spLocks noChangeArrowheads="1"/>
          </p:cNvSpPr>
          <p:nvPr/>
        </p:nvSpPr>
        <p:spPr bwMode="auto">
          <a:xfrm>
            <a:off x="7432675" y="2743200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000" b="1">
                <a:solidFill>
                  <a:srgbClr val="FFFF99"/>
                </a:solidFill>
              </a:rPr>
              <a:t>CD4</a:t>
            </a:r>
            <a:endParaRPr lang="en-GB" sz="2000" b="1"/>
          </a:p>
        </p:txBody>
      </p:sp>
      <p:sp>
        <p:nvSpPr>
          <p:cNvPr id="82054" name="Text Box 176"/>
          <p:cNvSpPr txBox="1">
            <a:spLocks noChangeArrowheads="1"/>
          </p:cNvSpPr>
          <p:nvPr/>
        </p:nvSpPr>
        <p:spPr bwMode="auto">
          <a:xfrm>
            <a:off x="6324600" y="5759450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99"/>
                </a:solidFill>
              </a:rPr>
              <a:t>allo APC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82613" y="2527300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99"/>
                </a:solidFill>
              </a:rPr>
              <a:t>Alternative mechanism of recognition of allogeneic MHC molecules:</a:t>
            </a:r>
          </a:p>
          <a:p>
            <a:pPr lvl="1">
              <a:buFontTx/>
              <a:buChar char="•"/>
            </a:pPr>
            <a:r>
              <a:rPr lang="en-GB" b="1">
                <a:solidFill>
                  <a:srgbClr val="FFFF99"/>
                </a:solidFill>
              </a:rPr>
              <a:t> allogeneic MHC molecule is processed and presented as a peptide </a:t>
            </a:r>
            <a:r>
              <a:rPr lang="en-GB" b="1" i="1">
                <a:solidFill>
                  <a:srgbClr val="FFFF99"/>
                </a:solidFill>
              </a:rPr>
              <a:t>(similar to recognition of foreign peptide/self-MHC complexes)</a:t>
            </a:r>
            <a:r>
              <a:rPr lang="en-GB" b="1">
                <a:solidFill>
                  <a:srgbClr val="FFFF99"/>
                </a:solidFill>
              </a:rPr>
              <a:t>;</a:t>
            </a:r>
          </a:p>
          <a:p>
            <a:pPr lvl="1">
              <a:buFontTx/>
              <a:buChar char="•"/>
            </a:pPr>
            <a:r>
              <a:rPr lang="en-GB" b="1">
                <a:solidFill>
                  <a:srgbClr val="FFFF99"/>
                </a:solidFill>
              </a:rPr>
              <a:t> the complex is recognised on (host) autologous APC;</a:t>
            </a:r>
          </a:p>
          <a:p>
            <a:pPr lvl="1">
              <a:buFontTx/>
              <a:buChar char="•"/>
            </a:pPr>
            <a:r>
              <a:rPr lang="en-GB" b="1">
                <a:solidFill>
                  <a:srgbClr val="FFFF99"/>
                </a:solidFill>
              </a:rPr>
              <a:t> low frequency;</a:t>
            </a:r>
          </a:p>
          <a:p>
            <a:pPr lvl="1">
              <a:buFontTx/>
              <a:buChar char="•"/>
            </a:pPr>
            <a:r>
              <a:rPr lang="en-GB" b="1">
                <a:solidFill>
                  <a:srgbClr val="FFFF99"/>
                </a:solidFill>
              </a:rPr>
              <a:t> involved in chronic rejection.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013" y="1127125"/>
            <a:ext cx="7148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200" b="1">
                <a:solidFill>
                  <a:srgbClr val="FFFF99"/>
                </a:solidFill>
              </a:rPr>
              <a:t>The indirect pathway of allorecognition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424738" y="30448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GB">
              <a:solidFill>
                <a:srgbClr val="FFFF99"/>
              </a:solidFill>
            </a:endParaRPr>
          </a:p>
          <a:p>
            <a:endParaRPr lang="en-GB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257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hlink"/>
                </a:solidFill>
                <a:ea typeface="ＭＳ Ｐゴシック" charset="-128"/>
              </a:rPr>
              <a:t/>
            </a:r>
            <a:br>
              <a:rPr lang="en-US" sz="3600" smtClean="0">
                <a:solidFill>
                  <a:schemeClr val="hlink"/>
                </a:solidFill>
                <a:ea typeface="ＭＳ Ｐゴシック" charset="-128"/>
              </a:rPr>
            </a:br>
            <a:r>
              <a:rPr lang="en-US" sz="3600" smtClean="0">
                <a:solidFill>
                  <a:schemeClr val="hlink"/>
                </a:solidFill>
                <a:ea typeface="ＭＳ Ｐゴシック" charset="-128"/>
              </a:rPr>
              <a:t/>
            </a:r>
            <a:br>
              <a:rPr lang="en-US" sz="3600" smtClean="0">
                <a:solidFill>
                  <a:schemeClr val="hlink"/>
                </a:solidFill>
                <a:ea typeface="ＭＳ Ｐゴシック" charset="-128"/>
              </a:rPr>
            </a:br>
            <a:r>
              <a:rPr lang="en-US" sz="3600" smtClean="0">
                <a:solidFill>
                  <a:srgbClr val="FFFF99"/>
                </a:solidFill>
                <a:ea typeface="ＭＳ Ｐゴシック" charset="-128"/>
              </a:rPr>
              <a:t>Antigenicity and Immunogenicity</a:t>
            </a:r>
            <a:endParaRPr lang="en-US" smtClean="0">
              <a:solidFill>
                <a:srgbClr val="FFFF99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08050" y="663575"/>
            <a:ext cx="7200900" cy="458788"/>
          </a:xfrm>
          <a:prstGeom prst="rect">
            <a:avLst/>
          </a:prstGeom>
          <a:solidFill>
            <a:srgbClr val="000099"/>
          </a:solidFill>
          <a:ln w="12700">
            <a:solidFill>
              <a:srgbClr val="00DFCA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b="1">
                <a:solidFill>
                  <a:srgbClr val="FAFD00"/>
                </a:solidFill>
              </a:rPr>
              <a:t>Context of T cell antigen recognition affects outcomes</a:t>
            </a:r>
            <a:endParaRPr lang="en-GB" sz="3200" b="1">
              <a:solidFill>
                <a:srgbClr val="FAFD00"/>
              </a:solidFill>
            </a:endParaRPr>
          </a:p>
        </p:txBody>
      </p:sp>
      <p:sp>
        <p:nvSpPr>
          <p:cNvPr id="84995" name="Freeform 3" descr="10%"/>
          <p:cNvSpPr>
            <a:spLocks/>
          </p:cNvSpPr>
          <p:nvPr/>
        </p:nvSpPr>
        <p:spPr bwMode="auto">
          <a:xfrm>
            <a:off x="2857500" y="4038600"/>
            <a:ext cx="1296988" cy="1157288"/>
          </a:xfrm>
          <a:custGeom>
            <a:avLst/>
            <a:gdLst>
              <a:gd name="T0" fmla="*/ 2147483647 w 817"/>
              <a:gd name="T1" fmla="*/ 2147483647 h 729"/>
              <a:gd name="T2" fmla="*/ 2147483647 w 817"/>
              <a:gd name="T3" fmla="*/ 2147483647 h 729"/>
              <a:gd name="T4" fmla="*/ 2147483647 w 817"/>
              <a:gd name="T5" fmla="*/ 2147483647 h 729"/>
              <a:gd name="T6" fmla="*/ 0 w 817"/>
              <a:gd name="T7" fmla="*/ 2147483647 h 729"/>
              <a:gd name="T8" fmla="*/ 0 w 817"/>
              <a:gd name="T9" fmla="*/ 2147483647 h 729"/>
              <a:gd name="T10" fmla="*/ 2147483647 w 817"/>
              <a:gd name="T11" fmla="*/ 2147483647 h 729"/>
              <a:gd name="T12" fmla="*/ 2147483647 w 817"/>
              <a:gd name="T13" fmla="*/ 2147483647 h 729"/>
              <a:gd name="T14" fmla="*/ 2147483647 w 817"/>
              <a:gd name="T15" fmla="*/ 2147483647 h 729"/>
              <a:gd name="T16" fmla="*/ 2147483647 w 817"/>
              <a:gd name="T17" fmla="*/ 2147483647 h 729"/>
              <a:gd name="T18" fmla="*/ 2147483647 w 817"/>
              <a:gd name="T19" fmla="*/ 2147483647 h 729"/>
              <a:gd name="T20" fmla="*/ 2147483647 w 817"/>
              <a:gd name="T21" fmla="*/ 2147483647 h 729"/>
              <a:gd name="T22" fmla="*/ 2147483647 w 817"/>
              <a:gd name="T23" fmla="*/ 2147483647 h 729"/>
              <a:gd name="T24" fmla="*/ 2147483647 w 817"/>
              <a:gd name="T25" fmla="*/ 2147483647 h 729"/>
              <a:gd name="T26" fmla="*/ 2147483647 w 817"/>
              <a:gd name="T27" fmla="*/ 2147483647 h 729"/>
              <a:gd name="T28" fmla="*/ 2147483647 w 817"/>
              <a:gd name="T29" fmla="*/ 2147483647 h 729"/>
              <a:gd name="T30" fmla="*/ 2147483647 w 817"/>
              <a:gd name="T31" fmla="*/ 2147483647 h 729"/>
              <a:gd name="T32" fmla="*/ 2147483647 w 817"/>
              <a:gd name="T33" fmla="*/ 2147483647 h 729"/>
              <a:gd name="T34" fmla="*/ 2147483647 w 817"/>
              <a:gd name="T35" fmla="*/ 2147483647 h 729"/>
              <a:gd name="T36" fmla="*/ 2147483647 w 817"/>
              <a:gd name="T37" fmla="*/ 2147483647 h 729"/>
              <a:gd name="T38" fmla="*/ 2147483647 w 817"/>
              <a:gd name="T39" fmla="*/ 2147483647 h 729"/>
              <a:gd name="T40" fmla="*/ 2147483647 w 817"/>
              <a:gd name="T41" fmla="*/ 2147483647 h 729"/>
              <a:gd name="T42" fmla="*/ 2147483647 w 817"/>
              <a:gd name="T43" fmla="*/ 2147483647 h 729"/>
              <a:gd name="T44" fmla="*/ 2147483647 w 817"/>
              <a:gd name="T45" fmla="*/ 2147483647 h 729"/>
              <a:gd name="T46" fmla="*/ 2147483647 w 817"/>
              <a:gd name="T47" fmla="*/ 2147483647 h 729"/>
              <a:gd name="T48" fmla="*/ 2147483647 w 817"/>
              <a:gd name="T49" fmla="*/ 2147483647 h 729"/>
              <a:gd name="T50" fmla="*/ 2147483647 w 817"/>
              <a:gd name="T51" fmla="*/ 2147483647 h 729"/>
              <a:gd name="T52" fmla="*/ 2147483647 w 817"/>
              <a:gd name="T53" fmla="*/ 2147483647 h 729"/>
              <a:gd name="T54" fmla="*/ 2147483647 w 817"/>
              <a:gd name="T55" fmla="*/ 0 h 729"/>
              <a:gd name="T56" fmla="*/ 2147483647 w 817"/>
              <a:gd name="T57" fmla="*/ 0 h 729"/>
              <a:gd name="T58" fmla="*/ 2147483647 w 817"/>
              <a:gd name="T59" fmla="*/ 2147483647 h 729"/>
              <a:gd name="T60" fmla="*/ 2147483647 w 817"/>
              <a:gd name="T61" fmla="*/ 2147483647 h 729"/>
              <a:gd name="T62" fmla="*/ 2147483647 w 817"/>
              <a:gd name="T63" fmla="*/ 2147483647 h 729"/>
              <a:gd name="T64" fmla="*/ 2147483647 w 817"/>
              <a:gd name="T65" fmla="*/ 2147483647 h 729"/>
              <a:gd name="T66" fmla="*/ 2147483647 w 817"/>
              <a:gd name="T67" fmla="*/ 2147483647 h 729"/>
              <a:gd name="T68" fmla="*/ 2147483647 w 817"/>
              <a:gd name="T69" fmla="*/ 2147483647 h 729"/>
              <a:gd name="T70" fmla="*/ 2147483647 w 817"/>
              <a:gd name="T71" fmla="*/ 2147483647 h 729"/>
              <a:gd name="T72" fmla="*/ 2147483647 w 817"/>
              <a:gd name="T73" fmla="*/ 2147483647 h 729"/>
              <a:gd name="T74" fmla="*/ 2147483647 w 817"/>
              <a:gd name="T75" fmla="*/ 2147483647 h 729"/>
              <a:gd name="T76" fmla="*/ 2147483647 w 817"/>
              <a:gd name="T77" fmla="*/ 2147483647 h 7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17"/>
              <a:gd name="T118" fmla="*/ 0 h 729"/>
              <a:gd name="T119" fmla="*/ 817 w 817"/>
              <a:gd name="T120" fmla="*/ 729 h 7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17" h="729">
                <a:moveTo>
                  <a:pt x="63" y="728"/>
                </a:moveTo>
                <a:lnTo>
                  <a:pt x="55" y="688"/>
                </a:lnTo>
                <a:lnTo>
                  <a:pt x="40" y="617"/>
                </a:lnTo>
                <a:lnTo>
                  <a:pt x="24" y="546"/>
                </a:lnTo>
                <a:lnTo>
                  <a:pt x="16" y="483"/>
                </a:lnTo>
                <a:lnTo>
                  <a:pt x="8" y="451"/>
                </a:lnTo>
                <a:lnTo>
                  <a:pt x="8" y="419"/>
                </a:lnTo>
                <a:lnTo>
                  <a:pt x="0" y="364"/>
                </a:lnTo>
                <a:lnTo>
                  <a:pt x="0" y="317"/>
                </a:lnTo>
                <a:lnTo>
                  <a:pt x="0" y="261"/>
                </a:lnTo>
                <a:lnTo>
                  <a:pt x="0" y="245"/>
                </a:lnTo>
                <a:lnTo>
                  <a:pt x="8" y="222"/>
                </a:lnTo>
                <a:lnTo>
                  <a:pt x="16" y="182"/>
                </a:lnTo>
                <a:lnTo>
                  <a:pt x="32" y="142"/>
                </a:lnTo>
                <a:lnTo>
                  <a:pt x="55" y="95"/>
                </a:lnTo>
                <a:lnTo>
                  <a:pt x="63" y="71"/>
                </a:lnTo>
                <a:lnTo>
                  <a:pt x="71" y="55"/>
                </a:lnTo>
                <a:lnTo>
                  <a:pt x="79" y="47"/>
                </a:lnTo>
                <a:lnTo>
                  <a:pt x="95" y="32"/>
                </a:lnTo>
                <a:lnTo>
                  <a:pt x="119" y="16"/>
                </a:lnTo>
                <a:lnTo>
                  <a:pt x="135" y="8"/>
                </a:lnTo>
                <a:lnTo>
                  <a:pt x="143" y="8"/>
                </a:lnTo>
                <a:lnTo>
                  <a:pt x="174" y="8"/>
                </a:lnTo>
                <a:lnTo>
                  <a:pt x="190" y="16"/>
                </a:lnTo>
                <a:lnTo>
                  <a:pt x="198" y="16"/>
                </a:lnTo>
                <a:lnTo>
                  <a:pt x="222" y="24"/>
                </a:lnTo>
                <a:lnTo>
                  <a:pt x="246" y="40"/>
                </a:lnTo>
                <a:lnTo>
                  <a:pt x="277" y="71"/>
                </a:lnTo>
                <a:lnTo>
                  <a:pt x="293" y="103"/>
                </a:lnTo>
                <a:lnTo>
                  <a:pt x="301" y="127"/>
                </a:lnTo>
                <a:lnTo>
                  <a:pt x="301" y="135"/>
                </a:lnTo>
                <a:lnTo>
                  <a:pt x="309" y="150"/>
                </a:lnTo>
                <a:lnTo>
                  <a:pt x="317" y="166"/>
                </a:lnTo>
                <a:lnTo>
                  <a:pt x="333" y="182"/>
                </a:lnTo>
                <a:lnTo>
                  <a:pt x="341" y="190"/>
                </a:lnTo>
                <a:lnTo>
                  <a:pt x="357" y="198"/>
                </a:lnTo>
                <a:lnTo>
                  <a:pt x="388" y="206"/>
                </a:lnTo>
                <a:lnTo>
                  <a:pt x="404" y="206"/>
                </a:lnTo>
                <a:lnTo>
                  <a:pt x="420" y="206"/>
                </a:lnTo>
                <a:lnTo>
                  <a:pt x="428" y="206"/>
                </a:lnTo>
                <a:lnTo>
                  <a:pt x="459" y="198"/>
                </a:lnTo>
                <a:lnTo>
                  <a:pt x="467" y="198"/>
                </a:lnTo>
                <a:lnTo>
                  <a:pt x="483" y="190"/>
                </a:lnTo>
                <a:lnTo>
                  <a:pt x="507" y="174"/>
                </a:lnTo>
                <a:lnTo>
                  <a:pt x="515" y="158"/>
                </a:lnTo>
                <a:lnTo>
                  <a:pt x="523" y="150"/>
                </a:lnTo>
                <a:lnTo>
                  <a:pt x="531" y="135"/>
                </a:lnTo>
                <a:lnTo>
                  <a:pt x="531" y="127"/>
                </a:lnTo>
                <a:lnTo>
                  <a:pt x="531" y="111"/>
                </a:lnTo>
                <a:lnTo>
                  <a:pt x="547" y="71"/>
                </a:lnTo>
                <a:lnTo>
                  <a:pt x="562" y="47"/>
                </a:lnTo>
                <a:lnTo>
                  <a:pt x="586" y="24"/>
                </a:lnTo>
                <a:lnTo>
                  <a:pt x="602" y="16"/>
                </a:lnTo>
                <a:lnTo>
                  <a:pt x="610" y="8"/>
                </a:lnTo>
                <a:lnTo>
                  <a:pt x="618" y="8"/>
                </a:lnTo>
                <a:lnTo>
                  <a:pt x="642" y="0"/>
                </a:lnTo>
                <a:lnTo>
                  <a:pt x="650" y="0"/>
                </a:lnTo>
                <a:lnTo>
                  <a:pt x="665" y="0"/>
                </a:lnTo>
                <a:lnTo>
                  <a:pt x="689" y="8"/>
                </a:lnTo>
                <a:lnTo>
                  <a:pt x="697" y="16"/>
                </a:lnTo>
                <a:lnTo>
                  <a:pt x="705" y="24"/>
                </a:lnTo>
                <a:lnTo>
                  <a:pt x="713" y="32"/>
                </a:lnTo>
                <a:lnTo>
                  <a:pt x="729" y="47"/>
                </a:lnTo>
                <a:lnTo>
                  <a:pt x="745" y="71"/>
                </a:lnTo>
                <a:lnTo>
                  <a:pt x="768" y="119"/>
                </a:lnTo>
                <a:lnTo>
                  <a:pt x="784" y="158"/>
                </a:lnTo>
                <a:lnTo>
                  <a:pt x="792" y="182"/>
                </a:lnTo>
                <a:lnTo>
                  <a:pt x="800" y="206"/>
                </a:lnTo>
                <a:lnTo>
                  <a:pt x="808" y="253"/>
                </a:lnTo>
                <a:lnTo>
                  <a:pt x="816" y="317"/>
                </a:lnTo>
                <a:lnTo>
                  <a:pt x="816" y="388"/>
                </a:lnTo>
                <a:lnTo>
                  <a:pt x="816" y="427"/>
                </a:lnTo>
                <a:lnTo>
                  <a:pt x="816" y="459"/>
                </a:lnTo>
                <a:lnTo>
                  <a:pt x="808" y="538"/>
                </a:lnTo>
                <a:lnTo>
                  <a:pt x="792" y="609"/>
                </a:lnTo>
                <a:lnTo>
                  <a:pt x="776" y="681"/>
                </a:lnTo>
                <a:lnTo>
                  <a:pt x="761" y="720"/>
                </a:lnTo>
                <a:lnTo>
                  <a:pt x="63" y="728"/>
                </a:lnTo>
              </a:path>
            </a:pathLst>
          </a:custGeom>
          <a:pattFill prst="pct10">
            <a:fgClr>
              <a:srgbClr val="006B61"/>
            </a:fgClr>
            <a:bgClr>
              <a:srgbClr val="8CF4EA"/>
            </a:bgClr>
          </a:pattFill>
          <a:ln w="25400" cap="rnd">
            <a:solidFill>
              <a:srgbClr val="006B6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96" name="Oval 4" descr="10%"/>
          <p:cNvSpPr>
            <a:spLocks noChangeArrowheads="1"/>
          </p:cNvSpPr>
          <p:nvPr/>
        </p:nvSpPr>
        <p:spPr bwMode="auto">
          <a:xfrm>
            <a:off x="3371850" y="3962400"/>
            <a:ext cx="266700" cy="292100"/>
          </a:xfrm>
          <a:prstGeom prst="ellipse">
            <a:avLst/>
          </a:prstGeom>
          <a:pattFill prst="pct10">
            <a:fgClr>
              <a:srgbClr val="8CF4EA"/>
            </a:fgClr>
            <a:bgClr>
              <a:srgbClr val="006B61"/>
            </a:bgClr>
          </a:pattFill>
          <a:ln w="25400">
            <a:solidFill>
              <a:srgbClr val="8CF4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1296988" y="5208588"/>
            <a:ext cx="4673600" cy="546100"/>
            <a:chOff x="1849" y="3329"/>
            <a:chExt cx="2944" cy="344"/>
          </a:xfrm>
        </p:grpSpPr>
        <p:sp>
          <p:nvSpPr>
            <p:cNvPr id="85029" name="Arc 6" descr="Wide downward diagonal"/>
            <p:cNvSpPr>
              <a:spLocks/>
            </p:cNvSpPr>
            <p:nvPr/>
          </p:nvSpPr>
          <p:spPr bwMode="auto">
            <a:xfrm>
              <a:off x="3320" y="3329"/>
              <a:ext cx="1473" cy="344"/>
            </a:xfrm>
            <a:custGeom>
              <a:avLst/>
              <a:gdLst>
                <a:gd name="T0" fmla="*/ 0 w 21614"/>
                <a:gd name="T1" fmla="*/ 0 h 21600"/>
                <a:gd name="T2" fmla="*/ 0 w 21614"/>
                <a:gd name="T3" fmla="*/ 0 h 21600"/>
                <a:gd name="T4" fmla="*/ 0 w 21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4"/>
                <a:gd name="T10" fmla="*/ 0 h 21600"/>
                <a:gd name="T11" fmla="*/ 21614 w 21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4" h="21600" fill="none" extrusionOk="0">
                  <a:moveTo>
                    <a:pt x="-1" y="0"/>
                  </a:moveTo>
                  <a:cubicBezTo>
                    <a:pt x="4" y="0"/>
                    <a:pt x="9" y="-1"/>
                    <a:pt x="14" y="0"/>
                  </a:cubicBezTo>
                  <a:cubicBezTo>
                    <a:pt x="11943" y="0"/>
                    <a:pt x="21614" y="9670"/>
                    <a:pt x="21614" y="21600"/>
                  </a:cubicBezTo>
                </a:path>
                <a:path w="21614" h="21600" stroke="0" extrusionOk="0">
                  <a:moveTo>
                    <a:pt x="-1" y="0"/>
                  </a:moveTo>
                  <a:cubicBezTo>
                    <a:pt x="4" y="0"/>
                    <a:pt x="9" y="-1"/>
                    <a:pt x="14" y="0"/>
                  </a:cubicBezTo>
                  <a:cubicBezTo>
                    <a:pt x="11943" y="0"/>
                    <a:pt x="21614" y="9670"/>
                    <a:pt x="21614" y="21600"/>
                  </a:cubicBezTo>
                  <a:lnTo>
                    <a:pt x="14" y="21600"/>
                  </a:lnTo>
                  <a:lnTo>
                    <a:pt x="-1" y="0"/>
                  </a:lnTo>
                  <a:close/>
                </a:path>
              </a:pathLst>
            </a:custGeom>
            <a:pattFill prst="wdDnDiag">
              <a:fgClr>
                <a:srgbClr val="006B61"/>
              </a:fgClr>
              <a:bgClr>
                <a:srgbClr val="8CF4EA"/>
              </a:bgClr>
            </a:pattFill>
            <a:ln w="50800" cap="rnd">
              <a:solidFill>
                <a:srgbClr val="006B6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Arc 7" descr="Wide downward diagonal"/>
            <p:cNvSpPr>
              <a:spLocks/>
            </p:cNvSpPr>
            <p:nvPr/>
          </p:nvSpPr>
          <p:spPr bwMode="auto">
            <a:xfrm>
              <a:off x="1849" y="3329"/>
              <a:ext cx="1472" cy="344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675"/>
                    <a:pt x="9662" y="6"/>
                    <a:pt x="21585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675"/>
                    <a:pt x="9662" y="6"/>
                    <a:pt x="21585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pattFill prst="wdDnDiag">
              <a:fgClr>
                <a:srgbClr val="006B61"/>
              </a:fgClr>
              <a:bgClr>
                <a:srgbClr val="8CF4EA"/>
              </a:bgClr>
            </a:pattFill>
            <a:ln w="50800" cap="rnd">
              <a:solidFill>
                <a:srgbClr val="006B6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8" name="Freeform 8" descr="10%"/>
          <p:cNvSpPr>
            <a:spLocks/>
          </p:cNvSpPr>
          <p:nvPr/>
        </p:nvSpPr>
        <p:spPr bwMode="auto">
          <a:xfrm>
            <a:off x="2247900" y="2527300"/>
            <a:ext cx="598488" cy="2516188"/>
          </a:xfrm>
          <a:custGeom>
            <a:avLst/>
            <a:gdLst>
              <a:gd name="T0" fmla="*/ 2147483647 w 377"/>
              <a:gd name="T1" fmla="*/ 2147483647 h 1585"/>
              <a:gd name="T2" fmla="*/ 2147483647 w 377"/>
              <a:gd name="T3" fmla="*/ 2147483647 h 1585"/>
              <a:gd name="T4" fmla="*/ 2147483647 w 377"/>
              <a:gd name="T5" fmla="*/ 2147483647 h 1585"/>
              <a:gd name="T6" fmla="*/ 2147483647 w 377"/>
              <a:gd name="T7" fmla="*/ 2147483647 h 1585"/>
              <a:gd name="T8" fmla="*/ 2147483647 w 377"/>
              <a:gd name="T9" fmla="*/ 2147483647 h 1585"/>
              <a:gd name="T10" fmla="*/ 2147483647 w 377"/>
              <a:gd name="T11" fmla="*/ 2147483647 h 1585"/>
              <a:gd name="T12" fmla="*/ 2147483647 w 377"/>
              <a:gd name="T13" fmla="*/ 2147483647 h 1585"/>
              <a:gd name="T14" fmla="*/ 2147483647 w 377"/>
              <a:gd name="T15" fmla="*/ 2147483647 h 1585"/>
              <a:gd name="T16" fmla="*/ 2147483647 w 377"/>
              <a:gd name="T17" fmla="*/ 2147483647 h 1585"/>
              <a:gd name="T18" fmla="*/ 2147483647 w 377"/>
              <a:gd name="T19" fmla="*/ 2147483647 h 1585"/>
              <a:gd name="T20" fmla="*/ 2147483647 w 377"/>
              <a:gd name="T21" fmla="*/ 2147483647 h 1585"/>
              <a:gd name="T22" fmla="*/ 2147483647 w 377"/>
              <a:gd name="T23" fmla="*/ 2147483647 h 1585"/>
              <a:gd name="T24" fmla="*/ 2147483647 w 377"/>
              <a:gd name="T25" fmla="*/ 2147483647 h 1585"/>
              <a:gd name="T26" fmla="*/ 2147483647 w 377"/>
              <a:gd name="T27" fmla="*/ 2147483647 h 1585"/>
              <a:gd name="T28" fmla="*/ 2147483647 w 377"/>
              <a:gd name="T29" fmla="*/ 2147483647 h 1585"/>
              <a:gd name="T30" fmla="*/ 2147483647 w 377"/>
              <a:gd name="T31" fmla="*/ 2147483647 h 1585"/>
              <a:gd name="T32" fmla="*/ 2147483647 w 377"/>
              <a:gd name="T33" fmla="*/ 2147483647 h 1585"/>
              <a:gd name="T34" fmla="*/ 2147483647 w 377"/>
              <a:gd name="T35" fmla="*/ 2147483647 h 1585"/>
              <a:gd name="T36" fmla="*/ 2147483647 w 377"/>
              <a:gd name="T37" fmla="*/ 2147483647 h 1585"/>
              <a:gd name="T38" fmla="*/ 2147483647 w 377"/>
              <a:gd name="T39" fmla="*/ 2147483647 h 1585"/>
              <a:gd name="T40" fmla="*/ 2147483647 w 377"/>
              <a:gd name="T41" fmla="*/ 2147483647 h 1585"/>
              <a:gd name="T42" fmla="*/ 2147483647 w 377"/>
              <a:gd name="T43" fmla="*/ 2147483647 h 1585"/>
              <a:gd name="T44" fmla="*/ 2147483647 w 377"/>
              <a:gd name="T45" fmla="*/ 2147483647 h 1585"/>
              <a:gd name="T46" fmla="*/ 2147483647 w 377"/>
              <a:gd name="T47" fmla="*/ 2147483647 h 1585"/>
              <a:gd name="T48" fmla="*/ 2147483647 w 377"/>
              <a:gd name="T49" fmla="*/ 2147483647 h 1585"/>
              <a:gd name="T50" fmla="*/ 2147483647 w 377"/>
              <a:gd name="T51" fmla="*/ 2147483647 h 1585"/>
              <a:gd name="T52" fmla="*/ 2147483647 w 377"/>
              <a:gd name="T53" fmla="*/ 2147483647 h 1585"/>
              <a:gd name="T54" fmla="*/ 2147483647 w 377"/>
              <a:gd name="T55" fmla="*/ 2147483647 h 1585"/>
              <a:gd name="T56" fmla="*/ 2147483647 w 377"/>
              <a:gd name="T57" fmla="*/ 2147483647 h 1585"/>
              <a:gd name="T58" fmla="*/ 2147483647 w 377"/>
              <a:gd name="T59" fmla="*/ 2147483647 h 1585"/>
              <a:gd name="T60" fmla="*/ 2147483647 w 377"/>
              <a:gd name="T61" fmla="*/ 2147483647 h 1585"/>
              <a:gd name="T62" fmla="*/ 2147483647 w 377"/>
              <a:gd name="T63" fmla="*/ 2147483647 h 1585"/>
              <a:gd name="T64" fmla="*/ 2147483647 w 377"/>
              <a:gd name="T65" fmla="*/ 2147483647 h 1585"/>
              <a:gd name="T66" fmla="*/ 2147483647 w 377"/>
              <a:gd name="T67" fmla="*/ 2147483647 h 1585"/>
              <a:gd name="T68" fmla="*/ 2147483647 w 377"/>
              <a:gd name="T69" fmla="*/ 2147483647 h 1585"/>
              <a:gd name="T70" fmla="*/ 2147483647 w 377"/>
              <a:gd name="T71" fmla="*/ 2147483647 h 1585"/>
              <a:gd name="T72" fmla="*/ 2147483647 w 377"/>
              <a:gd name="T73" fmla="*/ 2147483647 h 1585"/>
              <a:gd name="T74" fmla="*/ 0 w 377"/>
              <a:gd name="T75" fmla="*/ 2147483647 h 1585"/>
              <a:gd name="T76" fmla="*/ 0 w 377"/>
              <a:gd name="T77" fmla="*/ 2147483647 h 1585"/>
              <a:gd name="T78" fmla="*/ 0 w 377"/>
              <a:gd name="T79" fmla="*/ 2147483647 h 1585"/>
              <a:gd name="T80" fmla="*/ 2147483647 w 377"/>
              <a:gd name="T81" fmla="*/ 2147483647 h 1585"/>
              <a:gd name="T82" fmla="*/ 2147483647 w 377"/>
              <a:gd name="T83" fmla="*/ 2147483647 h 1585"/>
              <a:gd name="T84" fmla="*/ 2147483647 w 377"/>
              <a:gd name="T85" fmla="*/ 2147483647 h 1585"/>
              <a:gd name="T86" fmla="*/ 2147483647 w 377"/>
              <a:gd name="T87" fmla="*/ 2147483647 h 1585"/>
              <a:gd name="T88" fmla="*/ 2147483647 w 377"/>
              <a:gd name="T89" fmla="*/ 2147483647 h 1585"/>
              <a:gd name="T90" fmla="*/ 2147483647 w 377"/>
              <a:gd name="T91" fmla="*/ 2147483647 h 1585"/>
              <a:gd name="T92" fmla="*/ 2147483647 w 377"/>
              <a:gd name="T93" fmla="*/ 2147483647 h 1585"/>
              <a:gd name="T94" fmla="*/ 2147483647 w 377"/>
              <a:gd name="T95" fmla="*/ 2147483647 h 1585"/>
              <a:gd name="T96" fmla="*/ 2147483647 w 377"/>
              <a:gd name="T97" fmla="*/ 2147483647 h 1585"/>
              <a:gd name="T98" fmla="*/ 2147483647 w 377"/>
              <a:gd name="T99" fmla="*/ 2147483647 h 1585"/>
              <a:gd name="T100" fmla="*/ 2147483647 w 377"/>
              <a:gd name="T101" fmla="*/ 0 h 15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7"/>
              <a:gd name="T154" fmla="*/ 0 h 1585"/>
              <a:gd name="T155" fmla="*/ 377 w 377"/>
              <a:gd name="T156" fmla="*/ 1585 h 15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7" h="1585">
                <a:moveTo>
                  <a:pt x="227" y="8"/>
                </a:moveTo>
                <a:lnTo>
                  <a:pt x="219" y="40"/>
                </a:lnTo>
                <a:lnTo>
                  <a:pt x="212" y="80"/>
                </a:lnTo>
                <a:lnTo>
                  <a:pt x="196" y="127"/>
                </a:lnTo>
                <a:lnTo>
                  <a:pt x="188" y="175"/>
                </a:lnTo>
                <a:lnTo>
                  <a:pt x="180" y="215"/>
                </a:lnTo>
                <a:lnTo>
                  <a:pt x="172" y="247"/>
                </a:lnTo>
                <a:lnTo>
                  <a:pt x="165" y="287"/>
                </a:lnTo>
                <a:lnTo>
                  <a:pt x="157" y="318"/>
                </a:lnTo>
                <a:lnTo>
                  <a:pt x="149" y="358"/>
                </a:lnTo>
                <a:lnTo>
                  <a:pt x="141" y="390"/>
                </a:lnTo>
                <a:lnTo>
                  <a:pt x="141" y="414"/>
                </a:lnTo>
                <a:lnTo>
                  <a:pt x="133" y="438"/>
                </a:lnTo>
                <a:lnTo>
                  <a:pt x="125" y="470"/>
                </a:lnTo>
                <a:lnTo>
                  <a:pt x="125" y="486"/>
                </a:lnTo>
                <a:lnTo>
                  <a:pt x="118" y="509"/>
                </a:lnTo>
                <a:lnTo>
                  <a:pt x="118" y="525"/>
                </a:lnTo>
                <a:lnTo>
                  <a:pt x="118" y="533"/>
                </a:lnTo>
                <a:lnTo>
                  <a:pt x="110" y="605"/>
                </a:lnTo>
                <a:lnTo>
                  <a:pt x="102" y="724"/>
                </a:lnTo>
                <a:lnTo>
                  <a:pt x="94" y="788"/>
                </a:lnTo>
                <a:lnTo>
                  <a:pt x="94" y="820"/>
                </a:lnTo>
                <a:lnTo>
                  <a:pt x="102" y="884"/>
                </a:lnTo>
                <a:lnTo>
                  <a:pt x="110" y="947"/>
                </a:lnTo>
                <a:lnTo>
                  <a:pt x="118" y="1011"/>
                </a:lnTo>
                <a:lnTo>
                  <a:pt x="125" y="1043"/>
                </a:lnTo>
                <a:lnTo>
                  <a:pt x="133" y="1059"/>
                </a:lnTo>
                <a:lnTo>
                  <a:pt x="141" y="1090"/>
                </a:lnTo>
                <a:lnTo>
                  <a:pt x="157" y="1122"/>
                </a:lnTo>
                <a:lnTo>
                  <a:pt x="165" y="1138"/>
                </a:lnTo>
                <a:lnTo>
                  <a:pt x="180" y="1170"/>
                </a:lnTo>
                <a:lnTo>
                  <a:pt x="196" y="1186"/>
                </a:lnTo>
                <a:lnTo>
                  <a:pt x="212" y="1210"/>
                </a:lnTo>
                <a:lnTo>
                  <a:pt x="219" y="1218"/>
                </a:lnTo>
                <a:lnTo>
                  <a:pt x="235" y="1226"/>
                </a:lnTo>
                <a:lnTo>
                  <a:pt x="259" y="1242"/>
                </a:lnTo>
                <a:lnTo>
                  <a:pt x="282" y="1266"/>
                </a:lnTo>
                <a:lnTo>
                  <a:pt x="306" y="1282"/>
                </a:lnTo>
                <a:lnTo>
                  <a:pt x="329" y="1289"/>
                </a:lnTo>
                <a:lnTo>
                  <a:pt x="337" y="1305"/>
                </a:lnTo>
                <a:lnTo>
                  <a:pt x="345" y="1321"/>
                </a:lnTo>
                <a:lnTo>
                  <a:pt x="345" y="1337"/>
                </a:lnTo>
                <a:lnTo>
                  <a:pt x="345" y="1345"/>
                </a:lnTo>
                <a:lnTo>
                  <a:pt x="353" y="1369"/>
                </a:lnTo>
                <a:lnTo>
                  <a:pt x="353" y="1393"/>
                </a:lnTo>
                <a:lnTo>
                  <a:pt x="353" y="1401"/>
                </a:lnTo>
                <a:lnTo>
                  <a:pt x="360" y="1433"/>
                </a:lnTo>
                <a:lnTo>
                  <a:pt x="360" y="1465"/>
                </a:lnTo>
                <a:lnTo>
                  <a:pt x="368" y="1504"/>
                </a:lnTo>
                <a:lnTo>
                  <a:pt x="376" y="1544"/>
                </a:lnTo>
                <a:lnTo>
                  <a:pt x="376" y="1552"/>
                </a:lnTo>
                <a:lnTo>
                  <a:pt x="376" y="1568"/>
                </a:lnTo>
                <a:lnTo>
                  <a:pt x="376" y="1584"/>
                </a:lnTo>
                <a:lnTo>
                  <a:pt x="376" y="1576"/>
                </a:lnTo>
                <a:lnTo>
                  <a:pt x="368" y="1584"/>
                </a:lnTo>
                <a:lnTo>
                  <a:pt x="360" y="1584"/>
                </a:lnTo>
                <a:lnTo>
                  <a:pt x="353" y="1584"/>
                </a:lnTo>
                <a:lnTo>
                  <a:pt x="337" y="1576"/>
                </a:lnTo>
                <a:lnTo>
                  <a:pt x="321" y="1568"/>
                </a:lnTo>
                <a:lnTo>
                  <a:pt x="306" y="1560"/>
                </a:lnTo>
                <a:lnTo>
                  <a:pt x="266" y="1536"/>
                </a:lnTo>
                <a:lnTo>
                  <a:pt x="235" y="1512"/>
                </a:lnTo>
                <a:lnTo>
                  <a:pt x="212" y="1481"/>
                </a:lnTo>
                <a:lnTo>
                  <a:pt x="196" y="1465"/>
                </a:lnTo>
                <a:lnTo>
                  <a:pt x="172" y="1433"/>
                </a:lnTo>
                <a:lnTo>
                  <a:pt x="125" y="1361"/>
                </a:lnTo>
                <a:lnTo>
                  <a:pt x="102" y="1329"/>
                </a:lnTo>
                <a:lnTo>
                  <a:pt x="94" y="1313"/>
                </a:lnTo>
                <a:lnTo>
                  <a:pt x="78" y="1274"/>
                </a:lnTo>
                <a:lnTo>
                  <a:pt x="63" y="1226"/>
                </a:lnTo>
                <a:lnTo>
                  <a:pt x="47" y="1178"/>
                </a:lnTo>
                <a:lnTo>
                  <a:pt x="39" y="1146"/>
                </a:lnTo>
                <a:lnTo>
                  <a:pt x="31" y="1122"/>
                </a:lnTo>
                <a:lnTo>
                  <a:pt x="16" y="1059"/>
                </a:lnTo>
                <a:lnTo>
                  <a:pt x="8" y="1003"/>
                </a:lnTo>
                <a:lnTo>
                  <a:pt x="0" y="939"/>
                </a:lnTo>
                <a:lnTo>
                  <a:pt x="0" y="915"/>
                </a:lnTo>
                <a:lnTo>
                  <a:pt x="0" y="860"/>
                </a:lnTo>
                <a:lnTo>
                  <a:pt x="0" y="740"/>
                </a:lnTo>
                <a:lnTo>
                  <a:pt x="0" y="685"/>
                </a:lnTo>
                <a:lnTo>
                  <a:pt x="8" y="653"/>
                </a:lnTo>
                <a:lnTo>
                  <a:pt x="8" y="605"/>
                </a:lnTo>
                <a:lnTo>
                  <a:pt x="16" y="557"/>
                </a:lnTo>
                <a:lnTo>
                  <a:pt x="24" y="501"/>
                </a:lnTo>
                <a:lnTo>
                  <a:pt x="24" y="486"/>
                </a:lnTo>
                <a:lnTo>
                  <a:pt x="24" y="478"/>
                </a:lnTo>
                <a:lnTo>
                  <a:pt x="31" y="446"/>
                </a:lnTo>
                <a:lnTo>
                  <a:pt x="39" y="414"/>
                </a:lnTo>
                <a:lnTo>
                  <a:pt x="47" y="382"/>
                </a:lnTo>
                <a:lnTo>
                  <a:pt x="55" y="342"/>
                </a:lnTo>
                <a:lnTo>
                  <a:pt x="63" y="302"/>
                </a:lnTo>
                <a:lnTo>
                  <a:pt x="71" y="263"/>
                </a:lnTo>
                <a:lnTo>
                  <a:pt x="78" y="223"/>
                </a:lnTo>
                <a:lnTo>
                  <a:pt x="86" y="199"/>
                </a:lnTo>
                <a:lnTo>
                  <a:pt x="94" y="175"/>
                </a:lnTo>
                <a:lnTo>
                  <a:pt x="102" y="135"/>
                </a:lnTo>
                <a:lnTo>
                  <a:pt x="110" y="103"/>
                </a:lnTo>
                <a:lnTo>
                  <a:pt x="125" y="64"/>
                </a:lnTo>
                <a:lnTo>
                  <a:pt x="133" y="40"/>
                </a:lnTo>
                <a:lnTo>
                  <a:pt x="133" y="24"/>
                </a:lnTo>
                <a:lnTo>
                  <a:pt x="141" y="16"/>
                </a:lnTo>
                <a:lnTo>
                  <a:pt x="149" y="0"/>
                </a:lnTo>
                <a:lnTo>
                  <a:pt x="227" y="8"/>
                </a:lnTo>
              </a:path>
            </a:pathLst>
          </a:custGeom>
          <a:pattFill prst="pct1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Freeform 9" descr="10%"/>
          <p:cNvSpPr>
            <a:spLocks/>
          </p:cNvSpPr>
          <p:nvPr/>
        </p:nvSpPr>
        <p:spPr bwMode="auto">
          <a:xfrm>
            <a:off x="2235200" y="2527300"/>
            <a:ext cx="649288" cy="2566988"/>
          </a:xfrm>
          <a:custGeom>
            <a:avLst/>
            <a:gdLst>
              <a:gd name="T0" fmla="*/ 2147483647 w 409"/>
              <a:gd name="T1" fmla="*/ 2147483647 h 1617"/>
              <a:gd name="T2" fmla="*/ 2147483647 w 409"/>
              <a:gd name="T3" fmla="*/ 2147483647 h 1617"/>
              <a:gd name="T4" fmla="*/ 2147483647 w 409"/>
              <a:gd name="T5" fmla="*/ 2147483647 h 1617"/>
              <a:gd name="T6" fmla="*/ 2147483647 w 409"/>
              <a:gd name="T7" fmla="*/ 2147483647 h 1617"/>
              <a:gd name="T8" fmla="*/ 2147483647 w 409"/>
              <a:gd name="T9" fmla="*/ 2147483647 h 1617"/>
              <a:gd name="T10" fmla="*/ 2147483647 w 409"/>
              <a:gd name="T11" fmla="*/ 2147483647 h 1617"/>
              <a:gd name="T12" fmla="*/ 2147483647 w 409"/>
              <a:gd name="T13" fmla="*/ 2147483647 h 1617"/>
              <a:gd name="T14" fmla="*/ 2147483647 w 409"/>
              <a:gd name="T15" fmla="*/ 2147483647 h 1617"/>
              <a:gd name="T16" fmla="*/ 2147483647 w 409"/>
              <a:gd name="T17" fmla="*/ 2147483647 h 1617"/>
              <a:gd name="T18" fmla="*/ 2147483647 w 409"/>
              <a:gd name="T19" fmla="*/ 2147483647 h 1617"/>
              <a:gd name="T20" fmla="*/ 2147483647 w 409"/>
              <a:gd name="T21" fmla="*/ 2147483647 h 1617"/>
              <a:gd name="T22" fmla="*/ 2147483647 w 409"/>
              <a:gd name="T23" fmla="*/ 2147483647 h 1617"/>
              <a:gd name="T24" fmla="*/ 2147483647 w 409"/>
              <a:gd name="T25" fmla="*/ 2147483647 h 1617"/>
              <a:gd name="T26" fmla="*/ 0 w 409"/>
              <a:gd name="T27" fmla="*/ 2147483647 h 1617"/>
              <a:gd name="T28" fmla="*/ 2147483647 w 409"/>
              <a:gd name="T29" fmla="*/ 2147483647 h 1617"/>
              <a:gd name="T30" fmla="*/ 2147483647 w 409"/>
              <a:gd name="T31" fmla="*/ 2147483647 h 1617"/>
              <a:gd name="T32" fmla="*/ 2147483647 w 409"/>
              <a:gd name="T33" fmla="*/ 2147483647 h 1617"/>
              <a:gd name="T34" fmla="*/ 2147483647 w 409"/>
              <a:gd name="T35" fmla="*/ 0 h 16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9"/>
              <a:gd name="T55" fmla="*/ 0 h 1617"/>
              <a:gd name="T56" fmla="*/ 409 w 409"/>
              <a:gd name="T57" fmla="*/ 1617 h 16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9" h="1617">
                <a:moveTo>
                  <a:pt x="240" y="8"/>
                </a:moveTo>
                <a:lnTo>
                  <a:pt x="144" y="408"/>
                </a:lnTo>
                <a:lnTo>
                  <a:pt x="112" y="672"/>
                </a:lnTo>
                <a:lnTo>
                  <a:pt x="104" y="912"/>
                </a:lnTo>
                <a:lnTo>
                  <a:pt x="176" y="1176"/>
                </a:lnTo>
                <a:lnTo>
                  <a:pt x="320" y="1288"/>
                </a:lnTo>
                <a:lnTo>
                  <a:pt x="360" y="1312"/>
                </a:lnTo>
                <a:lnTo>
                  <a:pt x="384" y="1512"/>
                </a:lnTo>
                <a:lnTo>
                  <a:pt x="408" y="1616"/>
                </a:lnTo>
                <a:lnTo>
                  <a:pt x="256" y="1536"/>
                </a:lnTo>
                <a:lnTo>
                  <a:pt x="152" y="1400"/>
                </a:lnTo>
                <a:lnTo>
                  <a:pt x="72" y="1264"/>
                </a:lnTo>
                <a:lnTo>
                  <a:pt x="16" y="1040"/>
                </a:lnTo>
                <a:lnTo>
                  <a:pt x="0" y="800"/>
                </a:lnTo>
                <a:lnTo>
                  <a:pt x="24" y="576"/>
                </a:lnTo>
                <a:lnTo>
                  <a:pt x="48" y="392"/>
                </a:lnTo>
                <a:lnTo>
                  <a:pt x="144" y="8"/>
                </a:lnTo>
                <a:lnTo>
                  <a:pt x="160" y="0"/>
                </a:lnTo>
              </a:path>
            </a:pathLst>
          </a:custGeom>
          <a:pattFill prst="pct10">
            <a:fgClr>
              <a:srgbClr val="B50069"/>
            </a:fgClr>
            <a:bgClr>
              <a:srgbClr val="FDC0E5"/>
            </a:bgClr>
          </a:pattFill>
          <a:ln w="25400" cap="rnd">
            <a:solidFill>
              <a:srgbClr val="B500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Freeform 10" descr="10%"/>
          <p:cNvSpPr>
            <a:spLocks/>
          </p:cNvSpPr>
          <p:nvPr/>
        </p:nvSpPr>
        <p:spPr bwMode="auto">
          <a:xfrm>
            <a:off x="4610100" y="2298700"/>
            <a:ext cx="966788" cy="1550988"/>
          </a:xfrm>
          <a:custGeom>
            <a:avLst/>
            <a:gdLst>
              <a:gd name="T0" fmla="*/ 2147483647 w 609"/>
              <a:gd name="T1" fmla="*/ 2147483647 h 977"/>
              <a:gd name="T2" fmla="*/ 2147483647 w 609"/>
              <a:gd name="T3" fmla="*/ 2147483647 h 977"/>
              <a:gd name="T4" fmla="*/ 2147483647 w 609"/>
              <a:gd name="T5" fmla="*/ 2147483647 h 977"/>
              <a:gd name="T6" fmla="*/ 2147483647 w 609"/>
              <a:gd name="T7" fmla="*/ 2147483647 h 977"/>
              <a:gd name="T8" fmla="*/ 2147483647 w 609"/>
              <a:gd name="T9" fmla="*/ 2147483647 h 977"/>
              <a:gd name="T10" fmla="*/ 2147483647 w 609"/>
              <a:gd name="T11" fmla="*/ 2147483647 h 977"/>
              <a:gd name="T12" fmla="*/ 2147483647 w 609"/>
              <a:gd name="T13" fmla="*/ 2147483647 h 977"/>
              <a:gd name="T14" fmla="*/ 2147483647 w 609"/>
              <a:gd name="T15" fmla="*/ 2147483647 h 977"/>
              <a:gd name="T16" fmla="*/ 2147483647 w 609"/>
              <a:gd name="T17" fmla="*/ 2147483647 h 977"/>
              <a:gd name="T18" fmla="*/ 0 w 609"/>
              <a:gd name="T19" fmla="*/ 2147483647 h 977"/>
              <a:gd name="T20" fmla="*/ 2147483647 w 609"/>
              <a:gd name="T21" fmla="*/ 2147483647 h 977"/>
              <a:gd name="T22" fmla="*/ 2147483647 w 609"/>
              <a:gd name="T23" fmla="*/ 2147483647 h 977"/>
              <a:gd name="T24" fmla="*/ 2147483647 w 609"/>
              <a:gd name="T25" fmla="*/ 2147483647 h 977"/>
              <a:gd name="T26" fmla="*/ 2147483647 w 609"/>
              <a:gd name="T27" fmla="*/ 2147483647 h 977"/>
              <a:gd name="T28" fmla="*/ 2147483647 w 609"/>
              <a:gd name="T29" fmla="*/ 2147483647 h 977"/>
              <a:gd name="T30" fmla="*/ 2147483647 w 609"/>
              <a:gd name="T31" fmla="*/ 2147483647 h 977"/>
              <a:gd name="T32" fmla="*/ 2147483647 w 609"/>
              <a:gd name="T33" fmla="*/ 2147483647 h 977"/>
              <a:gd name="T34" fmla="*/ 2147483647 w 609"/>
              <a:gd name="T35" fmla="*/ 2147483647 h 977"/>
              <a:gd name="T36" fmla="*/ 2147483647 w 609"/>
              <a:gd name="T37" fmla="*/ 2147483647 h 977"/>
              <a:gd name="T38" fmla="*/ 2147483647 w 609"/>
              <a:gd name="T39" fmla="*/ 2147483647 h 977"/>
              <a:gd name="T40" fmla="*/ 2147483647 w 609"/>
              <a:gd name="T41" fmla="*/ 2147483647 h 977"/>
              <a:gd name="T42" fmla="*/ 2147483647 w 609"/>
              <a:gd name="T43" fmla="*/ 2147483647 h 977"/>
              <a:gd name="T44" fmla="*/ 2147483647 w 609"/>
              <a:gd name="T45" fmla="*/ 2147483647 h 977"/>
              <a:gd name="T46" fmla="*/ 2147483647 w 609"/>
              <a:gd name="T47" fmla="*/ 2147483647 h 977"/>
              <a:gd name="T48" fmla="*/ 2147483647 w 609"/>
              <a:gd name="T49" fmla="*/ 2147483647 h 977"/>
              <a:gd name="T50" fmla="*/ 2147483647 w 609"/>
              <a:gd name="T51" fmla="*/ 2147483647 h 977"/>
              <a:gd name="T52" fmla="*/ 2147483647 w 609"/>
              <a:gd name="T53" fmla="*/ 2147483647 h 977"/>
              <a:gd name="T54" fmla="*/ 2147483647 w 609"/>
              <a:gd name="T55" fmla="*/ 2147483647 h 977"/>
              <a:gd name="T56" fmla="*/ 2147483647 w 609"/>
              <a:gd name="T57" fmla="*/ 2147483647 h 977"/>
              <a:gd name="T58" fmla="*/ 2147483647 w 609"/>
              <a:gd name="T59" fmla="*/ 2147483647 h 977"/>
              <a:gd name="T60" fmla="*/ 2147483647 w 609"/>
              <a:gd name="T61" fmla="*/ 2147483647 h 977"/>
              <a:gd name="T62" fmla="*/ 2147483647 w 609"/>
              <a:gd name="T63" fmla="*/ 2147483647 h 977"/>
              <a:gd name="T64" fmla="*/ 2147483647 w 609"/>
              <a:gd name="T65" fmla="*/ 2147483647 h 977"/>
              <a:gd name="T66" fmla="*/ 2147483647 w 609"/>
              <a:gd name="T67" fmla="*/ 2147483647 h 977"/>
              <a:gd name="T68" fmla="*/ 2147483647 w 609"/>
              <a:gd name="T69" fmla="*/ 2147483647 h 977"/>
              <a:gd name="T70" fmla="*/ 2147483647 w 609"/>
              <a:gd name="T71" fmla="*/ 2147483647 h 977"/>
              <a:gd name="T72" fmla="*/ 2147483647 w 609"/>
              <a:gd name="T73" fmla="*/ 2147483647 h 977"/>
              <a:gd name="T74" fmla="*/ 2147483647 w 609"/>
              <a:gd name="T75" fmla="*/ 2147483647 h 977"/>
              <a:gd name="T76" fmla="*/ 2147483647 w 609"/>
              <a:gd name="T77" fmla="*/ 2147483647 h 977"/>
              <a:gd name="T78" fmla="*/ 2147483647 w 609"/>
              <a:gd name="T79" fmla="*/ 2147483647 h 9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09"/>
              <a:gd name="T121" fmla="*/ 0 h 977"/>
              <a:gd name="T122" fmla="*/ 609 w 609"/>
              <a:gd name="T123" fmla="*/ 977 h 97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09" h="977">
                <a:moveTo>
                  <a:pt x="39" y="16"/>
                </a:moveTo>
                <a:lnTo>
                  <a:pt x="55" y="87"/>
                </a:lnTo>
                <a:lnTo>
                  <a:pt x="87" y="230"/>
                </a:lnTo>
                <a:lnTo>
                  <a:pt x="95" y="294"/>
                </a:lnTo>
                <a:lnTo>
                  <a:pt x="103" y="325"/>
                </a:lnTo>
                <a:lnTo>
                  <a:pt x="111" y="389"/>
                </a:lnTo>
                <a:lnTo>
                  <a:pt x="118" y="444"/>
                </a:lnTo>
                <a:lnTo>
                  <a:pt x="118" y="492"/>
                </a:lnTo>
                <a:lnTo>
                  <a:pt x="118" y="516"/>
                </a:lnTo>
                <a:lnTo>
                  <a:pt x="118" y="540"/>
                </a:lnTo>
                <a:lnTo>
                  <a:pt x="118" y="579"/>
                </a:lnTo>
                <a:lnTo>
                  <a:pt x="111" y="627"/>
                </a:lnTo>
                <a:lnTo>
                  <a:pt x="95" y="674"/>
                </a:lnTo>
                <a:lnTo>
                  <a:pt x="87" y="690"/>
                </a:lnTo>
                <a:lnTo>
                  <a:pt x="71" y="730"/>
                </a:lnTo>
                <a:lnTo>
                  <a:pt x="39" y="809"/>
                </a:lnTo>
                <a:lnTo>
                  <a:pt x="24" y="841"/>
                </a:lnTo>
                <a:lnTo>
                  <a:pt x="16" y="857"/>
                </a:lnTo>
                <a:lnTo>
                  <a:pt x="0" y="889"/>
                </a:lnTo>
                <a:lnTo>
                  <a:pt x="0" y="905"/>
                </a:lnTo>
                <a:lnTo>
                  <a:pt x="0" y="920"/>
                </a:lnTo>
                <a:lnTo>
                  <a:pt x="8" y="928"/>
                </a:lnTo>
                <a:lnTo>
                  <a:pt x="24" y="936"/>
                </a:lnTo>
                <a:lnTo>
                  <a:pt x="32" y="936"/>
                </a:lnTo>
                <a:lnTo>
                  <a:pt x="47" y="936"/>
                </a:lnTo>
                <a:lnTo>
                  <a:pt x="71" y="936"/>
                </a:lnTo>
                <a:lnTo>
                  <a:pt x="79" y="936"/>
                </a:lnTo>
                <a:lnTo>
                  <a:pt x="111" y="928"/>
                </a:lnTo>
                <a:lnTo>
                  <a:pt x="126" y="928"/>
                </a:lnTo>
                <a:lnTo>
                  <a:pt x="142" y="920"/>
                </a:lnTo>
                <a:lnTo>
                  <a:pt x="158" y="913"/>
                </a:lnTo>
                <a:lnTo>
                  <a:pt x="182" y="905"/>
                </a:lnTo>
                <a:lnTo>
                  <a:pt x="205" y="905"/>
                </a:lnTo>
                <a:lnTo>
                  <a:pt x="229" y="905"/>
                </a:lnTo>
                <a:lnTo>
                  <a:pt x="268" y="905"/>
                </a:lnTo>
                <a:lnTo>
                  <a:pt x="292" y="905"/>
                </a:lnTo>
                <a:lnTo>
                  <a:pt x="324" y="913"/>
                </a:lnTo>
                <a:lnTo>
                  <a:pt x="355" y="920"/>
                </a:lnTo>
                <a:lnTo>
                  <a:pt x="371" y="928"/>
                </a:lnTo>
                <a:lnTo>
                  <a:pt x="403" y="944"/>
                </a:lnTo>
                <a:lnTo>
                  <a:pt x="458" y="960"/>
                </a:lnTo>
                <a:lnTo>
                  <a:pt x="505" y="968"/>
                </a:lnTo>
                <a:lnTo>
                  <a:pt x="545" y="976"/>
                </a:lnTo>
                <a:lnTo>
                  <a:pt x="561" y="976"/>
                </a:lnTo>
                <a:lnTo>
                  <a:pt x="576" y="976"/>
                </a:lnTo>
                <a:lnTo>
                  <a:pt x="592" y="976"/>
                </a:lnTo>
                <a:lnTo>
                  <a:pt x="600" y="968"/>
                </a:lnTo>
                <a:lnTo>
                  <a:pt x="608" y="952"/>
                </a:lnTo>
                <a:lnTo>
                  <a:pt x="608" y="944"/>
                </a:lnTo>
                <a:lnTo>
                  <a:pt x="600" y="928"/>
                </a:lnTo>
                <a:lnTo>
                  <a:pt x="584" y="920"/>
                </a:lnTo>
                <a:lnTo>
                  <a:pt x="576" y="913"/>
                </a:lnTo>
                <a:lnTo>
                  <a:pt x="553" y="905"/>
                </a:lnTo>
                <a:lnTo>
                  <a:pt x="529" y="897"/>
                </a:lnTo>
                <a:lnTo>
                  <a:pt x="505" y="889"/>
                </a:lnTo>
                <a:lnTo>
                  <a:pt x="497" y="889"/>
                </a:lnTo>
                <a:lnTo>
                  <a:pt x="474" y="881"/>
                </a:lnTo>
                <a:lnTo>
                  <a:pt x="434" y="865"/>
                </a:lnTo>
                <a:lnTo>
                  <a:pt x="395" y="841"/>
                </a:lnTo>
                <a:lnTo>
                  <a:pt x="347" y="809"/>
                </a:lnTo>
                <a:lnTo>
                  <a:pt x="332" y="793"/>
                </a:lnTo>
                <a:lnTo>
                  <a:pt x="316" y="778"/>
                </a:lnTo>
                <a:lnTo>
                  <a:pt x="292" y="754"/>
                </a:lnTo>
                <a:lnTo>
                  <a:pt x="268" y="714"/>
                </a:lnTo>
                <a:lnTo>
                  <a:pt x="253" y="667"/>
                </a:lnTo>
                <a:lnTo>
                  <a:pt x="245" y="643"/>
                </a:lnTo>
                <a:lnTo>
                  <a:pt x="245" y="627"/>
                </a:lnTo>
                <a:lnTo>
                  <a:pt x="237" y="579"/>
                </a:lnTo>
                <a:lnTo>
                  <a:pt x="229" y="524"/>
                </a:lnTo>
                <a:lnTo>
                  <a:pt x="221" y="460"/>
                </a:lnTo>
                <a:lnTo>
                  <a:pt x="213" y="428"/>
                </a:lnTo>
                <a:lnTo>
                  <a:pt x="205" y="373"/>
                </a:lnTo>
                <a:lnTo>
                  <a:pt x="182" y="246"/>
                </a:lnTo>
                <a:lnTo>
                  <a:pt x="166" y="183"/>
                </a:lnTo>
                <a:lnTo>
                  <a:pt x="158" y="159"/>
                </a:lnTo>
                <a:lnTo>
                  <a:pt x="142" y="103"/>
                </a:lnTo>
                <a:lnTo>
                  <a:pt x="134" y="56"/>
                </a:lnTo>
                <a:lnTo>
                  <a:pt x="126" y="16"/>
                </a:lnTo>
                <a:lnTo>
                  <a:pt x="126" y="0"/>
                </a:lnTo>
                <a:lnTo>
                  <a:pt x="39" y="16"/>
                </a:lnTo>
              </a:path>
            </a:pathLst>
          </a:custGeom>
          <a:pattFill prst="pct10">
            <a:fgClr>
              <a:srgbClr val="FCFEB9"/>
            </a:fgClr>
            <a:bgClr>
              <a:srgbClr val="D93192"/>
            </a:bgClr>
          </a:pattFill>
          <a:ln w="25400" cap="rnd">
            <a:solidFill>
              <a:srgbClr val="F39F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Freeform 11" descr="25%"/>
          <p:cNvSpPr>
            <a:spLocks/>
          </p:cNvSpPr>
          <p:nvPr/>
        </p:nvSpPr>
        <p:spPr bwMode="auto">
          <a:xfrm>
            <a:off x="4635500" y="3810000"/>
            <a:ext cx="1042988" cy="1449388"/>
          </a:xfrm>
          <a:custGeom>
            <a:avLst/>
            <a:gdLst>
              <a:gd name="T0" fmla="*/ 2147483647 w 657"/>
              <a:gd name="T1" fmla="*/ 2147483647 h 913"/>
              <a:gd name="T2" fmla="*/ 2147483647 w 657"/>
              <a:gd name="T3" fmla="*/ 2147483647 h 913"/>
              <a:gd name="T4" fmla="*/ 2147483647 w 657"/>
              <a:gd name="T5" fmla="*/ 2147483647 h 913"/>
              <a:gd name="T6" fmla="*/ 2147483647 w 657"/>
              <a:gd name="T7" fmla="*/ 2147483647 h 913"/>
              <a:gd name="T8" fmla="*/ 2147483647 w 657"/>
              <a:gd name="T9" fmla="*/ 2147483647 h 913"/>
              <a:gd name="T10" fmla="*/ 2147483647 w 657"/>
              <a:gd name="T11" fmla="*/ 2147483647 h 913"/>
              <a:gd name="T12" fmla="*/ 2147483647 w 657"/>
              <a:gd name="T13" fmla="*/ 2147483647 h 913"/>
              <a:gd name="T14" fmla="*/ 2147483647 w 657"/>
              <a:gd name="T15" fmla="*/ 2147483647 h 913"/>
              <a:gd name="T16" fmla="*/ 2147483647 w 657"/>
              <a:gd name="T17" fmla="*/ 2147483647 h 913"/>
              <a:gd name="T18" fmla="*/ 2147483647 w 657"/>
              <a:gd name="T19" fmla="*/ 2147483647 h 913"/>
              <a:gd name="T20" fmla="*/ 2147483647 w 657"/>
              <a:gd name="T21" fmla="*/ 2147483647 h 913"/>
              <a:gd name="T22" fmla="*/ 2147483647 w 657"/>
              <a:gd name="T23" fmla="*/ 2147483647 h 913"/>
              <a:gd name="T24" fmla="*/ 2147483647 w 657"/>
              <a:gd name="T25" fmla="*/ 2147483647 h 913"/>
              <a:gd name="T26" fmla="*/ 2147483647 w 657"/>
              <a:gd name="T27" fmla="*/ 2147483647 h 913"/>
              <a:gd name="T28" fmla="*/ 2147483647 w 657"/>
              <a:gd name="T29" fmla="*/ 2147483647 h 913"/>
              <a:gd name="T30" fmla="*/ 2147483647 w 657"/>
              <a:gd name="T31" fmla="*/ 2147483647 h 913"/>
              <a:gd name="T32" fmla="*/ 2147483647 w 657"/>
              <a:gd name="T33" fmla="*/ 2147483647 h 913"/>
              <a:gd name="T34" fmla="*/ 2147483647 w 657"/>
              <a:gd name="T35" fmla="*/ 0 h 913"/>
              <a:gd name="T36" fmla="*/ 2147483647 w 657"/>
              <a:gd name="T37" fmla="*/ 0 h 913"/>
              <a:gd name="T38" fmla="*/ 2147483647 w 657"/>
              <a:gd name="T39" fmla="*/ 2147483647 h 913"/>
              <a:gd name="T40" fmla="*/ 2147483647 w 657"/>
              <a:gd name="T41" fmla="*/ 2147483647 h 913"/>
              <a:gd name="T42" fmla="*/ 2147483647 w 657"/>
              <a:gd name="T43" fmla="*/ 2147483647 h 913"/>
              <a:gd name="T44" fmla="*/ 2147483647 w 657"/>
              <a:gd name="T45" fmla="*/ 2147483647 h 913"/>
              <a:gd name="T46" fmla="*/ 2147483647 w 657"/>
              <a:gd name="T47" fmla="*/ 2147483647 h 913"/>
              <a:gd name="T48" fmla="*/ 2147483647 w 657"/>
              <a:gd name="T49" fmla="*/ 2147483647 h 913"/>
              <a:gd name="T50" fmla="*/ 2147483647 w 657"/>
              <a:gd name="T51" fmla="*/ 2147483647 h 913"/>
              <a:gd name="T52" fmla="*/ 2147483647 w 657"/>
              <a:gd name="T53" fmla="*/ 2147483647 h 913"/>
              <a:gd name="T54" fmla="*/ 2147483647 w 657"/>
              <a:gd name="T55" fmla="*/ 2147483647 h 913"/>
              <a:gd name="T56" fmla="*/ 2147483647 w 657"/>
              <a:gd name="T57" fmla="*/ 2147483647 h 913"/>
              <a:gd name="T58" fmla="*/ 2147483647 w 657"/>
              <a:gd name="T59" fmla="*/ 2147483647 h 913"/>
              <a:gd name="T60" fmla="*/ 2147483647 w 657"/>
              <a:gd name="T61" fmla="*/ 2147483647 h 913"/>
              <a:gd name="T62" fmla="*/ 2147483647 w 657"/>
              <a:gd name="T63" fmla="*/ 2147483647 h 913"/>
              <a:gd name="T64" fmla="*/ 2147483647 w 657"/>
              <a:gd name="T65" fmla="*/ 2147483647 h 913"/>
              <a:gd name="T66" fmla="*/ 2147483647 w 657"/>
              <a:gd name="T67" fmla="*/ 2147483647 h 913"/>
              <a:gd name="T68" fmla="*/ 2147483647 w 657"/>
              <a:gd name="T69" fmla="*/ 2147483647 h 913"/>
              <a:gd name="T70" fmla="*/ 2147483647 w 657"/>
              <a:gd name="T71" fmla="*/ 2147483647 h 913"/>
              <a:gd name="T72" fmla="*/ 2147483647 w 657"/>
              <a:gd name="T73" fmla="*/ 2147483647 h 913"/>
              <a:gd name="T74" fmla="*/ 2147483647 w 657"/>
              <a:gd name="T75" fmla="*/ 2147483647 h 913"/>
              <a:gd name="T76" fmla="*/ 2147483647 w 657"/>
              <a:gd name="T77" fmla="*/ 2147483647 h 913"/>
              <a:gd name="T78" fmla="*/ 2147483647 w 657"/>
              <a:gd name="T79" fmla="*/ 2147483647 h 913"/>
              <a:gd name="T80" fmla="*/ 2147483647 w 657"/>
              <a:gd name="T81" fmla="*/ 2147483647 h 913"/>
              <a:gd name="T82" fmla="*/ 2147483647 w 657"/>
              <a:gd name="T83" fmla="*/ 2147483647 h 913"/>
              <a:gd name="T84" fmla="*/ 2147483647 w 657"/>
              <a:gd name="T85" fmla="*/ 2147483647 h 913"/>
              <a:gd name="T86" fmla="*/ 2147483647 w 657"/>
              <a:gd name="T87" fmla="*/ 2147483647 h 913"/>
              <a:gd name="T88" fmla="*/ 2147483647 w 657"/>
              <a:gd name="T89" fmla="*/ 2147483647 h 913"/>
              <a:gd name="T90" fmla="*/ 2147483647 w 657"/>
              <a:gd name="T91" fmla="*/ 2147483647 h 913"/>
              <a:gd name="T92" fmla="*/ 0 w 657"/>
              <a:gd name="T93" fmla="*/ 2147483647 h 9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57"/>
              <a:gd name="T142" fmla="*/ 0 h 913"/>
              <a:gd name="T143" fmla="*/ 657 w 657"/>
              <a:gd name="T144" fmla="*/ 913 h 9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57" h="913">
                <a:moveTo>
                  <a:pt x="0" y="888"/>
                </a:moveTo>
                <a:lnTo>
                  <a:pt x="8" y="864"/>
                </a:lnTo>
                <a:lnTo>
                  <a:pt x="32" y="817"/>
                </a:lnTo>
                <a:lnTo>
                  <a:pt x="47" y="769"/>
                </a:lnTo>
                <a:lnTo>
                  <a:pt x="55" y="738"/>
                </a:lnTo>
                <a:lnTo>
                  <a:pt x="71" y="706"/>
                </a:lnTo>
                <a:lnTo>
                  <a:pt x="79" y="666"/>
                </a:lnTo>
                <a:lnTo>
                  <a:pt x="95" y="627"/>
                </a:lnTo>
                <a:lnTo>
                  <a:pt x="103" y="595"/>
                </a:lnTo>
                <a:lnTo>
                  <a:pt x="103" y="587"/>
                </a:lnTo>
                <a:lnTo>
                  <a:pt x="111" y="563"/>
                </a:lnTo>
                <a:lnTo>
                  <a:pt x="119" y="508"/>
                </a:lnTo>
                <a:lnTo>
                  <a:pt x="126" y="460"/>
                </a:lnTo>
                <a:lnTo>
                  <a:pt x="126" y="412"/>
                </a:lnTo>
                <a:lnTo>
                  <a:pt x="126" y="389"/>
                </a:lnTo>
                <a:lnTo>
                  <a:pt x="126" y="365"/>
                </a:lnTo>
                <a:lnTo>
                  <a:pt x="119" y="325"/>
                </a:lnTo>
                <a:lnTo>
                  <a:pt x="111" y="285"/>
                </a:lnTo>
                <a:lnTo>
                  <a:pt x="95" y="238"/>
                </a:lnTo>
                <a:lnTo>
                  <a:pt x="87" y="222"/>
                </a:lnTo>
                <a:lnTo>
                  <a:pt x="71" y="190"/>
                </a:lnTo>
                <a:lnTo>
                  <a:pt x="40" y="135"/>
                </a:lnTo>
                <a:lnTo>
                  <a:pt x="16" y="103"/>
                </a:lnTo>
                <a:lnTo>
                  <a:pt x="8" y="87"/>
                </a:lnTo>
                <a:lnTo>
                  <a:pt x="8" y="79"/>
                </a:lnTo>
                <a:lnTo>
                  <a:pt x="8" y="63"/>
                </a:lnTo>
                <a:lnTo>
                  <a:pt x="8" y="56"/>
                </a:lnTo>
                <a:lnTo>
                  <a:pt x="16" y="48"/>
                </a:lnTo>
                <a:lnTo>
                  <a:pt x="40" y="40"/>
                </a:lnTo>
                <a:lnTo>
                  <a:pt x="55" y="40"/>
                </a:lnTo>
                <a:lnTo>
                  <a:pt x="87" y="32"/>
                </a:lnTo>
                <a:lnTo>
                  <a:pt x="126" y="24"/>
                </a:lnTo>
                <a:lnTo>
                  <a:pt x="166" y="16"/>
                </a:lnTo>
                <a:lnTo>
                  <a:pt x="190" y="8"/>
                </a:lnTo>
                <a:lnTo>
                  <a:pt x="198" y="8"/>
                </a:lnTo>
                <a:lnTo>
                  <a:pt x="229" y="0"/>
                </a:lnTo>
                <a:lnTo>
                  <a:pt x="253" y="0"/>
                </a:lnTo>
                <a:lnTo>
                  <a:pt x="269" y="0"/>
                </a:lnTo>
                <a:lnTo>
                  <a:pt x="300" y="8"/>
                </a:lnTo>
                <a:lnTo>
                  <a:pt x="324" y="16"/>
                </a:lnTo>
                <a:lnTo>
                  <a:pt x="348" y="24"/>
                </a:lnTo>
                <a:lnTo>
                  <a:pt x="371" y="32"/>
                </a:lnTo>
                <a:lnTo>
                  <a:pt x="387" y="40"/>
                </a:lnTo>
                <a:lnTo>
                  <a:pt x="419" y="56"/>
                </a:lnTo>
                <a:lnTo>
                  <a:pt x="474" y="71"/>
                </a:lnTo>
                <a:lnTo>
                  <a:pt x="530" y="79"/>
                </a:lnTo>
                <a:lnTo>
                  <a:pt x="569" y="79"/>
                </a:lnTo>
                <a:lnTo>
                  <a:pt x="593" y="79"/>
                </a:lnTo>
                <a:lnTo>
                  <a:pt x="601" y="79"/>
                </a:lnTo>
                <a:lnTo>
                  <a:pt x="616" y="79"/>
                </a:lnTo>
                <a:lnTo>
                  <a:pt x="640" y="79"/>
                </a:lnTo>
                <a:lnTo>
                  <a:pt x="648" y="79"/>
                </a:lnTo>
                <a:lnTo>
                  <a:pt x="656" y="87"/>
                </a:lnTo>
                <a:lnTo>
                  <a:pt x="656" y="103"/>
                </a:lnTo>
                <a:lnTo>
                  <a:pt x="656" y="111"/>
                </a:lnTo>
                <a:lnTo>
                  <a:pt x="648" y="119"/>
                </a:lnTo>
                <a:lnTo>
                  <a:pt x="640" y="135"/>
                </a:lnTo>
                <a:lnTo>
                  <a:pt x="624" y="151"/>
                </a:lnTo>
                <a:lnTo>
                  <a:pt x="593" y="174"/>
                </a:lnTo>
                <a:lnTo>
                  <a:pt x="569" y="182"/>
                </a:lnTo>
                <a:lnTo>
                  <a:pt x="553" y="182"/>
                </a:lnTo>
                <a:lnTo>
                  <a:pt x="537" y="182"/>
                </a:lnTo>
                <a:lnTo>
                  <a:pt x="514" y="182"/>
                </a:lnTo>
                <a:lnTo>
                  <a:pt x="474" y="174"/>
                </a:lnTo>
                <a:lnTo>
                  <a:pt x="443" y="174"/>
                </a:lnTo>
                <a:lnTo>
                  <a:pt x="419" y="167"/>
                </a:lnTo>
                <a:lnTo>
                  <a:pt x="403" y="167"/>
                </a:lnTo>
                <a:lnTo>
                  <a:pt x="356" y="159"/>
                </a:lnTo>
                <a:lnTo>
                  <a:pt x="332" y="167"/>
                </a:lnTo>
                <a:lnTo>
                  <a:pt x="292" y="182"/>
                </a:lnTo>
                <a:lnTo>
                  <a:pt x="285" y="190"/>
                </a:lnTo>
                <a:lnTo>
                  <a:pt x="277" y="198"/>
                </a:lnTo>
                <a:lnTo>
                  <a:pt x="269" y="198"/>
                </a:lnTo>
                <a:lnTo>
                  <a:pt x="261" y="214"/>
                </a:lnTo>
                <a:lnTo>
                  <a:pt x="253" y="230"/>
                </a:lnTo>
                <a:lnTo>
                  <a:pt x="245" y="254"/>
                </a:lnTo>
                <a:lnTo>
                  <a:pt x="237" y="285"/>
                </a:lnTo>
                <a:lnTo>
                  <a:pt x="237" y="301"/>
                </a:lnTo>
                <a:lnTo>
                  <a:pt x="229" y="333"/>
                </a:lnTo>
                <a:lnTo>
                  <a:pt x="229" y="349"/>
                </a:lnTo>
                <a:lnTo>
                  <a:pt x="229" y="373"/>
                </a:lnTo>
                <a:lnTo>
                  <a:pt x="221" y="436"/>
                </a:lnTo>
                <a:lnTo>
                  <a:pt x="221" y="476"/>
                </a:lnTo>
                <a:lnTo>
                  <a:pt x="213" y="523"/>
                </a:lnTo>
                <a:lnTo>
                  <a:pt x="213" y="539"/>
                </a:lnTo>
                <a:lnTo>
                  <a:pt x="205" y="579"/>
                </a:lnTo>
                <a:lnTo>
                  <a:pt x="182" y="658"/>
                </a:lnTo>
                <a:lnTo>
                  <a:pt x="166" y="698"/>
                </a:lnTo>
                <a:lnTo>
                  <a:pt x="158" y="722"/>
                </a:lnTo>
                <a:lnTo>
                  <a:pt x="142" y="769"/>
                </a:lnTo>
                <a:lnTo>
                  <a:pt x="126" y="825"/>
                </a:lnTo>
                <a:lnTo>
                  <a:pt x="111" y="880"/>
                </a:lnTo>
                <a:lnTo>
                  <a:pt x="95" y="912"/>
                </a:lnTo>
                <a:lnTo>
                  <a:pt x="0" y="888"/>
                </a:lnTo>
              </a:path>
            </a:pathLst>
          </a:custGeom>
          <a:pattFill prst="pct25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Freeform 12" descr="90%"/>
          <p:cNvSpPr>
            <a:spLocks/>
          </p:cNvSpPr>
          <p:nvPr/>
        </p:nvSpPr>
        <p:spPr bwMode="auto">
          <a:xfrm>
            <a:off x="4635500" y="3810000"/>
            <a:ext cx="1055688" cy="1462088"/>
          </a:xfrm>
          <a:custGeom>
            <a:avLst/>
            <a:gdLst>
              <a:gd name="T0" fmla="*/ 2147483647 w 665"/>
              <a:gd name="T1" fmla="*/ 2147483647 h 921"/>
              <a:gd name="T2" fmla="*/ 2147483647 w 665"/>
              <a:gd name="T3" fmla="*/ 2147483647 h 921"/>
              <a:gd name="T4" fmla="*/ 2147483647 w 665"/>
              <a:gd name="T5" fmla="*/ 2147483647 h 921"/>
              <a:gd name="T6" fmla="*/ 2147483647 w 665"/>
              <a:gd name="T7" fmla="*/ 2147483647 h 921"/>
              <a:gd name="T8" fmla="*/ 2147483647 w 665"/>
              <a:gd name="T9" fmla="*/ 2147483647 h 921"/>
              <a:gd name="T10" fmla="*/ 2147483647 w 665"/>
              <a:gd name="T11" fmla="*/ 2147483647 h 921"/>
              <a:gd name="T12" fmla="*/ 2147483647 w 665"/>
              <a:gd name="T13" fmla="*/ 2147483647 h 921"/>
              <a:gd name="T14" fmla="*/ 2147483647 w 665"/>
              <a:gd name="T15" fmla="*/ 2147483647 h 921"/>
              <a:gd name="T16" fmla="*/ 2147483647 w 665"/>
              <a:gd name="T17" fmla="*/ 2147483647 h 921"/>
              <a:gd name="T18" fmla="*/ 2147483647 w 665"/>
              <a:gd name="T19" fmla="*/ 2147483647 h 921"/>
              <a:gd name="T20" fmla="*/ 2147483647 w 665"/>
              <a:gd name="T21" fmla="*/ 2147483647 h 921"/>
              <a:gd name="T22" fmla="*/ 2147483647 w 665"/>
              <a:gd name="T23" fmla="*/ 2147483647 h 921"/>
              <a:gd name="T24" fmla="*/ 2147483647 w 665"/>
              <a:gd name="T25" fmla="*/ 2147483647 h 921"/>
              <a:gd name="T26" fmla="*/ 2147483647 w 665"/>
              <a:gd name="T27" fmla="*/ 2147483647 h 921"/>
              <a:gd name="T28" fmla="*/ 2147483647 w 665"/>
              <a:gd name="T29" fmla="*/ 2147483647 h 921"/>
              <a:gd name="T30" fmla="*/ 2147483647 w 665"/>
              <a:gd name="T31" fmla="*/ 2147483647 h 921"/>
              <a:gd name="T32" fmla="*/ 2147483647 w 665"/>
              <a:gd name="T33" fmla="*/ 2147483647 h 921"/>
              <a:gd name="T34" fmla="*/ 2147483647 w 665"/>
              <a:gd name="T35" fmla="*/ 0 h 921"/>
              <a:gd name="T36" fmla="*/ 2147483647 w 665"/>
              <a:gd name="T37" fmla="*/ 0 h 921"/>
              <a:gd name="T38" fmla="*/ 2147483647 w 665"/>
              <a:gd name="T39" fmla="*/ 2147483647 h 921"/>
              <a:gd name="T40" fmla="*/ 2147483647 w 665"/>
              <a:gd name="T41" fmla="*/ 2147483647 h 921"/>
              <a:gd name="T42" fmla="*/ 2147483647 w 665"/>
              <a:gd name="T43" fmla="*/ 2147483647 h 921"/>
              <a:gd name="T44" fmla="*/ 2147483647 w 665"/>
              <a:gd name="T45" fmla="*/ 2147483647 h 921"/>
              <a:gd name="T46" fmla="*/ 2147483647 w 665"/>
              <a:gd name="T47" fmla="*/ 2147483647 h 921"/>
              <a:gd name="T48" fmla="*/ 2147483647 w 665"/>
              <a:gd name="T49" fmla="*/ 2147483647 h 921"/>
              <a:gd name="T50" fmla="*/ 2147483647 w 665"/>
              <a:gd name="T51" fmla="*/ 2147483647 h 921"/>
              <a:gd name="T52" fmla="*/ 2147483647 w 665"/>
              <a:gd name="T53" fmla="*/ 2147483647 h 921"/>
              <a:gd name="T54" fmla="*/ 2147483647 w 665"/>
              <a:gd name="T55" fmla="*/ 2147483647 h 921"/>
              <a:gd name="T56" fmla="*/ 2147483647 w 665"/>
              <a:gd name="T57" fmla="*/ 2147483647 h 921"/>
              <a:gd name="T58" fmla="*/ 2147483647 w 665"/>
              <a:gd name="T59" fmla="*/ 2147483647 h 921"/>
              <a:gd name="T60" fmla="*/ 2147483647 w 665"/>
              <a:gd name="T61" fmla="*/ 2147483647 h 921"/>
              <a:gd name="T62" fmla="*/ 2147483647 w 665"/>
              <a:gd name="T63" fmla="*/ 2147483647 h 921"/>
              <a:gd name="T64" fmla="*/ 2147483647 w 665"/>
              <a:gd name="T65" fmla="*/ 2147483647 h 921"/>
              <a:gd name="T66" fmla="*/ 2147483647 w 665"/>
              <a:gd name="T67" fmla="*/ 2147483647 h 921"/>
              <a:gd name="T68" fmla="*/ 2147483647 w 665"/>
              <a:gd name="T69" fmla="*/ 2147483647 h 921"/>
              <a:gd name="T70" fmla="*/ 2147483647 w 665"/>
              <a:gd name="T71" fmla="*/ 2147483647 h 921"/>
              <a:gd name="T72" fmla="*/ 2147483647 w 665"/>
              <a:gd name="T73" fmla="*/ 2147483647 h 921"/>
              <a:gd name="T74" fmla="*/ 2147483647 w 665"/>
              <a:gd name="T75" fmla="*/ 2147483647 h 921"/>
              <a:gd name="T76" fmla="*/ 2147483647 w 665"/>
              <a:gd name="T77" fmla="*/ 2147483647 h 921"/>
              <a:gd name="T78" fmla="*/ 2147483647 w 665"/>
              <a:gd name="T79" fmla="*/ 2147483647 h 921"/>
              <a:gd name="T80" fmla="*/ 2147483647 w 665"/>
              <a:gd name="T81" fmla="*/ 2147483647 h 921"/>
              <a:gd name="T82" fmla="*/ 2147483647 w 665"/>
              <a:gd name="T83" fmla="*/ 2147483647 h 921"/>
              <a:gd name="T84" fmla="*/ 2147483647 w 665"/>
              <a:gd name="T85" fmla="*/ 2147483647 h 921"/>
              <a:gd name="T86" fmla="*/ 2147483647 w 665"/>
              <a:gd name="T87" fmla="*/ 2147483647 h 921"/>
              <a:gd name="T88" fmla="*/ 2147483647 w 665"/>
              <a:gd name="T89" fmla="*/ 2147483647 h 921"/>
              <a:gd name="T90" fmla="*/ 2147483647 w 665"/>
              <a:gd name="T91" fmla="*/ 2147483647 h 9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65"/>
              <a:gd name="T139" fmla="*/ 0 h 921"/>
              <a:gd name="T140" fmla="*/ 665 w 665"/>
              <a:gd name="T141" fmla="*/ 921 h 92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65" h="921">
                <a:moveTo>
                  <a:pt x="0" y="896"/>
                </a:moveTo>
                <a:lnTo>
                  <a:pt x="8" y="872"/>
                </a:lnTo>
                <a:lnTo>
                  <a:pt x="32" y="824"/>
                </a:lnTo>
                <a:lnTo>
                  <a:pt x="48" y="776"/>
                </a:lnTo>
                <a:lnTo>
                  <a:pt x="56" y="744"/>
                </a:lnTo>
                <a:lnTo>
                  <a:pt x="72" y="712"/>
                </a:lnTo>
                <a:lnTo>
                  <a:pt x="80" y="672"/>
                </a:lnTo>
                <a:lnTo>
                  <a:pt x="96" y="632"/>
                </a:lnTo>
                <a:lnTo>
                  <a:pt x="104" y="600"/>
                </a:lnTo>
                <a:lnTo>
                  <a:pt x="104" y="592"/>
                </a:lnTo>
                <a:lnTo>
                  <a:pt x="112" y="568"/>
                </a:lnTo>
                <a:lnTo>
                  <a:pt x="120" y="512"/>
                </a:lnTo>
                <a:lnTo>
                  <a:pt x="128" y="464"/>
                </a:lnTo>
                <a:lnTo>
                  <a:pt x="128" y="416"/>
                </a:lnTo>
                <a:lnTo>
                  <a:pt x="128" y="392"/>
                </a:lnTo>
                <a:lnTo>
                  <a:pt x="128" y="368"/>
                </a:lnTo>
                <a:lnTo>
                  <a:pt x="120" y="328"/>
                </a:lnTo>
                <a:lnTo>
                  <a:pt x="112" y="288"/>
                </a:lnTo>
                <a:lnTo>
                  <a:pt x="96" y="240"/>
                </a:lnTo>
                <a:lnTo>
                  <a:pt x="88" y="224"/>
                </a:lnTo>
                <a:lnTo>
                  <a:pt x="72" y="192"/>
                </a:lnTo>
                <a:lnTo>
                  <a:pt x="40" y="136"/>
                </a:lnTo>
                <a:lnTo>
                  <a:pt x="16" y="104"/>
                </a:lnTo>
                <a:lnTo>
                  <a:pt x="8" y="88"/>
                </a:lnTo>
                <a:lnTo>
                  <a:pt x="8" y="80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40" y="40"/>
                </a:lnTo>
                <a:lnTo>
                  <a:pt x="56" y="40"/>
                </a:lnTo>
                <a:lnTo>
                  <a:pt x="88" y="32"/>
                </a:lnTo>
                <a:lnTo>
                  <a:pt x="128" y="24"/>
                </a:lnTo>
                <a:lnTo>
                  <a:pt x="168" y="16"/>
                </a:lnTo>
                <a:lnTo>
                  <a:pt x="192" y="8"/>
                </a:lnTo>
                <a:lnTo>
                  <a:pt x="200" y="8"/>
                </a:lnTo>
                <a:lnTo>
                  <a:pt x="232" y="0"/>
                </a:lnTo>
                <a:lnTo>
                  <a:pt x="256" y="0"/>
                </a:lnTo>
                <a:lnTo>
                  <a:pt x="272" y="0"/>
                </a:lnTo>
                <a:lnTo>
                  <a:pt x="304" y="8"/>
                </a:lnTo>
                <a:lnTo>
                  <a:pt x="328" y="16"/>
                </a:lnTo>
                <a:lnTo>
                  <a:pt x="352" y="24"/>
                </a:lnTo>
                <a:lnTo>
                  <a:pt x="376" y="32"/>
                </a:lnTo>
                <a:lnTo>
                  <a:pt x="392" y="40"/>
                </a:lnTo>
                <a:lnTo>
                  <a:pt x="424" y="56"/>
                </a:lnTo>
                <a:lnTo>
                  <a:pt x="480" y="72"/>
                </a:lnTo>
                <a:lnTo>
                  <a:pt x="536" y="80"/>
                </a:lnTo>
                <a:lnTo>
                  <a:pt x="576" y="80"/>
                </a:lnTo>
                <a:lnTo>
                  <a:pt x="600" y="80"/>
                </a:lnTo>
                <a:lnTo>
                  <a:pt x="608" y="80"/>
                </a:lnTo>
                <a:lnTo>
                  <a:pt x="624" y="80"/>
                </a:lnTo>
                <a:lnTo>
                  <a:pt x="648" y="80"/>
                </a:lnTo>
                <a:lnTo>
                  <a:pt x="656" y="80"/>
                </a:lnTo>
                <a:lnTo>
                  <a:pt x="664" y="88"/>
                </a:lnTo>
                <a:lnTo>
                  <a:pt x="664" y="104"/>
                </a:lnTo>
                <a:lnTo>
                  <a:pt x="664" y="112"/>
                </a:lnTo>
                <a:lnTo>
                  <a:pt x="656" y="120"/>
                </a:lnTo>
                <a:lnTo>
                  <a:pt x="648" y="136"/>
                </a:lnTo>
                <a:lnTo>
                  <a:pt x="632" y="152"/>
                </a:lnTo>
                <a:lnTo>
                  <a:pt x="600" y="176"/>
                </a:lnTo>
                <a:lnTo>
                  <a:pt x="576" y="184"/>
                </a:lnTo>
                <a:lnTo>
                  <a:pt x="560" y="184"/>
                </a:lnTo>
                <a:lnTo>
                  <a:pt x="544" y="184"/>
                </a:lnTo>
                <a:lnTo>
                  <a:pt x="520" y="184"/>
                </a:lnTo>
                <a:lnTo>
                  <a:pt x="480" y="176"/>
                </a:lnTo>
                <a:lnTo>
                  <a:pt x="448" y="176"/>
                </a:lnTo>
                <a:lnTo>
                  <a:pt x="424" y="168"/>
                </a:lnTo>
                <a:lnTo>
                  <a:pt x="408" y="168"/>
                </a:lnTo>
                <a:lnTo>
                  <a:pt x="360" y="160"/>
                </a:lnTo>
                <a:lnTo>
                  <a:pt x="336" y="168"/>
                </a:lnTo>
                <a:lnTo>
                  <a:pt x="296" y="184"/>
                </a:lnTo>
                <a:lnTo>
                  <a:pt x="288" y="192"/>
                </a:lnTo>
                <a:lnTo>
                  <a:pt x="280" y="200"/>
                </a:lnTo>
                <a:lnTo>
                  <a:pt x="272" y="200"/>
                </a:lnTo>
                <a:lnTo>
                  <a:pt x="264" y="216"/>
                </a:lnTo>
                <a:lnTo>
                  <a:pt x="256" y="232"/>
                </a:lnTo>
                <a:lnTo>
                  <a:pt x="248" y="256"/>
                </a:lnTo>
                <a:lnTo>
                  <a:pt x="240" y="288"/>
                </a:lnTo>
                <a:lnTo>
                  <a:pt x="240" y="304"/>
                </a:lnTo>
                <a:lnTo>
                  <a:pt x="232" y="336"/>
                </a:lnTo>
                <a:lnTo>
                  <a:pt x="232" y="352"/>
                </a:lnTo>
                <a:lnTo>
                  <a:pt x="232" y="376"/>
                </a:lnTo>
                <a:lnTo>
                  <a:pt x="224" y="440"/>
                </a:lnTo>
                <a:lnTo>
                  <a:pt x="224" y="480"/>
                </a:lnTo>
                <a:lnTo>
                  <a:pt x="216" y="528"/>
                </a:lnTo>
                <a:lnTo>
                  <a:pt x="216" y="544"/>
                </a:lnTo>
                <a:lnTo>
                  <a:pt x="208" y="584"/>
                </a:lnTo>
                <a:lnTo>
                  <a:pt x="184" y="664"/>
                </a:lnTo>
                <a:lnTo>
                  <a:pt x="168" y="704"/>
                </a:lnTo>
                <a:lnTo>
                  <a:pt x="160" y="728"/>
                </a:lnTo>
                <a:lnTo>
                  <a:pt x="144" y="776"/>
                </a:lnTo>
                <a:lnTo>
                  <a:pt x="128" y="832"/>
                </a:lnTo>
                <a:lnTo>
                  <a:pt x="112" y="888"/>
                </a:lnTo>
                <a:lnTo>
                  <a:pt x="96" y="920"/>
                </a:lnTo>
              </a:path>
            </a:pathLst>
          </a:custGeom>
          <a:pattFill prst="pct90">
            <a:fgClr>
              <a:srgbClr val="8CF4EA"/>
            </a:fgClr>
            <a:bgClr>
              <a:srgbClr val="00B7A5"/>
            </a:bgClr>
          </a:pattFill>
          <a:ln w="25400" cap="rnd">
            <a:solidFill>
              <a:srgbClr val="006B6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Arc 13"/>
          <p:cNvSpPr>
            <a:spLocks/>
          </p:cNvSpPr>
          <p:nvPr/>
        </p:nvSpPr>
        <p:spPr bwMode="auto">
          <a:xfrm>
            <a:off x="1296988" y="3994150"/>
            <a:ext cx="514350" cy="1377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Arc 14"/>
          <p:cNvSpPr>
            <a:spLocks/>
          </p:cNvSpPr>
          <p:nvPr/>
        </p:nvSpPr>
        <p:spPr bwMode="auto">
          <a:xfrm>
            <a:off x="1284288" y="2236788"/>
            <a:ext cx="520700" cy="1460500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95"/>
                  <a:pt x="9631" y="34"/>
                  <a:pt x="21534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95"/>
                  <a:pt x="9631" y="34"/>
                  <a:pt x="21534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05" name="Group 15"/>
          <p:cNvGrpSpPr>
            <a:grpSpLocks/>
          </p:cNvGrpSpPr>
          <p:nvPr/>
        </p:nvGrpSpPr>
        <p:grpSpPr bwMode="auto">
          <a:xfrm>
            <a:off x="1244600" y="3987800"/>
            <a:ext cx="77788" cy="171450"/>
            <a:chOff x="1816" y="2560"/>
            <a:chExt cx="49" cy="108"/>
          </a:xfrm>
        </p:grpSpPr>
        <p:sp>
          <p:nvSpPr>
            <p:cNvPr id="85027" name="Freeform 16"/>
            <p:cNvSpPr>
              <a:spLocks/>
            </p:cNvSpPr>
            <p:nvPr/>
          </p:nvSpPr>
          <p:spPr bwMode="auto">
            <a:xfrm>
              <a:off x="1816" y="2560"/>
              <a:ext cx="49" cy="105"/>
            </a:xfrm>
            <a:custGeom>
              <a:avLst/>
              <a:gdLst>
                <a:gd name="T0" fmla="*/ 21 w 49"/>
                <a:gd name="T1" fmla="*/ 0 h 105"/>
                <a:gd name="T2" fmla="*/ 48 w 49"/>
                <a:gd name="T3" fmla="*/ 104 h 105"/>
                <a:gd name="T4" fmla="*/ 21 w 49"/>
                <a:gd name="T5" fmla="*/ 104 h 105"/>
                <a:gd name="T6" fmla="*/ 0 w 49"/>
                <a:gd name="T7" fmla="*/ 104 h 105"/>
                <a:gd name="T8" fmla="*/ 21 w 4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1" y="0"/>
                  </a:moveTo>
                  <a:lnTo>
                    <a:pt x="48" y="104"/>
                  </a:lnTo>
                  <a:lnTo>
                    <a:pt x="21" y="104"/>
                  </a:lnTo>
                  <a:lnTo>
                    <a:pt x="0" y="104"/>
                  </a:lnTo>
                  <a:lnTo>
                    <a:pt x="21" y="0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Line 17"/>
            <p:cNvSpPr>
              <a:spLocks noChangeShapeType="1"/>
            </p:cNvSpPr>
            <p:nvPr/>
          </p:nvSpPr>
          <p:spPr bwMode="auto">
            <a:xfrm>
              <a:off x="1844" y="266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5006" name="Group 18"/>
          <p:cNvGrpSpPr>
            <a:grpSpLocks/>
          </p:cNvGrpSpPr>
          <p:nvPr/>
        </p:nvGrpSpPr>
        <p:grpSpPr bwMode="auto">
          <a:xfrm>
            <a:off x="1612900" y="2197100"/>
            <a:ext cx="153988" cy="141288"/>
            <a:chOff x="2048" y="1432"/>
            <a:chExt cx="97" cy="89"/>
          </a:xfrm>
        </p:grpSpPr>
        <p:sp>
          <p:nvSpPr>
            <p:cNvPr id="85025" name="Freeform 19"/>
            <p:cNvSpPr>
              <a:spLocks/>
            </p:cNvSpPr>
            <p:nvPr/>
          </p:nvSpPr>
          <p:spPr bwMode="auto">
            <a:xfrm>
              <a:off x="2048" y="1432"/>
              <a:ext cx="97" cy="89"/>
            </a:xfrm>
            <a:custGeom>
              <a:avLst/>
              <a:gdLst>
                <a:gd name="T0" fmla="*/ 96 w 97"/>
                <a:gd name="T1" fmla="*/ 0 h 89"/>
                <a:gd name="T2" fmla="*/ 30 w 97"/>
                <a:gd name="T3" fmla="*/ 88 h 89"/>
                <a:gd name="T4" fmla="*/ 15 w 97"/>
                <a:gd name="T5" fmla="*/ 66 h 89"/>
                <a:gd name="T6" fmla="*/ 0 w 97"/>
                <a:gd name="T7" fmla="*/ 44 h 89"/>
                <a:gd name="T8" fmla="*/ 96 w 97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89"/>
                <a:gd name="T17" fmla="*/ 97 w 97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89">
                  <a:moveTo>
                    <a:pt x="96" y="0"/>
                  </a:moveTo>
                  <a:lnTo>
                    <a:pt x="30" y="88"/>
                  </a:lnTo>
                  <a:lnTo>
                    <a:pt x="15" y="66"/>
                  </a:lnTo>
                  <a:lnTo>
                    <a:pt x="0" y="44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Line 20"/>
            <p:cNvSpPr>
              <a:spLocks noChangeShapeType="1"/>
            </p:cNvSpPr>
            <p:nvPr/>
          </p:nvSpPr>
          <p:spPr bwMode="auto">
            <a:xfrm flipH="1">
              <a:off x="2064" y="1500"/>
              <a:ext cx="1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 useBgFill="1">
        <p:nvSpPr>
          <p:cNvPr id="85007" name="Rectangle 21"/>
          <p:cNvSpPr>
            <a:spLocks noChangeArrowheads="1"/>
          </p:cNvSpPr>
          <p:nvPr/>
        </p:nvSpPr>
        <p:spPr bwMode="auto">
          <a:xfrm>
            <a:off x="500063" y="3654425"/>
            <a:ext cx="1590675" cy="388938"/>
          </a:xfrm>
          <a:prstGeom prst="rect">
            <a:avLst/>
          </a:prstGeom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1800" b="1">
                <a:solidFill>
                  <a:srgbClr val="FAFD00"/>
                </a:solidFill>
              </a:rPr>
              <a:t>Costimulation</a:t>
            </a:r>
          </a:p>
        </p:txBody>
      </p:sp>
      <p:sp>
        <p:nvSpPr>
          <p:cNvPr id="85008" name="Rectangle 22"/>
          <p:cNvSpPr>
            <a:spLocks noChangeArrowheads="1"/>
          </p:cNvSpPr>
          <p:nvPr/>
        </p:nvSpPr>
        <p:spPr bwMode="auto">
          <a:xfrm>
            <a:off x="5186363" y="3257550"/>
            <a:ext cx="10493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600" b="1">
                <a:solidFill>
                  <a:srgbClr val="FAFD00"/>
                </a:solidFill>
              </a:rPr>
              <a:t>Accessory</a:t>
            </a:r>
          </a:p>
        </p:txBody>
      </p:sp>
      <p:sp>
        <p:nvSpPr>
          <p:cNvPr id="85009" name="Rectangle 23"/>
          <p:cNvSpPr>
            <a:spLocks noChangeArrowheads="1"/>
          </p:cNvSpPr>
          <p:nvPr/>
        </p:nvSpPr>
        <p:spPr bwMode="auto">
          <a:xfrm>
            <a:off x="5135563" y="4121150"/>
            <a:ext cx="10493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600" b="1">
                <a:solidFill>
                  <a:srgbClr val="FAFD00"/>
                </a:solidFill>
              </a:rPr>
              <a:t>Molecules</a:t>
            </a:r>
          </a:p>
        </p:txBody>
      </p:sp>
      <p:grpSp>
        <p:nvGrpSpPr>
          <p:cNvPr id="85010" name="Group 24"/>
          <p:cNvGrpSpPr>
            <a:grpSpLocks/>
          </p:cNvGrpSpPr>
          <p:nvPr/>
        </p:nvGrpSpPr>
        <p:grpSpPr bwMode="auto">
          <a:xfrm>
            <a:off x="2063750" y="5884863"/>
            <a:ext cx="3221038" cy="454025"/>
            <a:chOff x="2332" y="3755"/>
            <a:chExt cx="2029" cy="286"/>
          </a:xfrm>
        </p:grpSpPr>
        <p:sp useBgFill="1">
          <p:nvSpPr>
            <p:cNvPr id="85023" name="Rectangle 25"/>
            <p:cNvSpPr>
              <a:spLocks noChangeArrowheads="1"/>
            </p:cNvSpPr>
            <p:nvPr/>
          </p:nvSpPr>
          <p:spPr bwMode="auto">
            <a:xfrm>
              <a:off x="2332" y="3816"/>
              <a:ext cx="1504" cy="19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5024" name="Rectangle 26"/>
            <p:cNvSpPr>
              <a:spLocks noChangeArrowheads="1"/>
            </p:cNvSpPr>
            <p:nvPr/>
          </p:nvSpPr>
          <p:spPr bwMode="auto">
            <a:xfrm>
              <a:off x="2343" y="3755"/>
              <a:ext cx="2018" cy="2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1">
                  <a:solidFill>
                    <a:srgbClr val="FAFD00"/>
                  </a:solidFill>
                </a:rPr>
                <a:t>Antigen-presenting cell</a:t>
              </a:r>
            </a:p>
          </p:txBody>
        </p:sp>
      </p:grpSp>
      <p:sp>
        <p:nvSpPr>
          <p:cNvPr id="85011" name="Rectangle 27"/>
          <p:cNvSpPr>
            <a:spLocks noChangeArrowheads="1"/>
          </p:cNvSpPr>
          <p:nvPr/>
        </p:nvSpPr>
        <p:spPr bwMode="auto">
          <a:xfrm>
            <a:off x="4398963" y="14747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Freeform 28" descr="10%"/>
          <p:cNvSpPr>
            <a:spLocks/>
          </p:cNvSpPr>
          <p:nvPr/>
        </p:nvSpPr>
        <p:spPr bwMode="auto">
          <a:xfrm>
            <a:off x="2781300" y="2552700"/>
            <a:ext cx="1436688" cy="1487488"/>
          </a:xfrm>
          <a:custGeom>
            <a:avLst/>
            <a:gdLst>
              <a:gd name="T0" fmla="*/ 2147483647 w 905"/>
              <a:gd name="T1" fmla="*/ 2147483647 h 937"/>
              <a:gd name="T2" fmla="*/ 0 w 905"/>
              <a:gd name="T3" fmla="*/ 2147483647 h 937"/>
              <a:gd name="T4" fmla="*/ 2147483647 w 905"/>
              <a:gd name="T5" fmla="*/ 2147483647 h 937"/>
              <a:gd name="T6" fmla="*/ 2147483647 w 905"/>
              <a:gd name="T7" fmla="*/ 2147483647 h 937"/>
              <a:gd name="T8" fmla="*/ 2147483647 w 905"/>
              <a:gd name="T9" fmla="*/ 2147483647 h 937"/>
              <a:gd name="T10" fmla="*/ 2147483647 w 905"/>
              <a:gd name="T11" fmla="*/ 2147483647 h 937"/>
              <a:gd name="T12" fmla="*/ 2147483647 w 905"/>
              <a:gd name="T13" fmla="*/ 2147483647 h 937"/>
              <a:gd name="T14" fmla="*/ 2147483647 w 905"/>
              <a:gd name="T15" fmla="*/ 2147483647 h 937"/>
              <a:gd name="T16" fmla="*/ 2147483647 w 905"/>
              <a:gd name="T17" fmla="*/ 2147483647 h 937"/>
              <a:gd name="T18" fmla="*/ 2147483647 w 905"/>
              <a:gd name="T19" fmla="*/ 2147483647 h 937"/>
              <a:gd name="T20" fmla="*/ 2147483647 w 905"/>
              <a:gd name="T21" fmla="*/ 2147483647 h 937"/>
              <a:gd name="T22" fmla="*/ 2147483647 w 905"/>
              <a:gd name="T23" fmla="*/ 2147483647 h 937"/>
              <a:gd name="T24" fmla="*/ 2147483647 w 905"/>
              <a:gd name="T25" fmla="*/ 2147483647 h 937"/>
              <a:gd name="T26" fmla="*/ 2147483647 w 905"/>
              <a:gd name="T27" fmla="*/ 2147483647 h 937"/>
              <a:gd name="T28" fmla="*/ 2147483647 w 905"/>
              <a:gd name="T29" fmla="*/ 2147483647 h 937"/>
              <a:gd name="T30" fmla="*/ 2147483647 w 905"/>
              <a:gd name="T31" fmla="*/ 2147483647 h 937"/>
              <a:gd name="T32" fmla="*/ 2147483647 w 905"/>
              <a:gd name="T33" fmla="*/ 0 h 937"/>
              <a:gd name="T34" fmla="*/ 2147483647 w 905"/>
              <a:gd name="T35" fmla="*/ 2147483647 h 937"/>
              <a:gd name="T36" fmla="*/ 2147483647 w 905"/>
              <a:gd name="T37" fmla="*/ 2147483647 h 937"/>
              <a:gd name="T38" fmla="*/ 2147483647 w 905"/>
              <a:gd name="T39" fmla="*/ 2147483647 h 937"/>
              <a:gd name="T40" fmla="*/ 2147483647 w 905"/>
              <a:gd name="T41" fmla="*/ 2147483647 h 937"/>
              <a:gd name="T42" fmla="*/ 2147483647 w 905"/>
              <a:gd name="T43" fmla="*/ 2147483647 h 937"/>
              <a:gd name="T44" fmla="*/ 2147483647 w 905"/>
              <a:gd name="T45" fmla="*/ 2147483647 h 937"/>
              <a:gd name="T46" fmla="*/ 2147483647 w 905"/>
              <a:gd name="T47" fmla="*/ 2147483647 h 937"/>
              <a:gd name="T48" fmla="*/ 2147483647 w 905"/>
              <a:gd name="T49" fmla="*/ 2147483647 h 937"/>
              <a:gd name="T50" fmla="*/ 2147483647 w 905"/>
              <a:gd name="T51" fmla="*/ 2147483647 h 937"/>
              <a:gd name="T52" fmla="*/ 2147483647 w 905"/>
              <a:gd name="T53" fmla="*/ 2147483647 h 937"/>
              <a:gd name="T54" fmla="*/ 2147483647 w 905"/>
              <a:gd name="T55" fmla="*/ 2147483647 h 937"/>
              <a:gd name="T56" fmla="*/ 2147483647 w 905"/>
              <a:gd name="T57" fmla="*/ 2147483647 h 937"/>
              <a:gd name="T58" fmla="*/ 2147483647 w 905"/>
              <a:gd name="T59" fmla="*/ 2147483647 h 937"/>
              <a:gd name="T60" fmla="*/ 2147483647 w 905"/>
              <a:gd name="T61" fmla="*/ 2147483647 h 937"/>
              <a:gd name="T62" fmla="*/ 2147483647 w 905"/>
              <a:gd name="T63" fmla="*/ 2147483647 h 937"/>
              <a:gd name="T64" fmla="*/ 2147483647 w 905"/>
              <a:gd name="T65" fmla="*/ 2147483647 h 937"/>
              <a:gd name="T66" fmla="*/ 2147483647 w 905"/>
              <a:gd name="T67" fmla="*/ 2147483647 h 937"/>
              <a:gd name="T68" fmla="*/ 2147483647 w 905"/>
              <a:gd name="T69" fmla="*/ 2147483647 h 937"/>
              <a:gd name="T70" fmla="*/ 2147483647 w 905"/>
              <a:gd name="T71" fmla="*/ 2147483647 h 9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5"/>
              <a:gd name="T109" fmla="*/ 0 h 937"/>
              <a:gd name="T110" fmla="*/ 905 w 905"/>
              <a:gd name="T111" fmla="*/ 937 h 9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5" h="937">
                <a:moveTo>
                  <a:pt x="8" y="928"/>
                </a:moveTo>
                <a:lnTo>
                  <a:pt x="8" y="928"/>
                </a:lnTo>
                <a:lnTo>
                  <a:pt x="0" y="912"/>
                </a:lnTo>
                <a:lnTo>
                  <a:pt x="0" y="896"/>
                </a:lnTo>
                <a:lnTo>
                  <a:pt x="8" y="872"/>
                </a:lnTo>
                <a:lnTo>
                  <a:pt x="16" y="848"/>
                </a:lnTo>
                <a:lnTo>
                  <a:pt x="24" y="824"/>
                </a:lnTo>
                <a:lnTo>
                  <a:pt x="48" y="792"/>
                </a:lnTo>
                <a:lnTo>
                  <a:pt x="64" y="760"/>
                </a:lnTo>
                <a:lnTo>
                  <a:pt x="80" y="736"/>
                </a:lnTo>
                <a:lnTo>
                  <a:pt x="96" y="712"/>
                </a:lnTo>
                <a:lnTo>
                  <a:pt x="120" y="680"/>
                </a:lnTo>
                <a:lnTo>
                  <a:pt x="152" y="640"/>
                </a:lnTo>
                <a:lnTo>
                  <a:pt x="184" y="592"/>
                </a:lnTo>
                <a:lnTo>
                  <a:pt x="224" y="544"/>
                </a:lnTo>
                <a:lnTo>
                  <a:pt x="264" y="496"/>
                </a:lnTo>
                <a:lnTo>
                  <a:pt x="304" y="448"/>
                </a:lnTo>
                <a:lnTo>
                  <a:pt x="344" y="408"/>
                </a:lnTo>
                <a:lnTo>
                  <a:pt x="368" y="384"/>
                </a:lnTo>
                <a:lnTo>
                  <a:pt x="392" y="360"/>
                </a:lnTo>
                <a:lnTo>
                  <a:pt x="432" y="320"/>
                </a:lnTo>
                <a:lnTo>
                  <a:pt x="480" y="272"/>
                </a:lnTo>
                <a:lnTo>
                  <a:pt x="520" y="240"/>
                </a:lnTo>
                <a:lnTo>
                  <a:pt x="560" y="200"/>
                </a:lnTo>
                <a:lnTo>
                  <a:pt x="600" y="168"/>
                </a:lnTo>
                <a:lnTo>
                  <a:pt x="640" y="136"/>
                </a:lnTo>
                <a:lnTo>
                  <a:pt x="680" y="104"/>
                </a:lnTo>
                <a:lnTo>
                  <a:pt x="704" y="88"/>
                </a:lnTo>
                <a:lnTo>
                  <a:pt x="728" y="72"/>
                </a:lnTo>
                <a:lnTo>
                  <a:pt x="760" y="48"/>
                </a:lnTo>
                <a:lnTo>
                  <a:pt x="792" y="32"/>
                </a:lnTo>
                <a:lnTo>
                  <a:pt x="824" y="16"/>
                </a:lnTo>
                <a:lnTo>
                  <a:pt x="840" y="8"/>
                </a:lnTo>
                <a:lnTo>
                  <a:pt x="864" y="0"/>
                </a:lnTo>
                <a:lnTo>
                  <a:pt x="880" y="0"/>
                </a:lnTo>
                <a:lnTo>
                  <a:pt x="896" y="8"/>
                </a:lnTo>
                <a:lnTo>
                  <a:pt x="904" y="16"/>
                </a:lnTo>
                <a:lnTo>
                  <a:pt x="904" y="24"/>
                </a:lnTo>
                <a:lnTo>
                  <a:pt x="904" y="40"/>
                </a:lnTo>
                <a:lnTo>
                  <a:pt x="896" y="64"/>
                </a:lnTo>
                <a:lnTo>
                  <a:pt x="888" y="88"/>
                </a:lnTo>
                <a:lnTo>
                  <a:pt x="880" y="112"/>
                </a:lnTo>
                <a:lnTo>
                  <a:pt x="856" y="144"/>
                </a:lnTo>
                <a:lnTo>
                  <a:pt x="840" y="176"/>
                </a:lnTo>
                <a:lnTo>
                  <a:pt x="824" y="200"/>
                </a:lnTo>
                <a:lnTo>
                  <a:pt x="808" y="224"/>
                </a:lnTo>
                <a:lnTo>
                  <a:pt x="784" y="256"/>
                </a:lnTo>
                <a:lnTo>
                  <a:pt x="752" y="296"/>
                </a:lnTo>
                <a:lnTo>
                  <a:pt x="720" y="336"/>
                </a:lnTo>
                <a:lnTo>
                  <a:pt x="680" y="384"/>
                </a:lnTo>
                <a:lnTo>
                  <a:pt x="640" y="432"/>
                </a:lnTo>
                <a:lnTo>
                  <a:pt x="600" y="480"/>
                </a:lnTo>
                <a:lnTo>
                  <a:pt x="560" y="520"/>
                </a:lnTo>
                <a:lnTo>
                  <a:pt x="536" y="544"/>
                </a:lnTo>
                <a:lnTo>
                  <a:pt x="512" y="568"/>
                </a:lnTo>
                <a:lnTo>
                  <a:pt x="472" y="608"/>
                </a:lnTo>
                <a:lnTo>
                  <a:pt x="424" y="656"/>
                </a:lnTo>
                <a:lnTo>
                  <a:pt x="384" y="696"/>
                </a:lnTo>
                <a:lnTo>
                  <a:pt x="336" y="736"/>
                </a:lnTo>
                <a:lnTo>
                  <a:pt x="304" y="768"/>
                </a:lnTo>
                <a:lnTo>
                  <a:pt x="264" y="800"/>
                </a:lnTo>
                <a:lnTo>
                  <a:pt x="224" y="832"/>
                </a:lnTo>
                <a:lnTo>
                  <a:pt x="200" y="848"/>
                </a:lnTo>
                <a:lnTo>
                  <a:pt x="176" y="864"/>
                </a:lnTo>
                <a:lnTo>
                  <a:pt x="144" y="888"/>
                </a:lnTo>
                <a:lnTo>
                  <a:pt x="112" y="904"/>
                </a:lnTo>
                <a:lnTo>
                  <a:pt x="80" y="920"/>
                </a:lnTo>
                <a:lnTo>
                  <a:pt x="64" y="928"/>
                </a:lnTo>
                <a:lnTo>
                  <a:pt x="40" y="936"/>
                </a:lnTo>
                <a:lnTo>
                  <a:pt x="24" y="936"/>
                </a:lnTo>
                <a:lnTo>
                  <a:pt x="16" y="936"/>
                </a:lnTo>
                <a:lnTo>
                  <a:pt x="8" y="928"/>
                </a:lnTo>
              </a:path>
            </a:pathLst>
          </a:custGeom>
          <a:pattFill prst="pct10">
            <a:fgClr>
              <a:srgbClr val="FDC0E5"/>
            </a:fgClr>
            <a:bgClr>
              <a:srgbClr val="B50069"/>
            </a:bgClr>
          </a:pattFill>
          <a:ln w="25400" cap="rnd">
            <a:solidFill>
              <a:srgbClr val="FDC0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13" name="Freeform 29" descr="10%"/>
          <p:cNvSpPr>
            <a:spLocks/>
          </p:cNvSpPr>
          <p:nvPr/>
        </p:nvSpPr>
        <p:spPr bwMode="auto">
          <a:xfrm>
            <a:off x="2743200" y="2540000"/>
            <a:ext cx="1436688" cy="1487488"/>
          </a:xfrm>
          <a:custGeom>
            <a:avLst/>
            <a:gdLst>
              <a:gd name="T0" fmla="*/ 2147483647 w 905"/>
              <a:gd name="T1" fmla="*/ 2147483647 h 937"/>
              <a:gd name="T2" fmla="*/ 2147483647 w 905"/>
              <a:gd name="T3" fmla="*/ 2147483647 h 937"/>
              <a:gd name="T4" fmla="*/ 2147483647 w 905"/>
              <a:gd name="T5" fmla="*/ 2147483647 h 937"/>
              <a:gd name="T6" fmla="*/ 2147483647 w 905"/>
              <a:gd name="T7" fmla="*/ 2147483647 h 937"/>
              <a:gd name="T8" fmla="*/ 2147483647 w 905"/>
              <a:gd name="T9" fmla="*/ 2147483647 h 937"/>
              <a:gd name="T10" fmla="*/ 2147483647 w 905"/>
              <a:gd name="T11" fmla="*/ 2147483647 h 937"/>
              <a:gd name="T12" fmla="*/ 2147483647 w 905"/>
              <a:gd name="T13" fmla="*/ 2147483647 h 937"/>
              <a:gd name="T14" fmla="*/ 2147483647 w 905"/>
              <a:gd name="T15" fmla="*/ 2147483647 h 937"/>
              <a:gd name="T16" fmla="*/ 2147483647 w 905"/>
              <a:gd name="T17" fmla="*/ 2147483647 h 937"/>
              <a:gd name="T18" fmla="*/ 2147483647 w 905"/>
              <a:gd name="T19" fmla="*/ 2147483647 h 937"/>
              <a:gd name="T20" fmla="*/ 2147483647 w 905"/>
              <a:gd name="T21" fmla="*/ 2147483647 h 937"/>
              <a:gd name="T22" fmla="*/ 2147483647 w 905"/>
              <a:gd name="T23" fmla="*/ 2147483647 h 937"/>
              <a:gd name="T24" fmla="*/ 2147483647 w 905"/>
              <a:gd name="T25" fmla="*/ 2147483647 h 937"/>
              <a:gd name="T26" fmla="*/ 2147483647 w 905"/>
              <a:gd name="T27" fmla="*/ 2147483647 h 937"/>
              <a:gd name="T28" fmla="*/ 2147483647 w 905"/>
              <a:gd name="T29" fmla="*/ 2147483647 h 937"/>
              <a:gd name="T30" fmla="*/ 2147483647 w 905"/>
              <a:gd name="T31" fmla="*/ 2147483647 h 937"/>
              <a:gd name="T32" fmla="*/ 2147483647 w 905"/>
              <a:gd name="T33" fmla="*/ 0 h 937"/>
              <a:gd name="T34" fmla="*/ 2147483647 w 905"/>
              <a:gd name="T35" fmla="*/ 2147483647 h 937"/>
              <a:gd name="T36" fmla="*/ 0 w 905"/>
              <a:gd name="T37" fmla="*/ 2147483647 h 937"/>
              <a:gd name="T38" fmla="*/ 2147483647 w 905"/>
              <a:gd name="T39" fmla="*/ 2147483647 h 937"/>
              <a:gd name="T40" fmla="*/ 2147483647 w 905"/>
              <a:gd name="T41" fmla="*/ 2147483647 h 937"/>
              <a:gd name="T42" fmla="*/ 2147483647 w 905"/>
              <a:gd name="T43" fmla="*/ 2147483647 h 937"/>
              <a:gd name="T44" fmla="*/ 2147483647 w 905"/>
              <a:gd name="T45" fmla="*/ 2147483647 h 937"/>
              <a:gd name="T46" fmla="*/ 2147483647 w 905"/>
              <a:gd name="T47" fmla="*/ 2147483647 h 937"/>
              <a:gd name="T48" fmla="*/ 2147483647 w 905"/>
              <a:gd name="T49" fmla="*/ 2147483647 h 937"/>
              <a:gd name="T50" fmla="*/ 2147483647 w 905"/>
              <a:gd name="T51" fmla="*/ 2147483647 h 937"/>
              <a:gd name="T52" fmla="*/ 2147483647 w 905"/>
              <a:gd name="T53" fmla="*/ 2147483647 h 937"/>
              <a:gd name="T54" fmla="*/ 2147483647 w 905"/>
              <a:gd name="T55" fmla="*/ 2147483647 h 937"/>
              <a:gd name="T56" fmla="*/ 2147483647 w 905"/>
              <a:gd name="T57" fmla="*/ 2147483647 h 937"/>
              <a:gd name="T58" fmla="*/ 2147483647 w 905"/>
              <a:gd name="T59" fmla="*/ 2147483647 h 937"/>
              <a:gd name="T60" fmla="*/ 2147483647 w 905"/>
              <a:gd name="T61" fmla="*/ 2147483647 h 937"/>
              <a:gd name="T62" fmla="*/ 2147483647 w 905"/>
              <a:gd name="T63" fmla="*/ 2147483647 h 937"/>
              <a:gd name="T64" fmla="*/ 2147483647 w 905"/>
              <a:gd name="T65" fmla="*/ 2147483647 h 937"/>
              <a:gd name="T66" fmla="*/ 2147483647 w 905"/>
              <a:gd name="T67" fmla="*/ 2147483647 h 937"/>
              <a:gd name="T68" fmla="*/ 2147483647 w 905"/>
              <a:gd name="T69" fmla="*/ 2147483647 h 937"/>
              <a:gd name="T70" fmla="*/ 2147483647 w 905"/>
              <a:gd name="T71" fmla="*/ 2147483647 h 9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5"/>
              <a:gd name="T109" fmla="*/ 0 h 937"/>
              <a:gd name="T110" fmla="*/ 905 w 905"/>
              <a:gd name="T111" fmla="*/ 937 h 9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5" h="937">
                <a:moveTo>
                  <a:pt x="896" y="928"/>
                </a:moveTo>
                <a:lnTo>
                  <a:pt x="896" y="928"/>
                </a:lnTo>
                <a:lnTo>
                  <a:pt x="904" y="912"/>
                </a:lnTo>
                <a:lnTo>
                  <a:pt x="904" y="896"/>
                </a:lnTo>
                <a:lnTo>
                  <a:pt x="896" y="872"/>
                </a:lnTo>
                <a:lnTo>
                  <a:pt x="888" y="848"/>
                </a:lnTo>
                <a:lnTo>
                  <a:pt x="880" y="824"/>
                </a:lnTo>
                <a:lnTo>
                  <a:pt x="856" y="792"/>
                </a:lnTo>
                <a:lnTo>
                  <a:pt x="840" y="760"/>
                </a:lnTo>
                <a:lnTo>
                  <a:pt x="824" y="736"/>
                </a:lnTo>
                <a:lnTo>
                  <a:pt x="808" y="712"/>
                </a:lnTo>
                <a:lnTo>
                  <a:pt x="784" y="680"/>
                </a:lnTo>
                <a:lnTo>
                  <a:pt x="752" y="640"/>
                </a:lnTo>
                <a:lnTo>
                  <a:pt x="720" y="592"/>
                </a:lnTo>
                <a:lnTo>
                  <a:pt x="680" y="544"/>
                </a:lnTo>
                <a:lnTo>
                  <a:pt x="640" y="496"/>
                </a:lnTo>
                <a:lnTo>
                  <a:pt x="600" y="448"/>
                </a:lnTo>
                <a:lnTo>
                  <a:pt x="560" y="408"/>
                </a:lnTo>
                <a:lnTo>
                  <a:pt x="536" y="384"/>
                </a:lnTo>
                <a:lnTo>
                  <a:pt x="512" y="360"/>
                </a:lnTo>
                <a:lnTo>
                  <a:pt x="472" y="320"/>
                </a:lnTo>
                <a:lnTo>
                  <a:pt x="424" y="272"/>
                </a:lnTo>
                <a:lnTo>
                  <a:pt x="384" y="240"/>
                </a:lnTo>
                <a:lnTo>
                  <a:pt x="344" y="200"/>
                </a:lnTo>
                <a:lnTo>
                  <a:pt x="304" y="168"/>
                </a:lnTo>
                <a:lnTo>
                  <a:pt x="264" y="136"/>
                </a:lnTo>
                <a:lnTo>
                  <a:pt x="224" y="104"/>
                </a:lnTo>
                <a:lnTo>
                  <a:pt x="200" y="88"/>
                </a:lnTo>
                <a:lnTo>
                  <a:pt x="176" y="72"/>
                </a:lnTo>
                <a:lnTo>
                  <a:pt x="144" y="48"/>
                </a:lnTo>
                <a:lnTo>
                  <a:pt x="112" y="32"/>
                </a:lnTo>
                <a:lnTo>
                  <a:pt x="80" y="16"/>
                </a:lnTo>
                <a:lnTo>
                  <a:pt x="64" y="8"/>
                </a:lnTo>
                <a:lnTo>
                  <a:pt x="40" y="0"/>
                </a:lnTo>
                <a:lnTo>
                  <a:pt x="24" y="0"/>
                </a:lnTo>
                <a:lnTo>
                  <a:pt x="8" y="8"/>
                </a:lnTo>
                <a:lnTo>
                  <a:pt x="0" y="16"/>
                </a:lnTo>
                <a:lnTo>
                  <a:pt x="0" y="24"/>
                </a:lnTo>
                <a:lnTo>
                  <a:pt x="0" y="40"/>
                </a:lnTo>
                <a:lnTo>
                  <a:pt x="8" y="64"/>
                </a:lnTo>
                <a:lnTo>
                  <a:pt x="16" y="88"/>
                </a:lnTo>
                <a:lnTo>
                  <a:pt x="24" y="112"/>
                </a:lnTo>
                <a:lnTo>
                  <a:pt x="48" y="144"/>
                </a:lnTo>
                <a:lnTo>
                  <a:pt x="64" y="176"/>
                </a:lnTo>
                <a:lnTo>
                  <a:pt x="80" y="200"/>
                </a:lnTo>
                <a:lnTo>
                  <a:pt x="96" y="224"/>
                </a:lnTo>
                <a:lnTo>
                  <a:pt x="120" y="256"/>
                </a:lnTo>
                <a:lnTo>
                  <a:pt x="152" y="296"/>
                </a:lnTo>
                <a:lnTo>
                  <a:pt x="184" y="336"/>
                </a:lnTo>
                <a:lnTo>
                  <a:pt x="224" y="384"/>
                </a:lnTo>
                <a:lnTo>
                  <a:pt x="264" y="432"/>
                </a:lnTo>
                <a:lnTo>
                  <a:pt x="304" y="480"/>
                </a:lnTo>
                <a:lnTo>
                  <a:pt x="344" y="520"/>
                </a:lnTo>
                <a:lnTo>
                  <a:pt x="368" y="544"/>
                </a:lnTo>
                <a:lnTo>
                  <a:pt x="392" y="568"/>
                </a:lnTo>
                <a:lnTo>
                  <a:pt x="440" y="616"/>
                </a:lnTo>
                <a:lnTo>
                  <a:pt x="480" y="656"/>
                </a:lnTo>
                <a:lnTo>
                  <a:pt x="520" y="696"/>
                </a:lnTo>
                <a:lnTo>
                  <a:pt x="568" y="736"/>
                </a:lnTo>
                <a:lnTo>
                  <a:pt x="600" y="768"/>
                </a:lnTo>
                <a:lnTo>
                  <a:pt x="640" y="800"/>
                </a:lnTo>
                <a:lnTo>
                  <a:pt x="680" y="832"/>
                </a:lnTo>
                <a:lnTo>
                  <a:pt x="704" y="848"/>
                </a:lnTo>
                <a:lnTo>
                  <a:pt x="728" y="864"/>
                </a:lnTo>
                <a:lnTo>
                  <a:pt x="760" y="888"/>
                </a:lnTo>
                <a:lnTo>
                  <a:pt x="792" y="904"/>
                </a:lnTo>
                <a:lnTo>
                  <a:pt x="824" y="920"/>
                </a:lnTo>
                <a:lnTo>
                  <a:pt x="840" y="928"/>
                </a:lnTo>
                <a:lnTo>
                  <a:pt x="864" y="936"/>
                </a:lnTo>
                <a:lnTo>
                  <a:pt x="880" y="936"/>
                </a:lnTo>
                <a:lnTo>
                  <a:pt x="888" y="936"/>
                </a:lnTo>
                <a:lnTo>
                  <a:pt x="896" y="928"/>
                </a:lnTo>
              </a:path>
            </a:pathLst>
          </a:custGeom>
          <a:pattFill prst="pct10">
            <a:fgClr>
              <a:srgbClr val="FDC0E5"/>
            </a:fgClr>
            <a:bgClr>
              <a:srgbClr val="B50069"/>
            </a:bgClr>
          </a:pattFill>
          <a:ln w="25400" cap="rnd">
            <a:solidFill>
              <a:srgbClr val="FDC0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5014" name="Group 30"/>
          <p:cNvGrpSpPr>
            <a:grpSpLocks/>
          </p:cNvGrpSpPr>
          <p:nvPr/>
        </p:nvGrpSpPr>
        <p:grpSpPr bwMode="auto">
          <a:xfrm>
            <a:off x="1119188" y="2012950"/>
            <a:ext cx="4672012" cy="552450"/>
            <a:chOff x="1737" y="1316"/>
            <a:chExt cx="2943" cy="348"/>
          </a:xfrm>
        </p:grpSpPr>
        <p:sp>
          <p:nvSpPr>
            <p:cNvPr id="85021" name="Arc 31" descr="Wide upward diagonal"/>
            <p:cNvSpPr>
              <a:spLocks/>
            </p:cNvSpPr>
            <p:nvPr/>
          </p:nvSpPr>
          <p:spPr bwMode="auto">
            <a:xfrm>
              <a:off x="3208" y="1316"/>
              <a:ext cx="1472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rgbClr val="D93192"/>
              </a:fgClr>
              <a:bgClr>
                <a:srgbClr val="FDC0E5"/>
              </a:bgClr>
            </a:pattFill>
            <a:ln w="508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Arc 32" descr="Wide upward diagonal"/>
            <p:cNvSpPr>
              <a:spLocks/>
            </p:cNvSpPr>
            <p:nvPr/>
          </p:nvSpPr>
          <p:spPr bwMode="auto">
            <a:xfrm>
              <a:off x="1737" y="1316"/>
              <a:ext cx="1472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pattFill prst="wdUpDiag">
              <a:fgClr>
                <a:srgbClr val="D93192"/>
              </a:fgClr>
              <a:bgClr>
                <a:srgbClr val="FDC0E5"/>
              </a:bgClr>
            </a:pattFill>
            <a:ln w="508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5" name="Group 33"/>
          <p:cNvGrpSpPr>
            <a:grpSpLocks/>
          </p:cNvGrpSpPr>
          <p:nvPr/>
        </p:nvGrpSpPr>
        <p:grpSpPr bwMode="auto">
          <a:xfrm>
            <a:off x="1468438" y="2347913"/>
            <a:ext cx="128587" cy="184150"/>
            <a:chOff x="1957" y="1527"/>
            <a:chExt cx="81" cy="116"/>
          </a:xfrm>
        </p:grpSpPr>
        <p:sp>
          <p:nvSpPr>
            <p:cNvPr id="85019" name="Freeform 34"/>
            <p:cNvSpPr>
              <a:spLocks/>
            </p:cNvSpPr>
            <p:nvPr/>
          </p:nvSpPr>
          <p:spPr bwMode="auto">
            <a:xfrm>
              <a:off x="1957" y="1527"/>
              <a:ext cx="81" cy="116"/>
            </a:xfrm>
            <a:custGeom>
              <a:avLst/>
              <a:gdLst>
                <a:gd name="T0" fmla="*/ 80 w 81"/>
                <a:gd name="T1" fmla="*/ 0 h 116"/>
                <a:gd name="T2" fmla="*/ 47 w 81"/>
                <a:gd name="T3" fmla="*/ 115 h 116"/>
                <a:gd name="T4" fmla="*/ 21 w 81"/>
                <a:gd name="T5" fmla="*/ 100 h 116"/>
                <a:gd name="T6" fmla="*/ 0 w 81"/>
                <a:gd name="T7" fmla="*/ 89 h 116"/>
                <a:gd name="T8" fmla="*/ 80 w 81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16"/>
                <a:gd name="T17" fmla="*/ 81 w 81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16">
                  <a:moveTo>
                    <a:pt x="80" y="0"/>
                  </a:moveTo>
                  <a:lnTo>
                    <a:pt x="47" y="115"/>
                  </a:lnTo>
                  <a:lnTo>
                    <a:pt x="21" y="100"/>
                  </a:lnTo>
                  <a:lnTo>
                    <a:pt x="0" y="89"/>
                  </a:lnTo>
                  <a:lnTo>
                    <a:pt x="80" y="0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rgbClr val="FCFE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35"/>
            <p:cNvSpPr>
              <a:spLocks noChangeShapeType="1"/>
            </p:cNvSpPr>
            <p:nvPr/>
          </p:nvSpPr>
          <p:spPr bwMode="auto">
            <a:xfrm flipH="1">
              <a:off x="1980" y="1635"/>
              <a:ext cx="3" cy="1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5016" name="Rectangle 36"/>
          <p:cNvSpPr>
            <a:spLocks noChangeArrowheads="1"/>
          </p:cNvSpPr>
          <p:nvPr/>
        </p:nvSpPr>
        <p:spPr bwMode="auto">
          <a:xfrm>
            <a:off x="2735263" y="1452563"/>
            <a:ext cx="16906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b="1">
                <a:solidFill>
                  <a:srgbClr val="FAFD00"/>
                </a:solidFill>
              </a:rPr>
              <a:t>CD4</a:t>
            </a:r>
            <a:r>
              <a:rPr lang="en-GB" sz="2800" b="1" baseline="30000">
                <a:solidFill>
                  <a:srgbClr val="FAFD00"/>
                </a:solidFill>
              </a:rPr>
              <a:t>+ </a:t>
            </a:r>
            <a:r>
              <a:rPr lang="en-GB" b="1">
                <a:solidFill>
                  <a:srgbClr val="FAFD00"/>
                </a:solidFill>
              </a:rPr>
              <a:t>T cell</a:t>
            </a:r>
          </a:p>
        </p:txBody>
      </p:sp>
      <p:sp>
        <p:nvSpPr>
          <p:cNvPr id="85017" name="Rectangle 37"/>
          <p:cNvSpPr>
            <a:spLocks noChangeArrowheads="1"/>
          </p:cNvSpPr>
          <p:nvPr/>
        </p:nvSpPr>
        <p:spPr bwMode="auto">
          <a:xfrm>
            <a:off x="3898900" y="3168650"/>
            <a:ext cx="609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600" b="1">
                <a:solidFill>
                  <a:srgbClr val="FAFD00"/>
                </a:solidFill>
              </a:rPr>
              <a:t>TCR</a:t>
            </a:r>
          </a:p>
        </p:txBody>
      </p:sp>
      <p:sp>
        <p:nvSpPr>
          <p:cNvPr id="85018" name="Rectangle 38"/>
          <p:cNvSpPr>
            <a:spLocks noChangeArrowheads="1"/>
          </p:cNvSpPr>
          <p:nvPr/>
        </p:nvSpPr>
        <p:spPr bwMode="auto">
          <a:xfrm>
            <a:off x="4132263" y="4349750"/>
            <a:ext cx="6778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600" b="1">
                <a:solidFill>
                  <a:srgbClr val="FAFD00"/>
                </a:solidFill>
              </a:rPr>
              <a:t>MHC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2" descr="Solid diamond"/>
          <p:cNvSpPr>
            <a:spLocks/>
          </p:cNvSpPr>
          <p:nvPr/>
        </p:nvSpPr>
        <p:spPr bwMode="auto">
          <a:xfrm>
            <a:off x="5926138" y="3640138"/>
            <a:ext cx="192087" cy="306387"/>
          </a:xfrm>
          <a:custGeom>
            <a:avLst/>
            <a:gdLst>
              <a:gd name="T0" fmla="*/ 2147483647 w 121"/>
              <a:gd name="T1" fmla="*/ 2147483647 h 193"/>
              <a:gd name="T2" fmla="*/ 2147483647 w 121"/>
              <a:gd name="T3" fmla="*/ 2147483647 h 193"/>
              <a:gd name="T4" fmla="*/ 2147483647 w 121"/>
              <a:gd name="T5" fmla="*/ 2147483647 h 193"/>
              <a:gd name="T6" fmla="*/ 2147483647 w 121"/>
              <a:gd name="T7" fmla="*/ 2147483647 h 193"/>
              <a:gd name="T8" fmla="*/ 2147483647 w 121"/>
              <a:gd name="T9" fmla="*/ 2147483647 h 193"/>
              <a:gd name="T10" fmla="*/ 2147483647 w 121"/>
              <a:gd name="T11" fmla="*/ 2147483647 h 193"/>
              <a:gd name="T12" fmla="*/ 2147483647 w 121"/>
              <a:gd name="T13" fmla="*/ 2147483647 h 193"/>
              <a:gd name="T14" fmla="*/ 2147483647 w 121"/>
              <a:gd name="T15" fmla="*/ 2147483647 h 193"/>
              <a:gd name="T16" fmla="*/ 2147483647 w 121"/>
              <a:gd name="T17" fmla="*/ 2147483647 h 193"/>
              <a:gd name="T18" fmla="*/ 2147483647 w 121"/>
              <a:gd name="T19" fmla="*/ 2147483647 h 193"/>
              <a:gd name="T20" fmla="*/ 2147483647 w 121"/>
              <a:gd name="T21" fmla="*/ 2147483647 h 193"/>
              <a:gd name="T22" fmla="*/ 2147483647 w 121"/>
              <a:gd name="T23" fmla="*/ 2147483647 h 193"/>
              <a:gd name="T24" fmla="*/ 2147483647 w 121"/>
              <a:gd name="T25" fmla="*/ 2147483647 h 193"/>
              <a:gd name="T26" fmla="*/ 2147483647 w 121"/>
              <a:gd name="T27" fmla="*/ 2147483647 h 193"/>
              <a:gd name="T28" fmla="*/ 2147483647 w 121"/>
              <a:gd name="T29" fmla="*/ 2147483647 h 193"/>
              <a:gd name="T30" fmla="*/ 2147483647 w 121"/>
              <a:gd name="T31" fmla="*/ 2147483647 h 193"/>
              <a:gd name="T32" fmla="*/ 2147483647 w 121"/>
              <a:gd name="T33" fmla="*/ 2147483647 h 193"/>
              <a:gd name="T34" fmla="*/ 2147483647 w 121"/>
              <a:gd name="T35" fmla="*/ 2147483647 h 193"/>
              <a:gd name="T36" fmla="*/ 2147483647 w 121"/>
              <a:gd name="T37" fmla="*/ 2147483647 h 193"/>
              <a:gd name="T38" fmla="*/ 2147483647 w 121"/>
              <a:gd name="T39" fmla="*/ 2147483647 h 193"/>
              <a:gd name="T40" fmla="*/ 2147483647 w 121"/>
              <a:gd name="T41" fmla="*/ 2147483647 h 193"/>
              <a:gd name="T42" fmla="*/ 2147483647 w 121"/>
              <a:gd name="T43" fmla="*/ 2147483647 h 193"/>
              <a:gd name="T44" fmla="*/ 2147483647 w 121"/>
              <a:gd name="T45" fmla="*/ 2147483647 h 193"/>
              <a:gd name="T46" fmla="*/ 2147483647 w 121"/>
              <a:gd name="T47" fmla="*/ 2147483647 h 193"/>
              <a:gd name="T48" fmla="*/ 2147483647 w 121"/>
              <a:gd name="T49" fmla="*/ 2147483647 h 193"/>
              <a:gd name="T50" fmla="*/ 2147483647 w 121"/>
              <a:gd name="T51" fmla="*/ 2147483647 h 193"/>
              <a:gd name="T52" fmla="*/ 2147483647 w 121"/>
              <a:gd name="T53" fmla="*/ 2147483647 h 193"/>
              <a:gd name="T54" fmla="*/ 2147483647 w 121"/>
              <a:gd name="T55" fmla="*/ 2147483647 h 193"/>
              <a:gd name="T56" fmla="*/ 2147483647 w 121"/>
              <a:gd name="T57" fmla="*/ 2147483647 h 193"/>
              <a:gd name="T58" fmla="*/ 2147483647 w 121"/>
              <a:gd name="T59" fmla="*/ 2147483647 h 193"/>
              <a:gd name="T60" fmla="*/ 2147483647 w 121"/>
              <a:gd name="T61" fmla="*/ 2147483647 h 193"/>
              <a:gd name="T62" fmla="*/ 2147483647 w 121"/>
              <a:gd name="T63" fmla="*/ 2147483647 h 193"/>
              <a:gd name="T64" fmla="*/ 2147483647 w 121"/>
              <a:gd name="T65" fmla="*/ 2147483647 h 193"/>
              <a:gd name="T66" fmla="*/ 0 w 121"/>
              <a:gd name="T67" fmla="*/ 2147483647 h 193"/>
              <a:gd name="T68" fmla="*/ 0 w 121"/>
              <a:gd name="T69" fmla="*/ 2147483647 h 193"/>
              <a:gd name="T70" fmla="*/ 0 w 121"/>
              <a:gd name="T71" fmla="*/ 2147483647 h 193"/>
              <a:gd name="T72" fmla="*/ 2147483647 w 121"/>
              <a:gd name="T73" fmla="*/ 2147483647 h 193"/>
              <a:gd name="T74" fmla="*/ 2147483647 w 121"/>
              <a:gd name="T75" fmla="*/ 2147483647 h 193"/>
              <a:gd name="T76" fmla="*/ 2147483647 w 121"/>
              <a:gd name="T77" fmla="*/ 0 h 193"/>
              <a:gd name="T78" fmla="*/ 2147483647 w 121"/>
              <a:gd name="T79" fmla="*/ 0 h 193"/>
              <a:gd name="T80" fmla="*/ 2147483647 w 121"/>
              <a:gd name="T81" fmla="*/ 2147483647 h 1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93"/>
              <a:gd name="T125" fmla="*/ 121 w 121"/>
              <a:gd name="T126" fmla="*/ 193 h 1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93">
                <a:moveTo>
                  <a:pt x="23" y="8"/>
                </a:moveTo>
                <a:lnTo>
                  <a:pt x="38" y="8"/>
                </a:lnTo>
                <a:lnTo>
                  <a:pt x="60" y="15"/>
                </a:lnTo>
                <a:lnTo>
                  <a:pt x="68" y="23"/>
                </a:lnTo>
                <a:lnTo>
                  <a:pt x="75" y="31"/>
                </a:lnTo>
                <a:lnTo>
                  <a:pt x="90" y="46"/>
                </a:lnTo>
                <a:lnTo>
                  <a:pt x="90" y="54"/>
                </a:lnTo>
                <a:lnTo>
                  <a:pt x="98" y="61"/>
                </a:lnTo>
                <a:lnTo>
                  <a:pt x="105" y="84"/>
                </a:lnTo>
                <a:lnTo>
                  <a:pt x="105" y="92"/>
                </a:lnTo>
                <a:lnTo>
                  <a:pt x="113" y="108"/>
                </a:lnTo>
                <a:lnTo>
                  <a:pt x="120" y="131"/>
                </a:lnTo>
                <a:lnTo>
                  <a:pt x="120" y="146"/>
                </a:lnTo>
                <a:lnTo>
                  <a:pt x="120" y="154"/>
                </a:lnTo>
                <a:lnTo>
                  <a:pt x="120" y="169"/>
                </a:lnTo>
                <a:lnTo>
                  <a:pt x="120" y="177"/>
                </a:lnTo>
                <a:lnTo>
                  <a:pt x="120" y="184"/>
                </a:lnTo>
                <a:lnTo>
                  <a:pt x="113" y="192"/>
                </a:lnTo>
                <a:lnTo>
                  <a:pt x="105" y="192"/>
                </a:lnTo>
                <a:lnTo>
                  <a:pt x="98" y="184"/>
                </a:lnTo>
                <a:lnTo>
                  <a:pt x="90" y="169"/>
                </a:lnTo>
                <a:lnTo>
                  <a:pt x="90" y="161"/>
                </a:lnTo>
                <a:lnTo>
                  <a:pt x="90" y="146"/>
                </a:lnTo>
                <a:lnTo>
                  <a:pt x="90" y="123"/>
                </a:lnTo>
                <a:lnTo>
                  <a:pt x="83" y="115"/>
                </a:lnTo>
                <a:lnTo>
                  <a:pt x="68" y="108"/>
                </a:lnTo>
                <a:lnTo>
                  <a:pt x="60" y="100"/>
                </a:lnTo>
                <a:lnTo>
                  <a:pt x="53" y="100"/>
                </a:lnTo>
                <a:lnTo>
                  <a:pt x="38" y="92"/>
                </a:lnTo>
                <a:lnTo>
                  <a:pt x="30" y="84"/>
                </a:lnTo>
                <a:lnTo>
                  <a:pt x="23" y="84"/>
                </a:lnTo>
                <a:lnTo>
                  <a:pt x="15" y="77"/>
                </a:lnTo>
                <a:lnTo>
                  <a:pt x="8" y="69"/>
                </a:lnTo>
                <a:lnTo>
                  <a:pt x="0" y="54"/>
                </a:lnTo>
                <a:lnTo>
                  <a:pt x="0" y="38"/>
                </a:lnTo>
                <a:lnTo>
                  <a:pt x="0" y="31"/>
                </a:lnTo>
                <a:lnTo>
                  <a:pt x="8" y="15"/>
                </a:lnTo>
                <a:lnTo>
                  <a:pt x="8" y="8"/>
                </a:lnTo>
                <a:lnTo>
                  <a:pt x="23" y="0"/>
                </a:lnTo>
                <a:lnTo>
                  <a:pt x="30" y="0"/>
                </a:lnTo>
                <a:lnTo>
                  <a:pt x="23" y="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19" name="Freeform 3" descr="Solid diamond"/>
          <p:cNvSpPr>
            <a:spLocks/>
          </p:cNvSpPr>
          <p:nvPr/>
        </p:nvSpPr>
        <p:spPr bwMode="auto">
          <a:xfrm>
            <a:off x="5773738" y="3462338"/>
            <a:ext cx="293687" cy="484187"/>
          </a:xfrm>
          <a:custGeom>
            <a:avLst/>
            <a:gdLst>
              <a:gd name="T0" fmla="*/ 2147483647 w 185"/>
              <a:gd name="T1" fmla="*/ 0 h 305"/>
              <a:gd name="T2" fmla="*/ 2147483647 w 185"/>
              <a:gd name="T3" fmla="*/ 0 h 305"/>
              <a:gd name="T4" fmla="*/ 2147483647 w 185"/>
              <a:gd name="T5" fmla="*/ 0 h 305"/>
              <a:gd name="T6" fmla="*/ 2147483647 w 185"/>
              <a:gd name="T7" fmla="*/ 2147483647 h 305"/>
              <a:gd name="T8" fmla="*/ 2147483647 w 185"/>
              <a:gd name="T9" fmla="*/ 2147483647 h 305"/>
              <a:gd name="T10" fmla="*/ 2147483647 w 185"/>
              <a:gd name="T11" fmla="*/ 2147483647 h 305"/>
              <a:gd name="T12" fmla="*/ 2147483647 w 185"/>
              <a:gd name="T13" fmla="*/ 2147483647 h 305"/>
              <a:gd name="T14" fmla="*/ 2147483647 w 185"/>
              <a:gd name="T15" fmla="*/ 2147483647 h 305"/>
              <a:gd name="T16" fmla="*/ 2147483647 w 185"/>
              <a:gd name="T17" fmla="*/ 2147483647 h 305"/>
              <a:gd name="T18" fmla="*/ 2147483647 w 185"/>
              <a:gd name="T19" fmla="*/ 2147483647 h 305"/>
              <a:gd name="T20" fmla="*/ 0 w 185"/>
              <a:gd name="T21" fmla="*/ 2147483647 h 305"/>
              <a:gd name="T22" fmla="*/ 0 w 185"/>
              <a:gd name="T23" fmla="*/ 2147483647 h 305"/>
              <a:gd name="T24" fmla="*/ 0 w 185"/>
              <a:gd name="T25" fmla="*/ 2147483647 h 305"/>
              <a:gd name="T26" fmla="*/ 0 w 185"/>
              <a:gd name="T27" fmla="*/ 2147483647 h 305"/>
              <a:gd name="T28" fmla="*/ 2147483647 w 185"/>
              <a:gd name="T29" fmla="*/ 2147483647 h 305"/>
              <a:gd name="T30" fmla="*/ 2147483647 w 185"/>
              <a:gd name="T31" fmla="*/ 2147483647 h 305"/>
              <a:gd name="T32" fmla="*/ 2147483647 w 185"/>
              <a:gd name="T33" fmla="*/ 2147483647 h 305"/>
              <a:gd name="T34" fmla="*/ 2147483647 w 185"/>
              <a:gd name="T35" fmla="*/ 2147483647 h 305"/>
              <a:gd name="T36" fmla="*/ 2147483647 w 185"/>
              <a:gd name="T37" fmla="*/ 2147483647 h 305"/>
              <a:gd name="T38" fmla="*/ 2147483647 w 185"/>
              <a:gd name="T39" fmla="*/ 2147483647 h 305"/>
              <a:gd name="T40" fmla="*/ 2147483647 w 185"/>
              <a:gd name="T41" fmla="*/ 2147483647 h 305"/>
              <a:gd name="T42" fmla="*/ 2147483647 w 185"/>
              <a:gd name="T43" fmla="*/ 2147483647 h 305"/>
              <a:gd name="T44" fmla="*/ 2147483647 w 185"/>
              <a:gd name="T45" fmla="*/ 2147483647 h 305"/>
              <a:gd name="T46" fmla="*/ 2147483647 w 185"/>
              <a:gd name="T47" fmla="*/ 2147483647 h 305"/>
              <a:gd name="T48" fmla="*/ 2147483647 w 185"/>
              <a:gd name="T49" fmla="*/ 2147483647 h 305"/>
              <a:gd name="T50" fmla="*/ 2147483647 w 185"/>
              <a:gd name="T51" fmla="*/ 2147483647 h 305"/>
              <a:gd name="T52" fmla="*/ 2147483647 w 185"/>
              <a:gd name="T53" fmla="*/ 2147483647 h 305"/>
              <a:gd name="T54" fmla="*/ 2147483647 w 185"/>
              <a:gd name="T55" fmla="*/ 2147483647 h 305"/>
              <a:gd name="T56" fmla="*/ 2147483647 w 185"/>
              <a:gd name="T57" fmla="*/ 2147483647 h 305"/>
              <a:gd name="T58" fmla="*/ 2147483647 w 185"/>
              <a:gd name="T59" fmla="*/ 2147483647 h 305"/>
              <a:gd name="T60" fmla="*/ 2147483647 w 185"/>
              <a:gd name="T61" fmla="*/ 2147483647 h 305"/>
              <a:gd name="T62" fmla="*/ 2147483647 w 185"/>
              <a:gd name="T63" fmla="*/ 2147483647 h 305"/>
              <a:gd name="T64" fmla="*/ 2147483647 w 185"/>
              <a:gd name="T65" fmla="*/ 2147483647 h 305"/>
              <a:gd name="T66" fmla="*/ 2147483647 w 185"/>
              <a:gd name="T67" fmla="*/ 2147483647 h 305"/>
              <a:gd name="T68" fmla="*/ 2147483647 w 185"/>
              <a:gd name="T69" fmla="*/ 2147483647 h 305"/>
              <a:gd name="T70" fmla="*/ 2147483647 w 185"/>
              <a:gd name="T71" fmla="*/ 2147483647 h 305"/>
              <a:gd name="T72" fmla="*/ 2147483647 w 185"/>
              <a:gd name="T73" fmla="*/ 2147483647 h 305"/>
              <a:gd name="T74" fmla="*/ 2147483647 w 185"/>
              <a:gd name="T75" fmla="*/ 2147483647 h 305"/>
              <a:gd name="T76" fmla="*/ 2147483647 w 185"/>
              <a:gd name="T77" fmla="*/ 2147483647 h 305"/>
              <a:gd name="T78" fmla="*/ 2147483647 w 185"/>
              <a:gd name="T79" fmla="*/ 2147483647 h 305"/>
              <a:gd name="T80" fmla="*/ 2147483647 w 185"/>
              <a:gd name="T81" fmla="*/ 2147483647 h 305"/>
              <a:gd name="T82" fmla="*/ 2147483647 w 185"/>
              <a:gd name="T83" fmla="*/ 2147483647 h 305"/>
              <a:gd name="T84" fmla="*/ 2147483647 w 185"/>
              <a:gd name="T85" fmla="*/ 2147483647 h 305"/>
              <a:gd name="T86" fmla="*/ 2147483647 w 185"/>
              <a:gd name="T87" fmla="*/ 2147483647 h 305"/>
              <a:gd name="T88" fmla="*/ 2147483647 w 185"/>
              <a:gd name="T89" fmla="*/ 2147483647 h 305"/>
              <a:gd name="T90" fmla="*/ 2147483647 w 185"/>
              <a:gd name="T91" fmla="*/ 2147483647 h 305"/>
              <a:gd name="T92" fmla="*/ 2147483647 w 185"/>
              <a:gd name="T93" fmla="*/ 2147483647 h 305"/>
              <a:gd name="T94" fmla="*/ 2147483647 w 185"/>
              <a:gd name="T95" fmla="*/ 2147483647 h 305"/>
              <a:gd name="T96" fmla="*/ 2147483647 w 185"/>
              <a:gd name="T97" fmla="*/ 0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305"/>
              <a:gd name="T149" fmla="*/ 185 w 185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305">
                <a:moveTo>
                  <a:pt x="153" y="0"/>
                </a:moveTo>
                <a:lnTo>
                  <a:pt x="146" y="0"/>
                </a:lnTo>
                <a:lnTo>
                  <a:pt x="115" y="0"/>
                </a:lnTo>
                <a:lnTo>
                  <a:pt x="92" y="8"/>
                </a:lnTo>
                <a:lnTo>
                  <a:pt x="77" y="16"/>
                </a:lnTo>
                <a:lnTo>
                  <a:pt x="61" y="23"/>
                </a:lnTo>
                <a:lnTo>
                  <a:pt x="54" y="31"/>
                </a:lnTo>
                <a:lnTo>
                  <a:pt x="31" y="55"/>
                </a:lnTo>
                <a:lnTo>
                  <a:pt x="15" y="86"/>
                </a:lnTo>
                <a:lnTo>
                  <a:pt x="8" y="117"/>
                </a:lnTo>
                <a:lnTo>
                  <a:pt x="0" y="140"/>
                </a:lnTo>
                <a:lnTo>
                  <a:pt x="0" y="164"/>
                </a:lnTo>
                <a:lnTo>
                  <a:pt x="0" y="203"/>
                </a:lnTo>
                <a:lnTo>
                  <a:pt x="0" y="234"/>
                </a:lnTo>
                <a:lnTo>
                  <a:pt x="8" y="257"/>
                </a:lnTo>
                <a:lnTo>
                  <a:pt x="15" y="265"/>
                </a:lnTo>
                <a:lnTo>
                  <a:pt x="23" y="273"/>
                </a:lnTo>
                <a:lnTo>
                  <a:pt x="31" y="288"/>
                </a:lnTo>
                <a:lnTo>
                  <a:pt x="46" y="296"/>
                </a:lnTo>
                <a:lnTo>
                  <a:pt x="54" y="304"/>
                </a:lnTo>
                <a:lnTo>
                  <a:pt x="61" y="304"/>
                </a:lnTo>
                <a:lnTo>
                  <a:pt x="69" y="304"/>
                </a:lnTo>
                <a:lnTo>
                  <a:pt x="77" y="304"/>
                </a:lnTo>
                <a:lnTo>
                  <a:pt x="92" y="296"/>
                </a:lnTo>
                <a:lnTo>
                  <a:pt x="107" y="281"/>
                </a:lnTo>
                <a:lnTo>
                  <a:pt x="107" y="273"/>
                </a:lnTo>
                <a:lnTo>
                  <a:pt x="115" y="265"/>
                </a:lnTo>
                <a:lnTo>
                  <a:pt x="115" y="257"/>
                </a:lnTo>
                <a:lnTo>
                  <a:pt x="123" y="226"/>
                </a:lnTo>
                <a:lnTo>
                  <a:pt x="123" y="210"/>
                </a:lnTo>
                <a:lnTo>
                  <a:pt x="123" y="195"/>
                </a:lnTo>
                <a:lnTo>
                  <a:pt x="123" y="187"/>
                </a:lnTo>
                <a:lnTo>
                  <a:pt x="123" y="164"/>
                </a:lnTo>
                <a:lnTo>
                  <a:pt x="130" y="148"/>
                </a:lnTo>
                <a:lnTo>
                  <a:pt x="138" y="133"/>
                </a:lnTo>
                <a:lnTo>
                  <a:pt x="146" y="125"/>
                </a:lnTo>
                <a:lnTo>
                  <a:pt x="153" y="125"/>
                </a:lnTo>
                <a:lnTo>
                  <a:pt x="169" y="109"/>
                </a:lnTo>
                <a:lnTo>
                  <a:pt x="176" y="94"/>
                </a:lnTo>
                <a:lnTo>
                  <a:pt x="184" y="86"/>
                </a:lnTo>
                <a:lnTo>
                  <a:pt x="184" y="78"/>
                </a:lnTo>
                <a:lnTo>
                  <a:pt x="184" y="70"/>
                </a:lnTo>
                <a:lnTo>
                  <a:pt x="184" y="55"/>
                </a:lnTo>
                <a:lnTo>
                  <a:pt x="176" y="31"/>
                </a:lnTo>
                <a:lnTo>
                  <a:pt x="169" y="23"/>
                </a:lnTo>
                <a:lnTo>
                  <a:pt x="161" y="16"/>
                </a:lnTo>
                <a:lnTo>
                  <a:pt x="161" y="8"/>
                </a:lnTo>
                <a:lnTo>
                  <a:pt x="153" y="8"/>
                </a:lnTo>
                <a:lnTo>
                  <a:pt x="153" y="0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375400" y="3479800"/>
            <a:ext cx="20812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600" b="1">
                <a:solidFill>
                  <a:srgbClr val="FAFD00"/>
                </a:solidFill>
              </a:rPr>
              <a:t>Re-transplanted.</a:t>
            </a:r>
          </a:p>
          <a:p>
            <a:endParaRPr lang="en-GB" sz="1600" b="1">
              <a:solidFill>
                <a:srgbClr val="FAFD00"/>
              </a:solidFill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19138" y="3962400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The graft was not rejected: the graft was fully antigenic but not immunogenic. Graft associated donor </a:t>
            </a:r>
            <a:r>
              <a:rPr lang="en-GB" b="1" dirty="0" err="1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APCs</a:t>
            </a:r>
            <a:r>
              <a:rPr lang="en-GB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 left graft in 1</a:t>
            </a:r>
            <a:r>
              <a:rPr lang="en-GB" b="1" baseline="30000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st</a:t>
            </a:r>
            <a:r>
              <a:rPr lang="en-GB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ea typeface="+mn-ea"/>
              </a:rPr>
              <a:t> host</a:t>
            </a:r>
            <a:endParaRPr lang="en-GB" dirty="0">
              <a:ln>
                <a:solidFill>
                  <a:srgbClr val="FFFF99"/>
                </a:solidFill>
              </a:ln>
              <a:solidFill>
                <a:srgbClr val="FFFF99"/>
              </a:solidFill>
              <a:ea typeface="+mn-ea"/>
            </a:endParaRPr>
          </a:p>
        </p:txBody>
      </p:sp>
      <p:sp>
        <p:nvSpPr>
          <p:cNvPr id="86022" name="Freeform 6" descr="Solid diamond"/>
          <p:cNvSpPr>
            <a:spLocks/>
          </p:cNvSpPr>
          <p:nvPr/>
        </p:nvSpPr>
        <p:spPr bwMode="auto">
          <a:xfrm>
            <a:off x="3081338" y="2755900"/>
            <a:ext cx="179387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05" y="76"/>
                </a:lnTo>
                <a:lnTo>
                  <a:pt x="97" y="83"/>
                </a:lnTo>
                <a:lnTo>
                  <a:pt x="90" y="91"/>
                </a:lnTo>
                <a:lnTo>
                  <a:pt x="82" y="98"/>
                </a:lnTo>
                <a:lnTo>
                  <a:pt x="75" y="106"/>
                </a:lnTo>
                <a:lnTo>
                  <a:pt x="60" y="121"/>
                </a:lnTo>
                <a:lnTo>
                  <a:pt x="45" y="128"/>
                </a:lnTo>
                <a:lnTo>
                  <a:pt x="37" y="136"/>
                </a:lnTo>
                <a:lnTo>
                  <a:pt x="30" y="136"/>
                </a:lnTo>
                <a:lnTo>
                  <a:pt x="15" y="128"/>
                </a:lnTo>
                <a:lnTo>
                  <a:pt x="7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Freeform 7" descr="Solid diamond"/>
          <p:cNvSpPr>
            <a:spLocks/>
          </p:cNvSpPr>
          <p:nvPr/>
        </p:nvSpPr>
        <p:spPr bwMode="auto">
          <a:xfrm>
            <a:off x="3017838" y="2717800"/>
            <a:ext cx="179387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12" y="68"/>
                </a:lnTo>
                <a:lnTo>
                  <a:pt x="105" y="83"/>
                </a:lnTo>
                <a:lnTo>
                  <a:pt x="97" y="91"/>
                </a:lnTo>
                <a:lnTo>
                  <a:pt x="90" y="98"/>
                </a:lnTo>
                <a:lnTo>
                  <a:pt x="82" y="106"/>
                </a:lnTo>
                <a:lnTo>
                  <a:pt x="67" y="121"/>
                </a:lnTo>
                <a:lnTo>
                  <a:pt x="52" y="128"/>
                </a:lnTo>
                <a:lnTo>
                  <a:pt x="45" y="136"/>
                </a:lnTo>
                <a:lnTo>
                  <a:pt x="30" y="136"/>
                </a:lnTo>
                <a:lnTo>
                  <a:pt x="22" y="128"/>
                </a:lnTo>
                <a:lnTo>
                  <a:pt x="15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Freeform 8" descr="Solid diamond"/>
          <p:cNvSpPr>
            <a:spLocks/>
          </p:cNvSpPr>
          <p:nvPr/>
        </p:nvSpPr>
        <p:spPr bwMode="auto">
          <a:xfrm>
            <a:off x="1023938" y="2362200"/>
            <a:ext cx="2554287" cy="814388"/>
          </a:xfrm>
          <a:custGeom>
            <a:avLst/>
            <a:gdLst>
              <a:gd name="T0" fmla="*/ 2147483647 w 1609"/>
              <a:gd name="T1" fmla="*/ 2147483647 h 513"/>
              <a:gd name="T2" fmla="*/ 2147483647 w 1609"/>
              <a:gd name="T3" fmla="*/ 2147483647 h 513"/>
              <a:gd name="T4" fmla="*/ 2147483647 w 1609"/>
              <a:gd name="T5" fmla="*/ 2147483647 h 513"/>
              <a:gd name="T6" fmla="*/ 2147483647 w 1609"/>
              <a:gd name="T7" fmla="*/ 2147483647 h 513"/>
              <a:gd name="T8" fmla="*/ 2147483647 w 1609"/>
              <a:gd name="T9" fmla="*/ 2147483647 h 513"/>
              <a:gd name="T10" fmla="*/ 2147483647 w 1609"/>
              <a:gd name="T11" fmla="*/ 2147483647 h 513"/>
              <a:gd name="T12" fmla="*/ 2147483647 w 1609"/>
              <a:gd name="T13" fmla="*/ 2147483647 h 513"/>
              <a:gd name="T14" fmla="*/ 2147483647 w 1609"/>
              <a:gd name="T15" fmla="*/ 2147483647 h 513"/>
              <a:gd name="T16" fmla="*/ 2147483647 w 1609"/>
              <a:gd name="T17" fmla="*/ 2147483647 h 513"/>
              <a:gd name="T18" fmla="*/ 2147483647 w 1609"/>
              <a:gd name="T19" fmla="*/ 2147483647 h 513"/>
              <a:gd name="T20" fmla="*/ 2147483647 w 1609"/>
              <a:gd name="T21" fmla="*/ 2147483647 h 513"/>
              <a:gd name="T22" fmla="*/ 2147483647 w 1609"/>
              <a:gd name="T23" fmla="*/ 2147483647 h 513"/>
              <a:gd name="T24" fmla="*/ 2147483647 w 1609"/>
              <a:gd name="T25" fmla="*/ 2147483647 h 513"/>
              <a:gd name="T26" fmla="*/ 2147483647 w 1609"/>
              <a:gd name="T27" fmla="*/ 2147483647 h 513"/>
              <a:gd name="T28" fmla="*/ 2147483647 w 1609"/>
              <a:gd name="T29" fmla="*/ 2147483647 h 513"/>
              <a:gd name="T30" fmla="*/ 2147483647 w 1609"/>
              <a:gd name="T31" fmla="*/ 2147483647 h 513"/>
              <a:gd name="T32" fmla="*/ 2147483647 w 1609"/>
              <a:gd name="T33" fmla="*/ 2147483647 h 513"/>
              <a:gd name="T34" fmla="*/ 2147483647 w 1609"/>
              <a:gd name="T35" fmla="*/ 2147483647 h 513"/>
              <a:gd name="T36" fmla="*/ 2147483647 w 1609"/>
              <a:gd name="T37" fmla="*/ 2147483647 h 513"/>
              <a:gd name="T38" fmla="*/ 2147483647 w 1609"/>
              <a:gd name="T39" fmla="*/ 2147483647 h 513"/>
              <a:gd name="T40" fmla="*/ 2147483647 w 1609"/>
              <a:gd name="T41" fmla="*/ 2147483647 h 513"/>
              <a:gd name="T42" fmla="*/ 2147483647 w 1609"/>
              <a:gd name="T43" fmla="*/ 2147483647 h 513"/>
              <a:gd name="T44" fmla="*/ 2147483647 w 1609"/>
              <a:gd name="T45" fmla="*/ 2147483647 h 513"/>
              <a:gd name="T46" fmla="*/ 2147483647 w 1609"/>
              <a:gd name="T47" fmla="*/ 2147483647 h 513"/>
              <a:gd name="T48" fmla="*/ 2147483647 w 1609"/>
              <a:gd name="T49" fmla="*/ 2147483647 h 513"/>
              <a:gd name="T50" fmla="*/ 2147483647 w 1609"/>
              <a:gd name="T51" fmla="*/ 2147483647 h 513"/>
              <a:gd name="T52" fmla="*/ 2147483647 w 1609"/>
              <a:gd name="T53" fmla="*/ 2147483647 h 513"/>
              <a:gd name="T54" fmla="*/ 2147483647 w 1609"/>
              <a:gd name="T55" fmla="*/ 2147483647 h 513"/>
              <a:gd name="T56" fmla="*/ 2147483647 w 1609"/>
              <a:gd name="T57" fmla="*/ 2147483647 h 513"/>
              <a:gd name="T58" fmla="*/ 2147483647 w 1609"/>
              <a:gd name="T59" fmla="*/ 0 h 513"/>
              <a:gd name="T60" fmla="*/ 2147483647 w 1609"/>
              <a:gd name="T61" fmla="*/ 0 h 513"/>
              <a:gd name="T62" fmla="*/ 2147483647 w 1609"/>
              <a:gd name="T63" fmla="*/ 2147483647 h 513"/>
              <a:gd name="T64" fmla="*/ 2147483647 w 1609"/>
              <a:gd name="T65" fmla="*/ 2147483647 h 513"/>
              <a:gd name="T66" fmla="*/ 2147483647 w 1609"/>
              <a:gd name="T67" fmla="*/ 2147483647 h 513"/>
              <a:gd name="T68" fmla="*/ 2147483647 w 1609"/>
              <a:gd name="T69" fmla="*/ 2147483647 h 513"/>
              <a:gd name="T70" fmla="*/ 2147483647 w 1609"/>
              <a:gd name="T71" fmla="*/ 2147483647 h 513"/>
              <a:gd name="T72" fmla="*/ 2147483647 w 1609"/>
              <a:gd name="T73" fmla="*/ 2147483647 h 513"/>
              <a:gd name="T74" fmla="*/ 2147483647 w 1609"/>
              <a:gd name="T75" fmla="*/ 2147483647 h 513"/>
              <a:gd name="T76" fmla="*/ 2147483647 w 1609"/>
              <a:gd name="T77" fmla="*/ 2147483647 h 513"/>
              <a:gd name="T78" fmla="*/ 2147483647 w 1609"/>
              <a:gd name="T79" fmla="*/ 2147483647 h 513"/>
              <a:gd name="T80" fmla="*/ 2147483647 w 1609"/>
              <a:gd name="T81" fmla="*/ 2147483647 h 513"/>
              <a:gd name="T82" fmla="*/ 2147483647 w 1609"/>
              <a:gd name="T83" fmla="*/ 2147483647 h 513"/>
              <a:gd name="T84" fmla="*/ 2147483647 w 1609"/>
              <a:gd name="T85" fmla="*/ 2147483647 h 513"/>
              <a:gd name="T86" fmla="*/ 2147483647 w 1609"/>
              <a:gd name="T87" fmla="*/ 2147483647 h 513"/>
              <a:gd name="T88" fmla="*/ 2147483647 w 1609"/>
              <a:gd name="T89" fmla="*/ 2147483647 h 513"/>
              <a:gd name="T90" fmla="*/ 2147483647 w 1609"/>
              <a:gd name="T91" fmla="*/ 2147483647 h 513"/>
              <a:gd name="T92" fmla="*/ 2147483647 w 1609"/>
              <a:gd name="T93" fmla="*/ 2147483647 h 513"/>
              <a:gd name="T94" fmla="*/ 2147483647 w 1609"/>
              <a:gd name="T95" fmla="*/ 2147483647 h 513"/>
              <a:gd name="T96" fmla="*/ 2147483647 w 1609"/>
              <a:gd name="T97" fmla="*/ 2147483647 h 513"/>
              <a:gd name="T98" fmla="*/ 2147483647 w 1609"/>
              <a:gd name="T99" fmla="*/ 2147483647 h 513"/>
              <a:gd name="T100" fmla="*/ 2147483647 w 1609"/>
              <a:gd name="T101" fmla="*/ 2147483647 h 513"/>
              <a:gd name="T102" fmla="*/ 2147483647 w 1609"/>
              <a:gd name="T103" fmla="*/ 2147483647 h 513"/>
              <a:gd name="T104" fmla="*/ 2147483647 w 1609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9"/>
              <a:gd name="T160" fmla="*/ 0 h 513"/>
              <a:gd name="T161" fmla="*/ 1609 w 1609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9" h="513">
                <a:moveTo>
                  <a:pt x="191" y="512"/>
                </a:moveTo>
                <a:lnTo>
                  <a:pt x="231" y="512"/>
                </a:lnTo>
                <a:lnTo>
                  <a:pt x="318" y="512"/>
                </a:lnTo>
                <a:lnTo>
                  <a:pt x="398" y="504"/>
                </a:lnTo>
                <a:lnTo>
                  <a:pt x="470" y="504"/>
                </a:lnTo>
                <a:lnTo>
                  <a:pt x="533" y="504"/>
                </a:lnTo>
                <a:lnTo>
                  <a:pt x="597" y="504"/>
                </a:lnTo>
                <a:lnTo>
                  <a:pt x="645" y="504"/>
                </a:lnTo>
                <a:lnTo>
                  <a:pt x="693" y="504"/>
                </a:lnTo>
                <a:lnTo>
                  <a:pt x="708" y="504"/>
                </a:lnTo>
                <a:lnTo>
                  <a:pt x="748" y="504"/>
                </a:lnTo>
                <a:lnTo>
                  <a:pt x="828" y="512"/>
                </a:lnTo>
                <a:lnTo>
                  <a:pt x="892" y="512"/>
                </a:lnTo>
                <a:lnTo>
                  <a:pt x="947" y="512"/>
                </a:lnTo>
                <a:lnTo>
                  <a:pt x="971" y="512"/>
                </a:lnTo>
                <a:lnTo>
                  <a:pt x="995" y="512"/>
                </a:lnTo>
                <a:lnTo>
                  <a:pt x="1043" y="512"/>
                </a:lnTo>
                <a:lnTo>
                  <a:pt x="1099" y="512"/>
                </a:lnTo>
                <a:lnTo>
                  <a:pt x="1170" y="504"/>
                </a:lnTo>
                <a:lnTo>
                  <a:pt x="1202" y="504"/>
                </a:lnTo>
                <a:lnTo>
                  <a:pt x="1234" y="504"/>
                </a:lnTo>
                <a:lnTo>
                  <a:pt x="1298" y="504"/>
                </a:lnTo>
                <a:lnTo>
                  <a:pt x="1369" y="504"/>
                </a:lnTo>
                <a:lnTo>
                  <a:pt x="1457" y="512"/>
                </a:lnTo>
                <a:lnTo>
                  <a:pt x="1497" y="512"/>
                </a:lnTo>
                <a:lnTo>
                  <a:pt x="1505" y="512"/>
                </a:lnTo>
                <a:lnTo>
                  <a:pt x="1520" y="512"/>
                </a:lnTo>
                <a:lnTo>
                  <a:pt x="1544" y="512"/>
                </a:lnTo>
                <a:lnTo>
                  <a:pt x="1560" y="512"/>
                </a:lnTo>
                <a:lnTo>
                  <a:pt x="1568" y="512"/>
                </a:lnTo>
                <a:lnTo>
                  <a:pt x="1592" y="504"/>
                </a:lnTo>
                <a:lnTo>
                  <a:pt x="1600" y="504"/>
                </a:lnTo>
                <a:lnTo>
                  <a:pt x="1608" y="496"/>
                </a:lnTo>
                <a:lnTo>
                  <a:pt x="1608" y="480"/>
                </a:lnTo>
                <a:lnTo>
                  <a:pt x="1608" y="488"/>
                </a:lnTo>
                <a:lnTo>
                  <a:pt x="1600" y="480"/>
                </a:lnTo>
                <a:lnTo>
                  <a:pt x="1584" y="473"/>
                </a:lnTo>
                <a:lnTo>
                  <a:pt x="1576" y="465"/>
                </a:lnTo>
                <a:lnTo>
                  <a:pt x="1560" y="457"/>
                </a:lnTo>
                <a:lnTo>
                  <a:pt x="1505" y="425"/>
                </a:lnTo>
                <a:lnTo>
                  <a:pt x="1457" y="402"/>
                </a:lnTo>
                <a:lnTo>
                  <a:pt x="1409" y="378"/>
                </a:lnTo>
                <a:lnTo>
                  <a:pt x="1377" y="362"/>
                </a:lnTo>
                <a:lnTo>
                  <a:pt x="1353" y="347"/>
                </a:lnTo>
                <a:lnTo>
                  <a:pt x="1306" y="315"/>
                </a:lnTo>
                <a:lnTo>
                  <a:pt x="1250" y="276"/>
                </a:lnTo>
                <a:lnTo>
                  <a:pt x="1194" y="236"/>
                </a:lnTo>
                <a:lnTo>
                  <a:pt x="1162" y="213"/>
                </a:lnTo>
                <a:lnTo>
                  <a:pt x="1130" y="189"/>
                </a:lnTo>
                <a:lnTo>
                  <a:pt x="1083" y="150"/>
                </a:lnTo>
                <a:lnTo>
                  <a:pt x="1027" y="118"/>
                </a:lnTo>
                <a:lnTo>
                  <a:pt x="987" y="95"/>
                </a:lnTo>
                <a:lnTo>
                  <a:pt x="955" y="79"/>
                </a:lnTo>
                <a:lnTo>
                  <a:pt x="931" y="63"/>
                </a:lnTo>
                <a:lnTo>
                  <a:pt x="876" y="39"/>
                </a:lnTo>
                <a:lnTo>
                  <a:pt x="828" y="24"/>
                </a:lnTo>
                <a:lnTo>
                  <a:pt x="788" y="16"/>
                </a:lnTo>
                <a:lnTo>
                  <a:pt x="756" y="8"/>
                </a:lnTo>
                <a:lnTo>
                  <a:pt x="724" y="0"/>
                </a:lnTo>
                <a:lnTo>
                  <a:pt x="685" y="0"/>
                </a:lnTo>
                <a:lnTo>
                  <a:pt x="645" y="0"/>
                </a:lnTo>
                <a:lnTo>
                  <a:pt x="613" y="0"/>
                </a:lnTo>
                <a:lnTo>
                  <a:pt x="597" y="8"/>
                </a:lnTo>
                <a:lnTo>
                  <a:pt x="581" y="16"/>
                </a:lnTo>
                <a:lnTo>
                  <a:pt x="557" y="32"/>
                </a:lnTo>
                <a:lnTo>
                  <a:pt x="533" y="55"/>
                </a:lnTo>
                <a:lnTo>
                  <a:pt x="509" y="79"/>
                </a:lnTo>
                <a:lnTo>
                  <a:pt x="502" y="95"/>
                </a:lnTo>
                <a:lnTo>
                  <a:pt x="494" y="102"/>
                </a:lnTo>
                <a:lnTo>
                  <a:pt x="478" y="134"/>
                </a:lnTo>
                <a:lnTo>
                  <a:pt x="462" y="165"/>
                </a:lnTo>
                <a:lnTo>
                  <a:pt x="454" y="197"/>
                </a:lnTo>
                <a:lnTo>
                  <a:pt x="446" y="213"/>
                </a:lnTo>
                <a:lnTo>
                  <a:pt x="446" y="228"/>
                </a:lnTo>
                <a:lnTo>
                  <a:pt x="438" y="268"/>
                </a:lnTo>
                <a:lnTo>
                  <a:pt x="438" y="299"/>
                </a:lnTo>
                <a:lnTo>
                  <a:pt x="446" y="347"/>
                </a:lnTo>
                <a:lnTo>
                  <a:pt x="454" y="370"/>
                </a:lnTo>
                <a:lnTo>
                  <a:pt x="462" y="386"/>
                </a:lnTo>
                <a:lnTo>
                  <a:pt x="462" y="402"/>
                </a:lnTo>
                <a:lnTo>
                  <a:pt x="454" y="425"/>
                </a:lnTo>
                <a:lnTo>
                  <a:pt x="446" y="433"/>
                </a:lnTo>
                <a:lnTo>
                  <a:pt x="430" y="449"/>
                </a:lnTo>
                <a:lnTo>
                  <a:pt x="406" y="457"/>
                </a:lnTo>
                <a:lnTo>
                  <a:pt x="382" y="465"/>
                </a:lnTo>
                <a:lnTo>
                  <a:pt x="350" y="473"/>
                </a:lnTo>
                <a:lnTo>
                  <a:pt x="334" y="473"/>
                </a:lnTo>
                <a:lnTo>
                  <a:pt x="295" y="480"/>
                </a:lnTo>
                <a:lnTo>
                  <a:pt x="239" y="480"/>
                </a:lnTo>
                <a:lnTo>
                  <a:pt x="175" y="488"/>
                </a:lnTo>
                <a:lnTo>
                  <a:pt x="119" y="496"/>
                </a:lnTo>
                <a:lnTo>
                  <a:pt x="96" y="496"/>
                </a:lnTo>
                <a:lnTo>
                  <a:pt x="88" y="496"/>
                </a:lnTo>
                <a:lnTo>
                  <a:pt x="72" y="496"/>
                </a:lnTo>
                <a:lnTo>
                  <a:pt x="48" y="504"/>
                </a:lnTo>
                <a:lnTo>
                  <a:pt x="32" y="504"/>
                </a:lnTo>
                <a:lnTo>
                  <a:pt x="16" y="504"/>
                </a:lnTo>
                <a:lnTo>
                  <a:pt x="8" y="504"/>
                </a:lnTo>
                <a:lnTo>
                  <a:pt x="0" y="504"/>
                </a:lnTo>
                <a:lnTo>
                  <a:pt x="24" y="512"/>
                </a:lnTo>
                <a:lnTo>
                  <a:pt x="40" y="512"/>
                </a:lnTo>
                <a:lnTo>
                  <a:pt x="64" y="512"/>
                </a:lnTo>
                <a:lnTo>
                  <a:pt x="96" y="512"/>
                </a:lnTo>
                <a:lnTo>
                  <a:pt x="127" y="512"/>
                </a:lnTo>
                <a:lnTo>
                  <a:pt x="167" y="512"/>
                </a:lnTo>
                <a:lnTo>
                  <a:pt x="191" y="512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3062288" y="2978150"/>
            <a:ext cx="63500" cy="63500"/>
          </a:xfrm>
          <a:prstGeom prst="ellipse">
            <a:avLst/>
          </a:prstGeom>
          <a:solidFill>
            <a:srgbClr val="66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2001838" y="2552700"/>
            <a:ext cx="344487" cy="484188"/>
            <a:chOff x="1624" y="2280"/>
            <a:chExt cx="217" cy="305"/>
          </a:xfrm>
        </p:grpSpPr>
        <p:sp>
          <p:nvSpPr>
            <p:cNvPr id="86055" name="Freeform 11" descr="Solid diamond"/>
            <p:cNvSpPr>
              <a:spLocks/>
            </p:cNvSpPr>
            <p:nvPr/>
          </p:nvSpPr>
          <p:spPr bwMode="auto">
            <a:xfrm>
              <a:off x="1720" y="2392"/>
              <a:ext cx="121" cy="193"/>
            </a:xfrm>
            <a:custGeom>
              <a:avLst/>
              <a:gdLst>
                <a:gd name="T0" fmla="*/ 23 w 121"/>
                <a:gd name="T1" fmla="*/ 8 h 193"/>
                <a:gd name="T2" fmla="*/ 38 w 121"/>
                <a:gd name="T3" fmla="*/ 8 h 193"/>
                <a:gd name="T4" fmla="*/ 60 w 121"/>
                <a:gd name="T5" fmla="*/ 15 h 193"/>
                <a:gd name="T6" fmla="*/ 68 w 121"/>
                <a:gd name="T7" fmla="*/ 23 h 193"/>
                <a:gd name="T8" fmla="*/ 75 w 121"/>
                <a:gd name="T9" fmla="*/ 31 h 193"/>
                <a:gd name="T10" fmla="*/ 90 w 121"/>
                <a:gd name="T11" fmla="*/ 46 h 193"/>
                <a:gd name="T12" fmla="*/ 90 w 121"/>
                <a:gd name="T13" fmla="*/ 54 h 193"/>
                <a:gd name="T14" fmla="*/ 98 w 121"/>
                <a:gd name="T15" fmla="*/ 61 h 193"/>
                <a:gd name="T16" fmla="*/ 105 w 121"/>
                <a:gd name="T17" fmla="*/ 84 h 193"/>
                <a:gd name="T18" fmla="*/ 105 w 121"/>
                <a:gd name="T19" fmla="*/ 92 h 193"/>
                <a:gd name="T20" fmla="*/ 113 w 121"/>
                <a:gd name="T21" fmla="*/ 108 h 193"/>
                <a:gd name="T22" fmla="*/ 120 w 121"/>
                <a:gd name="T23" fmla="*/ 131 h 193"/>
                <a:gd name="T24" fmla="*/ 120 w 121"/>
                <a:gd name="T25" fmla="*/ 146 h 193"/>
                <a:gd name="T26" fmla="*/ 120 w 121"/>
                <a:gd name="T27" fmla="*/ 154 h 193"/>
                <a:gd name="T28" fmla="*/ 120 w 121"/>
                <a:gd name="T29" fmla="*/ 169 h 193"/>
                <a:gd name="T30" fmla="*/ 120 w 121"/>
                <a:gd name="T31" fmla="*/ 177 h 193"/>
                <a:gd name="T32" fmla="*/ 120 w 121"/>
                <a:gd name="T33" fmla="*/ 184 h 193"/>
                <a:gd name="T34" fmla="*/ 113 w 121"/>
                <a:gd name="T35" fmla="*/ 192 h 193"/>
                <a:gd name="T36" fmla="*/ 105 w 121"/>
                <a:gd name="T37" fmla="*/ 192 h 193"/>
                <a:gd name="T38" fmla="*/ 98 w 121"/>
                <a:gd name="T39" fmla="*/ 184 h 193"/>
                <a:gd name="T40" fmla="*/ 90 w 121"/>
                <a:gd name="T41" fmla="*/ 169 h 193"/>
                <a:gd name="T42" fmla="*/ 90 w 121"/>
                <a:gd name="T43" fmla="*/ 161 h 193"/>
                <a:gd name="T44" fmla="*/ 90 w 121"/>
                <a:gd name="T45" fmla="*/ 146 h 193"/>
                <a:gd name="T46" fmla="*/ 90 w 121"/>
                <a:gd name="T47" fmla="*/ 123 h 193"/>
                <a:gd name="T48" fmla="*/ 83 w 121"/>
                <a:gd name="T49" fmla="*/ 115 h 193"/>
                <a:gd name="T50" fmla="*/ 68 w 121"/>
                <a:gd name="T51" fmla="*/ 108 h 193"/>
                <a:gd name="T52" fmla="*/ 60 w 121"/>
                <a:gd name="T53" fmla="*/ 100 h 193"/>
                <a:gd name="T54" fmla="*/ 53 w 121"/>
                <a:gd name="T55" fmla="*/ 100 h 193"/>
                <a:gd name="T56" fmla="*/ 38 w 121"/>
                <a:gd name="T57" fmla="*/ 92 h 193"/>
                <a:gd name="T58" fmla="*/ 30 w 121"/>
                <a:gd name="T59" fmla="*/ 84 h 193"/>
                <a:gd name="T60" fmla="*/ 23 w 121"/>
                <a:gd name="T61" fmla="*/ 84 h 193"/>
                <a:gd name="T62" fmla="*/ 15 w 121"/>
                <a:gd name="T63" fmla="*/ 77 h 193"/>
                <a:gd name="T64" fmla="*/ 8 w 121"/>
                <a:gd name="T65" fmla="*/ 69 h 193"/>
                <a:gd name="T66" fmla="*/ 0 w 121"/>
                <a:gd name="T67" fmla="*/ 54 h 193"/>
                <a:gd name="T68" fmla="*/ 0 w 121"/>
                <a:gd name="T69" fmla="*/ 38 h 193"/>
                <a:gd name="T70" fmla="*/ 0 w 121"/>
                <a:gd name="T71" fmla="*/ 31 h 193"/>
                <a:gd name="T72" fmla="*/ 8 w 121"/>
                <a:gd name="T73" fmla="*/ 15 h 193"/>
                <a:gd name="T74" fmla="*/ 8 w 121"/>
                <a:gd name="T75" fmla="*/ 8 h 193"/>
                <a:gd name="T76" fmla="*/ 23 w 121"/>
                <a:gd name="T77" fmla="*/ 0 h 193"/>
                <a:gd name="T78" fmla="*/ 30 w 121"/>
                <a:gd name="T79" fmla="*/ 0 h 193"/>
                <a:gd name="T80" fmla="*/ 23 w 121"/>
                <a:gd name="T81" fmla="*/ 8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93"/>
                <a:gd name="T125" fmla="*/ 121 w 121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93">
                  <a:moveTo>
                    <a:pt x="23" y="8"/>
                  </a:moveTo>
                  <a:lnTo>
                    <a:pt x="38" y="8"/>
                  </a:lnTo>
                  <a:lnTo>
                    <a:pt x="60" y="15"/>
                  </a:lnTo>
                  <a:lnTo>
                    <a:pt x="68" y="23"/>
                  </a:lnTo>
                  <a:lnTo>
                    <a:pt x="75" y="31"/>
                  </a:lnTo>
                  <a:lnTo>
                    <a:pt x="90" y="46"/>
                  </a:lnTo>
                  <a:lnTo>
                    <a:pt x="90" y="54"/>
                  </a:lnTo>
                  <a:lnTo>
                    <a:pt x="98" y="61"/>
                  </a:lnTo>
                  <a:lnTo>
                    <a:pt x="105" y="84"/>
                  </a:lnTo>
                  <a:lnTo>
                    <a:pt x="105" y="92"/>
                  </a:lnTo>
                  <a:lnTo>
                    <a:pt x="113" y="108"/>
                  </a:lnTo>
                  <a:lnTo>
                    <a:pt x="120" y="131"/>
                  </a:lnTo>
                  <a:lnTo>
                    <a:pt x="120" y="146"/>
                  </a:lnTo>
                  <a:lnTo>
                    <a:pt x="120" y="154"/>
                  </a:lnTo>
                  <a:lnTo>
                    <a:pt x="120" y="169"/>
                  </a:lnTo>
                  <a:lnTo>
                    <a:pt x="120" y="177"/>
                  </a:lnTo>
                  <a:lnTo>
                    <a:pt x="120" y="184"/>
                  </a:lnTo>
                  <a:lnTo>
                    <a:pt x="113" y="192"/>
                  </a:lnTo>
                  <a:lnTo>
                    <a:pt x="105" y="192"/>
                  </a:lnTo>
                  <a:lnTo>
                    <a:pt x="98" y="184"/>
                  </a:lnTo>
                  <a:lnTo>
                    <a:pt x="90" y="169"/>
                  </a:lnTo>
                  <a:lnTo>
                    <a:pt x="90" y="161"/>
                  </a:lnTo>
                  <a:lnTo>
                    <a:pt x="90" y="146"/>
                  </a:lnTo>
                  <a:lnTo>
                    <a:pt x="90" y="123"/>
                  </a:lnTo>
                  <a:lnTo>
                    <a:pt x="83" y="115"/>
                  </a:lnTo>
                  <a:lnTo>
                    <a:pt x="68" y="108"/>
                  </a:lnTo>
                  <a:lnTo>
                    <a:pt x="60" y="100"/>
                  </a:lnTo>
                  <a:lnTo>
                    <a:pt x="53" y="100"/>
                  </a:lnTo>
                  <a:lnTo>
                    <a:pt x="38" y="92"/>
                  </a:lnTo>
                  <a:lnTo>
                    <a:pt x="30" y="84"/>
                  </a:lnTo>
                  <a:lnTo>
                    <a:pt x="23" y="84"/>
                  </a:lnTo>
                  <a:lnTo>
                    <a:pt x="15" y="77"/>
                  </a:lnTo>
                  <a:lnTo>
                    <a:pt x="8" y="69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8" y="15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23" y="8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28575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Freeform 12" descr="Solid diamond"/>
            <p:cNvSpPr>
              <a:spLocks/>
            </p:cNvSpPr>
            <p:nvPr/>
          </p:nvSpPr>
          <p:spPr bwMode="auto">
            <a:xfrm>
              <a:off x="1624" y="2280"/>
              <a:ext cx="185" cy="305"/>
            </a:xfrm>
            <a:custGeom>
              <a:avLst/>
              <a:gdLst>
                <a:gd name="T0" fmla="*/ 153 w 185"/>
                <a:gd name="T1" fmla="*/ 0 h 305"/>
                <a:gd name="T2" fmla="*/ 146 w 185"/>
                <a:gd name="T3" fmla="*/ 0 h 305"/>
                <a:gd name="T4" fmla="*/ 115 w 185"/>
                <a:gd name="T5" fmla="*/ 0 h 305"/>
                <a:gd name="T6" fmla="*/ 92 w 185"/>
                <a:gd name="T7" fmla="*/ 8 h 305"/>
                <a:gd name="T8" fmla="*/ 77 w 185"/>
                <a:gd name="T9" fmla="*/ 16 h 305"/>
                <a:gd name="T10" fmla="*/ 61 w 185"/>
                <a:gd name="T11" fmla="*/ 23 h 305"/>
                <a:gd name="T12" fmla="*/ 54 w 185"/>
                <a:gd name="T13" fmla="*/ 31 h 305"/>
                <a:gd name="T14" fmla="*/ 31 w 185"/>
                <a:gd name="T15" fmla="*/ 55 h 305"/>
                <a:gd name="T16" fmla="*/ 15 w 185"/>
                <a:gd name="T17" fmla="*/ 86 h 305"/>
                <a:gd name="T18" fmla="*/ 8 w 185"/>
                <a:gd name="T19" fmla="*/ 117 h 305"/>
                <a:gd name="T20" fmla="*/ 0 w 185"/>
                <a:gd name="T21" fmla="*/ 140 h 305"/>
                <a:gd name="T22" fmla="*/ 0 w 185"/>
                <a:gd name="T23" fmla="*/ 164 h 305"/>
                <a:gd name="T24" fmla="*/ 0 w 185"/>
                <a:gd name="T25" fmla="*/ 203 h 305"/>
                <a:gd name="T26" fmla="*/ 0 w 185"/>
                <a:gd name="T27" fmla="*/ 234 h 305"/>
                <a:gd name="T28" fmla="*/ 8 w 185"/>
                <a:gd name="T29" fmla="*/ 257 h 305"/>
                <a:gd name="T30" fmla="*/ 15 w 185"/>
                <a:gd name="T31" fmla="*/ 265 h 305"/>
                <a:gd name="T32" fmla="*/ 23 w 185"/>
                <a:gd name="T33" fmla="*/ 273 h 305"/>
                <a:gd name="T34" fmla="*/ 31 w 185"/>
                <a:gd name="T35" fmla="*/ 288 h 305"/>
                <a:gd name="T36" fmla="*/ 46 w 185"/>
                <a:gd name="T37" fmla="*/ 296 h 305"/>
                <a:gd name="T38" fmla="*/ 54 w 185"/>
                <a:gd name="T39" fmla="*/ 304 h 305"/>
                <a:gd name="T40" fmla="*/ 61 w 185"/>
                <a:gd name="T41" fmla="*/ 304 h 305"/>
                <a:gd name="T42" fmla="*/ 69 w 185"/>
                <a:gd name="T43" fmla="*/ 304 h 305"/>
                <a:gd name="T44" fmla="*/ 77 w 185"/>
                <a:gd name="T45" fmla="*/ 304 h 305"/>
                <a:gd name="T46" fmla="*/ 92 w 185"/>
                <a:gd name="T47" fmla="*/ 296 h 305"/>
                <a:gd name="T48" fmla="*/ 107 w 185"/>
                <a:gd name="T49" fmla="*/ 281 h 305"/>
                <a:gd name="T50" fmla="*/ 107 w 185"/>
                <a:gd name="T51" fmla="*/ 273 h 305"/>
                <a:gd name="T52" fmla="*/ 115 w 185"/>
                <a:gd name="T53" fmla="*/ 265 h 305"/>
                <a:gd name="T54" fmla="*/ 115 w 185"/>
                <a:gd name="T55" fmla="*/ 257 h 305"/>
                <a:gd name="T56" fmla="*/ 123 w 185"/>
                <a:gd name="T57" fmla="*/ 226 h 305"/>
                <a:gd name="T58" fmla="*/ 123 w 185"/>
                <a:gd name="T59" fmla="*/ 210 h 305"/>
                <a:gd name="T60" fmla="*/ 123 w 185"/>
                <a:gd name="T61" fmla="*/ 195 h 305"/>
                <a:gd name="T62" fmla="*/ 123 w 185"/>
                <a:gd name="T63" fmla="*/ 187 h 305"/>
                <a:gd name="T64" fmla="*/ 123 w 185"/>
                <a:gd name="T65" fmla="*/ 164 h 305"/>
                <a:gd name="T66" fmla="*/ 130 w 185"/>
                <a:gd name="T67" fmla="*/ 148 h 305"/>
                <a:gd name="T68" fmla="*/ 138 w 185"/>
                <a:gd name="T69" fmla="*/ 133 h 305"/>
                <a:gd name="T70" fmla="*/ 146 w 185"/>
                <a:gd name="T71" fmla="*/ 125 h 305"/>
                <a:gd name="T72" fmla="*/ 153 w 185"/>
                <a:gd name="T73" fmla="*/ 125 h 305"/>
                <a:gd name="T74" fmla="*/ 169 w 185"/>
                <a:gd name="T75" fmla="*/ 109 h 305"/>
                <a:gd name="T76" fmla="*/ 176 w 185"/>
                <a:gd name="T77" fmla="*/ 94 h 305"/>
                <a:gd name="T78" fmla="*/ 184 w 185"/>
                <a:gd name="T79" fmla="*/ 86 h 305"/>
                <a:gd name="T80" fmla="*/ 184 w 185"/>
                <a:gd name="T81" fmla="*/ 78 h 305"/>
                <a:gd name="T82" fmla="*/ 184 w 185"/>
                <a:gd name="T83" fmla="*/ 70 h 305"/>
                <a:gd name="T84" fmla="*/ 184 w 185"/>
                <a:gd name="T85" fmla="*/ 55 h 305"/>
                <a:gd name="T86" fmla="*/ 176 w 185"/>
                <a:gd name="T87" fmla="*/ 31 h 305"/>
                <a:gd name="T88" fmla="*/ 169 w 185"/>
                <a:gd name="T89" fmla="*/ 23 h 305"/>
                <a:gd name="T90" fmla="*/ 161 w 185"/>
                <a:gd name="T91" fmla="*/ 16 h 305"/>
                <a:gd name="T92" fmla="*/ 161 w 185"/>
                <a:gd name="T93" fmla="*/ 8 h 305"/>
                <a:gd name="T94" fmla="*/ 153 w 185"/>
                <a:gd name="T95" fmla="*/ 8 h 305"/>
                <a:gd name="T96" fmla="*/ 153 w 185"/>
                <a:gd name="T97" fmla="*/ 0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305"/>
                <a:gd name="T149" fmla="*/ 185 w 185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305">
                  <a:moveTo>
                    <a:pt x="153" y="0"/>
                  </a:moveTo>
                  <a:lnTo>
                    <a:pt x="146" y="0"/>
                  </a:lnTo>
                  <a:lnTo>
                    <a:pt x="115" y="0"/>
                  </a:lnTo>
                  <a:lnTo>
                    <a:pt x="92" y="8"/>
                  </a:lnTo>
                  <a:lnTo>
                    <a:pt x="77" y="16"/>
                  </a:lnTo>
                  <a:lnTo>
                    <a:pt x="61" y="23"/>
                  </a:lnTo>
                  <a:lnTo>
                    <a:pt x="54" y="31"/>
                  </a:lnTo>
                  <a:lnTo>
                    <a:pt x="31" y="55"/>
                  </a:lnTo>
                  <a:lnTo>
                    <a:pt x="15" y="86"/>
                  </a:lnTo>
                  <a:lnTo>
                    <a:pt x="8" y="117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0" y="203"/>
                  </a:lnTo>
                  <a:lnTo>
                    <a:pt x="0" y="234"/>
                  </a:lnTo>
                  <a:lnTo>
                    <a:pt x="8" y="257"/>
                  </a:lnTo>
                  <a:lnTo>
                    <a:pt x="15" y="265"/>
                  </a:lnTo>
                  <a:lnTo>
                    <a:pt x="23" y="273"/>
                  </a:lnTo>
                  <a:lnTo>
                    <a:pt x="31" y="288"/>
                  </a:lnTo>
                  <a:lnTo>
                    <a:pt x="46" y="296"/>
                  </a:lnTo>
                  <a:lnTo>
                    <a:pt x="54" y="304"/>
                  </a:lnTo>
                  <a:lnTo>
                    <a:pt x="61" y="304"/>
                  </a:lnTo>
                  <a:lnTo>
                    <a:pt x="69" y="304"/>
                  </a:lnTo>
                  <a:lnTo>
                    <a:pt x="77" y="304"/>
                  </a:lnTo>
                  <a:lnTo>
                    <a:pt x="92" y="296"/>
                  </a:lnTo>
                  <a:lnTo>
                    <a:pt x="107" y="281"/>
                  </a:lnTo>
                  <a:lnTo>
                    <a:pt x="107" y="273"/>
                  </a:lnTo>
                  <a:lnTo>
                    <a:pt x="115" y="265"/>
                  </a:lnTo>
                  <a:lnTo>
                    <a:pt x="115" y="257"/>
                  </a:lnTo>
                  <a:lnTo>
                    <a:pt x="123" y="226"/>
                  </a:lnTo>
                  <a:lnTo>
                    <a:pt x="123" y="210"/>
                  </a:lnTo>
                  <a:lnTo>
                    <a:pt x="123" y="195"/>
                  </a:lnTo>
                  <a:lnTo>
                    <a:pt x="123" y="187"/>
                  </a:lnTo>
                  <a:lnTo>
                    <a:pt x="123" y="164"/>
                  </a:lnTo>
                  <a:lnTo>
                    <a:pt x="130" y="148"/>
                  </a:lnTo>
                  <a:lnTo>
                    <a:pt x="138" y="133"/>
                  </a:lnTo>
                  <a:lnTo>
                    <a:pt x="146" y="125"/>
                  </a:lnTo>
                  <a:lnTo>
                    <a:pt x="153" y="125"/>
                  </a:lnTo>
                  <a:lnTo>
                    <a:pt x="169" y="109"/>
                  </a:lnTo>
                  <a:lnTo>
                    <a:pt x="176" y="94"/>
                  </a:lnTo>
                  <a:lnTo>
                    <a:pt x="184" y="86"/>
                  </a:lnTo>
                  <a:lnTo>
                    <a:pt x="184" y="78"/>
                  </a:lnTo>
                  <a:lnTo>
                    <a:pt x="184" y="70"/>
                  </a:lnTo>
                  <a:lnTo>
                    <a:pt x="184" y="55"/>
                  </a:lnTo>
                  <a:lnTo>
                    <a:pt x="176" y="31"/>
                  </a:lnTo>
                  <a:lnTo>
                    <a:pt x="169" y="23"/>
                  </a:lnTo>
                  <a:lnTo>
                    <a:pt x="161" y="16"/>
                  </a:lnTo>
                  <a:lnTo>
                    <a:pt x="161" y="8"/>
                  </a:lnTo>
                  <a:lnTo>
                    <a:pt x="153" y="8"/>
                  </a:lnTo>
                  <a:lnTo>
                    <a:pt x="153" y="0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28575" cap="rnd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7" name="Rectangle 13"/>
          <p:cNvSpPr>
            <a:spLocks noChangeArrowheads="1"/>
          </p:cNvSpPr>
          <p:nvPr/>
        </p:nvSpPr>
        <p:spPr bwMode="auto">
          <a:xfrm>
            <a:off x="6815138" y="1981200"/>
            <a:ext cx="363537" cy="406400"/>
          </a:xfrm>
          <a:prstGeom prst="rect">
            <a:avLst/>
          </a:prstGeom>
          <a:solidFill>
            <a:srgbClr val="CC0066"/>
          </a:solidFill>
          <a:ln w="12700">
            <a:solidFill>
              <a:srgbClr val="FFC5CF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>
                <a:solidFill>
                  <a:srgbClr val="66FFFF"/>
                </a:solidFill>
              </a:rPr>
              <a:t>B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86028" name="Arc 14"/>
          <p:cNvSpPr>
            <a:spLocks/>
          </p:cNvSpPr>
          <p:nvPr/>
        </p:nvSpPr>
        <p:spPr bwMode="auto">
          <a:xfrm>
            <a:off x="2624138" y="2057400"/>
            <a:ext cx="1428750" cy="425450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78"/>
                  <a:pt x="9656" y="11"/>
                  <a:pt x="21576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78"/>
                  <a:pt x="9656" y="11"/>
                  <a:pt x="21576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rc 15"/>
          <p:cNvSpPr>
            <a:spLocks/>
          </p:cNvSpPr>
          <p:nvPr/>
        </p:nvSpPr>
        <p:spPr bwMode="auto">
          <a:xfrm>
            <a:off x="4038600" y="2057400"/>
            <a:ext cx="1633538" cy="412750"/>
          </a:xfrm>
          <a:custGeom>
            <a:avLst/>
            <a:gdLst>
              <a:gd name="T0" fmla="*/ 0 w 21621"/>
              <a:gd name="T1" fmla="*/ 2147483647 h 21600"/>
              <a:gd name="T2" fmla="*/ 2147483647 w 21621"/>
              <a:gd name="T3" fmla="*/ 2147483647 h 21600"/>
              <a:gd name="T4" fmla="*/ 2147483647 w 21621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1"/>
              <a:gd name="T10" fmla="*/ 0 h 21600"/>
              <a:gd name="T11" fmla="*/ 21621 w 216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1" h="21600" fill="none" extrusionOk="0">
                <a:moveTo>
                  <a:pt x="-1" y="0"/>
                </a:moveTo>
                <a:cubicBezTo>
                  <a:pt x="6" y="0"/>
                  <a:pt x="13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</a:path>
              <a:path w="21621" h="21600" stroke="0" extrusionOk="0">
                <a:moveTo>
                  <a:pt x="-1" y="0"/>
                </a:moveTo>
                <a:cubicBezTo>
                  <a:pt x="6" y="0"/>
                  <a:pt x="13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  <a:lnTo>
                  <a:pt x="21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Freeform 16"/>
          <p:cNvSpPr>
            <a:spLocks/>
          </p:cNvSpPr>
          <p:nvPr/>
        </p:nvSpPr>
        <p:spPr bwMode="auto">
          <a:xfrm>
            <a:off x="5613400" y="2354263"/>
            <a:ext cx="153988" cy="141287"/>
          </a:xfrm>
          <a:custGeom>
            <a:avLst/>
            <a:gdLst>
              <a:gd name="T0" fmla="*/ 2147483647 w 97"/>
              <a:gd name="T1" fmla="*/ 0 h 89"/>
              <a:gd name="T2" fmla="*/ 2147483647 w 97"/>
              <a:gd name="T3" fmla="*/ 2147483647 h 89"/>
              <a:gd name="T4" fmla="*/ 0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89"/>
              <a:gd name="T17" fmla="*/ 97 w 97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89">
                <a:moveTo>
                  <a:pt x="48" y="0"/>
                </a:moveTo>
                <a:lnTo>
                  <a:pt x="96" y="88"/>
                </a:lnTo>
                <a:lnTo>
                  <a:pt x="0" y="56"/>
                </a:lnTo>
                <a:lnTo>
                  <a:pt x="48" y="8"/>
                </a:lnTo>
                <a:lnTo>
                  <a:pt x="48" y="0"/>
                </a:lnTo>
              </a:path>
            </a:pathLst>
          </a:cu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Freeform 17"/>
          <p:cNvSpPr>
            <a:spLocks/>
          </p:cNvSpPr>
          <p:nvPr/>
        </p:nvSpPr>
        <p:spPr bwMode="auto">
          <a:xfrm>
            <a:off x="5613400" y="2354263"/>
            <a:ext cx="153988" cy="141287"/>
          </a:xfrm>
          <a:custGeom>
            <a:avLst/>
            <a:gdLst>
              <a:gd name="T0" fmla="*/ 2147483647 w 97"/>
              <a:gd name="T1" fmla="*/ 0 h 89"/>
              <a:gd name="T2" fmla="*/ 2147483647 w 97"/>
              <a:gd name="T3" fmla="*/ 2147483647 h 89"/>
              <a:gd name="T4" fmla="*/ 0 w 97"/>
              <a:gd name="T5" fmla="*/ 2147483647 h 89"/>
              <a:gd name="T6" fmla="*/ 2147483647 w 9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89"/>
              <a:gd name="T14" fmla="*/ 97 w 9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89">
                <a:moveTo>
                  <a:pt x="48" y="0"/>
                </a:moveTo>
                <a:lnTo>
                  <a:pt x="96" y="88"/>
                </a:lnTo>
                <a:lnTo>
                  <a:pt x="0" y="56"/>
                </a:lnTo>
                <a:lnTo>
                  <a:pt x="48" y="8"/>
                </a:lnTo>
              </a:path>
            </a:pathLst>
          </a:custGeom>
          <a:solidFill>
            <a:schemeClr val="bg1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Freeform 18"/>
          <p:cNvSpPr>
            <a:spLocks/>
          </p:cNvSpPr>
          <p:nvPr/>
        </p:nvSpPr>
        <p:spPr bwMode="auto">
          <a:xfrm>
            <a:off x="7043738" y="2755900"/>
            <a:ext cx="179387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05" y="76"/>
                </a:lnTo>
                <a:lnTo>
                  <a:pt x="97" y="83"/>
                </a:lnTo>
                <a:lnTo>
                  <a:pt x="90" y="91"/>
                </a:lnTo>
                <a:lnTo>
                  <a:pt x="82" y="98"/>
                </a:lnTo>
                <a:lnTo>
                  <a:pt x="75" y="106"/>
                </a:lnTo>
                <a:lnTo>
                  <a:pt x="60" y="121"/>
                </a:lnTo>
                <a:lnTo>
                  <a:pt x="45" y="128"/>
                </a:lnTo>
                <a:lnTo>
                  <a:pt x="37" y="136"/>
                </a:lnTo>
                <a:lnTo>
                  <a:pt x="30" y="136"/>
                </a:lnTo>
                <a:lnTo>
                  <a:pt x="15" y="128"/>
                </a:lnTo>
                <a:lnTo>
                  <a:pt x="7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Freeform 19"/>
          <p:cNvSpPr>
            <a:spLocks/>
          </p:cNvSpPr>
          <p:nvPr/>
        </p:nvSpPr>
        <p:spPr bwMode="auto">
          <a:xfrm>
            <a:off x="6980238" y="2717800"/>
            <a:ext cx="179387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12" y="68"/>
                </a:lnTo>
                <a:lnTo>
                  <a:pt x="105" y="83"/>
                </a:lnTo>
                <a:lnTo>
                  <a:pt x="97" y="91"/>
                </a:lnTo>
                <a:lnTo>
                  <a:pt x="90" y="98"/>
                </a:lnTo>
                <a:lnTo>
                  <a:pt x="82" y="106"/>
                </a:lnTo>
                <a:lnTo>
                  <a:pt x="67" y="121"/>
                </a:lnTo>
                <a:lnTo>
                  <a:pt x="52" y="128"/>
                </a:lnTo>
                <a:lnTo>
                  <a:pt x="45" y="136"/>
                </a:lnTo>
                <a:lnTo>
                  <a:pt x="30" y="136"/>
                </a:lnTo>
                <a:lnTo>
                  <a:pt x="22" y="128"/>
                </a:lnTo>
                <a:lnTo>
                  <a:pt x="15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Freeform 20"/>
          <p:cNvSpPr>
            <a:spLocks/>
          </p:cNvSpPr>
          <p:nvPr/>
        </p:nvSpPr>
        <p:spPr bwMode="auto">
          <a:xfrm>
            <a:off x="4986338" y="2362200"/>
            <a:ext cx="2554287" cy="814388"/>
          </a:xfrm>
          <a:custGeom>
            <a:avLst/>
            <a:gdLst>
              <a:gd name="T0" fmla="*/ 2147483647 w 1609"/>
              <a:gd name="T1" fmla="*/ 2147483647 h 513"/>
              <a:gd name="T2" fmla="*/ 2147483647 w 1609"/>
              <a:gd name="T3" fmla="*/ 2147483647 h 513"/>
              <a:gd name="T4" fmla="*/ 2147483647 w 1609"/>
              <a:gd name="T5" fmla="*/ 2147483647 h 513"/>
              <a:gd name="T6" fmla="*/ 2147483647 w 1609"/>
              <a:gd name="T7" fmla="*/ 2147483647 h 513"/>
              <a:gd name="T8" fmla="*/ 2147483647 w 1609"/>
              <a:gd name="T9" fmla="*/ 2147483647 h 513"/>
              <a:gd name="T10" fmla="*/ 2147483647 w 1609"/>
              <a:gd name="T11" fmla="*/ 2147483647 h 513"/>
              <a:gd name="T12" fmla="*/ 2147483647 w 1609"/>
              <a:gd name="T13" fmla="*/ 2147483647 h 513"/>
              <a:gd name="T14" fmla="*/ 2147483647 w 1609"/>
              <a:gd name="T15" fmla="*/ 2147483647 h 513"/>
              <a:gd name="T16" fmla="*/ 2147483647 w 1609"/>
              <a:gd name="T17" fmla="*/ 2147483647 h 513"/>
              <a:gd name="T18" fmla="*/ 2147483647 w 1609"/>
              <a:gd name="T19" fmla="*/ 2147483647 h 513"/>
              <a:gd name="T20" fmla="*/ 2147483647 w 1609"/>
              <a:gd name="T21" fmla="*/ 2147483647 h 513"/>
              <a:gd name="T22" fmla="*/ 2147483647 w 1609"/>
              <a:gd name="T23" fmla="*/ 2147483647 h 513"/>
              <a:gd name="T24" fmla="*/ 2147483647 w 1609"/>
              <a:gd name="T25" fmla="*/ 2147483647 h 513"/>
              <a:gd name="T26" fmla="*/ 2147483647 w 1609"/>
              <a:gd name="T27" fmla="*/ 2147483647 h 513"/>
              <a:gd name="T28" fmla="*/ 2147483647 w 1609"/>
              <a:gd name="T29" fmla="*/ 2147483647 h 513"/>
              <a:gd name="T30" fmla="*/ 2147483647 w 1609"/>
              <a:gd name="T31" fmla="*/ 2147483647 h 513"/>
              <a:gd name="T32" fmla="*/ 2147483647 w 1609"/>
              <a:gd name="T33" fmla="*/ 2147483647 h 513"/>
              <a:gd name="T34" fmla="*/ 2147483647 w 1609"/>
              <a:gd name="T35" fmla="*/ 2147483647 h 513"/>
              <a:gd name="T36" fmla="*/ 2147483647 w 1609"/>
              <a:gd name="T37" fmla="*/ 2147483647 h 513"/>
              <a:gd name="T38" fmla="*/ 2147483647 w 1609"/>
              <a:gd name="T39" fmla="*/ 2147483647 h 513"/>
              <a:gd name="T40" fmla="*/ 2147483647 w 1609"/>
              <a:gd name="T41" fmla="*/ 2147483647 h 513"/>
              <a:gd name="T42" fmla="*/ 2147483647 w 1609"/>
              <a:gd name="T43" fmla="*/ 2147483647 h 513"/>
              <a:gd name="T44" fmla="*/ 2147483647 w 1609"/>
              <a:gd name="T45" fmla="*/ 2147483647 h 513"/>
              <a:gd name="T46" fmla="*/ 2147483647 w 1609"/>
              <a:gd name="T47" fmla="*/ 2147483647 h 513"/>
              <a:gd name="T48" fmla="*/ 2147483647 w 1609"/>
              <a:gd name="T49" fmla="*/ 2147483647 h 513"/>
              <a:gd name="T50" fmla="*/ 2147483647 w 1609"/>
              <a:gd name="T51" fmla="*/ 2147483647 h 513"/>
              <a:gd name="T52" fmla="*/ 2147483647 w 1609"/>
              <a:gd name="T53" fmla="*/ 2147483647 h 513"/>
              <a:gd name="T54" fmla="*/ 2147483647 w 1609"/>
              <a:gd name="T55" fmla="*/ 2147483647 h 513"/>
              <a:gd name="T56" fmla="*/ 2147483647 w 1609"/>
              <a:gd name="T57" fmla="*/ 2147483647 h 513"/>
              <a:gd name="T58" fmla="*/ 2147483647 w 1609"/>
              <a:gd name="T59" fmla="*/ 0 h 513"/>
              <a:gd name="T60" fmla="*/ 2147483647 w 1609"/>
              <a:gd name="T61" fmla="*/ 0 h 513"/>
              <a:gd name="T62" fmla="*/ 2147483647 w 1609"/>
              <a:gd name="T63" fmla="*/ 2147483647 h 513"/>
              <a:gd name="T64" fmla="*/ 2147483647 w 1609"/>
              <a:gd name="T65" fmla="*/ 2147483647 h 513"/>
              <a:gd name="T66" fmla="*/ 2147483647 w 1609"/>
              <a:gd name="T67" fmla="*/ 2147483647 h 513"/>
              <a:gd name="T68" fmla="*/ 2147483647 w 1609"/>
              <a:gd name="T69" fmla="*/ 2147483647 h 513"/>
              <a:gd name="T70" fmla="*/ 2147483647 w 1609"/>
              <a:gd name="T71" fmla="*/ 2147483647 h 513"/>
              <a:gd name="T72" fmla="*/ 2147483647 w 1609"/>
              <a:gd name="T73" fmla="*/ 2147483647 h 513"/>
              <a:gd name="T74" fmla="*/ 2147483647 w 1609"/>
              <a:gd name="T75" fmla="*/ 2147483647 h 513"/>
              <a:gd name="T76" fmla="*/ 2147483647 w 1609"/>
              <a:gd name="T77" fmla="*/ 2147483647 h 513"/>
              <a:gd name="T78" fmla="*/ 2147483647 w 1609"/>
              <a:gd name="T79" fmla="*/ 2147483647 h 513"/>
              <a:gd name="T80" fmla="*/ 2147483647 w 1609"/>
              <a:gd name="T81" fmla="*/ 2147483647 h 513"/>
              <a:gd name="T82" fmla="*/ 2147483647 w 1609"/>
              <a:gd name="T83" fmla="*/ 2147483647 h 513"/>
              <a:gd name="T84" fmla="*/ 2147483647 w 1609"/>
              <a:gd name="T85" fmla="*/ 2147483647 h 513"/>
              <a:gd name="T86" fmla="*/ 2147483647 w 1609"/>
              <a:gd name="T87" fmla="*/ 2147483647 h 513"/>
              <a:gd name="T88" fmla="*/ 2147483647 w 1609"/>
              <a:gd name="T89" fmla="*/ 2147483647 h 513"/>
              <a:gd name="T90" fmla="*/ 2147483647 w 1609"/>
              <a:gd name="T91" fmla="*/ 2147483647 h 513"/>
              <a:gd name="T92" fmla="*/ 2147483647 w 1609"/>
              <a:gd name="T93" fmla="*/ 2147483647 h 513"/>
              <a:gd name="T94" fmla="*/ 2147483647 w 1609"/>
              <a:gd name="T95" fmla="*/ 2147483647 h 513"/>
              <a:gd name="T96" fmla="*/ 2147483647 w 1609"/>
              <a:gd name="T97" fmla="*/ 2147483647 h 513"/>
              <a:gd name="T98" fmla="*/ 2147483647 w 1609"/>
              <a:gd name="T99" fmla="*/ 2147483647 h 513"/>
              <a:gd name="T100" fmla="*/ 2147483647 w 1609"/>
              <a:gd name="T101" fmla="*/ 2147483647 h 513"/>
              <a:gd name="T102" fmla="*/ 2147483647 w 1609"/>
              <a:gd name="T103" fmla="*/ 2147483647 h 513"/>
              <a:gd name="T104" fmla="*/ 2147483647 w 1609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9"/>
              <a:gd name="T160" fmla="*/ 0 h 513"/>
              <a:gd name="T161" fmla="*/ 1609 w 1609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9" h="513">
                <a:moveTo>
                  <a:pt x="191" y="512"/>
                </a:moveTo>
                <a:lnTo>
                  <a:pt x="231" y="512"/>
                </a:lnTo>
                <a:lnTo>
                  <a:pt x="318" y="512"/>
                </a:lnTo>
                <a:lnTo>
                  <a:pt x="398" y="504"/>
                </a:lnTo>
                <a:lnTo>
                  <a:pt x="470" y="504"/>
                </a:lnTo>
                <a:lnTo>
                  <a:pt x="533" y="504"/>
                </a:lnTo>
                <a:lnTo>
                  <a:pt x="597" y="504"/>
                </a:lnTo>
                <a:lnTo>
                  <a:pt x="645" y="504"/>
                </a:lnTo>
                <a:lnTo>
                  <a:pt x="693" y="504"/>
                </a:lnTo>
                <a:lnTo>
                  <a:pt x="708" y="504"/>
                </a:lnTo>
                <a:lnTo>
                  <a:pt x="748" y="504"/>
                </a:lnTo>
                <a:lnTo>
                  <a:pt x="828" y="512"/>
                </a:lnTo>
                <a:lnTo>
                  <a:pt x="892" y="512"/>
                </a:lnTo>
                <a:lnTo>
                  <a:pt x="947" y="512"/>
                </a:lnTo>
                <a:lnTo>
                  <a:pt x="971" y="512"/>
                </a:lnTo>
                <a:lnTo>
                  <a:pt x="995" y="512"/>
                </a:lnTo>
                <a:lnTo>
                  <a:pt x="1043" y="512"/>
                </a:lnTo>
                <a:lnTo>
                  <a:pt x="1099" y="512"/>
                </a:lnTo>
                <a:lnTo>
                  <a:pt x="1170" y="504"/>
                </a:lnTo>
                <a:lnTo>
                  <a:pt x="1202" y="504"/>
                </a:lnTo>
                <a:lnTo>
                  <a:pt x="1234" y="504"/>
                </a:lnTo>
                <a:lnTo>
                  <a:pt x="1298" y="504"/>
                </a:lnTo>
                <a:lnTo>
                  <a:pt x="1369" y="504"/>
                </a:lnTo>
                <a:lnTo>
                  <a:pt x="1457" y="512"/>
                </a:lnTo>
                <a:lnTo>
                  <a:pt x="1497" y="512"/>
                </a:lnTo>
                <a:lnTo>
                  <a:pt x="1505" y="512"/>
                </a:lnTo>
                <a:lnTo>
                  <a:pt x="1520" y="512"/>
                </a:lnTo>
                <a:lnTo>
                  <a:pt x="1544" y="512"/>
                </a:lnTo>
                <a:lnTo>
                  <a:pt x="1560" y="512"/>
                </a:lnTo>
                <a:lnTo>
                  <a:pt x="1568" y="512"/>
                </a:lnTo>
                <a:lnTo>
                  <a:pt x="1592" y="504"/>
                </a:lnTo>
                <a:lnTo>
                  <a:pt x="1600" y="504"/>
                </a:lnTo>
                <a:lnTo>
                  <a:pt x="1608" y="496"/>
                </a:lnTo>
                <a:lnTo>
                  <a:pt x="1608" y="480"/>
                </a:lnTo>
                <a:lnTo>
                  <a:pt x="1608" y="488"/>
                </a:lnTo>
                <a:lnTo>
                  <a:pt x="1600" y="480"/>
                </a:lnTo>
                <a:lnTo>
                  <a:pt x="1584" y="473"/>
                </a:lnTo>
                <a:lnTo>
                  <a:pt x="1576" y="465"/>
                </a:lnTo>
                <a:lnTo>
                  <a:pt x="1560" y="457"/>
                </a:lnTo>
                <a:lnTo>
                  <a:pt x="1505" y="425"/>
                </a:lnTo>
                <a:lnTo>
                  <a:pt x="1457" y="402"/>
                </a:lnTo>
                <a:lnTo>
                  <a:pt x="1409" y="378"/>
                </a:lnTo>
                <a:lnTo>
                  <a:pt x="1377" y="362"/>
                </a:lnTo>
                <a:lnTo>
                  <a:pt x="1353" y="347"/>
                </a:lnTo>
                <a:lnTo>
                  <a:pt x="1306" y="315"/>
                </a:lnTo>
                <a:lnTo>
                  <a:pt x="1250" y="276"/>
                </a:lnTo>
                <a:lnTo>
                  <a:pt x="1194" y="236"/>
                </a:lnTo>
                <a:lnTo>
                  <a:pt x="1162" y="213"/>
                </a:lnTo>
                <a:lnTo>
                  <a:pt x="1130" y="189"/>
                </a:lnTo>
                <a:lnTo>
                  <a:pt x="1083" y="150"/>
                </a:lnTo>
                <a:lnTo>
                  <a:pt x="1027" y="118"/>
                </a:lnTo>
                <a:lnTo>
                  <a:pt x="987" y="95"/>
                </a:lnTo>
                <a:lnTo>
                  <a:pt x="955" y="79"/>
                </a:lnTo>
                <a:lnTo>
                  <a:pt x="931" y="63"/>
                </a:lnTo>
                <a:lnTo>
                  <a:pt x="876" y="39"/>
                </a:lnTo>
                <a:lnTo>
                  <a:pt x="828" y="24"/>
                </a:lnTo>
                <a:lnTo>
                  <a:pt x="788" y="16"/>
                </a:lnTo>
                <a:lnTo>
                  <a:pt x="756" y="8"/>
                </a:lnTo>
                <a:lnTo>
                  <a:pt x="724" y="0"/>
                </a:lnTo>
                <a:lnTo>
                  <a:pt x="685" y="0"/>
                </a:lnTo>
                <a:lnTo>
                  <a:pt x="645" y="0"/>
                </a:lnTo>
                <a:lnTo>
                  <a:pt x="613" y="0"/>
                </a:lnTo>
                <a:lnTo>
                  <a:pt x="597" y="8"/>
                </a:lnTo>
                <a:lnTo>
                  <a:pt x="581" y="16"/>
                </a:lnTo>
                <a:lnTo>
                  <a:pt x="557" y="32"/>
                </a:lnTo>
                <a:lnTo>
                  <a:pt x="533" y="55"/>
                </a:lnTo>
                <a:lnTo>
                  <a:pt x="509" y="79"/>
                </a:lnTo>
                <a:lnTo>
                  <a:pt x="502" y="95"/>
                </a:lnTo>
                <a:lnTo>
                  <a:pt x="494" y="102"/>
                </a:lnTo>
                <a:lnTo>
                  <a:pt x="478" y="134"/>
                </a:lnTo>
                <a:lnTo>
                  <a:pt x="462" y="165"/>
                </a:lnTo>
                <a:lnTo>
                  <a:pt x="454" y="197"/>
                </a:lnTo>
                <a:lnTo>
                  <a:pt x="446" y="213"/>
                </a:lnTo>
                <a:lnTo>
                  <a:pt x="446" y="228"/>
                </a:lnTo>
                <a:lnTo>
                  <a:pt x="438" y="268"/>
                </a:lnTo>
                <a:lnTo>
                  <a:pt x="438" y="299"/>
                </a:lnTo>
                <a:lnTo>
                  <a:pt x="446" y="347"/>
                </a:lnTo>
                <a:lnTo>
                  <a:pt x="454" y="370"/>
                </a:lnTo>
                <a:lnTo>
                  <a:pt x="462" y="386"/>
                </a:lnTo>
                <a:lnTo>
                  <a:pt x="462" y="402"/>
                </a:lnTo>
                <a:lnTo>
                  <a:pt x="454" y="425"/>
                </a:lnTo>
                <a:lnTo>
                  <a:pt x="446" y="433"/>
                </a:lnTo>
                <a:lnTo>
                  <a:pt x="430" y="449"/>
                </a:lnTo>
                <a:lnTo>
                  <a:pt x="406" y="457"/>
                </a:lnTo>
                <a:lnTo>
                  <a:pt x="382" y="465"/>
                </a:lnTo>
                <a:lnTo>
                  <a:pt x="350" y="473"/>
                </a:lnTo>
                <a:lnTo>
                  <a:pt x="334" y="473"/>
                </a:lnTo>
                <a:lnTo>
                  <a:pt x="295" y="480"/>
                </a:lnTo>
                <a:lnTo>
                  <a:pt x="239" y="480"/>
                </a:lnTo>
                <a:lnTo>
                  <a:pt x="175" y="488"/>
                </a:lnTo>
                <a:lnTo>
                  <a:pt x="119" y="496"/>
                </a:lnTo>
                <a:lnTo>
                  <a:pt x="96" y="496"/>
                </a:lnTo>
                <a:lnTo>
                  <a:pt x="88" y="496"/>
                </a:lnTo>
                <a:lnTo>
                  <a:pt x="72" y="496"/>
                </a:lnTo>
                <a:lnTo>
                  <a:pt x="48" y="504"/>
                </a:lnTo>
                <a:lnTo>
                  <a:pt x="32" y="504"/>
                </a:lnTo>
                <a:lnTo>
                  <a:pt x="16" y="504"/>
                </a:lnTo>
                <a:lnTo>
                  <a:pt x="8" y="504"/>
                </a:lnTo>
                <a:lnTo>
                  <a:pt x="0" y="504"/>
                </a:lnTo>
                <a:lnTo>
                  <a:pt x="24" y="512"/>
                </a:lnTo>
                <a:lnTo>
                  <a:pt x="40" y="512"/>
                </a:lnTo>
                <a:lnTo>
                  <a:pt x="64" y="512"/>
                </a:lnTo>
                <a:lnTo>
                  <a:pt x="96" y="512"/>
                </a:lnTo>
                <a:lnTo>
                  <a:pt x="127" y="512"/>
                </a:lnTo>
                <a:lnTo>
                  <a:pt x="167" y="512"/>
                </a:lnTo>
                <a:lnTo>
                  <a:pt x="191" y="512"/>
                </a:lnTo>
              </a:path>
            </a:pathLst>
          </a:custGeom>
          <a:solidFill>
            <a:srgbClr val="CC0066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Oval 21"/>
          <p:cNvSpPr>
            <a:spLocks noChangeArrowheads="1"/>
          </p:cNvSpPr>
          <p:nvPr/>
        </p:nvSpPr>
        <p:spPr bwMode="auto">
          <a:xfrm>
            <a:off x="7024688" y="29781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Freeform 22" descr="Solid diamond"/>
          <p:cNvSpPr>
            <a:spLocks/>
          </p:cNvSpPr>
          <p:nvPr/>
        </p:nvSpPr>
        <p:spPr bwMode="auto">
          <a:xfrm>
            <a:off x="6116638" y="2730500"/>
            <a:ext cx="192087" cy="306388"/>
          </a:xfrm>
          <a:custGeom>
            <a:avLst/>
            <a:gdLst>
              <a:gd name="T0" fmla="*/ 2147483647 w 121"/>
              <a:gd name="T1" fmla="*/ 2147483647 h 193"/>
              <a:gd name="T2" fmla="*/ 2147483647 w 121"/>
              <a:gd name="T3" fmla="*/ 2147483647 h 193"/>
              <a:gd name="T4" fmla="*/ 2147483647 w 121"/>
              <a:gd name="T5" fmla="*/ 2147483647 h 193"/>
              <a:gd name="T6" fmla="*/ 2147483647 w 121"/>
              <a:gd name="T7" fmla="*/ 2147483647 h 193"/>
              <a:gd name="T8" fmla="*/ 2147483647 w 121"/>
              <a:gd name="T9" fmla="*/ 2147483647 h 193"/>
              <a:gd name="T10" fmla="*/ 2147483647 w 121"/>
              <a:gd name="T11" fmla="*/ 2147483647 h 193"/>
              <a:gd name="T12" fmla="*/ 2147483647 w 121"/>
              <a:gd name="T13" fmla="*/ 2147483647 h 193"/>
              <a:gd name="T14" fmla="*/ 2147483647 w 121"/>
              <a:gd name="T15" fmla="*/ 2147483647 h 193"/>
              <a:gd name="T16" fmla="*/ 2147483647 w 121"/>
              <a:gd name="T17" fmla="*/ 2147483647 h 193"/>
              <a:gd name="T18" fmla="*/ 2147483647 w 121"/>
              <a:gd name="T19" fmla="*/ 2147483647 h 193"/>
              <a:gd name="T20" fmla="*/ 2147483647 w 121"/>
              <a:gd name="T21" fmla="*/ 2147483647 h 193"/>
              <a:gd name="T22" fmla="*/ 2147483647 w 121"/>
              <a:gd name="T23" fmla="*/ 2147483647 h 193"/>
              <a:gd name="T24" fmla="*/ 2147483647 w 121"/>
              <a:gd name="T25" fmla="*/ 2147483647 h 193"/>
              <a:gd name="T26" fmla="*/ 2147483647 w 121"/>
              <a:gd name="T27" fmla="*/ 2147483647 h 193"/>
              <a:gd name="T28" fmla="*/ 2147483647 w 121"/>
              <a:gd name="T29" fmla="*/ 2147483647 h 193"/>
              <a:gd name="T30" fmla="*/ 2147483647 w 121"/>
              <a:gd name="T31" fmla="*/ 2147483647 h 193"/>
              <a:gd name="T32" fmla="*/ 2147483647 w 121"/>
              <a:gd name="T33" fmla="*/ 2147483647 h 193"/>
              <a:gd name="T34" fmla="*/ 2147483647 w 121"/>
              <a:gd name="T35" fmla="*/ 2147483647 h 193"/>
              <a:gd name="T36" fmla="*/ 2147483647 w 121"/>
              <a:gd name="T37" fmla="*/ 2147483647 h 193"/>
              <a:gd name="T38" fmla="*/ 2147483647 w 121"/>
              <a:gd name="T39" fmla="*/ 2147483647 h 193"/>
              <a:gd name="T40" fmla="*/ 2147483647 w 121"/>
              <a:gd name="T41" fmla="*/ 2147483647 h 193"/>
              <a:gd name="T42" fmla="*/ 2147483647 w 121"/>
              <a:gd name="T43" fmla="*/ 2147483647 h 193"/>
              <a:gd name="T44" fmla="*/ 2147483647 w 121"/>
              <a:gd name="T45" fmla="*/ 2147483647 h 193"/>
              <a:gd name="T46" fmla="*/ 2147483647 w 121"/>
              <a:gd name="T47" fmla="*/ 2147483647 h 193"/>
              <a:gd name="T48" fmla="*/ 2147483647 w 121"/>
              <a:gd name="T49" fmla="*/ 2147483647 h 193"/>
              <a:gd name="T50" fmla="*/ 2147483647 w 121"/>
              <a:gd name="T51" fmla="*/ 2147483647 h 193"/>
              <a:gd name="T52" fmla="*/ 2147483647 w 121"/>
              <a:gd name="T53" fmla="*/ 2147483647 h 193"/>
              <a:gd name="T54" fmla="*/ 2147483647 w 121"/>
              <a:gd name="T55" fmla="*/ 2147483647 h 193"/>
              <a:gd name="T56" fmla="*/ 2147483647 w 121"/>
              <a:gd name="T57" fmla="*/ 2147483647 h 193"/>
              <a:gd name="T58" fmla="*/ 2147483647 w 121"/>
              <a:gd name="T59" fmla="*/ 2147483647 h 193"/>
              <a:gd name="T60" fmla="*/ 2147483647 w 121"/>
              <a:gd name="T61" fmla="*/ 2147483647 h 193"/>
              <a:gd name="T62" fmla="*/ 2147483647 w 121"/>
              <a:gd name="T63" fmla="*/ 2147483647 h 193"/>
              <a:gd name="T64" fmla="*/ 2147483647 w 121"/>
              <a:gd name="T65" fmla="*/ 2147483647 h 193"/>
              <a:gd name="T66" fmla="*/ 0 w 121"/>
              <a:gd name="T67" fmla="*/ 2147483647 h 193"/>
              <a:gd name="T68" fmla="*/ 0 w 121"/>
              <a:gd name="T69" fmla="*/ 2147483647 h 193"/>
              <a:gd name="T70" fmla="*/ 0 w 121"/>
              <a:gd name="T71" fmla="*/ 2147483647 h 193"/>
              <a:gd name="T72" fmla="*/ 2147483647 w 121"/>
              <a:gd name="T73" fmla="*/ 2147483647 h 193"/>
              <a:gd name="T74" fmla="*/ 2147483647 w 121"/>
              <a:gd name="T75" fmla="*/ 2147483647 h 193"/>
              <a:gd name="T76" fmla="*/ 2147483647 w 121"/>
              <a:gd name="T77" fmla="*/ 0 h 193"/>
              <a:gd name="T78" fmla="*/ 2147483647 w 121"/>
              <a:gd name="T79" fmla="*/ 0 h 193"/>
              <a:gd name="T80" fmla="*/ 2147483647 w 121"/>
              <a:gd name="T81" fmla="*/ 2147483647 h 1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93"/>
              <a:gd name="T125" fmla="*/ 121 w 121"/>
              <a:gd name="T126" fmla="*/ 193 h 1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93">
                <a:moveTo>
                  <a:pt x="23" y="8"/>
                </a:moveTo>
                <a:lnTo>
                  <a:pt x="38" y="8"/>
                </a:lnTo>
                <a:lnTo>
                  <a:pt x="60" y="15"/>
                </a:lnTo>
                <a:lnTo>
                  <a:pt x="68" y="23"/>
                </a:lnTo>
                <a:lnTo>
                  <a:pt x="75" y="31"/>
                </a:lnTo>
                <a:lnTo>
                  <a:pt x="90" y="46"/>
                </a:lnTo>
                <a:lnTo>
                  <a:pt x="90" y="54"/>
                </a:lnTo>
                <a:lnTo>
                  <a:pt x="98" y="61"/>
                </a:lnTo>
                <a:lnTo>
                  <a:pt x="105" y="84"/>
                </a:lnTo>
                <a:lnTo>
                  <a:pt x="105" y="92"/>
                </a:lnTo>
                <a:lnTo>
                  <a:pt x="113" y="108"/>
                </a:lnTo>
                <a:lnTo>
                  <a:pt x="120" y="131"/>
                </a:lnTo>
                <a:lnTo>
                  <a:pt x="120" y="146"/>
                </a:lnTo>
                <a:lnTo>
                  <a:pt x="120" y="154"/>
                </a:lnTo>
                <a:lnTo>
                  <a:pt x="120" y="169"/>
                </a:lnTo>
                <a:lnTo>
                  <a:pt x="120" y="177"/>
                </a:lnTo>
                <a:lnTo>
                  <a:pt x="120" y="184"/>
                </a:lnTo>
                <a:lnTo>
                  <a:pt x="113" y="192"/>
                </a:lnTo>
                <a:lnTo>
                  <a:pt x="105" y="192"/>
                </a:lnTo>
                <a:lnTo>
                  <a:pt x="98" y="184"/>
                </a:lnTo>
                <a:lnTo>
                  <a:pt x="90" y="169"/>
                </a:lnTo>
                <a:lnTo>
                  <a:pt x="90" y="161"/>
                </a:lnTo>
                <a:lnTo>
                  <a:pt x="90" y="146"/>
                </a:lnTo>
                <a:lnTo>
                  <a:pt x="90" y="123"/>
                </a:lnTo>
                <a:lnTo>
                  <a:pt x="83" y="115"/>
                </a:lnTo>
                <a:lnTo>
                  <a:pt x="68" y="108"/>
                </a:lnTo>
                <a:lnTo>
                  <a:pt x="60" y="100"/>
                </a:lnTo>
                <a:lnTo>
                  <a:pt x="53" y="100"/>
                </a:lnTo>
                <a:lnTo>
                  <a:pt x="38" y="92"/>
                </a:lnTo>
                <a:lnTo>
                  <a:pt x="30" y="84"/>
                </a:lnTo>
                <a:lnTo>
                  <a:pt x="23" y="84"/>
                </a:lnTo>
                <a:lnTo>
                  <a:pt x="15" y="77"/>
                </a:lnTo>
                <a:lnTo>
                  <a:pt x="8" y="69"/>
                </a:lnTo>
                <a:lnTo>
                  <a:pt x="0" y="54"/>
                </a:lnTo>
                <a:lnTo>
                  <a:pt x="0" y="38"/>
                </a:lnTo>
                <a:lnTo>
                  <a:pt x="0" y="31"/>
                </a:lnTo>
                <a:lnTo>
                  <a:pt x="8" y="15"/>
                </a:lnTo>
                <a:lnTo>
                  <a:pt x="8" y="8"/>
                </a:lnTo>
                <a:lnTo>
                  <a:pt x="23" y="0"/>
                </a:lnTo>
                <a:lnTo>
                  <a:pt x="30" y="0"/>
                </a:lnTo>
                <a:lnTo>
                  <a:pt x="23" y="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7" name="Freeform 23" descr="Solid diamond"/>
          <p:cNvSpPr>
            <a:spLocks/>
          </p:cNvSpPr>
          <p:nvPr/>
        </p:nvSpPr>
        <p:spPr bwMode="auto">
          <a:xfrm>
            <a:off x="5964238" y="2552700"/>
            <a:ext cx="293687" cy="484188"/>
          </a:xfrm>
          <a:custGeom>
            <a:avLst/>
            <a:gdLst>
              <a:gd name="T0" fmla="*/ 2147483647 w 185"/>
              <a:gd name="T1" fmla="*/ 0 h 305"/>
              <a:gd name="T2" fmla="*/ 2147483647 w 185"/>
              <a:gd name="T3" fmla="*/ 0 h 305"/>
              <a:gd name="T4" fmla="*/ 2147483647 w 185"/>
              <a:gd name="T5" fmla="*/ 0 h 305"/>
              <a:gd name="T6" fmla="*/ 2147483647 w 185"/>
              <a:gd name="T7" fmla="*/ 2147483647 h 305"/>
              <a:gd name="T8" fmla="*/ 2147483647 w 185"/>
              <a:gd name="T9" fmla="*/ 2147483647 h 305"/>
              <a:gd name="T10" fmla="*/ 2147483647 w 185"/>
              <a:gd name="T11" fmla="*/ 2147483647 h 305"/>
              <a:gd name="T12" fmla="*/ 2147483647 w 185"/>
              <a:gd name="T13" fmla="*/ 2147483647 h 305"/>
              <a:gd name="T14" fmla="*/ 2147483647 w 185"/>
              <a:gd name="T15" fmla="*/ 2147483647 h 305"/>
              <a:gd name="T16" fmla="*/ 2147483647 w 185"/>
              <a:gd name="T17" fmla="*/ 2147483647 h 305"/>
              <a:gd name="T18" fmla="*/ 2147483647 w 185"/>
              <a:gd name="T19" fmla="*/ 2147483647 h 305"/>
              <a:gd name="T20" fmla="*/ 0 w 185"/>
              <a:gd name="T21" fmla="*/ 2147483647 h 305"/>
              <a:gd name="T22" fmla="*/ 0 w 185"/>
              <a:gd name="T23" fmla="*/ 2147483647 h 305"/>
              <a:gd name="T24" fmla="*/ 0 w 185"/>
              <a:gd name="T25" fmla="*/ 2147483647 h 305"/>
              <a:gd name="T26" fmla="*/ 0 w 185"/>
              <a:gd name="T27" fmla="*/ 2147483647 h 305"/>
              <a:gd name="T28" fmla="*/ 2147483647 w 185"/>
              <a:gd name="T29" fmla="*/ 2147483647 h 305"/>
              <a:gd name="T30" fmla="*/ 2147483647 w 185"/>
              <a:gd name="T31" fmla="*/ 2147483647 h 305"/>
              <a:gd name="T32" fmla="*/ 2147483647 w 185"/>
              <a:gd name="T33" fmla="*/ 2147483647 h 305"/>
              <a:gd name="T34" fmla="*/ 2147483647 w 185"/>
              <a:gd name="T35" fmla="*/ 2147483647 h 305"/>
              <a:gd name="T36" fmla="*/ 2147483647 w 185"/>
              <a:gd name="T37" fmla="*/ 2147483647 h 305"/>
              <a:gd name="T38" fmla="*/ 2147483647 w 185"/>
              <a:gd name="T39" fmla="*/ 2147483647 h 305"/>
              <a:gd name="T40" fmla="*/ 2147483647 w 185"/>
              <a:gd name="T41" fmla="*/ 2147483647 h 305"/>
              <a:gd name="T42" fmla="*/ 2147483647 w 185"/>
              <a:gd name="T43" fmla="*/ 2147483647 h 305"/>
              <a:gd name="T44" fmla="*/ 2147483647 w 185"/>
              <a:gd name="T45" fmla="*/ 2147483647 h 305"/>
              <a:gd name="T46" fmla="*/ 2147483647 w 185"/>
              <a:gd name="T47" fmla="*/ 2147483647 h 305"/>
              <a:gd name="T48" fmla="*/ 2147483647 w 185"/>
              <a:gd name="T49" fmla="*/ 2147483647 h 305"/>
              <a:gd name="T50" fmla="*/ 2147483647 w 185"/>
              <a:gd name="T51" fmla="*/ 2147483647 h 305"/>
              <a:gd name="T52" fmla="*/ 2147483647 w 185"/>
              <a:gd name="T53" fmla="*/ 2147483647 h 305"/>
              <a:gd name="T54" fmla="*/ 2147483647 w 185"/>
              <a:gd name="T55" fmla="*/ 2147483647 h 305"/>
              <a:gd name="T56" fmla="*/ 2147483647 w 185"/>
              <a:gd name="T57" fmla="*/ 2147483647 h 305"/>
              <a:gd name="T58" fmla="*/ 2147483647 w 185"/>
              <a:gd name="T59" fmla="*/ 2147483647 h 305"/>
              <a:gd name="T60" fmla="*/ 2147483647 w 185"/>
              <a:gd name="T61" fmla="*/ 2147483647 h 305"/>
              <a:gd name="T62" fmla="*/ 2147483647 w 185"/>
              <a:gd name="T63" fmla="*/ 2147483647 h 305"/>
              <a:gd name="T64" fmla="*/ 2147483647 w 185"/>
              <a:gd name="T65" fmla="*/ 2147483647 h 305"/>
              <a:gd name="T66" fmla="*/ 2147483647 w 185"/>
              <a:gd name="T67" fmla="*/ 2147483647 h 305"/>
              <a:gd name="T68" fmla="*/ 2147483647 w 185"/>
              <a:gd name="T69" fmla="*/ 2147483647 h 305"/>
              <a:gd name="T70" fmla="*/ 2147483647 w 185"/>
              <a:gd name="T71" fmla="*/ 2147483647 h 305"/>
              <a:gd name="T72" fmla="*/ 2147483647 w 185"/>
              <a:gd name="T73" fmla="*/ 2147483647 h 305"/>
              <a:gd name="T74" fmla="*/ 2147483647 w 185"/>
              <a:gd name="T75" fmla="*/ 2147483647 h 305"/>
              <a:gd name="T76" fmla="*/ 2147483647 w 185"/>
              <a:gd name="T77" fmla="*/ 2147483647 h 305"/>
              <a:gd name="T78" fmla="*/ 2147483647 w 185"/>
              <a:gd name="T79" fmla="*/ 2147483647 h 305"/>
              <a:gd name="T80" fmla="*/ 2147483647 w 185"/>
              <a:gd name="T81" fmla="*/ 2147483647 h 305"/>
              <a:gd name="T82" fmla="*/ 2147483647 w 185"/>
              <a:gd name="T83" fmla="*/ 2147483647 h 305"/>
              <a:gd name="T84" fmla="*/ 2147483647 w 185"/>
              <a:gd name="T85" fmla="*/ 2147483647 h 305"/>
              <a:gd name="T86" fmla="*/ 2147483647 w 185"/>
              <a:gd name="T87" fmla="*/ 2147483647 h 305"/>
              <a:gd name="T88" fmla="*/ 2147483647 w 185"/>
              <a:gd name="T89" fmla="*/ 2147483647 h 305"/>
              <a:gd name="T90" fmla="*/ 2147483647 w 185"/>
              <a:gd name="T91" fmla="*/ 2147483647 h 305"/>
              <a:gd name="T92" fmla="*/ 2147483647 w 185"/>
              <a:gd name="T93" fmla="*/ 2147483647 h 305"/>
              <a:gd name="T94" fmla="*/ 2147483647 w 185"/>
              <a:gd name="T95" fmla="*/ 2147483647 h 305"/>
              <a:gd name="T96" fmla="*/ 2147483647 w 185"/>
              <a:gd name="T97" fmla="*/ 0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305"/>
              <a:gd name="T149" fmla="*/ 185 w 185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305">
                <a:moveTo>
                  <a:pt x="153" y="0"/>
                </a:moveTo>
                <a:lnTo>
                  <a:pt x="146" y="0"/>
                </a:lnTo>
                <a:lnTo>
                  <a:pt x="115" y="0"/>
                </a:lnTo>
                <a:lnTo>
                  <a:pt x="92" y="8"/>
                </a:lnTo>
                <a:lnTo>
                  <a:pt x="77" y="16"/>
                </a:lnTo>
                <a:lnTo>
                  <a:pt x="61" y="23"/>
                </a:lnTo>
                <a:lnTo>
                  <a:pt x="54" y="31"/>
                </a:lnTo>
                <a:lnTo>
                  <a:pt x="31" y="55"/>
                </a:lnTo>
                <a:lnTo>
                  <a:pt x="15" y="86"/>
                </a:lnTo>
                <a:lnTo>
                  <a:pt x="8" y="117"/>
                </a:lnTo>
                <a:lnTo>
                  <a:pt x="0" y="140"/>
                </a:lnTo>
                <a:lnTo>
                  <a:pt x="0" y="164"/>
                </a:lnTo>
                <a:lnTo>
                  <a:pt x="0" y="203"/>
                </a:lnTo>
                <a:lnTo>
                  <a:pt x="0" y="234"/>
                </a:lnTo>
                <a:lnTo>
                  <a:pt x="8" y="257"/>
                </a:lnTo>
                <a:lnTo>
                  <a:pt x="15" y="265"/>
                </a:lnTo>
                <a:lnTo>
                  <a:pt x="23" y="273"/>
                </a:lnTo>
                <a:lnTo>
                  <a:pt x="31" y="288"/>
                </a:lnTo>
                <a:lnTo>
                  <a:pt x="46" y="296"/>
                </a:lnTo>
                <a:lnTo>
                  <a:pt x="54" y="304"/>
                </a:lnTo>
                <a:lnTo>
                  <a:pt x="61" y="304"/>
                </a:lnTo>
                <a:lnTo>
                  <a:pt x="69" y="304"/>
                </a:lnTo>
                <a:lnTo>
                  <a:pt x="77" y="304"/>
                </a:lnTo>
                <a:lnTo>
                  <a:pt x="92" y="296"/>
                </a:lnTo>
                <a:lnTo>
                  <a:pt x="107" y="281"/>
                </a:lnTo>
                <a:lnTo>
                  <a:pt x="107" y="273"/>
                </a:lnTo>
                <a:lnTo>
                  <a:pt x="115" y="265"/>
                </a:lnTo>
                <a:lnTo>
                  <a:pt x="115" y="257"/>
                </a:lnTo>
                <a:lnTo>
                  <a:pt x="123" y="226"/>
                </a:lnTo>
                <a:lnTo>
                  <a:pt x="123" y="210"/>
                </a:lnTo>
                <a:lnTo>
                  <a:pt x="123" y="195"/>
                </a:lnTo>
                <a:lnTo>
                  <a:pt x="123" y="187"/>
                </a:lnTo>
                <a:lnTo>
                  <a:pt x="123" y="164"/>
                </a:lnTo>
                <a:lnTo>
                  <a:pt x="130" y="148"/>
                </a:lnTo>
                <a:lnTo>
                  <a:pt x="138" y="133"/>
                </a:lnTo>
                <a:lnTo>
                  <a:pt x="146" y="125"/>
                </a:lnTo>
                <a:lnTo>
                  <a:pt x="153" y="125"/>
                </a:lnTo>
                <a:lnTo>
                  <a:pt x="169" y="109"/>
                </a:lnTo>
                <a:lnTo>
                  <a:pt x="176" y="94"/>
                </a:lnTo>
                <a:lnTo>
                  <a:pt x="184" y="86"/>
                </a:lnTo>
                <a:lnTo>
                  <a:pt x="184" y="78"/>
                </a:lnTo>
                <a:lnTo>
                  <a:pt x="184" y="70"/>
                </a:lnTo>
                <a:lnTo>
                  <a:pt x="184" y="55"/>
                </a:lnTo>
                <a:lnTo>
                  <a:pt x="176" y="31"/>
                </a:lnTo>
                <a:lnTo>
                  <a:pt x="169" y="23"/>
                </a:lnTo>
                <a:lnTo>
                  <a:pt x="161" y="16"/>
                </a:lnTo>
                <a:lnTo>
                  <a:pt x="161" y="8"/>
                </a:lnTo>
                <a:lnTo>
                  <a:pt x="153" y="8"/>
                </a:lnTo>
                <a:lnTo>
                  <a:pt x="153" y="0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8" name="Rectangle 25"/>
          <p:cNvSpPr>
            <a:spLocks noChangeArrowheads="1"/>
          </p:cNvSpPr>
          <p:nvPr/>
        </p:nvSpPr>
        <p:spPr bwMode="auto">
          <a:xfrm>
            <a:off x="1093788" y="1879600"/>
            <a:ext cx="847725" cy="4064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990033"/>
                </a:solidFill>
              </a:rPr>
              <a:t>A x B</a:t>
            </a:r>
            <a:endParaRPr lang="en-GB" sz="1400" b="1">
              <a:solidFill>
                <a:srgbClr val="000000"/>
              </a:solidFill>
            </a:endParaRPr>
          </a:p>
        </p:txBody>
      </p:sp>
      <p:grpSp>
        <p:nvGrpSpPr>
          <p:cNvPr id="86039" name="Group 26"/>
          <p:cNvGrpSpPr>
            <a:grpSpLocks/>
          </p:cNvGrpSpPr>
          <p:nvPr/>
        </p:nvGrpSpPr>
        <p:grpSpPr bwMode="auto">
          <a:xfrm>
            <a:off x="4000500" y="1889125"/>
            <a:ext cx="344488" cy="484188"/>
            <a:chOff x="1624" y="2280"/>
            <a:chExt cx="217" cy="305"/>
          </a:xfrm>
        </p:grpSpPr>
        <p:sp>
          <p:nvSpPr>
            <p:cNvPr id="86053" name="Freeform 27" descr="Solid diamond"/>
            <p:cNvSpPr>
              <a:spLocks/>
            </p:cNvSpPr>
            <p:nvPr/>
          </p:nvSpPr>
          <p:spPr bwMode="auto">
            <a:xfrm>
              <a:off x="1720" y="2392"/>
              <a:ext cx="121" cy="193"/>
            </a:xfrm>
            <a:custGeom>
              <a:avLst/>
              <a:gdLst>
                <a:gd name="T0" fmla="*/ 23 w 121"/>
                <a:gd name="T1" fmla="*/ 8 h 193"/>
                <a:gd name="T2" fmla="*/ 38 w 121"/>
                <a:gd name="T3" fmla="*/ 8 h 193"/>
                <a:gd name="T4" fmla="*/ 60 w 121"/>
                <a:gd name="T5" fmla="*/ 15 h 193"/>
                <a:gd name="T6" fmla="*/ 68 w 121"/>
                <a:gd name="T7" fmla="*/ 23 h 193"/>
                <a:gd name="T8" fmla="*/ 75 w 121"/>
                <a:gd name="T9" fmla="*/ 31 h 193"/>
                <a:gd name="T10" fmla="*/ 90 w 121"/>
                <a:gd name="T11" fmla="*/ 46 h 193"/>
                <a:gd name="T12" fmla="*/ 90 w 121"/>
                <a:gd name="T13" fmla="*/ 54 h 193"/>
                <a:gd name="T14" fmla="*/ 98 w 121"/>
                <a:gd name="T15" fmla="*/ 61 h 193"/>
                <a:gd name="T16" fmla="*/ 105 w 121"/>
                <a:gd name="T17" fmla="*/ 84 h 193"/>
                <a:gd name="T18" fmla="*/ 105 w 121"/>
                <a:gd name="T19" fmla="*/ 92 h 193"/>
                <a:gd name="T20" fmla="*/ 113 w 121"/>
                <a:gd name="T21" fmla="*/ 108 h 193"/>
                <a:gd name="T22" fmla="*/ 120 w 121"/>
                <a:gd name="T23" fmla="*/ 131 h 193"/>
                <a:gd name="T24" fmla="*/ 120 w 121"/>
                <a:gd name="T25" fmla="*/ 146 h 193"/>
                <a:gd name="T26" fmla="*/ 120 w 121"/>
                <a:gd name="T27" fmla="*/ 154 h 193"/>
                <a:gd name="T28" fmla="*/ 120 w 121"/>
                <a:gd name="T29" fmla="*/ 169 h 193"/>
                <a:gd name="T30" fmla="*/ 120 w 121"/>
                <a:gd name="T31" fmla="*/ 177 h 193"/>
                <a:gd name="T32" fmla="*/ 120 w 121"/>
                <a:gd name="T33" fmla="*/ 184 h 193"/>
                <a:gd name="T34" fmla="*/ 113 w 121"/>
                <a:gd name="T35" fmla="*/ 192 h 193"/>
                <a:gd name="T36" fmla="*/ 105 w 121"/>
                <a:gd name="T37" fmla="*/ 192 h 193"/>
                <a:gd name="T38" fmla="*/ 98 w 121"/>
                <a:gd name="T39" fmla="*/ 184 h 193"/>
                <a:gd name="T40" fmla="*/ 90 w 121"/>
                <a:gd name="T41" fmla="*/ 169 h 193"/>
                <a:gd name="T42" fmla="*/ 90 w 121"/>
                <a:gd name="T43" fmla="*/ 161 h 193"/>
                <a:gd name="T44" fmla="*/ 90 w 121"/>
                <a:gd name="T45" fmla="*/ 146 h 193"/>
                <a:gd name="T46" fmla="*/ 90 w 121"/>
                <a:gd name="T47" fmla="*/ 123 h 193"/>
                <a:gd name="T48" fmla="*/ 83 w 121"/>
                <a:gd name="T49" fmla="*/ 115 h 193"/>
                <a:gd name="T50" fmla="*/ 68 w 121"/>
                <a:gd name="T51" fmla="*/ 108 h 193"/>
                <a:gd name="T52" fmla="*/ 60 w 121"/>
                <a:gd name="T53" fmla="*/ 100 h 193"/>
                <a:gd name="T54" fmla="*/ 53 w 121"/>
                <a:gd name="T55" fmla="*/ 100 h 193"/>
                <a:gd name="T56" fmla="*/ 38 w 121"/>
                <a:gd name="T57" fmla="*/ 92 h 193"/>
                <a:gd name="T58" fmla="*/ 30 w 121"/>
                <a:gd name="T59" fmla="*/ 84 h 193"/>
                <a:gd name="T60" fmla="*/ 23 w 121"/>
                <a:gd name="T61" fmla="*/ 84 h 193"/>
                <a:gd name="T62" fmla="*/ 15 w 121"/>
                <a:gd name="T63" fmla="*/ 77 h 193"/>
                <a:gd name="T64" fmla="*/ 8 w 121"/>
                <a:gd name="T65" fmla="*/ 69 h 193"/>
                <a:gd name="T66" fmla="*/ 0 w 121"/>
                <a:gd name="T67" fmla="*/ 54 h 193"/>
                <a:gd name="T68" fmla="*/ 0 w 121"/>
                <a:gd name="T69" fmla="*/ 38 h 193"/>
                <a:gd name="T70" fmla="*/ 0 w 121"/>
                <a:gd name="T71" fmla="*/ 31 h 193"/>
                <a:gd name="T72" fmla="*/ 8 w 121"/>
                <a:gd name="T73" fmla="*/ 15 h 193"/>
                <a:gd name="T74" fmla="*/ 8 w 121"/>
                <a:gd name="T75" fmla="*/ 8 h 193"/>
                <a:gd name="T76" fmla="*/ 23 w 121"/>
                <a:gd name="T77" fmla="*/ 0 h 193"/>
                <a:gd name="T78" fmla="*/ 30 w 121"/>
                <a:gd name="T79" fmla="*/ 0 h 193"/>
                <a:gd name="T80" fmla="*/ 23 w 121"/>
                <a:gd name="T81" fmla="*/ 8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93"/>
                <a:gd name="T125" fmla="*/ 121 w 121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93">
                  <a:moveTo>
                    <a:pt x="23" y="8"/>
                  </a:moveTo>
                  <a:lnTo>
                    <a:pt x="38" y="8"/>
                  </a:lnTo>
                  <a:lnTo>
                    <a:pt x="60" y="15"/>
                  </a:lnTo>
                  <a:lnTo>
                    <a:pt x="68" y="23"/>
                  </a:lnTo>
                  <a:lnTo>
                    <a:pt x="75" y="31"/>
                  </a:lnTo>
                  <a:lnTo>
                    <a:pt x="90" y="46"/>
                  </a:lnTo>
                  <a:lnTo>
                    <a:pt x="90" y="54"/>
                  </a:lnTo>
                  <a:lnTo>
                    <a:pt x="98" y="61"/>
                  </a:lnTo>
                  <a:lnTo>
                    <a:pt x="105" y="84"/>
                  </a:lnTo>
                  <a:lnTo>
                    <a:pt x="105" y="92"/>
                  </a:lnTo>
                  <a:lnTo>
                    <a:pt x="113" y="108"/>
                  </a:lnTo>
                  <a:lnTo>
                    <a:pt x="120" y="131"/>
                  </a:lnTo>
                  <a:lnTo>
                    <a:pt x="120" y="146"/>
                  </a:lnTo>
                  <a:lnTo>
                    <a:pt x="120" y="154"/>
                  </a:lnTo>
                  <a:lnTo>
                    <a:pt x="120" y="169"/>
                  </a:lnTo>
                  <a:lnTo>
                    <a:pt x="120" y="177"/>
                  </a:lnTo>
                  <a:lnTo>
                    <a:pt x="120" y="184"/>
                  </a:lnTo>
                  <a:lnTo>
                    <a:pt x="113" y="192"/>
                  </a:lnTo>
                  <a:lnTo>
                    <a:pt x="105" y="192"/>
                  </a:lnTo>
                  <a:lnTo>
                    <a:pt x="98" y="184"/>
                  </a:lnTo>
                  <a:lnTo>
                    <a:pt x="90" y="169"/>
                  </a:lnTo>
                  <a:lnTo>
                    <a:pt x="90" y="161"/>
                  </a:lnTo>
                  <a:lnTo>
                    <a:pt x="90" y="146"/>
                  </a:lnTo>
                  <a:lnTo>
                    <a:pt x="90" y="123"/>
                  </a:lnTo>
                  <a:lnTo>
                    <a:pt x="83" y="115"/>
                  </a:lnTo>
                  <a:lnTo>
                    <a:pt x="68" y="108"/>
                  </a:lnTo>
                  <a:lnTo>
                    <a:pt x="60" y="100"/>
                  </a:lnTo>
                  <a:lnTo>
                    <a:pt x="53" y="100"/>
                  </a:lnTo>
                  <a:lnTo>
                    <a:pt x="38" y="92"/>
                  </a:lnTo>
                  <a:lnTo>
                    <a:pt x="30" y="84"/>
                  </a:lnTo>
                  <a:lnTo>
                    <a:pt x="23" y="84"/>
                  </a:lnTo>
                  <a:lnTo>
                    <a:pt x="15" y="77"/>
                  </a:lnTo>
                  <a:lnTo>
                    <a:pt x="8" y="69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8" y="15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23" y="8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Freeform 28" descr="Solid diamond"/>
            <p:cNvSpPr>
              <a:spLocks/>
            </p:cNvSpPr>
            <p:nvPr/>
          </p:nvSpPr>
          <p:spPr bwMode="auto">
            <a:xfrm>
              <a:off x="1624" y="2280"/>
              <a:ext cx="185" cy="305"/>
            </a:xfrm>
            <a:custGeom>
              <a:avLst/>
              <a:gdLst>
                <a:gd name="T0" fmla="*/ 153 w 185"/>
                <a:gd name="T1" fmla="*/ 0 h 305"/>
                <a:gd name="T2" fmla="*/ 146 w 185"/>
                <a:gd name="T3" fmla="*/ 0 h 305"/>
                <a:gd name="T4" fmla="*/ 115 w 185"/>
                <a:gd name="T5" fmla="*/ 0 h 305"/>
                <a:gd name="T6" fmla="*/ 92 w 185"/>
                <a:gd name="T7" fmla="*/ 8 h 305"/>
                <a:gd name="T8" fmla="*/ 77 w 185"/>
                <a:gd name="T9" fmla="*/ 16 h 305"/>
                <a:gd name="T10" fmla="*/ 61 w 185"/>
                <a:gd name="T11" fmla="*/ 23 h 305"/>
                <a:gd name="T12" fmla="*/ 54 w 185"/>
                <a:gd name="T13" fmla="*/ 31 h 305"/>
                <a:gd name="T14" fmla="*/ 31 w 185"/>
                <a:gd name="T15" fmla="*/ 55 h 305"/>
                <a:gd name="T16" fmla="*/ 15 w 185"/>
                <a:gd name="T17" fmla="*/ 86 h 305"/>
                <a:gd name="T18" fmla="*/ 8 w 185"/>
                <a:gd name="T19" fmla="*/ 117 h 305"/>
                <a:gd name="T20" fmla="*/ 0 w 185"/>
                <a:gd name="T21" fmla="*/ 140 h 305"/>
                <a:gd name="T22" fmla="*/ 0 w 185"/>
                <a:gd name="T23" fmla="*/ 164 h 305"/>
                <a:gd name="T24" fmla="*/ 0 w 185"/>
                <a:gd name="T25" fmla="*/ 203 h 305"/>
                <a:gd name="T26" fmla="*/ 0 w 185"/>
                <a:gd name="T27" fmla="*/ 234 h 305"/>
                <a:gd name="T28" fmla="*/ 8 w 185"/>
                <a:gd name="T29" fmla="*/ 257 h 305"/>
                <a:gd name="T30" fmla="*/ 15 w 185"/>
                <a:gd name="T31" fmla="*/ 265 h 305"/>
                <a:gd name="T32" fmla="*/ 23 w 185"/>
                <a:gd name="T33" fmla="*/ 273 h 305"/>
                <a:gd name="T34" fmla="*/ 31 w 185"/>
                <a:gd name="T35" fmla="*/ 288 h 305"/>
                <a:gd name="T36" fmla="*/ 46 w 185"/>
                <a:gd name="T37" fmla="*/ 296 h 305"/>
                <a:gd name="T38" fmla="*/ 54 w 185"/>
                <a:gd name="T39" fmla="*/ 304 h 305"/>
                <a:gd name="T40" fmla="*/ 61 w 185"/>
                <a:gd name="T41" fmla="*/ 304 h 305"/>
                <a:gd name="T42" fmla="*/ 69 w 185"/>
                <a:gd name="T43" fmla="*/ 304 h 305"/>
                <a:gd name="T44" fmla="*/ 77 w 185"/>
                <a:gd name="T45" fmla="*/ 304 h 305"/>
                <a:gd name="T46" fmla="*/ 92 w 185"/>
                <a:gd name="T47" fmla="*/ 296 h 305"/>
                <a:gd name="T48" fmla="*/ 107 w 185"/>
                <a:gd name="T49" fmla="*/ 281 h 305"/>
                <a:gd name="T50" fmla="*/ 107 w 185"/>
                <a:gd name="T51" fmla="*/ 273 h 305"/>
                <a:gd name="T52" fmla="*/ 115 w 185"/>
                <a:gd name="T53" fmla="*/ 265 h 305"/>
                <a:gd name="T54" fmla="*/ 115 w 185"/>
                <a:gd name="T55" fmla="*/ 257 h 305"/>
                <a:gd name="T56" fmla="*/ 123 w 185"/>
                <a:gd name="T57" fmla="*/ 226 h 305"/>
                <a:gd name="T58" fmla="*/ 123 w 185"/>
                <a:gd name="T59" fmla="*/ 210 h 305"/>
                <a:gd name="T60" fmla="*/ 123 w 185"/>
                <a:gd name="T61" fmla="*/ 195 h 305"/>
                <a:gd name="T62" fmla="*/ 123 w 185"/>
                <a:gd name="T63" fmla="*/ 187 h 305"/>
                <a:gd name="T64" fmla="*/ 123 w 185"/>
                <a:gd name="T65" fmla="*/ 164 h 305"/>
                <a:gd name="T66" fmla="*/ 130 w 185"/>
                <a:gd name="T67" fmla="*/ 148 h 305"/>
                <a:gd name="T68" fmla="*/ 138 w 185"/>
                <a:gd name="T69" fmla="*/ 133 h 305"/>
                <a:gd name="T70" fmla="*/ 146 w 185"/>
                <a:gd name="T71" fmla="*/ 125 h 305"/>
                <a:gd name="T72" fmla="*/ 153 w 185"/>
                <a:gd name="T73" fmla="*/ 125 h 305"/>
                <a:gd name="T74" fmla="*/ 169 w 185"/>
                <a:gd name="T75" fmla="*/ 109 h 305"/>
                <a:gd name="T76" fmla="*/ 176 w 185"/>
                <a:gd name="T77" fmla="*/ 94 h 305"/>
                <a:gd name="T78" fmla="*/ 184 w 185"/>
                <a:gd name="T79" fmla="*/ 86 h 305"/>
                <a:gd name="T80" fmla="*/ 184 w 185"/>
                <a:gd name="T81" fmla="*/ 78 h 305"/>
                <a:gd name="T82" fmla="*/ 184 w 185"/>
                <a:gd name="T83" fmla="*/ 70 h 305"/>
                <a:gd name="T84" fmla="*/ 184 w 185"/>
                <a:gd name="T85" fmla="*/ 55 h 305"/>
                <a:gd name="T86" fmla="*/ 176 w 185"/>
                <a:gd name="T87" fmla="*/ 31 h 305"/>
                <a:gd name="T88" fmla="*/ 169 w 185"/>
                <a:gd name="T89" fmla="*/ 23 h 305"/>
                <a:gd name="T90" fmla="*/ 161 w 185"/>
                <a:gd name="T91" fmla="*/ 16 h 305"/>
                <a:gd name="T92" fmla="*/ 161 w 185"/>
                <a:gd name="T93" fmla="*/ 8 h 305"/>
                <a:gd name="T94" fmla="*/ 153 w 185"/>
                <a:gd name="T95" fmla="*/ 8 h 305"/>
                <a:gd name="T96" fmla="*/ 153 w 185"/>
                <a:gd name="T97" fmla="*/ 0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305"/>
                <a:gd name="T149" fmla="*/ 185 w 185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305">
                  <a:moveTo>
                    <a:pt x="153" y="0"/>
                  </a:moveTo>
                  <a:lnTo>
                    <a:pt x="146" y="0"/>
                  </a:lnTo>
                  <a:lnTo>
                    <a:pt x="115" y="0"/>
                  </a:lnTo>
                  <a:lnTo>
                    <a:pt x="92" y="8"/>
                  </a:lnTo>
                  <a:lnTo>
                    <a:pt x="77" y="16"/>
                  </a:lnTo>
                  <a:lnTo>
                    <a:pt x="61" y="23"/>
                  </a:lnTo>
                  <a:lnTo>
                    <a:pt x="54" y="31"/>
                  </a:lnTo>
                  <a:lnTo>
                    <a:pt x="31" y="55"/>
                  </a:lnTo>
                  <a:lnTo>
                    <a:pt x="15" y="86"/>
                  </a:lnTo>
                  <a:lnTo>
                    <a:pt x="8" y="117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0" y="203"/>
                  </a:lnTo>
                  <a:lnTo>
                    <a:pt x="0" y="234"/>
                  </a:lnTo>
                  <a:lnTo>
                    <a:pt x="8" y="257"/>
                  </a:lnTo>
                  <a:lnTo>
                    <a:pt x="15" y="265"/>
                  </a:lnTo>
                  <a:lnTo>
                    <a:pt x="23" y="273"/>
                  </a:lnTo>
                  <a:lnTo>
                    <a:pt x="31" y="288"/>
                  </a:lnTo>
                  <a:lnTo>
                    <a:pt x="46" y="296"/>
                  </a:lnTo>
                  <a:lnTo>
                    <a:pt x="54" y="304"/>
                  </a:lnTo>
                  <a:lnTo>
                    <a:pt x="61" y="304"/>
                  </a:lnTo>
                  <a:lnTo>
                    <a:pt x="69" y="304"/>
                  </a:lnTo>
                  <a:lnTo>
                    <a:pt x="77" y="304"/>
                  </a:lnTo>
                  <a:lnTo>
                    <a:pt x="92" y="296"/>
                  </a:lnTo>
                  <a:lnTo>
                    <a:pt x="107" y="281"/>
                  </a:lnTo>
                  <a:lnTo>
                    <a:pt x="107" y="273"/>
                  </a:lnTo>
                  <a:lnTo>
                    <a:pt x="115" y="265"/>
                  </a:lnTo>
                  <a:lnTo>
                    <a:pt x="115" y="257"/>
                  </a:lnTo>
                  <a:lnTo>
                    <a:pt x="123" y="226"/>
                  </a:lnTo>
                  <a:lnTo>
                    <a:pt x="123" y="210"/>
                  </a:lnTo>
                  <a:lnTo>
                    <a:pt x="123" y="195"/>
                  </a:lnTo>
                  <a:lnTo>
                    <a:pt x="123" y="187"/>
                  </a:lnTo>
                  <a:lnTo>
                    <a:pt x="123" y="164"/>
                  </a:lnTo>
                  <a:lnTo>
                    <a:pt x="130" y="148"/>
                  </a:lnTo>
                  <a:lnTo>
                    <a:pt x="138" y="133"/>
                  </a:lnTo>
                  <a:lnTo>
                    <a:pt x="146" y="125"/>
                  </a:lnTo>
                  <a:lnTo>
                    <a:pt x="153" y="125"/>
                  </a:lnTo>
                  <a:lnTo>
                    <a:pt x="169" y="109"/>
                  </a:lnTo>
                  <a:lnTo>
                    <a:pt x="176" y="94"/>
                  </a:lnTo>
                  <a:lnTo>
                    <a:pt x="184" y="86"/>
                  </a:lnTo>
                  <a:lnTo>
                    <a:pt x="184" y="78"/>
                  </a:lnTo>
                  <a:lnTo>
                    <a:pt x="184" y="70"/>
                  </a:lnTo>
                  <a:lnTo>
                    <a:pt x="184" y="55"/>
                  </a:lnTo>
                  <a:lnTo>
                    <a:pt x="176" y="31"/>
                  </a:lnTo>
                  <a:lnTo>
                    <a:pt x="169" y="23"/>
                  </a:lnTo>
                  <a:lnTo>
                    <a:pt x="161" y="16"/>
                  </a:lnTo>
                  <a:lnTo>
                    <a:pt x="161" y="8"/>
                  </a:lnTo>
                  <a:lnTo>
                    <a:pt x="153" y="8"/>
                  </a:lnTo>
                  <a:lnTo>
                    <a:pt x="153" y="0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40" name="Rectangle 29"/>
          <p:cNvSpPr>
            <a:spLocks noChangeArrowheads="1"/>
          </p:cNvSpPr>
          <p:nvPr/>
        </p:nvSpPr>
        <p:spPr bwMode="auto">
          <a:xfrm>
            <a:off x="6281738" y="1447800"/>
            <a:ext cx="2174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Immunosuppression</a:t>
            </a:r>
            <a:endParaRPr lang="en-GB" sz="1800" b="1">
              <a:solidFill>
                <a:srgbClr val="FAFD00"/>
              </a:solidFill>
            </a:endParaRPr>
          </a:p>
        </p:txBody>
      </p:sp>
      <p:sp>
        <p:nvSpPr>
          <p:cNvPr id="86041" name="Rectangle 30"/>
          <p:cNvSpPr>
            <a:spLocks noChangeArrowheads="1"/>
          </p:cNvSpPr>
          <p:nvPr/>
        </p:nvSpPr>
        <p:spPr bwMode="auto">
          <a:xfrm>
            <a:off x="6586538" y="4343400"/>
            <a:ext cx="363537" cy="406400"/>
          </a:xfrm>
          <a:prstGeom prst="rect">
            <a:avLst/>
          </a:prstGeom>
          <a:solidFill>
            <a:srgbClr val="CC0066"/>
          </a:solidFill>
          <a:ln w="12700">
            <a:solidFill>
              <a:srgbClr val="FFC5CF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>
                <a:solidFill>
                  <a:srgbClr val="66FFFF"/>
                </a:solidFill>
              </a:rPr>
              <a:t>B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86042" name="Freeform 31"/>
          <p:cNvSpPr>
            <a:spLocks/>
          </p:cNvSpPr>
          <p:nvPr/>
        </p:nvSpPr>
        <p:spPr bwMode="auto">
          <a:xfrm>
            <a:off x="6815138" y="5118100"/>
            <a:ext cx="179387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05" y="76"/>
                </a:lnTo>
                <a:lnTo>
                  <a:pt x="97" y="83"/>
                </a:lnTo>
                <a:lnTo>
                  <a:pt x="90" y="91"/>
                </a:lnTo>
                <a:lnTo>
                  <a:pt x="82" y="98"/>
                </a:lnTo>
                <a:lnTo>
                  <a:pt x="75" y="106"/>
                </a:lnTo>
                <a:lnTo>
                  <a:pt x="60" y="121"/>
                </a:lnTo>
                <a:lnTo>
                  <a:pt x="45" y="128"/>
                </a:lnTo>
                <a:lnTo>
                  <a:pt x="37" y="136"/>
                </a:lnTo>
                <a:lnTo>
                  <a:pt x="30" y="136"/>
                </a:lnTo>
                <a:lnTo>
                  <a:pt x="15" y="128"/>
                </a:lnTo>
                <a:lnTo>
                  <a:pt x="7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3" name="Freeform 32"/>
          <p:cNvSpPr>
            <a:spLocks/>
          </p:cNvSpPr>
          <p:nvPr/>
        </p:nvSpPr>
        <p:spPr bwMode="auto">
          <a:xfrm>
            <a:off x="6751638" y="5080000"/>
            <a:ext cx="179387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12" y="68"/>
                </a:lnTo>
                <a:lnTo>
                  <a:pt x="105" y="83"/>
                </a:lnTo>
                <a:lnTo>
                  <a:pt x="97" y="91"/>
                </a:lnTo>
                <a:lnTo>
                  <a:pt x="90" y="98"/>
                </a:lnTo>
                <a:lnTo>
                  <a:pt x="82" y="106"/>
                </a:lnTo>
                <a:lnTo>
                  <a:pt x="67" y="121"/>
                </a:lnTo>
                <a:lnTo>
                  <a:pt x="52" y="128"/>
                </a:lnTo>
                <a:lnTo>
                  <a:pt x="45" y="136"/>
                </a:lnTo>
                <a:lnTo>
                  <a:pt x="30" y="136"/>
                </a:lnTo>
                <a:lnTo>
                  <a:pt x="22" y="128"/>
                </a:lnTo>
                <a:lnTo>
                  <a:pt x="15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4" name="Freeform 33"/>
          <p:cNvSpPr>
            <a:spLocks/>
          </p:cNvSpPr>
          <p:nvPr/>
        </p:nvSpPr>
        <p:spPr bwMode="auto">
          <a:xfrm>
            <a:off x="4833938" y="4724400"/>
            <a:ext cx="2554287" cy="814388"/>
          </a:xfrm>
          <a:custGeom>
            <a:avLst/>
            <a:gdLst>
              <a:gd name="T0" fmla="*/ 2147483647 w 1609"/>
              <a:gd name="T1" fmla="*/ 2147483647 h 513"/>
              <a:gd name="T2" fmla="*/ 2147483647 w 1609"/>
              <a:gd name="T3" fmla="*/ 2147483647 h 513"/>
              <a:gd name="T4" fmla="*/ 2147483647 w 1609"/>
              <a:gd name="T5" fmla="*/ 2147483647 h 513"/>
              <a:gd name="T6" fmla="*/ 2147483647 w 1609"/>
              <a:gd name="T7" fmla="*/ 2147483647 h 513"/>
              <a:gd name="T8" fmla="*/ 2147483647 w 1609"/>
              <a:gd name="T9" fmla="*/ 2147483647 h 513"/>
              <a:gd name="T10" fmla="*/ 2147483647 w 1609"/>
              <a:gd name="T11" fmla="*/ 2147483647 h 513"/>
              <a:gd name="T12" fmla="*/ 2147483647 w 1609"/>
              <a:gd name="T13" fmla="*/ 2147483647 h 513"/>
              <a:gd name="T14" fmla="*/ 2147483647 w 1609"/>
              <a:gd name="T15" fmla="*/ 2147483647 h 513"/>
              <a:gd name="T16" fmla="*/ 2147483647 w 1609"/>
              <a:gd name="T17" fmla="*/ 2147483647 h 513"/>
              <a:gd name="T18" fmla="*/ 2147483647 w 1609"/>
              <a:gd name="T19" fmla="*/ 2147483647 h 513"/>
              <a:gd name="T20" fmla="*/ 2147483647 w 1609"/>
              <a:gd name="T21" fmla="*/ 2147483647 h 513"/>
              <a:gd name="T22" fmla="*/ 2147483647 w 1609"/>
              <a:gd name="T23" fmla="*/ 2147483647 h 513"/>
              <a:gd name="T24" fmla="*/ 2147483647 w 1609"/>
              <a:gd name="T25" fmla="*/ 2147483647 h 513"/>
              <a:gd name="T26" fmla="*/ 2147483647 w 1609"/>
              <a:gd name="T27" fmla="*/ 2147483647 h 513"/>
              <a:gd name="T28" fmla="*/ 2147483647 w 1609"/>
              <a:gd name="T29" fmla="*/ 2147483647 h 513"/>
              <a:gd name="T30" fmla="*/ 2147483647 w 1609"/>
              <a:gd name="T31" fmla="*/ 2147483647 h 513"/>
              <a:gd name="T32" fmla="*/ 2147483647 w 1609"/>
              <a:gd name="T33" fmla="*/ 2147483647 h 513"/>
              <a:gd name="T34" fmla="*/ 2147483647 w 1609"/>
              <a:gd name="T35" fmla="*/ 2147483647 h 513"/>
              <a:gd name="T36" fmla="*/ 2147483647 w 1609"/>
              <a:gd name="T37" fmla="*/ 2147483647 h 513"/>
              <a:gd name="T38" fmla="*/ 2147483647 w 1609"/>
              <a:gd name="T39" fmla="*/ 2147483647 h 513"/>
              <a:gd name="T40" fmla="*/ 2147483647 w 1609"/>
              <a:gd name="T41" fmla="*/ 2147483647 h 513"/>
              <a:gd name="T42" fmla="*/ 2147483647 w 1609"/>
              <a:gd name="T43" fmla="*/ 2147483647 h 513"/>
              <a:gd name="T44" fmla="*/ 2147483647 w 1609"/>
              <a:gd name="T45" fmla="*/ 2147483647 h 513"/>
              <a:gd name="T46" fmla="*/ 2147483647 w 1609"/>
              <a:gd name="T47" fmla="*/ 2147483647 h 513"/>
              <a:gd name="T48" fmla="*/ 2147483647 w 1609"/>
              <a:gd name="T49" fmla="*/ 2147483647 h 513"/>
              <a:gd name="T50" fmla="*/ 2147483647 w 1609"/>
              <a:gd name="T51" fmla="*/ 2147483647 h 513"/>
              <a:gd name="T52" fmla="*/ 2147483647 w 1609"/>
              <a:gd name="T53" fmla="*/ 2147483647 h 513"/>
              <a:gd name="T54" fmla="*/ 2147483647 w 1609"/>
              <a:gd name="T55" fmla="*/ 2147483647 h 513"/>
              <a:gd name="T56" fmla="*/ 2147483647 w 1609"/>
              <a:gd name="T57" fmla="*/ 2147483647 h 513"/>
              <a:gd name="T58" fmla="*/ 2147483647 w 1609"/>
              <a:gd name="T59" fmla="*/ 0 h 513"/>
              <a:gd name="T60" fmla="*/ 2147483647 w 1609"/>
              <a:gd name="T61" fmla="*/ 0 h 513"/>
              <a:gd name="T62" fmla="*/ 2147483647 w 1609"/>
              <a:gd name="T63" fmla="*/ 2147483647 h 513"/>
              <a:gd name="T64" fmla="*/ 2147483647 w 1609"/>
              <a:gd name="T65" fmla="*/ 2147483647 h 513"/>
              <a:gd name="T66" fmla="*/ 2147483647 w 1609"/>
              <a:gd name="T67" fmla="*/ 2147483647 h 513"/>
              <a:gd name="T68" fmla="*/ 2147483647 w 1609"/>
              <a:gd name="T69" fmla="*/ 2147483647 h 513"/>
              <a:gd name="T70" fmla="*/ 2147483647 w 1609"/>
              <a:gd name="T71" fmla="*/ 2147483647 h 513"/>
              <a:gd name="T72" fmla="*/ 2147483647 w 1609"/>
              <a:gd name="T73" fmla="*/ 2147483647 h 513"/>
              <a:gd name="T74" fmla="*/ 2147483647 w 1609"/>
              <a:gd name="T75" fmla="*/ 2147483647 h 513"/>
              <a:gd name="T76" fmla="*/ 2147483647 w 1609"/>
              <a:gd name="T77" fmla="*/ 2147483647 h 513"/>
              <a:gd name="T78" fmla="*/ 2147483647 w 1609"/>
              <a:gd name="T79" fmla="*/ 2147483647 h 513"/>
              <a:gd name="T80" fmla="*/ 2147483647 w 1609"/>
              <a:gd name="T81" fmla="*/ 2147483647 h 513"/>
              <a:gd name="T82" fmla="*/ 2147483647 w 1609"/>
              <a:gd name="T83" fmla="*/ 2147483647 h 513"/>
              <a:gd name="T84" fmla="*/ 2147483647 w 1609"/>
              <a:gd name="T85" fmla="*/ 2147483647 h 513"/>
              <a:gd name="T86" fmla="*/ 2147483647 w 1609"/>
              <a:gd name="T87" fmla="*/ 2147483647 h 513"/>
              <a:gd name="T88" fmla="*/ 2147483647 w 1609"/>
              <a:gd name="T89" fmla="*/ 2147483647 h 513"/>
              <a:gd name="T90" fmla="*/ 2147483647 w 1609"/>
              <a:gd name="T91" fmla="*/ 2147483647 h 513"/>
              <a:gd name="T92" fmla="*/ 2147483647 w 1609"/>
              <a:gd name="T93" fmla="*/ 2147483647 h 513"/>
              <a:gd name="T94" fmla="*/ 2147483647 w 1609"/>
              <a:gd name="T95" fmla="*/ 2147483647 h 513"/>
              <a:gd name="T96" fmla="*/ 2147483647 w 1609"/>
              <a:gd name="T97" fmla="*/ 2147483647 h 513"/>
              <a:gd name="T98" fmla="*/ 2147483647 w 1609"/>
              <a:gd name="T99" fmla="*/ 2147483647 h 513"/>
              <a:gd name="T100" fmla="*/ 2147483647 w 1609"/>
              <a:gd name="T101" fmla="*/ 2147483647 h 513"/>
              <a:gd name="T102" fmla="*/ 2147483647 w 1609"/>
              <a:gd name="T103" fmla="*/ 2147483647 h 513"/>
              <a:gd name="T104" fmla="*/ 2147483647 w 1609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9"/>
              <a:gd name="T160" fmla="*/ 0 h 513"/>
              <a:gd name="T161" fmla="*/ 1609 w 1609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9" h="513">
                <a:moveTo>
                  <a:pt x="191" y="512"/>
                </a:moveTo>
                <a:lnTo>
                  <a:pt x="231" y="512"/>
                </a:lnTo>
                <a:lnTo>
                  <a:pt x="318" y="512"/>
                </a:lnTo>
                <a:lnTo>
                  <a:pt x="398" y="504"/>
                </a:lnTo>
                <a:lnTo>
                  <a:pt x="470" y="504"/>
                </a:lnTo>
                <a:lnTo>
                  <a:pt x="533" y="504"/>
                </a:lnTo>
                <a:lnTo>
                  <a:pt x="597" y="504"/>
                </a:lnTo>
                <a:lnTo>
                  <a:pt x="645" y="504"/>
                </a:lnTo>
                <a:lnTo>
                  <a:pt x="693" y="504"/>
                </a:lnTo>
                <a:lnTo>
                  <a:pt x="708" y="504"/>
                </a:lnTo>
                <a:lnTo>
                  <a:pt x="748" y="504"/>
                </a:lnTo>
                <a:lnTo>
                  <a:pt x="828" y="512"/>
                </a:lnTo>
                <a:lnTo>
                  <a:pt x="892" y="512"/>
                </a:lnTo>
                <a:lnTo>
                  <a:pt x="947" y="512"/>
                </a:lnTo>
                <a:lnTo>
                  <a:pt x="971" y="512"/>
                </a:lnTo>
                <a:lnTo>
                  <a:pt x="995" y="512"/>
                </a:lnTo>
                <a:lnTo>
                  <a:pt x="1043" y="512"/>
                </a:lnTo>
                <a:lnTo>
                  <a:pt x="1099" y="512"/>
                </a:lnTo>
                <a:lnTo>
                  <a:pt x="1170" y="504"/>
                </a:lnTo>
                <a:lnTo>
                  <a:pt x="1202" y="504"/>
                </a:lnTo>
                <a:lnTo>
                  <a:pt x="1234" y="504"/>
                </a:lnTo>
                <a:lnTo>
                  <a:pt x="1298" y="504"/>
                </a:lnTo>
                <a:lnTo>
                  <a:pt x="1369" y="504"/>
                </a:lnTo>
                <a:lnTo>
                  <a:pt x="1457" y="512"/>
                </a:lnTo>
                <a:lnTo>
                  <a:pt x="1497" y="512"/>
                </a:lnTo>
                <a:lnTo>
                  <a:pt x="1505" y="512"/>
                </a:lnTo>
                <a:lnTo>
                  <a:pt x="1520" y="512"/>
                </a:lnTo>
                <a:lnTo>
                  <a:pt x="1544" y="512"/>
                </a:lnTo>
                <a:lnTo>
                  <a:pt x="1560" y="512"/>
                </a:lnTo>
                <a:lnTo>
                  <a:pt x="1568" y="512"/>
                </a:lnTo>
                <a:lnTo>
                  <a:pt x="1592" y="504"/>
                </a:lnTo>
                <a:lnTo>
                  <a:pt x="1600" y="504"/>
                </a:lnTo>
                <a:lnTo>
                  <a:pt x="1608" y="496"/>
                </a:lnTo>
                <a:lnTo>
                  <a:pt x="1608" y="480"/>
                </a:lnTo>
                <a:lnTo>
                  <a:pt x="1608" y="488"/>
                </a:lnTo>
                <a:lnTo>
                  <a:pt x="1600" y="480"/>
                </a:lnTo>
                <a:lnTo>
                  <a:pt x="1584" y="473"/>
                </a:lnTo>
                <a:lnTo>
                  <a:pt x="1576" y="465"/>
                </a:lnTo>
                <a:lnTo>
                  <a:pt x="1560" y="457"/>
                </a:lnTo>
                <a:lnTo>
                  <a:pt x="1505" y="425"/>
                </a:lnTo>
                <a:lnTo>
                  <a:pt x="1457" y="402"/>
                </a:lnTo>
                <a:lnTo>
                  <a:pt x="1409" y="378"/>
                </a:lnTo>
                <a:lnTo>
                  <a:pt x="1377" y="362"/>
                </a:lnTo>
                <a:lnTo>
                  <a:pt x="1353" y="347"/>
                </a:lnTo>
                <a:lnTo>
                  <a:pt x="1306" y="315"/>
                </a:lnTo>
                <a:lnTo>
                  <a:pt x="1250" y="276"/>
                </a:lnTo>
                <a:lnTo>
                  <a:pt x="1194" y="236"/>
                </a:lnTo>
                <a:lnTo>
                  <a:pt x="1162" y="213"/>
                </a:lnTo>
                <a:lnTo>
                  <a:pt x="1130" y="189"/>
                </a:lnTo>
                <a:lnTo>
                  <a:pt x="1083" y="150"/>
                </a:lnTo>
                <a:lnTo>
                  <a:pt x="1027" y="118"/>
                </a:lnTo>
                <a:lnTo>
                  <a:pt x="987" y="95"/>
                </a:lnTo>
                <a:lnTo>
                  <a:pt x="955" y="79"/>
                </a:lnTo>
                <a:lnTo>
                  <a:pt x="931" y="63"/>
                </a:lnTo>
                <a:lnTo>
                  <a:pt x="876" y="39"/>
                </a:lnTo>
                <a:lnTo>
                  <a:pt x="828" y="24"/>
                </a:lnTo>
                <a:lnTo>
                  <a:pt x="788" y="16"/>
                </a:lnTo>
                <a:lnTo>
                  <a:pt x="756" y="8"/>
                </a:lnTo>
                <a:lnTo>
                  <a:pt x="724" y="0"/>
                </a:lnTo>
                <a:lnTo>
                  <a:pt x="685" y="0"/>
                </a:lnTo>
                <a:lnTo>
                  <a:pt x="645" y="0"/>
                </a:lnTo>
                <a:lnTo>
                  <a:pt x="613" y="0"/>
                </a:lnTo>
                <a:lnTo>
                  <a:pt x="597" y="8"/>
                </a:lnTo>
                <a:lnTo>
                  <a:pt x="581" y="16"/>
                </a:lnTo>
                <a:lnTo>
                  <a:pt x="557" y="32"/>
                </a:lnTo>
                <a:lnTo>
                  <a:pt x="533" y="55"/>
                </a:lnTo>
                <a:lnTo>
                  <a:pt x="509" y="79"/>
                </a:lnTo>
                <a:lnTo>
                  <a:pt x="502" y="95"/>
                </a:lnTo>
                <a:lnTo>
                  <a:pt x="494" y="102"/>
                </a:lnTo>
                <a:lnTo>
                  <a:pt x="478" y="134"/>
                </a:lnTo>
                <a:lnTo>
                  <a:pt x="462" y="165"/>
                </a:lnTo>
                <a:lnTo>
                  <a:pt x="454" y="197"/>
                </a:lnTo>
                <a:lnTo>
                  <a:pt x="446" y="213"/>
                </a:lnTo>
                <a:lnTo>
                  <a:pt x="446" y="228"/>
                </a:lnTo>
                <a:lnTo>
                  <a:pt x="438" y="268"/>
                </a:lnTo>
                <a:lnTo>
                  <a:pt x="438" y="299"/>
                </a:lnTo>
                <a:lnTo>
                  <a:pt x="446" y="347"/>
                </a:lnTo>
                <a:lnTo>
                  <a:pt x="454" y="370"/>
                </a:lnTo>
                <a:lnTo>
                  <a:pt x="462" y="386"/>
                </a:lnTo>
                <a:lnTo>
                  <a:pt x="462" y="402"/>
                </a:lnTo>
                <a:lnTo>
                  <a:pt x="454" y="425"/>
                </a:lnTo>
                <a:lnTo>
                  <a:pt x="446" y="433"/>
                </a:lnTo>
                <a:lnTo>
                  <a:pt x="430" y="449"/>
                </a:lnTo>
                <a:lnTo>
                  <a:pt x="406" y="457"/>
                </a:lnTo>
                <a:lnTo>
                  <a:pt x="382" y="465"/>
                </a:lnTo>
                <a:lnTo>
                  <a:pt x="350" y="473"/>
                </a:lnTo>
                <a:lnTo>
                  <a:pt x="334" y="473"/>
                </a:lnTo>
                <a:lnTo>
                  <a:pt x="295" y="480"/>
                </a:lnTo>
                <a:lnTo>
                  <a:pt x="239" y="480"/>
                </a:lnTo>
                <a:lnTo>
                  <a:pt x="175" y="488"/>
                </a:lnTo>
                <a:lnTo>
                  <a:pt x="119" y="496"/>
                </a:lnTo>
                <a:lnTo>
                  <a:pt x="96" y="496"/>
                </a:lnTo>
                <a:lnTo>
                  <a:pt x="88" y="496"/>
                </a:lnTo>
                <a:lnTo>
                  <a:pt x="72" y="496"/>
                </a:lnTo>
                <a:lnTo>
                  <a:pt x="48" y="504"/>
                </a:lnTo>
                <a:lnTo>
                  <a:pt x="32" y="504"/>
                </a:lnTo>
                <a:lnTo>
                  <a:pt x="16" y="504"/>
                </a:lnTo>
                <a:lnTo>
                  <a:pt x="8" y="504"/>
                </a:lnTo>
                <a:lnTo>
                  <a:pt x="0" y="504"/>
                </a:lnTo>
                <a:lnTo>
                  <a:pt x="24" y="512"/>
                </a:lnTo>
                <a:lnTo>
                  <a:pt x="40" y="512"/>
                </a:lnTo>
                <a:lnTo>
                  <a:pt x="64" y="512"/>
                </a:lnTo>
                <a:lnTo>
                  <a:pt x="96" y="512"/>
                </a:lnTo>
                <a:lnTo>
                  <a:pt x="127" y="512"/>
                </a:lnTo>
                <a:lnTo>
                  <a:pt x="167" y="512"/>
                </a:lnTo>
                <a:lnTo>
                  <a:pt x="191" y="512"/>
                </a:lnTo>
              </a:path>
            </a:pathLst>
          </a:custGeom>
          <a:solidFill>
            <a:srgbClr val="CC0066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Oval 34"/>
          <p:cNvSpPr>
            <a:spLocks noChangeArrowheads="1"/>
          </p:cNvSpPr>
          <p:nvPr/>
        </p:nvSpPr>
        <p:spPr bwMode="auto">
          <a:xfrm>
            <a:off x="6796088" y="53403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Freeform 35" descr="Solid diamond"/>
          <p:cNvSpPr>
            <a:spLocks/>
          </p:cNvSpPr>
          <p:nvPr/>
        </p:nvSpPr>
        <p:spPr bwMode="auto">
          <a:xfrm>
            <a:off x="5888038" y="5092700"/>
            <a:ext cx="192087" cy="306388"/>
          </a:xfrm>
          <a:custGeom>
            <a:avLst/>
            <a:gdLst>
              <a:gd name="T0" fmla="*/ 2147483647 w 121"/>
              <a:gd name="T1" fmla="*/ 2147483647 h 193"/>
              <a:gd name="T2" fmla="*/ 2147483647 w 121"/>
              <a:gd name="T3" fmla="*/ 2147483647 h 193"/>
              <a:gd name="T4" fmla="*/ 2147483647 w 121"/>
              <a:gd name="T5" fmla="*/ 2147483647 h 193"/>
              <a:gd name="T6" fmla="*/ 2147483647 w 121"/>
              <a:gd name="T7" fmla="*/ 2147483647 h 193"/>
              <a:gd name="T8" fmla="*/ 2147483647 w 121"/>
              <a:gd name="T9" fmla="*/ 2147483647 h 193"/>
              <a:gd name="T10" fmla="*/ 2147483647 w 121"/>
              <a:gd name="T11" fmla="*/ 2147483647 h 193"/>
              <a:gd name="T12" fmla="*/ 2147483647 w 121"/>
              <a:gd name="T13" fmla="*/ 2147483647 h 193"/>
              <a:gd name="T14" fmla="*/ 2147483647 w 121"/>
              <a:gd name="T15" fmla="*/ 2147483647 h 193"/>
              <a:gd name="T16" fmla="*/ 2147483647 w 121"/>
              <a:gd name="T17" fmla="*/ 2147483647 h 193"/>
              <a:gd name="T18" fmla="*/ 2147483647 w 121"/>
              <a:gd name="T19" fmla="*/ 2147483647 h 193"/>
              <a:gd name="T20" fmla="*/ 2147483647 w 121"/>
              <a:gd name="T21" fmla="*/ 2147483647 h 193"/>
              <a:gd name="T22" fmla="*/ 2147483647 w 121"/>
              <a:gd name="T23" fmla="*/ 2147483647 h 193"/>
              <a:gd name="T24" fmla="*/ 2147483647 w 121"/>
              <a:gd name="T25" fmla="*/ 2147483647 h 193"/>
              <a:gd name="T26" fmla="*/ 2147483647 w 121"/>
              <a:gd name="T27" fmla="*/ 2147483647 h 193"/>
              <a:gd name="T28" fmla="*/ 2147483647 w 121"/>
              <a:gd name="T29" fmla="*/ 2147483647 h 193"/>
              <a:gd name="T30" fmla="*/ 2147483647 w 121"/>
              <a:gd name="T31" fmla="*/ 2147483647 h 193"/>
              <a:gd name="T32" fmla="*/ 2147483647 w 121"/>
              <a:gd name="T33" fmla="*/ 2147483647 h 193"/>
              <a:gd name="T34" fmla="*/ 2147483647 w 121"/>
              <a:gd name="T35" fmla="*/ 2147483647 h 193"/>
              <a:gd name="T36" fmla="*/ 2147483647 w 121"/>
              <a:gd name="T37" fmla="*/ 2147483647 h 193"/>
              <a:gd name="T38" fmla="*/ 2147483647 w 121"/>
              <a:gd name="T39" fmla="*/ 2147483647 h 193"/>
              <a:gd name="T40" fmla="*/ 2147483647 w 121"/>
              <a:gd name="T41" fmla="*/ 2147483647 h 193"/>
              <a:gd name="T42" fmla="*/ 2147483647 w 121"/>
              <a:gd name="T43" fmla="*/ 2147483647 h 193"/>
              <a:gd name="T44" fmla="*/ 2147483647 w 121"/>
              <a:gd name="T45" fmla="*/ 2147483647 h 193"/>
              <a:gd name="T46" fmla="*/ 2147483647 w 121"/>
              <a:gd name="T47" fmla="*/ 2147483647 h 193"/>
              <a:gd name="T48" fmla="*/ 2147483647 w 121"/>
              <a:gd name="T49" fmla="*/ 2147483647 h 193"/>
              <a:gd name="T50" fmla="*/ 2147483647 w 121"/>
              <a:gd name="T51" fmla="*/ 2147483647 h 193"/>
              <a:gd name="T52" fmla="*/ 2147483647 w 121"/>
              <a:gd name="T53" fmla="*/ 2147483647 h 193"/>
              <a:gd name="T54" fmla="*/ 2147483647 w 121"/>
              <a:gd name="T55" fmla="*/ 2147483647 h 193"/>
              <a:gd name="T56" fmla="*/ 2147483647 w 121"/>
              <a:gd name="T57" fmla="*/ 2147483647 h 193"/>
              <a:gd name="T58" fmla="*/ 2147483647 w 121"/>
              <a:gd name="T59" fmla="*/ 2147483647 h 193"/>
              <a:gd name="T60" fmla="*/ 2147483647 w 121"/>
              <a:gd name="T61" fmla="*/ 2147483647 h 193"/>
              <a:gd name="T62" fmla="*/ 2147483647 w 121"/>
              <a:gd name="T63" fmla="*/ 2147483647 h 193"/>
              <a:gd name="T64" fmla="*/ 2147483647 w 121"/>
              <a:gd name="T65" fmla="*/ 2147483647 h 193"/>
              <a:gd name="T66" fmla="*/ 0 w 121"/>
              <a:gd name="T67" fmla="*/ 2147483647 h 193"/>
              <a:gd name="T68" fmla="*/ 0 w 121"/>
              <a:gd name="T69" fmla="*/ 2147483647 h 193"/>
              <a:gd name="T70" fmla="*/ 0 w 121"/>
              <a:gd name="T71" fmla="*/ 2147483647 h 193"/>
              <a:gd name="T72" fmla="*/ 2147483647 w 121"/>
              <a:gd name="T73" fmla="*/ 2147483647 h 193"/>
              <a:gd name="T74" fmla="*/ 2147483647 w 121"/>
              <a:gd name="T75" fmla="*/ 2147483647 h 193"/>
              <a:gd name="T76" fmla="*/ 2147483647 w 121"/>
              <a:gd name="T77" fmla="*/ 0 h 193"/>
              <a:gd name="T78" fmla="*/ 2147483647 w 121"/>
              <a:gd name="T79" fmla="*/ 0 h 193"/>
              <a:gd name="T80" fmla="*/ 2147483647 w 121"/>
              <a:gd name="T81" fmla="*/ 2147483647 h 1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93"/>
              <a:gd name="T125" fmla="*/ 121 w 121"/>
              <a:gd name="T126" fmla="*/ 193 h 1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93">
                <a:moveTo>
                  <a:pt x="23" y="8"/>
                </a:moveTo>
                <a:lnTo>
                  <a:pt x="38" y="8"/>
                </a:lnTo>
                <a:lnTo>
                  <a:pt x="60" y="15"/>
                </a:lnTo>
                <a:lnTo>
                  <a:pt x="68" y="23"/>
                </a:lnTo>
                <a:lnTo>
                  <a:pt x="75" y="31"/>
                </a:lnTo>
                <a:lnTo>
                  <a:pt x="90" y="46"/>
                </a:lnTo>
                <a:lnTo>
                  <a:pt x="90" y="54"/>
                </a:lnTo>
                <a:lnTo>
                  <a:pt x="98" y="61"/>
                </a:lnTo>
                <a:lnTo>
                  <a:pt x="105" y="84"/>
                </a:lnTo>
                <a:lnTo>
                  <a:pt x="105" y="92"/>
                </a:lnTo>
                <a:lnTo>
                  <a:pt x="113" y="108"/>
                </a:lnTo>
                <a:lnTo>
                  <a:pt x="120" y="131"/>
                </a:lnTo>
                <a:lnTo>
                  <a:pt x="120" y="146"/>
                </a:lnTo>
                <a:lnTo>
                  <a:pt x="120" y="154"/>
                </a:lnTo>
                <a:lnTo>
                  <a:pt x="120" y="169"/>
                </a:lnTo>
                <a:lnTo>
                  <a:pt x="120" y="177"/>
                </a:lnTo>
                <a:lnTo>
                  <a:pt x="120" y="184"/>
                </a:lnTo>
                <a:lnTo>
                  <a:pt x="113" y="192"/>
                </a:lnTo>
                <a:lnTo>
                  <a:pt x="105" y="192"/>
                </a:lnTo>
                <a:lnTo>
                  <a:pt x="98" y="184"/>
                </a:lnTo>
                <a:lnTo>
                  <a:pt x="90" y="169"/>
                </a:lnTo>
                <a:lnTo>
                  <a:pt x="90" y="161"/>
                </a:lnTo>
                <a:lnTo>
                  <a:pt x="90" y="146"/>
                </a:lnTo>
                <a:lnTo>
                  <a:pt x="90" y="123"/>
                </a:lnTo>
                <a:lnTo>
                  <a:pt x="83" y="115"/>
                </a:lnTo>
                <a:lnTo>
                  <a:pt x="68" y="108"/>
                </a:lnTo>
                <a:lnTo>
                  <a:pt x="60" y="100"/>
                </a:lnTo>
                <a:lnTo>
                  <a:pt x="53" y="100"/>
                </a:lnTo>
                <a:lnTo>
                  <a:pt x="38" y="92"/>
                </a:lnTo>
                <a:lnTo>
                  <a:pt x="30" y="84"/>
                </a:lnTo>
                <a:lnTo>
                  <a:pt x="23" y="84"/>
                </a:lnTo>
                <a:lnTo>
                  <a:pt x="15" y="77"/>
                </a:lnTo>
                <a:lnTo>
                  <a:pt x="8" y="69"/>
                </a:lnTo>
                <a:lnTo>
                  <a:pt x="0" y="54"/>
                </a:lnTo>
                <a:lnTo>
                  <a:pt x="0" y="38"/>
                </a:lnTo>
                <a:lnTo>
                  <a:pt x="0" y="31"/>
                </a:lnTo>
                <a:lnTo>
                  <a:pt x="8" y="15"/>
                </a:lnTo>
                <a:lnTo>
                  <a:pt x="8" y="8"/>
                </a:lnTo>
                <a:lnTo>
                  <a:pt x="23" y="0"/>
                </a:lnTo>
                <a:lnTo>
                  <a:pt x="30" y="0"/>
                </a:lnTo>
                <a:lnTo>
                  <a:pt x="23" y="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7" name="Freeform 36" descr="Solid diamond"/>
          <p:cNvSpPr>
            <a:spLocks/>
          </p:cNvSpPr>
          <p:nvPr/>
        </p:nvSpPr>
        <p:spPr bwMode="auto">
          <a:xfrm>
            <a:off x="5735638" y="4914900"/>
            <a:ext cx="293687" cy="484188"/>
          </a:xfrm>
          <a:custGeom>
            <a:avLst/>
            <a:gdLst>
              <a:gd name="T0" fmla="*/ 2147483647 w 185"/>
              <a:gd name="T1" fmla="*/ 0 h 305"/>
              <a:gd name="T2" fmla="*/ 2147483647 w 185"/>
              <a:gd name="T3" fmla="*/ 0 h 305"/>
              <a:gd name="T4" fmla="*/ 2147483647 w 185"/>
              <a:gd name="T5" fmla="*/ 0 h 305"/>
              <a:gd name="T6" fmla="*/ 2147483647 w 185"/>
              <a:gd name="T7" fmla="*/ 2147483647 h 305"/>
              <a:gd name="T8" fmla="*/ 2147483647 w 185"/>
              <a:gd name="T9" fmla="*/ 2147483647 h 305"/>
              <a:gd name="T10" fmla="*/ 2147483647 w 185"/>
              <a:gd name="T11" fmla="*/ 2147483647 h 305"/>
              <a:gd name="T12" fmla="*/ 2147483647 w 185"/>
              <a:gd name="T13" fmla="*/ 2147483647 h 305"/>
              <a:gd name="T14" fmla="*/ 2147483647 w 185"/>
              <a:gd name="T15" fmla="*/ 2147483647 h 305"/>
              <a:gd name="T16" fmla="*/ 2147483647 w 185"/>
              <a:gd name="T17" fmla="*/ 2147483647 h 305"/>
              <a:gd name="T18" fmla="*/ 2147483647 w 185"/>
              <a:gd name="T19" fmla="*/ 2147483647 h 305"/>
              <a:gd name="T20" fmla="*/ 0 w 185"/>
              <a:gd name="T21" fmla="*/ 2147483647 h 305"/>
              <a:gd name="T22" fmla="*/ 0 w 185"/>
              <a:gd name="T23" fmla="*/ 2147483647 h 305"/>
              <a:gd name="T24" fmla="*/ 0 w 185"/>
              <a:gd name="T25" fmla="*/ 2147483647 h 305"/>
              <a:gd name="T26" fmla="*/ 0 w 185"/>
              <a:gd name="T27" fmla="*/ 2147483647 h 305"/>
              <a:gd name="T28" fmla="*/ 2147483647 w 185"/>
              <a:gd name="T29" fmla="*/ 2147483647 h 305"/>
              <a:gd name="T30" fmla="*/ 2147483647 w 185"/>
              <a:gd name="T31" fmla="*/ 2147483647 h 305"/>
              <a:gd name="T32" fmla="*/ 2147483647 w 185"/>
              <a:gd name="T33" fmla="*/ 2147483647 h 305"/>
              <a:gd name="T34" fmla="*/ 2147483647 w 185"/>
              <a:gd name="T35" fmla="*/ 2147483647 h 305"/>
              <a:gd name="T36" fmla="*/ 2147483647 w 185"/>
              <a:gd name="T37" fmla="*/ 2147483647 h 305"/>
              <a:gd name="T38" fmla="*/ 2147483647 w 185"/>
              <a:gd name="T39" fmla="*/ 2147483647 h 305"/>
              <a:gd name="T40" fmla="*/ 2147483647 w 185"/>
              <a:gd name="T41" fmla="*/ 2147483647 h 305"/>
              <a:gd name="T42" fmla="*/ 2147483647 w 185"/>
              <a:gd name="T43" fmla="*/ 2147483647 h 305"/>
              <a:gd name="T44" fmla="*/ 2147483647 w 185"/>
              <a:gd name="T45" fmla="*/ 2147483647 h 305"/>
              <a:gd name="T46" fmla="*/ 2147483647 w 185"/>
              <a:gd name="T47" fmla="*/ 2147483647 h 305"/>
              <a:gd name="T48" fmla="*/ 2147483647 w 185"/>
              <a:gd name="T49" fmla="*/ 2147483647 h 305"/>
              <a:gd name="T50" fmla="*/ 2147483647 w 185"/>
              <a:gd name="T51" fmla="*/ 2147483647 h 305"/>
              <a:gd name="T52" fmla="*/ 2147483647 w 185"/>
              <a:gd name="T53" fmla="*/ 2147483647 h 305"/>
              <a:gd name="T54" fmla="*/ 2147483647 w 185"/>
              <a:gd name="T55" fmla="*/ 2147483647 h 305"/>
              <a:gd name="T56" fmla="*/ 2147483647 w 185"/>
              <a:gd name="T57" fmla="*/ 2147483647 h 305"/>
              <a:gd name="T58" fmla="*/ 2147483647 w 185"/>
              <a:gd name="T59" fmla="*/ 2147483647 h 305"/>
              <a:gd name="T60" fmla="*/ 2147483647 w 185"/>
              <a:gd name="T61" fmla="*/ 2147483647 h 305"/>
              <a:gd name="T62" fmla="*/ 2147483647 w 185"/>
              <a:gd name="T63" fmla="*/ 2147483647 h 305"/>
              <a:gd name="T64" fmla="*/ 2147483647 w 185"/>
              <a:gd name="T65" fmla="*/ 2147483647 h 305"/>
              <a:gd name="T66" fmla="*/ 2147483647 w 185"/>
              <a:gd name="T67" fmla="*/ 2147483647 h 305"/>
              <a:gd name="T68" fmla="*/ 2147483647 w 185"/>
              <a:gd name="T69" fmla="*/ 2147483647 h 305"/>
              <a:gd name="T70" fmla="*/ 2147483647 w 185"/>
              <a:gd name="T71" fmla="*/ 2147483647 h 305"/>
              <a:gd name="T72" fmla="*/ 2147483647 w 185"/>
              <a:gd name="T73" fmla="*/ 2147483647 h 305"/>
              <a:gd name="T74" fmla="*/ 2147483647 w 185"/>
              <a:gd name="T75" fmla="*/ 2147483647 h 305"/>
              <a:gd name="T76" fmla="*/ 2147483647 w 185"/>
              <a:gd name="T77" fmla="*/ 2147483647 h 305"/>
              <a:gd name="T78" fmla="*/ 2147483647 w 185"/>
              <a:gd name="T79" fmla="*/ 2147483647 h 305"/>
              <a:gd name="T80" fmla="*/ 2147483647 w 185"/>
              <a:gd name="T81" fmla="*/ 2147483647 h 305"/>
              <a:gd name="T82" fmla="*/ 2147483647 w 185"/>
              <a:gd name="T83" fmla="*/ 2147483647 h 305"/>
              <a:gd name="T84" fmla="*/ 2147483647 w 185"/>
              <a:gd name="T85" fmla="*/ 2147483647 h 305"/>
              <a:gd name="T86" fmla="*/ 2147483647 w 185"/>
              <a:gd name="T87" fmla="*/ 2147483647 h 305"/>
              <a:gd name="T88" fmla="*/ 2147483647 w 185"/>
              <a:gd name="T89" fmla="*/ 2147483647 h 305"/>
              <a:gd name="T90" fmla="*/ 2147483647 w 185"/>
              <a:gd name="T91" fmla="*/ 2147483647 h 305"/>
              <a:gd name="T92" fmla="*/ 2147483647 w 185"/>
              <a:gd name="T93" fmla="*/ 2147483647 h 305"/>
              <a:gd name="T94" fmla="*/ 2147483647 w 185"/>
              <a:gd name="T95" fmla="*/ 2147483647 h 305"/>
              <a:gd name="T96" fmla="*/ 2147483647 w 185"/>
              <a:gd name="T97" fmla="*/ 0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305"/>
              <a:gd name="T149" fmla="*/ 185 w 185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305">
                <a:moveTo>
                  <a:pt x="153" y="0"/>
                </a:moveTo>
                <a:lnTo>
                  <a:pt x="146" y="0"/>
                </a:lnTo>
                <a:lnTo>
                  <a:pt x="115" y="0"/>
                </a:lnTo>
                <a:lnTo>
                  <a:pt x="92" y="8"/>
                </a:lnTo>
                <a:lnTo>
                  <a:pt x="77" y="16"/>
                </a:lnTo>
                <a:lnTo>
                  <a:pt x="61" y="23"/>
                </a:lnTo>
                <a:lnTo>
                  <a:pt x="54" y="31"/>
                </a:lnTo>
                <a:lnTo>
                  <a:pt x="31" y="55"/>
                </a:lnTo>
                <a:lnTo>
                  <a:pt x="15" y="86"/>
                </a:lnTo>
                <a:lnTo>
                  <a:pt x="8" y="117"/>
                </a:lnTo>
                <a:lnTo>
                  <a:pt x="0" y="140"/>
                </a:lnTo>
                <a:lnTo>
                  <a:pt x="0" y="164"/>
                </a:lnTo>
                <a:lnTo>
                  <a:pt x="0" y="203"/>
                </a:lnTo>
                <a:lnTo>
                  <a:pt x="0" y="234"/>
                </a:lnTo>
                <a:lnTo>
                  <a:pt x="8" y="257"/>
                </a:lnTo>
                <a:lnTo>
                  <a:pt x="15" y="265"/>
                </a:lnTo>
                <a:lnTo>
                  <a:pt x="23" y="273"/>
                </a:lnTo>
                <a:lnTo>
                  <a:pt x="31" y="288"/>
                </a:lnTo>
                <a:lnTo>
                  <a:pt x="46" y="296"/>
                </a:lnTo>
                <a:lnTo>
                  <a:pt x="54" y="304"/>
                </a:lnTo>
                <a:lnTo>
                  <a:pt x="61" y="304"/>
                </a:lnTo>
                <a:lnTo>
                  <a:pt x="69" y="304"/>
                </a:lnTo>
                <a:lnTo>
                  <a:pt x="77" y="304"/>
                </a:lnTo>
                <a:lnTo>
                  <a:pt x="92" y="296"/>
                </a:lnTo>
                <a:lnTo>
                  <a:pt x="107" y="281"/>
                </a:lnTo>
                <a:lnTo>
                  <a:pt x="107" y="273"/>
                </a:lnTo>
                <a:lnTo>
                  <a:pt x="115" y="265"/>
                </a:lnTo>
                <a:lnTo>
                  <a:pt x="115" y="257"/>
                </a:lnTo>
                <a:lnTo>
                  <a:pt x="123" y="226"/>
                </a:lnTo>
                <a:lnTo>
                  <a:pt x="123" y="210"/>
                </a:lnTo>
                <a:lnTo>
                  <a:pt x="123" y="195"/>
                </a:lnTo>
                <a:lnTo>
                  <a:pt x="123" y="187"/>
                </a:lnTo>
                <a:lnTo>
                  <a:pt x="123" y="164"/>
                </a:lnTo>
                <a:lnTo>
                  <a:pt x="130" y="148"/>
                </a:lnTo>
                <a:lnTo>
                  <a:pt x="138" y="133"/>
                </a:lnTo>
                <a:lnTo>
                  <a:pt x="146" y="125"/>
                </a:lnTo>
                <a:lnTo>
                  <a:pt x="153" y="125"/>
                </a:lnTo>
                <a:lnTo>
                  <a:pt x="169" y="109"/>
                </a:lnTo>
                <a:lnTo>
                  <a:pt x="176" y="94"/>
                </a:lnTo>
                <a:lnTo>
                  <a:pt x="184" y="86"/>
                </a:lnTo>
                <a:lnTo>
                  <a:pt x="184" y="78"/>
                </a:lnTo>
                <a:lnTo>
                  <a:pt x="184" y="70"/>
                </a:lnTo>
                <a:lnTo>
                  <a:pt x="184" y="55"/>
                </a:lnTo>
                <a:lnTo>
                  <a:pt x="176" y="31"/>
                </a:lnTo>
                <a:lnTo>
                  <a:pt x="169" y="23"/>
                </a:lnTo>
                <a:lnTo>
                  <a:pt x="161" y="16"/>
                </a:lnTo>
                <a:lnTo>
                  <a:pt x="161" y="8"/>
                </a:lnTo>
                <a:lnTo>
                  <a:pt x="153" y="8"/>
                </a:lnTo>
                <a:lnTo>
                  <a:pt x="153" y="0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73" name="Rectangle 37"/>
          <p:cNvSpPr>
            <a:spLocks noChangeArrowheads="1"/>
          </p:cNvSpPr>
          <p:nvPr/>
        </p:nvSpPr>
        <p:spPr bwMode="auto">
          <a:xfrm>
            <a:off x="5451475" y="5918200"/>
            <a:ext cx="13430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8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no rejection</a:t>
            </a:r>
          </a:p>
        </p:txBody>
      </p:sp>
      <p:sp>
        <p:nvSpPr>
          <p:cNvPr id="86049" name="Rectangle 38"/>
          <p:cNvSpPr>
            <a:spLocks noChangeArrowheads="1"/>
          </p:cNvSpPr>
          <p:nvPr/>
        </p:nvSpPr>
        <p:spPr bwMode="auto">
          <a:xfrm>
            <a:off x="5222875" y="5691188"/>
            <a:ext cx="19446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400" b="1">
                <a:solidFill>
                  <a:srgbClr val="FAFD00"/>
                </a:solidFill>
              </a:rPr>
              <a:t>no immunosuppression</a:t>
            </a:r>
          </a:p>
        </p:txBody>
      </p:sp>
      <p:sp>
        <p:nvSpPr>
          <p:cNvPr id="86050" name="Line 39"/>
          <p:cNvSpPr>
            <a:spLocks noChangeShapeType="1"/>
          </p:cNvSpPr>
          <p:nvPr/>
        </p:nvSpPr>
        <p:spPr bwMode="auto">
          <a:xfrm>
            <a:off x="6019800" y="4079875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1" name="Rectangle 38"/>
          <p:cNvSpPr>
            <a:spLocks noChangeArrowheads="1"/>
          </p:cNvSpPr>
          <p:nvPr/>
        </p:nvSpPr>
        <p:spPr bwMode="auto">
          <a:xfrm>
            <a:off x="4465638" y="64881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u="sng">
                <a:solidFill>
                  <a:srgbClr val="FFFF00"/>
                </a:solidFill>
              </a:rPr>
              <a:t>Lechler RI, Batchelor JR. J Exp Med. 1982 155:31</a:t>
            </a:r>
          </a:p>
        </p:txBody>
      </p:sp>
      <p:sp>
        <p:nvSpPr>
          <p:cNvPr id="86052" name="Rectangle 2"/>
          <p:cNvSpPr>
            <a:spLocks noChangeArrowheads="1"/>
          </p:cNvSpPr>
          <p:nvPr/>
        </p:nvSpPr>
        <p:spPr bwMode="auto">
          <a:xfrm>
            <a:off x="908050" y="204788"/>
            <a:ext cx="7200900" cy="458787"/>
          </a:xfrm>
          <a:prstGeom prst="rect">
            <a:avLst/>
          </a:prstGeom>
          <a:solidFill>
            <a:srgbClr val="000099"/>
          </a:solidFill>
          <a:ln w="12700">
            <a:solidFill>
              <a:srgbClr val="00DFCA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b="1">
                <a:solidFill>
                  <a:srgbClr val="FAFD00"/>
                </a:solidFill>
              </a:rPr>
              <a:t>Context of T cell antigen recognition affects outcomes</a:t>
            </a:r>
            <a:endParaRPr lang="en-GB" sz="3200" b="1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2362200" y="2819400"/>
            <a:ext cx="3124200" cy="180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438275" y="3671888"/>
            <a:ext cx="197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>
                <a:solidFill>
                  <a:srgbClr val="FFFF99"/>
                </a:solidFill>
              </a:rPr>
              <a:t>Dendritic cells</a:t>
            </a:r>
            <a:endParaRPr lang="en-GB"/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276600" y="5562600"/>
            <a:ext cx="488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99"/>
                </a:solidFill>
              </a:rPr>
              <a:t>The graft was immediately rejected!</a:t>
            </a:r>
            <a:endParaRPr lang="en-GB" b="1"/>
          </a:p>
        </p:txBody>
      </p:sp>
      <p:sp>
        <p:nvSpPr>
          <p:cNvPr id="87045" name="Freeform 6" descr="10%"/>
          <p:cNvSpPr>
            <a:spLocks/>
          </p:cNvSpPr>
          <p:nvPr/>
        </p:nvSpPr>
        <p:spPr bwMode="auto">
          <a:xfrm>
            <a:off x="3540125" y="3425825"/>
            <a:ext cx="587375" cy="422275"/>
          </a:xfrm>
          <a:custGeom>
            <a:avLst/>
            <a:gdLst>
              <a:gd name="T0" fmla="*/ 2147483647 w 830"/>
              <a:gd name="T1" fmla="*/ 2147483647 h 440"/>
              <a:gd name="T2" fmla="*/ 2147483647 w 830"/>
              <a:gd name="T3" fmla="*/ 2147483647 h 440"/>
              <a:gd name="T4" fmla="*/ 2147483647 w 830"/>
              <a:gd name="T5" fmla="*/ 2147483647 h 440"/>
              <a:gd name="T6" fmla="*/ 2147483647 w 830"/>
              <a:gd name="T7" fmla="*/ 2147483647 h 440"/>
              <a:gd name="T8" fmla="*/ 2147483647 w 830"/>
              <a:gd name="T9" fmla="*/ 2147483647 h 440"/>
              <a:gd name="T10" fmla="*/ 2147483647 w 830"/>
              <a:gd name="T11" fmla="*/ 2147483647 h 440"/>
              <a:gd name="T12" fmla="*/ 2147483647 w 830"/>
              <a:gd name="T13" fmla="*/ 2147483647 h 440"/>
              <a:gd name="T14" fmla="*/ 2147483647 w 830"/>
              <a:gd name="T15" fmla="*/ 2147483647 h 440"/>
              <a:gd name="T16" fmla="*/ 2147483647 w 830"/>
              <a:gd name="T17" fmla="*/ 2147483647 h 440"/>
              <a:gd name="T18" fmla="*/ 2147483647 w 830"/>
              <a:gd name="T19" fmla="*/ 2147483647 h 440"/>
              <a:gd name="T20" fmla="*/ 2147483647 w 830"/>
              <a:gd name="T21" fmla="*/ 2147483647 h 440"/>
              <a:gd name="T22" fmla="*/ 2147483647 w 830"/>
              <a:gd name="T23" fmla="*/ 2147483647 h 440"/>
              <a:gd name="T24" fmla="*/ 2147483647 w 830"/>
              <a:gd name="T25" fmla="*/ 2147483647 h 440"/>
              <a:gd name="T26" fmla="*/ 2147483647 w 830"/>
              <a:gd name="T27" fmla="*/ 2147483647 h 440"/>
              <a:gd name="T28" fmla="*/ 2147483647 w 830"/>
              <a:gd name="T29" fmla="*/ 2147483647 h 440"/>
              <a:gd name="T30" fmla="*/ 2147483647 w 830"/>
              <a:gd name="T31" fmla="*/ 2147483647 h 440"/>
              <a:gd name="T32" fmla="*/ 2147483647 w 830"/>
              <a:gd name="T33" fmla="*/ 2147483647 h 440"/>
              <a:gd name="T34" fmla="*/ 2147483647 w 830"/>
              <a:gd name="T35" fmla="*/ 2147483647 h 440"/>
              <a:gd name="T36" fmla="*/ 2147483647 w 830"/>
              <a:gd name="T37" fmla="*/ 2147483647 h 440"/>
              <a:gd name="T38" fmla="*/ 2147483647 w 830"/>
              <a:gd name="T39" fmla="*/ 2147483647 h 440"/>
              <a:gd name="T40" fmla="*/ 2147483647 w 830"/>
              <a:gd name="T41" fmla="*/ 2147483647 h 440"/>
              <a:gd name="T42" fmla="*/ 2147483647 w 830"/>
              <a:gd name="T43" fmla="*/ 2147483647 h 440"/>
              <a:gd name="T44" fmla="*/ 2147483647 w 830"/>
              <a:gd name="T45" fmla="*/ 2147483647 h 440"/>
              <a:gd name="T46" fmla="*/ 2147483647 w 830"/>
              <a:gd name="T47" fmla="*/ 2147483647 h 440"/>
              <a:gd name="T48" fmla="*/ 2147483647 w 830"/>
              <a:gd name="T49" fmla="*/ 2147483647 h 440"/>
              <a:gd name="T50" fmla="*/ 2147483647 w 830"/>
              <a:gd name="T51" fmla="*/ 2147483647 h 440"/>
              <a:gd name="T52" fmla="*/ 2147483647 w 830"/>
              <a:gd name="T53" fmla="*/ 2147483647 h 440"/>
              <a:gd name="T54" fmla="*/ 2147483647 w 830"/>
              <a:gd name="T55" fmla="*/ 2147483647 h 440"/>
              <a:gd name="T56" fmla="*/ 2147483647 w 830"/>
              <a:gd name="T57" fmla="*/ 2147483647 h 440"/>
              <a:gd name="T58" fmla="*/ 2147483647 w 830"/>
              <a:gd name="T59" fmla="*/ 2147483647 h 440"/>
              <a:gd name="T60" fmla="*/ 2147483647 w 830"/>
              <a:gd name="T61" fmla="*/ 2147483647 h 440"/>
              <a:gd name="T62" fmla="*/ 2147483647 w 830"/>
              <a:gd name="T63" fmla="*/ 2147483647 h 440"/>
              <a:gd name="T64" fmla="*/ 2147483647 w 830"/>
              <a:gd name="T65" fmla="*/ 2147483647 h 440"/>
              <a:gd name="T66" fmla="*/ 2147483647 w 830"/>
              <a:gd name="T67" fmla="*/ 2147483647 h 440"/>
              <a:gd name="T68" fmla="*/ 2147483647 w 830"/>
              <a:gd name="T69" fmla="*/ 2147483647 h 440"/>
              <a:gd name="T70" fmla="*/ 2147483647 w 830"/>
              <a:gd name="T71" fmla="*/ 2147483647 h 440"/>
              <a:gd name="T72" fmla="*/ 2147483647 w 830"/>
              <a:gd name="T73" fmla="*/ 2147483647 h 440"/>
              <a:gd name="T74" fmla="*/ 2147483647 w 830"/>
              <a:gd name="T75" fmla="*/ 2147483647 h 440"/>
              <a:gd name="T76" fmla="*/ 2147483647 w 830"/>
              <a:gd name="T77" fmla="*/ 2147483647 h 440"/>
              <a:gd name="T78" fmla="*/ 2147483647 w 830"/>
              <a:gd name="T79" fmla="*/ 2147483647 h 440"/>
              <a:gd name="T80" fmla="*/ 2147483647 w 830"/>
              <a:gd name="T81" fmla="*/ 2147483647 h 440"/>
              <a:gd name="T82" fmla="*/ 2147483647 w 830"/>
              <a:gd name="T83" fmla="*/ 2147483647 h 440"/>
              <a:gd name="T84" fmla="*/ 2147483647 w 830"/>
              <a:gd name="T85" fmla="*/ 2147483647 h 440"/>
              <a:gd name="T86" fmla="*/ 2147483647 w 830"/>
              <a:gd name="T87" fmla="*/ 2147483647 h 440"/>
              <a:gd name="T88" fmla="*/ 2147483647 w 830"/>
              <a:gd name="T89" fmla="*/ 2147483647 h 440"/>
              <a:gd name="T90" fmla="*/ 2147483647 w 830"/>
              <a:gd name="T91" fmla="*/ 2147483647 h 440"/>
              <a:gd name="T92" fmla="*/ 2147483647 w 830"/>
              <a:gd name="T93" fmla="*/ 2147483647 h 440"/>
              <a:gd name="T94" fmla="*/ 2147483647 w 830"/>
              <a:gd name="T95" fmla="*/ 2147483647 h 440"/>
              <a:gd name="T96" fmla="*/ 2147483647 w 830"/>
              <a:gd name="T97" fmla="*/ 2147483647 h 440"/>
              <a:gd name="T98" fmla="*/ 2147483647 w 830"/>
              <a:gd name="T99" fmla="*/ 2147483647 h 4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440"/>
              <a:gd name="T152" fmla="*/ 830 w 830"/>
              <a:gd name="T153" fmla="*/ 440 h 4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440">
                <a:moveTo>
                  <a:pt x="473" y="95"/>
                </a:moveTo>
                <a:lnTo>
                  <a:pt x="453" y="85"/>
                </a:lnTo>
                <a:lnTo>
                  <a:pt x="425" y="53"/>
                </a:lnTo>
                <a:lnTo>
                  <a:pt x="411" y="42"/>
                </a:lnTo>
                <a:lnTo>
                  <a:pt x="411" y="37"/>
                </a:lnTo>
                <a:lnTo>
                  <a:pt x="397" y="32"/>
                </a:lnTo>
                <a:lnTo>
                  <a:pt x="390" y="26"/>
                </a:lnTo>
                <a:lnTo>
                  <a:pt x="383" y="18"/>
                </a:lnTo>
                <a:lnTo>
                  <a:pt x="383" y="8"/>
                </a:lnTo>
                <a:lnTo>
                  <a:pt x="383" y="0"/>
                </a:lnTo>
                <a:lnTo>
                  <a:pt x="362" y="3"/>
                </a:lnTo>
                <a:lnTo>
                  <a:pt x="348" y="11"/>
                </a:lnTo>
                <a:lnTo>
                  <a:pt x="341" y="18"/>
                </a:lnTo>
                <a:lnTo>
                  <a:pt x="348" y="24"/>
                </a:lnTo>
                <a:lnTo>
                  <a:pt x="356" y="32"/>
                </a:lnTo>
                <a:lnTo>
                  <a:pt x="356" y="40"/>
                </a:lnTo>
                <a:lnTo>
                  <a:pt x="356" y="45"/>
                </a:lnTo>
                <a:lnTo>
                  <a:pt x="356" y="53"/>
                </a:lnTo>
                <a:lnTo>
                  <a:pt x="356" y="61"/>
                </a:lnTo>
                <a:lnTo>
                  <a:pt x="356" y="66"/>
                </a:lnTo>
                <a:lnTo>
                  <a:pt x="306" y="63"/>
                </a:lnTo>
                <a:lnTo>
                  <a:pt x="286" y="58"/>
                </a:lnTo>
                <a:lnTo>
                  <a:pt x="278" y="50"/>
                </a:lnTo>
                <a:lnTo>
                  <a:pt x="265" y="34"/>
                </a:lnTo>
                <a:lnTo>
                  <a:pt x="258" y="29"/>
                </a:lnTo>
                <a:lnTo>
                  <a:pt x="243" y="21"/>
                </a:lnTo>
                <a:lnTo>
                  <a:pt x="243" y="16"/>
                </a:lnTo>
                <a:lnTo>
                  <a:pt x="237" y="8"/>
                </a:lnTo>
                <a:lnTo>
                  <a:pt x="223" y="3"/>
                </a:lnTo>
                <a:lnTo>
                  <a:pt x="202" y="5"/>
                </a:lnTo>
                <a:lnTo>
                  <a:pt x="202" y="11"/>
                </a:lnTo>
                <a:lnTo>
                  <a:pt x="195" y="18"/>
                </a:lnTo>
                <a:lnTo>
                  <a:pt x="195" y="26"/>
                </a:lnTo>
                <a:lnTo>
                  <a:pt x="195" y="32"/>
                </a:lnTo>
                <a:lnTo>
                  <a:pt x="209" y="37"/>
                </a:lnTo>
                <a:lnTo>
                  <a:pt x="209" y="45"/>
                </a:lnTo>
                <a:lnTo>
                  <a:pt x="216" y="53"/>
                </a:lnTo>
                <a:lnTo>
                  <a:pt x="223" y="66"/>
                </a:lnTo>
                <a:lnTo>
                  <a:pt x="223" y="77"/>
                </a:lnTo>
                <a:lnTo>
                  <a:pt x="230" y="85"/>
                </a:lnTo>
                <a:lnTo>
                  <a:pt x="237" y="90"/>
                </a:lnTo>
                <a:lnTo>
                  <a:pt x="265" y="108"/>
                </a:lnTo>
                <a:lnTo>
                  <a:pt x="271" y="119"/>
                </a:lnTo>
                <a:lnTo>
                  <a:pt x="278" y="127"/>
                </a:lnTo>
                <a:lnTo>
                  <a:pt x="278" y="132"/>
                </a:lnTo>
                <a:lnTo>
                  <a:pt x="258" y="137"/>
                </a:lnTo>
                <a:lnTo>
                  <a:pt x="237" y="140"/>
                </a:lnTo>
                <a:lnTo>
                  <a:pt x="209" y="143"/>
                </a:lnTo>
                <a:lnTo>
                  <a:pt x="188" y="145"/>
                </a:lnTo>
                <a:lnTo>
                  <a:pt x="167" y="143"/>
                </a:lnTo>
                <a:lnTo>
                  <a:pt x="132" y="137"/>
                </a:lnTo>
                <a:lnTo>
                  <a:pt x="104" y="132"/>
                </a:lnTo>
                <a:lnTo>
                  <a:pt x="84" y="130"/>
                </a:lnTo>
                <a:lnTo>
                  <a:pt x="70" y="124"/>
                </a:lnTo>
                <a:lnTo>
                  <a:pt x="49" y="106"/>
                </a:lnTo>
                <a:lnTo>
                  <a:pt x="49" y="92"/>
                </a:lnTo>
                <a:lnTo>
                  <a:pt x="42" y="85"/>
                </a:lnTo>
                <a:lnTo>
                  <a:pt x="42" y="74"/>
                </a:lnTo>
                <a:lnTo>
                  <a:pt x="42" y="66"/>
                </a:lnTo>
                <a:lnTo>
                  <a:pt x="35" y="58"/>
                </a:lnTo>
                <a:lnTo>
                  <a:pt x="28" y="50"/>
                </a:lnTo>
                <a:lnTo>
                  <a:pt x="14" y="53"/>
                </a:lnTo>
                <a:lnTo>
                  <a:pt x="7" y="61"/>
                </a:lnTo>
                <a:lnTo>
                  <a:pt x="7" y="69"/>
                </a:lnTo>
                <a:lnTo>
                  <a:pt x="7" y="79"/>
                </a:lnTo>
                <a:lnTo>
                  <a:pt x="0" y="87"/>
                </a:lnTo>
                <a:lnTo>
                  <a:pt x="0" y="95"/>
                </a:lnTo>
                <a:lnTo>
                  <a:pt x="7" y="101"/>
                </a:lnTo>
                <a:lnTo>
                  <a:pt x="7" y="108"/>
                </a:lnTo>
                <a:lnTo>
                  <a:pt x="7" y="116"/>
                </a:lnTo>
                <a:lnTo>
                  <a:pt x="14" y="122"/>
                </a:lnTo>
                <a:lnTo>
                  <a:pt x="35" y="135"/>
                </a:lnTo>
                <a:lnTo>
                  <a:pt x="104" y="164"/>
                </a:lnTo>
                <a:lnTo>
                  <a:pt x="104" y="172"/>
                </a:lnTo>
                <a:lnTo>
                  <a:pt x="104" y="177"/>
                </a:lnTo>
                <a:lnTo>
                  <a:pt x="91" y="185"/>
                </a:lnTo>
                <a:lnTo>
                  <a:pt x="70" y="196"/>
                </a:lnTo>
                <a:lnTo>
                  <a:pt x="56" y="201"/>
                </a:lnTo>
                <a:lnTo>
                  <a:pt x="49" y="206"/>
                </a:lnTo>
                <a:lnTo>
                  <a:pt x="56" y="214"/>
                </a:lnTo>
                <a:lnTo>
                  <a:pt x="70" y="217"/>
                </a:lnTo>
                <a:lnTo>
                  <a:pt x="91" y="222"/>
                </a:lnTo>
                <a:lnTo>
                  <a:pt x="111" y="225"/>
                </a:lnTo>
                <a:lnTo>
                  <a:pt x="126" y="227"/>
                </a:lnTo>
                <a:lnTo>
                  <a:pt x="146" y="235"/>
                </a:lnTo>
                <a:lnTo>
                  <a:pt x="160" y="243"/>
                </a:lnTo>
                <a:lnTo>
                  <a:pt x="160" y="249"/>
                </a:lnTo>
                <a:lnTo>
                  <a:pt x="160" y="257"/>
                </a:lnTo>
                <a:lnTo>
                  <a:pt x="160" y="262"/>
                </a:lnTo>
                <a:lnTo>
                  <a:pt x="160" y="270"/>
                </a:lnTo>
                <a:lnTo>
                  <a:pt x="167" y="278"/>
                </a:lnTo>
                <a:lnTo>
                  <a:pt x="167" y="286"/>
                </a:lnTo>
                <a:lnTo>
                  <a:pt x="181" y="296"/>
                </a:lnTo>
                <a:lnTo>
                  <a:pt x="202" y="304"/>
                </a:lnTo>
                <a:lnTo>
                  <a:pt x="202" y="312"/>
                </a:lnTo>
                <a:lnTo>
                  <a:pt x="188" y="320"/>
                </a:lnTo>
                <a:lnTo>
                  <a:pt x="181" y="325"/>
                </a:lnTo>
                <a:lnTo>
                  <a:pt x="174" y="333"/>
                </a:lnTo>
                <a:lnTo>
                  <a:pt x="167" y="344"/>
                </a:lnTo>
                <a:lnTo>
                  <a:pt x="154" y="349"/>
                </a:lnTo>
                <a:lnTo>
                  <a:pt x="146" y="357"/>
                </a:lnTo>
                <a:lnTo>
                  <a:pt x="146" y="365"/>
                </a:lnTo>
                <a:lnTo>
                  <a:pt x="154" y="370"/>
                </a:lnTo>
                <a:lnTo>
                  <a:pt x="167" y="378"/>
                </a:lnTo>
                <a:lnTo>
                  <a:pt x="181" y="378"/>
                </a:lnTo>
                <a:lnTo>
                  <a:pt x="202" y="378"/>
                </a:lnTo>
                <a:lnTo>
                  <a:pt x="237" y="376"/>
                </a:lnTo>
                <a:lnTo>
                  <a:pt x="251" y="368"/>
                </a:lnTo>
                <a:lnTo>
                  <a:pt x="265" y="360"/>
                </a:lnTo>
                <a:lnTo>
                  <a:pt x="278" y="354"/>
                </a:lnTo>
                <a:lnTo>
                  <a:pt x="293" y="352"/>
                </a:lnTo>
                <a:lnTo>
                  <a:pt x="313" y="354"/>
                </a:lnTo>
                <a:lnTo>
                  <a:pt x="328" y="357"/>
                </a:lnTo>
                <a:lnTo>
                  <a:pt x="341" y="365"/>
                </a:lnTo>
                <a:lnTo>
                  <a:pt x="348" y="370"/>
                </a:lnTo>
                <a:lnTo>
                  <a:pt x="362" y="378"/>
                </a:lnTo>
                <a:lnTo>
                  <a:pt x="383" y="383"/>
                </a:lnTo>
                <a:lnTo>
                  <a:pt x="397" y="389"/>
                </a:lnTo>
                <a:lnTo>
                  <a:pt x="411" y="389"/>
                </a:lnTo>
                <a:lnTo>
                  <a:pt x="418" y="394"/>
                </a:lnTo>
                <a:lnTo>
                  <a:pt x="432" y="397"/>
                </a:lnTo>
                <a:lnTo>
                  <a:pt x="453" y="399"/>
                </a:lnTo>
                <a:lnTo>
                  <a:pt x="460" y="405"/>
                </a:lnTo>
                <a:lnTo>
                  <a:pt x="481" y="407"/>
                </a:lnTo>
                <a:lnTo>
                  <a:pt x="495" y="407"/>
                </a:lnTo>
                <a:lnTo>
                  <a:pt x="508" y="413"/>
                </a:lnTo>
                <a:lnTo>
                  <a:pt x="523" y="413"/>
                </a:lnTo>
                <a:lnTo>
                  <a:pt x="543" y="418"/>
                </a:lnTo>
                <a:lnTo>
                  <a:pt x="564" y="423"/>
                </a:lnTo>
                <a:lnTo>
                  <a:pt x="578" y="428"/>
                </a:lnTo>
                <a:lnTo>
                  <a:pt x="599" y="431"/>
                </a:lnTo>
                <a:lnTo>
                  <a:pt x="627" y="437"/>
                </a:lnTo>
                <a:lnTo>
                  <a:pt x="641" y="439"/>
                </a:lnTo>
                <a:lnTo>
                  <a:pt x="641" y="431"/>
                </a:lnTo>
                <a:lnTo>
                  <a:pt x="641" y="423"/>
                </a:lnTo>
                <a:lnTo>
                  <a:pt x="641" y="418"/>
                </a:lnTo>
                <a:lnTo>
                  <a:pt x="627" y="415"/>
                </a:lnTo>
                <a:lnTo>
                  <a:pt x="620" y="410"/>
                </a:lnTo>
                <a:lnTo>
                  <a:pt x="599" y="407"/>
                </a:lnTo>
                <a:lnTo>
                  <a:pt x="592" y="399"/>
                </a:lnTo>
                <a:lnTo>
                  <a:pt x="585" y="392"/>
                </a:lnTo>
                <a:lnTo>
                  <a:pt x="578" y="386"/>
                </a:lnTo>
                <a:lnTo>
                  <a:pt x="571" y="378"/>
                </a:lnTo>
                <a:lnTo>
                  <a:pt x="571" y="373"/>
                </a:lnTo>
                <a:lnTo>
                  <a:pt x="592" y="360"/>
                </a:lnTo>
                <a:lnTo>
                  <a:pt x="606" y="354"/>
                </a:lnTo>
                <a:lnTo>
                  <a:pt x="627" y="354"/>
                </a:lnTo>
                <a:lnTo>
                  <a:pt x="641" y="354"/>
                </a:lnTo>
                <a:lnTo>
                  <a:pt x="662" y="354"/>
                </a:lnTo>
                <a:lnTo>
                  <a:pt x="683" y="354"/>
                </a:lnTo>
                <a:lnTo>
                  <a:pt x="697" y="352"/>
                </a:lnTo>
                <a:lnTo>
                  <a:pt x="690" y="344"/>
                </a:lnTo>
                <a:lnTo>
                  <a:pt x="675" y="339"/>
                </a:lnTo>
                <a:lnTo>
                  <a:pt x="662" y="333"/>
                </a:lnTo>
                <a:lnTo>
                  <a:pt x="655" y="325"/>
                </a:lnTo>
                <a:lnTo>
                  <a:pt x="641" y="320"/>
                </a:lnTo>
                <a:lnTo>
                  <a:pt x="634" y="309"/>
                </a:lnTo>
                <a:lnTo>
                  <a:pt x="620" y="304"/>
                </a:lnTo>
                <a:lnTo>
                  <a:pt x="613" y="299"/>
                </a:lnTo>
                <a:lnTo>
                  <a:pt x="599" y="291"/>
                </a:lnTo>
                <a:lnTo>
                  <a:pt x="613" y="286"/>
                </a:lnTo>
                <a:lnTo>
                  <a:pt x="627" y="280"/>
                </a:lnTo>
                <a:lnTo>
                  <a:pt x="641" y="278"/>
                </a:lnTo>
                <a:lnTo>
                  <a:pt x="662" y="275"/>
                </a:lnTo>
                <a:lnTo>
                  <a:pt x="675" y="267"/>
                </a:lnTo>
                <a:lnTo>
                  <a:pt x="690" y="264"/>
                </a:lnTo>
                <a:lnTo>
                  <a:pt x="710" y="264"/>
                </a:lnTo>
                <a:lnTo>
                  <a:pt x="725" y="259"/>
                </a:lnTo>
                <a:lnTo>
                  <a:pt x="738" y="254"/>
                </a:lnTo>
                <a:lnTo>
                  <a:pt x="753" y="254"/>
                </a:lnTo>
                <a:lnTo>
                  <a:pt x="780" y="238"/>
                </a:lnTo>
                <a:lnTo>
                  <a:pt x="794" y="233"/>
                </a:lnTo>
                <a:lnTo>
                  <a:pt x="808" y="225"/>
                </a:lnTo>
                <a:lnTo>
                  <a:pt x="822" y="217"/>
                </a:lnTo>
                <a:lnTo>
                  <a:pt x="829" y="212"/>
                </a:lnTo>
                <a:lnTo>
                  <a:pt x="815" y="209"/>
                </a:lnTo>
                <a:lnTo>
                  <a:pt x="794" y="214"/>
                </a:lnTo>
                <a:lnTo>
                  <a:pt x="773" y="220"/>
                </a:lnTo>
                <a:lnTo>
                  <a:pt x="738" y="220"/>
                </a:lnTo>
                <a:lnTo>
                  <a:pt x="718" y="222"/>
                </a:lnTo>
                <a:lnTo>
                  <a:pt x="703" y="217"/>
                </a:lnTo>
                <a:lnTo>
                  <a:pt x="690" y="212"/>
                </a:lnTo>
                <a:lnTo>
                  <a:pt x="675" y="206"/>
                </a:lnTo>
                <a:lnTo>
                  <a:pt x="669" y="201"/>
                </a:lnTo>
                <a:lnTo>
                  <a:pt x="655" y="196"/>
                </a:lnTo>
                <a:lnTo>
                  <a:pt x="641" y="190"/>
                </a:lnTo>
                <a:lnTo>
                  <a:pt x="634" y="182"/>
                </a:lnTo>
                <a:lnTo>
                  <a:pt x="627" y="172"/>
                </a:lnTo>
                <a:lnTo>
                  <a:pt x="627" y="166"/>
                </a:lnTo>
                <a:lnTo>
                  <a:pt x="627" y="159"/>
                </a:lnTo>
                <a:lnTo>
                  <a:pt x="627" y="151"/>
                </a:lnTo>
                <a:lnTo>
                  <a:pt x="599" y="151"/>
                </a:lnTo>
                <a:lnTo>
                  <a:pt x="578" y="151"/>
                </a:lnTo>
                <a:lnTo>
                  <a:pt x="564" y="151"/>
                </a:lnTo>
                <a:lnTo>
                  <a:pt x="543" y="145"/>
                </a:lnTo>
                <a:lnTo>
                  <a:pt x="529" y="145"/>
                </a:lnTo>
                <a:lnTo>
                  <a:pt x="516" y="137"/>
                </a:lnTo>
                <a:lnTo>
                  <a:pt x="508" y="130"/>
                </a:lnTo>
                <a:lnTo>
                  <a:pt x="481" y="108"/>
                </a:lnTo>
                <a:lnTo>
                  <a:pt x="481" y="103"/>
                </a:lnTo>
                <a:lnTo>
                  <a:pt x="481" y="95"/>
                </a:lnTo>
                <a:lnTo>
                  <a:pt x="473" y="95"/>
                </a:lnTo>
              </a:path>
            </a:pathLst>
          </a:custGeom>
          <a:pattFill prst="pct10">
            <a:fgClr>
              <a:srgbClr val="990033"/>
            </a:fgClr>
            <a:bgClr>
              <a:srgbClr val="66FFFF"/>
            </a:bgClr>
          </a:patt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Freeform 7" descr="10%"/>
          <p:cNvSpPr>
            <a:spLocks/>
          </p:cNvSpPr>
          <p:nvPr/>
        </p:nvSpPr>
        <p:spPr bwMode="auto">
          <a:xfrm>
            <a:off x="3879850" y="3832225"/>
            <a:ext cx="587375" cy="422275"/>
          </a:xfrm>
          <a:custGeom>
            <a:avLst/>
            <a:gdLst>
              <a:gd name="T0" fmla="*/ 2147483647 w 830"/>
              <a:gd name="T1" fmla="*/ 2147483647 h 440"/>
              <a:gd name="T2" fmla="*/ 2147483647 w 830"/>
              <a:gd name="T3" fmla="*/ 2147483647 h 440"/>
              <a:gd name="T4" fmla="*/ 2147483647 w 830"/>
              <a:gd name="T5" fmla="*/ 2147483647 h 440"/>
              <a:gd name="T6" fmla="*/ 2147483647 w 830"/>
              <a:gd name="T7" fmla="*/ 2147483647 h 440"/>
              <a:gd name="T8" fmla="*/ 2147483647 w 830"/>
              <a:gd name="T9" fmla="*/ 2147483647 h 440"/>
              <a:gd name="T10" fmla="*/ 2147483647 w 830"/>
              <a:gd name="T11" fmla="*/ 2147483647 h 440"/>
              <a:gd name="T12" fmla="*/ 2147483647 w 830"/>
              <a:gd name="T13" fmla="*/ 2147483647 h 440"/>
              <a:gd name="T14" fmla="*/ 2147483647 w 830"/>
              <a:gd name="T15" fmla="*/ 2147483647 h 440"/>
              <a:gd name="T16" fmla="*/ 2147483647 w 830"/>
              <a:gd name="T17" fmla="*/ 2147483647 h 440"/>
              <a:gd name="T18" fmla="*/ 2147483647 w 830"/>
              <a:gd name="T19" fmla="*/ 2147483647 h 440"/>
              <a:gd name="T20" fmla="*/ 2147483647 w 830"/>
              <a:gd name="T21" fmla="*/ 2147483647 h 440"/>
              <a:gd name="T22" fmla="*/ 2147483647 w 830"/>
              <a:gd name="T23" fmla="*/ 2147483647 h 440"/>
              <a:gd name="T24" fmla="*/ 2147483647 w 830"/>
              <a:gd name="T25" fmla="*/ 2147483647 h 440"/>
              <a:gd name="T26" fmla="*/ 2147483647 w 830"/>
              <a:gd name="T27" fmla="*/ 2147483647 h 440"/>
              <a:gd name="T28" fmla="*/ 2147483647 w 830"/>
              <a:gd name="T29" fmla="*/ 2147483647 h 440"/>
              <a:gd name="T30" fmla="*/ 2147483647 w 830"/>
              <a:gd name="T31" fmla="*/ 2147483647 h 440"/>
              <a:gd name="T32" fmla="*/ 2147483647 w 830"/>
              <a:gd name="T33" fmla="*/ 2147483647 h 440"/>
              <a:gd name="T34" fmla="*/ 2147483647 w 830"/>
              <a:gd name="T35" fmla="*/ 2147483647 h 440"/>
              <a:gd name="T36" fmla="*/ 2147483647 w 830"/>
              <a:gd name="T37" fmla="*/ 2147483647 h 440"/>
              <a:gd name="T38" fmla="*/ 2147483647 w 830"/>
              <a:gd name="T39" fmla="*/ 2147483647 h 440"/>
              <a:gd name="T40" fmla="*/ 2147483647 w 830"/>
              <a:gd name="T41" fmla="*/ 2147483647 h 440"/>
              <a:gd name="T42" fmla="*/ 2147483647 w 830"/>
              <a:gd name="T43" fmla="*/ 2147483647 h 440"/>
              <a:gd name="T44" fmla="*/ 2147483647 w 830"/>
              <a:gd name="T45" fmla="*/ 2147483647 h 440"/>
              <a:gd name="T46" fmla="*/ 2147483647 w 830"/>
              <a:gd name="T47" fmla="*/ 2147483647 h 440"/>
              <a:gd name="T48" fmla="*/ 2147483647 w 830"/>
              <a:gd name="T49" fmla="*/ 2147483647 h 440"/>
              <a:gd name="T50" fmla="*/ 2147483647 w 830"/>
              <a:gd name="T51" fmla="*/ 2147483647 h 440"/>
              <a:gd name="T52" fmla="*/ 2147483647 w 830"/>
              <a:gd name="T53" fmla="*/ 2147483647 h 440"/>
              <a:gd name="T54" fmla="*/ 2147483647 w 830"/>
              <a:gd name="T55" fmla="*/ 2147483647 h 440"/>
              <a:gd name="T56" fmla="*/ 2147483647 w 830"/>
              <a:gd name="T57" fmla="*/ 2147483647 h 440"/>
              <a:gd name="T58" fmla="*/ 2147483647 w 830"/>
              <a:gd name="T59" fmla="*/ 2147483647 h 440"/>
              <a:gd name="T60" fmla="*/ 2147483647 w 830"/>
              <a:gd name="T61" fmla="*/ 2147483647 h 440"/>
              <a:gd name="T62" fmla="*/ 2147483647 w 830"/>
              <a:gd name="T63" fmla="*/ 2147483647 h 440"/>
              <a:gd name="T64" fmla="*/ 2147483647 w 830"/>
              <a:gd name="T65" fmla="*/ 2147483647 h 440"/>
              <a:gd name="T66" fmla="*/ 2147483647 w 830"/>
              <a:gd name="T67" fmla="*/ 2147483647 h 440"/>
              <a:gd name="T68" fmla="*/ 2147483647 w 830"/>
              <a:gd name="T69" fmla="*/ 2147483647 h 440"/>
              <a:gd name="T70" fmla="*/ 2147483647 w 830"/>
              <a:gd name="T71" fmla="*/ 2147483647 h 440"/>
              <a:gd name="T72" fmla="*/ 2147483647 w 830"/>
              <a:gd name="T73" fmla="*/ 2147483647 h 440"/>
              <a:gd name="T74" fmla="*/ 2147483647 w 830"/>
              <a:gd name="T75" fmla="*/ 2147483647 h 440"/>
              <a:gd name="T76" fmla="*/ 2147483647 w 830"/>
              <a:gd name="T77" fmla="*/ 2147483647 h 440"/>
              <a:gd name="T78" fmla="*/ 2147483647 w 830"/>
              <a:gd name="T79" fmla="*/ 2147483647 h 440"/>
              <a:gd name="T80" fmla="*/ 2147483647 w 830"/>
              <a:gd name="T81" fmla="*/ 2147483647 h 440"/>
              <a:gd name="T82" fmla="*/ 2147483647 w 830"/>
              <a:gd name="T83" fmla="*/ 2147483647 h 440"/>
              <a:gd name="T84" fmla="*/ 2147483647 w 830"/>
              <a:gd name="T85" fmla="*/ 2147483647 h 440"/>
              <a:gd name="T86" fmla="*/ 2147483647 w 830"/>
              <a:gd name="T87" fmla="*/ 2147483647 h 440"/>
              <a:gd name="T88" fmla="*/ 2147483647 w 830"/>
              <a:gd name="T89" fmla="*/ 2147483647 h 440"/>
              <a:gd name="T90" fmla="*/ 2147483647 w 830"/>
              <a:gd name="T91" fmla="*/ 2147483647 h 440"/>
              <a:gd name="T92" fmla="*/ 2147483647 w 830"/>
              <a:gd name="T93" fmla="*/ 2147483647 h 440"/>
              <a:gd name="T94" fmla="*/ 2147483647 w 830"/>
              <a:gd name="T95" fmla="*/ 2147483647 h 440"/>
              <a:gd name="T96" fmla="*/ 2147483647 w 830"/>
              <a:gd name="T97" fmla="*/ 2147483647 h 440"/>
              <a:gd name="T98" fmla="*/ 2147483647 w 830"/>
              <a:gd name="T99" fmla="*/ 2147483647 h 4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440"/>
              <a:gd name="T152" fmla="*/ 830 w 830"/>
              <a:gd name="T153" fmla="*/ 440 h 4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440">
                <a:moveTo>
                  <a:pt x="473" y="95"/>
                </a:moveTo>
                <a:lnTo>
                  <a:pt x="453" y="85"/>
                </a:lnTo>
                <a:lnTo>
                  <a:pt x="425" y="53"/>
                </a:lnTo>
                <a:lnTo>
                  <a:pt x="411" y="42"/>
                </a:lnTo>
                <a:lnTo>
                  <a:pt x="411" y="37"/>
                </a:lnTo>
                <a:lnTo>
                  <a:pt x="397" y="32"/>
                </a:lnTo>
                <a:lnTo>
                  <a:pt x="390" y="26"/>
                </a:lnTo>
                <a:lnTo>
                  <a:pt x="383" y="18"/>
                </a:lnTo>
                <a:lnTo>
                  <a:pt x="383" y="8"/>
                </a:lnTo>
                <a:lnTo>
                  <a:pt x="383" y="0"/>
                </a:lnTo>
                <a:lnTo>
                  <a:pt x="362" y="3"/>
                </a:lnTo>
                <a:lnTo>
                  <a:pt x="348" y="11"/>
                </a:lnTo>
                <a:lnTo>
                  <a:pt x="341" y="18"/>
                </a:lnTo>
                <a:lnTo>
                  <a:pt x="348" y="24"/>
                </a:lnTo>
                <a:lnTo>
                  <a:pt x="356" y="32"/>
                </a:lnTo>
                <a:lnTo>
                  <a:pt x="356" y="40"/>
                </a:lnTo>
                <a:lnTo>
                  <a:pt x="356" y="45"/>
                </a:lnTo>
                <a:lnTo>
                  <a:pt x="356" y="53"/>
                </a:lnTo>
                <a:lnTo>
                  <a:pt x="356" y="61"/>
                </a:lnTo>
                <a:lnTo>
                  <a:pt x="356" y="66"/>
                </a:lnTo>
                <a:lnTo>
                  <a:pt x="306" y="63"/>
                </a:lnTo>
                <a:lnTo>
                  <a:pt x="286" y="58"/>
                </a:lnTo>
                <a:lnTo>
                  <a:pt x="278" y="50"/>
                </a:lnTo>
                <a:lnTo>
                  <a:pt x="265" y="34"/>
                </a:lnTo>
                <a:lnTo>
                  <a:pt x="258" y="29"/>
                </a:lnTo>
                <a:lnTo>
                  <a:pt x="243" y="21"/>
                </a:lnTo>
                <a:lnTo>
                  <a:pt x="243" y="16"/>
                </a:lnTo>
                <a:lnTo>
                  <a:pt x="237" y="8"/>
                </a:lnTo>
                <a:lnTo>
                  <a:pt x="223" y="3"/>
                </a:lnTo>
                <a:lnTo>
                  <a:pt x="202" y="5"/>
                </a:lnTo>
                <a:lnTo>
                  <a:pt x="202" y="11"/>
                </a:lnTo>
                <a:lnTo>
                  <a:pt x="195" y="18"/>
                </a:lnTo>
                <a:lnTo>
                  <a:pt x="195" y="26"/>
                </a:lnTo>
                <a:lnTo>
                  <a:pt x="195" y="32"/>
                </a:lnTo>
                <a:lnTo>
                  <a:pt x="209" y="37"/>
                </a:lnTo>
                <a:lnTo>
                  <a:pt x="209" y="45"/>
                </a:lnTo>
                <a:lnTo>
                  <a:pt x="216" y="53"/>
                </a:lnTo>
                <a:lnTo>
                  <a:pt x="223" y="66"/>
                </a:lnTo>
                <a:lnTo>
                  <a:pt x="223" y="77"/>
                </a:lnTo>
                <a:lnTo>
                  <a:pt x="230" y="85"/>
                </a:lnTo>
                <a:lnTo>
                  <a:pt x="237" y="90"/>
                </a:lnTo>
                <a:lnTo>
                  <a:pt x="265" y="108"/>
                </a:lnTo>
                <a:lnTo>
                  <a:pt x="271" y="119"/>
                </a:lnTo>
                <a:lnTo>
                  <a:pt x="278" y="127"/>
                </a:lnTo>
                <a:lnTo>
                  <a:pt x="278" y="132"/>
                </a:lnTo>
                <a:lnTo>
                  <a:pt x="258" y="137"/>
                </a:lnTo>
                <a:lnTo>
                  <a:pt x="237" y="140"/>
                </a:lnTo>
                <a:lnTo>
                  <a:pt x="209" y="143"/>
                </a:lnTo>
                <a:lnTo>
                  <a:pt x="188" y="145"/>
                </a:lnTo>
                <a:lnTo>
                  <a:pt x="167" y="143"/>
                </a:lnTo>
                <a:lnTo>
                  <a:pt x="132" y="137"/>
                </a:lnTo>
                <a:lnTo>
                  <a:pt x="104" y="132"/>
                </a:lnTo>
                <a:lnTo>
                  <a:pt x="84" y="130"/>
                </a:lnTo>
                <a:lnTo>
                  <a:pt x="70" y="124"/>
                </a:lnTo>
                <a:lnTo>
                  <a:pt x="49" y="106"/>
                </a:lnTo>
                <a:lnTo>
                  <a:pt x="49" y="92"/>
                </a:lnTo>
                <a:lnTo>
                  <a:pt x="42" y="85"/>
                </a:lnTo>
                <a:lnTo>
                  <a:pt x="42" y="74"/>
                </a:lnTo>
                <a:lnTo>
                  <a:pt x="42" y="66"/>
                </a:lnTo>
                <a:lnTo>
                  <a:pt x="35" y="58"/>
                </a:lnTo>
                <a:lnTo>
                  <a:pt x="28" y="50"/>
                </a:lnTo>
                <a:lnTo>
                  <a:pt x="14" y="53"/>
                </a:lnTo>
                <a:lnTo>
                  <a:pt x="7" y="61"/>
                </a:lnTo>
                <a:lnTo>
                  <a:pt x="7" y="69"/>
                </a:lnTo>
                <a:lnTo>
                  <a:pt x="7" y="79"/>
                </a:lnTo>
                <a:lnTo>
                  <a:pt x="0" y="87"/>
                </a:lnTo>
                <a:lnTo>
                  <a:pt x="0" y="95"/>
                </a:lnTo>
                <a:lnTo>
                  <a:pt x="7" y="101"/>
                </a:lnTo>
                <a:lnTo>
                  <a:pt x="7" y="108"/>
                </a:lnTo>
                <a:lnTo>
                  <a:pt x="7" y="116"/>
                </a:lnTo>
                <a:lnTo>
                  <a:pt x="14" y="122"/>
                </a:lnTo>
                <a:lnTo>
                  <a:pt x="35" y="135"/>
                </a:lnTo>
                <a:lnTo>
                  <a:pt x="104" y="164"/>
                </a:lnTo>
                <a:lnTo>
                  <a:pt x="104" y="172"/>
                </a:lnTo>
                <a:lnTo>
                  <a:pt x="104" y="177"/>
                </a:lnTo>
                <a:lnTo>
                  <a:pt x="91" y="185"/>
                </a:lnTo>
                <a:lnTo>
                  <a:pt x="70" y="196"/>
                </a:lnTo>
                <a:lnTo>
                  <a:pt x="56" y="201"/>
                </a:lnTo>
                <a:lnTo>
                  <a:pt x="49" y="206"/>
                </a:lnTo>
                <a:lnTo>
                  <a:pt x="56" y="214"/>
                </a:lnTo>
                <a:lnTo>
                  <a:pt x="70" y="217"/>
                </a:lnTo>
                <a:lnTo>
                  <a:pt x="91" y="222"/>
                </a:lnTo>
                <a:lnTo>
                  <a:pt x="111" y="225"/>
                </a:lnTo>
                <a:lnTo>
                  <a:pt x="126" y="227"/>
                </a:lnTo>
                <a:lnTo>
                  <a:pt x="146" y="235"/>
                </a:lnTo>
                <a:lnTo>
                  <a:pt x="160" y="243"/>
                </a:lnTo>
                <a:lnTo>
                  <a:pt x="160" y="249"/>
                </a:lnTo>
                <a:lnTo>
                  <a:pt x="160" y="257"/>
                </a:lnTo>
                <a:lnTo>
                  <a:pt x="160" y="262"/>
                </a:lnTo>
                <a:lnTo>
                  <a:pt x="160" y="270"/>
                </a:lnTo>
                <a:lnTo>
                  <a:pt x="167" y="278"/>
                </a:lnTo>
                <a:lnTo>
                  <a:pt x="167" y="286"/>
                </a:lnTo>
                <a:lnTo>
                  <a:pt x="181" y="296"/>
                </a:lnTo>
                <a:lnTo>
                  <a:pt x="202" y="304"/>
                </a:lnTo>
                <a:lnTo>
                  <a:pt x="202" y="312"/>
                </a:lnTo>
                <a:lnTo>
                  <a:pt x="188" y="320"/>
                </a:lnTo>
                <a:lnTo>
                  <a:pt x="181" y="325"/>
                </a:lnTo>
                <a:lnTo>
                  <a:pt x="174" y="333"/>
                </a:lnTo>
                <a:lnTo>
                  <a:pt x="167" y="344"/>
                </a:lnTo>
                <a:lnTo>
                  <a:pt x="154" y="349"/>
                </a:lnTo>
                <a:lnTo>
                  <a:pt x="146" y="357"/>
                </a:lnTo>
                <a:lnTo>
                  <a:pt x="146" y="365"/>
                </a:lnTo>
                <a:lnTo>
                  <a:pt x="154" y="370"/>
                </a:lnTo>
                <a:lnTo>
                  <a:pt x="167" y="378"/>
                </a:lnTo>
                <a:lnTo>
                  <a:pt x="181" y="378"/>
                </a:lnTo>
                <a:lnTo>
                  <a:pt x="202" y="378"/>
                </a:lnTo>
                <a:lnTo>
                  <a:pt x="237" y="376"/>
                </a:lnTo>
                <a:lnTo>
                  <a:pt x="251" y="368"/>
                </a:lnTo>
                <a:lnTo>
                  <a:pt x="265" y="360"/>
                </a:lnTo>
                <a:lnTo>
                  <a:pt x="278" y="354"/>
                </a:lnTo>
                <a:lnTo>
                  <a:pt x="293" y="352"/>
                </a:lnTo>
                <a:lnTo>
                  <a:pt x="313" y="354"/>
                </a:lnTo>
                <a:lnTo>
                  <a:pt x="328" y="357"/>
                </a:lnTo>
                <a:lnTo>
                  <a:pt x="341" y="365"/>
                </a:lnTo>
                <a:lnTo>
                  <a:pt x="348" y="370"/>
                </a:lnTo>
                <a:lnTo>
                  <a:pt x="362" y="378"/>
                </a:lnTo>
                <a:lnTo>
                  <a:pt x="383" y="383"/>
                </a:lnTo>
                <a:lnTo>
                  <a:pt x="397" y="389"/>
                </a:lnTo>
                <a:lnTo>
                  <a:pt x="411" y="389"/>
                </a:lnTo>
                <a:lnTo>
                  <a:pt x="418" y="394"/>
                </a:lnTo>
                <a:lnTo>
                  <a:pt x="432" y="397"/>
                </a:lnTo>
                <a:lnTo>
                  <a:pt x="453" y="399"/>
                </a:lnTo>
                <a:lnTo>
                  <a:pt x="460" y="405"/>
                </a:lnTo>
                <a:lnTo>
                  <a:pt x="481" y="407"/>
                </a:lnTo>
                <a:lnTo>
                  <a:pt x="495" y="407"/>
                </a:lnTo>
                <a:lnTo>
                  <a:pt x="508" y="413"/>
                </a:lnTo>
                <a:lnTo>
                  <a:pt x="523" y="413"/>
                </a:lnTo>
                <a:lnTo>
                  <a:pt x="543" y="418"/>
                </a:lnTo>
                <a:lnTo>
                  <a:pt x="564" y="423"/>
                </a:lnTo>
                <a:lnTo>
                  <a:pt x="578" y="428"/>
                </a:lnTo>
                <a:lnTo>
                  <a:pt x="599" y="431"/>
                </a:lnTo>
                <a:lnTo>
                  <a:pt x="627" y="437"/>
                </a:lnTo>
                <a:lnTo>
                  <a:pt x="641" y="439"/>
                </a:lnTo>
                <a:lnTo>
                  <a:pt x="641" y="431"/>
                </a:lnTo>
                <a:lnTo>
                  <a:pt x="641" y="423"/>
                </a:lnTo>
                <a:lnTo>
                  <a:pt x="641" y="418"/>
                </a:lnTo>
                <a:lnTo>
                  <a:pt x="627" y="415"/>
                </a:lnTo>
                <a:lnTo>
                  <a:pt x="620" y="410"/>
                </a:lnTo>
                <a:lnTo>
                  <a:pt x="599" y="407"/>
                </a:lnTo>
                <a:lnTo>
                  <a:pt x="592" y="399"/>
                </a:lnTo>
                <a:lnTo>
                  <a:pt x="585" y="392"/>
                </a:lnTo>
                <a:lnTo>
                  <a:pt x="578" y="386"/>
                </a:lnTo>
                <a:lnTo>
                  <a:pt x="571" y="378"/>
                </a:lnTo>
                <a:lnTo>
                  <a:pt x="571" y="373"/>
                </a:lnTo>
                <a:lnTo>
                  <a:pt x="592" y="360"/>
                </a:lnTo>
                <a:lnTo>
                  <a:pt x="606" y="354"/>
                </a:lnTo>
                <a:lnTo>
                  <a:pt x="627" y="354"/>
                </a:lnTo>
                <a:lnTo>
                  <a:pt x="641" y="354"/>
                </a:lnTo>
                <a:lnTo>
                  <a:pt x="662" y="354"/>
                </a:lnTo>
                <a:lnTo>
                  <a:pt x="683" y="354"/>
                </a:lnTo>
                <a:lnTo>
                  <a:pt x="697" y="352"/>
                </a:lnTo>
                <a:lnTo>
                  <a:pt x="690" y="344"/>
                </a:lnTo>
                <a:lnTo>
                  <a:pt x="675" y="339"/>
                </a:lnTo>
                <a:lnTo>
                  <a:pt x="662" y="333"/>
                </a:lnTo>
                <a:lnTo>
                  <a:pt x="655" y="325"/>
                </a:lnTo>
                <a:lnTo>
                  <a:pt x="641" y="320"/>
                </a:lnTo>
                <a:lnTo>
                  <a:pt x="634" y="309"/>
                </a:lnTo>
                <a:lnTo>
                  <a:pt x="620" y="304"/>
                </a:lnTo>
                <a:lnTo>
                  <a:pt x="613" y="299"/>
                </a:lnTo>
                <a:lnTo>
                  <a:pt x="599" y="291"/>
                </a:lnTo>
                <a:lnTo>
                  <a:pt x="613" y="286"/>
                </a:lnTo>
                <a:lnTo>
                  <a:pt x="627" y="280"/>
                </a:lnTo>
                <a:lnTo>
                  <a:pt x="641" y="278"/>
                </a:lnTo>
                <a:lnTo>
                  <a:pt x="662" y="275"/>
                </a:lnTo>
                <a:lnTo>
                  <a:pt x="675" y="267"/>
                </a:lnTo>
                <a:lnTo>
                  <a:pt x="690" y="264"/>
                </a:lnTo>
                <a:lnTo>
                  <a:pt x="710" y="264"/>
                </a:lnTo>
                <a:lnTo>
                  <a:pt x="725" y="259"/>
                </a:lnTo>
                <a:lnTo>
                  <a:pt x="738" y="254"/>
                </a:lnTo>
                <a:lnTo>
                  <a:pt x="753" y="254"/>
                </a:lnTo>
                <a:lnTo>
                  <a:pt x="780" y="238"/>
                </a:lnTo>
                <a:lnTo>
                  <a:pt x="794" y="233"/>
                </a:lnTo>
                <a:lnTo>
                  <a:pt x="808" y="225"/>
                </a:lnTo>
                <a:lnTo>
                  <a:pt x="822" y="217"/>
                </a:lnTo>
                <a:lnTo>
                  <a:pt x="829" y="212"/>
                </a:lnTo>
                <a:lnTo>
                  <a:pt x="815" y="209"/>
                </a:lnTo>
                <a:lnTo>
                  <a:pt x="794" y="214"/>
                </a:lnTo>
                <a:lnTo>
                  <a:pt x="773" y="220"/>
                </a:lnTo>
                <a:lnTo>
                  <a:pt x="738" y="220"/>
                </a:lnTo>
                <a:lnTo>
                  <a:pt x="718" y="222"/>
                </a:lnTo>
                <a:lnTo>
                  <a:pt x="703" y="217"/>
                </a:lnTo>
                <a:lnTo>
                  <a:pt x="690" y="212"/>
                </a:lnTo>
                <a:lnTo>
                  <a:pt x="675" y="206"/>
                </a:lnTo>
                <a:lnTo>
                  <a:pt x="669" y="201"/>
                </a:lnTo>
                <a:lnTo>
                  <a:pt x="655" y="196"/>
                </a:lnTo>
                <a:lnTo>
                  <a:pt x="641" y="190"/>
                </a:lnTo>
                <a:lnTo>
                  <a:pt x="634" y="182"/>
                </a:lnTo>
                <a:lnTo>
                  <a:pt x="627" y="172"/>
                </a:lnTo>
                <a:lnTo>
                  <a:pt x="627" y="166"/>
                </a:lnTo>
                <a:lnTo>
                  <a:pt x="627" y="159"/>
                </a:lnTo>
                <a:lnTo>
                  <a:pt x="627" y="151"/>
                </a:lnTo>
                <a:lnTo>
                  <a:pt x="599" y="151"/>
                </a:lnTo>
                <a:lnTo>
                  <a:pt x="578" y="151"/>
                </a:lnTo>
                <a:lnTo>
                  <a:pt x="564" y="151"/>
                </a:lnTo>
                <a:lnTo>
                  <a:pt x="543" y="145"/>
                </a:lnTo>
                <a:lnTo>
                  <a:pt x="529" y="145"/>
                </a:lnTo>
                <a:lnTo>
                  <a:pt x="516" y="137"/>
                </a:lnTo>
                <a:lnTo>
                  <a:pt x="508" y="130"/>
                </a:lnTo>
                <a:lnTo>
                  <a:pt x="481" y="108"/>
                </a:lnTo>
                <a:lnTo>
                  <a:pt x="481" y="103"/>
                </a:lnTo>
                <a:lnTo>
                  <a:pt x="481" y="95"/>
                </a:lnTo>
                <a:lnTo>
                  <a:pt x="473" y="95"/>
                </a:lnTo>
              </a:path>
            </a:pathLst>
          </a:custGeom>
          <a:pattFill prst="pct10">
            <a:fgClr>
              <a:srgbClr val="990033"/>
            </a:fgClr>
            <a:bgClr>
              <a:srgbClr val="66FFFF"/>
            </a:bgClr>
          </a:patt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Freeform 8" descr="10%"/>
          <p:cNvSpPr>
            <a:spLocks/>
          </p:cNvSpPr>
          <p:nvPr/>
        </p:nvSpPr>
        <p:spPr bwMode="auto">
          <a:xfrm>
            <a:off x="4049713" y="3476625"/>
            <a:ext cx="587375" cy="422275"/>
          </a:xfrm>
          <a:custGeom>
            <a:avLst/>
            <a:gdLst>
              <a:gd name="T0" fmla="*/ 2147483647 w 830"/>
              <a:gd name="T1" fmla="*/ 2147483647 h 440"/>
              <a:gd name="T2" fmla="*/ 2147483647 w 830"/>
              <a:gd name="T3" fmla="*/ 2147483647 h 440"/>
              <a:gd name="T4" fmla="*/ 2147483647 w 830"/>
              <a:gd name="T5" fmla="*/ 2147483647 h 440"/>
              <a:gd name="T6" fmla="*/ 2147483647 w 830"/>
              <a:gd name="T7" fmla="*/ 2147483647 h 440"/>
              <a:gd name="T8" fmla="*/ 2147483647 w 830"/>
              <a:gd name="T9" fmla="*/ 2147483647 h 440"/>
              <a:gd name="T10" fmla="*/ 2147483647 w 830"/>
              <a:gd name="T11" fmla="*/ 2147483647 h 440"/>
              <a:gd name="T12" fmla="*/ 2147483647 w 830"/>
              <a:gd name="T13" fmla="*/ 2147483647 h 440"/>
              <a:gd name="T14" fmla="*/ 2147483647 w 830"/>
              <a:gd name="T15" fmla="*/ 2147483647 h 440"/>
              <a:gd name="T16" fmla="*/ 2147483647 w 830"/>
              <a:gd name="T17" fmla="*/ 2147483647 h 440"/>
              <a:gd name="T18" fmla="*/ 2147483647 w 830"/>
              <a:gd name="T19" fmla="*/ 2147483647 h 440"/>
              <a:gd name="T20" fmla="*/ 2147483647 w 830"/>
              <a:gd name="T21" fmla="*/ 2147483647 h 440"/>
              <a:gd name="T22" fmla="*/ 2147483647 w 830"/>
              <a:gd name="T23" fmla="*/ 2147483647 h 440"/>
              <a:gd name="T24" fmla="*/ 2147483647 w 830"/>
              <a:gd name="T25" fmla="*/ 2147483647 h 440"/>
              <a:gd name="T26" fmla="*/ 2147483647 w 830"/>
              <a:gd name="T27" fmla="*/ 2147483647 h 440"/>
              <a:gd name="T28" fmla="*/ 2147483647 w 830"/>
              <a:gd name="T29" fmla="*/ 2147483647 h 440"/>
              <a:gd name="T30" fmla="*/ 2147483647 w 830"/>
              <a:gd name="T31" fmla="*/ 2147483647 h 440"/>
              <a:gd name="T32" fmla="*/ 2147483647 w 830"/>
              <a:gd name="T33" fmla="*/ 2147483647 h 440"/>
              <a:gd name="T34" fmla="*/ 2147483647 w 830"/>
              <a:gd name="T35" fmla="*/ 2147483647 h 440"/>
              <a:gd name="T36" fmla="*/ 2147483647 w 830"/>
              <a:gd name="T37" fmla="*/ 2147483647 h 440"/>
              <a:gd name="T38" fmla="*/ 2147483647 w 830"/>
              <a:gd name="T39" fmla="*/ 2147483647 h 440"/>
              <a:gd name="T40" fmla="*/ 2147483647 w 830"/>
              <a:gd name="T41" fmla="*/ 2147483647 h 440"/>
              <a:gd name="T42" fmla="*/ 2147483647 w 830"/>
              <a:gd name="T43" fmla="*/ 2147483647 h 440"/>
              <a:gd name="T44" fmla="*/ 2147483647 w 830"/>
              <a:gd name="T45" fmla="*/ 2147483647 h 440"/>
              <a:gd name="T46" fmla="*/ 2147483647 w 830"/>
              <a:gd name="T47" fmla="*/ 2147483647 h 440"/>
              <a:gd name="T48" fmla="*/ 2147483647 w 830"/>
              <a:gd name="T49" fmla="*/ 2147483647 h 440"/>
              <a:gd name="T50" fmla="*/ 2147483647 w 830"/>
              <a:gd name="T51" fmla="*/ 2147483647 h 440"/>
              <a:gd name="T52" fmla="*/ 2147483647 w 830"/>
              <a:gd name="T53" fmla="*/ 2147483647 h 440"/>
              <a:gd name="T54" fmla="*/ 2147483647 w 830"/>
              <a:gd name="T55" fmla="*/ 2147483647 h 440"/>
              <a:gd name="T56" fmla="*/ 2147483647 w 830"/>
              <a:gd name="T57" fmla="*/ 2147483647 h 440"/>
              <a:gd name="T58" fmla="*/ 2147483647 w 830"/>
              <a:gd name="T59" fmla="*/ 2147483647 h 440"/>
              <a:gd name="T60" fmla="*/ 2147483647 w 830"/>
              <a:gd name="T61" fmla="*/ 2147483647 h 440"/>
              <a:gd name="T62" fmla="*/ 2147483647 w 830"/>
              <a:gd name="T63" fmla="*/ 2147483647 h 440"/>
              <a:gd name="T64" fmla="*/ 2147483647 w 830"/>
              <a:gd name="T65" fmla="*/ 2147483647 h 440"/>
              <a:gd name="T66" fmla="*/ 2147483647 w 830"/>
              <a:gd name="T67" fmla="*/ 2147483647 h 440"/>
              <a:gd name="T68" fmla="*/ 2147483647 w 830"/>
              <a:gd name="T69" fmla="*/ 2147483647 h 440"/>
              <a:gd name="T70" fmla="*/ 2147483647 w 830"/>
              <a:gd name="T71" fmla="*/ 2147483647 h 440"/>
              <a:gd name="T72" fmla="*/ 2147483647 w 830"/>
              <a:gd name="T73" fmla="*/ 2147483647 h 440"/>
              <a:gd name="T74" fmla="*/ 2147483647 w 830"/>
              <a:gd name="T75" fmla="*/ 2147483647 h 440"/>
              <a:gd name="T76" fmla="*/ 2147483647 w 830"/>
              <a:gd name="T77" fmla="*/ 2147483647 h 440"/>
              <a:gd name="T78" fmla="*/ 2147483647 w 830"/>
              <a:gd name="T79" fmla="*/ 2147483647 h 440"/>
              <a:gd name="T80" fmla="*/ 2147483647 w 830"/>
              <a:gd name="T81" fmla="*/ 2147483647 h 440"/>
              <a:gd name="T82" fmla="*/ 2147483647 w 830"/>
              <a:gd name="T83" fmla="*/ 2147483647 h 440"/>
              <a:gd name="T84" fmla="*/ 2147483647 w 830"/>
              <a:gd name="T85" fmla="*/ 2147483647 h 440"/>
              <a:gd name="T86" fmla="*/ 2147483647 w 830"/>
              <a:gd name="T87" fmla="*/ 2147483647 h 440"/>
              <a:gd name="T88" fmla="*/ 2147483647 w 830"/>
              <a:gd name="T89" fmla="*/ 2147483647 h 440"/>
              <a:gd name="T90" fmla="*/ 2147483647 w 830"/>
              <a:gd name="T91" fmla="*/ 2147483647 h 440"/>
              <a:gd name="T92" fmla="*/ 2147483647 w 830"/>
              <a:gd name="T93" fmla="*/ 2147483647 h 440"/>
              <a:gd name="T94" fmla="*/ 2147483647 w 830"/>
              <a:gd name="T95" fmla="*/ 2147483647 h 440"/>
              <a:gd name="T96" fmla="*/ 2147483647 w 830"/>
              <a:gd name="T97" fmla="*/ 2147483647 h 440"/>
              <a:gd name="T98" fmla="*/ 2147483647 w 830"/>
              <a:gd name="T99" fmla="*/ 2147483647 h 4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440"/>
              <a:gd name="T152" fmla="*/ 830 w 830"/>
              <a:gd name="T153" fmla="*/ 440 h 4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440">
                <a:moveTo>
                  <a:pt x="473" y="95"/>
                </a:moveTo>
                <a:lnTo>
                  <a:pt x="453" y="85"/>
                </a:lnTo>
                <a:lnTo>
                  <a:pt x="425" y="53"/>
                </a:lnTo>
                <a:lnTo>
                  <a:pt x="411" y="42"/>
                </a:lnTo>
                <a:lnTo>
                  <a:pt x="411" y="37"/>
                </a:lnTo>
                <a:lnTo>
                  <a:pt x="397" y="32"/>
                </a:lnTo>
                <a:lnTo>
                  <a:pt x="390" y="26"/>
                </a:lnTo>
                <a:lnTo>
                  <a:pt x="383" y="18"/>
                </a:lnTo>
                <a:lnTo>
                  <a:pt x="383" y="8"/>
                </a:lnTo>
                <a:lnTo>
                  <a:pt x="383" y="0"/>
                </a:lnTo>
                <a:lnTo>
                  <a:pt x="362" y="3"/>
                </a:lnTo>
                <a:lnTo>
                  <a:pt x="348" y="11"/>
                </a:lnTo>
                <a:lnTo>
                  <a:pt x="341" y="18"/>
                </a:lnTo>
                <a:lnTo>
                  <a:pt x="348" y="24"/>
                </a:lnTo>
                <a:lnTo>
                  <a:pt x="356" y="32"/>
                </a:lnTo>
                <a:lnTo>
                  <a:pt x="356" y="40"/>
                </a:lnTo>
                <a:lnTo>
                  <a:pt x="356" y="45"/>
                </a:lnTo>
                <a:lnTo>
                  <a:pt x="356" y="53"/>
                </a:lnTo>
                <a:lnTo>
                  <a:pt x="356" y="61"/>
                </a:lnTo>
                <a:lnTo>
                  <a:pt x="356" y="66"/>
                </a:lnTo>
                <a:lnTo>
                  <a:pt x="306" y="63"/>
                </a:lnTo>
                <a:lnTo>
                  <a:pt x="286" y="58"/>
                </a:lnTo>
                <a:lnTo>
                  <a:pt x="278" y="50"/>
                </a:lnTo>
                <a:lnTo>
                  <a:pt x="265" y="34"/>
                </a:lnTo>
                <a:lnTo>
                  <a:pt x="258" y="29"/>
                </a:lnTo>
                <a:lnTo>
                  <a:pt x="243" y="21"/>
                </a:lnTo>
                <a:lnTo>
                  <a:pt x="243" y="16"/>
                </a:lnTo>
                <a:lnTo>
                  <a:pt x="237" y="8"/>
                </a:lnTo>
                <a:lnTo>
                  <a:pt x="223" y="3"/>
                </a:lnTo>
                <a:lnTo>
                  <a:pt x="202" y="5"/>
                </a:lnTo>
                <a:lnTo>
                  <a:pt x="202" y="11"/>
                </a:lnTo>
                <a:lnTo>
                  <a:pt x="195" y="18"/>
                </a:lnTo>
                <a:lnTo>
                  <a:pt x="195" y="26"/>
                </a:lnTo>
                <a:lnTo>
                  <a:pt x="195" y="32"/>
                </a:lnTo>
                <a:lnTo>
                  <a:pt x="209" y="37"/>
                </a:lnTo>
                <a:lnTo>
                  <a:pt x="209" y="45"/>
                </a:lnTo>
                <a:lnTo>
                  <a:pt x="216" y="53"/>
                </a:lnTo>
                <a:lnTo>
                  <a:pt x="223" y="66"/>
                </a:lnTo>
                <a:lnTo>
                  <a:pt x="223" y="77"/>
                </a:lnTo>
                <a:lnTo>
                  <a:pt x="230" y="85"/>
                </a:lnTo>
                <a:lnTo>
                  <a:pt x="237" y="90"/>
                </a:lnTo>
                <a:lnTo>
                  <a:pt x="265" y="108"/>
                </a:lnTo>
                <a:lnTo>
                  <a:pt x="271" y="119"/>
                </a:lnTo>
                <a:lnTo>
                  <a:pt x="278" y="127"/>
                </a:lnTo>
                <a:lnTo>
                  <a:pt x="278" y="132"/>
                </a:lnTo>
                <a:lnTo>
                  <a:pt x="258" y="137"/>
                </a:lnTo>
                <a:lnTo>
                  <a:pt x="237" y="140"/>
                </a:lnTo>
                <a:lnTo>
                  <a:pt x="209" y="143"/>
                </a:lnTo>
                <a:lnTo>
                  <a:pt x="188" y="145"/>
                </a:lnTo>
                <a:lnTo>
                  <a:pt x="167" y="143"/>
                </a:lnTo>
                <a:lnTo>
                  <a:pt x="132" y="137"/>
                </a:lnTo>
                <a:lnTo>
                  <a:pt x="104" y="132"/>
                </a:lnTo>
                <a:lnTo>
                  <a:pt x="84" y="130"/>
                </a:lnTo>
                <a:lnTo>
                  <a:pt x="70" y="124"/>
                </a:lnTo>
                <a:lnTo>
                  <a:pt x="49" y="106"/>
                </a:lnTo>
                <a:lnTo>
                  <a:pt x="49" y="92"/>
                </a:lnTo>
                <a:lnTo>
                  <a:pt x="42" y="85"/>
                </a:lnTo>
                <a:lnTo>
                  <a:pt x="42" y="74"/>
                </a:lnTo>
                <a:lnTo>
                  <a:pt x="42" y="66"/>
                </a:lnTo>
                <a:lnTo>
                  <a:pt x="35" y="58"/>
                </a:lnTo>
                <a:lnTo>
                  <a:pt x="28" y="50"/>
                </a:lnTo>
                <a:lnTo>
                  <a:pt x="14" y="53"/>
                </a:lnTo>
                <a:lnTo>
                  <a:pt x="7" y="61"/>
                </a:lnTo>
                <a:lnTo>
                  <a:pt x="7" y="69"/>
                </a:lnTo>
                <a:lnTo>
                  <a:pt x="7" y="79"/>
                </a:lnTo>
                <a:lnTo>
                  <a:pt x="0" y="87"/>
                </a:lnTo>
                <a:lnTo>
                  <a:pt x="0" y="95"/>
                </a:lnTo>
                <a:lnTo>
                  <a:pt x="7" y="101"/>
                </a:lnTo>
                <a:lnTo>
                  <a:pt x="7" y="108"/>
                </a:lnTo>
                <a:lnTo>
                  <a:pt x="7" y="116"/>
                </a:lnTo>
                <a:lnTo>
                  <a:pt x="14" y="122"/>
                </a:lnTo>
                <a:lnTo>
                  <a:pt x="35" y="135"/>
                </a:lnTo>
                <a:lnTo>
                  <a:pt x="104" y="164"/>
                </a:lnTo>
                <a:lnTo>
                  <a:pt x="104" y="172"/>
                </a:lnTo>
                <a:lnTo>
                  <a:pt x="104" y="177"/>
                </a:lnTo>
                <a:lnTo>
                  <a:pt x="91" y="185"/>
                </a:lnTo>
                <a:lnTo>
                  <a:pt x="70" y="196"/>
                </a:lnTo>
                <a:lnTo>
                  <a:pt x="56" y="201"/>
                </a:lnTo>
                <a:lnTo>
                  <a:pt x="49" y="206"/>
                </a:lnTo>
                <a:lnTo>
                  <a:pt x="56" y="214"/>
                </a:lnTo>
                <a:lnTo>
                  <a:pt x="70" y="217"/>
                </a:lnTo>
                <a:lnTo>
                  <a:pt x="91" y="222"/>
                </a:lnTo>
                <a:lnTo>
                  <a:pt x="111" y="225"/>
                </a:lnTo>
                <a:lnTo>
                  <a:pt x="126" y="227"/>
                </a:lnTo>
                <a:lnTo>
                  <a:pt x="146" y="235"/>
                </a:lnTo>
                <a:lnTo>
                  <a:pt x="160" y="243"/>
                </a:lnTo>
                <a:lnTo>
                  <a:pt x="160" y="249"/>
                </a:lnTo>
                <a:lnTo>
                  <a:pt x="160" y="257"/>
                </a:lnTo>
                <a:lnTo>
                  <a:pt x="160" y="262"/>
                </a:lnTo>
                <a:lnTo>
                  <a:pt x="160" y="270"/>
                </a:lnTo>
                <a:lnTo>
                  <a:pt x="167" y="278"/>
                </a:lnTo>
                <a:lnTo>
                  <a:pt x="167" y="286"/>
                </a:lnTo>
                <a:lnTo>
                  <a:pt x="181" y="296"/>
                </a:lnTo>
                <a:lnTo>
                  <a:pt x="202" y="304"/>
                </a:lnTo>
                <a:lnTo>
                  <a:pt x="202" y="312"/>
                </a:lnTo>
                <a:lnTo>
                  <a:pt x="188" y="320"/>
                </a:lnTo>
                <a:lnTo>
                  <a:pt x="181" y="325"/>
                </a:lnTo>
                <a:lnTo>
                  <a:pt x="174" y="333"/>
                </a:lnTo>
                <a:lnTo>
                  <a:pt x="167" y="344"/>
                </a:lnTo>
                <a:lnTo>
                  <a:pt x="154" y="349"/>
                </a:lnTo>
                <a:lnTo>
                  <a:pt x="146" y="357"/>
                </a:lnTo>
                <a:lnTo>
                  <a:pt x="146" y="365"/>
                </a:lnTo>
                <a:lnTo>
                  <a:pt x="154" y="370"/>
                </a:lnTo>
                <a:lnTo>
                  <a:pt x="167" y="378"/>
                </a:lnTo>
                <a:lnTo>
                  <a:pt x="181" y="378"/>
                </a:lnTo>
                <a:lnTo>
                  <a:pt x="202" y="378"/>
                </a:lnTo>
                <a:lnTo>
                  <a:pt x="237" y="376"/>
                </a:lnTo>
                <a:lnTo>
                  <a:pt x="251" y="368"/>
                </a:lnTo>
                <a:lnTo>
                  <a:pt x="265" y="360"/>
                </a:lnTo>
                <a:lnTo>
                  <a:pt x="278" y="354"/>
                </a:lnTo>
                <a:lnTo>
                  <a:pt x="293" y="352"/>
                </a:lnTo>
                <a:lnTo>
                  <a:pt x="313" y="354"/>
                </a:lnTo>
                <a:lnTo>
                  <a:pt x="328" y="357"/>
                </a:lnTo>
                <a:lnTo>
                  <a:pt x="341" y="365"/>
                </a:lnTo>
                <a:lnTo>
                  <a:pt x="348" y="370"/>
                </a:lnTo>
                <a:lnTo>
                  <a:pt x="362" y="378"/>
                </a:lnTo>
                <a:lnTo>
                  <a:pt x="383" y="383"/>
                </a:lnTo>
                <a:lnTo>
                  <a:pt x="397" y="389"/>
                </a:lnTo>
                <a:lnTo>
                  <a:pt x="411" y="389"/>
                </a:lnTo>
                <a:lnTo>
                  <a:pt x="418" y="394"/>
                </a:lnTo>
                <a:lnTo>
                  <a:pt x="432" y="397"/>
                </a:lnTo>
                <a:lnTo>
                  <a:pt x="453" y="399"/>
                </a:lnTo>
                <a:lnTo>
                  <a:pt x="460" y="405"/>
                </a:lnTo>
                <a:lnTo>
                  <a:pt x="481" y="407"/>
                </a:lnTo>
                <a:lnTo>
                  <a:pt x="495" y="407"/>
                </a:lnTo>
                <a:lnTo>
                  <a:pt x="508" y="413"/>
                </a:lnTo>
                <a:lnTo>
                  <a:pt x="523" y="413"/>
                </a:lnTo>
                <a:lnTo>
                  <a:pt x="543" y="418"/>
                </a:lnTo>
                <a:lnTo>
                  <a:pt x="564" y="423"/>
                </a:lnTo>
                <a:lnTo>
                  <a:pt x="578" y="428"/>
                </a:lnTo>
                <a:lnTo>
                  <a:pt x="599" y="431"/>
                </a:lnTo>
                <a:lnTo>
                  <a:pt x="627" y="437"/>
                </a:lnTo>
                <a:lnTo>
                  <a:pt x="641" y="439"/>
                </a:lnTo>
                <a:lnTo>
                  <a:pt x="641" y="431"/>
                </a:lnTo>
                <a:lnTo>
                  <a:pt x="641" y="423"/>
                </a:lnTo>
                <a:lnTo>
                  <a:pt x="641" y="418"/>
                </a:lnTo>
                <a:lnTo>
                  <a:pt x="627" y="415"/>
                </a:lnTo>
                <a:lnTo>
                  <a:pt x="620" y="410"/>
                </a:lnTo>
                <a:lnTo>
                  <a:pt x="599" y="407"/>
                </a:lnTo>
                <a:lnTo>
                  <a:pt x="592" y="399"/>
                </a:lnTo>
                <a:lnTo>
                  <a:pt x="585" y="392"/>
                </a:lnTo>
                <a:lnTo>
                  <a:pt x="578" y="386"/>
                </a:lnTo>
                <a:lnTo>
                  <a:pt x="571" y="378"/>
                </a:lnTo>
                <a:lnTo>
                  <a:pt x="571" y="373"/>
                </a:lnTo>
                <a:lnTo>
                  <a:pt x="592" y="360"/>
                </a:lnTo>
                <a:lnTo>
                  <a:pt x="606" y="354"/>
                </a:lnTo>
                <a:lnTo>
                  <a:pt x="627" y="354"/>
                </a:lnTo>
                <a:lnTo>
                  <a:pt x="641" y="354"/>
                </a:lnTo>
                <a:lnTo>
                  <a:pt x="662" y="354"/>
                </a:lnTo>
                <a:lnTo>
                  <a:pt x="683" y="354"/>
                </a:lnTo>
                <a:lnTo>
                  <a:pt x="697" y="352"/>
                </a:lnTo>
                <a:lnTo>
                  <a:pt x="690" y="344"/>
                </a:lnTo>
                <a:lnTo>
                  <a:pt x="675" y="339"/>
                </a:lnTo>
                <a:lnTo>
                  <a:pt x="662" y="333"/>
                </a:lnTo>
                <a:lnTo>
                  <a:pt x="655" y="325"/>
                </a:lnTo>
                <a:lnTo>
                  <a:pt x="641" y="320"/>
                </a:lnTo>
                <a:lnTo>
                  <a:pt x="634" y="309"/>
                </a:lnTo>
                <a:lnTo>
                  <a:pt x="620" y="304"/>
                </a:lnTo>
                <a:lnTo>
                  <a:pt x="613" y="299"/>
                </a:lnTo>
                <a:lnTo>
                  <a:pt x="599" y="291"/>
                </a:lnTo>
                <a:lnTo>
                  <a:pt x="613" y="286"/>
                </a:lnTo>
                <a:lnTo>
                  <a:pt x="627" y="280"/>
                </a:lnTo>
                <a:lnTo>
                  <a:pt x="641" y="278"/>
                </a:lnTo>
                <a:lnTo>
                  <a:pt x="662" y="275"/>
                </a:lnTo>
                <a:lnTo>
                  <a:pt x="675" y="267"/>
                </a:lnTo>
                <a:lnTo>
                  <a:pt x="690" y="264"/>
                </a:lnTo>
                <a:lnTo>
                  <a:pt x="710" y="264"/>
                </a:lnTo>
                <a:lnTo>
                  <a:pt x="725" y="259"/>
                </a:lnTo>
                <a:lnTo>
                  <a:pt x="738" y="254"/>
                </a:lnTo>
                <a:lnTo>
                  <a:pt x="753" y="254"/>
                </a:lnTo>
                <a:lnTo>
                  <a:pt x="780" y="238"/>
                </a:lnTo>
                <a:lnTo>
                  <a:pt x="794" y="233"/>
                </a:lnTo>
                <a:lnTo>
                  <a:pt x="808" y="225"/>
                </a:lnTo>
                <a:lnTo>
                  <a:pt x="822" y="217"/>
                </a:lnTo>
                <a:lnTo>
                  <a:pt x="829" y="212"/>
                </a:lnTo>
                <a:lnTo>
                  <a:pt x="815" y="209"/>
                </a:lnTo>
                <a:lnTo>
                  <a:pt x="794" y="214"/>
                </a:lnTo>
                <a:lnTo>
                  <a:pt x="773" y="220"/>
                </a:lnTo>
                <a:lnTo>
                  <a:pt x="738" y="220"/>
                </a:lnTo>
                <a:lnTo>
                  <a:pt x="718" y="222"/>
                </a:lnTo>
                <a:lnTo>
                  <a:pt x="703" y="217"/>
                </a:lnTo>
                <a:lnTo>
                  <a:pt x="690" y="212"/>
                </a:lnTo>
                <a:lnTo>
                  <a:pt x="675" y="206"/>
                </a:lnTo>
                <a:lnTo>
                  <a:pt x="669" y="201"/>
                </a:lnTo>
                <a:lnTo>
                  <a:pt x="655" y="196"/>
                </a:lnTo>
                <a:lnTo>
                  <a:pt x="641" y="190"/>
                </a:lnTo>
                <a:lnTo>
                  <a:pt x="634" y="182"/>
                </a:lnTo>
                <a:lnTo>
                  <a:pt x="627" y="172"/>
                </a:lnTo>
                <a:lnTo>
                  <a:pt x="627" y="166"/>
                </a:lnTo>
                <a:lnTo>
                  <a:pt x="627" y="159"/>
                </a:lnTo>
                <a:lnTo>
                  <a:pt x="627" y="151"/>
                </a:lnTo>
                <a:lnTo>
                  <a:pt x="599" y="151"/>
                </a:lnTo>
                <a:lnTo>
                  <a:pt x="578" y="151"/>
                </a:lnTo>
                <a:lnTo>
                  <a:pt x="564" y="151"/>
                </a:lnTo>
                <a:lnTo>
                  <a:pt x="543" y="145"/>
                </a:lnTo>
                <a:lnTo>
                  <a:pt x="529" y="145"/>
                </a:lnTo>
                <a:lnTo>
                  <a:pt x="516" y="137"/>
                </a:lnTo>
                <a:lnTo>
                  <a:pt x="508" y="130"/>
                </a:lnTo>
                <a:lnTo>
                  <a:pt x="481" y="108"/>
                </a:lnTo>
                <a:lnTo>
                  <a:pt x="481" y="103"/>
                </a:lnTo>
                <a:lnTo>
                  <a:pt x="481" y="95"/>
                </a:lnTo>
                <a:lnTo>
                  <a:pt x="473" y="95"/>
                </a:lnTo>
              </a:path>
            </a:pathLst>
          </a:custGeom>
          <a:pattFill prst="pct10">
            <a:fgClr>
              <a:srgbClr val="990033"/>
            </a:fgClr>
            <a:bgClr>
              <a:srgbClr val="66FFFF"/>
            </a:bgClr>
          </a:patt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Freeform 9" descr="10%"/>
          <p:cNvSpPr>
            <a:spLocks/>
          </p:cNvSpPr>
          <p:nvPr/>
        </p:nvSpPr>
        <p:spPr bwMode="auto">
          <a:xfrm>
            <a:off x="4373563" y="3856038"/>
            <a:ext cx="587375" cy="422275"/>
          </a:xfrm>
          <a:custGeom>
            <a:avLst/>
            <a:gdLst>
              <a:gd name="T0" fmla="*/ 2147483647 w 830"/>
              <a:gd name="T1" fmla="*/ 2147483647 h 440"/>
              <a:gd name="T2" fmla="*/ 2147483647 w 830"/>
              <a:gd name="T3" fmla="*/ 2147483647 h 440"/>
              <a:gd name="T4" fmla="*/ 2147483647 w 830"/>
              <a:gd name="T5" fmla="*/ 2147483647 h 440"/>
              <a:gd name="T6" fmla="*/ 2147483647 w 830"/>
              <a:gd name="T7" fmla="*/ 2147483647 h 440"/>
              <a:gd name="T8" fmla="*/ 2147483647 w 830"/>
              <a:gd name="T9" fmla="*/ 2147483647 h 440"/>
              <a:gd name="T10" fmla="*/ 2147483647 w 830"/>
              <a:gd name="T11" fmla="*/ 2147483647 h 440"/>
              <a:gd name="T12" fmla="*/ 2147483647 w 830"/>
              <a:gd name="T13" fmla="*/ 2147483647 h 440"/>
              <a:gd name="T14" fmla="*/ 2147483647 w 830"/>
              <a:gd name="T15" fmla="*/ 2147483647 h 440"/>
              <a:gd name="T16" fmla="*/ 2147483647 w 830"/>
              <a:gd name="T17" fmla="*/ 2147483647 h 440"/>
              <a:gd name="T18" fmla="*/ 2147483647 w 830"/>
              <a:gd name="T19" fmla="*/ 2147483647 h 440"/>
              <a:gd name="T20" fmla="*/ 2147483647 w 830"/>
              <a:gd name="T21" fmla="*/ 2147483647 h 440"/>
              <a:gd name="T22" fmla="*/ 2147483647 w 830"/>
              <a:gd name="T23" fmla="*/ 2147483647 h 440"/>
              <a:gd name="T24" fmla="*/ 2147483647 w 830"/>
              <a:gd name="T25" fmla="*/ 2147483647 h 440"/>
              <a:gd name="T26" fmla="*/ 2147483647 w 830"/>
              <a:gd name="T27" fmla="*/ 2147483647 h 440"/>
              <a:gd name="T28" fmla="*/ 2147483647 w 830"/>
              <a:gd name="T29" fmla="*/ 2147483647 h 440"/>
              <a:gd name="T30" fmla="*/ 2147483647 w 830"/>
              <a:gd name="T31" fmla="*/ 2147483647 h 440"/>
              <a:gd name="T32" fmla="*/ 2147483647 w 830"/>
              <a:gd name="T33" fmla="*/ 2147483647 h 440"/>
              <a:gd name="T34" fmla="*/ 2147483647 w 830"/>
              <a:gd name="T35" fmla="*/ 2147483647 h 440"/>
              <a:gd name="T36" fmla="*/ 2147483647 w 830"/>
              <a:gd name="T37" fmla="*/ 2147483647 h 440"/>
              <a:gd name="T38" fmla="*/ 2147483647 w 830"/>
              <a:gd name="T39" fmla="*/ 2147483647 h 440"/>
              <a:gd name="T40" fmla="*/ 2147483647 w 830"/>
              <a:gd name="T41" fmla="*/ 2147483647 h 440"/>
              <a:gd name="T42" fmla="*/ 2147483647 w 830"/>
              <a:gd name="T43" fmla="*/ 2147483647 h 440"/>
              <a:gd name="T44" fmla="*/ 2147483647 w 830"/>
              <a:gd name="T45" fmla="*/ 2147483647 h 440"/>
              <a:gd name="T46" fmla="*/ 2147483647 w 830"/>
              <a:gd name="T47" fmla="*/ 2147483647 h 440"/>
              <a:gd name="T48" fmla="*/ 2147483647 w 830"/>
              <a:gd name="T49" fmla="*/ 2147483647 h 440"/>
              <a:gd name="T50" fmla="*/ 2147483647 w 830"/>
              <a:gd name="T51" fmla="*/ 2147483647 h 440"/>
              <a:gd name="T52" fmla="*/ 2147483647 w 830"/>
              <a:gd name="T53" fmla="*/ 2147483647 h 440"/>
              <a:gd name="T54" fmla="*/ 2147483647 w 830"/>
              <a:gd name="T55" fmla="*/ 2147483647 h 440"/>
              <a:gd name="T56" fmla="*/ 2147483647 w 830"/>
              <a:gd name="T57" fmla="*/ 2147483647 h 440"/>
              <a:gd name="T58" fmla="*/ 2147483647 w 830"/>
              <a:gd name="T59" fmla="*/ 2147483647 h 440"/>
              <a:gd name="T60" fmla="*/ 2147483647 w 830"/>
              <a:gd name="T61" fmla="*/ 2147483647 h 440"/>
              <a:gd name="T62" fmla="*/ 2147483647 w 830"/>
              <a:gd name="T63" fmla="*/ 2147483647 h 440"/>
              <a:gd name="T64" fmla="*/ 2147483647 w 830"/>
              <a:gd name="T65" fmla="*/ 2147483647 h 440"/>
              <a:gd name="T66" fmla="*/ 2147483647 w 830"/>
              <a:gd name="T67" fmla="*/ 2147483647 h 440"/>
              <a:gd name="T68" fmla="*/ 2147483647 w 830"/>
              <a:gd name="T69" fmla="*/ 2147483647 h 440"/>
              <a:gd name="T70" fmla="*/ 2147483647 w 830"/>
              <a:gd name="T71" fmla="*/ 2147483647 h 440"/>
              <a:gd name="T72" fmla="*/ 2147483647 w 830"/>
              <a:gd name="T73" fmla="*/ 2147483647 h 440"/>
              <a:gd name="T74" fmla="*/ 2147483647 w 830"/>
              <a:gd name="T75" fmla="*/ 2147483647 h 440"/>
              <a:gd name="T76" fmla="*/ 2147483647 w 830"/>
              <a:gd name="T77" fmla="*/ 2147483647 h 440"/>
              <a:gd name="T78" fmla="*/ 2147483647 w 830"/>
              <a:gd name="T79" fmla="*/ 2147483647 h 440"/>
              <a:gd name="T80" fmla="*/ 2147483647 w 830"/>
              <a:gd name="T81" fmla="*/ 2147483647 h 440"/>
              <a:gd name="T82" fmla="*/ 2147483647 w 830"/>
              <a:gd name="T83" fmla="*/ 2147483647 h 440"/>
              <a:gd name="T84" fmla="*/ 2147483647 w 830"/>
              <a:gd name="T85" fmla="*/ 2147483647 h 440"/>
              <a:gd name="T86" fmla="*/ 2147483647 w 830"/>
              <a:gd name="T87" fmla="*/ 2147483647 h 440"/>
              <a:gd name="T88" fmla="*/ 2147483647 w 830"/>
              <a:gd name="T89" fmla="*/ 2147483647 h 440"/>
              <a:gd name="T90" fmla="*/ 2147483647 w 830"/>
              <a:gd name="T91" fmla="*/ 2147483647 h 440"/>
              <a:gd name="T92" fmla="*/ 2147483647 w 830"/>
              <a:gd name="T93" fmla="*/ 2147483647 h 440"/>
              <a:gd name="T94" fmla="*/ 2147483647 w 830"/>
              <a:gd name="T95" fmla="*/ 2147483647 h 440"/>
              <a:gd name="T96" fmla="*/ 2147483647 w 830"/>
              <a:gd name="T97" fmla="*/ 2147483647 h 440"/>
              <a:gd name="T98" fmla="*/ 2147483647 w 830"/>
              <a:gd name="T99" fmla="*/ 2147483647 h 4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440"/>
              <a:gd name="T152" fmla="*/ 830 w 830"/>
              <a:gd name="T153" fmla="*/ 440 h 4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440">
                <a:moveTo>
                  <a:pt x="473" y="95"/>
                </a:moveTo>
                <a:lnTo>
                  <a:pt x="453" y="85"/>
                </a:lnTo>
                <a:lnTo>
                  <a:pt x="425" y="53"/>
                </a:lnTo>
                <a:lnTo>
                  <a:pt x="411" y="42"/>
                </a:lnTo>
                <a:lnTo>
                  <a:pt x="411" y="37"/>
                </a:lnTo>
                <a:lnTo>
                  <a:pt x="397" y="32"/>
                </a:lnTo>
                <a:lnTo>
                  <a:pt x="390" y="26"/>
                </a:lnTo>
                <a:lnTo>
                  <a:pt x="383" y="18"/>
                </a:lnTo>
                <a:lnTo>
                  <a:pt x="383" y="8"/>
                </a:lnTo>
                <a:lnTo>
                  <a:pt x="383" y="0"/>
                </a:lnTo>
                <a:lnTo>
                  <a:pt x="362" y="3"/>
                </a:lnTo>
                <a:lnTo>
                  <a:pt x="348" y="11"/>
                </a:lnTo>
                <a:lnTo>
                  <a:pt x="341" y="18"/>
                </a:lnTo>
                <a:lnTo>
                  <a:pt x="348" y="24"/>
                </a:lnTo>
                <a:lnTo>
                  <a:pt x="356" y="32"/>
                </a:lnTo>
                <a:lnTo>
                  <a:pt x="356" y="40"/>
                </a:lnTo>
                <a:lnTo>
                  <a:pt x="356" y="45"/>
                </a:lnTo>
                <a:lnTo>
                  <a:pt x="356" y="53"/>
                </a:lnTo>
                <a:lnTo>
                  <a:pt x="356" y="61"/>
                </a:lnTo>
                <a:lnTo>
                  <a:pt x="356" y="66"/>
                </a:lnTo>
                <a:lnTo>
                  <a:pt x="306" y="63"/>
                </a:lnTo>
                <a:lnTo>
                  <a:pt x="286" y="58"/>
                </a:lnTo>
                <a:lnTo>
                  <a:pt x="278" y="50"/>
                </a:lnTo>
                <a:lnTo>
                  <a:pt x="265" y="34"/>
                </a:lnTo>
                <a:lnTo>
                  <a:pt x="258" y="29"/>
                </a:lnTo>
                <a:lnTo>
                  <a:pt x="243" y="21"/>
                </a:lnTo>
                <a:lnTo>
                  <a:pt x="243" y="16"/>
                </a:lnTo>
                <a:lnTo>
                  <a:pt x="237" y="8"/>
                </a:lnTo>
                <a:lnTo>
                  <a:pt x="223" y="3"/>
                </a:lnTo>
                <a:lnTo>
                  <a:pt x="202" y="5"/>
                </a:lnTo>
                <a:lnTo>
                  <a:pt x="202" y="11"/>
                </a:lnTo>
                <a:lnTo>
                  <a:pt x="195" y="18"/>
                </a:lnTo>
                <a:lnTo>
                  <a:pt x="195" y="26"/>
                </a:lnTo>
                <a:lnTo>
                  <a:pt x="195" y="32"/>
                </a:lnTo>
                <a:lnTo>
                  <a:pt x="209" y="37"/>
                </a:lnTo>
                <a:lnTo>
                  <a:pt x="209" y="45"/>
                </a:lnTo>
                <a:lnTo>
                  <a:pt x="216" y="53"/>
                </a:lnTo>
                <a:lnTo>
                  <a:pt x="223" y="66"/>
                </a:lnTo>
                <a:lnTo>
                  <a:pt x="223" y="77"/>
                </a:lnTo>
                <a:lnTo>
                  <a:pt x="230" y="85"/>
                </a:lnTo>
                <a:lnTo>
                  <a:pt x="237" y="90"/>
                </a:lnTo>
                <a:lnTo>
                  <a:pt x="265" y="108"/>
                </a:lnTo>
                <a:lnTo>
                  <a:pt x="271" y="119"/>
                </a:lnTo>
                <a:lnTo>
                  <a:pt x="278" y="127"/>
                </a:lnTo>
                <a:lnTo>
                  <a:pt x="278" y="132"/>
                </a:lnTo>
                <a:lnTo>
                  <a:pt x="258" y="137"/>
                </a:lnTo>
                <a:lnTo>
                  <a:pt x="237" y="140"/>
                </a:lnTo>
                <a:lnTo>
                  <a:pt x="209" y="143"/>
                </a:lnTo>
                <a:lnTo>
                  <a:pt x="188" y="145"/>
                </a:lnTo>
                <a:lnTo>
                  <a:pt x="167" y="143"/>
                </a:lnTo>
                <a:lnTo>
                  <a:pt x="132" y="137"/>
                </a:lnTo>
                <a:lnTo>
                  <a:pt x="104" y="132"/>
                </a:lnTo>
                <a:lnTo>
                  <a:pt x="84" y="130"/>
                </a:lnTo>
                <a:lnTo>
                  <a:pt x="70" y="124"/>
                </a:lnTo>
                <a:lnTo>
                  <a:pt x="49" y="106"/>
                </a:lnTo>
                <a:lnTo>
                  <a:pt x="49" y="92"/>
                </a:lnTo>
                <a:lnTo>
                  <a:pt x="42" y="85"/>
                </a:lnTo>
                <a:lnTo>
                  <a:pt x="42" y="74"/>
                </a:lnTo>
                <a:lnTo>
                  <a:pt x="42" y="66"/>
                </a:lnTo>
                <a:lnTo>
                  <a:pt x="35" y="58"/>
                </a:lnTo>
                <a:lnTo>
                  <a:pt x="28" y="50"/>
                </a:lnTo>
                <a:lnTo>
                  <a:pt x="14" y="53"/>
                </a:lnTo>
                <a:lnTo>
                  <a:pt x="7" y="61"/>
                </a:lnTo>
                <a:lnTo>
                  <a:pt x="7" y="69"/>
                </a:lnTo>
                <a:lnTo>
                  <a:pt x="7" y="79"/>
                </a:lnTo>
                <a:lnTo>
                  <a:pt x="0" y="87"/>
                </a:lnTo>
                <a:lnTo>
                  <a:pt x="0" y="95"/>
                </a:lnTo>
                <a:lnTo>
                  <a:pt x="7" y="101"/>
                </a:lnTo>
                <a:lnTo>
                  <a:pt x="7" y="108"/>
                </a:lnTo>
                <a:lnTo>
                  <a:pt x="7" y="116"/>
                </a:lnTo>
                <a:lnTo>
                  <a:pt x="14" y="122"/>
                </a:lnTo>
                <a:lnTo>
                  <a:pt x="35" y="135"/>
                </a:lnTo>
                <a:lnTo>
                  <a:pt x="104" y="164"/>
                </a:lnTo>
                <a:lnTo>
                  <a:pt x="104" y="172"/>
                </a:lnTo>
                <a:lnTo>
                  <a:pt x="104" y="177"/>
                </a:lnTo>
                <a:lnTo>
                  <a:pt x="91" y="185"/>
                </a:lnTo>
                <a:lnTo>
                  <a:pt x="70" y="196"/>
                </a:lnTo>
                <a:lnTo>
                  <a:pt x="56" y="201"/>
                </a:lnTo>
                <a:lnTo>
                  <a:pt x="49" y="206"/>
                </a:lnTo>
                <a:lnTo>
                  <a:pt x="56" y="214"/>
                </a:lnTo>
                <a:lnTo>
                  <a:pt x="70" y="217"/>
                </a:lnTo>
                <a:lnTo>
                  <a:pt x="91" y="222"/>
                </a:lnTo>
                <a:lnTo>
                  <a:pt x="111" y="225"/>
                </a:lnTo>
                <a:lnTo>
                  <a:pt x="126" y="227"/>
                </a:lnTo>
                <a:lnTo>
                  <a:pt x="146" y="235"/>
                </a:lnTo>
                <a:lnTo>
                  <a:pt x="160" y="243"/>
                </a:lnTo>
                <a:lnTo>
                  <a:pt x="160" y="249"/>
                </a:lnTo>
                <a:lnTo>
                  <a:pt x="160" y="257"/>
                </a:lnTo>
                <a:lnTo>
                  <a:pt x="160" y="262"/>
                </a:lnTo>
                <a:lnTo>
                  <a:pt x="160" y="270"/>
                </a:lnTo>
                <a:lnTo>
                  <a:pt x="167" y="278"/>
                </a:lnTo>
                <a:lnTo>
                  <a:pt x="167" y="286"/>
                </a:lnTo>
                <a:lnTo>
                  <a:pt x="181" y="296"/>
                </a:lnTo>
                <a:lnTo>
                  <a:pt x="202" y="304"/>
                </a:lnTo>
                <a:lnTo>
                  <a:pt x="202" y="312"/>
                </a:lnTo>
                <a:lnTo>
                  <a:pt x="188" y="320"/>
                </a:lnTo>
                <a:lnTo>
                  <a:pt x="181" y="325"/>
                </a:lnTo>
                <a:lnTo>
                  <a:pt x="174" y="333"/>
                </a:lnTo>
                <a:lnTo>
                  <a:pt x="167" y="344"/>
                </a:lnTo>
                <a:lnTo>
                  <a:pt x="154" y="349"/>
                </a:lnTo>
                <a:lnTo>
                  <a:pt x="146" y="357"/>
                </a:lnTo>
                <a:lnTo>
                  <a:pt x="146" y="365"/>
                </a:lnTo>
                <a:lnTo>
                  <a:pt x="154" y="370"/>
                </a:lnTo>
                <a:lnTo>
                  <a:pt x="167" y="378"/>
                </a:lnTo>
                <a:lnTo>
                  <a:pt x="181" y="378"/>
                </a:lnTo>
                <a:lnTo>
                  <a:pt x="202" y="378"/>
                </a:lnTo>
                <a:lnTo>
                  <a:pt x="237" y="376"/>
                </a:lnTo>
                <a:lnTo>
                  <a:pt x="251" y="368"/>
                </a:lnTo>
                <a:lnTo>
                  <a:pt x="265" y="360"/>
                </a:lnTo>
                <a:lnTo>
                  <a:pt x="278" y="354"/>
                </a:lnTo>
                <a:lnTo>
                  <a:pt x="293" y="352"/>
                </a:lnTo>
                <a:lnTo>
                  <a:pt x="313" y="354"/>
                </a:lnTo>
                <a:lnTo>
                  <a:pt x="328" y="357"/>
                </a:lnTo>
                <a:lnTo>
                  <a:pt x="341" y="365"/>
                </a:lnTo>
                <a:lnTo>
                  <a:pt x="348" y="370"/>
                </a:lnTo>
                <a:lnTo>
                  <a:pt x="362" y="378"/>
                </a:lnTo>
                <a:lnTo>
                  <a:pt x="383" y="383"/>
                </a:lnTo>
                <a:lnTo>
                  <a:pt x="397" y="389"/>
                </a:lnTo>
                <a:lnTo>
                  <a:pt x="411" y="389"/>
                </a:lnTo>
                <a:lnTo>
                  <a:pt x="418" y="394"/>
                </a:lnTo>
                <a:lnTo>
                  <a:pt x="432" y="397"/>
                </a:lnTo>
                <a:lnTo>
                  <a:pt x="453" y="399"/>
                </a:lnTo>
                <a:lnTo>
                  <a:pt x="460" y="405"/>
                </a:lnTo>
                <a:lnTo>
                  <a:pt x="481" y="407"/>
                </a:lnTo>
                <a:lnTo>
                  <a:pt x="495" y="407"/>
                </a:lnTo>
                <a:lnTo>
                  <a:pt x="508" y="413"/>
                </a:lnTo>
                <a:lnTo>
                  <a:pt x="523" y="413"/>
                </a:lnTo>
                <a:lnTo>
                  <a:pt x="543" y="418"/>
                </a:lnTo>
                <a:lnTo>
                  <a:pt x="564" y="423"/>
                </a:lnTo>
                <a:lnTo>
                  <a:pt x="578" y="428"/>
                </a:lnTo>
                <a:lnTo>
                  <a:pt x="599" y="431"/>
                </a:lnTo>
                <a:lnTo>
                  <a:pt x="627" y="437"/>
                </a:lnTo>
                <a:lnTo>
                  <a:pt x="641" y="439"/>
                </a:lnTo>
                <a:lnTo>
                  <a:pt x="641" y="431"/>
                </a:lnTo>
                <a:lnTo>
                  <a:pt x="641" y="423"/>
                </a:lnTo>
                <a:lnTo>
                  <a:pt x="641" y="418"/>
                </a:lnTo>
                <a:lnTo>
                  <a:pt x="627" y="415"/>
                </a:lnTo>
                <a:lnTo>
                  <a:pt x="620" y="410"/>
                </a:lnTo>
                <a:lnTo>
                  <a:pt x="599" y="407"/>
                </a:lnTo>
                <a:lnTo>
                  <a:pt x="592" y="399"/>
                </a:lnTo>
                <a:lnTo>
                  <a:pt x="585" y="392"/>
                </a:lnTo>
                <a:lnTo>
                  <a:pt x="578" y="386"/>
                </a:lnTo>
                <a:lnTo>
                  <a:pt x="571" y="378"/>
                </a:lnTo>
                <a:lnTo>
                  <a:pt x="571" y="373"/>
                </a:lnTo>
                <a:lnTo>
                  <a:pt x="592" y="360"/>
                </a:lnTo>
                <a:lnTo>
                  <a:pt x="606" y="354"/>
                </a:lnTo>
                <a:lnTo>
                  <a:pt x="627" y="354"/>
                </a:lnTo>
                <a:lnTo>
                  <a:pt x="641" y="354"/>
                </a:lnTo>
                <a:lnTo>
                  <a:pt x="662" y="354"/>
                </a:lnTo>
                <a:lnTo>
                  <a:pt x="683" y="354"/>
                </a:lnTo>
                <a:lnTo>
                  <a:pt x="697" y="352"/>
                </a:lnTo>
                <a:lnTo>
                  <a:pt x="690" y="344"/>
                </a:lnTo>
                <a:lnTo>
                  <a:pt x="675" y="339"/>
                </a:lnTo>
                <a:lnTo>
                  <a:pt x="662" y="333"/>
                </a:lnTo>
                <a:lnTo>
                  <a:pt x="655" y="325"/>
                </a:lnTo>
                <a:lnTo>
                  <a:pt x="641" y="320"/>
                </a:lnTo>
                <a:lnTo>
                  <a:pt x="634" y="309"/>
                </a:lnTo>
                <a:lnTo>
                  <a:pt x="620" y="304"/>
                </a:lnTo>
                <a:lnTo>
                  <a:pt x="613" y="299"/>
                </a:lnTo>
                <a:lnTo>
                  <a:pt x="599" y="291"/>
                </a:lnTo>
                <a:lnTo>
                  <a:pt x="613" y="286"/>
                </a:lnTo>
                <a:lnTo>
                  <a:pt x="627" y="280"/>
                </a:lnTo>
                <a:lnTo>
                  <a:pt x="641" y="278"/>
                </a:lnTo>
                <a:lnTo>
                  <a:pt x="662" y="275"/>
                </a:lnTo>
                <a:lnTo>
                  <a:pt x="675" y="267"/>
                </a:lnTo>
                <a:lnTo>
                  <a:pt x="690" y="264"/>
                </a:lnTo>
                <a:lnTo>
                  <a:pt x="710" y="264"/>
                </a:lnTo>
                <a:lnTo>
                  <a:pt x="725" y="259"/>
                </a:lnTo>
                <a:lnTo>
                  <a:pt x="738" y="254"/>
                </a:lnTo>
                <a:lnTo>
                  <a:pt x="753" y="254"/>
                </a:lnTo>
                <a:lnTo>
                  <a:pt x="780" y="238"/>
                </a:lnTo>
                <a:lnTo>
                  <a:pt x="794" y="233"/>
                </a:lnTo>
                <a:lnTo>
                  <a:pt x="808" y="225"/>
                </a:lnTo>
                <a:lnTo>
                  <a:pt x="822" y="217"/>
                </a:lnTo>
                <a:lnTo>
                  <a:pt x="829" y="212"/>
                </a:lnTo>
                <a:lnTo>
                  <a:pt x="815" y="209"/>
                </a:lnTo>
                <a:lnTo>
                  <a:pt x="794" y="214"/>
                </a:lnTo>
                <a:lnTo>
                  <a:pt x="773" y="220"/>
                </a:lnTo>
                <a:lnTo>
                  <a:pt x="738" y="220"/>
                </a:lnTo>
                <a:lnTo>
                  <a:pt x="718" y="222"/>
                </a:lnTo>
                <a:lnTo>
                  <a:pt x="703" y="217"/>
                </a:lnTo>
                <a:lnTo>
                  <a:pt x="690" y="212"/>
                </a:lnTo>
                <a:lnTo>
                  <a:pt x="675" y="206"/>
                </a:lnTo>
                <a:lnTo>
                  <a:pt x="669" y="201"/>
                </a:lnTo>
                <a:lnTo>
                  <a:pt x="655" y="196"/>
                </a:lnTo>
                <a:lnTo>
                  <a:pt x="641" y="190"/>
                </a:lnTo>
                <a:lnTo>
                  <a:pt x="634" y="182"/>
                </a:lnTo>
                <a:lnTo>
                  <a:pt x="627" y="172"/>
                </a:lnTo>
                <a:lnTo>
                  <a:pt x="627" y="166"/>
                </a:lnTo>
                <a:lnTo>
                  <a:pt x="627" y="159"/>
                </a:lnTo>
                <a:lnTo>
                  <a:pt x="627" y="151"/>
                </a:lnTo>
                <a:lnTo>
                  <a:pt x="599" y="151"/>
                </a:lnTo>
                <a:lnTo>
                  <a:pt x="578" y="151"/>
                </a:lnTo>
                <a:lnTo>
                  <a:pt x="564" y="151"/>
                </a:lnTo>
                <a:lnTo>
                  <a:pt x="543" y="145"/>
                </a:lnTo>
                <a:lnTo>
                  <a:pt x="529" y="145"/>
                </a:lnTo>
                <a:lnTo>
                  <a:pt x="516" y="137"/>
                </a:lnTo>
                <a:lnTo>
                  <a:pt x="508" y="130"/>
                </a:lnTo>
                <a:lnTo>
                  <a:pt x="481" y="108"/>
                </a:lnTo>
                <a:lnTo>
                  <a:pt x="481" y="103"/>
                </a:lnTo>
                <a:lnTo>
                  <a:pt x="481" y="95"/>
                </a:lnTo>
                <a:lnTo>
                  <a:pt x="473" y="95"/>
                </a:lnTo>
              </a:path>
            </a:pathLst>
          </a:custGeom>
          <a:pattFill prst="pct10">
            <a:fgClr>
              <a:srgbClr val="990033"/>
            </a:fgClr>
            <a:bgClr>
              <a:srgbClr val="66FFFF"/>
            </a:bgClr>
          </a:patt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Freeform 10"/>
          <p:cNvSpPr>
            <a:spLocks/>
          </p:cNvSpPr>
          <p:nvPr/>
        </p:nvSpPr>
        <p:spPr bwMode="auto">
          <a:xfrm>
            <a:off x="3783013" y="3565525"/>
            <a:ext cx="88900" cy="166688"/>
          </a:xfrm>
          <a:custGeom>
            <a:avLst/>
            <a:gdLst>
              <a:gd name="T0" fmla="*/ 2147483647 w 124"/>
              <a:gd name="T1" fmla="*/ 0 h 174"/>
              <a:gd name="T2" fmla="*/ 2147483647 w 124"/>
              <a:gd name="T3" fmla="*/ 2147483647 h 174"/>
              <a:gd name="T4" fmla="*/ 2147483647 w 124"/>
              <a:gd name="T5" fmla="*/ 2147483647 h 174"/>
              <a:gd name="T6" fmla="*/ 2147483647 w 124"/>
              <a:gd name="T7" fmla="*/ 2147483647 h 174"/>
              <a:gd name="T8" fmla="*/ 2147483647 w 124"/>
              <a:gd name="T9" fmla="*/ 2147483647 h 174"/>
              <a:gd name="T10" fmla="*/ 2147483647 w 124"/>
              <a:gd name="T11" fmla="*/ 2147483647 h 174"/>
              <a:gd name="T12" fmla="*/ 2147483647 w 124"/>
              <a:gd name="T13" fmla="*/ 2147483647 h 174"/>
              <a:gd name="T14" fmla="*/ 2147483647 w 124"/>
              <a:gd name="T15" fmla="*/ 2147483647 h 174"/>
              <a:gd name="T16" fmla="*/ 2147483647 w 124"/>
              <a:gd name="T17" fmla="*/ 2147483647 h 174"/>
              <a:gd name="T18" fmla="*/ 2147483647 w 124"/>
              <a:gd name="T19" fmla="*/ 2147483647 h 174"/>
              <a:gd name="T20" fmla="*/ 2147483647 w 124"/>
              <a:gd name="T21" fmla="*/ 2147483647 h 174"/>
              <a:gd name="T22" fmla="*/ 2147483647 w 124"/>
              <a:gd name="T23" fmla="*/ 2147483647 h 174"/>
              <a:gd name="T24" fmla="*/ 2147483647 w 124"/>
              <a:gd name="T25" fmla="*/ 2147483647 h 174"/>
              <a:gd name="T26" fmla="*/ 2147483647 w 124"/>
              <a:gd name="T27" fmla="*/ 2147483647 h 174"/>
              <a:gd name="T28" fmla="*/ 2147483647 w 124"/>
              <a:gd name="T29" fmla="*/ 2147483647 h 174"/>
              <a:gd name="T30" fmla="*/ 2147483647 w 124"/>
              <a:gd name="T31" fmla="*/ 2147483647 h 174"/>
              <a:gd name="T32" fmla="*/ 2147483647 w 124"/>
              <a:gd name="T33" fmla="*/ 2147483647 h 174"/>
              <a:gd name="T34" fmla="*/ 2147483647 w 124"/>
              <a:gd name="T35" fmla="*/ 2147483647 h 174"/>
              <a:gd name="T36" fmla="*/ 2147483647 w 124"/>
              <a:gd name="T37" fmla="*/ 2147483647 h 174"/>
              <a:gd name="T38" fmla="*/ 2147483647 w 124"/>
              <a:gd name="T39" fmla="*/ 2147483647 h 174"/>
              <a:gd name="T40" fmla="*/ 2147483647 w 124"/>
              <a:gd name="T41" fmla="*/ 2147483647 h 174"/>
              <a:gd name="T42" fmla="*/ 2147483647 w 124"/>
              <a:gd name="T43" fmla="*/ 2147483647 h 174"/>
              <a:gd name="T44" fmla="*/ 2147483647 w 124"/>
              <a:gd name="T45" fmla="*/ 2147483647 h 174"/>
              <a:gd name="T46" fmla="*/ 0 w 124"/>
              <a:gd name="T47" fmla="*/ 2147483647 h 174"/>
              <a:gd name="T48" fmla="*/ 0 w 124"/>
              <a:gd name="T49" fmla="*/ 2147483647 h 174"/>
              <a:gd name="T50" fmla="*/ 0 w 124"/>
              <a:gd name="T51" fmla="*/ 2147483647 h 174"/>
              <a:gd name="T52" fmla="*/ 2147483647 w 124"/>
              <a:gd name="T53" fmla="*/ 2147483647 h 174"/>
              <a:gd name="T54" fmla="*/ 2147483647 w 124"/>
              <a:gd name="T55" fmla="*/ 2147483647 h 174"/>
              <a:gd name="T56" fmla="*/ 2147483647 w 124"/>
              <a:gd name="T57" fmla="*/ 0 h 174"/>
              <a:gd name="T58" fmla="*/ 2147483647 w 124"/>
              <a:gd name="T59" fmla="*/ 0 h 174"/>
              <a:gd name="T60" fmla="*/ 2147483647 w 124"/>
              <a:gd name="T61" fmla="*/ 2147483647 h 174"/>
              <a:gd name="T62" fmla="*/ 2147483647 w 124"/>
              <a:gd name="T63" fmla="*/ 2147483647 h 174"/>
              <a:gd name="T64" fmla="*/ 2147483647 w 124"/>
              <a:gd name="T65" fmla="*/ 0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174"/>
              <a:gd name="T101" fmla="*/ 124 w 124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174">
                <a:moveTo>
                  <a:pt x="54" y="0"/>
                </a:moveTo>
                <a:lnTo>
                  <a:pt x="58" y="12"/>
                </a:lnTo>
                <a:lnTo>
                  <a:pt x="69" y="17"/>
                </a:lnTo>
                <a:lnTo>
                  <a:pt x="85" y="35"/>
                </a:lnTo>
                <a:lnTo>
                  <a:pt x="104" y="52"/>
                </a:lnTo>
                <a:lnTo>
                  <a:pt x="112" y="58"/>
                </a:lnTo>
                <a:lnTo>
                  <a:pt x="116" y="81"/>
                </a:lnTo>
                <a:lnTo>
                  <a:pt x="123" y="98"/>
                </a:lnTo>
                <a:lnTo>
                  <a:pt x="123" y="121"/>
                </a:lnTo>
                <a:lnTo>
                  <a:pt x="112" y="133"/>
                </a:lnTo>
                <a:lnTo>
                  <a:pt x="104" y="150"/>
                </a:lnTo>
                <a:lnTo>
                  <a:pt x="92" y="167"/>
                </a:lnTo>
                <a:lnTo>
                  <a:pt x="81" y="173"/>
                </a:lnTo>
                <a:lnTo>
                  <a:pt x="73" y="173"/>
                </a:lnTo>
                <a:lnTo>
                  <a:pt x="58" y="173"/>
                </a:lnTo>
                <a:lnTo>
                  <a:pt x="42" y="161"/>
                </a:lnTo>
                <a:lnTo>
                  <a:pt x="31" y="156"/>
                </a:lnTo>
                <a:lnTo>
                  <a:pt x="27" y="144"/>
                </a:lnTo>
                <a:lnTo>
                  <a:pt x="19" y="127"/>
                </a:lnTo>
                <a:lnTo>
                  <a:pt x="15" y="115"/>
                </a:lnTo>
                <a:lnTo>
                  <a:pt x="11" y="92"/>
                </a:lnTo>
                <a:lnTo>
                  <a:pt x="8" y="75"/>
                </a:lnTo>
                <a:lnTo>
                  <a:pt x="4" y="63"/>
                </a:lnTo>
                <a:lnTo>
                  <a:pt x="0" y="46"/>
                </a:lnTo>
                <a:lnTo>
                  <a:pt x="0" y="29"/>
                </a:lnTo>
                <a:lnTo>
                  <a:pt x="0" y="17"/>
                </a:lnTo>
                <a:lnTo>
                  <a:pt x="8" y="12"/>
                </a:lnTo>
                <a:lnTo>
                  <a:pt x="19" y="6"/>
                </a:lnTo>
                <a:lnTo>
                  <a:pt x="31" y="0"/>
                </a:lnTo>
                <a:lnTo>
                  <a:pt x="39" y="0"/>
                </a:lnTo>
                <a:lnTo>
                  <a:pt x="50" y="6"/>
                </a:lnTo>
                <a:lnTo>
                  <a:pt x="62" y="17"/>
                </a:lnTo>
                <a:lnTo>
                  <a:pt x="54" y="0"/>
                </a:lnTo>
              </a:path>
            </a:pathLst>
          </a:custGeom>
          <a:gradFill rotWithShape="0">
            <a:gsLst>
              <a:gs pos="0">
                <a:srgbClr val="12000A"/>
              </a:gs>
              <a:gs pos="50000">
                <a:srgbClr val="3C0023"/>
              </a:gs>
              <a:gs pos="100000">
                <a:srgbClr val="12000A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Freeform 11"/>
          <p:cNvSpPr>
            <a:spLocks/>
          </p:cNvSpPr>
          <p:nvPr/>
        </p:nvSpPr>
        <p:spPr bwMode="auto">
          <a:xfrm>
            <a:off x="4122738" y="3971925"/>
            <a:ext cx="88900" cy="166688"/>
          </a:xfrm>
          <a:custGeom>
            <a:avLst/>
            <a:gdLst>
              <a:gd name="T0" fmla="*/ 2147483647 w 124"/>
              <a:gd name="T1" fmla="*/ 0 h 174"/>
              <a:gd name="T2" fmla="*/ 2147483647 w 124"/>
              <a:gd name="T3" fmla="*/ 2147483647 h 174"/>
              <a:gd name="T4" fmla="*/ 2147483647 w 124"/>
              <a:gd name="T5" fmla="*/ 2147483647 h 174"/>
              <a:gd name="T6" fmla="*/ 2147483647 w 124"/>
              <a:gd name="T7" fmla="*/ 2147483647 h 174"/>
              <a:gd name="T8" fmla="*/ 2147483647 w 124"/>
              <a:gd name="T9" fmla="*/ 2147483647 h 174"/>
              <a:gd name="T10" fmla="*/ 2147483647 w 124"/>
              <a:gd name="T11" fmla="*/ 2147483647 h 174"/>
              <a:gd name="T12" fmla="*/ 2147483647 w 124"/>
              <a:gd name="T13" fmla="*/ 2147483647 h 174"/>
              <a:gd name="T14" fmla="*/ 2147483647 w 124"/>
              <a:gd name="T15" fmla="*/ 2147483647 h 174"/>
              <a:gd name="T16" fmla="*/ 2147483647 w 124"/>
              <a:gd name="T17" fmla="*/ 2147483647 h 174"/>
              <a:gd name="T18" fmla="*/ 2147483647 w 124"/>
              <a:gd name="T19" fmla="*/ 2147483647 h 174"/>
              <a:gd name="T20" fmla="*/ 2147483647 w 124"/>
              <a:gd name="T21" fmla="*/ 2147483647 h 174"/>
              <a:gd name="T22" fmla="*/ 2147483647 w 124"/>
              <a:gd name="T23" fmla="*/ 2147483647 h 174"/>
              <a:gd name="T24" fmla="*/ 2147483647 w 124"/>
              <a:gd name="T25" fmla="*/ 2147483647 h 174"/>
              <a:gd name="T26" fmla="*/ 2147483647 w 124"/>
              <a:gd name="T27" fmla="*/ 2147483647 h 174"/>
              <a:gd name="T28" fmla="*/ 2147483647 w 124"/>
              <a:gd name="T29" fmla="*/ 2147483647 h 174"/>
              <a:gd name="T30" fmla="*/ 2147483647 w 124"/>
              <a:gd name="T31" fmla="*/ 2147483647 h 174"/>
              <a:gd name="T32" fmla="*/ 2147483647 w 124"/>
              <a:gd name="T33" fmla="*/ 2147483647 h 174"/>
              <a:gd name="T34" fmla="*/ 2147483647 w 124"/>
              <a:gd name="T35" fmla="*/ 2147483647 h 174"/>
              <a:gd name="T36" fmla="*/ 2147483647 w 124"/>
              <a:gd name="T37" fmla="*/ 2147483647 h 174"/>
              <a:gd name="T38" fmla="*/ 2147483647 w 124"/>
              <a:gd name="T39" fmla="*/ 2147483647 h 174"/>
              <a:gd name="T40" fmla="*/ 2147483647 w 124"/>
              <a:gd name="T41" fmla="*/ 2147483647 h 174"/>
              <a:gd name="T42" fmla="*/ 2147483647 w 124"/>
              <a:gd name="T43" fmla="*/ 2147483647 h 174"/>
              <a:gd name="T44" fmla="*/ 2147483647 w 124"/>
              <a:gd name="T45" fmla="*/ 2147483647 h 174"/>
              <a:gd name="T46" fmla="*/ 0 w 124"/>
              <a:gd name="T47" fmla="*/ 2147483647 h 174"/>
              <a:gd name="T48" fmla="*/ 0 w 124"/>
              <a:gd name="T49" fmla="*/ 2147483647 h 174"/>
              <a:gd name="T50" fmla="*/ 0 w 124"/>
              <a:gd name="T51" fmla="*/ 2147483647 h 174"/>
              <a:gd name="T52" fmla="*/ 2147483647 w 124"/>
              <a:gd name="T53" fmla="*/ 2147483647 h 174"/>
              <a:gd name="T54" fmla="*/ 2147483647 w 124"/>
              <a:gd name="T55" fmla="*/ 2147483647 h 174"/>
              <a:gd name="T56" fmla="*/ 2147483647 w 124"/>
              <a:gd name="T57" fmla="*/ 0 h 174"/>
              <a:gd name="T58" fmla="*/ 2147483647 w 124"/>
              <a:gd name="T59" fmla="*/ 0 h 174"/>
              <a:gd name="T60" fmla="*/ 2147483647 w 124"/>
              <a:gd name="T61" fmla="*/ 2147483647 h 174"/>
              <a:gd name="T62" fmla="*/ 2147483647 w 124"/>
              <a:gd name="T63" fmla="*/ 2147483647 h 174"/>
              <a:gd name="T64" fmla="*/ 2147483647 w 124"/>
              <a:gd name="T65" fmla="*/ 0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174"/>
              <a:gd name="T101" fmla="*/ 124 w 124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174">
                <a:moveTo>
                  <a:pt x="54" y="0"/>
                </a:moveTo>
                <a:lnTo>
                  <a:pt x="58" y="12"/>
                </a:lnTo>
                <a:lnTo>
                  <a:pt x="69" y="17"/>
                </a:lnTo>
                <a:lnTo>
                  <a:pt x="85" y="35"/>
                </a:lnTo>
                <a:lnTo>
                  <a:pt x="104" y="52"/>
                </a:lnTo>
                <a:lnTo>
                  <a:pt x="112" y="58"/>
                </a:lnTo>
                <a:lnTo>
                  <a:pt x="116" y="81"/>
                </a:lnTo>
                <a:lnTo>
                  <a:pt x="123" y="98"/>
                </a:lnTo>
                <a:lnTo>
                  <a:pt x="123" y="121"/>
                </a:lnTo>
                <a:lnTo>
                  <a:pt x="112" y="133"/>
                </a:lnTo>
                <a:lnTo>
                  <a:pt x="104" y="150"/>
                </a:lnTo>
                <a:lnTo>
                  <a:pt x="92" y="167"/>
                </a:lnTo>
                <a:lnTo>
                  <a:pt x="81" y="173"/>
                </a:lnTo>
                <a:lnTo>
                  <a:pt x="73" y="173"/>
                </a:lnTo>
                <a:lnTo>
                  <a:pt x="58" y="173"/>
                </a:lnTo>
                <a:lnTo>
                  <a:pt x="42" y="161"/>
                </a:lnTo>
                <a:lnTo>
                  <a:pt x="31" y="156"/>
                </a:lnTo>
                <a:lnTo>
                  <a:pt x="27" y="144"/>
                </a:lnTo>
                <a:lnTo>
                  <a:pt x="19" y="127"/>
                </a:lnTo>
                <a:lnTo>
                  <a:pt x="15" y="115"/>
                </a:lnTo>
                <a:lnTo>
                  <a:pt x="11" y="92"/>
                </a:lnTo>
                <a:lnTo>
                  <a:pt x="8" y="75"/>
                </a:lnTo>
                <a:lnTo>
                  <a:pt x="4" y="63"/>
                </a:lnTo>
                <a:lnTo>
                  <a:pt x="0" y="46"/>
                </a:lnTo>
                <a:lnTo>
                  <a:pt x="0" y="29"/>
                </a:lnTo>
                <a:lnTo>
                  <a:pt x="0" y="17"/>
                </a:lnTo>
                <a:lnTo>
                  <a:pt x="8" y="12"/>
                </a:lnTo>
                <a:lnTo>
                  <a:pt x="19" y="6"/>
                </a:lnTo>
                <a:lnTo>
                  <a:pt x="31" y="0"/>
                </a:lnTo>
                <a:lnTo>
                  <a:pt x="39" y="0"/>
                </a:lnTo>
                <a:lnTo>
                  <a:pt x="50" y="6"/>
                </a:lnTo>
                <a:lnTo>
                  <a:pt x="62" y="17"/>
                </a:lnTo>
                <a:lnTo>
                  <a:pt x="54" y="0"/>
                </a:lnTo>
              </a:path>
            </a:pathLst>
          </a:custGeom>
          <a:gradFill rotWithShape="0">
            <a:gsLst>
              <a:gs pos="0">
                <a:srgbClr val="12000A"/>
              </a:gs>
              <a:gs pos="50000">
                <a:srgbClr val="3C0023"/>
              </a:gs>
              <a:gs pos="100000">
                <a:srgbClr val="12000A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Freeform 12"/>
          <p:cNvSpPr>
            <a:spLocks/>
          </p:cNvSpPr>
          <p:nvPr/>
        </p:nvSpPr>
        <p:spPr bwMode="auto">
          <a:xfrm>
            <a:off x="4294188" y="3616325"/>
            <a:ext cx="87312" cy="166688"/>
          </a:xfrm>
          <a:custGeom>
            <a:avLst/>
            <a:gdLst>
              <a:gd name="T0" fmla="*/ 2147483647 w 124"/>
              <a:gd name="T1" fmla="*/ 0 h 174"/>
              <a:gd name="T2" fmla="*/ 2147483647 w 124"/>
              <a:gd name="T3" fmla="*/ 2147483647 h 174"/>
              <a:gd name="T4" fmla="*/ 2147483647 w 124"/>
              <a:gd name="T5" fmla="*/ 2147483647 h 174"/>
              <a:gd name="T6" fmla="*/ 2147483647 w 124"/>
              <a:gd name="T7" fmla="*/ 2147483647 h 174"/>
              <a:gd name="T8" fmla="*/ 2147483647 w 124"/>
              <a:gd name="T9" fmla="*/ 2147483647 h 174"/>
              <a:gd name="T10" fmla="*/ 2147483647 w 124"/>
              <a:gd name="T11" fmla="*/ 2147483647 h 174"/>
              <a:gd name="T12" fmla="*/ 2147483647 w 124"/>
              <a:gd name="T13" fmla="*/ 2147483647 h 174"/>
              <a:gd name="T14" fmla="*/ 2147483647 w 124"/>
              <a:gd name="T15" fmla="*/ 2147483647 h 174"/>
              <a:gd name="T16" fmla="*/ 2147483647 w 124"/>
              <a:gd name="T17" fmla="*/ 2147483647 h 174"/>
              <a:gd name="T18" fmla="*/ 2147483647 w 124"/>
              <a:gd name="T19" fmla="*/ 2147483647 h 174"/>
              <a:gd name="T20" fmla="*/ 2147483647 w 124"/>
              <a:gd name="T21" fmla="*/ 2147483647 h 174"/>
              <a:gd name="T22" fmla="*/ 2147483647 w 124"/>
              <a:gd name="T23" fmla="*/ 2147483647 h 174"/>
              <a:gd name="T24" fmla="*/ 2147483647 w 124"/>
              <a:gd name="T25" fmla="*/ 2147483647 h 174"/>
              <a:gd name="T26" fmla="*/ 2147483647 w 124"/>
              <a:gd name="T27" fmla="*/ 2147483647 h 174"/>
              <a:gd name="T28" fmla="*/ 2147483647 w 124"/>
              <a:gd name="T29" fmla="*/ 2147483647 h 174"/>
              <a:gd name="T30" fmla="*/ 2147483647 w 124"/>
              <a:gd name="T31" fmla="*/ 2147483647 h 174"/>
              <a:gd name="T32" fmla="*/ 2147483647 w 124"/>
              <a:gd name="T33" fmla="*/ 2147483647 h 174"/>
              <a:gd name="T34" fmla="*/ 2147483647 w 124"/>
              <a:gd name="T35" fmla="*/ 2147483647 h 174"/>
              <a:gd name="T36" fmla="*/ 2147483647 w 124"/>
              <a:gd name="T37" fmla="*/ 2147483647 h 174"/>
              <a:gd name="T38" fmla="*/ 2147483647 w 124"/>
              <a:gd name="T39" fmla="*/ 2147483647 h 174"/>
              <a:gd name="T40" fmla="*/ 2147483647 w 124"/>
              <a:gd name="T41" fmla="*/ 2147483647 h 174"/>
              <a:gd name="T42" fmla="*/ 2147483647 w 124"/>
              <a:gd name="T43" fmla="*/ 2147483647 h 174"/>
              <a:gd name="T44" fmla="*/ 2147483647 w 124"/>
              <a:gd name="T45" fmla="*/ 2147483647 h 174"/>
              <a:gd name="T46" fmla="*/ 0 w 124"/>
              <a:gd name="T47" fmla="*/ 2147483647 h 174"/>
              <a:gd name="T48" fmla="*/ 0 w 124"/>
              <a:gd name="T49" fmla="*/ 2147483647 h 174"/>
              <a:gd name="T50" fmla="*/ 0 w 124"/>
              <a:gd name="T51" fmla="*/ 2147483647 h 174"/>
              <a:gd name="T52" fmla="*/ 2147483647 w 124"/>
              <a:gd name="T53" fmla="*/ 2147483647 h 174"/>
              <a:gd name="T54" fmla="*/ 2147483647 w 124"/>
              <a:gd name="T55" fmla="*/ 2147483647 h 174"/>
              <a:gd name="T56" fmla="*/ 2147483647 w 124"/>
              <a:gd name="T57" fmla="*/ 0 h 174"/>
              <a:gd name="T58" fmla="*/ 2147483647 w 124"/>
              <a:gd name="T59" fmla="*/ 0 h 174"/>
              <a:gd name="T60" fmla="*/ 2147483647 w 124"/>
              <a:gd name="T61" fmla="*/ 2147483647 h 174"/>
              <a:gd name="T62" fmla="*/ 2147483647 w 124"/>
              <a:gd name="T63" fmla="*/ 2147483647 h 174"/>
              <a:gd name="T64" fmla="*/ 2147483647 w 124"/>
              <a:gd name="T65" fmla="*/ 0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174"/>
              <a:gd name="T101" fmla="*/ 124 w 124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174">
                <a:moveTo>
                  <a:pt x="54" y="0"/>
                </a:moveTo>
                <a:lnTo>
                  <a:pt x="58" y="12"/>
                </a:lnTo>
                <a:lnTo>
                  <a:pt x="69" y="17"/>
                </a:lnTo>
                <a:lnTo>
                  <a:pt x="85" y="35"/>
                </a:lnTo>
                <a:lnTo>
                  <a:pt x="104" y="52"/>
                </a:lnTo>
                <a:lnTo>
                  <a:pt x="112" y="58"/>
                </a:lnTo>
                <a:lnTo>
                  <a:pt x="116" y="81"/>
                </a:lnTo>
                <a:lnTo>
                  <a:pt x="123" y="98"/>
                </a:lnTo>
                <a:lnTo>
                  <a:pt x="123" y="121"/>
                </a:lnTo>
                <a:lnTo>
                  <a:pt x="112" y="133"/>
                </a:lnTo>
                <a:lnTo>
                  <a:pt x="104" y="150"/>
                </a:lnTo>
                <a:lnTo>
                  <a:pt x="92" y="167"/>
                </a:lnTo>
                <a:lnTo>
                  <a:pt x="81" y="173"/>
                </a:lnTo>
                <a:lnTo>
                  <a:pt x="73" y="173"/>
                </a:lnTo>
                <a:lnTo>
                  <a:pt x="58" y="173"/>
                </a:lnTo>
                <a:lnTo>
                  <a:pt x="42" y="161"/>
                </a:lnTo>
                <a:lnTo>
                  <a:pt x="31" y="156"/>
                </a:lnTo>
                <a:lnTo>
                  <a:pt x="27" y="144"/>
                </a:lnTo>
                <a:lnTo>
                  <a:pt x="19" y="127"/>
                </a:lnTo>
                <a:lnTo>
                  <a:pt x="15" y="115"/>
                </a:lnTo>
                <a:lnTo>
                  <a:pt x="11" y="92"/>
                </a:lnTo>
                <a:lnTo>
                  <a:pt x="8" y="75"/>
                </a:lnTo>
                <a:lnTo>
                  <a:pt x="4" y="63"/>
                </a:lnTo>
                <a:lnTo>
                  <a:pt x="0" y="46"/>
                </a:lnTo>
                <a:lnTo>
                  <a:pt x="0" y="29"/>
                </a:lnTo>
                <a:lnTo>
                  <a:pt x="0" y="17"/>
                </a:lnTo>
                <a:lnTo>
                  <a:pt x="8" y="12"/>
                </a:lnTo>
                <a:lnTo>
                  <a:pt x="19" y="6"/>
                </a:lnTo>
                <a:lnTo>
                  <a:pt x="31" y="0"/>
                </a:lnTo>
                <a:lnTo>
                  <a:pt x="39" y="0"/>
                </a:lnTo>
                <a:lnTo>
                  <a:pt x="50" y="6"/>
                </a:lnTo>
                <a:lnTo>
                  <a:pt x="62" y="17"/>
                </a:lnTo>
                <a:lnTo>
                  <a:pt x="54" y="0"/>
                </a:lnTo>
              </a:path>
            </a:pathLst>
          </a:custGeom>
          <a:gradFill rotWithShape="0">
            <a:gsLst>
              <a:gs pos="0">
                <a:srgbClr val="12000A"/>
              </a:gs>
              <a:gs pos="50000">
                <a:srgbClr val="3C0023"/>
              </a:gs>
              <a:gs pos="100000">
                <a:srgbClr val="12000A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Freeform 13"/>
          <p:cNvSpPr>
            <a:spLocks/>
          </p:cNvSpPr>
          <p:nvPr/>
        </p:nvSpPr>
        <p:spPr bwMode="auto">
          <a:xfrm>
            <a:off x="4605338" y="3970338"/>
            <a:ext cx="87312" cy="166687"/>
          </a:xfrm>
          <a:custGeom>
            <a:avLst/>
            <a:gdLst>
              <a:gd name="T0" fmla="*/ 2147483647 w 124"/>
              <a:gd name="T1" fmla="*/ 0 h 174"/>
              <a:gd name="T2" fmla="*/ 2147483647 w 124"/>
              <a:gd name="T3" fmla="*/ 2147483647 h 174"/>
              <a:gd name="T4" fmla="*/ 2147483647 w 124"/>
              <a:gd name="T5" fmla="*/ 2147483647 h 174"/>
              <a:gd name="T6" fmla="*/ 2147483647 w 124"/>
              <a:gd name="T7" fmla="*/ 2147483647 h 174"/>
              <a:gd name="T8" fmla="*/ 2147483647 w 124"/>
              <a:gd name="T9" fmla="*/ 2147483647 h 174"/>
              <a:gd name="T10" fmla="*/ 2147483647 w 124"/>
              <a:gd name="T11" fmla="*/ 2147483647 h 174"/>
              <a:gd name="T12" fmla="*/ 2147483647 w 124"/>
              <a:gd name="T13" fmla="*/ 2147483647 h 174"/>
              <a:gd name="T14" fmla="*/ 2147483647 w 124"/>
              <a:gd name="T15" fmla="*/ 2147483647 h 174"/>
              <a:gd name="T16" fmla="*/ 2147483647 w 124"/>
              <a:gd name="T17" fmla="*/ 2147483647 h 174"/>
              <a:gd name="T18" fmla="*/ 2147483647 w 124"/>
              <a:gd name="T19" fmla="*/ 2147483647 h 174"/>
              <a:gd name="T20" fmla="*/ 2147483647 w 124"/>
              <a:gd name="T21" fmla="*/ 2147483647 h 174"/>
              <a:gd name="T22" fmla="*/ 2147483647 w 124"/>
              <a:gd name="T23" fmla="*/ 2147483647 h 174"/>
              <a:gd name="T24" fmla="*/ 2147483647 w 124"/>
              <a:gd name="T25" fmla="*/ 2147483647 h 174"/>
              <a:gd name="T26" fmla="*/ 2147483647 w 124"/>
              <a:gd name="T27" fmla="*/ 2147483647 h 174"/>
              <a:gd name="T28" fmla="*/ 2147483647 w 124"/>
              <a:gd name="T29" fmla="*/ 2147483647 h 174"/>
              <a:gd name="T30" fmla="*/ 2147483647 w 124"/>
              <a:gd name="T31" fmla="*/ 2147483647 h 174"/>
              <a:gd name="T32" fmla="*/ 2147483647 w 124"/>
              <a:gd name="T33" fmla="*/ 2147483647 h 174"/>
              <a:gd name="T34" fmla="*/ 2147483647 w 124"/>
              <a:gd name="T35" fmla="*/ 2147483647 h 174"/>
              <a:gd name="T36" fmla="*/ 2147483647 w 124"/>
              <a:gd name="T37" fmla="*/ 2147483647 h 174"/>
              <a:gd name="T38" fmla="*/ 2147483647 w 124"/>
              <a:gd name="T39" fmla="*/ 2147483647 h 174"/>
              <a:gd name="T40" fmla="*/ 2147483647 w 124"/>
              <a:gd name="T41" fmla="*/ 2147483647 h 174"/>
              <a:gd name="T42" fmla="*/ 2147483647 w 124"/>
              <a:gd name="T43" fmla="*/ 2147483647 h 174"/>
              <a:gd name="T44" fmla="*/ 2147483647 w 124"/>
              <a:gd name="T45" fmla="*/ 2147483647 h 174"/>
              <a:gd name="T46" fmla="*/ 0 w 124"/>
              <a:gd name="T47" fmla="*/ 2147483647 h 174"/>
              <a:gd name="T48" fmla="*/ 0 w 124"/>
              <a:gd name="T49" fmla="*/ 2147483647 h 174"/>
              <a:gd name="T50" fmla="*/ 0 w 124"/>
              <a:gd name="T51" fmla="*/ 2147483647 h 174"/>
              <a:gd name="T52" fmla="*/ 2147483647 w 124"/>
              <a:gd name="T53" fmla="*/ 2147483647 h 174"/>
              <a:gd name="T54" fmla="*/ 2147483647 w 124"/>
              <a:gd name="T55" fmla="*/ 2147483647 h 174"/>
              <a:gd name="T56" fmla="*/ 2147483647 w 124"/>
              <a:gd name="T57" fmla="*/ 0 h 174"/>
              <a:gd name="T58" fmla="*/ 2147483647 w 124"/>
              <a:gd name="T59" fmla="*/ 0 h 174"/>
              <a:gd name="T60" fmla="*/ 2147483647 w 124"/>
              <a:gd name="T61" fmla="*/ 2147483647 h 174"/>
              <a:gd name="T62" fmla="*/ 2147483647 w 124"/>
              <a:gd name="T63" fmla="*/ 2147483647 h 174"/>
              <a:gd name="T64" fmla="*/ 2147483647 w 124"/>
              <a:gd name="T65" fmla="*/ 0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174"/>
              <a:gd name="T101" fmla="*/ 124 w 124"/>
              <a:gd name="T102" fmla="*/ 174 h 1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174">
                <a:moveTo>
                  <a:pt x="54" y="0"/>
                </a:moveTo>
                <a:lnTo>
                  <a:pt x="58" y="12"/>
                </a:lnTo>
                <a:lnTo>
                  <a:pt x="69" y="17"/>
                </a:lnTo>
                <a:lnTo>
                  <a:pt x="85" y="35"/>
                </a:lnTo>
                <a:lnTo>
                  <a:pt x="104" y="52"/>
                </a:lnTo>
                <a:lnTo>
                  <a:pt x="112" y="58"/>
                </a:lnTo>
                <a:lnTo>
                  <a:pt x="116" y="81"/>
                </a:lnTo>
                <a:lnTo>
                  <a:pt x="123" y="98"/>
                </a:lnTo>
                <a:lnTo>
                  <a:pt x="123" y="121"/>
                </a:lnTo>
                <a:lnTo>
                  <a:pt x="112" y="133"/>
                </a:lnTo>
                <a:lnTo>
                  <a:pt x="104" y="150"/>
                </a:lnTo>
                <a:lnTo>
                  <a:pt x="92" y="167"/>
                </a:lnTo>
                <a:lnTo>
                  <a:pt x="81" y="173"/>
                </a:lnTo>
                <a:lnTo>
                  <a:pt x="73" y="173"/>
                </a:lnTo>
                <a:lnTo>
                  <a:pt x="58" y="173"/>
                </a:lnTo>
                <a:lnTo>
                  <a:pt x="42" y="161"/>
                </a:lnTo>
                <a:lnTo>
                  <a:pt x="31" y="156"/>
                </a:lnTo>
                <a:lnTo>
                  <a:pt x="27" y="144"/>
                </a:lnTo>
                <a:lnTo>
                  <a:pt x="19" y="127"/>
                </a:lnTo>
                <a:lnTo>
                  <a:pt x="15" y="115"/>
                </a:lnTo>
                <a:lnTo>
                  <a:pt x="11" y="92"/>
                </a:lnTo>
                <a:lnTo>
                  <a:pt x="8" y="75"/>
                </a:lnTo>
                <a:lnTo>
                  <a:pt x="4" y="63"/>
                </a:lnTo>
                <a:lnTo>
                  <a:pt x="0" y="46"/>
                </a:lnTo>
                <a:lnTo>
                  <a:pt x="0" y="29"/>
                </a:lnTo>
                <a:lnTo>
                  <a:pt x="0" y="17"/>
                </a:lnTo>
                <a:lnTo>
                  <a:pt x="8" y="12"/>
                </a:lnTo>
                <a:lnTo>
                  <a:pt x="19" y="6"/>
                </a:lnTo>
                <a:lnTo>
                  <a:pt x="31" y="0"/>
                </a:lnTo>
                <a:lnTo>
                  <a:pt x="39" y="0"/>
                </a:lnTo>
                <a:lnTo>
                  <a:pt x="50" y="6"/>
                </a:lnTo>
                <a:lnTo>
                  <a:pt x="62" y="17"/>
                </a:lnTo>
                <a:lnTo>
                  <a:pt x="54" y="0"/>
                </a:lnTo>
              </a:path>
            </a:pathLst>
          </a:custGeom>
          <a:gradFill rotWithShape="0">
            <a:gsLst>
              <a:gs pos="0">
                <a:srgbClr val="12000A"/>
              </a:gs>
              <a:gs pos="50000">
                <a:srgbClr val="3C0023"/>
              </a:gs>
              <a:gs pos="100000">
                <a:srgbClr val="12000A"/>
              </a:gs>
            </a:gsLst>
            <a:lin ang="5400000" scaled="1"/>
          </a:gra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Freeform 14" descr="Solid diamond"/>
          <p:cNvSpPr>
            <a:spLocks/>
          </p:cNvSpPr>
          <p:nvPr/>
        </p:nvSpPr>
        <p:spPr bwMode="auto">
          <a:xfrm>
            <a:off x="5892800" y="3182938"/>
            <a:ext cx="192088" cy="306387"/>
          </a:xfrm>
          <a:custGeom>
            <a:avLst/>
            <a:gdLst>
              <a:gd name="T0" fmla="*/ 2147483647 w 121"/>
              <a:gd name="T1" fmla="*/ 2147483647 h 193"/>
              <a:gd name="T2" fmla="*/ 2147483647 w 121"/>
              <a:gd name="T3" fmla="*/ 2147483647 h 193"/>
              <a:gd name="T4" fmla="*/ 2147483647 w 121"/>
              <a:gd name="T5" fmla="*/ 2147483647 h 193"/>
              <a:gd name="T6" fmla="*/ 2147483647 w 121"/>
              <a:gd name="T7" fmla="*/ 2147483647 h 193"/>
              <a:gd name="T8" fmla="*/ 2147483647 w 121"/>
              <a:gd name="T9" fmla="*/ 2147483647 h 193"/>
              <a:gd name="T10" fmla="*/ 2147483647 w 121"/>
              <a:gd name="T11" fmla="*/ 2147483647 h 193"/>
              <a:gd name="T12" fmla="*/ 2147483647 w 121"/>
              <a:gd name="T13" fmla="*/ 2147483647 h 193"/>
              <a:gd name="T14" fmla="*/ 2147483647 w 121"/>
              <a:gd name="T15" fmla="*/ 2147483647 h 193"/>
              <a:gd name="T16" fmla="*/ 2147483647 w 121"/>
              <a:gd name="T17" fmla="*/ 2147483647 h 193"/>
              <a:gd name="T18" fmla="*/ 2147483647 w 121"/>
              <a:gd name="T19" fmla="*/ 2147483647 h 193"/>
              <a:gd name="T20" fmla="*/ 2147483647 w 121"/>
              <a:gd name="T21" fmla="*/ 2147483647 h 193"/>
              <a:gd name="T22" fmla="*/ 2147483647 w 121"/>
              <a:gd name="T23" fmla="*/ 2147483647 h 193"/>
              <a:gd name="T24" fmla="*/ 2147483647 w 121"/>
              <a:gd name="T25" fmla="*/ 2147483647 h 193"/>
              <a:gd name="T26" fmla="*/ 2147483647 w 121"/>
              <a:gd name="T27" fmla="*/ 2147483647 h 193"/>
              <a:gd name="T28" fmla="*/ 2147483647 w 121"/>
              <a:gd name="T29" fmla="*/ 2147483647 h 193"/>
              <a:gd name="T30" fmla="*/ 2147483647 w 121"/>
              <a:gd name="T31" fmla="*/ 2147483647 h 193"/>
              <a:gd name="T32" fmla="*/ 2147483647 w 121"/>
              <a:gd name="T33" fmla="*/ 2147483647 h 193"/>
              <a:gd name="T34" fmla="*/ 2147483647 w 121"/>
              <a:gd name="T35" fmla="*/ 2147483647 h 193"/>
              <a:gd name="T36" fmla="*/ 2147483647 w 121"/>
              <a:gd name="T37" fmla="*/ 2147483647 h 193"/>
              <a:gd name="T38" fmla="*/ 2147483647 w 121"/>
              <a:gd name="T39" fmla="*/ 2147483647 h 193"/>
              <a:gd name="T40" fmla="*/ 2147483647 w 121"/>
              <a:gd name="T41" fmla="*/ 2147483647 h 193"/>
              <a:gd name="T42" fmla="*/ 2147483647 w 121"/>
              <a:gd name="T43" fmla="*/ 2147483647 h 193"/>
              <a:gd name="T44" fmla="*/ 2147483647 w 121"/>
              <a:gd name="T45" fmla="*/ 2147483647 h 193"/>
              <a:gd name="T46" fmla="*/ 2147483647 w 121"/>
              <a:gd name="T47" fmla="*/ 2147483647 h 193"/>
              <a:gd name="T48" fmla="*/ 2147483647 w 121"/>
              <a:gd name="T49" fmla="*/ 2147483647 h 193"/>
              <a:gd name="T50" fmla="*/ 2147483647 w 121"/>
              <a:gd name="T51" fmla="*/ 2147483647 h 193"/>
              <a:gd name="T52" fmla="*/ 2147483647 w 121"/>
              <a:gd name="T53" fmla="*/ 2147483647 h 193"/>
              <a:gd name="T54" fmla="*/ 2147483647 w 121"/>
              <a:gd name="T55" fmla="*/ 2147483647 h 193"/>
              <a:gd name="T56" fmla="*/ 2147483647 w 121"/>
              <a:gd name="T57" fmla="*/ 2147483647 h 193"/>
              <a:gd name="T58" fmla="*/ 2147483647 w 121"/>
              <a:gd name="T59" fmla="*/ 2147483647 h 193"/>
              <a:gd name="T60" fmla="*/ 2147483647 w 121"/>
              <a:gd name="T61" fmla="*/ 2147483647 h 193"/>
              <a:gd name="T62" fmla="*/ 2147483647 w 121"/>
              <a:gd name="T63" fmla="*/ 2147483647 h 193"/>
              <a:gd name="T64" fmla="*/ 2147483647 w 121"/>
              <a:gd name="T65" fmla="*/ 2147483647 h 193"/>
              <a:gd name="T66" fmla="*/ 0 w 121"/>
              <a:gd name="T67" fmla="*/ 2147483647 h 193"/>
              <a:gd name="T68" fmla="*/ 0 w 121"/>
              <a:gd name="T69" fmla="*/ 2147483647 h 193"/>
              <a:gd name="T70" fmla="*/ 0 w 121"/>
              <a:gd name="T71" fmla="*/ 2147483647 h 193"/>
              <a:gd name="T72" fmla="*/ 2147483647 w 121"/>
              <a:gd name="T73" fmla="*/ 2147483647 h 193"/>
              <a:gd name="T74" fmla="*/ 2147483647 w 121"/>
              <a:gd name="T75" fmla="*/ 2147483647 h 193"/>
              <a:gd name="T76" fmla="*/ 2147483647 w 121"/>
              <a:gd name="T77" fmla="*/ 0 h 193"/>
              <a:gd name="T78" fmla="*/ 2147483647 w 121"/>
              <a:gd name="T79" fmla="*/ 0 h 193"/>
              <a:gd name="T80" fmla="*/ 2147483647 w 121"/>
              <a:gd name="T81" fmla="*/ 2147483647 h 1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93"/>
              <a:gd name="T125" fmla="*/ 121 w 121"/>
              <a:gd name="T126" fmla="*/ 193 h 1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93">
                <a:moveTo>
                  <a:pt x="23" y="8"/>
                </a:moveTo>
                <a:lnTo>
                  <a:pt x="38" y="8"/>
                </a:lnTo>
                <a:lnTo>
                  <a:pt x="60" y="15"/>
                </a:lnTo>
                <a:lnTo>
                  <a:pt x="68" y="23"/>
                </a:lnTo>
                <a:lnTo>
                  <a:pt x="75" y="31"/>
                </a:lnTo>
                <a:lnTo>
                  <a:pt x="90" y="46"/>
                </a:lnTo>
                <a:lnTo>
                  <a:pt x="90" y="54"/>
                </a:lnTo>
                <a:lnTo>
                  <a:pt x="98" y="61"/>
                </a:lnTo>
                <a:lnTo>
                  <a:pt x="105" y="84"/>
                </a:lnTo>
                <a:lnTo>
                  <a:pt x="105" y="92"/>
                </a:lnTo>
                <a:lnTo>
                  <a:pt x="113" y="108"/>
                </a:lnTo>
                <a:lnTo>
                  <a:pt x="120" y="131"/>
                </a:lnTo>
                <a:lnTo>
                  <a:pt x="120" y="146"/>
                </a:lnTo>
                <a:lnTo>
                  <a:pt x="120" y="154"/>
                </a:lnTo>
                <a:lnTo>
                  <a:pt x="120" y="169"/>
                </a:lnTo>
                <a:lnTo>
                  <a:pt x="120" y="177"/>
                </a:lnTo>
                <a:lnTo>
                  <a:pt x="120" y="184"/>
                </a:lnTo>
                <a:lnTo>
                  <a:pt x="113" y="192"/>
                </a:lnTo>
                <a:lnTo>
                  <a:pt x="105" y="192"/>
                </a:lnTo>
                <a:lnTo>
                  <a:pt x="98" y="184"/>
                </a:lnTo>
                <a:lnTo>
                  <a:pt x="90" y="169"/>
                </a:lnTo>
                <a:lnTo>
                  <a:pt x="90" y="161"/>
                </a:lnTo>
                <a:lnTo>
                  <a:pt x="90" y="146"/>
                </a:lnTo>
                <a:lnTo>
                  <a:pt x="90" y="123"/>
                </a:lnTo>
                <a:lnTo>
                  <a:pt x="83" y="115"/>
                </a:lnTo>
                <a:lnTo>
                  <a:pt x="68" y="108"/>
                </a:lnTo>
                <a:lnTo>
                  <a:pt x="60" y="100"/>
                </a:lnTo>
                <a:lnTo>
                  <a:pt x="53" y="100"/>
                </a:lnTo>
                <a:lnTo>
                  <a:pt x="38" y="92"/>
                </a:lnTo>
                <a:lnTo>
                  <a:pt x="30" y="84"/>
                </a:lnTo>
                <a:lnTo>
                  <a:pt x="23" y="84"/>
                </a:lnTo>
                <a:lnTo>
                  <a:pt x="15" y="77"/>
                </a:lnTo>
                <a:lnTo>
                  <a:pt x="8" y="69"/>
                </a:lnTo>
                <a:lnTo>
                  <a:pt x="0" y="54"/>
                </a:lnTo>
                <a:lnTo>
                  <a:pt x="0" y="38"/>
                </a:lnTo>
                <a:lnTo>
                  <a:pt x="0" y="31"/>
                </a:lnTo>
                <a:lnTo>
                  <a:pt x="8" y="15"/>
                </a:lnTo>
                <a:lnTo>
                  <a:pt x="8" y="8"/>
                </a:lnTo>
                <a:lnTo>
                  <a:pt x="23" y="0"/>
                </a:lnTo>
                <a:lnTo>
                  <a:pt x="30" y="0"/>
                </a:lnTo>
                <a:lnTo>
                  <a:pt x="23" y="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Freeform 15" descr="Solid diamond"/>
          <p:cNvSpPr>
            <a:spLocks/>
          </p:cNvSpPr>
          <p:nvPr/>
        </p:nvSpPr>
        <p:spPr bwMode="auto">
          <a:xfrm>
            <a:off x="5740400" y="3005138"/>
            <a:ext cx="293688" cy="484187"/>
          </a:xfrm>
          <a:custGeom>
            <a:avLst/>
            <a:gdLst>
              <a:gd name="T0" fmla="*/ 2147483647 w 185"/>
              <a:gd name="T1" fmla="*/ 0 h 305"/>
              <a:gd name="T2" fmla="*/ 2147483647 w 185"/>
              <a:gd name="T3" fmla="*/ 0 h 305"/>
              <a:gd name="T4" fmla="*/ 2147483647 w 185"/>
              <a:gd name="T5" fmla="*/ 0 h 305"/>
              <a:gd name="T6" fmla="*/ 2147483647 w 185"/>
              <a:gd name="T7" fmla="*/ 2147483647 h 305"/>
              <a:gd name="T8" fmla="*/ 2147483647 w 185"/>
              <a:gd name="T9" fmla="*/ 2147483647 h 305"/>
              <a:gd name="T10" fmla="*/ 2147483647 w 185"/>
              <a:gd name="T11" fmla="*/ 2147483647 h 305"/>
              <a:gd name="T12" fmla="*/ 2147483647 w 185"/>
              <a:gd name="T13" fmla="*/ 2147483647 h 305"/>
              <a:gd name="T14" fmla="*/ 2147483647 w 185"/>
              <a:gd name="T15" fmla="*/ 2147483647 h 305"/>
              <a:gd name="T16" fmla="*/ 2147483647 w 185"/>
              <a:gd name="T17" fmla="*/ 2147483647 h 305"/>
              <a:gd name="T18" fmla="*/ 2147483647 w 185"/>
              <a:gd name="T19" fmla="*/ 2147483647 h 305"/>
              <a:gd name="T20" fmla="*/ 0 w 185"/>
              <a:gd name="T21" fmla="*/ 2147483647 h 305"/>
              <a:gd name="T22" fmla="*/ 0 w 185"/>
              <a:gd name="T23" fmla="*/ 2147483647 h 305"/>
              <a:gd name="T24" fmla="*/ 0 w 185"/>
              <a:gd name="T25" fmla="*/ 2147483647 h 305"/>
              <a:gd name="T26" fmla="*/ 0 w 185"/>
              <a:gd name="T27" fmla="*/ 2147483647 h 305"/>
              <a:gd name="T28" fmla="*/ 2147483647 w 185"/>
              <a:gd name="T29" fmla="*/ 2147483647 h 305"/>
              <a:gd name="T30" fmla="*/ 2147483647 w 185"/>
              <a:gd name="T31" fmla="*/ 2147483647 h 305"/>
              <a:gd name="T32" fmla="*/ 2147483647 w 185"/>
              <a:gd name="T33" fmla="*/ 2147483647 h 305"/>
              <a:gd name="T34" fmla="*/ 2147483647 w 185"/>
              <a:gd name="T35" fmla="*/ 2147483647 h 305"/>
              <a:gd name="T36" fmla="*/ 2147483647 w 185"/>
              <a:gd name="T37" fmla="*/ 2147483647 h 305"/>
              <a:gd name="T38" fmla="*/ 2147483647 w 185"/>
              <a:gd name="T39" fmla="*/ 2147483647 h 305"/>
              <a:gd name="T40" fmla="*/ 2147483647 w 185"/>
              <a:gd name="T41" fmla="*/ 2147483647 h 305"/>
              <a:gd name="T42" fmla="*/ 2147483647 w 185"/>
              <a:gd name="T43" fmla="*/ 2147483647 h 305"/>
              <a:gd name="T44" fmla="*/ 2147483647 w 185"/>
              <a:gd name="T45" fmla="*/ 2147483647 h 305"/>
              <a:gd name="T46" fmla="*/ 2147483647 w 185"/>
              <a:gd name="T47" fmla="*/ 2147483647 h 305"/>
              <a:gd name="T48" fmla="*/ 2147483647 w 185"/>
              <a:gd name="T49" fmla="*/ 2147483647 h 305"/>
              <a:gd name="T50" fmla="*/ 2147483647 w 185"/>
              <a:gd name="T51" fmla="*/ 2147483647 h 305"/>
              <a:gd name="T52" fmla="*/ 2147483647 w 185"/>
              <a:gd name="T53" fmla="*/ 2147483647 h 305"/>
              <a:gd name="T54" fmla="*/ 2147483647 w 185"/>
              <a:gd name="T55" fmla="*/ 2147483647 h 305"/>
              <a:gd name="T56" fmla="*/ 2147483647 w 185"/>
              <a:gd name="T57" fmla="*/ 2147483647 h 305"/>
              <a:gd name="T58" fmla="*/ 2147483647 w 185"/>
              <a:gd name="T59" fmla="*/ 2147483647 h 305"/>
              <a:gd name="T60" fmla="*/ 2147483647 w 185"/>
              <a:gd name="T61" fmla="*/ 2147483647 h 305"/>
              <a:gd name="T62" fmla="*/ 2147483647 w 185"/>
              <a:gd name="T63" fmla="*/ 2147483647 h 305"/>
              <a:gd name="T64" fmla="*/ 2147483647 w 185"/>
              <a:gd name="T65" fmla="*/ 2147483647 h 305"/>
              <a:gd name="T66" fmla="*/ 2147483647 w 185"/>
              <a:gd name="T67" fmla="*/ 2147483647 h 305"/>
              <a:gd name="T68" fmla="*/ 2147483647 w 185"/>
              <a:gd name="T69" fmla="*/ 2147483647 h 305"/>
              <a:gd name="T70" fmla="*/ 2147483647 w 185"/>
              <a:gd name="T71" fmla="*/ 2147483647 h 305"/>
              <a:gd name="T72" fmla="*/ 2147483647 w 185"/>
              <a:gd name="T73" fmla="*/ 2147483647 h 305"/>
              <a:gd name="T74" fmla="*/ 2147483647 w 185"/>
              <a:gd name="T75" fmla="*/ 2147483647 h 305"/>
              <a:gd name="T76" fmla="*/ 2147483647 w 185"/>
              <a:gd name="T77" fmla="*/ 2147483647 h 305"/>
              <a:gd name="T78" fmla="*/ 2147483647 w 185"/>
              <a:gd name="T79" fmla="*/ 2147483647 h 305"/>
              <a:gd name="T80" fmla="*/ 2147483647 w 185"/>
              <a:gd name="T81" fmla="*/ 2147483647 h 305"/>
              <a:gd name="T82" fmla="*/ 2147483647 w 185"/>
              <a:gd name="T83" fmla="*/ 2147483647 h 305"/>
              <a:gd name="T84" fmla="*/ 2147483647 w 185"/>
              <a:gd name="T85" fmla="*/ 2147483647 h 305"/>
              <a:gd name="T86" fmla="*/ 2147483647 w 185"/>
              <a:gd name="T87" fmla="*/ 2147483647 h 305"/>
              <a:gd name="T88" fmla="*/ 2147483647 w 185"/>
              <a:gd name="T89" fmla="*/ 2147483647 h 305"/>
              <a:gd name="T90" fmla="*/ 2147483647 w 185"/>
              <a:gd name="T91" fmla="*/ 2147483647 h 305"/>
              <a:gd name="T92" fmla="*/ 2147483647 w 185"/>
              <a:gd name="T93" fmla="*/ 2147483647 h 305"/>
              <a:gd name="T94" fmla="*/ 2147483647 w 185"/>
              <a:gd name="T95" fmla="*/ 2147483647 h 305"/>
              <a:gd name="T96" fmla="*/ 2147483647 w 185"/>
              <a:gd name="T97" fmla="*/ 0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305"/>
              <a:gd name="T149" fmla="*/ 185 w 185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305">
                <a:moveTo>
                  <a:pt x="153" y="0"/>
                </a:moveTo>
                <a:lnTo>
                  <a:pt x="146" y="0"/>
                </a:lnTo>
                <a:lnTo>
                  <a:pt x="115" y="0"/>
                </a:lnTo>
                <a:lnTo>
                  <a:pt x="92" y="8"/>
                </a:lnTo>
                <a:lnTo>
                  <a:pt x="77" y="16"/>
                </a:lnTo>
                <a:lnTo>
                  <a:pt x="61" y="23"/>
                </a:lnTo>
                <a:lnTo>
                  <a:pt x="54" y="31"/>
                </a:lnTo>
                <a:lnTo>
                  <a:pt x="31" y="55"/>
                </a:lnTo>
                <a:lnTo>
                  <a:pt x="15" y="86"/>
                </a:lnTo>
                <a:lnTo>
                  <a:pt x="8" y="117"/>
                </a:lnTo>
                <a:lnTo>
                  <a:pt x="0" y="140"/>
                </a:lnTo>
                <a:lnTo>
                  <a:pt x="0" y="164"/>
                </a:lnTo>
                <a:lnTo>
                  <a:pt x="0" y="203"/>
                </a:lnTo>
                <a:lnTo>
                  <a:pt x="0" y="234"/>
                </a:lnTo>
                <a:lnTo>
                  <a:pt x="8" y="257"/>
                </a:lnTo>
                <a:lnTo>
                  <a:pt x="15" y="265"/>
                </a:lnTo>
                <a:lnTo>
                  <a:pt x="23" y="273"/>
                </a:lnTo>
                <a:lnTo>
                  <a:pt x="31" y="288"/>
                </a:lnTo>
                <a:lnTo>
                  <a:pt x="46" y="296"/>
                </a:lnTo>
                <a:lnTo>
                  <a:pt x="54" y="304"/>
                </a:lnTo>
                <a:lnTo>
                  <a:pt x="61" y="304"/>
                </a:lnTo>
                <a:lnTo>
                  <a:pt x="69" y="304"/>
                </a:lnTo>
                <a:lnTo>
                  <a:pt x="77" y="304"/>
                </a:lnTo>
                <a:lnTo>
                  <a:pt x="92" y="296"/>
                </a:lnTo>
                <a:lnTo>
                  <a:pt x="107" y="281"/>
                </a:lnTo>
                <a:lnTo>
                  <a:pt x="107" y="273"/>
                </a:lnTo>
                <a:lnTo>
                  <a:pt x="115" y="265"/>
                </a:lnTo>
                <a:lnTo>
                  <a:pt x="115" y="257"/>
                </a:lnTo>
                <a:lnTo>
                  <a:pt x="123" y="226"/>
                </a:lnTo>
                <a:lnTo>
                  <a:pt x="123" y="210"/>
                </a:lnTo>
                <a:lnTo>
                  <a:pt x="123" y="195"/>
                </a:lnTo>
                <a:lnTo>
                  <a:pt x="123" y="187"/>
                </a:lnTo>
                <a:lnTo>
                  <a:pt x="123" y="164"/>
                </a:lnTo>
                <a:lnTo>
                  <a:pt x="130" y="148"/>
                </a:lnTo>
                <a:lnTo>
                  <a:pt x="138" y="133"/>
                </a:lnTo>
                <a:lnTo>
                  <a:pt x="146" y="125"/>
                </a:lnTo>
                <a:lnTo>
                  <a:pt x="153" y="125"/>
                </a:lnTo>
                <a:lnTo>
                  <a:pt x="169" y="109"/>
                </a:lnTo>
                <a:lnTo>
                  <a:pt x="176" y="94"/>
                </a:lnTo>
                <a:lnTo>
                  <a:pt x="184" y="86"/>
                </a:lnTo>
                <a:lnTo>
                  <a:pt x="184" y="78"/>
                </a:lnTo>
                <a:lnTo>
                  <a:pt x="184" y="70"/>
                </a:lnTo>
                <a:lnTo>
                  <a:pt x="184" y="55"/>
                </a:lnTo>
                <a:lnTo>
                  <a:pt x="176" y="31"/>
                </a:lnTo>
                <a:lnTo>
                  <a:pt x="169" y="23"/>
                </a:lnTo>
                <a:lnTo>
                  <a:pt x="161" y="16"/>
                </a:lnTo>
                <a:lnTo>
                  <a:pt x="161" y="8"/>
                </a:lnTo>
                <a:lnTo>
                  <a:pt x="153" y="8"/>
                </a:lnTo>
                <a:lnTo>
                  <a:pt x="153" y="0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Rectangle 16"/>
          <p:cNvSpPr>
            <a:spLocks noChangeArrowheads="1"/>
          </p:cNvSpPr>
          <p:nvPr/>
        </p:nvSpPr>
        <p:spPr bwMode="auto">
          <a:xfrm>
            <a:off x="6342063" y="3022600"/>
            <a:ext cx="896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GB" sz="1600" b="1">
                <a:solidFill>
                  <a:srgbClr val="FAFD00"/>
                </a:solidFill>
              </a:rPr>
              <a:t>Re-txn.</a:t>
            </a:r>
          </a:p>
          <a:p>
            <a:r>
              <a:rPr lang="en-GB" sz="1600" b="1">
                <a:solidFill>
                  <a:srgbClr val="FAFD00"/>
                </a:solidFill>
              </a:rPr>
              <a:t>1/12</a:t>
            </a:r>
          </a:p>
        </p:txBody>
      </p:sp>
      <p:sp>
        <p:nvSpPr>
          <p:cNvPr id="87056" name="Freeform 17" descr="Solid diamond"/>
          <p:cNvSpPr>
            <a:spLocks/>
          </p:cNvSpPr>
          <p:nvPr/>
        </p:nvSpPr>
        <p:spPr bwMode="auto">
          <a:xfrm>
            <a:off x="3048000" y="2298700"/>
            <a:ext cx="179388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05" y="76"/>
                </a:lnTo>
                <a:lnTo>
                  <a:pt x="97" y="83"/>
                </a:lnTo>
                <a:lnTo>
                  <a:pt x="90" y="91"/>
                </a:lnTo>
                <a:lnTo>
                  <a:pt x="82" y="98"/>
                </a:lnTo>
                <a:lnTo>
                  <a:pt x="75" y="106"/>
                </a:lnTo>
                <a:lnTo>
                  <a:pt x="60" y="121"/>
                </a:lnTo>
                <a:lnTo>
                  <a:pt x="45" y="128"/>
                </a:lnTo>
                <a:lnTo>
                  <a:pt x="37" y="136"/>
                </a:lnTo>
                <a:lnTo>
                  <a:pt x="30" y="136"/>
                </a:lnTo>
                <a:lnTo>
                  <a:pt x="15" y="128"/>
                </a:lnTo>
                <a:lnTo>
                  <a:pt x="7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Freeform 18" descr="Solid diamond"/>
          <p:cNvSpPr>
            <a:spLocks/>
          </p:cNvSpPr>
          <p:nvPr/>
        </p:nvSpPr>
        <p:spPr bwMode="auto">
          <a:xfrm>
            <a:off x="2984500" y="2260600"/>
            <a:ext cx="179388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12" y="68"/>
                </a:lnTo>
                <a:lnTo>
                  <a:pt x="105" y="83"/>
                </a:lnTo>
                <a:lnTo>
                  <a:pt x="97" y="91"/>
                </a:lnTo>
                <a:lnTo>
                  <a:pt x="90" y="98"/>
                </a:lnTo>
                <a:lnTo>
                  <a:pt x="82" y="106"/>
                </a:lnTo>
                <a:lnTo>
                  <a:pt x="67" y="121"/>
                </a:lnTo>
                <a:lnTo>
                  <a:pt x="52" y="128"/>
                </a:lnTo>
                <a:lnTo>
                  <a:pt x="45" y="136"/>
                </a:lnTo>
                <a:lnTo>
                  <a:pt x="30" y="136"/>
                </a:lnTo>
                <a:lnTo>
                  <a:pt x="22" y="128"/>
                </a:lnTo>
                <a:lnTo>
                  <a:pt x="15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Freeform 19" descr="Solid diamond"/>
          <p:cNvSpPr>
            <a:spLocks/>
          </p:cNvSpPr>
          <p:nvPr/>
        </p:nvSpPr>
        <p:spPr bwMode="auto">
          <a:xfrm>
            <a:off x="990600" y="1905000"/>
            <a:ext cx="2554288" cy="814388"/>
          </a:xfrm>
          <a:custGeom>
            <a:avLst/>
            <a:gdLst>
              <a:gd name="T0" fmla="*/ 2147483647 w 1609"/>
              <a:gd name="T1" fmla="*/ 2147483647 h 513"/>
              <a:gd name="T2" fmla="*/ 2147483647 w 1609"/>
              <a:gd name="T3" fmla="*/ 2147483647 h 513"/>
              <a:gd name="T4" fmla="*/ 2147483647 w 1609"/>
              <a:gd name="T5" fmla="*/ 2147483647 h 513"/>
              <a:gd name="T6" fmla="*/ 2147483647 w 1609"/>
              <a:gd name="T7" fmla="*/ 2147483647 h 513"/>
              <a:gd name="T8" fmla="*/ 2147483647 w 1609"/>
              <a:gd name="T9" fmla="*/ 2147483647 h 513"/>
              <a:gd name="T10" fmla="*/ 2147483647 w 1609"/>
              <a:gd name="T11" fmla="*/ 2147483647 h 513"/>
              <a:gd name="T12" fmla="*/ 2147483647 w 1609"/>
              <a:gd name="T13" fmla="*/ 2147483647 h 513"/>
              <a:gd name="T14" fmla="*/ 2147483647 w 1609"/>
              <a:gd name="T15" fmla="*/ 2147483647 h 513"/>
              <a:gd name="T16" fmla="*/ 2147483647 w 1609"/>
              <a:gd name="T17" fmla="*/ 2147483647 h 513"/>
              <a:gd name="T18" fmla="*/ 2147483647 w 1609"/>
              <a:gd name="T19" fmla="*/ 2147483647 h 513"/>
              <a:gd name="T20" fmla="*/ 2147483647 w 1609"/>
              <a:gd name="T21" fmla="*/ 2147483647 h 513"/>
              <a:gd name="T22" fmla="*/ 2147483647 w 1609"/>
              <a:gd name="T23" fmla="*/ 2147483647 h 513"/>
              <a:gd name="T24" fmla="*/ 2147483647 w 1609"/>
              <a:gd name="T25" fmla="*/ 2147483647 h 513"/>
              <a:gd name="T26" fmla="*/ 2147483647 w 1609"/>
              <a:gd name="T27" fmla="*/ 2147483647 h 513"/>
              <a:gd name="T28" fmla="*/ 2147483647 w 1609"/>
              <a:gd name="T29" fmla="*/ 2147483647 h 513"/>
              <a:gd name="T30" fmla="*/ 2147483647 w 1609"/>
              <a:gd name="T31" fmla="*/ 2147483647 h 513"/>
              <a:gd name="T32" fmla="*/ 2147483647 w 1609"/>
              <a:gd name="T33" fmla="*/ 2147483647 h 513"/>
              <a:gd name="T34" fmla="*/ 2147483647 w 1609"/>
              <a:gd name="T35" fmla="*/ 2147483647 h 513"/>
              <a:gd name="T36" fmla="*/ 2147483647 w 1609"/>
              <a:gd name="T37" fmla="*/ 2147483647 h 513"/>
              <a:gd name="T38" fmla="*/ 2147483647 w 1609"/>
              <a:gd name="T39" fmla="*/ 2147483647 h 513"/>
              <a:gd name="T40" fmla="*/ 2147483647 w 1609"/>
              <a:gd name="T41" fmla="*/ 2147483647 h 513"/>
              <a:gd name="T42" fmla="*/ 2147483647 w 1609"/>
              <a:gd name="T43" fmla="*/ 2147483647 h 513"/>
              <a:gd name="T44" fmla="*/ 2147483647 w 1609"/>
              <a:gd name="T45" fmla="*/ 2147483647 h 513"/>
              <a:gd name="T46" fmla="*/ 2147483647 w 1609"/>
              <a:gd name="T47" fmla="*/ 2147483647 h 513"/>
              <a:gd name="T48" fmla="*/ 2147483647 w 1609"/>
              <a:gd name="T49" fmla="*/ 2147483647 h 513"/>
              <a:gd name="T50" fmla="*/ 2147483647 w 1609"/>
              <a:gd name="T51" fmla="*/ 2147483647 h 513"/>
              <a:gd name="T52" fmla="*/ 2147483647 w 1609"/>
              <a:gd name="T53" fmla="*/ 2147483647 h 513"/>
              <a:gd name="T54" fmla="*/ 2147483647 w 1609"/>
              <a:gd name="T55" fmla="*/ 2147483647 h 513"/>
              <a:gd name="T56" fmla="*/ 2147483647 w 1609"/>
              <a:gd name="T57" fmla="*/ 2147483647 h 513"/>
              <a:gd name="T58" fmla="*/ 2147483647 w 1609"/>
              <a:gd name="T59" fmla="*/ 0 h 513"/>
              <a:gd name="T60" fmla="*/ 2147483647 w 1609"/>
              <a:gd name="T61" fmla="*/ 0 h 513"/>
              <a:gd name="T62" fmla="*/ 2147483647 w 1609"/>
              <a:gd name="T63" fmla="*/ 2147483647 h 513"/>
              <a:gd name="T64" fmla="*/ 2147483647 w 1609"/>
              <a:gd name="T65" fmla="*/ 2147483647 h 513"/>
              <a:gd name="T66" fmla="*/ 2147483647 w 1609"/>
              <a:gd name="T67" fmla="*/ 2147483647 h 513"/>
              <a:gd name="T68" fmla="*/ 2147483647 w 1609"/>
              <a:gd name="T69" fmla="*/ 2147483647 h 513"/>
              <a:gd name="T70" fmla="*/ 2147483647 w 1609"/>
              <a:gd name="T71" fmla="*/ 2147483647 h 513"/>
              <a:gd name="T72" fmla="*/ 2147483647 w 1609"/>
              <a:gd name="T73" fmla="*/ 2147483647 h 513"/>
              <a:gd name="T74" fmla="*/ 2147483647 w 1609"/>
              <a:gd name="T75" fmla="*/ 2147483647 h 513"/>
              <a:gd name="T76" fmla="*/ 2147483647 w 1609"/>
              <a:gd name="T77" fmla="*/ 2147483647 h 513"/>
              <a:gd name="T78" fmla="*/ 2147483647 w 1609"/>
              <a:gd name="T79" fmla="*/ 2147483647 h 513"/>
              <a:gd name="T80" fmla="*/ 2147483647 w 1609"/>
              <a:gd name="T81" fmla="*/ 2147483647 h 513"/>
              <a:gd name="T82" fmla="*/ 2147483647 w 1609"/>
              <a:gd name="T83" fmla="*/ 2147483647 h 513"/>
              <a:gd name="T84" fmla="*/ 2147483647 w 1609"/>
              <a:gd name="T85" fmla="*/ 2147483647 h 513"/>
              <a:gd name="T86" fmla="*/ 2147483647 w 1609"/>
              <a:gd name="T87" fmla="*/ 2147483647 h 513"/>
              <a:gd name="T88" fmla="*/ 2147483647 w 1609"/>
              <a:gd name="T89" fmla="*/ 2147483647 h 513"/>
              <a:gd name="T90" fmla="*/ 2147483647 w 1609"/>
              <a:gd name="T91" fmla="*/ 2147483647 h 513"/>
              <a:gd name="T92" fmla="*/ 2147483647 w 1609"/>
              <a:gd name="T93" fmla="*/ 2147483647 h 513"/>
              <a:gd name="T94" fmla="*/ 2147483647 w 1609"/>
              <a:gd name="T95" fmla="*/ 2147483647 h 513"/>
              <a:gd name="T96" fmla="*/ 2147483647 w 1609"/>
              <a:gd name="T97" fmla="*/ 2147483647 h 513"/>
              <a:gd name="T98" fmla="*/ 2147483647 w 1609"/>
              <a:gd name="T99" fmla="*/ 2147483647 h 513"/>
              <a:gd name="T100" fmla="*/ 2147483647 w 1609"/>
              <a:gd name="T101" fmla="*/ 2147483647 h 513"/>
              <a:gd name="T102" fmla="*/ 2147483647 w 1609"/>
              <a:gd name="T103" fmla="*/ 2147483647 h 513"/>
              <a:gd name="T104" fmla="*/ 2147483647 w 1609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9"/>
              <a:gd name="T160" fmla="*/ 0 h 513"/>
              <a:gd name="T161" fmla="*/ 1609 w 1609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9" h="513">
                <a:moveTo>
                  <a:pt x="191" y="512"/>
                </a:moveTo>
                <a:lnTo>
                  <a:pt x="231" y="512"/>
                </a:lnTo>
                <a:lnTo>
                  <a:pt x="318" y="512"/>
                </a:lnTo>
                <a:lnTo>
                  <a:pt x="398" y="504"/>
                </a:lnTo>
                <a:lnTo>
                  <a:pt x="470" y="504"/>
                </a:lnTo>
                <a:lnTo>
                  <a:pt x="533" y="504"/>
                </a:lnTo>
                <a:lnTo>
                  <a:pt x="597" y="504"/>
                </a:lnTo>
                <a:lnTo>
                  <a:pt x="645" y="504"/>
                </a:lnTo>
                <a:lnTo>
                  <a:pt x="693" y="504"/>
                </a:lnTo>
                <a:lnTo>
                  <a:pt x="708" y="504"/>
                </a:lnTo>
                <a:lnTo>
                  <a:pt x="748" y="504"/>
                </a:lnTo>
                <a:lnTo>
                  <a:pt x="828" y="512"/>
                </a:lnTo>
                <a:lnTo>
                  <a:pt x="892" y="512"/>
                </a:lnTo>
                <a:lnTo>
                  <a:pt x="947" y="512"/>
                </a:lnTo>
                <a:lnTo>
                  <a:pt x="971" y="512"/>
                </a:lnTo>
                <a:lnTo>
                  <a:pt x="995" y="512"/>
                </a:lnTo>
                <a:lnTo>
                  <a:pt x="1043" y="512"/>
                </a:lnTo>
                <a:lnTo>
                  <a:pt x="1099" y="512"/>
                </a:lnTo>
                <a:lnTo>
                  <a:pt x="1170" y="504"/>
                </a:lnTo>
                <a:lnTo>
                  <a:pt x="1202" y="504"/>
                </a:lnTo>
                <a:lnTo>
                  <a:pt x="1234" y="504"/>
                </a:lnTo>
                <a:lnTo>
                  <a:pt x="1298" y="504"/>
                </a:lnTo>
                <a:lnTo>
                  <a:pt x="1369" y="504"/>
                </a:lnTo>
                <a:lnTo>
                  <a:pt x="1457" y="512"/>
                </a:lnTo>
                <a:lnTo>
                  <a:pt x="1497" y="512"/>
                </a:lnTo>
                <a:lnTo>
                  <a:pt x="1505" y="512"/>
                </a:lnTo>
                <a:lnTo>
                  <a:pt x="1520" y="512"/>
                </a:lnTo>
                <a:lnTo>
                  <a:pt x="1544" y="512"/>
                </a:lnTo>
                <a:lnTo>
                  <a:pt x="1560" y="512"/>
                </a:lnTo>
                <a:lnTo>
                  <a:pt x="1568" y="512"/>
                </a:lnTo>
                <a:lnTo>
                  <a:pt x="1592" y="504"/>
                </a:lnTo>
                <a:lnTo>
                  <a:pt x="1600" y="504"/>
                </a:lnTo>
                <a:lnTo>
                  <a:pt x="1608" y="496"/>
                </a:lnTo>
                <a:lnTo>
                  <a:pt x="1608" y="480"/>
                </a:lnTo>
                <a:lnTo>
                  <a:pt x="1608" y="488"/>
                </a:lnTo>
                <a:lnTo>
                  <a:pt x="1600" y="480"/>
                </a:lnTo>
                <a:lnTo>
                  <a:pt x="1584" y="473"/>
                </a:lnTo>
                <a:lnTo>
                  <a:pt x="1576" y="465"/>
                </a:lnTo>
                <a:lnTo>
                  <a:pt x="1560" y="457"/>
                </a:lnTo>
                <a:lnTo>
                  <a:pt x="1505" y="425"/>
                </a:lnTo>
                <a:lnTo>
                  <a:pt x="1457" y="402"/>
                </a:lnTo>
                <a:lnTo>
                  <a:pt x="1409" y="378"/>
                </a:lnTo>
                <a:lnTo>
                  <a:pt x="1377" y="362"/>
                </a:lnTo>
                <a:lnTo>
                  <a:pt x="1353" y="347"/>
                </a:lnTo>
                <a:lnTo>
                  <a:pt x="1306" y="315"/>
                </a:lnTo>
                <a:lnTo>
                  <a:pt x="1250" y="276"/>
                </a:lnTo>
                <a:lnTo>
                  <a:pt x="1194" y="236"/>
                </a:lnTo>
                <a:lnTo>
                  <a:pt x="1162" y="213"/>
                </a:lnTo>
                <a:lnTo>
                  <a:pt x="1130" y="189"/>
                </a:lnTo>
                <a:lnTo>
                  <a:pt x="1083" y="150"/>
                </a:lnTo>
                <a:lnTo>
                  <a:pt x="1027" y="118"/>
                </a:lnTo>
                <a:lnTo>
                  <a:pt x="987" y="95"/>
                </a:lnTo>
                <a:lnTo>
                  <a:pt x="955" y="79"/>
                </a:lnTo>
                <a:lnTo>
                  <a:pt x="931" y="63"/>
                </a:lnTo>
                <a:lnTo>
                  <a:pt x="876" y="39"/>
                </a:lnTo>
                <a:lnTo>
                  <a:pt x="828" y="24"/>
                </a:lnTo>
                <a:lnTo>
                  <a:pt x="788" y="16"/>
                </a:lnTo>
                <a:lnTo>
                  <a:pt x="756" y="8"/>
                </a:lnTo>
                <a:lnTo>
                  <a:pt x="724" y="0"/>
                </a:lnTo>
                <a:lnTo>
                  <a:pt x="685" y="0"/>
                </a:lnTo>
                <a:lnTo>
                  <a:pt x="645" y="0"/>
                </a:lnTo>
                <a:lnTo>
                  <a:pt x="613" y="0"/>
                </a:lnTo>
                <a:lnTo>
                  <a:pt x="597" y="8"/>
                </a:lnTo>
                <a:lnTo>
                  <a:pt x="581" y="16"/>
                </a:lnTo>
                <a:lnTo>
                  <a:pt x="557" y="32"/>
                </a:lnTo>
                <a:lnTo>
                  <a:pt x="533" y="55"/>
                </a:lnTo>
                <a:lnTo>
                  <a:pt x="509" y="79"/>
                </a:lnTo>
                <a:lnTo>
                  <a:pt x="502" y="95"/>
                </a:lnTo>
                <a:lnTo>
                  <a:pt x="494" y="102"/>
                </a:lnTo>
                <a:lnTo>
                  <a:pt x="478" y="134"/>
                </a:lnTo>
                <a:lnTo>
                  <a:pt x="462" y="165"/>
                </a:lnTo>
                <a:lnTo>
                  <a:pt x="454" y="197"/>
                </a:lnTo>
                <a:lnTo>
                  <a:pt x="446" y="213"/>
                </a:lnTo>
                <a:lnTo>
                  <a:pt x="446" y="228"/>
                </a:lnTo>
                <a:lnTo>
                  <a:pt x="438" y="268"/>
                </a:lnTo>
                <a:lnTo>
                  <a:pt x="438" y="299"/>
                </a:lnTo>
                <a:lnTo>
                  <a:pt x="446" y="347"/>
                </a:lnTo>
                <a:lnTo>
                  <a:pt x="454" y="370"/>
                </a:lnTo>
                <a:lnTo>
                  <a:pt x="462" y="386"/>
                </a:lnTo>
                <a:lnTo>
                  <a:pt x="462" y="402"/>
                </a:lnTo>
                <a:lnTo>
                  <a:pt x="454" y="425"/>
                </a:lnTo>
                <a:lnTo>
                  <a:pt x="446" y="433"/>
                </a:lnTo>
                <a:lnTo>
                  <a:pt x="430" y="449"/>
                </a:lnTo>
                <a:lnTo>
                  <a:pt x="406" y="457"/>
                </a:lnTo>
                <a:lnTo>
                  <a:pt x="382" y="465"/>
                </a:lnTo>
                <a:lnTo>
                  <a:pt x="350" y="473"/>
                </a:lnTo>
                <a:lnTo>
                  <a:pt x="334" y="473"/>
                </a:lnTo>
                <a:lnTo>
                  <a:pt x="295" y="480"/>
                </a:lnTo>
                <a:lnTo>
                  <a:pt x="239" y="480"/>
                </a:lnTo>
                <a:lnTo>
                  <a:pt x="175" y="488"/>
                </a:lnTo>
                <a:lnTo>
                  <a:pt x="119" y="496"/>
                </a:lnTo>
                <a:lnTo>
                  <a:pt x="96" y="496"/>
                </a:lnTo>
                <a:lnTo>
                  <a:pt x="88" y="496"/>
                </a:lnTo>
                <a:lnTo>
                  <a:pt x="72" y="496"/>
                </a:lnTo>
                <a:lnTo>
                  <a:pt x="48" y="504"/>
                </a:lnTo>
                <a:lnTo>
                  <a:pt x="32" y="504"/>
                </a:lnTo>
                <a:lnTo>
                  <a:pt x="16" y="504"/>
                </a:lnTo>
                <a:lnTo>
                  <a:pt x="8" y="504"/>
                </a:lnTo>
                <a:lnTo>
                  <a:pt x="0" y="504"/>
                </a:lnTo>
                <a:lnTo>
                  <a:pt x="24" y="512"/>
                </a:lnTo>
                <a:lnTo>
                  <a:pt x="40" y="512"/>
                </a:lnTo>
                <a:lnTo>
                  <a:pt x="64" y="512"/>
                </a:lnTo>
                <a:lnTo>
                  <a:pt x="96" y="512"/>
                </a:lnTo>
                <a:lnTo>
                  <a:pt x="127" y="512"/>
                </a:lnTo>
                <a:lnTo>
                  <a:pt x="167" y="512"/>
                </a:lnTo>
                <a:lnTo>
                  <a:pt x="191" y="512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Oval 20"/>
          <p:cNvSpPr>
            <a:spLocks noChangeArrowheads="1"/>
          </p:cNvSpPr>
          <p:nvPr/>
        </p:nvSpPr>
        <p:spPr bwMode="auto">
          <a:xfrm>
            <a:off x="3028950" y="2520950"/>
            <a:ext cx="63500" cy="63500"/>
          </a:xfrm>
          <a:prstGeom prst="ellipse">
            <a:avLst/>
          </a:prstGeom>
          <a:solidFill>
            <a:srgbClr val="66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60" name="Group 21"/>
          <p:cNvGrpSpPr>
            <a:grpSpLocks/>
          </p:cNvGrpSpPr>
          <p:nvPr/>
        </p:nvGrpSpPr>
        <p:grpSpPr bwMode="auto">
          <a:xfrm>
            <a:off x="1968500" y="2095500"/>
            <a:ext cx="344488" cy="484188"/>
            <a:chOff x="1624" y="2280"/>
            <a:chExt cx="217" cy="305"/>
          </a:xfrm>
        </p:grpSpPr>
        <p:sp>
          <p:nvSpPr>
            <p:cNvPr id="87086" name="Freeform 22" descr="Solid diamond"/>
            <p:cNvSpPr>
              <a:spLocks/>
            </p:cNvSpPr>
            <p:nvPr/>
          </p:nvSpPr>
          <p:spPr bwMode="auto">
            <a:xfrm>
              <a:off x="1720" y="2392"/>
              <a:ext cx="121" cy="193"/>
            </a:xfrm>
            <a:custGeom>
              <a:avLst/>
              <a:gdLst>
                <a:gd name="T0" fmla="*/ 23 w 121"/>
                <a:gd name="T1" fmla="*/ 8 h 193"/>
                <a:gd name="T2" fmla="*/ 38 w 121"/>
                <a:gd name="T3" fmla="*/ 8 h 193"/>
                <a:gd name="T4" fmla="*/ 60 w 121"/>
                <a:gd name="T5" fmla="*/ 15 h 193"/>
                <a:gd name="T6" fmla="*/ 68 w 121"/>
                <a:gd name="T7" fmla="*/ 23 h 193"/>
                <a:gd name="T8" fmla="*/ 75 w 121"/>
                <a:gd name="T9" fmla="*/ 31 h 193"/>
                <a:gd name="T10" fmla="*/ 90 w 121"/>
                <a:gd name="T11" fmla="*/ 46 h 193"/>
                <a:gd name="T12" fmla="*/ 90 w 121"/>
                <a:gd name="T13" fmla="*/ 54 h 193"/>
                <a:gd name="T14" fmla="*/ 98 w 121"/>
                <a:gd name="T15" fmla="*/ 61 h 193"/>
                <a:gd name="T16" fmla="*/ 105 w 121"/>
                <a:gd name="T17" fmla="*/ 84 h 193"/>
                <a:gd name="T18" fmla="*/ 105 w 121"/>
                <a:gd name="T19" fmla="*/ 92 h 193"/>
                <a:gd name="T20" fmla="*/ 113 w 121"/>
                <a:gd name="T21" fmla="*/ 108 h 193"/>
                <a:gd name="T22" fmla="*/ 120 w 121"/>
                <a:gd name="T23" fmla="*/ 131 h 193"/>
                <a:gd name="T24" fmla="*/ 120 w 121"/>
                <a:gd name="T25" fmla="*/ 146 h 193"/>
                <a:gd name="T26" fmla="*/ 120 w 121"/>
                <a:gd name="T27" fmla="*/ 154 h 193"/>
                <a:gd name="T28" fmla="*/ 120 w 121"/>
                <a:gd name="T29" fmla="*/ 169 h 193"/>
                <a:gd name="T30" fmla="*/ 120 w 121"/>
                <a:gd name="T31" fmla="*/ 177 h 193"/>
                <a:gd name="T32" fmla="*/ 120 w 121"/>
                <a:gd name="T33" fmla="*/ 184 h 193"/>
                <a:gd name="T34" fmla="*/ 113 w 121"/>
                <a:gd name="T35" fmla="*/ 192 h 193"/>
                <a:gd name="T36" fmla="*/ 105 w 121"/>
                <a:gd name="T37" fmla="*/ 192 h 193"/>
                <a:gd name="T38" fmla="*/ 98 w 121"/>
                <a:gd name="T39" fmla="*/ 184 h 193"/>
                <a:gd name="T40" fmla="*/ 90 w 121"/>
                <a:gd name="T41" fmla="*/ 169 h 193"/>
                <a:gd name="T42" fmla="*/ 90 w 121"/>
                <a:gd name="T43" fmla="*/ 161 h 193"/>
                <a:gd name="T44" fmla="*/ 90 w 121"/>
                <a:gd name="T45" fmla="*/ 146 h 193"/>
                <a:gd name="T46" fmla="*/ 90 w 121"/>
                <a:gd name="T47" fmla="*/ 123 h 193"/>
                <a:gd name="T48" fmla="*/ 83 w 121"/>
                <a:gd name="T49" fmla="*/ 115 h 193"/>
                <a:gd name="T50" fmla="*/ 68 w 121"/>
                <a:gd name="T51" fmla="*/ 108 h 193"/>
                <a:gd name="T52" fmla="*/ 60 w 121"/>
                <a:gd name="T53" fmla="*/ 100 h 193"/>
                <a:gd name="T54" fmla="*/ 53 w 121"/>
                <a:gd name="T55" fmla="*/ 100 h 193"/>
                <a:gd name="T56" fmla="*/ 38 w 121"/>
                <a:gd name="T57" fmla="*/ 92 h 193"/>
                <a:gd name="T58" fmla="*/ 30 w 121"/>
                <a:gd name="T59" fmla="*/ 84 h 193"/>
                <a:gd name="T60" fmla="*/ 23 w 121"/>
                <a:gd name="T61" fmla="*/ 84 h 193"/>
                <a:gd name="T62" fmla="*/ 15 w 121"/>
                <a:gd name="T63" fmla="*/ 77 h 193"/>
                <a:gd name="T64" fmla="*/ 8 w 121"/>
                <a:gd name="T65" fmla="*/ 69 h 193"/>
                <a:gd name="T66" fmla="*/ 0 w 121"/>
                <a:gd name="T67" fmla="*/ 54 h 193"/>
                <a:gd name="T68" fmla="*/ 0 w 121"/>
                <a:gd name="T69" fmla="*/ 38 h 193"/>
                <a:gd name="T70" fmla="*/ 0 w 121"/>
                <a:gd name="T71" fmla="*/ 31 h 193"/>
                <a:gd name="T72" fmla="*/ 8 w 121"/>
                <a:gd name="T73" fmla="*/ 15 h 193"/>
                <a:gd name="T74" fmla="*/ 8 w 121"/>
                <a:gd name="T75" fmla="*/ 8 h 193"/>
                <a:gd name="T76" fmla="*/ 23 w 121"/>
                <a:gd name="T77" fmla="*/ 0 h 193"/>
                <a:gd name="T78" fmla="*/ 30 w 121"/>
                <a:gd name="T79" fmla="*/ 0 h 193"/>
                <a:gd name="T80" fmla="*/ 23 w 121"/>
                <a:gd name="T81" fmla="*/ 8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93"/>
                <a:gd name="T125" fmla="*/ 121 w 121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93">
                  <a:moveTo>
                    <a:pt x="23" y="8"/>
                  </a:moveTo>
                  <a:lnTo>
                    <a:pt x="38" y="8"/>
                  </a:lnTo>
                  <a:lnTo>
                    <a:pt x="60" y="15"/>
                  </a:lnTo>
                  <a:lnTo>
                    <a:pt x="68" y="23"/>
                  </a:lnTo>
                  <a:lnTo>
                    <a:pt x="75" y="31"/>
                  </a:lnTo>
                  <a:lnTo>
                    <a:pt x="90" y="46"/>
                  </a:lnTo>
                  <a:lnTo>
                    <a:pt x="90" y="54"/>
                  </a:lnTo>
                  <a:lnTo>
                    <a:pt x="98" y="61"/>
                  </a:lnTo>
                  <a:lnTo>
                    <a:pt x="105" y="84"/>
                  </a:lnTo>
                  <a:lnTo>
                    <a:pt x="105" y="92"/>
                  </a:lnTo>
                  <a:lnTo>
                    <a:pt x="113" y="108"/>
                  </a:lnTo>
                  <a:lnTo>
                    <a:pt x="120" y="131"/>
                  </a:lnTo>
                  <a:lnTo>
                    <a:pt x="120" y="146"/>
                  </a:lnTo>
                  <a:lnTo>
                    <a:pt x="120" y="154"/>
                  </a:lnTo>
                  <a:lnTo>
                    <a:pt x="120" y="169"/>
                  </a:lnTo>
                  <a:lnTo>
                    <a:pt x="120" y="177"/>
                  </a:lnTo>
                  <a:lnTo>
                    <a:pt x="120" y="184"/>
                  </a:lnTo>
                  <a:lnTo>
                    <a:pt x="113" y="192"/>
                  </a:lnTo>
                  <a:lnTo>
                    <a:pt x="105" y="192"/>
                  </a:lnTo>
                  <a:lnTo>
                    <a:pt x="98" y="184"/>
                  </a:lnTo>
                  <a:lnTo>
                    <a:pt x="90" y="169"/>
                  </a:lnTo>
                  <a:lnTo>
                    <a:pt x="90" y="161"/>
                  </a:lnTo>
                  <a:lnTo>
                    <a:pt x="90" y="146"/>
                  </a:lnTo>
                  <a:lnTo>
                    <a:pt x="90" y="123"/>
                  </a:lnTo>
                  <a:lnTo>
                    <a:pt x="83" y="115"/>
                  </a:lnTo>
                  <a:lnTo>
                    <a:pt x="68" y="108"/>
                  </a:lnTo>
                  <a:lnTo>
                    <a:pt x="60" y="100"/>
                  </a:lnTo>
                  <a:lnTo>
                    <a:pt x="53" y="100"/>
                  </a:lnTo>
                  <a:lnTo>
                    <a:pt x="38" y="92"/>
                  </a:lnTo>
                  <a:lnTo>
                    <a:pt x="30" y="84"/>
                  </a:lnTo>
                  <a:lnTo>
                    <a:pt x="23" y="84"/>
                  </a:lnTo>
                  <a:lnTo>
                    <a:pt x="15" y="77"/>
                  </a:lnTo>
                  <a:lnTo>
                    <a:pt x="8" y="69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8" y="15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23" y="8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28575" cap="rnd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7" name="Freeform 23" descr="Solid diamond"/>
            <p:cNvSpPr>
              <a:spLocks/>
            </p:cNvSpPr>
            <p:nvPr/>
          </p:nvSpPr>
          <p:spPr bwMode="auto">
            <a:xfrm>
              <a:off x="1624" y="2280"/>
              <a:ext cx="185" cy="305"/>
            </a:xfrm>
            <a:custGeom>
              <a:avLst/>
              <a:gdLst>
                <a:gd name="T0" fmla="*/ 153 w 185"/>
                <a:gd name="T1" fmla="*/ 0 h 305"/>
                <a:gd name="T2" fmla="*/ 146 w 185"/>
                <a:gd name="T3" fmla="*/ 0 h 305"/>
                <a:gd name="T4" fmla="*/ 115 w 185"/>
                <a:gd name="T5" fmla="*/ 0 h 305"/>
                <a:gd name="T6" fmla="*/ 92 w 185"/>
                <a:gd name="T7" fmla="*/ 8 h 305"/>
                <a:gd name="T8" fmla="*/ 77 w 185"/>
                <a:gd name="T9" fmla="*/ 16 h 305"/>
                <a:gd name="T10" fmla="*/ 61 w 185"/>
                <a:gd name="T11" fmla="*/ 23 h 305"/>
                <a:gd name="T12" fmla="*/ 54 w 185"/>
                <a:gd name="T13" fmla="*/ 31 h 305"/>
                <a:gd name="T14" fmla="*/ 31 w 185"/>
                <a:gd name="T15" fmla="*/ 55 h 305"/>
                <a:gd name="T16" fmla="*/ 15 w 185"/>
                <a:gd name="T17" fmla="*/ 86 h 305"/>
                <a:gd name="T18" fmla="*/ 8 w 185"/>
                <a:gd name="T19" fmla="*/ 117 h 305"/>
                <a:gd name="T20" fmla="*/ 0 w 185"/>
                <a:gd name="T21" fmla="*/ 140 h 305"/>
                <a:gd name="T22" fmla="*/ 0 w 185"/>
                <a:gd name="T23" fmla="*/ 164 h 305"/>
                <a:gd name="T24" fmla="*/ 0 w 185"/>
                <a:gd name="T25" fmla="*/ 203 h 305"/>
                <a:gd name="T26" fmla="*/ 0 w 185"/>
                <a:gd name="T27" fmla="*/ 234 h 305"/>
                <a:gd name="T28" fmla="*/ 8 w 185"/>
                <a:gd name="T29" fmla="*/ 257 h 305"/>
                <a:gd name="T30" fmla="*/ 15 w 185"/>
                <a:gd name="T31" fmla="*/ 265 h 305"/>
                <a:gd name="T32" fmla="*/ 23 w 185"/>
                <a:gd name="T33" fmla="*/ 273 h 305"/>
                <a:gd name="T34" fmla="*/ 31 w 185"/>
                <a:gd name="T35" fmla="*/ 288 h 305"/>
                <a:gd name="T36" fmla="*/ 46 w 185"/>
                <a:gd name="T37" fmla="*/ 296 h 305"/>
                <a:gd name="T38" fmla="*/ 54 w 185"/>
                <a:gd name="T39" fmla="*/ 304 h 305"/>
                <a:gd name="T40" fmla="*/ 61 w 185"/>
                <a:gd name="T41" fmla="*/ 304 h 305"/>
                <a:gd name="T42" fmla="*/ 69 w 185"/>
                <a:gd name="T43" fmla="*/ 304 h 305"/>
                <a:gd name="T44" fmla="*/ 77 w 185"/>
                <a:gd name="T45" fmla="*/ 304 h 305"/>
                <a:gd name="T46" fmla="*/ 92 w 185"/>
                <a:gd name="T47" fmla="*/ 296 h 305"/>
                <a:gd name="T48" fmla="*/ 107 w 185"/>
                <a:gd name="T49" fmla="*/ 281 h 305"/>
                <a:gd name="T50" fmla="*/ 107 w 185"/>
                <a:gd name="T51" fmla="*/ 273 h 305"/>
                <a:gd name="T52" fmla="*/ 115 w 185"/>
                <a:gd name="T53" fmla="*/ 265 h 305"/>
                <a:gd name="T54" fmla="*/ 115 w 185"/>
                <a:gd name="T55" fmla="*/ 257 h 305"/>
                <a:gd name="T56" fmla="*/ 123 w 185"/>
                <a:gd name="T57" fmla="*/ 226 h 305"/>
                <a:gd name="T58" fmla="*/ 123 w 185"/>
                <a:gd name="T59" fmla="*/ 210 h 305"/>
                <a:gd name="T60" fmla="*/ 123 w 185"/>
                <a:gd name="T61" fmla="*/ 195 h 305"/>
                <a:gd name="T62" fmla="*/ 123 w 185"/>
                <a:gd name="T63" fmla="*/ 187 h 305"/>
                <a:gd name="T64" fmla="*/ 123 w 185"/>
                <a:gd name="T65" fmla="*/ 164 h 305"/>
                <a:gd name="T66" fmla="*/ 130 w 185"/>
                <a:gd name="T67" fmla="*/ 148 h 305"/>
                <a:gd name="T68" fmla="*/ 138 w 185"/>
                <a:gd name="T69" fmla="*/ 133 h 305"/>
                <a:gd name="T70" fmla="*/ 146 w 185"/>
                <a:gd name="T71" fmla="*/ 125 h 305"/>
                <a:gd name="T72" fmla="*/ 153 w 185"/>
                <a:gd name="T73" fmla="*/ 125 h 305"/>
                <a:gd name="T74" fmla="*/ 169 w 185"/>
                <a:gd name="T75" fmla="*/ 109 h 305"/>
                <a:gd name="T76" fmla="*/ 176 w 185"/>
                <a:gd name="T77" fmla="*/ 94 h 305"/>
                <a:gd name="T78" fmla="*/ 184 w 185"/>
                <a:gd name="T79" fmla="*/ 86 h 305"/>
                <a:gd name="T80" fmla="*/ 184 w 185"/>
                <a:gd name="T81" fmla="*/ 78 h 305"/>
                <a:gd name="T82" fmla="*/ 184 w 185"/>
                <a:gd name="T83" fmla="*/ 70 h 305"/>
                <a:gd name="T84" fmla="*/ 184 w 185"/>
                <a:gd name="T85" fmla="*/ 55 h 305"/>
                <a:gd name="T86" fmla="*/ 176 w 185"/>
                <a:gd name="T87" fmla="*/ 31 h 305"/>
                <a:gd name="T88" fmla="*/ 169 w 185"/>
                <a:gd name="T89" fmla="*/ 23 h 305"/>
                <a:gd name="T90" fmla="*/ 161 w 185"/>
                <a:gd name="T91" fmla="*/ 16 h 305"/>
                <a:gd name="T92" fmla="*/ 161 w 185"/>
                <a:gd name="T93" fmla="*/ 8 h 305"/>
                <a:gd name="T94" fmla="*/ 153 w 185"/>
                <a:gd name="T95" fmla="*/ 8 h 305"/>
                <a:gd name="T96" fmla="*/ 153 w 185"/>
                <a:gd name="T97" fmla="*/ 0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305"/>
                <a:gd name="T149" fmla="*/ 185 w 185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305">
                  <a:moveTo>
                    <a:pt x="153" y="0"/>
                  </a:moveTo>
                  <a:lnTo>
                    <a:pt x="146" y="0"/>
                  </a:lnTo>
                  <a:lnTo>
                    <a:pt x="115" y="0"/>
                  </a:lnTo>
                  <a:lnTo>
                    <a:pt x="92" y="8"/>
                  </a:lnTo>
                  <a:lnTo>
                    <a:pt x="77" y="16"/>
                  </a:lnTo>
                  <a:lnTo>
                    <a:pt x="61" y="23"/>
                  </a:lnTo>
                  <a:lnTo>
                    <a:pt x="54" y="31"/>
                  </a:lnTo>
                  <a:lnTo>
                    <a:pt x="31" y="55"/>
                  </a:lnTo>
                  <a:lnTo>
                    <a:pt x="15" y="86"/>
                  </a:lnTo>
                  <a:lnTo>
                    <a:pt x="8" y="117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0" y="203"/>
                  </a:lnTo>
                  <a:lnTo>
                    <a:pt x="0" y="234"/>
                  </a:lnTo>
                  <a:lnTo>
                    <a:pt x="8" y="257"/>
                  </a:lnTo>
                  <a:lnTo>
                    <a:pt x="15" y="265"/>
                  </a:lnTo>
                  <a:lnTo>
                    <a:pt x="23" y="273"/>
                  </a:lnTo>
                  <a:lnTo>
                    <a:pt x="31" y="288"/>
                  </a:lnTo>
                  <a:lnTo>
                    <a:pt x="46" y="296"/>
                  </a:lnTo>
                  <a:lnTo>
                    <a:pt x="54" y="304"/>
                  </a:lnTo>
                  <a:lnTo>
                    <a:pt x="61" y="304"/>
                  </a:lnTo>
                  <a:lnTo>
                    <a:pt x="69" y="304"/>
                  </a:lnTo>
                  <a:lnTo>
                    <a:pt x="77" y="304"/>
                  </a:lnTo>
                  <a:lnTo>
                    <a:pt x="92" y="296"/>
                  </a:lnTo>
                  <a:lnTo>
                    <a:pt x="107" y="281"/>
                  </a:lnTo>
                  <a:lnTo>
                    <a:pt x="107" y="273"/>
                  </a:lnTo>
                  <a:lnTo>
                    <a:pt x="115" y="265"/>
                  </a:lnTo>
                  <a:lnTo>
                    <a:pt x="115" y="257"/>
                  </a:lnTo>
                  <a:lnTo>
                    <a:pt x="123" y="226"/>
                  </a:lnTo>
                  <a:lnTo>
                    <a:pt x="123" y="210"/>
                  </a:lnTo>
                  <a:lnTo>
                    <a:pt x="123" y="195"/>
                  </a:lnTo>
                  <a:lnTo>
                    <a:pt x="123" y="187"/>
                  </a:lnTo>
                  <a:lnTo>
                    <a:pt x="123" y="164"/>
                  </a:lnTo>
                  <a:lnTo>
                    <a:pt x="130" y="148"/>
                  </a:lnTo>
                  <a:lnTo>
                    <a:pt x="138" y="133"/>
                  </a:lnTo>
                  <a:lnTo>
                    <a:pt x="146" y="125"/>
                  </a:lnTo>
                  <a:lnTo>
                    <a:pt x="153" y="125"/>
                  </a:lnTo>
                  <a:lnTo>
                    <a:pt x="169" y="109"/>
                  </a:lnTo>
                  <a:lnTo>
                    <a:pt x="176" y="94"/>
                  </a:lnTo>
                  <a:lnTo>
                    <a:pt x="184" y="86"/>
                  </a:lnTo>
                  <a:lnTo>
                    <a:pt x="184" y="78"/>
                  </a:lnTo>
                  <a:lnTo>
                    <a:pt x="184" y="70"/>
                  </a:lnTo>
                  <a:lnTo>
                    <a:pt x="184" y="55"/>
                  </a:lnTo>
                  <a:lnTo>
                    <a:pt x="176" y="31"/>
                  </a:lnTo>
                  <a:lnTo>
                    <a:pt x="169" y="23"/>
                  </a:lnTo>
                  <a:lnTo>
                    <a:pt x="161" y="16"/>
                  </a:lnTo>
                  <a:lnTo>
                    <a:pt x="161" y="8"/>
                  </a:lnTo>
                  <a:lnTo>
                    <a:pt x="153" y="8"/>
                  </a:lnTo>
                  <a:lnTo>
                    <a:pt x="153" y="0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28575" cap="rnd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1" name="Rectangle 24"/>
          <p:cNvSpPr>
            <a:spLocks noChangeArrowheads="1"/>
          </p:cNvSpPr>
          <p:nvPr/>
        </p:nvSpPr>
        <p:spPr bwMode="auto">
          <a:xfrm>
            <a:off x="6781800" y="1524000"/>
            <a:ext cx="363538" cy="406400"/>
          </a:xfrm>
          <a:prstGeom prst="rect">
            <a:avLst/>
          </a:prstGeom>
          <a:solidFill>
            <a:srgbClr val="CC0066"/>
          </a:solidFill>
          <a:ln w="12700">
            <a:solidFill>
              <a:srgbClr val="FFC5CF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>
                <a:solidFill>
                  <a:srgbClr val="66FFFF"/>
                </a:solidFill>
              </a:rPr>
              <a:t>B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87062" name="Arc 25"/>
          <p:cNvSpPr>
            <a:spLocks/>
          </p:cNvSpPr>
          <p:nvPr/>
        </p:nvSpPr>
        <p:spPr bwMode="auto">
          <a:xfrm>
            <a:off x="2590800" y="1600200"/>
            <a:ext cx="1428750" cy="425450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78"/>
                  <a:pt x="9656" y="11"/>
                  <a:pt x="21576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78"/>
                  <a:pt x="9656" y="11"/>
                  <a:pt x="21576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Arc 26"/>
          <p:cNvSpPr>
            <a:spLocks/>
          </p:cNvSpPr>
          <p:nvPr/>
        </p:nvSpPr>
        <p:spPr bwMode="auto">
          <a:xfrm>
            <a:off x="4005263" y="1600200"/>
            <a:ext cx="1633537" cy="412750"/>
          </a:xfrm>
          <a:custGeom>
            <a:avLst/>
            <a:gdLst>
              <a:gd name="T0" fmla="*/ 0 w 21621"/>
              <a:gd name="T1" fmla="*/ 2147483647 h 21600"/>
              <a:gd name="T2" fmla="*/ 2147483647 w 21621"/>
              <a:gd name="T3" fmla="*/ 2147483647 h 21600"/>
              <a:gd name="T4" fmla="*/ 2147483647 w 21621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1"/>
              <a:gd name="T10" fmla="*/ 0 h 21600"/>
              <a:gd name="T11" fmla="*/ 21621 w 216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1" h="21600" fill="none" extrusionOk="0">
                <a:moveTo>
                  <a:pt x="-1" y="0"/>
                </a:moveTo>
                <a:cubicBezTo>
                  <a:pt x="6" y="0"/>
                  <a:pt x="13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</a:path>
              <a:path w="21621" h="21600" stroke="0" extrusionOk="0">
                <a:moveTo>
                  <a:pt x="-1" y="0"/>
                </a:moveTo>
                <a:cubicBezTo>
                  <a:pt x="6" y="0"/>
                  <a:pt x="13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  <a:lnTo>
                  <a:pt x="21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Freeform 27"/>
          <p:cNvSpPr>
            <a:spLocks/>
          </p:cNvSpPr>
          <p:nvPr/>
        </p:nvSpPr>
        <p:spPr bwMode="auto">
          <a:xfrm>
            <a:off x="5580063" y="1897063"/>
            <a:ext cx="153987" cy="141287"/>
          </a:xfrm>
          <a:custGeom>
            <a:avLst/>
            <a:gdLst>
              <a:gd name="T0" fmla="*/ 2147483647 w 97"/>
              <a:gd name="T1" fmla="*/ 0 h 89"/>
              <a:gd name="T2" fmla="*/ 2147483647 w 97"/>
              <a:gd name="T3" fmla="*/ 2147483647 h 89"/>
              <a:gd name="T4" fmla="*/ 0 w 97"/>
              <a:gd name="T5" fmla="*/ 2147483647 h 89"/>
              <a:gd name="T6" fmla="*/ 2147483647 w 97"/>
              <a:gd name="T7" fmla="*/ 2147483647 h 89"/>
              <a:gd name="T8" fmla="*/ 2147483647 w 97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89"/>
              <a:gd name="T17" fmla="*/ 97 w 97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89">
                <a:moveTo>
                  <a:pt x="48" y="0"/>
                </a:moveTo>
                <a:lnTo>
                  <a:pt x="96" y="88"/>
                </a:lnTo>
                <a:lnTo>
                  <a:pt x="0" y="56"/>
                </a:lnTo>
                <a:lnTo>
                  <a:pt x="48" y="8"/>
                </a:lnTo>
                <a:lnTo>
                  <a:pt x="48" y="0"/>
                </a:lnTo>
              </a:path>
            </a:pathLst>
          </a:custGeom>
          <a:noFill/>
          <a:ln w="28575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Freeform 28"/>
          <p:cNvSpPr>
            <a:spLocks/>
          </p:cNvSpPr>
          <p:nvPr/>
        </p:nvSpPr>
        <p:spPr bwMode="auto">
          <a:xfrm>
            <a:off x="5580063" y="1897063"/>
            <a:ext cx="153987" cy="141287"/>
          </a:xfrm>
          <a:custGeom>
            <a:avLst/>
            <a:gdLst>
              <a:gd name="T0" fmla="*/ 2147483647 w 97"/>
              <a:gd name="T1" fmla="*/ 0 h 89"/>
              <a:gd name="T2" fmla="*/ 2147483647 w 97"/>
              <a:gd name="T3" fmla="*/ 2147483647 h 89"/>
              <a:gd name="T4" fmla="*/ 0 w 97"/>
              <a:gd name="T5" fmla="*/ 2147483647 h 89"/>
              <a:gd name="T6" fmla="*/ 2147483647 w 9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89"/>
              <a:gd name="T14" fmla="*/ 97 w 9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89">
                <a:moveTo>
                  <a:pt x="48" y="0"/>
                </a:moveTo>
                <a:lnTo>
                  <a:pt x="96" y="88"/>
                </a:lnTo>
                <a:lnTo>
                  <a:pt x="0" y="56"/>
                </a:lnTo>
                <a:lnTo>
                  <a:pt x="48" y="8"/>
                </a:lnTo>
              </a:path>
            </a:pathLst>
          </a:custGeom>
          <a:solidFill>
            <a:schemeClr val="bg1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Freeform 29"/>
          <p:cNvSpPr>
            <a:spLocks/>
          </p:cNvSpPr>
          <p:nvPr/>
        </p:nvSpPr>
        <p:spPr bwMode="auto">
          <a:xfrm>
            <a:off x="7010400" y="2298700"/>
            <a:ext cx="179388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05" y="76"/>
                </a:lnTo>
                <a:lnTo>
                  <a:pt x="97" y="83"/>
                </a:lnTo>
                <a:lnTo>
                  <a:pt x="90" y="91"/>
                </a:lnTo>
                <a:lnTo>
                  <a:pt x="82" y="98"/>
                </a:lnTo>
                <a:lnTo>
                  <a:pt x="75" y="106"/>
                </a:lnTo>
                <a:lnTo>
                  <a:pt x="60" y="121"/>
                </a:lnTo>
                <a:lnTo>
                  <a:pt x="45" y="128"/>
                </a:lnTo>
                <a:lnTo>
                  <a:pt x="37" y="136"/>
                </a:lnTo>
                <a:lnTo>
                  <a:pt x="30" y="136"/>
                </a:lnTo>
                <a:lnTo>
                  <a:pt x="15" y="128"/>
                </a:lnTo>
                <a:lnTo>
                  <a:pt x="7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Freeform 30"/>
          <p:cNvSpPr>
            <a:spLocks/>
          </p:cNvSpPr>
          <p:nvPr/>
        </p:nvSpPr>
        <p:spPr bwMode="auto">
          <a:xfrm>
            <a:off x="6946900" y="2260600"/>
            <a:ext cx="179388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12" y="68"/>
                </a:lnTo>
                <a:lnTo>
                  <a:pt x="105" y="83"/>
                </a:lnTo>
                <a:lnTo>
                  <a:pt x="97" y="91"/>
                </a:lnTo>
                <a:lnTo>
                  <a:pt x="90" y="98"/>
                </a:lnTo>
                <a:lnTo>
                  <a:pt x="82" y="106"/>
                </a:lnTo>
                <a:lnTo>
                  <a:pt x="67" y="121"/>
                </a:lnTo>
                <a:lnTo>
                  <a:pt x="52" y="128"/>
                </a:lnTo>
                <a:lnTo>
                  <a:pt x="45" y="136"/>
                </a:lnTo>
                <a:lnTo>
                  <a:pt x="30" y="136"/>
                </a:lnTo>
                <a:lnTo>
                  <a:pt x="22" y="128"/>
                </a:lnTo>
                <a:lnTo>
                  <a:pt x="15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Freeform 31"/>
          <p:cNvSpPr>
            <a:spLocks/>
          </p:cNvSpPr>
          <p:nvPr/>
        </p:nvSpPr>
        <p:spPr bwMode="auto">
          <a:xfrm>
            <a:off x="4953000" y="1905000"/>
            <a:ext cx="2554288" cy="814388"/>
          </a:xfrm>
          <a:custGeom>
            <a:avLst/>
            <a:gdLst>
              <a:gd name="T0" fmla="*/ 2147483647 w 1609"/>
              <a:gd name="T1" fmla="*/ 2147483647 h 513"/>
              <a:gd name="T2" fmla="*/ 2147483647 w 1609"/>
              <a:gd name="T3" fmla="*/ 2147483647 h 513"/>
              <a:gd name="T4" fmla="*/ 2147483647 w 1609"/>
              <a:gd name="T5" fmla="*/ 2147483647 h 513"/>
              <a:gd name="T6" fmla="*/ 2147483647 w 1609"/>
              <a:gd name="T7" fmla="*/ 2147483647 h 513"/>
              <a:gd name="T8" fmla="*/ 2147483647 w 1609"/>
              <a:gd name="T9" fmla="*/ 2147483647 h 513"/>
              <a:gd name="T10" fmla="*/ 2147483647 w 1609"/>
              <a:gd name="T11" fmla="*/ 2147483647 h 513"/>
              <a:gd name="T12" fmla="*/ 2147483647 w 1609"/>
              <a:gd name="T13" fmla="*/ 2147483647 h 513"/>
              <a:gd name="T14" fmla="*/ 2147483647 w 1609"/>
              <a:gd name="T15" fmla="*/ 2147483647 h 513"/>
              <a:gd name="T16" fmla="*/ 2147483647 w 1609"/>
              <a:gd name="T17" fmla="*/ 2147483647 h 513"/>
              <a:gd name="T18" fmla="*/ 2147483647 w 1609"/>
              <a:gd name="T19" fmla="*/ 2147483647 h 513"/>
              <a:gd name="T20" fmla="*/ 2147483647 w 1609"/>
              <a:gd name="T21" fmla="*/ 2147483647 h 513"/>
              <a:gd name="T22" fmla="*/ 2147483647 w 1609"/>
              <a:gd name="T23" fmla="*/ 2147483647 h 513"/>
              <a:gd name="T24" fmla="*/ 2147483647 w 1609"/>
              <a:gd name="T25" fmla="*/ 2147483647 h 513"/>
              <a:gd name="T26" fmla="*/ 2147483647 w 1609"/>
              <a:gd name="T27" fmla="*/ 2147483647 h 513"/>
              <a:gd name="T28" fmla="*/ 2147483647 w 1609"/>
              <a:gd name="T29" fmla="*/ 2147483647 h 513"/>
              <a:gd name="T30" fmla="*/ 2147483647 w 1609"/>
              <a:gd name="T31" fmla="*/ 2147483647 h 513"/>
              <a:gd name="T32" fmla="*/ 2147483647 w 1609"/>
              <a:gd name="T33" fmla="*/ 2147483647 h 513"/>
              <a:gd name="T34" fmla="*/ 2147483647 w 1609"/>
              <a:gd name="T35" fmla="*/ 2147483647 h 513"/>
              <a:gd name="T36" fmla="*/ 2147483647 w 1609"/>
              <a:gd name="T37" fmla="*/ 2147483647 h 513"/>
              <a:gd name="T38" fmla="*/ 2147483647 w 1609"/>
              <a:gd name="T39" fmla="*/ 2147483647 h 513"/>
              <a:gd name="T40" fmla="*/ 2147483647 w 1609"/>
              <a:gd name="T41" fmla="*/ 2147483647 h 513"/>
              <a:gd name="T42" fmla="*/ 2147483647 w 1609"/>
              <a:gd name="T43" fmla="*/ 2147483647 h 513"/>
              <a:gd name="T44" fmla="*/ 2147483647 w 1609"/>
              <a:gd name="T45" fmla="*/ 2147483647 h 513"/>
              <a:gd name="T46" fmla="*/ 2147483647 w 1609"/>
              <a:gd name="T47" fmla="*/ 2147483647 h 513"/>
              <a:gd name="T48" fmla="*/ 2147483647 w 1609"/>
              <a:gd name="T49" fmla="*/ 2147483647 h 513"/>
              <a:gd name="T50" fmla="*/ 2147483647 w 1609"/>
              <a:gd name="T51" fmla="*/ 2147483647 h 513"/>
              <a:gd name="T52" fmla="*/ 2147483647 w 1609"/>
              <a:gd name="T53" fmla="*/ 2147483647 h 513"/>
              <a:gd name="T54" fmla="*/ 2147483647 w 1609"/>
              <a:gd name="T55" fmla="*/ 2147483647 h 513"/>
              <a:gd name="T56" fmla="*/ 2147483647 w 1609"/>
              <a:gd name="T57" fmla="*/ 2147483647 h 513"/>
              <a:gd name="T58" fmla="*/ 2147483647 w 1609"/>
              <a:gd name="T59" fmla="*/ 0 h 513"/>
              <a:gd name="T60" fmla="*/ 2147483647 w 1609"/>
              <a:gd name="T61" fmla="*/ 0 h 513"/>
              <a:gd name="T62" fmla="*/ 2147483647 w 1609"/>
              <a:gd name="T63" fmla="*/ 2147483647 h 513"/>
              <a:gd name="T64" fmla="*/ 2147483647 w 1609"/>
              <a:gd name="T65" fmla="*/ 2147483647 h 513"/>
              <a:gd name="T66" fmla="*/ 2147483647 w 1609"/>
              <a:gd name="T67" fmla="*/ 2147483647 h 513"/>
              <a:gd name="T68" fmla="*/ 2147483647 w 1609"/>
              <a:gd name="T69" fmla="*/ 2147483647 h 513"/>
              <a:gd name="T70" fmla="*/ 2147483647 w 1609"/>
              <a:gd name="T71" fmla="*/ 2147483647 h 513"/>
              <a:gd name="T72" fmla="*/ 2147483647 w 1609"/>
              <a:gd name="T73" fmla="*/ 2147483647 h 513"/>
              <a:gd name="T74" fmla="*/ 2147483647 w 1609"/>
              <a:gd name="T75" fmla="*/ 2147483647 h 513"/>
              <a:gd name="T76" fmla="*/ 2147483647 w 1609"/>
              <a:gd name="T77" fmla="*/ 2147483647 h 513"/>
              <a:gd name="T78" fmla="*/ 2147483647 w 1609"/>
              <a:gd name="T79" fmla="*/ 2147483647 h 513"/>
              <a:gd name="T80" fmla="*/ 2147483647 w 1609"/>
              <a:gd name="T81" fmla="*/ 2147483647 h 513"/>
              <a:gd name="T82" fmla="*/ 2147483647 w 1609"/>
              <a:gd name="T83" fmla="*/ 2147483647 h 513"/>
              <a:gd name="T84" fmla="*/ 2147483647 w 1609"/>
              <a:gd name="T85" fmla="*/ 2147483647 h 513"/>
              <a:gd name="T86" fmla="*/ 2147483647 w 1609"/>
              <a:gd name="T87" fmla="*/ 2147483647 h 513"/>
              <a:gd name="T88" fmla="*/ 2147483647 w 1609"/>
              <a:gd name="T89" fmla="*/ 2147483647 h 513"/>
              <a:gd name="T90" fmla="*/ 2147483647 w 1609"/>
              <a:gd name="T91" fmla="*/ 2147483647 h 513"/>
              <a:gd name="T92" fmla="*/ 2147483647 w 1609"/>
              <a:gd name="T93" fmla="*/ 2147483647 h 513"/>
              <a:gd name="T94" fmla="*/ 2147483647 w 1609"/>
              <a:gd name="T95" fmla="*/ 2147483647 h 513"/>
              <a:gd name="T96" fmla="*/ 2147483647 w 1609"/>
              <a:gd name="T97" fmla="*/ 2147483647 h 513"/>
              <a:gd name="T98" fmla="*/ 2147483647 w 1609"/>
              <a:gd name="T99" fmla="*/ 2147483647 h 513"/>
              <a:gd name="T100" fmla="*/ 2147483647 w 1609"/>
              <a:gd name="T101" fmla="*/ 2147483647 h 513"/>
              <a:gd name="T102" fmla="*/ 2147483647 w 1609"/>
              <a:gd name="T103" fmla="*/ 2147483647 h 513"/>
              <a:gd name="T104" fmla="*/ 2147483647 w 1609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9"/>
              <a:gd name="T160" fmla="*/ 0 h 513"/>
              <a:gd name="T161" fmla="*/ 1609 w 1609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9" h="513">
                <a:moveTo>
                  <a:pt x="191" y="512"/>
                </a:moveTo>
                <a:lnTo>
                  <a:pt x="231" y="512"/>
                </a:lnTo>
                <a:lnTo>
                  <a:pt x="318" y="512"/>
                </a:lnTo>
                <a:lnTo>
                  <a:pt x="398" y="504"/>
                </a:lnTo>
                <a:lnTo>
                  <a:pt x="470" y="504"/>
                </a:lnTo>
                <a:lnTo>
                  <a:pt x="533" y="504"/>
                </a:lnTo>
                <a:lnTo>
                  <a:pt x="597" y="504"/>
                </a:lnTo>
                <a:lnTo>
                  <a:pt x="645" y="504"/>
                </a:lnTo>
                <a:lnTo>
                  <a:pt x="693" y="504"/>
                </a:lnTo>
                <a:lnTo>
                  <a:pt x="708" y="504"/>
                </a:lnTo>
                <a:lnTo>
                  <a:pt x="748" y="504"/>
                </a:lnTo>
                <a:lnTo>
                  <a:pt x="828" y="512"/>
                </a:lnTo>
                <a:lnTo>
                  <a:pt x="892" y="512"/>
                </a:lnTo>
                <a:lnTo>
                  <a:pt x="947" y="512"/>
                </a:lnTo>
                <a:lnTo>
                  <a:pt x="971" y="512"/>
                </a:lnTo>
                <a:lnTo>
                  <a:pt x="995" y="512"/>
                </a:lnTo>
                <a:lnTo>
                  <a:pt x="1043" y="512"/>
                </a:lnTo>
                <a:lnTo>
                  <a:pt x="1099" y="512"/>
                </a:lnTo>
                <a:lnTo>
                  <a:pt x="1170" y="504"/>
                </a:lnTo>
                <a:lnTo>
                  <a:pt x="1202" y="504"/>
                </a:lnTo>
                <a:lnTo>
                  <a:pt x="1234" y="504"/>
                </a:lnTo>
                <a:lnTo>
                  <a:pt x="1298" y="504"/>
                </a:lnTo>
                <a:lnTo>
                  <a:pt x="1369" y="504"/>
                </a:lnTo>
                <a:lnTo>
                  <a:pt x="1457" y="512"/>
                </a:lnTo>
                <a:lnTo>
                  <a:pt x="1497" y="512"/>
                </a:lnTo>
                <a:lnTo>
                  <a:pt x="1505" y="512"/>
                </a:lnTo>
                <a:lnTo>
                  <a:pt x="1520" y="512"/>
                </a:lnTo>
                <a:lnTo>
                  <a:pt x="1544" y="512"/>
                </a:lnTo>
                <a:lnTo>
                  <a:pt x="1560" y="512"/>
                </a:lnTo>
                <a:lnTo>
                  <a:pt x="1568" y="512"/>
                </a:lnTo>
                <a:lnTo>
                  <a:pt x="1592" y="504"/>
                </a:lnTo>
                <a:lnTo>
                  <a:pt x="1600" y="504"/>
                </a:lnTo>
                <a:lnTo>
                  <a:pt x="1608" y="496"/>
                </a:lnTo>
                <a:lnTo>
                  <a:pt x="1608" y="480"/>
                </a:lnTo>
                <a:lnTo>
                  <a:pt x="1608" y="488"/>
                </a:lnTo>
                <a:lnTo>
                  <a:pt x="1600" y="480"/>
                </a:lnTo>
                <a:lnTo>
                  <a:pt x="1584" y="473"/>
                </a:lnTo>
                <a:lnTo>
                  <a:pt x="1576" y="465"/>
                </a:lnTo>
                <a:lnTo>
                  <a:pt x="1560" y="457"/>
                </a:lnTo>
                <a:lnTo>
                  <a:pt x="1505" y="425"/>
                </a:lnTo>
                <a:lnTo>
                  <a:pt x="1457" y="402"/>
                </a:lnTo>
                <a:lnTo>
                  <a:pt x="1409" y="378"/>
                </a:lnTo>
                <a:lnTo>
                  <a:pt x="1377" y="362"/>
                </a:lnTo>
                <a:lnTo>
                  <a:pt x="1353" y="347"/>
                </a:lnTo>
                <a:lnTo>
                  <a:pt x="1306" y="315"/>
                </a:lnTo>
                <a:lnTo>
                  <a:pt x="1250" y="276"/>
                </a:lnTo>
                <a:lnTo>
                  <a:pt x="1194" y="236"/>
                </a:lnTo>
                <a:lnTo>
                  <a:pt x="1162" y="213"/>
                </a:lnTo>
                <a:lnTo>
                  <a:pt x="1130" y="189"/>
                </a:lnTo>
                <a:lnTo>
                  <a:pt x="1083" y="150"/>
                </a:lnTo>
                <a:lnTo>
                  <a:pt x="1027" y="118"/>
                </a:lnTo>
                <a:lnTo>
                  <a:pt x="987" y="95"/>
                </a:lnTo>
                <a:lnTo>
                  <a:pt x="955" y="79"/>
                </a:lnTo>
                <a:lnTo>
                  <a:pt x="931" y="63"/>
                </a:lnTo>
                <a:lnTo>
                  <a:pt x="876" y="39"/>
                </a:lnTo>
                <a:lnTo>
                  <a:pt x="828" y="24"/>
                </a:lnTo>
                <a:lnTo>
                  <a:pt x="788" y="16"/>
                </a:lnTo>
                <a:lnTo>
                  <a:pt x="756" y="8"/>
                </a:lnTo>
                <a:lnTo>
                  <a:pt x="724" y="0"/>
                </a:lnTo>
                <a:lnTo>
                  <a:pt x="685" y="0"/>
                </a:lnTo>
                <a:lnTo>
                  <a:pt x="645" y="0"/>
                </a:lnTo>
                <a:lnTo>
                  <a:pt x="613" y="0"/>
                </a:lnTo>
                <a:lnTo>
                  <a:pt x="597" y="8"/>
                </a:lnTo>
                <a:lnTo>
                  <a:pt x="581" y="16"/>
                </a:lnTo>
                <a:lnTo>
                  <a:pt x="557" y="32"/>
                </a:lnTo>
                <a:lnTo>
                  <a:pt x="533" y="55"/>
                </a:lnTo>
                <a:lnTo>
                  <a:pt x="509" y="79"/>
                </a:lnTo>
                <a:lnTo>
                  <a:pt x="502" y="95"/>
                </a:lnTo>
                <a:lnTo>
                  <a:pt x="494" y="102"/>
                </a:lnTo>
                <a:lnTo>
                  <a:pt x="478" y="134"/>
                </a:lnTo>
                <a:lnTo>
                  <a:pt x="462" y="165"/>
                </a:lnTo>
                <a:lnTo>
                  <a:pt x="454" y="197"/>
                </a:lnTo>
                <a:lnTo>
                  <a:pt x="446" y="213"/>
                </a:lnTo>
                <a:lnTo>
                  <a:pt x="446" y="228"/>
                </a:lnTo>
                <a:lnTo>
                  <a:pt x="438" y="268"/>
                </a:lnTo>
                <a:lnTo>
                  <a:pt x="438" y="299"/>
                </a:lnTo>
                <a:lnTo>
                  <a:pt x="446" y="347"/>
                </a:lnTo>
                <a:lnTo>
                  <a:pt x="454" y="370"/>
                </a:lnTo>
                <a:lnTo>
                  <a:pt x="462" y="386"/>
                </a:lnTo>
                <a:lnTo>
                  <a:pt x="462" y="402"/>
                </a:lnTo>
                <a:lnTo>
                  <a:pt x="454" y="425"/>
                </a:lnTo>
                <a:lnTo>
                  <a:pt x="446" y="433"/>
                </a:lnTo>
                <a:lnTo>
                  <a:pt x="430" y="449"/>
                </a:lnTo>
                <a:lnTo>
                  <a:pt x="406" y="457"/>
                </a:lnTo>
                <a:lnTo>
                  <a:pt x="382" y="465"/>
                </a:lnTo>
                <a:lnTo>
                  <a:pt x="350" y="473"/>
                </a:lnTo>
                <a:lnTo>
                  <a:pt x="334" y="473"/>
                </a:lnTo>
                <a:lnTo>
                  <a:pt x="295" y="480"/>
                </a:lnTo>
                <a:lnTo>
                  <a:pt x="239" y="480"/>
                </a:lnTo>
                <a:lnTo>
                  <a:pt x="175" y="488"/>
                </a:lnTo>
                <a:lnTo>
                  <a:pt x="119" y="496"/>
                </a:lnTo>
                <a:lnTo>
                  <a:pt x="96" y="496"/>
                </a:lnTo>
                <a:lnTo>
                  <a:pt x="88" y="496"/>
                </a:lnTo>
                <a:lnTo>
                  <a:pt x="72" y="496"/>
                </a:lnTo>
                <a:lnTo>
                  <a:pt x="48" y="504"/>
                </a:lnTo>
                <a:lnTo>
                  <a:pt x="32" y="504"/>
                </a:lnTo>
                <a:lnTo>
                  <a:pt x="16" y="504"/>
                </a:lnTo>
                <a:lnTo>
                  <a:pt x="8" y="504"/>
                </a:lnTo>
                <a:lnTo>
                  <a:pt x="0" y="504"/>
                </a:lnTo>
                <a:lnTo>
                  <a:pt x="24" y="512"/>
                </a:lnTo>
                <a:lnTo>
                  <a:pt x="40" y="512"/>
                </a:lnTo>
                <a:lnTo>
                  <a:pt x="64" y="512"/>
                </a:lnTo>
                <a:lnTo>
                  <a:pt x="96" y="512"/>
                </a:lnTo>
                <a:lnTo>
                  <a:pt x="127" y="512"/>
                </a:lnTo>
                <a:lnTo>
                  <a:pt x="167" y="512"/>
                </a:lnTo>
                <a:lnTo>
                  <a:pt x="191" y="512"/>
                </a:lnTo>
              </a:path>
            </a:pathLst>
          </a:custGeom>
          <a:solidFill>
            <a:srgbClr val="CC0066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9" name="Oval 33"/>
          <p:cNvSpPr>
            <a:spLocks noChangeArrowheads="1"/>
          </p:cNvSpPr>
          <p:nvPr/>
        </p:nvSpPr>
        <p:spPr bwMode="auto">
          <a:xfrm>
            <a:off x="6991350" y="25209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0" name="Freeform 34" descr="Solid diamond"/>
          <p:cNvSpPr>
            <a:spLocks/>
          </p:cNvSpPr>
          <p:nvPr/>
        </p:nvSpPr>
        <p:spPr bwMode="auto">
          <a:xfrm>
            <a:off x="6083300" y="2273300"/>
            <a:ext cx="192088" cy="306388"/>
          </a:xfrm>
          <a:custGeom>
            <a:avLst/>
            <a:gdLst>
              <a:gd name="T0" fmla="*/ 2147483647 w 121"/>
              <a:gd name="T1" fmla="*/ 2147483647 h 193"/>
              <a:gd name="T2" fmla="*/ 2147483647 w 121"/>
              <a:gd name="T3" fmla="*/ 2147483647 h 193"/>
              <a:gd name="T4" fmla="*/ 2147483647 w 121"/>
              <a:gd name="T5" fmla="*/ 2147483647 h 193"/>
              <a:gd name="T6" fmla="*/ 2147483647 w 121"/>
              <a:gd name="T7" fmla="*/ 2147483647 h 193"/>
              <a:gd name="T8" fmla="*/ 2147483647 w 121"/>
              <a:gd name="T9" fmla="*/ 2147483647 h 193"/>
              <a:gd name="T10" fmla="*/ 2147483647 w 121"/>
              <a:gd name="T11" fmla="*/ 2147483647 h 193"/>
              <a:gd name="T12" fmla="*/ 2147483647 w 121"/>
              <a:gd name="T13" fmla="*/ 2147483647 h 193"/>
              <a:gd name="T14" fmla="*/ 2147483647 w 121"/>
              <a:gd name="T15" fmla="*/ 2147483647 h 193"/>
              <a:gd name="T16" fmla="*/ 2147483647 w 121"/>
              <a:gd name="T17" fmla="*/ 2147483647 h 193"/>
              <a:gd name="T18" fmla="*/ 2147483647 w 121"/>
              <a:gd name="T19" fmla="*/ 2147483647 h 193"/>
              <a:gd name="T20" fmla="*/ 2147483647 w 121"/>
              <a:gd name="T21" fmla="*/ 2147483647 h 193"/>
              <a:gd name="T22" fmla="*/ 2147483647 w 121"/>
              <a:gd name="T23" fmla="*/ 2147483647 h 193"/>
              <a:gd name="T24" fmla="*/ 2147483647 w 121"/>
              <a:gd name="T25" fmla="*/ 2147483647 h 193"/>
              <a:gd name="T26" fmla="*/ 2147483647 w 121"/>
              <a:gd name="T27" fmla="*/ 2147483647 h 193"/>
              <a:gd name="T28" fmla="*/ 2147483647 w 121"/>
              <a:gd name="T29" fmla="*/ 2147483647 h 193"/>
              <a:gd name="T30" fmla="*/ 2147483647 w 121"/>
              <a:gd name="T31" fmla="*/ 2147483647 h 193"/>
              <a:gd name="T32" fmla="*/ 2147483647 w 121"/>
              <a:gd name="T33" fmla="*/ 2147483647 h 193"/>
              <a:gd name="T34" fmla="*/ 2147483647 w 121"/>
              <a:gd name="T35" fmla="*/ 2147483647 h 193"/>
              <a:gd name="T36" fmla="*/ 2147483647 w 121"/>
              <a:gd name="T37" fmla="*/ 2147483647 h 193"/>
              <a:gd name="T38" fmla="*/ 2147483647 w 121"/>
              <a:gd name="T39" fmla="*/ 2147483647 h 193"/>
              <a:gd name="T40" fmla="*/ 2147483647 w 121"/>
              <a:gd name="T41" fmla="*/ 2147483647 h 193"/>
              <a:gd name="T42" fmla="*/ 2147483647 w 121"/>
              <a:gd name="T43" fmla="*/ 2147483647 h 193"/>
              <a:gd name="T44" fmla="*/ 2147483647 w 121"/>
              <a:gd name="T45" fmla="*/ 2147483647 h 193"/>
              <a:gd name="T46" fmla="*/ 2147483647 w 121"/>
              <a:gd name="T47" fmla="*/ 2147483647 h 193"/>
              <a:gd name="T48" fmla="*/ 2147483647 w 121"/>
              <a:gd name="T49" fmla="*/ 2147483647 h 193"/>
              <a:gd name="T50" fmla="*/ 2147483647 w 121"/>
              <a:gd name="T51" fmla="*/ 2147483647 h 193"/>
              <a:gd name="T52" fmla="*/ 2147483647 w 121"/>
              <a:gd name="T53" fmla="*/ 2147483647 h 193"/>
              <a:gd name="T54" fmla="*/ 2147483647 w 121"/>
              <a:gd name="T55" fmla="*/ 2147483647 h 193"/>
              <a:gd name="T56" fmla="*/ 2147483647 w 121"/>
              <a:gd name="T57" fmla="*/ 2147483647 h 193"/>
              <a:gd name="T58" fmla="*/ 2147483647 w 121"/>
              <a:gd name="T59" fmla="*/ 2147483647 h 193"/>
              <a:gd name="T60" fmla="*/ 2147483647 w 121"/>
              <a:gd name="T61" fmla="*/ 2147483647 h 193"/>
              <a:gd name="T62" fmla="*/ 2147483647 w 121"/>
              <a:gd name="T63" fmla="*/ 2147483647 h 193"/>
              <a:gd name="T64" fmla="*/ 2147483647 w 121"/>
              <a:gd name="T65" fmla="*/ 2147483647 h 193"/>
              <a:gd name="T66" fmla="*/ 0 w 121"/>
              <a:gd name="T67" fmla="*/ 2147483647 h 193"/>
              <a:gd name="T68" fmla="*/ 0 w 121"/>
              <a:gd name="T69" fmla="*/ 2147483647 h 193"/>
              <a:gd name="T70" fmla="*/ 0 w 121"/>
              <a:gd name="T71" fmla="*/ 2147483647 h 193"/>
              <a:gd name="T72" fmla="*/ 2147483647 w 121"/>
              <a:gd name="T73" fmla="*/ 2147483647 h 193"/>
              <a:gd name="T74" fmla="*/ 2147483647 w 121"/>
              <a:gd name="T75" fmla="*/ 2147483647 h 193"/>
              <a:gd name="T76" fmla="*/ 2147483647 w 121"/>
              <a:gd name="T77" fmla="*/ 0 h 193"/>
              <a:gd name="T78" fmla="*/ 2147483647 w 121"/>
              <a:gd name="T79" fmla="*/ 0 h 193"/>
              <a:gd name="T80" fmla="*/ 2147483647 w 121"/>
              <a:gd name="T81" fmla="*/ 2147483647 h 1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93"/>
              <a:gd name="T125" fmla="*/ 121 w 121"/>
              <a:gd name="T126" fmla="*/ 193 h 1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93">
                <a:moveTo>
                  <a:pt x="23" y="8"/>
                </a:moveTo>
                <a:lnTo>
                  <a:pt x="38" y="8"/>
                </a:lnTo>
                <a:lnTo>
                  <a:pt x="60" y="15"/>
                </a:lnTo>
                <a:lnTo>
                  <a:pt x="68" y="23"/>
                </a:lnTo>
                <a:lnTo>
                  <a:pt x="75" y="31"/>
                </a:lnTo>
                <a:lnTo>
                  <a:pt x="90" y="46"/>
                </a:lnTo>
                <a:lnTo>
                  <a:pt x="90" y="54"/>
                </a:lnTo>
                <a:lnTo>
                  <a:pt x="98" y="61"/>
                </a:lnTo>
                <a:lnTo>
                  <a:pt x="105" y="84"/>
                </a:lnTo>
                <a:lnTo>
                  <a:pt x="105" y="92"/>
                </a:lnTo>
                <a:lnTo>
                  <a:pt x="113" y="108"/>
                </a:lnTo>
                <a:lnTo>
                  <a:pt x="120" y="131"/>
                </a:lnTo>
                <a:lnTo>
                  <a:pt x="120" y="146"/>
                </a:lnTo>
                <a:lnTo>
                  <a:pt x="120" y="154"/>
                </a:lnTo>
                <a:lnTo>
                  <a:pt x="120" y="169"/>
                </a:lnTo>
                <a:lnTo>
                  <a:pt x="120" y="177"/>
                </a:lnTo>
                <a:lnTo>
                  <a:pt x="120" y="184"/>
                </a:lnTo>
                <a:lnTo>
                  <a:pt x="113" y="192"/>
                </a:lnTo>
                <a:lnTo>
                  <a:pt x="105" y="192"/>
                </a:lnTo>
                <a:lnTo>
                  <a:pt x="98" y="184"/>
                </a:lnTo>
                <a:lnTo>
                  <a:pt x="90" y="169"/>
                </a:lnTo>
                <a:lnTo>
                  <a:pt x="90" y="161"/>
                </a:lnTo>
                <a:lnTo>
                  <a:pt x="90" y="146"/>
                </a:lnTo>
                <a:lnTo>
                  <a:pt x="90" y="123"/>
                </a:lnTo>
                <a:lnTo>
                  <a:pt x="83" y="115"/>
                </a:lnTo>
                <a:lnTo>
                  <a:pt x="68" y="108"/>
                </a:lnTo>
                <a:lnTo>
                  <a:pt x="60" y="100"/>
                </a:lnTo>
                <a:lnTo>
                  <a:pt x="53" y="100"/>
                </a:lnTo>
                <a:lnTo>
                  <a:pt x="38" y="92"/>
                </a:lnTo>
                <a:lnTo>
                  <a:pt x="30" y="84"/>
                </a:lnTo>
                <a:lnTo>
                  <a:pt x="23" y="84"/>
                </a:lnTo>
                <a:lnTo>
                  <a:pt x="15" y="77"/>
                </a:lnTo>
                <a:lnTo>
                  <a:pt x="8" y="69"/>
                </a:lnTo>
                <a:lnTo>
                  <a:pt x="0" y="54"/>
                </a:lnTo>
                <a:lnTo>
                  <a:pt x="0" y="38"/>
                </a:lnTo>
                <a:lnTo>
                  <a:pt x="0" y="31"/>
                </a:lnTo>
                <a:lnTo>
                  <a:pt x="8" y="15"/>
                </a:lnTo>
                <a:lnTo>
                  <a:pt x="8" y="8"/>
                </a:lnTo>
                <a:lnTo>
                  <a:pt x="23" y="0"/>
                </a:lnTo>
                <a:lnTo>
                  <a:pt x="30" y="0"/>
                </a:lnTo>
                <a:lnTo>
                  <a:pt x="23" y="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1" name="Freeform 35" descr="Solid diamond"/>
          <p:cNvSpPr>
            <a:spLocks/>
          </p:cNvSpPr>
          <p:nvPr/>
        </p:nvSpPr>
        <p:spPr bwMode="auto">
          <a:xfrm>
            <a:off x="5930900" y="2095500"/>
            <a:ext cx="293688" cy="484188"/>
          </a:xfrm>
          <a:custGeom>
            <a:avLst/>
            <a:gdLst>
              <a:gd name="T0" fmla="*/ 2147483647 w 185"/>
              <a:gd name="T1" fmla="*/ 0 h 305"/>
              <a:gd name="T2" fmla="*/ 2147483647 w 185"/>
              <a:gd name="T3" fmla="*/ 0 h 305"/>
              <a:gd name="T4" fmla="*/ 2147483647 w 185"/>
              <a:gd name="T5" fmla="*/ 0 h 305"/>
              <a:gd name="T6" fmla="*/ 2147483647 w 185"/>
              <a:gd name="T7" fmla="*/ 2147483647 h 305"/>
              <a:gd name="T8" fmla="*/ 2147483647 w 185"/>
              <a:gd name="T9" fmla="*/ 2147483647 h 305"/>
              <a:gd name="T10" fmla="*/ 2147483647 w 185"/>
              <a:gd name="T11" fmla="*/ 2147483647 h 305"/>
              <a:gd name="T12" fmla="*/ 2147483647 w 185"/>
              <a:gd name="T13" fmla="*/ 2147483647 h 305"/>
              <a:gd name="T14" fmla="*/ 2147483647 w 185"/>
              <a:gd name="T15" fmla="*/ 2147483647 h 305"/>
              <a:gd name="T16" fmla="*/ 2147483647 w 185"/>
              <a:gd name="T17" fmla="*/ 2147483647 h 305"/>
              <a:gd name="T18" fmla="*/ 2147483647 w 185"/>
              <a:gd name="T19" fmla="*/ 2147483647 h 305"/>
              <a:gd name="T20" fmla="*/ 0 w 185"/>
              <a:gd name="T21" fmla="*/ 2147483647 h 305"/>
              <a:gd name="T22" fmla="*/ 0 w 185"/>
              <a:gd name="T23" fmla="*/ 2147483647 h 305"/>
              <a:gd name="T24" fmla="*/ 0 w 185"/>
              <a:gd name="T25" fmla="*/ 2147483647 h 305"/>
              <a:gd name="T26" fmla="*/ 0 w 185"/>
              <a:gd name="T27" fmla="*/ 2147483647 h 305"/>
              <a:gd name="T28" fmla="*/ 2147483647 w 185"/>
              <a:gd name="T29" fmla="*/ 2147483647 h 305"/>
              <a:gd name="T30" fmla="*/ 2147483647 w 185"/>
              <a:gd name="T31" fmla="*/ 2147483647 h 305"/>
              <a:gd name="T32" fmla="*/ 2147483647 w 185"/>
              <a:gd name="T33" fmla="*/ 2147483647 h 305"/>
              <a:gd name="T34" fmla="*/ 2147483647 w 185"/>
              <a:gd name="T35" fmla="*/ 2147483647 h 305"/>
              <a:gd name="T36" fmla="*/ 2147483647 w 185"/>
              <a:gd name="T37" fmla="*/ 2147483647 h 305"/>
              <a:gd name="T38" fmla="*/ 2147483647 w 185"/>
              <a:gd name="T39" fmla="*/ 2147483647 h 305"/>
              <a:gd name="T40" fmla="*/ 2147483647 w 185"/>
              <a:gd name="T41" fmla="*/ 2147483647 h 305"/>
              <a:gd name="T42" fmla="*/ 2147483647 w 185"/>
              <a:gd name="T43" fmla="*/ 2147483647 h 305"/>
              <a:gd name="T44" fmla="*/ 2147483647 w 185"/>
              <a:gd name="T45" fmla="*/ 2147483647 h 305"/>
              <a:gd name="T46" fmla="*/ 2147483647 w 185"/>
              <a:gd name="T47" fmla="*/ 2147483647 h 305"/>
              <a:gd name="T48" fmla="*/ 2147483647 w 185"/>
              <a:gd name="T49" fmla="*/ 2147483647 h 305"/>
              <a:gd name="T50" fmla="*/ 2147483647 w 185"/>
              <a:gd name="T51" fmla="*/ 2147483647 h 305"/>
              <a:gd name="T52" fmla="*/ 2147483647 w 185"/>
              <a:gd name="T53" fmla="*/ 2147483647 h 305"/>
              <a:gd name="T54" fmla="*/ 2147483647 w 185"/>
              <a:gd name="T55" fmla="*/ 2147483647 h 305"/>
              <a:gd name="T56" fmla="*/ 2147483647 w 185"/>
              <a:gd name="T57" fmla="*/ 2147483647 h 305"/>
              <a:gd name="T58" fmla="*/ 2147483647 w 185"/>
              <a:gd name="T59" fmla="*/ 2147483647 h 305"/>
              <a:gd name="T60" fmla="*/ 2147483647 w 185"/>
              <a:gd name="T61" fmla="*/ 2147483647 h 305"/>
              <a:gd name="T62" fmla="*/ 2147483647 w 185"/>
              <a:gd name="T63" fmla="*/ 2147483647 h 305"/>
              <a:gd name="T64" fmla="*/ 2147483647 w 185"/>
              <a:gd name="T65" fmla="*/ 2147483647 h 305"/>
              <a:gd name="T66" fmla="*/ 2147483647 w 185"/>
              <a:gd name="T67" fmla="*/ 2147483647 h 305"/>
              <a:gd name="T68" fmla="*/ 2147483647 w 185"/>
              <a:gd name="T69" fmla="*/ 2147483647 h 305"/>
              <a:gd name="T70" fmla="*/ 2147483647 w 185"/>
              <a:gd name="T71" fmla="*/ 2147483647 h 305"/>
              <a:gd name="T72" fmla="*/ 2147483647 w 185"/>
              <a:gd name="T73" fmla="*/ 2147483647 h 305"/>
              <a:gd name="T74" fmla="*/ 2147483647 w 185"/>
              <a:gd name="T75" fmla="*/ 2147483647 h 305"/>
              <a:gd name="T76" fmla="*/ 2147483647 w 185"/>
              <a:gd name="T77" fmla="*/ 2147483647 h 305"/>
              <a:gd name="T78" fmla="*/ 2147483647 w 185"/>
              <a:gd name="T79" fmla="*/ 2147483647 h 305"/>
              <a:gd name="T80" fmla="*/ 2147483647 w 185"/>
              <a:gd name="T81" fmla="*/ 2147483647 h 305"/>
              <a:gd name="T82" fmla="*/ 2147483647 w 185"/>
              <a:gd name="T83" fmla="*/ 2147483647 h 305"/>
              <a:gd name="T84" fmla="*/ 2147483647 w 185"/>
              <a:gd name="T85" fmla="*/ 2147483647 h 305"/>
              <a:gd name="T86" fmla="*/ 2147483647 w 185"/>
              <a:gd name="T87" fmla="*/ 2147483647 h 305"/>
              <a:gd name="T88" fmla="*/ 2147483647 w 185"/>
              <a:gd name="T89" fmla="*/ 2147483647 h 305"/>
              <a:gd name="T90" fmla="*/ 2147483647 w 185"/>
              <a:gd name="T91" fmla="*/ 2147483647 h 305"/>
              <a:gd name="T92" fmla="*/ 2147483647 w 185"/>
              <a:gd name="T93" fmla="*/ 2147483647 h 305"/>
              <a:gd name="T94" fmla="*/ 2147483647 w 185"/>
              <a:gd name="T95" fmla="*/ 2147483647 h 305"/>
              <a:gd name="T96" fmla="*/ 2147483647 w 185"/>
              <a:gd name="T97" fmla="*/ 0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305"/>
              <a:gd name="T149" fmla="*/ 185 w 185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305">
                <a:moveTo>
                  <a:pt x="153" y="0"/>
                </a:moveTo>
                <a:lnTo>
                  <a:pt x="146" y="0"/>
                </a:lnTo>
                <a:lnTo>
                  <a:pt x="115" y="0"/>
                </a:lnTo>
                <a:lnTo>
                  <a:pt x="92" y="8"/>
                </a:lnTo>
                <a:lnTo>
                  <a:pt x="77" y="16"/>
                </a:lnTo>
                <a:lnTo>
                  <a:pt x="61" y="23"/>
                </a:lnTo>
                <a:lnTo>
                  <a:pt x="54" y="31"/>
                </a:lnTo>
                <a:lnTo>
                  <a:pt x="31" y="55"/>
                </a:lnTo>
                <a:lnTo>
                  <a:pt x="15" y="86"/>
                </a:lnTo>
                <a:lnTo>
                  <a:pt x="8" y="117"/>
                </a:lnTo>
                <a:lnTo>
                  <a:pt x="0" y="140"/>
                </a:lnTo>
                <a:lnTo>
                  <a:pt x="0" y="164"/>
                </a:lnTo>
                <a:lnTo>
                  <a:pt x="0" y="203"/>
                </a:lnTo>
                <a:lnTo>
                  <a:pt x="0" y="234"/>
                </a:lnTo>
                <a:lnTo>
                  <a:pt x="8" y="257"/>
                </a:lnTo>
                <a:lnTo>
                  <a:pt x="15" y="265"/>
                </a:lnTo>
                <a:lnTo>
                  <a:pt x="23" y="273"/>
                </a:lnTo>
                <a:lnTo>
                  <a:pt x="31" y="288"/>
                </a:lnTo>
                <a:lnTo>
                  <a:pt x="46" y="296"/>
                </a:lnTo>
                <a:lnTo>
                  <a:pt x="54" y="304"/>
                </a:lnTo>
                <a:lnTo>
                  <a:pt x="61" y="304"/>
                </a:lnTo>
                <a:lnTo>
                  <a:pt x="69" y="304"/>
                </a:lnTo>
                <a:lnTo>
                  <a:pt x="77" y="304"/>
                </a:lnTo>
                <a:lnTo>
                  <a:pt x="92" y="296"/>
                </a:lnTo>
                <a:lnTo>
                  <a:pt x="107" y="281"/>
                </a:lnTo>
                <a:lnTo>
                  <a:pt x="107" y="273"/>
                </a:lnTo>
                <a:lnTo>
                  <a:pt x="115" y="265"/>
                </a:lnTo>
                <a:lnTo>
                  <a:pt x="115" y="257"/>
                </a:lnTo>
                <a:lnTo>
                  <a:pt x="123" y="226"/>
                </a:lnTo>
                <a:lnTo>
                  <a:pt x="123" y="210"/>
                </a:lnTo>
                <a:lnTo>
                  <a:pt x="123" y="195"/>
                </a:lnTo>
                <a:lnTo>
                  <a:pt x="123" y="187"/>
                </a:lnTo>
                <a:lnTo>
                  <a:pt x="123" y="164"/>
                </a:lnTo>
                <a:lnTo>
                  <a:pt x="130" y="148"/>
                </a:lnTo>
                <a:lnTo>
                  <a:pt x="138" y="133"/>
                </a:lnTo>
                <a:lnTo>
                  <a:pt x="146" y="125"/>
                </a:lnTo>
                <a:lnTo>
                  <a:pt x="153" y="125"/>
                </a:lnTo>
                <a:lnTo>
                  <a:pt x="169" y="109"/>
                </a:lnTo>
                <a:lnTo>
                  <a:pt x="176" y="94"/>
                </a:lnTo>
                <a:lnTo>
                  <a:pt x="184" y="86"/>
                </a:lnTo>
                <a:lnTo>
                  <a:pt x="184" y="78"/>
                </a:lnTo>
                <a:lnTo>
                  <a:pt x="184" y="70"/>
                </a:lnTo>
                <a:lnTo>
                  <a:pt x="184" y="55"/>
                </a:lnTo>
                <a:lnTo>
                  <a:pt x="176" y="31"/>
                </a:lnTo>
                <a:lnTo>
                  <a:pt x="169" y="23"/>
                </a:lnTo>
                <a:lnTo>
                  <a:pt x="161" y="16"/>
                </a:lnTo>
                <a:lnTo>
                  <a:pt x="161" y="8"/>
                </a:lnTo>
                <a:lnTo>
                  <a:pt x="153" y="8"/>
                </a:lnTo>
                <a:lnTo>
                  <a:pt x="153" y="0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7072" name="Group 36"/>
          <p:cNvGrpSpPr>
            <a:grpSpLocks/>
          </p:cNvGrpSpPr>
          <p:nvPr/>
        </p:nvGrpSpPr>
        <p:grpSpPr bwMode="auto">
          <a:xfrm>
            <a:off x="4038600" y="1371600"/>
            <a:ext cx="344488" cy="484188"/>
            <a:chOff x="1624" y="2280"/>
            <a:chExt cx="217" cy="305"/>
          </a:xfrm>
        </p:grpSpPr>
        <p:sp>
          <p:nvSpPr>
            <p:cNvPr id="87084" name="Freeform 37" descr="Solid diamond"/>
            <p:cNvSpPr>
              <a:spLocks/>
            </p:cNvSpPr>
            <p:nvPr/>
          </p:nvSpPr>
          <p:spPr bwMode="auto">
            <a:xfrm>
              <a:off x="1720" y="2392"/>
              <a:ext cx="121" cy="193"/>
            </a:xfrm>
            <a:custGeom>
              <a:avLst/>
              <a:gdLst>
                <a:gd name="T0" fmla="*/ 23 w 121"/>
                <a:gd name="T1" fmla="*/ 8 h 193"/>
                <a:gd name="T2" fmla="*/ 38 w 121"/>
                <a:gd name="T3" fmla="*/ 8 h 193"/>
                <a:gd name="T4" fmla="*/ 60 w 121"/>
                <a:gd name="T5" fmla="*/ 15 h 193"/>
                <a:gd name="T6" fmla="*/ 68 w 121"/>
                <a:gd name="T7" fmla="*/ 23 h 193"/>
                <a:gd name="T8" fmla="*/ 75 w 121"/>
                <a:gd name="T9" fmla="*/ 31 h 193"/>
                <a:gd name="T10" fmla="*/ 90 w 121"/>
                <a:gd name="T11" fmla="*/ 46 h 193"/>
                <a:gd name="T12" fmla="*/ 90 w 121"/>
                <a:gd name="T13" fmla="*/ 54 h 193"/>
                <a:gd name="T14" fmla="*/ 98 w 121"/>
                <a:gd name="T15" fmla="*/ 61 h 193"/>
                <a:gd name="T16" fmla="*/ 105 w 121"/>
                <a:gd name="T17" fmla="*/ 84 h 193"/>
                <a:gd name="T18" fmla="*/ 105 w 121"/>
                <a:gd name="T19" fmla="*/ 92 h 193"/>
                <a:gd name="T20" fmla="*/ 113 w 121"/>
                <a:gd name="T21" fmla="*/ 108 h 193"/>
                <a:gd name="T22" fmla="*/ 120 w 121"/>
                <a:gd name="T23" fmla="*/ 131 h 193"/>
                <a:gd name="T24" fmla="*/ 120 w 121"/>
                <a:gd name="T25" fmla="*/ 146 h 193"/>
                <a:gd name="T26" fmla="*/ 120 w 121"/>
                <a:gd name="T27" fmla="*/ 154 h 193"/>
                <a:gd name="T28" fmla="*/ 120 w 121"/>
                <a:gd name="T29" fmla="*/ 169 h 193"/>
                <a:gd name="T30" fmla="*/ 120 w 121"/>
                <a:gd name="T31" fmla="*/ 177 h 193"/>
                <a:gd name="T32" fmla="*/ 120 w 121"/>
                <a:gd name="T33" fmla="*/ 184 h 193"/>
                <a:gd name="T34" fmla="*/ 113 w 121"/>
                <a:gd name="T35" fmla="*/ 192 h 193"/>
                <a:gd name="T36" fmla="*/ 105 w 121"/>
                <a:gd name="T37" fmla="*/ 192 h 193"/>
                <a:gd name="T38" fmla="*/ 98 w 121"/>
                <a:gd name="T39" fmla="*/ 184 h 193"/>
                <a:gd name="T40" fmla="*/ 90 w 121"/>
                <a:gd name="T41" fmla="*/ 169 h 193"/>
                <a:gd name="T42" fmla="*/ 90 w 121"/>
                <a:gd name="T43" fmla="*/ 161 h 193"/>
                <a:gd name="T44" fmla="*/ 90 w 121"/>
                <a:gd name="T45" fmla="*/ 146 h 193"/>
                <a:gd name="T46" fmla="*/ 90 w 121"/>
                <a:gd name="T47" fmla="*/ 123 h 193"/>
                <a:gd name="T48" fmla="*/ 83 w 121"/>
                <a:gd name="T49" fmla="*/ 115 h 193"/>
                <a:gd name="T50" fmla="*/ 68 w 121"/>
                <a:gd name="T51" fmla="*/ 108 h 193"/>
                <a:gd name="T52" fmla="*/ 60 w 121"/>
                <a:gd name="T53" fmla="*/ 100 h 193"/>
                <a:gd name="T54" fmla="*/ 53 w 121"/>
                <a:gd name="T55" fmla="*/ 100 h 193"/>
                <a:gd name="T56" fmla="*/ 38 w 121"/>
                <a:gd name="T57" fmla="*/ 92 h 193"/>
                <a:gd name="T58" fmla="*/ 30 w 121"/>
                <a:gd name="T59" fmla="*/ 84 h 193"/>
                <a:gd name="T60" fmla="*/ 23 w 121"/>
                <a:gd name="T61" fmla="*/ 84 h 193"/>
                <a:gd name="T62" fmla="*/ 15 w 121"/>
                <a:gd name="T63" fmla="*/ 77 h 193"/>
                <a:gd name="T64" fmla="*/ 8 w 121"/>
                <a:gd name="T65" fmla="*/ 69 h 193"/>
                <a:gd name="T66" fmla="*/ 0 w 121"/>
                <a:gd name="T67" fmla="*/ 54 h 193"/>
                <a:gd name="T68" fmla="*/ 0 w 121"/>
                <a:gd name="T69" fmla="*/ 38 h 193"/>
                <a:gd name="T70" fmla="*/ 0 w 121"/>
                <a:gd name="T71" fmla="*/ 31 h 193"/>
                <a:gd name="T72" fmla="*/ 8 w 121"/>
                <a:gd name="T73" fmla="*/ 15 h 193"/>
                <a:gd name="T74" fmla="*/ 8 w 121"/>
                <a:gd name="T75" fmla="*/ 8 h 193"/>
                <a:gd name="T76" fmla="*/ 23 w 121"/>
                <a:gd name="T77" fmla="*/ 0 h 193"/>
                <a:gd name="T78" fmla="*/ 30 w 121"/>
                <a:gd name="T79" fmla="*/ 0 h 193"/>
                <a:gd name="T80" fmla="*/ 23 w 121"/>
                <a:gd name="T81" fmla="*/ 8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93"/>
                <a:gd name="T125" fmla="*/ 121 w 121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93">
                  <a:moveTo>
                    <a:pt x="23" y="8"/>
                  </a:moveTo>
                  <a:lnTo>
                    <a:pt x="38" y="8"/>
                  </a:lnTo>
                  <a:lnTo>
                    <a:pt x="60" y="15"/>
                  </a:lnTo>
                  <a:lnTo>
                    <a:pt x="68" y="23"/>
                  </a:lnTo>
                  <a:lnTo>
                    <a:pt x="75" y="31"/>
                  </a:lnTo>
                  <a:lnTo>
                    <a:pt x="90" y="46"/>
                  </a:lnTo>
                  <a:lnTo>
                    <a:pt x="90" y="54"/>
                  </a:lnTo>
                  <a:lnTo>
                    <a:pt x="98" y="61"/>
                  </a:lnTo>
                  <a:lnTo>
                    <a:pt x="105" y="84"/>
                  </a:lnTo>
                  <a:lnTo>
                    <a:pt x="105" y="92"/>
                  </a:lnTo>
                  <a:lnTo>
                    <a:pt x="113" y="108"/>
                  </a:lnTo>
                  <a:lnTo>
                    <a:pt x="120" y="131"/>
                  </a:lnTo>
                  <a:lnTo>
                    <a:pt x="120" y="146"/>
                  </a:lnTo>
                  <a:lnTo>
                    <a:pt x="120" y="154"/>
                  </a:lnTo>
                  <a:lnTo>
                    <a:pt x="120" y="169"/>
                  </a:lnTo>
                  <a:lnTo>
                    <a:pt x="120" y="177"/>
                  </a:lnTo>
                  <a:lnTo>
                    <a:pt x="120" y="184"/>
                  </a:lnTo>
                  <a:lnTo>
                    <a:pt x="113" y="192"/>
                  </a:lnTo>
                  <a:lnTo>
                    <a:pt x="105" y="192"/>
                  </a:lnTo>
                  <a:lnTo>
                    <a:pt x="98" y="184"/>
                  </a:lnTo>
                  <a:lnTo>
                    <a:pt x="90" y="169"/>
                  </a:lnTo>
                  <a:lnTo>
                    <a:pt x="90" y="161"/>
                  </a:lnTo>
                  <a:lnTo>
                    <a:pt x="90" y="146"/>
                  </a:lnTo>
                  <a:lnTo>
                    <a:pt x="90" y="123"/>
                  </a:lnTo>
                  <a:lnTo>
                    <a:pt x="83" y="115"/>
                  </a:lnTo>
                  <a:lnTo>
                    <a:pt x="68" y="108"/>
                  </a:lnTo>
                  <a:lnTo>
                    <a:pt x="60" y="100"/>
                  </a:lnTo>
                  <a:lnTo>
                    <a:pt x="53" y="100"/>
                  </a:lnTo>
                  <a:lnTo>
                    <a:pt x="38" y="92"/>
                  </a:lnTo>
                  <a:lnTo>
                    <a:pt x="30" y="84"/>
                  </a:lnTo>
                  <a:lnTo>
                    <a:pt x="23" y="84"/>
                  </a:lnTo>
                  <a:lnTo>
                    <a:pt x="15" y="77"/>
                  </a:lnTo>
                  <a:lnTo>
                    <a:pt x="8" y="69"/>
                  </a:lnTo>
                  <a:lnTo>
                    <a:pt x="0" y="5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8" y="15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23" y="8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Freeform 38" descr="Solid diamond"/>
            <p:cNvSpPr>
              <a:spLocks/>
            </p:cNvSpPr>
            <p:nvPr/>
          </p:nvSpPr>
          <p:spPr bwMode="auto">
            <a:xfrm>
              <a:off x="1624" y="2280"/>
              <a:ext cx="185" cy="305"/>
            </a:xfrm>
            <a:custGeom>
              <a:avLst/>
              <a:gdLst>
                <a:gd name="T0" fmla="*/ 153 w 185"/>
                <a:gd name="T1" fmla="*/ 0 h 305"/>
                <a:gd name="T2" fmla="*/ 146 w 185"/>
                <a:gd name="T3" fmla="*/ 0 h 305"/>
                <a:gd name="T4" fmla="*/ 115 w 185"/>
                <a:gd name="T5" fmla="*/ 0 h 305"/>
                <a:gd name="T6" fmla="*/ 92 w 185"/>
                <a:gd name="T7" fmla="*/ 8 h 305"/>
                <a:gd name="T8" fmla="*/ 77 w 185"/>
                <a:gd name="T9" fmla="*/ 16 h 305"/>
                <a:gd name="T10" fmla="*/ 61 w 185"/>
                <a:gd name="T11" fmla="*/ 23 h 305"/>
                <a:gd name="T12" fmla="*/ 54 w 185"/>
                <a:gd name="T13" fmla="*/ 31 h 305"/>
                <a:gd name="T14" fmla="*/ 31 w 185"/>
                <a:gd name="T15" fmla="*/ 55 h 305"/>
                <a:gd name="T16" fmla="*/ 15 w 185"/>
                <a:gd name="T17" fmla="*/ 86 h 305"/>
                <a:gd name="T18" fmla="*/ 8 w 185"/>
                <a:gd name="T19" fmla="*/ 117 h 305"/>
                <a:gd name="T20" fmla="*/ 0 w 185"/>
                <a:gd name="T21" fmla="*/ 140 h 305"/>
                <a:gd name="T22" fmla="*/ 0 w 185"/>
                <a:gd name="T23" fmla="*/ 164 h 305"/>
                <a:gd name="T24" fmla="*/ 0 w 185"/>
                <a:gd name="T25" fmla="*/ 203 h 305"/>
                <a:gd name="T26" fmla="*/ 0 w 185"/>
                <a:gd name="T27" fmla="*/ 234 h 305"/>
                <a:gd name="T28" fmla="*/ 8 w 185"/>
                <a:gd name="T29" fmla="*/ 257 h 305"/>
                <a:gd name="T30" fmla="*/ 15 w 185"/>
                <a:gd name="T31" fmla="*/ 265 h 305"/>
                <a:gd name="T32" fmla="*/ 23 w 185"/>
                <a:gd name="T33" fmla="*/ 273 h 305"/>
                <a:gd name="T34" fmla="*/ 31 w 185"/>
                <a:gd name="T35" fmla="*/ 288 h 305"/>
                <a:gd name="T36" fmla="*/ 46 w 185"/>
                <a:gd name="T37" fmla="*/ 296 h 305"/>
                <a:gd name="T38" fmla="*/ 54 w 185"/>
                <a:gd name="T39" fmla="*/ 304 h 305"/>
                <a:gd name="T40" fmla="*/ 61 w 185"/>
                <a:gd name="T41" fmla="*/ 304 h 305"/>
                <a:gd name="T42" fmla="*/ 69 w 185"/>
                <a:gd name="T43" fmla="*/ 304 h 305"/>
                <a:gd name="T44" fmla="*/ 77 w 185"/>
                <a:gd name="T45" fmla="*/ 304 h 305"/>
                <a:gd name="T46" fmla="*/ 92 w 185"/>
                <a:gd name="T47" fmla="*/ 296 h 305"/>
                <a:gd name="T48" fmla="*/ 107 w 185"/>
                <a:gd name="T49" fmla="*/ 281 h 305"/>
                <a:gd name="T50" fmla="*/ 107 w 185"/>
                <a:gd name="T51" fmla="*/ 273 h 305"/>
                <a:gd name="T52" fmla="*/ 115 w 185"/>
                <a:gd name="T53" fmla="*/ 265 h 305"/>
                <a:gd name="T54" fmla="*/ 115 w 185"/>
                <a:gd name="T55" fmla="*/ 257 h 305"/>
                <a:gd name="T56" fmla="*/ 123 w 185"/>
                <a:gd name="T57" fmla="*/ 226 h 305"/>
                <a:gd name="T58" fmla="*/ 123 w 185"/>
                <a:gd name="T59" fmla="*/ 210 h 305"/>
                <a:gd name="T60" fmla="*/ 123 w 185"/>
                <a:gd name="T61" fmla="*/ 195 h 305"/>
                <a:gd name="T62" fmla="*/ 123 w 185"/>
                <a:gd name="T63" fmla="*/ 187 h 305"/>
                <a:gd name="T64" fmla="*/ 123 w 185"/>
                <a:gd name="T65" fmla="*/ 164 h 305"/>
                <a:gd name="T66" fmla="*/ 130 w 185"/>
                <a:gd name="T67" fmla="*/ 148 h 305"/>
                <a:gd name="T68" fmla="*/ 138 w 185"/>
                <a:gd name="T69" fmla="*/ 133 h 305"/>
                <a:gd name="T70" fmla="*/ 146 w 185"/>
                <a:gd name="T71" fmla="*/ 125 h 305"/>
                <a:gd name="T72" fmla="*/ 153 w 185"/>
                <a:gd name="T73" fmla="*/ 125 h 305"/>
                <a:gd name="T74" fmla="*/ 169 w 185"/>
                <a:gd name="T75" fmla="*/ 109 h 305"/>
                <a:gd name="T76" fmla="*/ 176 w 185"/>
                <a:gd name="T77" fmla="*/ 94 h 305"/>
                <a:gd name="T78" fmla="*/ 184 w 185"/>
                <a:gd name="T79" fmla="*/ 86 h 305"/>
                <a:gd name="T80" fmla="*/ 184 w 185"/>
                <a:gd name="T81" fmla="*/ 78 h 305"/>
                <a:gd name="T82" fmla="*/ 184 w 185"/>
                <a:gd name="T83" fmla="*/ 70 h 305"/>
                <a:gd name="T84" fmla="*/ 184 w 185"/>
                <a:gd name="T85" fmla="*/ 55 h 305"/>
                <a:gd name="T86" fmla="*/ 176 w 185"/>
                <a:gd name="T87" fmla="*/ 31 h 305"/>
                <a:gd name="T88" fmla="*/ 169 w 185"/>
                <a:gd name="T89" fmla="*/ 23 h 305"/>
                <a:gd name="T90" fmla="*/ 161 w 185"/>
                <a:gd name="T91" fmla="*/ 16 h 305"/>
                <a:gd name="T92" fmla="*/ 161 w 185"/>
                <a:gd name="T93" fmla="*/ 8 h 305"/>
                <a:gd name="T94" fmla="*/ 153 w 185"/>
                <a:gd name="T95" fmla="*/ 8 h 305"/>
                <a:gd name="T96" fmla="*/ 153 w 185"/>
                <a:gd name="T97" fmla="*/ 0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305"/>
                <a:gd name="T149" fmla="*/ 185 w 185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305">
                  <a:moveTo>
                    <a:pt x="153" y="0"/>
                  </a:moveTo>
                  <a:lnTo>
                    <a:pt x="146" y="0"/>
                  </a:lnTo>
                  <a:lnTo>
                    <a:pt x="115" y="0"/>
                  </a:lnTo>
                  <a:lnTo>
                    <a:pt x="92" y="8"/>
                  </a:lnTo>
                  <a:lnTo>
                    <a:pt x="77" y="16"/>
                  </a:lnTo>
                  <a:lnTo>
                    <a:pt x="61" y="23"/>
                  </a:lnTo>
                  <a:lnTo>
                    <a:pt x="54" y="31"/>
                  </a:lnTo>
                  <a:lnTo>
                    <a:pt x="31" y="55"/>
                  </a:lnTo>
                  <a:lnTo>
                    <a:pt x="15" y="86"/>
                  </a:lnTo>
                  <a:lnTo>
                    <a:pt x="8" y="117"/>
                  </a:lnTo>
                  <a:lnTo>
                    <a:pt x="0" y="140"/>
                  </a:lnTo>
                  <a:lnTo>
                    <a:pt x="0" y="164"/>
                  </a:lnTo>
                  <a:lnTo>
                    <a:pt x="0" y="203"/>
                  </a:lnTo>
                  <a:lnTo>
                    <a:pt x="0" y="234"/>
                  </a:lnTo>
                  <a:lnTo>
                    <a:pt x="8" y="257"/>
                  </a:lnTo>
                  <a:lnTo>
                    <a:pt x="15" y="265"/>
                  </a:lnTo>
                  <a:lnTo>
                    <a:pt x="23" y="273"/>
                  </a:lnTo>
                  <a:lnTo>
                    <a:pt x="31" y="288"/>
                  </a:lnTo>
                  <a:lnTo>
                    <a:pt x="46" y="296"/>
                  </a:lnTo>
                  <a:lnTo>
                    <a:pt x="54" y="304"/>
                  </a:lnTo>
                  <a:lnTo>
                    <a:pt x="61" y="304"/>
                  </a:lnTo>
                  <a:lnTo>
                    <a:pt x="69" y="304"/>
                  </a:lnTo>
                  <a:lnTo>
                    <a:pt x="77" y="304"/>
                  </a:lnTo>
                  <a:lnTo>
                    <a:pt x="92" y="296"/>
                  </a:lnTo>
                  <a:lnTo>
                    <a:pt x="107" y="281"/>
                  </a:lnTo>
                  <a:lnTo>
                    <a:pt x="107" y="273"/>
                  </a:lnTo>
                  <a:lnTo>
                    <a:pt x="115" y="265"/>
                  </a:lnTo>
                  <a:lnTo>
                    <a:pt x="115" y="257"/>
                  </a:lnTo>
                  <a:lnTo>
                    <a:pt x="123" y="226"/>
                  </a:lnTo>
                  <a:lnTo>
                    <a:pt x="123" y="210"/>
                  </a:lnTo>
                  <a:lnTo>
                    <a:pt x="123" y="195"/>
                  </a:lnTo>
                  <a:lnTo>
                    <a:pt x="123" y="187"/>
                  </a:lnTo>
                  <a:lnTo>
                    <a:pt x="123" y="164"/>
                  </a:lnTo>
                  <a:lnTo>
                    <a:pt x="130" y="148"/>
                  </a:lnTo>
                  <a:lnTo>
                    <a:pt x="138" y="133"/>
                  </a:lnTo>
                  <a:lnTo>
                    <a:pt x="146" y="125"/>
                  </a:lnTo>
                  <a:lnTo>
                    <a:pt x="153" y="125"/>
                  </a:lnTo>
                  <a:lnTo>
                    <a:pt x="169" y="109"/>
                  </a:lnTo>
                  <a:lnTo>
                    <a:pt x="176" y="94"/>
                  </a:lnTo>
                  <a:lnTo>
                    <a:pt x="184" y="86"/>
                  </a:lnTo>
                  <a:lnTo>
                    <a:pt x="184" y="78"/>
                  </a:lnTo>
                  <a:lnTo>
                    <a:pt x="184" y="70"/>
                  </a:lnTo>
                  <a:lnTo>
                    <a:pt x="184" y="55"/>
                  </a:lnTo>
                  <a:lnTo>
                    <a:pt x="176" y="31"/>
                  </a:lnTo>
                  <a:lnTo>
                    <a:pt x="169" y="23"/>
                  </a:lnTo>
                  <a:lnTo>
                    <a:pt x="161" y="16"/>
                  </a:lnTo>
                  <a:lnTo>
                    <a:pt x="161" y="8"/>
                  </a:lnTo>
                  <a:lnTo>
                    <a:pt x="153" y="8"/>
                  </a:lnTo>
                  <a:lnTo>
                    <a:pt x="153" y="0"/>
                  </a:lnTo>
                </a:path>
              </a:pathLst>
            </a:custGeom>
            <a:pattFill prst="solidDmnd">
              <a:fgClr>
                <a:srgbClr val="990033"/>
              </a:fgClr>
              <a:bgClr>
                <a:srgbClr val="66FFFF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73" name="Rectangle 39"/>
          <p:cNvSpPr>
            <a:spLocks noChangeArrowheads="1"/>
          </p:cNvSpPr>
          <p:nvPr/>
        </p:nvSpPr>
        <p:spPr bwMode="auto">
          <a:xfrm>
            <a:off x="6248400" y="990600"/>
            <a:ext cx="2174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 b="1">
                <a:solidFill>
                  <a:srgbClr val="FFFF99"/>
                </a:solidFill>
              </a:rPr>
              <a:t>Immunosuppression</a:t>
            </a:r>
            <a:endParaRPr lang="en-GB" sz="1800" b="1">
              <a:solidFill>
                <a:srgbClr val="FAFD00"/>
              </a:solidFill>
            </a:endParaRPr>
          </a:p>
        </p:txBody>
      </p:sp>
      <p:sp>
        <p:nvSpPr>
          <p:cNvPr id="87074" name="Rectangle 40"/>
          <p:cNvSpPr>
            <a:spLocks noChangeArrowheads="1"/>
          </p:cNvSpPr>
          <p:nvPr/>
        </p:nvSpPr>
        <p:spPr bwMode="auto">
          <a:xfrm>
            <a:off x="6553200" y="3886200"/>
            <a:ext cx="363538" cy="406400"/>
          </a:xfrm>
          <a:prstGeom prst="rect">
            <a:avLst/>
          </a:prstGeom>
          <a:solidFill>
            <a:srgbClr val="CC0066"/>
          </a:solidFill>
          <a:ln w="12700">
            <a:solidFill>
              <a:srgbClr val="FFC5CF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000" b="1">
                <a:solidFill>
                  <a:srgbClr val="66FFFF"/>
                </a:solidFill>
              </a:rPr>
              <a:t>B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87075" name="Freeform 41"/>
          <p:cNvSpPr>
            <a:spLocks/>
          </p:cNvSpPr>
          <p:nvPr/>
        </p:nvSpPr>
        <p:spPr bwMode="auto">
          <a:xfrm>
            <a:off x="6781800" y="4660900"/>
            <a:ext cx="179388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05" y="76"/>
                </a:lnTo>
                <a:lnTo>
                  <a:pt x="97" y="83"/>
                </a:lnTo>
                <a:lnTo>
                  <a:pt x="90" y="91"/>
                </a:lnTo>
                <a:lnTo>
                  <a:pt x="82" y="98"/>
                </a:lnTo>
                <a:lnTo>
                  <a:pt x="75" y="106"/>
                </a:lnTo>
                <a:lnTo>
                  <a:pt x="60" y="121"/>
                </a:lnTo>
                <a:lnTo>
                  <a:pt x="45" y="128"/>
                </a:lnTo>
                <a:lnTo>
                  <a:pt x="37" y="136"/>
                </a:lnTo>
                <a:lnTo>
                  <a:pt x="30" y="136"/>
                </a:lnTo>
                <a:lnTo>
                  <a:pt x="15" y="128"/>
                </a:lnTo>
                <a:lnTo>
                  <a:pt x="7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6" name="Freeform 42"/>
          <p:cNvSpPr>
            <a:spLocks/>
          </p:cNvSpPr>
          <p:nvPr/>
        </p:nvSpPr>
        <p:spPr bwMode="auto">
          <a:xfrm>
            <a:off x="6718300" y="4622800"/>
            <a:ext cx="179388" cy="217488"/>
          </a:xfrm>
          <a:custGeom>
            <a:avLst/>
            <a:gdLst>
              <a:gd name="T0" fmla="*/ 0 w 113"/>
              <a:gd name="T1" fmla="*/ 2147483647 h 137"/>
              <a:gd name="T2" fmla="*/ 2147483647 w 113"/>
              <a:gd name="T3" fmla="*/ 2147483647 h 137"/>
              <a:gd name="T4" fmla="*/ 2147483647 w 113"/>
              <a:gd name="T5" fmla="*/ 2147483647 h 137"/>
              <a:gd name="T6" fmla="*/ 2147483647 w 113"/>
              <a:gd name="T7" fmla="*/ 2147483647 h 137"/>
              <a:gd name="T8" fmla="*/ 2147483647 w 113"/>
              <a:gd name="T9" fmla="*/ 2147483647 h 137"/>
              <a:gd name="T10" fmla="*/ 2147483647 w 113"/>
              <a:gd name="T11" fmla="*/ 2147483647 h 137"/>
              <a:gd name="T12" fmla="*/ 2147483647 w 113"/>
              <a:gd name="T13" fmla="*/ 2147483647 h 137"/>
              <a:gd name="T14" fmla="*/ 2147483647 w 113"/>
              <a:gd name="T15" fmla="*/ 0 h 137"/>
              <a:gd name="T16" fmla="*/ 2147483647 w 113"/>
              <a:gd name="T17" fmla="*/ 0 h 137"/>
              <a:gd name="T18" fmla="*/ 2147483647 w 113"/>
              <a:gd name="T19" fmla="*/ 0 h 137"/>
              <a:gd name="T20" fmla="*/ 2147483647 w 113"/>
              <a:gd name="T21" fmla="*/ 0 h 137"/>
              <a:gd name="T22" fmla="*/ 2147483647 w 113"/>
              <a:gd name="T23" fmla="*/ 2147483647 h 137"/>
              <a:gd name="T24" fmla="*/ 2147483647 w 113"/>
              <a:gd name="T25" fmla="*/ 2147483647 h 137"/>
              <a:gd name="T26" fmla="*/ 2147483647 w 113"/>
              <a:gd name="T27" fmla="*/ 2147483647 h 137"/>
              <a:gd name="T28" fmla="*/ 2147483647 w 113"/>
              <a:gd name="T29" fmla="*/ 2147483647 h 137"/>
              <a:gd name="T30" fmla="*/ 2147483647 w 113"/>
              <a:gd name="T31" fmla="*/ 2147483647 h 137"/>
              <a:gd name="T32" fmla="*/ 2147483647 w 113"/>
              <a:gd name="T33" fmla="*/ 2147483647 h 137"/>
              <a:gd name="T34" fmla="*/ 2147483647 w 113"/>
              <a:gd name="T35" fmla="*/ 2147483647 h 137"/>
              <a:gd name="T36" fmla="*/ 2147483647 w 113"/>
              <a:gd name="T37" fmla="*/ 2147483647 h 137"/>
              <a:gd name="T38" fmla="*/ 2147483647 w 113"/>
              <a:gd name="T39" fmla="*/ 2147483647 h 137"/>
              <a:gd name="T40" fmla="*/ 2147483647 w 113"/>
              <a:gd name="T41" fmla="*/ 2147483647 h 137"/>
              <a:gd name="T42" fmla="*/ 2147483647 w 113"/>
              <a:gd name="T43" fmla="*/ 2147483647 h 137"/>
              <a:gd name="T44" fmla="*/ 2147483647 w 113"/>
              <a:gd name="T45" fmla="*/ 2147483647 h 137"/>
              <a:gd name="T46" fmla="*/ 2147483647 w 113"/>
              <a:gd name="T47" fmla="*/ 2147483647 h 137"/>
              <a:gd name="T48" fmla="*/ 2147483647 w 113"/>
              <a:gd name="T49" fmla="*/ 2147483647 h 137"/>
              <a:gd name="T50" fmla="*/ 2147483647 w 113"/>
              <a:gd name="T51" fmla="*/ 2147483647 h 137"/>
              <a:gd name="T52" fmla="*/ 2147483647 w 113"/>
              <a:gd name="T53" fmla="*/ 2147483647 h 137"/>
              <a:gd name="T54" fmla="*/ 0 w 113"/>
              <a:gd name="T55" fmla="*/ 2147483647 h 137"/>
              <a:gd name="T56" fmla="*/ 0 w 113"/>
              <a:gd name="T57" fmla="*/ 2147483647 h 137"/>
              <a:gd name="T58" fmla="*/ 2147483647 w 113"/>
              <a:gd name="T59" fmla="*/ 2147483647 h 137"/>
              <a:gd name="T60" fmla="*/ 0 w 113"/>
              <a:gd name="T61" fmla="*/ 2147483647 h 1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3"/>
              <a:gd name="T94" fmla="*/ 0 h 137"/>
              <a:gd name="T95" fmla="*/ 113 w 113"/>
              <a:gd name="T96" fmla="*/ 137 h 1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3" h="137">
                <a:moveTo>
                  <a:pt x="0" y="98"/>
                </a:moveTo>
                <a:lnTo>
                  <a:pt x="7" y="83"/>
                </a:lnTo>
                <a:lnTo>
                  <a:pt x="15" y="68"/>
                </a:lnTo>
                <a:lnTo>
                  <a:pt x="30" y="45"/>
                </a:lnTo>
                <a:lnTo>
                  <a:pt x="37" y="30"/>
                </a:lnTo>
                <a:lnTo>
                  <a:pt x="45" y="23"/>
                </a:lnTo>
                <a:lnTo>
                  <a:pt x="52" y="15"/>
                </a:lnTo>
                <a:lnTo>
                  <a:pt x="67" y="0"/>
                </a:lnTo>
                <a:lnTo>
                  <a:pt x="75" y="0"/>
                </a:lnTo>
                <a:lnTo>
                  <a:pt x="82" y="0"/>
                </a:lnTo>
                <a:lnTo>
                  <a:pt x="97" y="0"/>
                </a:lnTo>
                <a:lnTo>
                  <a:pt x="105" y="8"/>
                </a:lnTo>
                <a:lnTo>
                  <a:pt x="112" y="23"/>
                </a:lnTo>
                <a:lnTo>
                  <a:pt x="112" y="30"/>
                </a:lnTo>
                <a:lnTo>
                  <a:pt x="112" y="38"/>
                </a:lnTo>
                <a:lnTo>
                  <a:pt x="112" y="60"/>
                </a:lnTo>
                <a:lnTo>
                  <a:pt x="112" y="68"/>
                </a:lnTo>
                <a:lnTo>
                  <a:pt x="105" y="83"/>
                </a:lnTo>
                <a:lnTo>
                  <a:pt x="97" y="91"/>
                </a:lnTo>
                <a:lnTo>
                  <a:pt x="90" y="98"/>
                </a:lnTo>
                <a:lnTo>
                  <a:pt x="82" y="106"/>
                </a:lnTo>
                <a:lnTo>
                  <a:pt x="67" y="121"/>
                </a:lnTo>
                <a:lnTo>
                  <a:pt x="52" y="128"/>
                </a:lnTo>
                <a:lnTo>
                  <a:pt x="45" y="136"/>
                </a:lnTo>
                <a:lnTo>
                  <a:pt x="30" y="136"/>
                </a:lnTo>
                <a:lnTo>
                  <a:pt x="22" y="128"/>
                </a:lnTo>
                <a:lnTo>
                  <a:pt x="15" y="121"/>
                </a:lnTo>
                <a:lnTo>
                  <a:pt x="0" y="106"/>
                </a:lnTo>
                <a:lnTo>
                  <a:pt x="0" y="98"/>
                </a:lnTo>
                <a:lnTo>
                  <a:pt x="7" y="83"/>
                </a:lnTo>
                <a:lnTo>
                  <a:pt x="0" y="98"/>
                </a:lnTo>
              </a:path>
            </a:pathLst>
          </a:custGeom>
          <a:solidFill>
            <a:srgbClr val="9900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7" name="Freeform 43"/>
          <p:cNvSpPr>
            <a:spLocks/>
          </p:cNvSpPr>
          <p:nvPr/>
        </p:nvSpPr>
        <p:spPr bwMode="auto">
          <a:xfrm>
            <a:off x="4800600" y="4267200"/>
            <a:ext cx="2554288" cy="814388"/>
          </a:xfrm>
          <a:custGeom>
            <a:avLst/>
            <a:gdLst>
              <a:gd name="T0" fmla="*/ 2147483647 w 1609"/>
              <a:gd name="T1" fmla="*/ 2147483647 h 513"/>
              <a:gd name="T2" fmla="*/ 2147483647 w 1609"/>
              <a:gd name="T3" fmla="*/ 2147483647 h 513"/>
              <a:gd name="T4" fmla="*/ 2147483647 w 1609"/>
              <a:gd name="T5" fmla="*/ 2147483647 h 513"/>
              <a:gd name="T6" fmla="*/ 2147483647 w 1609"/>
              <a:gd name="T7" fmla="*/ 2147483647 h 513"/>
              <a:gd name="T8" fmla="*/ 2147483647 w 1609"/>
              <a:gd name="T9" fmla="*/ 2147483647 h 513"/>
              <a:gd name="T10" fmla="*/ 2147483647 w 1609"/>
              <a:gd name="T11" fmla="*/ 2147483647 h 513"/>
              <a:gd name="T12" fmla="*/ 2147483647 w 1609"/>
              <a:gd name="T13" fmla="*/ 2147483647 h 513"/>
              <a:gd name="T14" fmla="*/ 2147483647 w 1609"/>
              <a:gd name="T15" fmla="*/ 2147483647 h 513"/>
              <a:gd name="T16" fmla="*/ 2147483647 w 1609"/>
              <a:gd name="T17" fmla="*/ 2147483647 h 513"/>
              <a:gd name="T18" fmla="*/ 2147483647 w 1609"/>
              <a:gd name="T19" fmla="*/ 2147483647 h 513"/>
              <a:gd name="T20" fmla="*/ 2147483647 w 1609"/>
              <a:gd name="T21" fmla="*/ 2147483647 h 513"/>
              <a:gd name="T22" fmla="*/ 2147483647 w 1609"/>
              <a:gd name="T23" fmla="*/ 2147483647 h 513"/>
              <a:gd name="T24" fmla="*/ 2147483647 w 1609"/>
              <a:gd name="T25" fmla="*/ 2147483647 h 513"/>
              <a:gd name="T26" fmla="*/ 2147483647 w 1609"/>
              <a:gd name="T27" fmla="*/ 2147483647 h 513"/>
              <a:gd name="T28" fmla="*/ 2147483647 w 1609"/>
              <a:gd name="T29" fmla="*/ 2147483647 h 513"/>
              <a:gd name="T30" fmla="*/ 2147483647 w 1609"/>
              <a:gd name="T31" fmla="*/ 2147483647 h 513"/>
              <a:gd name="T32" fmla="*/ 2147483647 w 1609"/>
              <a:gd name="T33" fmla="*/ 2147483647 h 513"/>
              <a:gd name="T34" fmla="*/ 2147483647 w 1609"/>
              <a:gd name="T35" fmla="*/ 2147483647 h 513"/>
              <a:gd name="T36" fmla="*/ 2147483647 w 1609"/>
              <a:gd name="T37" fmla="*/ 2147483647 h 513"/>
              <a:gd name="T38" fmla="*/ 2147483647 w 1609"/>
              <a:gd name="T39" fmla="*/ 2147483647 h 513"/>
              <a:gd name="T40" fmla="*/ 2147483647 w 1609"/>
              <a:gd name="T41" fmla="*/ 2147483647 h 513"/>
              <a:gd name="T42" fmla="*/ 2147483647 w 1609"/>
              <a:gd name="T43" fmla="*/ 2147483647 h 513"/>
              <a:gd name="T44" fmla="*/ 2147483647 w 1609"/>
              <a:gd name="T45" fmla="*/ 2147483647 h 513"/>
              <a:gd name="T46" fmla="*/ 2147483647 w 1609"/>
              <a:gd name="T47" fmla="*/ 2147483647 h 513"/>
              <a:gd name="T48" fmla="*/ 2147483647 w 1609"/>
              <a:gd name="T49" fmla="*/ 2147483647 h 513"/>
              <a:gd name="T50" fmla="*/ 2147483647 w 1609"/>
              <a:gd name="T51" fmla="*/ 2147483647 h 513"/>
              <a:gd name="T52" fmla="*/ 2147483647 w 1609"/>
              <a:gd name="T53" fmla="*/ 2147483647 h 513"/>
              <a:gd name="T54" fmla="*/ 2147483647 w 1609"/>
              <a:gd name="T55" fmla="*/ 2147483647 h 513"/>
              <a:gd name="T56" fmla="*/ 2147483647 w 1609"/>
              <a:gd name="T57" fmla="*/ 2147483647 h 513"/>
              <a:gd name="T58" fmla="*/ 2147483647 w 1609"/>
              <a:gd name="T59" fmla="*/ 0 h 513"/>
              <a:gd name="T60" fmla="*/ 2147483647 w 1609"/>
              <a:gd name="T61" fmla="*/ 0 h 513"/>
              <a:gd name="T62" fmla="*/ 2147483647 w 1609"/>
              <a:gd name="T63" fmla="*/ 2147483647 h 513"/>
              <a:gd name="T64" fmla="*/ 2147483647 w 1609"/>
              <a:gd name="T65" fmla="*/ 2147483647 h 513"/>
              <a:gd name="T66" fmla="*/ 2147483647 w 1609"/>
              <a:gd name="T67" fmla="*/ 2147483647 h 513"/>
              <a:gd name="T68" fmla="*/ 2147483647 w 1609"/>
              <a:gd name="T69" fmla="*/ 2147483647 h 513"/>
              <a:gd name="T70" fmla="*/ 2147483647 w 1609"/>
              <a:gd name="T71" fmla="*/ 2147483647 h 513"/>
              <a:gd name="T72" fmla="*/ 2147483647 w 1609"/>
              <a:gd name="T73" fmla="*/ 2147483647 h 513"/>
              <a:gd name="T74" fmla="*/ 2147483647 w 1609"/>
              <a:gd name="T75" fmla="*/ 2147483647 h 513"/>
              <a:gd name="T76" fmla="*/ 2147483647 w 1609"/>
              <a:gd name="T77" fmla="*/ 2147483647 h 513"/>
              <a:gd name="T78" fmla="*/ 2147483647 w 1609"/>
              <a:gd name="T79" fmla="*/ 2147483647 h 513"/>
              <a:gd name="T80" fmla="*/ 2147483647 w 1609"/>
              <a:gd name="T81" fmla="*/ 2147483647 h 513"/>
              <a:gd name="T82" fmla="*/ 2147483647 w 1609"/>
              <a:gd name="T83" fmla="*/ 2147483647 h 513"/>
              <a:gd name="T84" fmla="*/ 2147483647 w 1609"/>
              <a:gd name="T85" fmla="*/ 2147483647 h 513"/>
              <a:gd name="T86" fmla="*/ 2147483647 w 1609"/>
              <a:gd name="T87" fmla="*/ 2147483647 h 513"/>
              <a:gd name="T88" fmla="*/ 2147483647 w 1609"/>
              <a:gd name="T89" fmla="*/ 2147483647 h 513"/>
              <a:gd name="T90" fmla="*/ 2147483647 w 1609"/>
              <a:gd name="T91" fmla="*/ 2147483647 h 513"/>
              <a:gd name="T92" fmla="*/ 2147483647 w 1609"/>
              <a:gd name="T93" fmla="*/ 2147483647 h 513"/>
              <a:gd name="T94" fmla="*/ 2147483647 w 1609"/>
              <a:gd name="T95" fmla="*/ 2147483647 h 513"/>
              <a:gd name="T96" fmla="*/ 2147483647 w 1609"/>
              <a:gd name="T97" fmla="*/ 2147483647 h 513"/>
              <a:gd name="T98" fmla="*/ 2147483647 w 1609"/>
              <a:gd name="T99" fmla="*/ 2147483647 h 513"/>
              <a:gd name="T100" fmla="*/ 2147483647 w 1609"/>
              <a:gd name="T101" fmla="*/ 2147483647 h 513"/>
              <a:gd name="T102" fmla="*/ 2147483647 w 1609"/>
              <a:gd name="T103" fmla="*/ 2147483647 h 513"/>
              <a:gd name="T104" fmla="*/ 2147483647 w 1609"/>
              <a:gd name="T105" fmla="*/ 2147483647 h 5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9"/>
              <a:gd name="T160" fmla="*/ 0 h 513"/>
              <a:gd name="T161" fmla="*/ 1609 w 1609"/>
              <a:gd name="T162" fmla="*/ 513 h 5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9" h="513">
                <a:moveTo>
                  <a:pt x="191" y="512"/>
                </a:moveTo>
                <a:lnTo>
                  <a:pt x="231" y="512"/>
                </a:lnTo>
                <a:lnTo>
                  <a:pt x="318" y="512"/>
                </a:lnTo>
                <a:lnTo>
                  <a:pt x="398" y="504"/>
                </a:lnTo>
                <a:lnTo>
                  <a:pt x="470" y="504"/>
                </a:lnTo>
                <a:lnTo>
                  <a:pt x="533" y="504"/>
                </a:lnTo>
                <a:lnTo>
                  <a:pt x="597" y="504"/>
                </a:lnTo>
                <a:lnTo>
                  <a:pt x="645" y="504"/>
                </a:lnTo>
                <a:lnTo>
                  <a:pt x="693" y="504"/>
                </a:lnTo>
                <a:lnTo>
                  <a:pt x="708" y="504"/>
                </a:lnTo>
                <a:lnTo>
                  <a:pt x="748" y="504"/>
                </a:lnTo>
                <a:lnTo>
                  <a:pt x="828" y="512"/>
                </a:lnTo>
                <a:lnTo>
                  <a:pt x="892" y="512"/>
                </a:lnTo>
                <a:lnTo>
                  <a:pt x="947" y="512"/>
                </a:lnTo>
                <a:lnTo>
                  <a:pt x="971" y="512"/>
                </a:lnTo>
                <a:lnTo>
                  <a:pt x="995" y="512"/>
                </a:lnTo>
                <a:lnTo>
                  <a:pt x="1043" y="512"/>
                </a:lnTo>
                <a:lnTo>
                  <a:pt x="1099" y="512"/>
                </a:lnTo>
                <a:lnTo>
                  <a:pt x="1170" y="504"/>
                </a:lnTo>
                <a:lnTo>
                  <a:pt x="1202" y="504"/>
                </a:lnTo>
                <a:lnTo>
                  <a:pt x="1234" y="504"/>
                </a:lnTo>
                <a:lnTo>
                  <a:pt x="1298" y="504"/>
                </a:lnTo>
                <a:lnTo>
                  <a:pt x="1369" y="504"/>
                </a:lnTo>
                <a:lnTo>
                  <a:pt x="1457" y="512"/>
                </a:lnTo>
                <a:lnTo>
                  <a:pt x="1497" y="512"/>
                </a:lnTo>
                <a:lnTo>
                  <a:pt x="1505" y="512"/>
                </a:lnTo>
                <a:lnTo>
                  <a:pt x="1520" y="512"/>
                </a:lnTo>
                <a:lnTo>
                  <a:pt x="1544" y="512"/>
                </a:lnTo>
                <a:lnTo>
                  <a:pt x="1560" y="512"/>
                </a:lnTo>
                <a:lnTo>
                  <a:pt x="1568" y="512"/>
                </a:lnTo>
                <a:lnTo>
                  <a:pt x="1592" y="504"/>
                </a:lnTo>
                <a:lnTo>
                  <a:pt x="1600" y="504"/>
                </a:lnTo>
                <a:lnTo>
                  <a:pt x="1608" y="496"/>
                </a:lnTo>
                <a:lnTo>
                  <a:pt x="1608" y="480"/>
                </a:lnTo>
                <a:lnTo>
                  <a:pt x="1608" y="488"/>
                </a:lnTo>
                <a:lnTo>
                  <a:pt x="1600" y="480"/>
                </a:lnTo>
                <a:lnTo>
                  <a:pt x="1584" y="473"/>
                </a:lnTo>
                <a:lnTo>
                  <a:pt x="1576" y="465"/>
                </a:lnTo>
                <a:lnTo>
                  <a:pt x="1560" y="457"/>
                </a:lnTo>
                <a:lnTo>
                  <a:pt x="1505" y="425"/>
                </a:lnTo>
                <a:lnTo>
                  <a:pt x="1457" y="402"/>
                </a:lnTo>
                <a:lnTo>
                  <a:pt x="1409" y="378"/>
                </a:lnTo>
                <a:lnTo>
                  <a:pt x="1377" y="362"/>
                </a:lnTo>
                <a:lnTo>
                  <a:pt x="1353" y="347"/>
                </a:lnTo>
                <a:lnTo>
                  <a:pt x="1306" y="315"/>
                </a:lnTo>
                <a:lnTo>
                  <a:pt x="1250" y="276"/>
                </a:lnTo>
                <a:lnTo>
                  <a:pt x="1194" y="236"/>
                </a:lnTo>
                <a:lnTo>
                  <a:pt x="1162" y="213"/>
                </a:lnTo>
                <a:lnTo>
                  <a:pt x="1130" y="189"/>
                </a:lnTo>
                <a:lnTo>
                  <a:pt x="1083" y="150"/>
                </a:lnTo>
                <a:lnTo>
                  <a:pt x="1027" y="118"/>
                </a:lnTo>
                <a:lnTo>
                  <a:pt x="987" y="95"/>
                </a:lnTo>
                <a:lnTo>
                  <a:pt x="955" y="79"/>
                </a:lnTo>
                <a:lnTo>
                  <a:pt x="931" y="63"/>
                </a:lnTo>
                <a:lnTo>
                  <a:pt x="876" y="39"/>
                </a:lnTo>
                <a:lnTo>
                  <a:pt x="828" y="24"/>
                </a:lnTo>
                <a:lnTo>
                  <a:pt x="788" y="16"/>
                </a:lnTo>
                <a:lnTo>
                  <a:pt x="756" y="8"/>
                </a:lnTo>
                <a:lnTo>
                  <a:pt x="724" y="0"/>
                </a:lnTo>
                <a:lnTo>
                  <a:pt x="685" y="0"/>
                </a:lnTo>
                <a:lnTo>
                  <a:pt x="645" y="0"/>
                </a:lnTo>
                <a:lnTo>
                  <a:pt x="613" y="0"/>
                </a:lnTo>
                <a:lnTo>
                  <a:pt x="597" y="8"/>
                </a:lnTo>
                <a:lnTo>
                  <a:pt x="581" y="16"/>
                </a:lnTo>
                <a:lnTo>
                  <a:pt x="557" y="32"/>
                </a:lnTo>
                <a:lnTo>
                  <a:pt x="533" y="55"/>
                </a:lnTo>
                <a:lnTo>
                  <a:pt x="509" y="79"/>
                </a:lnTo>
                <a:lnTo>
                  <a:pt x="502" y="95"/>
                </a:lnTo>
                <a:lnTo>
                  <a:pt x="494" y="102"/>
                </a:lnTo>
                <a:lnTo>
                  <a:pt x="478" y="134"/>
                </a:lnTo>
                <a:lnTo>
                  <a:pt x="462" y="165"/>
                </a:lnTo>
                <a:lnTo>
                  <a:pt x="454" y="197"/>
                </a:lnTo>
                <a:lnTo>
                  <a:pt x="446" y="213"/>
                </a:lnTo>
                <a:lnTo>
                  <a:pt x="446" y="228"/>
                </a:lnTo>
                <a:lnTo>
                  <a:pt x="438" y="268"/>
                </a:lnTo>
                <a:lnTo>
                  <a:pt x="438" y="299"/>
                </a:lnTo>
                <a:lnTo>
                  <a:pt x="446" y="347"/>
                </a:lnTo>
                <a:lnTo>
                  <a:pt x="454" y="370"/>
                </a:lnTo>
                <a:lnTo>
                  <a:pt x="462" y="386"/>
                </a:lnTo>
                <a:lnTo>
                  <a:pt x="462" y="402"/>
                </a:lnTo>
                <a:lnTo>
                  <a:pt x="454" y="425"/>
                </a:lnTo>
                <a:lnTo>
                  <a:pt x="446" y="433"/>
                </a:lnTo>
                <a:lnTo>
                  <a:pt x="430" y="449"/>
                </a:lnTo>
                <a:lnTo>
                  <a:pt x="406" y="457"/>
                </a:lnTo>
                <a:lnTo>
                  <a:pt x="382" y="465"/>
                </a:lnTo>
                <a:lnTo>
                  <a:pt x="350" y="473"/>
                </a:lnTo>
                <a:lnTo>
                  <a:pt x="334" y="473"/>
                </a:lnTo>
                <a:lnTo>
                  <a:pt x="295" y="480"/>
                </a:lnTo>
                <a:lnTo>
                  <a:pt x="239" y="480"/>
                </a:lnTo>
                <a:lnTo>
                  <a:pt x="175" y="488"/>
                </a:lnTo>
                <a:lnTo>
                  <a:pt x="119" y="496"/>
                </a:lnTo>
                <a:lnTo>
                  <a:pt x="96" y="496"/>
                </a:lnTo>
                <a:lnTo>
                  <a:pt x="88" y="496"/>
                </a:lnTo>
                <a:lnTo>
                  <a:pt x="72" y="496"/>
                </a:lnTo>
                <a:lnTo>
                  <a:pt x="48" y="504"/>
                </a:lnTo>
                <a:lnTo>
                  <a:pt x="32" y="504"/>
                </a:lnTo>
                <a:lnTo>
                  <a:pt x="16" y="504"/>
                </a:lnTo>
                <a:lnTo>
                  <a:pt x="8" y="504"/>
                </a:lnTo>
                <a:lnTo>
                  <a:pt x="0" y="504"/>
                </a:lnTo>
                <a:lnTo>
                  <a:pt x="24" y="512"/>
                </a:lnTo>
                <a:lnTo>
                  <a:pt x="40" y="512"/>
                </a:lnTo>
                <a:lnTo>
                  <a:pt x="64" y="512"/>
                </a:lnTo>
                <a:lnTo>
                  <a:pt x="96" y="512"/>
                </a:lnTo>
                <a:lnTo>
                  <a:pt x="127" y="512"/>
                </a:lnTo>
                <a:lnTo>
                  <a:pt x="167" y="512"/>
                </a:lnTo>
                <a:lnTo>
                  <a:pt x="191" y="512"/>
                </a:lnTo>
              </a:path>
            </a:pathLst>
          </a:custGeom>
          <a:solidFill>
            <a:srgbClr val="CC0066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8" name="Oval 44"/>
          <p:cNvSpPr>
            <a:spLocks noChangeArrowheads="1"/>
          </p:cNvSpPr>
          <p:nvPr/>
        </p:nvSpPr>
        <p:spPr bwMode="auto">
          <a:xfrm>
            <a:off x="6762750" y="488315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9" name="Freeform 45" descr="Solid diamond"/>
          <p:cNvSpPr>
            <a:spLocks/>
          </p:cNvSpPr>
          <p:nvPr/>
        </p:nvSpPr>
        <p:spPr bwMode="auto">
          <a:xfrm>
            <a:off x="5854700" y="4635500"/>
            <a:ext cx="192088" cy="306388"/>
          </a:xfrm>
          <a:custGeom>
            <a:avLst/>
            <a:gdLst>
              <a:gd name="T0" fmla="*/ 2147483647 w 121"/>
              <a:gd name="T1" fmla="*/ 2147483647 h 193"/>
              <a:gd name="T2" fmla="*/ 2147483647 w 121"/>
              <a:gd name="T3" fmla="*/ 2147483647 h 193"/>
              <a:gd name="T4" fmla="*/ 2147483647 w 121"/>
              <a:gd name="T5" fmla="*/ 2147483647 h 193"/>
              <a:gd name="T6" fmla="*/ 2147483647 w 121"/>
              <a:gd name="T7" fmla="*/ 2147483647 h 193"/>
              <a:gd name="T8" fmla="*/ 2147483647 w 121"/>
              <a:gd name="T9" fmla="*/ 2147483647 h 193"/>
              <a:gd name="T10" fmla="*/ 2147483647 w 121"/>
              <a:gd name="T11" fmla="*/ 2147483647 h 193"/>
              <a:gd name="T12" fmla="*/ 2147483647 w 121"/>
              <a:gd name="T13" fmla="*/ 2147483647 h 193"/>
              <a:gd name="T14" fmla="*/ 2147483647 w 121"/>
              <a:gd name="T15" fmla="*/ 2147483647 h 193"/>
              <a:gd name="T16" fmla="*/ 2147483647 w 121"/>
              <a:gd name="T17" fmla="*/ 2147483647 h 193"/>
              <a:gd name="T18" fmla="*/ 2147483647 w 121"/>
              <a:gd name="T19" fmla="*/ 2147483647 h 193"/>
              <a:gd name="T20" fmla="*/ 2147483647 w 121"/>
              <a:gd name="T21" fmla="*/ 2147483647 h 193"/>
              <a:gd name="T22" fmla="*/ 2147483647 w 121"/>
              <a:gd name="T23" fmla="*/ 2147483647 h 193"/>
              <a:gd name="T24" fmla="*/ 2147483647 w 121"/>
              <a:gd name="T25" fmla="*/ 2147483647 h 193"/>
              <a:gd name="T26" fmla="*/ 2147483647 w 121"/>
              <a:gd name="T27" fmla="*/ 2147483647 h 193"/>
              <a:gd name="T28" fmla="*/ 2147483647 w 121"/>
              <a:gd name="T29" fmla="*/ 2147483647 h 193"/>
              <a:gd name="T30" fmla="*/ 2147483647 w 121"/>
              <a:gd name="T31" fmla="*/ 2147483647 h 193"/>
              <a:gd name="T32" fmla="*/ 2147483647 w 121"/>
              <a:gd name="T33" fmla="*/ 2147483647 h 193"/>
              <a:gd name="T34" fmla="*/ 2147483647 w 121"/>
              <a:gd name="T35" fmla="*/ 2147483647 h 193"/>
              <a:gd name="T36" fmla="*/ 2147483647 w 121"/>
              <a:gd name="T37" fmla="*/ 2147483647 h 193"/>
              <a:gd name="T38" fmla="*/ 2147483647 w 121"/>
              <a:gd name="T39" fmla="*/ 2147483647 h 193"/>
              <a:gd name="T40" fmla="*/ 2147483647 w 121"/>
              <a:gd name="T41" fmla="*/ 2147483647 h 193"/>
              <a:gd name="T42" fmla="*/ 2147483647 w 121"/>
              <a:gd name="T43" fmla="*/ 2147483647 h 193"/>
              <a:gd name="T44" fmla="*/ 2147483647 w 121"/>
              <a:gd name="T45" fmla="*/ 2147483647 h 193"/>
              <a:gd name="T46" fmla="*/ 2147483647 w 121"/>
              <a:gd name="T47" fmla="*/ 2147483647 h 193"/>
              <a:gd name="T48" fmla="*/ 2147483647 w 121"/>
              <a:gd name="T49" fmla="*/ 2147483647 h 193"/>
              <a:gd name="T50" fmla="*/ 2147483647 w 121"/>
              <a:gd name="T51" fmla="*/ 2147483647 h 193"/>
              <a:gd name="T52" fmla="*/ 2147483647 w 121"/>
              <a:gd name="T53" fmla="*/ 2147483647 h 193"/>
              <a:gd name="T54" fmla="*/ 2147483647 w 121"/>
              <a:gd name="T55" fmla="*/ 2147483647 h 193"/>
              <a:gd name="T56" fmla="*/ 2147483647 w 121"/>
              <a:gd name="T57" fmla="*/ 2147483647 h 193"/>
              <a:gd name="T58" fmla="*/ 2147483647 w 121"/>
              <a:gd name="T59" fmla="*/ 2147483647 h 193"/>
              <a:gd name="T60" fmla="*/ 2147483647 w 121"/>
              <a:gd name="T61" fmla="*/ 2147483647 h 193"/>
              <a:gd name="T62" fmla="*/ 2147483647 w 121"/>
              <a:gd name="T63" fmla="*/ 2147483647 h 193"/>
              <a:gd name="T64" fmla="*/ 2147483647 w 121"/>
              <a:gd name="T65" fmla="*/ 2147483647 h 193"/>
              <a:gd name="T66" fmla="*/ 0 w 121"/>
              <a:gd name="T67" fmla="*/ 2147483647 h 193"/>
              <a:gd name="T68" fmla="*/ 0 w 121"/>
              <a:gd name="T69" fmla="*/ 2147483647 h 193"/>
              <a:gd name="T70" fmla="*/ 0 w 121"/>
              <a:gd name="T71" fmla="*/ 2147483647 h 193"/>
              <a:gd name="T72" fmla="*/ 2147483647 w 121"/>
              <a:gd name="T73" fmla="*/ 2147483647 h 193"/>
              <a:gd name="T74" fmla="*/ 2147483647 w 121"/>
              <a:gd name="T75" fmla="*/ 2147483647 h 193"/>
              <a:gd name="T76" fmla="*/ 2147483647 w 121"/>
              <a:gd name="T77" fmla="*/ 0 h 193"/>
              <a:gd name="T78" fmla="*/ 2147483647 w 121"/>
              <a:gd name="T79" fmla="*/ 0 h 193"/>
              <a:gd name="T80" fmla="*/ 2147483647 w 121"/>
              <a:gd name="T81" fmla="*/ 2147483647 h 19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1"/>
              <a:gd name="T124" fmla="*/ 0 h 193"/>
              <a:gd name="T125" fmla="*/ 121 w 121"/>
              <a:gd name="T126" fmla="*/ 193 h 19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1" h="193">
                <a:moveTo>
                  <a:pt x="23" y="8"/>
                </a:moveTo>
                <a:lnTo>
                  <a:pt x="38" y="8"/>
                </a:lnTo>
                <a:lnTo>
                  <a:pt x="60" y="15"/>
                </a:lnTo>
                <a:lnTo>
                  <a:pt x="68" y="23"/>
                </a:lnTo>
                <a:lnTo>
                  <a:pt x="75" y="31"/>
                </a:lnTo>
                <a:lnTo>
                  <a:pt x="90" y="46"/>
                </a:lnTo>
                <a:lnTo>
                  <a:pt x="90" y="54"/>
                </a:lnTo>
                <a:lnTo>
                  <a:pt x="98" y="61"/>
                </a:lnTo>
                <a:lnTo>
                  <a:pt x="105" y="84"/>
                </a:lnTo>
                <a:lnTo>
                  <a:pt x="105" y="92"/>
                </a:lnTo>
                <a:lnTo>
                  <a:pt x="113" y="108"/>
                </a:lnTo>
                <a:lnTo>
                  <a:pt x="120" y="131"/>
                </a:lnTo>
                <a:lnTo>
                  <a:pt x="120" y="146"/>
                </a:lnTo>
                <a:lnTo>
                  <a:pt x="120" y="154"/>
                </a:lnTo>
                <a:lnTo>
                  <a:pt x="120" y="169"/>
                </a:lnTo>
                <a:lnTo>
                  <a:pt x="120" y="177"/>
                </a:lnTo>
                <a:lnTo>
                  <a:pt x="120" y="184"/>
                </a:lnTo>
                <a:lnTo>
                  <a:pt x="113" y="192"/>
                </a:lnTo>
                <a:lnTo>
                  <a:pt x="105" y="192"/>
                </a:lnTo>
                <a:lnTo>
                  <a:pt x="98" y="184"/>
                </a:lnTo>
                <a:lnTo>
                  <a:pt x="90" y="169"/>
                </a:lnTo>
                <a:lnTo>
                  <a:pt x="90" y="161"/>
                </a:lnTo>
                <a:lnTo>
                  <a:pt x="90" y="146"/>
                </a:lnTo>
                <a:lnTo>
                  <a:pt x="90" y="123"/>
                </a:lnTo>
                <a:lnTo>
                  <a:pt x="83" y="115"/>
                </a:lnTo>
                <a:lnTo>
                  <a:pt x="68" y="108"/>
                </a:lnTo>
                <a:lnTo>
                  <a:pt x="60" y="100"/>
                </a:lnTo>
                <a:lnTo>
                  <a:pt x="53" y="100"/>
                </a:lnTo>
                <a:lnTo>
                  <a:pt x="38" y="92"/>
                </a:lnTo>
                <a:lnTo>
                  <a:pt x="30" y="84"/>
                </a:lnTo>
                <a:lnTo>
                  <a:pt x="23" y="84"/>
                </a:lnTo>
                <a:lnTo>
                  <a:pt x="15" y="77"/>
                </a:lnTo>
                <a:lnTo>
                  <a:pt x="8" y="69"/>
                </a:lnTo>
                <a:lnTo>
                  <a:pt x="0" y="54"/>
                </a:lnTo>
                <a:lnTo>
                  <a:pt x="0" y="38"/>
                </a:lnTo>
                <a:lnTo>
                  <a:pt x="0" y="31"/>
                </a:lnTo>
                <a:lnTo>
                  <a:pt x="8" y="15"/>
                </a:lnTo>
                <a:lnTo>
                  <a:pt x="8" y="8"/>
                </a:lnTo>
                <a:lnTo>
                  <a:pt x="23" y="0"/>
                </a:lnTo>
                <a:lnTo>
                  <a:pt x="30" y="0"/>
                </a:lnTo>
                <a:lnTo>
                  <a:pt x="23" y="8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0" name="Freeform 46" descr="Solid diamond"/>
          <p:cNvSpPr>
            <a:spLocks/>
          </p:cNvSpPr>
          <p:nvPr/>
        </p:nvSpPr>
        <p:spPr bwMode="auto">
          <a:xfrm>
            <a:off x="5702300" y="4457700"/>
            <a:ext cx="293688" cy="484188"/>
          </a:xfrm>
          <a:custGeom>
            <a:avLst/>
            <a:gdLst>
              <a:gd name="T0" fmla="*/ 2147483647 w 185"/>
              <a:gd name="T1" fmla="*/ 0 h 305"/>
              <a:gd name="T2" fmla="*/ 2147483647 w 185"/>
              <a:gd name="T3" fmla="*/ 0 h 305"/>
              <a:gd name="T4" fmla="*/ 2147483647 w 185"/>
              <a:gd name="T5" fmla="*/ 0 h 305"/>
              <a:gd name="T6" fmla="*/ 2147483647 w 185"/>
              <a:gd name="T7" fmla="*/ 2147483647 h 305"/>
              <a:gd name="T8" fmla="*/ 2147483647 w 185"/>
              <a:gd name="T9" fmla="*/ 2147483647 h 305"/>
              <a:gd name="T10" fmla="*/ 2147483647 w 185"/>
              <a:gd name="T11" fmla="*/ 2147483647 h 305"/>
              <a:gd name="T12" fmla="*/ 2147483647 w 185"/>
              <a:gd name="T13" fmla="*/ 2147483647 h 305"/>
              <a:gd name="T14" fmla="*/ 2147483647 w 185"/>
              <a:gd name="T15" fmla="*/ 2147483647 h 305"/>
              <a:gd name="T16" fmla="*/ 2147483647 w 185"/>
              <a:gd name="T17" fmla="*/ 2147483647 h 305"/>
              <a:gd name="T18" fmla="*/ 2147483647 w 185"/>
              <a:gd name="T19" fmla="*/ 2147483647 h 305"/>
              <a:gd name="T20" fmla="*/ 0 w 185"/>
              <a:gd name="T21" fmla="*/ 2147483647 h 305"/>
              <a:gd name="T22" fmla="*/ 0 w 185"/>
              <a:gd name="T23" fmla="*/ 2147483647 h 305"/>
              <a:gd name="T24" fmla="*/ 0 w 185"/>
              <a:gd name="T25" fmla="*/ 2147483647 h 305"/>
              <a:gd name="T26" fmla="*/ 0 w 185"/>
              <a:gd name="T27" fmla="*/ 2147483647 h 305"/>
              <a:gd name="T28" fmla="*/ 2147483647 w 185"/>
              <a:gd name="T29" fmla="*/ 2147483647 h 305"/>
              <a:gd name="T30" fmla="*/ 2147483647 w 185"/>
              <a:gd name="T31" fmla="*/ 2147483647 h 305"/>
              <a:gd name="T32" fmla="*/ 2147483647 w 185"/>
              <a:gd name="T33" fmla="*/ 2147483647 h 305"/>
              <a:gd name="T34" fmla="*/ 2147483647 w 185"/>
              <a:gd name="T35" fmla="*/ 2147483647 h 305"/>
              <a:gd name="T36" fmla="*/ 2147483647 w 185"/>
              <a:gd name="T37" fmla="*/ 2147483647 h 305"/>
              <a:gd name="T38" fmla="*/ 2147483647 w 185"/>
              <a:gd name="T39" fmla="*/ 2147483647 h 305"/>
              <a:gd name="T40" fmla="*/ 2147483647 w 185"/>
              <a:gd name="T41" fmla="*/ 2147483647 h 305"/>
              <a:gd name="T42" fmla="*/ 2147483647 w 185"/>
              <a:gd name="T43" fmla="*/ 2147483647 h 305"/>
              <a:gd name="T44" fmla="*/ 2147483647 w 185"/>
              <a:gd name="T45" fmla="*/ 2147483647 h 305"/>
              <a:gd name="T46" fmla="*/ 2147483647 w 185"/>
              <a:gd name="T47" fmla="*/ 2147483647 h 305"/>
              <a:gd name="T48" fmla="*/ 2147483647 w 185"/>
              <a:gd name="T49" fmla="*/ 2147483647 h 305"/>
              <a:gd name="T50" fmla="*/ 2147483647 w 185"/>
              <a:gd name="T51" fmla="*/ 2147483647 h 305"/>
              <a:gd name="T52" fmla="*/ 2147483647 w 185"/>
              <a:gd name="T53" fmla="*/ 2147483647 h 305"/>
              <a:gd name="T54" fmla="*/ 2147483647 w 185"/>
              <a:gd name="T55" fmla="*/ 2147483647 h 305"/>
              <a:gd name="T56" fmla="*/ 2147483647 w 185"/>
              <a:gd name="T57" fmla="*/ 2147483647 h 305"/>
              <a:gd name="T58" fmla="*/ 2147483647 w 185"/>
              <a:gd name="T59" fmla="*/ 2147483647 h 305"/>
              <a:gd name="T60" fmla="*/ 2147483647 w 185"/>
              <a:gd name="T61" fmla="*/ 2147483647 h 305"/>
              <a:gd name="T62" fmla="*/ 2147483647 w 185"/>
              <a:gd name="T63" fmla="*/ 2147483647 h 305"/>
              <a:gd name="T64" fmla="*/ 2147483647 w 185"/>
              <a:gd name="T65" fmla="*/ 2147483647 h 305"/>
              <a:gd name="T66" fmla="*/ 2147483647 w 185"/>
              <a:gd name="T67" fmla="*/ 2147483647 h 305"/>
              <a:gd name="T68" fmla="*/ 2147483647 w 185"/>
              <a:gd name="T69" fmla="*/ 2147483647 h 305"/>
              <a:gd name="T70" fmla="*/ 2147483647 w 185"/>
              <a:gd name="T71" fmla="*/ 2147483647 h 305"/>
              <a:gd name="T72" fmla="*/ 2147483647 w 185"/>
              <a:gd name="T73" fmla="*/ 2147483647 h 305"/>
              <a:gd name="T74" fmla="*/ 2147483647 w 185"/>
              <a:gd name="T75" fmla="*/ 2147483647 h 305"/>
              <a:gd name="T76" fmla="*/ 2147483647 w 185"/>
              <a:gd name="T77" fmla="*/ 2147483647 h 305"/>
              <a:gd name="T78" fmla="*/ 2147483647 w 185"/>
              <a:gd name="T79" fmla="*/ 2147483647 h 305"/>
              <a:gd name="T80" fmla="*/ 2147483647 w 185"/>
              <a:gd name="T81" fmla="*/ 2147483647 h 305"/>
              <a:gd name="T82" fmla="*/ 2147483647 w 185"/>
              <a:gd name="T83" fmla="*/ 2147483647 h 305"/>
              <a:gd name="T84" fmla="*/ 2147483647 w 185"/>
              <a:gd name="T85" fmla="*/ 2147483647 h 305"/>
              <a:gd name="T86" fmla="*/ 2147483647 w 185"/>
              <a:gd name="T87" fmla="*/ 2147483647 h 305"/>
              <a:gd name="T88" fmla="*/ 2147483647 w 185"/>
              <a:gd name="T89" fmla="*/ 2147483647 h 305"/>
              <a:gd name="T90" fmla="*/ 2147483647 w 185"/>
              <a:gd name="T91" fmla="*/ 2147483647 h 305"/>
              <a:gd name="T92" fmla="*/ 2147483647 w 185"/>
              <a:gd name="T93" fmla="*/ 2147483647 h 305"/>
              <a:gd name="T94" fmla="*/ 2147483647 w 185"/>
              <a:gd name="T95" fmla="*/ 2147483647 h 305"/>
              <a:gd name="T96" fmla="*/ 2147483647 w 185"/>
              <a:gd name="T97" fmla="*/ 0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305"/>
              <a:gd name="T149" fmla="*/ 185 w 185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305">
                <a:moveTo>
                  <a:pt x="153" y="0"/>
                </a:moveTo>
                <a:lnTo>
                  <a:pt x="146" y="0"/>
                </a:lnTo>
                <a:lnTo>
                  <a:pt x="115" y="0"/>
                </a:lnTo>
                <a:lnTo>
                  <a:pt x="92" y="8"/>
                </a:lnTo>
                <a:lnTo>
                  <a:pt x="77" y="16"/>
                </a:lnTo>
                <a:lnTo>
                  <a:pt x="61" y="23"/>
                </a:lnTo>
                <a:lnTo>
                  <a:pt x="54" y="31"/>
                </a:lnTo>
                <a:lnTo>
                  <a:pt x="31" y="55"/>
                </a:lnTo>
                <a:lnTo>
                  <a:pt x="15" y="86"/>
                </a:lnTo>
                <a:lnTo>
                  <a:pt x="8" y="117"/>
                </a:lnTo>
                <a:lnTo>
                  <a:pt x="0" y="140"/>
                </a:lnTo>
                <a:lnTo>
                  <a:pt x="0" y="164"/>
                </a:lnTo>
                <a:lnTo>
                  <a:pt x="0" y="203"/>
                </a:lnTo>
                <a:lnTo>
                  <a:pt x="0" y="234"/>
                </a:lnTo>
                <a:lnTo>
                  <a:pt x="8" y="257"/>
                </a:lnTo>
                <a:lnTo>
                  <a:pt x="15" y="265"/>
                </a:lnTo>
                <a:lnTo>
                  <a:pt x="23" y="273"/>
                </a:lnTo>
                <a:lnTo>
                  <a:pt x="31" y="288"/>
                </a:lnTo>
                <a:lnTo>
                  <a:pt x="46" y="296"/>
                </a:lnTo>
                <a:lnTo>
                  <a:pt x="54" y="304"/>
                </a:lnTo>
                <a:lnTo>
                  <a:pt x="61" y="304"/>
                </a:lnTo>
                <a:lnTo>
                  <a:pt x="69" y="304"/>
                </a:lnTo>
                <a:lnTo>
                  <a:pt x="77" y="304"/>
                </a:lnTo>
                <a:lnTo>
                  <a:pt x="92" y="296"/>
                </a:lnTo>
                <a:lnTo>
                  <a:pt x="107" y="281"/>
                </a:lnTo>
                <a:lnTo>
                  <a:pt x="107" y="273"/>
                </a:lnTo>
                <a:lnTo>
                  <a:pt x="115" y="265"/>
                </a:lnTo>
                <a:lnTo>
                  <a:pt x="115" y="257"/>
                </a:lnTo>
                <a:lnTo>
                  <a:pt x="123" y="226"/>
                </a:lnTo>
                <a:lnTo>
                  <a:pt x="123" y="210"/>
                </a:lnTo>
                <a:lnTo>
                  <a:pt x="123" y="195"/>
                </a:lnTo>
                <a:lnTo>
                  <a:pt x="123" y="187"/>
                </a:lnTo>
                <a:lnTo>
                  <a:pt x="123" y="164"/>
                </a:lnTo>
                <a:lnTo>
                  <a:pt x="130" y="148"/>
                </a:lnTo>
                <a:lnTo>
                  <a:pt x="138" y="133"/>
                </a:lnTo>
                <a:lnTo>
                  <a:pt x="146" y="125"/>
                </a:lnTo>
                <a:lnTo>
                  <a:pt x="153" y="125"/>
                </a:lnTo>
                <a:lnTo>
                  <a:pt x="169" y="109"/>
                </a:lnTo>
                <a:lnTo>
                  <a:pt x="176" y="94"/>
                </a:lnTo>
                <a:lnTo>
                  <a:pt x="184" y="86"/>
                </a:lnTo>
                <a:lnTo>
                  <a:pt x="184" y="78"/>
                </a:lnTo>
                <a:lnTo>
                  <a:pt x="184" y="70"/>
                </a:lnTo>
                <a:lnTo>
                  <a:pt x="184" y="55"/>
                </a:lnTo>
                <a:lnTo>
                  <a:pt x="176" y="31"/>
                </a:lnTo>
                <a:lnTo>
                  <a:pt x="169" y="23"/>
                </a:lnTo>
                <a:lnTo>
                  <a:pt x="161" y="16"/>
                </a:lnTo>
                <a:lnTo>
                  <a:pt x="161" y="8"/>
                </a:lnTo>
                <a:lnTo>
                  <a:pt x="153" y="8"/>
                </a:lnTo>
                <a:lnTo>
                  <a:pt x="153" y="0"/>
                </a:lnTo>
              </a:path>
            </a:pathLst>
          </a:custGeom>
          <a:pattFill prst="solidDmnd">
            <a:fgClr>
              <a:srgbClr val="990033"/>
            </a:fgClr>
            <a:bgClr>
              <a:srgbClr val="66FFFF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1" name="Line 47"/>
          <p:cNvSpPr>
            <a:spLocks noChangeShapeType="1"/>
          </p:cNvSpPr>
          <p:nvPr/>
        </p:nvSpPr>
        <p:spPr bwMode="auto">
          <a:xfrm>
            <a:off x="5867400" y="3657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82" name="Rectangle 48"/>
          <p:cNvSpPr>
            <a:spLocks noChangeArrowheads="1"/>
          </p:cNvSpPr>
          <p:nvPr/>
        </p:nvSpPr>
        <p:spPr bwMode="auto">
          <a:xfrm>
            <a:off x="952500" y="1346200"/>
            <a:ext cx="847725" cy="4064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990033"/>
                </a:solidFill>
              </a:rPr>
              <a:t>A x B</a:t>
            </a: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87083" name="Rectangle 2"/>
          <p:cNvSpPr>
            <a:spLocks noChangeArrowheads="1"/>
          </p:cNvSpPr>
          <p:nvPr/>
        </p:nvSpPr>
        <p:spPr bwMode="auto">
          <a:xfrm>
            <a:off x="990600" y="433388"/>
            <a:ext cx="7200900" cy="460375"/>
          </a:xfrm>
          <a:prstGeom prst="rect">
            <a:avLst/>
          </a:prstGeom>
          <a:solidFill>
            <a:srgbClr val="000099"/>
          </a:solidFill>
          <a:ln w="12700">
            <a:solidFill>
              <a:srgbClr val="00DFCA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b="1">
                <a:solidFill>
                  <a:srgbClr val="FAFD00"/>
                </a:solidFill>
              </a:rPr>
              <a:t>Context of T cell antigen recognition affects outcomes</a:t>
            </a:r>
            <a:endParaRPr lang="en-GB" sz="3200" b="1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5862638" y="1490663"/>
            <a:ext cx="2979737" cy="1782762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7688" y="663575"/>
            <a:ext cx="8050212" cy="466725"/>
          </a:xfrm>
          <a:prstGeom prst="rect">
            <a:avLst/>
          </a:prstGeom>
          <a:solidFill>
            <a:srgbClr val="000099"/>
          </a:solidFill>
          <a:ln w="12700">
            <a:solidFill>
              <a:srgbClr val="00DFCA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b="1">
                <a:solidFill>
                  <a:srgbClr val="FAFD00"/>
                </a:solidFill>
              </a:rPr>
              <a:t>T cell antigen recognition can have several distinct outcomes</a:t>
            </a:r>
            <a:endParaRPr lang="en-GB" sz="3200" b="1">
              <a:solidFill>
                <a:srgbClr val="FAFD00"/>
              </a:solidFill>
            </a:endParaRPr>
          </a:p>
        </p:txBody>
      </p:sp>
      <p:sp>
        <p:nvSpPr>
          <p:cNvPr id="88068" name="Freeform 4" descr="10%"/>
          <p:cNvSpPr>
            <a:spLocks/>
          </p:cNvSpPr>
          <p:nvPr/>
        </p:nvSpPr>
        <p:spPr bwMode="auto">
          <a:xfrm>
            <a:off x="2857500" y="4038600"/>
            <a:ext cx="1296988" cy="1157288"/>
          </a:xfrm>
          <a:custGeom>
            <a:avLst/>
            <a:gdLst>
              <a:gd name="T0" fmla="*/ 2147483647 w 817"/>
              <a:gd name="T1" fmla="*/ 2147483647 h 729"/>
              <a:gd name="T2" fmla="*/ 2147483647 w 817"/>
              <a:gd name="T3" fmla="*/ 2147483647 h 729"/>
              <a:gd name="T4" fmla="*/ 2147483647 w 817"/>
              <a:gd name="T5" fmla="*/ 2147483647 h 729"/>
              <a:gd name="T6" fmla="*/ 0 w 817"/>
              <a:gd name="T7" fmla="*/ 2147483647 h 729"/>
              <a:gd name="T8" fmla="*/ 0 w 817"/>
              <a:gd name="T9" fmla="*/ 2147483647 h 729"/>
              <a:gd name="T10" fmla="*/ 2147483647 w 817"/>
              <a:gd name="T11" fmla="*/ 2147483647 h 729"/>
              <a:gd name="T12" fmla="*/ 2147483647 w 817"/>
              <a:gd name="T13" fmla="*/ 2147483647 h 729"/>
              <a:gd name="T14" fmla="*/ 2147483647 w 817"/>
              <a:gd name="T15" fmla="*/ 2147483647 h 729"/>
              <a:gd name="T16" fmla="*/ 2147483647 w 817"/>
              <a:gd name="T17" fmla="*/ 2147483647 h 729"/>
              <a:gd name="T18" fmla="*/ 2147483647 w 817"/>
              <a:gd name="T19" fmla="*/ 2147483647 h 729"/>
              <a:gd name="T20" fmla="*/ 2147483647 w 817"/>
              <a:gd name="T21" fmla="*/ 2147483647 h 729"/>
              <a:gd name="T22" fmla="*/ 2147483647 w 817"/>
              <a:gd name="T23" fmla="*/ 2147483647 h 729"/>
              <a:gd name="T24" fmla="*/ 2147483647 w 817"/>
              <a:gd name="T25" fmla="*/ 2147483647 h 729"/>
              <a:gd name="T26" fmla="*/ 2147483647 w 817"/>
              <a:gd name="T27" fmla="*/ 2147483647 h 729"/>
              <a:gd name="T28" fmla="*/ 2147483647 w 817"/>
              <a:gd name="T29" fmla="*/ 2147483647 h 729"/>
              <a:gd name="T30" fmla="*/ 2147483647 w 817"/>
              <a:gd name="T31" fmla="*/ 2147483647 h 729"/>
              <a:gd name="T32" fmla="*/ 2147483647 w 817"/>
              <a:gd name="T33" fmla="*/ 2147483647 h 729"/>
              <a:gd name="T34" fmla="*/ 2147483647 w 817"/>
              <a:gd name="T35" fmla="*/ 2147483647 h 729"/>
              <a:gd name="T36" fmla="*/ 2147483647 w 817"/>
              <a:gd name="T37" fmla="*/ 2147483647 h 729"/>
              <a:gd name="T38" fmla="*/ 2147483647 w 817"/>
              <a:gd name="T39" fmla="*/ 2147483647 h 729"/>
              <a:gd name="T40" fmla="*/ 2147483647 w 817"/>
              <a:gd name="T41" fmla="*/ 2147483647 h 729"/>
              <a:gd name="T42" fmla="*/ 2147483647 w 817"/>
              <a:gd name="T43" fmla="*/ 2147483647 h 729"/>
              <a:gd name="T44" fmla="*/ 2147483647 w 817"/>
              <a:gd name="T45" fmla="*/ 2147483647 h 729"/>
              <a:gd name="T46" fmla="*/ 2147483647 w 817"/>
              <a:gd name="T47" fmla="*/ 2147483647 h 729"/>
              <a:gd name="T48" fmla="*/ 2147483647 w 817"/>
              <a:gd name="T49" fmla="*/ 2147483647 h 729"/>
              <a:gd name="T50" fmla="*/ 2147483647 w 817"/>
              <a:gd name="T51" fmla="*/ 2147483647 h 729"/>
              <a:gd name="T52" fmla="*/ 2147483647 w 817"/>
              <a:gd name="T53" fmla="*/ 2147483647 h 729"/>
              <a:gd name="T54" fmla="*/ 2147483647 w 817"/>
              <a:gd name="T55" fmla="*/ 0 h 729"/>
              <a:gd name="T56" fmla="*/ 2147483647 w 817"/>
              <a:gd name="T57" fmla="*/ 0 h 729"/>
              <a:gd name="T58" fmla="*/ 2147483647 w 817"/>
              <a:gd name="T59" fmla="*/ 2147483647 h 729"/>
              <a:gd name="T60" fmla="*/ 2147483647 w 817"/>
              <a:gd name="T61" fmla="*/ 2147483647 h 729"/>
              <a:gd name="T62" fmla="*/ 2147483647 w 817"/>
              <a:gd name="T63" fmla="*/ 2147483647 h 729"/>
              <a:gd name="T64" fmla="*/ 2147483647 w 817"/>
              <a:gd name="T65" fmla="*/ 2147483647 h 729"/>
              <a:gd name="T66" fmla="*/ 2147483647 w 817"/>
              <a:gd name="T67" fmla="*/ 2147483647 h 729"/>
              <a:gd name="T68" fmla="*/ 2147483647 w 817"/>
              <a:gd name="T69" fmla="*/ 2147483647 h 729"/>
              <a:gd name="T70" fmla="*/ 2147483647 w 817"/>
              <a:gd name="T71" fmla="*/ 2147483647 h 729"/>
              <a:gd name="T72" fmla="*/ 2147483647 w 817"/>
              <a:gd name="T73" fmla="*/ 2147483647 h 729"/>
              <a:gd name="T74" fmla="*/ 2147483647 w 817"/>
              <a:gd name="T75" fmla="*/ 2147483647 h 729"/>
              <a:gd name="T76" fmla="*/ 2147483647 w 817"/>
              <a:gd name="T77" fmla="*/ 2147483647 h 7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17"/>
              <a:gd name="T118" fmla="*/ 0 h 729"/>
              <a:gd name="T119" fmla="*/ 817 w 817"/>
              <a:gd name="T120" fmla="*/ 729 h 7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17" h="729">
                <a:moveTo>
                  <a:pt x="63" y="728"/>
                </a:moveTo>
                <a:lnTo>
                  <a:pt x="55" y="688"/>
                </a:lnTo>
                <a:lnTo>
                  <a:pt x="40" y="617"/>
                </a:lnTo>
                <a:lnTo>
                  <a:pt x="24" y="546"/>
                </a:lnTo>
                <a:lnTo>
                  <a:pt x="16" y="483"/>
                </a:lnTo>
                <a:lnTo>
                  <a:pt x="8" y="451"/>
                </a:lnTo>
                <a:lnTo>
                  <a:pt x="8" y="419"/>
                </a:lnTo>
                <a:lnTo>
                  <a:pt x="0" y="364"/>
                </a:lnTo>
                <a:lnTo>
                  <a:pt x="0" y="317"/>
                </a:lnTo>
                <a:lnTo>
                  <a:pt x="0" y="261"/>
                </a:lnTo>
                <a:lnTo>
                  <a:pt x="0" y="245"/>
                </a:lnTo>
                <a:lnTo>
                  <a:pt x="8" y="222"/>
                </a:lnTo>
                <a:lnTo>
                  <a:pt x="16" y="182"/>
                </a:lnTo>
                <a:lnTo>
                  <a:pt x="32" y="142"/>
                </a:lnTo>
                <a:lnTo>
                  <a:pt x="55" y="95"/>
                </a:lnTo>
                <a:lnTo>
                  <a:pt x="63" y="71"/>
                </a:lnTo>
                <a:lnTo>
                  <a:pt x="71" y="55"/>
                </a:lnTo>
                <a:lnTo>
                  <a:pt x="79" y="47"/>
                </a:lnTo>
                <a:lnTo>
                  <a:pt x="95" y="32"/>
                </a:lnTo>
                <a:lnTo>
                  <a:pt x="119" y="16"/>
                </a:lnTo>
                <a:lnTo>
                  <a:pt x="135" y="8"/>
                </a:lnTo>
                <a:lnTo>
                  <a:pt x="143" y="8"/>
                </a:lnTo>
                <a:lnTo>
                  <a:pt x="174" y="8"/>
                </a:lnTo>
                <a:lnTo>
                  <a:pt x="190" y="16"/>
                </a:lnTo>
                <a:lnTo>
                  <a:pt x="198" y="16"/>
                </a:lnTo>
                <a:lnTo>
                  <a:pt x="222" y="24"/>
                </a:lnTo>
                <a:lnTo>
                  <a:pt x="246" y="40"/>
                </a:lnTo>
                <a:lnTo>
                  <a:pt x="277" y="71"/>
                </a:lnTo>
                <a:lnTo>
                  <a:pt x="293" y="103"/>
                </a:lnTo>
                <a:lnTo>
                  <a:pt x="301" y="127"/>
                </a:lnTo>
                <a:lnTo>
                  <a:pt x="301" y="135"/>
                </a:lnTo>
                <a:lnTo>
                  <a:pt x="309" y="150"/>
                </a:lnTo>
                <a:lnTo>
                  <a:pt x="317" y="166"/>
                </a:lnTo>
                <a:lnTo>
                  <a:pt x="333" y="182"/>
                </a:lnTo>
                <a:lnTo>
                  <a:pt x="341" y="190"/>
                </a:lnTo>
                <a:lnTo>
                  <a:pt x="357" y="198"/>
                </a:lnTo>
                <a:lnTo>
                  <a:pt x="388" y="206"/>
                </a:lnTo>
                <a:lnTo>
                  <a:pt x="404" y="206"/>
                </a:lnTo>
                <a:lnTo>
                  <a:pt x="420" y="206"/>
                </a:lnTo>
                <a:lnTo>
                  <a:pt x="428" y="206"/>
                </a:lnTo>
                <a:lnTo>
                  <a:pt x="459" y="198"/>
                </a:lnTo>
                <a:lnTo>
                  <a:pt x="467" y="198"/>
                </a:lnTo>
                <a:lnTo>
                  <a:pt x="483" y="190"/>
                </a:lnTo>
                <a:lnTo>
                  <a:pt x="507" y="174"/>
                </a:lnTo>
                <a:lnTo>
                  <a:pt x="515" y="158"/>
                </a:lnTo>
                <a:lnTo>
                  <a:pt x="523" y="150"/>
                </a:lnTo>
                <a:lnTo>
                  <a:pt x="531" y="135"/>
                </a:lnTo>
                <a:lnTo>
                  <a:pt x="531" y="127"/>
                </a:lnTo>
                <a:lnTo>
                  <a:pt x="531" y="111"/>
                </a:lnTo>
                <a:lnTo>
                  <a:pt x="547" y="71"/>
                </a:lnTo>
                <a:lnTo>
                  <a:pt x="562" y="47"/>
                </a:lnTo>
                <a:lnTo>
                  <a:pt x="586" y="24"/>
                </a:lnTo>
                <a:lnTo>
                  <a:pt x="602" y="16"/>
                </a:lnTo>
                <a:lnTo>
                  <a:pt x="610" y="8"/>
                </a:lnTo>
                <a:lnTo>
                  <a:pt x="618" y="8"/>
                </a:lnTo>
                <a:lnTo>
                  <a:pt x="642" y="0"/>
                </a:lnTo>
                <a:lnTo>
                  <a:pt x="650" y="0"/>
                </a:lnTo>
                <a:lnTo>
                  <a:pt x="665" y="0"/>
                </a:lnTo>
                <a:lnTo>
                  <a:pt x="689" y="8"/>
                </a:lnTo>
                <a:lnTo>
                  <a:pt x="697" y="16"/>
                </a:lnTo>
                <a:lnTo>
                  <a:pt x="705" y="24"/>
                </a:lnTo>
                <a:lnTo>
                  <a:pt x="713" y="32"/>
                </a:lnTo>
                <a:lnTo>
                  <a:pt x="729" y="47"/>
                </a:lnTo>
                <a:lnTo>
                  <a:pt x="745" y="71"/>
                </a:lnTo>
                <a:lnTo>
                  <a:pt x="768" y="119"/>
                </a:lnTo>
                <a:lnTo>
                  <a:pt x="784" y="158"/>
                </a:lnTo>
                <a:lnTo>
                  <a:pt x="792" y="182"/>
                </a:lnTo>
                <a:lnTo>
                  <a:pt x="800" y="206"/>
                </a:lnTo>
                <a:lnTo>
                  <a:pt x="808" y="253"/>
                </a:lnTo>
                <a:lnTo>
                  <a:pt x="816" y="317"/>
                </a:lnTo>
                <a:lnTo>
                  <a:pt x="816" y="388"/>
                </a:lnTo>
                <a:lnTo>
                  <a:pt x="816" y="427"/>
                </a:lnTo>
                <a:lnTo>
                  <a:pt x="816" y="459"/>
                </a:lnTo>
                <a:lnTo>
                  <a:pt x="808" y="538"/>
                </a:lnTo>
                <a:lnTo>
                  <a:pt x="792" y="609"/>
                </a:lnTo>
                <a:lnTo>
                  <a:pt x="776" y="681"/>
                </a:lnTo>
                <a:lnTo>
                  <a:pt x="761" y="720"/>
                </a:lnTo>
                <a:lnTo>
                  <a:pt x="63" y="728"/>
                </a:lnTo>
              </a:path>
            </a:pathLst>
          </a:custGeom>
          <a:pattFill prst="pct10">
            <a:fgClr>
              <a:srgbClr val="006B61"/>
            </a:fgClr>
            <a:bgClr>
              <a:srgbClr val="8CF4EA"/>
            </a:bgClr>
          </a:pattFill>
          <a:ln w="25400" cap="rnd">
            <a:solidFill>
              <a:srgbClr val="006B6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Oval 5" descr="10%"/>
          <p:cNvSpPr>
            <a:spLocks noChangeArrowheads="1"/>
          </p:cNvSpPr>
          <p:nvPr/>
        </p:nvSpPr>
        <p:spPr bwMode="auto">
          <a:xfrm>
            <a:off x="3371850" y="3962400"/>
            <a:ext cx="266700" cy="292100"/>
          </a:xfrm>
          <a:prstGeom prst="ellipse">
            <a:avLst/>
          </a:prstGeom>
          <a:pattFill prst="pct10">
            <a:fgClr>
              <a:srgbClr val="8CF4EA"/>
            </a:fgClr>
            <a:bgClr>
              <a:srgbClr val="006B61"/>
            </a:bgClr>
          </a:pattFill>
          <a:ln w="25400">
            <a:solidFill>
              <a:srgbClr val="8CF4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0" name="Group 6"/>
          <p:cNvGrpSpPr>
            <a:grpSpLocks/>
          </p:cNvGrpSpPr>
          <p:nvPr/>
        </p:nvGrpSpPr>
        <p:grpSpPr bwMode="auto">
          <a:xfrm>
            <a:off x="1296988" y="5208588"/>
            <a:ext cx="4673600" cy="546100"/>
            <a:chOff x="1849" y="3329"/>
            <a:chExt cx="2944" cy="344"/>
          </a:xfrm>
        </p:grpSpPr>
        <p:sp>
          <p:nvSpPr>
            <p:cNvPr id="88103" name="Arc 7" descr="Wide downward diagonal"/>
            <p:cNvSpPr>
              <a:spLocks/>
            </p:cNvSpPr>
            <p:nvPr/>
          </p:nvSpPr>
          <p:spPr bwMode="auto">
            <a:xfrm>
              <a:off x="3320" y="3329"/>
              <a:ext cx="1473" cy="344"/>
            </a:xfrm>
            <a:custGeom>
              <a:avLst/>
              <a:gdLst>
                <a:gd name="T0" fmla="*/ 0 w 21614"/>
                <a:gd name="T1" fmla="*/ 0 h 21600"/>
                <a:gd name="T2" fmla="*/ 0 w 21614"/>
                <a:gd name="T3" fmla="*/ 0 h 21600"/>
                <a:gd name="T4" fmla="*/ 0 w 21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14"/>
                <a:gd name="T10" fmla="*/ 0 h 21600"/>
                <a:gd name="T11" fmla="*/ 21614 w 21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14" h="21600" fill="none" extrusionOk="0">
                  <a:moveTo>
                    <a:pt x="-1" y="0"/>
                  </a:moveTo>
                  <a:cubicBezTo>
                    <a:pt x="4" y="0"/>
                    <a:pt x="9" y="-1"/>
                    <a:pt x="14" y="0"/>
                  </a:cubicBezTo>
                  <a:cubicBezTo>
                    <a:pt x="11943" y="0"/>
                    <a:pt x="21614" y="9670"/>
                    <a:pt x="21614" y="21600"/>
                  </a:cubicBezTo>
                </a:path>
                <a:path w="21614" h="21600" stroke="0" extrusionOk="0">
                  <a:moveTo>
                    <a:pt x="-1" y="0"/>
                  </a:moveTo>
                  <a:cubicBezTo>
                    <a:pt x="4" y="0"/>
                    <a:pt x="9" y="-1"/>
                    <a:pt x="14" y="0"/>
                  </a:cubicBezTo>
                  <a:cubicBezTo>
                    <a:pt x="11943" y="0"/>
                    <a:pt x="21614" y="9670"/>
                    <a:pt x="21614" y="21600"/>
                  </a:cubicBezTo>
                  <a:lnTo>
                    <a:pt x="14" y="21600"/>
                  </a:lnTo>
                  <a:lnTo>
                    <a:pt x="-1" y="0"/>
                  </a:lnTo>
                  <a:close/>
                </a:path>
              </a:pathLst>
            </a:custGeom>
            <a:pattFill prst="wdDnDiag">
              <a:fgClr>
                <a:srgbClr val="006B61"/>
              </a:fgClr>
              <a:bgClr>
                <a:srgbClr val="8CF4EA"/>
              </a:bgClr>
            </a:pattFill>
            <a:ln w="50800" cap="rnd">
              <a:solidFill>
                <a:srgbClr val="006B6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4" name="Arc 8" descr="Wide downward diagonal"/>
            <p:cNvSpPr>
              <a:spLocks/>
            </p:cNvSpPr>
            <p:nvPr/>
          </p:nvSpPr>
          <p:spPr bwMode="auto">
            <a:xfrm>
              <a:off x="1849" y="3329"/>
              <a:ext cx="1472" cy="344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675"/>
                    <a:pt x="9662" y="6"/>
                    <a:pt x="21585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675"/>
                    <a:pt x="9662" y="6"/>
                    <a:pt x="21585" y="-1"/>
                  </a:cubicBez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pattFill prst="wdDnDiag">
              <a:fgClr>
                <a:srgbClr val="006B61"/>
              </a:fgClr>
              <a:bgClr>
                <a:srgbClr val="8CF4EA"/>
              </a:bgClr>
            </a:pattFill>
            <a:ln w="50800" cap="rnd">
              <a:solidFill>
                <a:srgbClr val="006B6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71" name="Freeform 9" descr="10%"/>
          <p:cNvSpPr>
            <a:spLocks/>
          </p:cNvSpPr>
          <p:nvPr/>
        </p:nvSpPr>
        <p:spPr bwMode="auto">
          <a:xfrm>
            <a:off x="2247900" y="2527300"/>
            <a:ext cx="598488" cy="2516188"/>
          </a:xfrm>
          <a:custGeom>
            <a:avLst/>
            <a:gdLst>
              <a:gd name="T0" fmla="*/ 2147483647 w 377"/>
              <a:gd name="T1" fmla="*/ 2147483647 h 1585"/>
              <a:gd name="T2" fmla="*/ 2147483647 w 377"/>
              <a:gd name="T3" fmla="*/ 2147483647 h 1585"/>
              <a:gd name="T4" fmla="*/ 2147483647 w 377"/>
              <a:gd name="T5" fmla="*/ 2147483647 h 1585"/>
              <a:gd name="T6" fmla="*/ 2147483647 w 377"/>
              <a:gd name="T7" fmla="*/ 2147483647 h 1585"/>
              <a:gd name="T8" fmla="*/ 2147483647 w 377"/>
              <a:gd name="T9" fmla="*/ 2147483647 h 1585"/>
              <a:gd name="T10" fmla="*/ 2147483647 w 377"/>
              <a:gd name="T11" fmla="*/ 2147483647 h 1585"/>
              <a:gd name="T12" fmla="*/ 2147483647 w 377"/>
              <a:gd name="T13" fmla="*/ 2147483647 h 1585"/>
              <a:gd name="T14" fmla="*/ 2147483647 w 377"/>
              <a:gd name="T15" fmla="*/ 2147483647 h 1585"/>
              <a:gd name="T16" fmla="*/ 2147483647 w 377"/>
              <a:gd name="T17" fmla="*/ 2147483647 h 1585"/>
              <a:gd name="T18" fmla="*/ 2147483647 w 377"/>
              <a:gd name="T19" fmla="*/ 2147483647 h 1585"/>
              <a:gd name="T20" fmla="*/ 2147483647 w 377"/>
              <a:gd name="T21" fmla="*/ 2147483647 h 1585"/>
              <a:gd name="T22" fmla="*/ 2147483647 w 377"/>
              <a:gd name="T23" fmla="*/ 2147483647 h 1585"/>
              <a:gd name="T24" fmla="*/ 2147483647 w 377"/>
              <a:gd name="T25" fmla="*/ 2147483647 h 1585"/>
              <a:gd name="T26" fmla="*/ 2147483647 w 377"/>
              <a:gd name="T27" fmla="*/ 2147483647 h 1585"/>
              <a:gd name="T28" fmla="*/ 2147483647 w 377"/>
              <a:gd name="T29" fmla="*/ 2147483647 h 1585"/>
              <a:gd name="T30" fmla="*/ 2147483647 w 377"/>
              <a:gd name="T31" fmla="*/ 2147483647 h 1585"/>
              <a:gd name="T32" fmla="*/ 2147483647 w 377"/>
              <a:gd name="T33" fmla="*/ 2147483647 h 1585"/>
              <a:gd name="T34" fmla="*/ 2147483647 w 377"/>
              <a:gd name="T35" fmla="*/ 2147483647 h 1585"/>
              <a:gd name="T36" fmla="*/ 2147483647 w 377"/>
              <a:gd name="T37" fmla="*/ 2147483647 h 1585"/>
              <a:gd name="T38" fmla="*/ 2147483647 w 377"/>
              <a:gd name="T39" fmla="*/ 2147483647 h 1585"/>
              <a:gd name="T40" fmla="*/ 2147483647 w 377"/>
              <a:gd name="T41" fmla="*/ 2147483647 h 1585"/>
              <a:gd name="T42" fmla="*/ 2147483647 w 377"/>
              <a:gd name="T43" fmla="*/ 2147483647 h 1585"/>
              <a:gd name="T44" fmla="*/ 2147483647 w 377"/>
              <a:gd name="T45" fmla="*/ 2147483647 h 1585"/>
              <a:gd name="T46" fmla="*/ 2147483647 w 377"/>
              <a:gd name="T47" fmla="*/ 2147483647 h 1585"/>
              <a:gd name="T48" fmla="*/ 2147483647 w 377"/>
              <a:gd name="T49" fmla="*/ 2147483647 h 1585"/>
              <a:gd name="T50" fmla="*/ 2147483647 w 377"/>
              <a:gd name="T51" fmla="*/ 2147483647 h 1585"/>
              <a:gd name="T52" fmla="*/ 2147483647 w 377"/>
              <a:gd name="T53" fmla="*/ 2147483647 h 1585"/>
              <a:gd name="T54" fmla="*/ 2147483647 w 377"/>
              <a:gd name="T55" fmla="*/ 2147483647 h 1585"/>
              <a:gd name="T56" fmla="*/ 2147483647 w 377"/>
              <a:gd name="T57" fmla="*/ 2147483647 h 1585"/>
              <a:gd name="T58" fmla="*/ 2147483647 w 377"/>
              <a:gd name="T59" fmla="*/ 2147483647 h 1585"/>
              <a:gd name="T60" fmla="*/ 2147483647 w 377"/>
              <a:gd name="T61" fmla="*/ 2147483647 h 1585"/>
              <a:gd name="T62" fmla="*/ 2147483647 w 377"/>
              <a:gd name="T63" fmla="*/ 2147483647 h 1585"/>
              <a:gd name="T64" fmla="*/ 2147483647 w 377"/>
              <a:gd name="T65" fmla="*/ 2147483647 h 1585"/>
              <a:gd name="T66" fmla="*/ 2147483647 w 377"/>
              <a:gd name="T67" fmla="*/ 2147483647 h 1585"/>
              <a:gd name="T68" fmla="*/ 2147483647 w 377"/>
              <a:gd name="T69" fmla="*/ 2147483647 h 1585"/>
              <a:gd name="T70" fmla="*/ 2147483647 w 377"/>
              <a:gd name="T71" fmla="*/ 2147483647 h 1585"/>
              <a:gd name="T72" fmla="*/ 2147483647 w 377"/>
              <a:gd name="T73" fmla="*/ 2147483647 h 1585"/>
              <a:gd name="T74" fmla="*/ 0 w 377"/>
              <a:gd name="T75" fmla="*/ 2147483647 h 1585"/>
              <a:gd name="T76" fmla="*/ 0 w 377"/>
              <a:gd name="T77" fmla="*/ 2147483647 h 1585"/>
              <a:gd name="T78" fmla="*/ 0 w 377"/>
              <a:gd name="T79" fmla="*/ 2147483647 h 1585"/>
              <a:gd name="T80" fmla="*/ 2147483647 w 377"/>
              <a:gd name="T81" fmla="*/ 2147483647 h 1585"/>
              <a:gd name="T82" fmla="*/ 2147483647 w 377"/>
              <a:gd name="T83" fmla="*/ 2147483647 h 1585"/>
              <a:gd name="T84" fmla="*/ 2147483647 w 377"/>
              <a:gd name="T85" fmla="*/ 2147483647 h 1585"/>
              <a:gd name="T86" fmla="*/ 2147483647 w 377"/>
              <a:gd name="T87" fmla="*/ 2147483647 h 1585"/>
              <a:gd name="T88" fmla="*/ 2147483647 w 377"/>
              <a:gd name="T89" fmla="*/ 2147483647 h 1585"/>
              <a:gd name="T90" fmla="*/ 2147483647 w 377"/>
              <a:gd name="T91" fmla="*/ 2147483647 h 1585"/>
              <a:gd name="T92" fmla="*/ 2147483647 w 377"/>
              <a:gd name="T93" fmla="*/ 2147483647 h 1585"/>
              <a:gd name="T94" fmla="*/ 2147483647 w 377"/>
              <a:gd name="T95" fmla="*/ 2147483647 h 1585"/>
              <a:gd name="T96" fmla="*/ 2147483647 w 377"/>
              <a:gd name="T97" fmla="*/ 2147483647 h 1585"/>
              <a:gd name="T98" fmla="*/ 2147483647 w 377"/>
              <a:gd name="T99" fmla="*/ 2147483647 h 1585"/>
              <a:gd name="T100" fmla="*/ 2147483647 w 377"/>
              <a:gd name="T101" fmla="*/ 0 h 15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7"/>
              <a:gd name="T154" fmla="*/ 0 h 1585"/>
              <a:gd name="T155" fmla="*/ 377 w 377"/>
              <a:gd name="T156" fmla="*/ 1585 h 15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7" h="1585">
                <a:moveTo>
                  <a:pt x="227" y="8"/>
                </a:moveTo>
                <a:lnTo>
                  <a:pt x="219" y="40"/>
                </a:lnTo>
                <a:lnTo>
                  <a:pt x="212" y="80"/>
                </a:lnTo>
                <a:lnTo>
                  <a:pt x="196" y="127"/>
                </a:lnTo>
                <a:lnTo>
                  <a:pt x="188" y="175"/>
                </a:lnTo>
                <a:lnTo>
                  <a:pt x="180" y="215"/>
                </a:lnTo>
                <a:lnTo>
                  <a:pt x="172" y="247"/>
                </a:lnTo>
                <a:lnTo>
                  <a:pt x="165" y="287"/>
                </a:lnTo>
                <a:lnTo>
                  <a:pt x="157" y="318"/>
                </a:lnTo>
                <a:lnTo>
                  <a:pt x="149" y="358"/>
                </a:lnTo>
                <a:lnTo>
                  <a:pt x="141" y="390"/>
                </a:lnTo>
                <a:lnTo>
                  <a:pt x="141" y="414"/>
                </a:lnTo>
                <a:lnTo>
                  <a:pt x="133" y="438"/>
                </a:lnTo>
                <a:lnTo>
                  <a:pt x="125" y="470"/>
                </a:lnTo>
                <a:lnTo>
                  <a:pt x="125" y="486"/>
                </a:lnTo>
                <a:lnTo>
                  <a:pt x="118" y="509"/>
                </a:lnTo>
                <a:lnTo>
                  <a:pt x="118" y="525"/>
                </a:lnTo>
                <a:lnTo>
                  <a:pt x="118" y="533"/>
                </a:lnTo>
                <a:lnTo>
                  <a:pt x="110" y="605"/>
                </a:lnTo>
                <a:lnTo>
                  <a:pt x="102" y="724"/>
                </a:lnTo>
                <a:lnTo>
                  <a:pt x="94" y="788"/>
                </a:lnTo>
                <a:lnTo>
                  <a:pt x="94" y="820"/>
                </a:lnTo>
                <a:lnTo>
                  <a:pt x="102" y="884"/>
                </a:lnTo>
                <a:lnTo>
                  <a:pt x="110" y="947"/>
                </a:lnTo>
                <a:lnTo>
                  <a:pt x="118" y="1011"/>
                </a:lnTo>
                <a:lnTo>
                  <a:pt x="125" y="1043"/>
                </a:lnTo>
                <a:lnTo>
                  <a:pt x="133" y="1059"/>
                </a:lnTo>
                <a:lnTo>
                  <a:pt x="141" y="1090"/>
                </a:lnTo>
                <a:lnTo>
                  <a:pt x="157" y="1122"/>
                </a:lnTo>
                <a:lnTo>
                  <a:pt x="165" y="1138"/>
                </a:lnTo>
                <a:lnTo>
                  <a:pt x="180" y="1170"/>
                </a:lnTo>
                <a:lnTo>
                  <a:pt x="196" y="1186"/>
                </a:lnTo>
                <a:lnTo>
                  <a:pt x="212" y="1210"/>
                </a:lnTo>
                <a:lnTo>
                  <a:pt x="219" y="1218"/>
                </a:lnTo>
                <a:lnTo>
                  <a:pt x="235" y="1226"/>
                </a:lnTo>
                <a:lnTo>
                  <a:pt x="259" y="1242"/>
                </a:lnTo>
                <a:lnTo>
                  <a:pt x="282" y="1266"/>
                </a:lnTo>
                <a:lnTo>
                  <a:pt x="306" y="1282"/>
                </a:lnTo>
                <a:lnTo>
                  <a:pt x="329" y="1289"/>
                </a:lnTo>
                <a:lnTo>
                  <a:pt x="337" y="1305"/>
                </a:lnTo>
                <a:lnTo>
                  <a:pt x="345" y="1321"/>
                </a:lnTo>
                <a:lnTo>
                  <a:pt x="345" y="1337"/>
                </a:lnTo>
                <a:lnTo>
                  <a:pt x="345" y="1345"/>
                </a:lnTo>
                <a:lnTo>
                  <a:pt x="353" y="1369"/>
                </a:lnTo>
                <a:lnTo>
                  <a:pt x="353" y="1393"/>
                </a:lnTo>
                <a:lnTo>
                  <a:pt x="353" y="1401"/>
                </a:lnTo>
                <a:lnTo>
                  <a:pt x="360" y="1433"/>
                </a:lnTo>
                <a:lnTo>
                  <a:pt x="360" y="1465"/>
                </a:lnTo>
                <a:lnTo>
                  <a:pt x="368" y="1504"/>
                </a:lnTo>
                <a:lnTo>
                  <a:pt x="376" y="1544"/>
                </a:lnTo>
                <a:lnTo>
                  <a:pt x="376" y="1552"/>
                </a:lnTo>
                <a:lnTo>
                  <a:pt x="376" y="1568"/>
                </a:lnTo>
                <a:lnTo>
                  <a:pt x="376" y="1584"/>
                </a:lnTo>
                <a:lnTo>
                  <a:pt x="376" y="1576"/>
                </a:lnTo>
                <a:lnTo>
                  <a:pt x="368" y="1584"/>
                </a:lnTo>
                <a:lnTo>
                  <a:pt x="360" y="1584"/>
                </a:lnTo>
                <a:lnTo>
                  <a:pt x="353" y="1584"/>
                </a:lnTo>
                <a:lnTo>
                  <a:pt x="337" y="1576"/>
                </a:lnTo>
                <a:lnTo>
                  <a:pt x="321" y="1568"/>
                </a:lnTo>
                <a:lnTo>
                  <a:pt x="306" y="1560"/>
                </a:lnTo>
                <a:lnTo>
                  <a:pt x="266" y="1536"/>
                </a:lnTo>
                <a:lnTo>
                  <a:pt x="235" y="1512"/>
                </a:lnTo>
                <a:lnTo>
                  <a:pt x="212" y="1481"/>
                </a:lnTo>
                <a:lnTo>
                  <a:pt x="196" y="1465"/>
                </a:lnTo>
                <a:lnTo>
                  <a:pt x="172" y="1433"/>
                </a:lnTo>
                <a:lnTo>
                  <a:pt x="125" y="1361"/>
                </a:lnTo>
                <a:lnTo>
                  <a:pt x="102" y="1329"/>
                </a:lnTo>
                <a:lnTo>
                  <a:pt x="94" y="1313"/>
                </a:lnTo>
                <a:lnTo>
                  <a:pt x="78" y="1274"/>
                </a:lnTo>
                <a:lnTo>
                  <a:pt x="63" y="1226"/>
                </a:lnTo>
                <a:lnTo>
                  <a:pt x="47" y="1178"/>
                </a:lnTo>
                <a:lnTo>
                  <a:pt x="39" y="1146"/>
                </a:lnTo>
                <a:lnTo>
                  <a:pt x="31" y="1122"/>
                </a:lnTo>
                <a:lnTo>
                  <a:pt x="16" y="1059"/>
                </a:lnTo>
                <a:lnTo>
                  <a:pt x="8" y="1003"/>
                </a:lnTo>
                <a:lnTo>
                  <a:pt x="0" y="939"/>
                </a:lnTo>
                <a:lnTo>
                  <a:pt x="0" y="915"/>
                </a:lnTo>
                <a:lnTo>
                  <a:pt x="0" y="860"/>
                </a:lnTo>
                <a:lnTo>
                  <a:pt x="0" y="740"/>
                </a:lnTo>
                <a:lnTo>
                  <a:pt x="0" y="685"/>
                </a:lnTo>
                <a:lnTo>
                  <a:pt x="8" y="653"/>
                </a:lnTo>
                <a:lnTo>
                  <a:pt x="8" y="605"/>
                </a:lnTo>
                <a:lnTo>
                  <a:pt x="16" y="557"/>
                </a:lnTo>
                <a:lnTo>
                  <a:pt x="24" y="501"/>
                </a:lnTo>
                <a:lnTo>
                  <a:pt x="24" y="486"/>
                </a:lnTo>
                <a:lnTo>
                  <a:pt x="24" y="478"/>
                </a:lnTo>
                <a:lnTo>
                  <a:pt x="31" y="446"/>
                </a:lnTo>
                <a:lnTo>
                  <a:pt x="39" y="414"/>
                </a:lnTo>
                <a:lnTo>
                  <a:pt x="47" y="382"/>
                </a:lnTo>
                <a:lnTo>
                  <a:pt x="55" y="342"/>
                </a:lnTo>
                <a:lnTo>
                  <a:pt x="63" y="302"/>
                </a:lnTo>
                <a:lnTo>
                  <a:pt x="71" y="263"/>
                </a:lnTo>
                <a:lnTo>
                  <a:pt x="78" y="223"/>
                </a:lnTo>
                <a:lnTo>
                  <a:pt x="86" y="199"/>
                </a:lnTo>
                <a:lnTo>
                  <a:pt x="94" y="175"/>
                </a:lnTo>
                <a:lnTo>
                  <a:pt x="102" y="135"/>
                </a:lnTo>
                <a:lnTo>
                  <a:pt x="110" y="103"/>
                </a:lnTo>
                <a:lnTo>
                  <a:pt x="125" y="64"/>
                </a:lnTo>
                <a:lnTo>
                  <a:pt x="133" y="40"/>
                </a:lnTo>
                <a:lnTo>
                  <a:pt x="133" y="24"/>
                </a:lnTo>
                <a:lnTo>
                  <a:pt x="141" y="16"/>
                </a:lnTo>
                <a:lnTo>
                  <a:pt x="149" y="0"/>
                </a:lnTo>
                <a:lnTo>
                  <a:pt x="227" y="8"/>
                </a:lnTo>
              </a:path>
            </a:pathLst>
          </a:custGeom>
          <a:pattFill prst="pct1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Freeform 10" descr="10%"/>
          <p:cNvSpPr>
            <a:spLocks/>
          </p:cNvSpPr>
          <p:nvPr/>
        </p:nvSpPr>
        <p:spPr bwMode="auto">
          <a:xfrm>
            <a:off x="2235200" y="2527300"/>
            <a:ext cx="649288" cy="2566988"/>
          </a:xfrm>
          <a:custGeom>
            <a:avLst/>
            <a:gdLst>
              <a:gd name="T0" fmla="*/ 2147483647 w 409"/>
              <a:gd name="T1" fmla="*/ 2147483647 h 1617"/>
              <a:gd name="T2" fmla="*/ 2147483647 w 409"/>
              <a:gd name="T3" fmla="*/ 2147483647 h 1617"/>
              <a:gd name="T4" fmla="*/ 2147483647 w 409"/>
              <a:gd name="T5" fmla="*/ 2147483647 h 1617"/>
              <a:gd name="T6" fmla="*/ 2147483647 w 409"/>
              <a:gd name="T7" fmla="*/ 2147483647 h 1617"/>
              <a:gd name="T8" fmla="*/ 2147483647 w 409"/>
              <a:gd name="T9" fmla="*/ 2147483647 h 1617"/>
              <a:gd name="T10" fmla="*/ 2147483647 w 409"/>
              <a:gd name="T11" fmla="*/ 2147483647 h 1617"/>
              <a:gd name="T12" fmla="*/ 2147483647 w 409"/>
              <a:gd name="T13" fmla="*/ 2147483647 h 1617"/>
              <a:gd name="T14" fmla="*/ 2147483647 w 409"/>
              <a:gd name="T15" fmla="*/ 2147483647 h 1617"/>
              <a:gd name="T16" fmla="*/ 2147483647 w 409"/>
              <a:gd name="T17" fmla="*/ 2147483647 h 1617"/>
              <a:gd name="T18" fmla="*/ 2147483647 w 409"/>
              <a:gd name="T19" fmla="*/ 2147483647 h 1617"/>
              <a:gd name="T20" fmla="*/ 2147483647 w 409"/>
              <a:gd name="T21" fmla="*/ 2147483647 h 1617"/>
              <a:gd name="T22" fmla="*/ 2147483647 w 409"/>
              <a:gd name="T23" fmla="*/ 2147483647 h 1617"/>
              <a:gd name="T24" fmla="*/ 2147483647 w 409"/>
              <a:gd name="T25" fmla="*/ 2147483647 h 1617"/>
              <a:gd name="T26" fmla="*/ 0 w 409"/>
              <a:gd name="T27" fmla="*/ 2147483647 h 1617"/>
              <a:gd name="T28" fmla="*/ 2147483647 w 409"/>
              <a:gd name="T29" fmla="*/ 2147483647 h 1617"/>
              <a:gd name="T30" fmla="*/ 2147483647 w 409"/>
              <a:gd name="T31" fmla="*/ 2147483647 h 1617"/>
              <a:gd name="T32" fmla="*/ 2147483647 w 409"/>
              <a:gd name="T33" fmla="*/ 2147483647 h 1617"/>
              <a:gd name="T34" fmla="*/ 2147483647 w 409"/>
              <a:gd name="T35" fmla="*/ 0 h 16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9"/>
              <a:gd name="T55" fmla="*/ 0 h 1617"/>
              <a:gd name="T56" fmla="*/ 409 w 409"/>
              <a:gd name="T57" fmla="*/ 1617 h 16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9" h="1617">
                <a:moveTo>
                  <a:pt x="240" y="8"/>
                </a:moveTo>
                <a:lnTo>
                  <a:pt x="144" y="408"/>
                </a:lnTo>
                <a:lnTo>
                  <a:pt x="112" y="672"/>
                </a:lnTo>
                <a:lnTo>
                  <a:pt x="104" y="912"/>
                </a:lnTo>
                <a:lnTo>
                  <a:pt x="176" y="1176"/>
                </a:lnTo>
                <a:lnTo>
                  <a:pt x="320" y="1288"/>
                </a:lnTo>
                <a:lnTo>
                  <a:pt x="360" y="1312"/>
                </a:lnTo>
                <a:lnTo>
                  <a:pt x="384" y="1512"/>
                </a:lnTo>
                <a:lnTo>
                  <a:pt x="408" y="1616"/>
                </a:lnTo>
                <a:lnTo>
                  <a:pt x="256" y="1536"/>
                </a:lnTo>
                <a:lnTo>
                  <a:pt x="152" y="1400"/>
                </a:lnTo>
                <a:lnTo>
                  <a:pt x="72" y="1264"/>
                </a:lnTo>
                <a:lnTo>
                  <a:pt x="16" y="1040"/>
                </a:lnTo>
                <a:lnTo>
                  <a:pt x="0" y="800"/>
                </a:lnTo>
                <a:lnTo>
                  <a:pt x="24" y="576"/>
                </a:lnTo>
                <a:lnTo>
                  <a:pt x="48" y="392"/>
                </a:lnTo>
                <a:lnTo>
                  <a:pt x="144" y="8"/>
                </a:lnTo>
                <a:lnTo>
                  <a:pt x="160" y="0"/>
                </a:lnTo>
              </a:path>
            </a:pathLst>
          </a:custGeom>
          <a:pattFill prst="pct10">
            <a:fgClr>
              <a:srgbClr val="B50069"/>
            </a:fgClr>
            <a:bgClr>
              <a:srgbClr val="FDC0E5"/>
            </a:bgClr>
          </a:pattFill>
          <a:ln w="25400" cap="rnd">
            <a:solidFill>
              <a:srgbClr val="B5006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Freeform 11" descr="10%"/>
          <p:cNvSpPr>
            <a:spLocks/>
          </p:cNvSpPr>
          <p:nvPr/>
        </p:nvSpPr>
        <p:spPr bwMode="auto">
          <a:xfrm>
            <a:off x="4610100" y="2298700"/>
            <a:ext cx="966788" cy="1550988"/>
          </a:xfrm>
          <a:custGeom>
            <a:avLst/>
            <a:gdLst>
              <a:gd name="T0" fmla="*/ 2147483647 w 609"/>
              <a:gd name="T1" fmla="*/ 2147483647 h 977"/>
              <a:gd name="T2" fmla="*/ 2147483647 w 609"/>
              <a:gd name="T3" fmla="*/ 2147483647 h 977"/>
              <a:gd name="T4" fmla="*/ 2147483647 w 609"/>
              <a:gd name="T5" fmla="*/ 2147483647 h 977"/>
              <a:gd name="T6" fmla="*/ 2147483647 w 609"/>
              <a:gd name="T7" fmla="*/ 2147483647 h 977"/>
              <a:gd name="T8" fmla="*/ 2147483647 w 609"/>
              <a:gd name="T9" fmla="*/ 2147483647 h 977"/>
              <a:gd name="T10" fmla="*/ 2147483647 w 609"/>
              <a:gd name="T11" fmla="*/ 2147483647 h 977"/>
              <a:gd name="T12" fmla="*/ 2147483647 w 609"/>
              <a:gd name="T13" fmla="*/ 2147483647 h 977"/>
              <a:gd name="T14" fmla="*/ 2147483647 w 609"/>
              <a:gd name="T15" fmla="*/ 2147483647 h 977"/>
              <a:gd name="T16" fmla="*/ 2147483647 w 609"/>
              <a:gd name="T17" fmla="*/ 2147483647 h 977"/>
              <a:gd name="T18" fmla="*/ 0 w 609"/>
              <a:gd name="T19" fmla="*/ 2147483647 h 977"/>
              <a:gd name="T20" fmla="*/ 2147483647 w 609"/>
              <a:gd name="T21" fmla="*/ 2147483647 h 977"/>
              <a:gd name="T22" fmla="*/ 2147483647 w 609"/>
              <a:gd name="T23" fmla="*/ 2147483647 h 977"/>
              <a:gd name="T24" fmla="*/ 2147483647 w 609"/>
              <a:gd name="T25" fmla="*/ 2147483647 h 977"/>
              <a:gd name="T26" fmla="*/ 2147483647 w 609"/>
              <a:gd name="T27" fmla="*/ 2147483647 h 977"/>
              <a:gd name="T28" fmla="*/ 2147483647 w 609"/>
              <a:gd name="T29" fmla="*/ 2147483647 h 977"/>
              <a:gd name="T30" fmla="*/ 2147483647 w 609"/>
              <a:gd name="T31" fmla="*/ 2147483647 h 977"/>
              <a:gd name="T32" fmla="*/ 2147483647 w 609"/>
              <a:gd name="T33" fmla="*/ 2147483647 h 977"/>
              <a:gd name="T34" fmla="*/ 2147483647 w 609"/>
              <a:gd name="T35" fmla="*/ 2147483647 h 977"/>
              <a:gd name="T36" fmla="*/ 2147483647 w 609"/>
              <a:gd name="T37" fmla="*/ 2147483647 h 977"/>
              <a:gd name="T38" fmla="*/ 2147483647 w 609"/>
              <a:gd name="T39" fmla="*/ 2147483647 h 977"/>
              <a:gd name="T40" fmla="*/ 2147483647 w 609"/>
              <a:gd name="T41" fmla="*/ 2147483647 h 977"/>
              <a:gd name="T42" fmla="*/ 2147483647 w 609"/>
              <a:gd name="T43" fmla="*/ 2147483647 h 977"/>
              <a:gd name="T44" fmla="*/ 2147483647 w 609"/>
              <a:gd name="T45" fmla="*/ 2147483647 h 977"/>
              <a:gd name="T46" fmla="*/ 2147483647 w 609"/>
              <a:gd name="T47" fmla="*/ 2147483647 h 977"/>
              <a:gd name="T48" fmla="*/ 2147483647 w 609"/>
              <a:gd name="T49" fmla="*/ 2147483647 h 977"/>
              <a:gd name="T50" fmla="*/ 2147483647 w 609"/>
              <a:gd name="T51" fmla="*/ 2147483647 h 977"/>
              <a:gd name="T52" fmla="*/ 2147483647 w 609"/>
              <a:gd name="T53" fmla="*/ 2147483647 h 977"/>
              <a:gd name="T54" fmla="*/ 2147483647 w 609"/>
              <a:gd name="T55" fmla="*/ 2147483647 h 977"/>
              <a:gd name="T56" fmla="*/ 2147483647 w 609"/>
              <a:gd name="T57" fmla="*/ 2147483647 h 977"/>
              <a:gd name="T58" fmla="*/ 2147483647 w 609"/>
              <a:gd name="T59" fmla="*/ 2147483647 h 977"/>
              <a:gd name="T60" fmla="*/ 2147483647 w 609"/>
              <a:gd name="T61" fmla="*/ 2147483647 h 977"/>
              <a:gd name="T62" fmla="*/ 2147483647 w 609"/>
              <a:gd name="T63" fmla="*/ 2147483647 h 977"/>
              <a:gd name="T64" fmla="*/ 2147483647 w 609"/>
              <a:gd name="T65" fmla="*/ 2147483647 h 977"/>
              <a:gd name="T66" fmla="*/ 2147483647 w 609"/>
              <a:gd name="T67" fmla="*/ 2147483647 h 977"/>
              <a:gd name="T68" fmla="*/ 2147483647 w 609"/>
              <a:gd name="T69" fmla="*/ 2147483647 h 977"/>
              <a:gd name="T70" fmla="*/ 2147483647 w 609"/>
              <a:gd name="T71" fmla="*/ 2147483647 h 977"/>
              <a:gd name="T72" fmla="*/ 2147483647 w 609"/>
              <a:gd name="T73" fmla="*/ 2147483647 h 977"/>
              <a:gd name="T74" fmla="*/ 2147483647 w 609"/>
              <a:gd name="T75" fmla="*/ 2147483647 h 977"/>
              <a:gd name="T76" fmla="*/ 2147483647 w 609"/>
              <a:gd name="T77" fmla="*/ 2147483647 h 977"/>
              <a:gd name="T78" fmla="*/ 2147483647 w 609"/>
              <a:gd name="T79" fmla="*/ 2147483647 h 9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09"/>
              <a:gd name="T121" fmla="*/ 0 h 977"/>
              <a:gd name="T122" fmla="*/ 609 w 609"/>
              <a:gd name="T123" fmla="*/ 977 h 97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09" h="977">
                <a:moveTo>
                  <a:pt x="39" y="16"/>
                </a:moveTo>
                <a:lnTo>
                  <a:pt x="55" y="87"/>
                </a:lnTo>
                <a:lnTo>
                  <a:pt x="87" y="230"/>
                </a:lnTo>
                <a:lnTo>
                  <a:pt x="95" y="294"/>
                </a:lnTo>
                <a:lnTo>
                  <a:pt x="103" y="325"/>
                </a:lnTo>
                <a:lnTo>
                  <a:pt x="111" y="389"/>
                </a:lnTo>
                <a:lnTo>
                  <a:pt x="118" y="444"/>
                </a:lnTo>
                <a:lnTo>
                  <a:pt x="118" y="492"/>
                </a:lnTo>
                <a:lnTo>
                  <a:pt x="118" y="516"/>
                </a:lnTo>
                <a:lnTo>
                  <a:pt x="118" y="540"/>
                </a:lnTo>
                <a:lnTo>
                  <a:pt x="118" y="579"/>
                </a:lnTo>
                <a:lnTo>
                  <a:pt x="111" y="627"/>
                </a:lnTo>
                <a:lnTo>
                  <a:pt x="95" y="674"/>
                </a:lnTo>
                <a:lnTo>
                  <a:pt x="87" y="690"/>
                </a:lnTo>
                <a:lnTo>
                  <a:pt x="71" y="730"/>
                </a:lnTo>
                <a:lnTo>
                  <a:pt x="39" y="809"/>
                </a:lnTo>
                <a:lnTo>
                  <a:pt x="24" y="841"/>
                </a:lnTo>
                <a:lnTo>
                  <a:pt x="16" y="857"/>
                </a:lnTo>
                <a:lnTo>
                  <a:pt x="0" y="889"/>
                </a:lnTo>
                <a:lnTo>
                  <a:pt x="0" y="905"/>
                </a:lnTo>
                <a:lnTo>
                  <a:pt x="0" y="920"/>
                </a:lnTo>
                <a:lnTo>
                  <a:pt x="8" y="928"/>
                </a:lnTo>
                <a:lnTo>
                  <a:pt x="24" y="936"/>
                </a:lnTo>
                <a:lnTo>
                  <a:pt x="32" y="936"/>
                </a:lnTo>
                <a:lnTo>
                  <a:pt x="47" y="936"/>
                </a:lnTo>
                <a:lnTo>
                  <a:pt x="71" y="936"/>
                </a:lnTo>
                <a:lnTo>
                  <a:pt x="79" y="936"/>
                </a:lnTo>
                <a:lnTo>
                  <a:pt x="111" y="928"/>
                </a:lnTo>
                <a:lnTo>
                  <a:pt x="126" y="928"/>
                </a:lnTo>
                <a:lnTo>
                  <a:pt x="142" y="920"/>
                </a:lnTo>
                <a:lnTo>
                  <a:pt x="158" y="913"/>
                </a:lnTo>
                <a:lnTo>
                  <a:pt x="182" y="905"/>
                </a:lnTo>
                <a:lnTo>
                  <a:pt x="205" y="905"/>
                </a:lnTo>
                <a:lnTo>
                  <a:pt x="229" y="905"/>
                </a:lnTo>
                <a:lnTo>
                  <a:pt x="268" y="905"/>
                </a:lnTo>
                <a:lnTo>
                  <a:pt x="292" y="905"/>
                </a:lnTo>
                <a:lnTo>
                  <a:pt x="324" y="913"/>
                </a:lnTo>
                <a:lnTo>
                  <a:pt x="355" y="920"/>
                </a:lnTo>
                <a:lnTo>
                  <a:pt x="371" y="928"/>
                </a:lnTo>
                <a:lnTo>
                  <a:pt x="403" y="944"/>
                </a:lnTo>
                <a:lnTo>
                  <a:pt x="458" y="960"/>
                </a:lnTo>
                <a:lnTo>
                  <a:pt x="505" y="968"/>
                </a:lnTo>
                <a:lnTo>
                  <a:pt x="545" y="976"/>
                </a:lnTo>
                <a:lnTo>
                  <a:pt x="561" y="976"/>
                </a:lnTo>
                <a:lnTo>
                  <a:pt x="576" y="976"/>
                </a:lnTo>
                <a:lnTo>
                  <a:pt x="592" y="976"/>
                </a:lnTo>
                <a:lnTo>
                  <a:pt x="600" y="968"/>
                </a:lnTo>
                <a:lnTo>
                  <a:pt x="608" y="952"/>
                </a:lnTo>
                <a:lnTo>
                  <a:pt x="608" y="944"/>
                </a:lnTo>
                <a:lnTo>
                  <a:pt x="600" y="928"/>
                </a:lnTo>
                <a:lnTo>
                  <a:pt x="584" y="920"/>
                </a:lnTo>
                <a:lnTo>
                  <a:pt x="576" y="913"/>
                </a:lnTo>
                <a:lnTo>
                  <a:pt x="553" y="905"/>
                </a:lnTo>
                <a:lnTo>
                  <a:pt x="529" y="897"/>
                </a:lnTo>
                <a:lnTo>
                  <a:pt x="505" y="889"/>
                </a:lnTo>
                <a:lnTo>
                  <a:pt x="497" y="889"/>
                </a:lnTo>
                <a:lnTo>
                  <a:pt x="474" y="881"/>
                </a:lnTo>
                <a:lnTo>
                  <a:pt x="434" y="865"/>
                </a:lnTo>
                <a:lnTo>
                  <a:pt x="395" y="841"/>
                </a:lnTo>
                <a:lnTo>
                  <a:pt x="347" y="809"/>
                </a:lnTo>
                <a:lnTo>
                  <a:pt x="332" y="793"/>
                </a:lnTo>
                <a:lnTo>
                  <a:pt x="316" y="778"/>
                </a:lnTo>
                <a:lnTo>
                  <a:pt x="292" y="754"/>
                </a:lnTo>
                <a:lnTo>
                  <a:pt x="268" y="714"/>
                </a:lnTo>
                <a:lnTo>
                  <a:pt x="253" y="667"/>
                </a:lnTo>
                <a:lnTo>
                  <a:pt x="245" y="643"/>
                </a:lnTo>
                <a:lnTo>
                  <a:pt x="245" y="627"/>
                </a:lnTo>
                <a:lnTo>
                  <a:pt x="237" y="579"/>
                </a:lnTo>
                <a:lnTo>
                  <a:pt x="229" y="524"/>
                </a:lnTo>
                <a:lnTo>
                  <a:pt x="221" y="460"/>
                </a:lnTo>
                <a:lnTo>
                  <a:pt x="213" y="428"/>
                </a:lnTo>
                <a:lnTo>
                  <a:pt x="205" y="373"/>
                </a:lnTo>
                <a:lnTo>
                  <a:pt x="182" y="246"/>
                </a:lnTo>
                <a:lnTo>
                  <a:pt x="166" y="183"/>
                </a:lnTo>
                <a:lnTo>
                  <a:pt x="158" y="159"/>
                </a:lnTo>
                <a:lnTo>
                  <a:pt x="142" y="103"/>
                </a:lnTo>
                <a:lnTo>
                  <a:pt x="134" y="56"/>
                </a:lnTo>
                <a:lnTo>
                  <a:pt x="126" y="16"/>
                </a:lnTo>
                <a:lnTo>
                  <a:pt x="126" y="0"/>
                </a:lnTo>
                <a:lnTo>
                  <a:pt x="39" y="16"/>
                </a:lnTo>
              </a:path>
            </a:pathLst>
          </a:custGeom>
          <a:pattFill prst="pct10">
            <a:fgClr>
              <a:srgbClr val="FCFEB9"/>
            </a:fgClr>
            <a:bgClr>
              <a:srgbClr val="D93192"/>
            </a:bgClr>
          </a:pattFill>
          <a:ln w="25400" cap="rnd">
            <a:solidFill>
              <a:srgbClr val="F39F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Freeform 12" descr="25%"/>
          <p:cNvSpPr>
            <a:spLocks/>
          </p:cNvSpPr>
          <p:nvPr/>
        </p:nvSpPr>
        <p:spPr bwMode="auto">
          <a:xfrm>
            <a:off x="4635500" y="3810000"/>
            <a:ext cx="1042988" cy="1449388"/>
          </a:xfrm>
          <a:custGeom>
            <a:avLst/>
            <a:gdLst>
              <a:gd name="T0" fmla="*/ 2147483647 w 657"/>
              <a:gd name="T1" fmla="*/ 2147483647 h 913"/>
              <a:gd name="T2" fmla="*/ 2147483647 w 657"/>
              <a:gd name="T3" fmla="*/ 2147483647 h 913"/>
              <a:gd name="T4" fmla="*/ 2147483647 w 657"/>
              <a:gd name="T5" fmla="*/ 2147483647 h 913"/>
              <a:gd name="T6" fmla="*/ 2147483647 w 657"/>
              <a:gd name="T7" fmla="*/ 2147483647 h 913"/>
              <a:gd name="T8" fmla="*/ 2147483647 w 657"/>
              <a:gd name="T9" fmla="*/ 2147483647 h 913"/>
              <a:gd name="T10" fmla="*/ 2147483647 w 657"/>
              <a:gd name="T11" fmla="*/ 2147483647 h 913"/>
              <a:gd name="T12" fmla="*/ 2147483647 w 657"/>
              <a:gd name="T13" fmla="*/ 2147483647 h 913"/>
              <a:gd name="T14" fmla="*/ 2147483647 w 657"/>
              <a:gd name="T15" fmla="*/ 2147483647 h 913"/>
              <a:gd name="T16" fmla="*/ 2147483647 w 657"/>
              <a:gd name="T17" fmla="*/ 2147483647 h 913"/>
              <a:gd name="T18" fmla="*/ 2147483647 w 657"/>
              <a:gd name="T19" fmla="*/ 2147483647 h 913"/>
              <a:gd name="T20" fmla="*/ 2147483647 w 657"/>
              <a:gd name="T21" fmla="*/ 2147483647 h 913"/>
              <a:gd name="T22" fmla="*/ 2147483647 w 657"/>
              <a:gd name="T23" fmla="*/ 2147483647 h 913"/>
              <a:gd name="T24" fmla="*/ 2147483647 w 657"/>
              <a:gd name="T25" fmla="*/ 2147483647 h 913"/>
              <a:gd name="T26" fmla="*/ 2147483647 w 657"/>
              <a:gd name="T27" fmla="*/ 2147483647 h 913"/>
              <a:gd name="T28" fmla="*/ 2147483647 w 657"/>
              <a:gd name="T29" fmla="*/ 2147483647 h 913"/>
              <a:gd name="T30" fmla="*/ 2147483647 w 657"/>
              <a:gd name="T31" fmla="*/ 2147483647 h 913"/>
              <a:gd name="T32" fmla="*/ 2147483647 w 657"/>
              <a:gd name="T33" fmla="*/ 2147483647 h 913"/>
              <a:gd name="T34" fmla="*/ 2147483647 w 657"/>
              <a:gd name="T35" fmla="*/ 0 h 913"/>
              <a:gd name="T36" fmla="*/ 2147483647 w 657"/>
              <a:gd name="T37" fmla="*/ 0 h 913"/>
              <a:gd name="T38" fmla="*/ 2147483647 w 657"/>
              <a:gd name="T39" fmla="*/ 2147483647 h 913"/>
              <a:gd name="T40" fmla="*/ 2147483647 w 657"/>
              <a:gd name="T41" fmla="*/ 2147483647 h 913"/>
              <a:gd name="T42" fmla="*/ 2147483647 w 657"/>
              <a:gd name="T43" fmla="*/ 2147483647 h 913"/>
              <a:gd name="T44" fmla="*/ 2147483647 w 657"/>
              <a:gd name="T45" fmla="*/ 2147483647 h 913"/>
              <a:gd name="T46" fmla="*/ 2147483647 w 657"/>
              <a:gd name="T47" fmla="*/ 2147483647 h 913"/>
              <a:gd name="T48" fmla="*/ 2147483647 w 657"/>
              <a:gd name="T49" fmla="*/ 2147483647 h 913"/>
              <a:gd name="T50" fmla="*/ 2147483647 w 657"/>
              <a:gd name="T51" fmla="*/ 2147483647 h 913"/>
              <a:gd name="T52" fmla="*/ 2147483647 w 657"/>
              <a:gd name="T53" fmla="*/ 2147483647 h 913"/>
              <a:gd name="T54" fmla="*/ 2147483647 w 657"/>
              <a:gd name="T55" fmla="*/ 2147483647 h 913"/>
              <a:gd name="T56" fmla="*/ 2147483647 w 657"/>
              <a:gd name="T57" fmla="*/ 2147483647 h 913"/>
              <a:gd name="T58" fmla="*/ 2147483647 w 657"/>
              <a:gd name="T59" fmla="*/ 2147483647 h 913"/>
              <a:gd name="T60" fmla="*/ 2147483647 w 657"/>
              <a:gd name="T61" fmla="*/ 2147483647 h 913"/>
              <a:gd name="T62" fmla="*/ 2147483647 w 657"/>
              <a:gd name="T63" fmla="*/ 2147483647 h 913"/>
              <a:gd name="T64" fmla="*/ 2147483647 w 657"/>
              <a:gd name="T65" fmla="*/ 2147483647 h 913"/>
              <a:gd name="T66" fmla="*/ 2147483647 w 657"/>
              <a:gd name="T67" fmla="*/ 2147483647 h 913"/>
              <a:gd name="T68" fmla="*/ 2147483647 w 657"/>
              <a:gd name="T69" fmla="*/ 2147483647 h 913"/>
              <a:gd name="T70" fmla="*/ 2147483647 w 657"/>
              <a:gd name="T71" fmla="*/ 2147483647 h 913"/>
              <a:gd name="T72" fmla="*/ 2147483647 w 657"/>
              <a:gd name="T73" fmla="*/ 2147483647 h 913"/>
              <a:gd name="T74" fmla="*/ 2147483647 w 657"/>
              <a:gd name="T75" fmla="*/ 2147483647 h 913"/>
              <a:gd name="T76" fmla="*/ 2147483647 w 657"/>
              <a:gd name="T77" fmla="*/ 2147483647 h 913"/>
              <a:gd name="T78" fmla="*/ 2147483647 w 657"/>
              <a:gd name="T79" fmla="*/ 2147483647 h 913"/>
              <a:gd name="T80" fmla="*/ 2147483647 w 657"/>
              <a:gd name="T81" fmla="*/ 2147483647 h 913"/>
              <a:gd name="T82" fmla="*/ 2147483647 w 657"/>
              <a:gd name="T83" fmla="*/ 2147483647 h 913"/>
              <a:gd name="T84" fmla="*/ 2147483647 w 657"/>
              <a:gd name="T85" fmla="*/ 2147483647 h 913"/>
              <a:gd name="T86" fmla="*/ 2147483647 w 657"/>
              <a:gd name="T87" fmla="*/ 2147483647 h 913"/>
              <a:gd name="T88" fmla="*/ 2147483647 w 657"/>
              <a:gd name="T89" fmla="*/ 2147483647 h 913"/>
              <a:gd name="T90" fmla="*/ 2147483647 w 657"/>
              <a:gd name="T91" fmla="*/ 2147483647 h 913"/>
              <a:gd name="T92" fmla="*/ 0 w 657"/>
              <a:gd name="T93" fmla="*/ 2147483647 h 9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57"/>
              <a:gd name="T142" fmla="*/ 0 h 913"/>
              <a:gd name="T143" fmla="*/ 657 w 657"/>
              <a:gd name="T144" fmla="*/ 913 h 9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57" h="913">
                <a:moveTo>
                  <a:pt x="0" y="888"/>
                </a:moveTo>
                <a:lnTo>
                  <a:pt x="8" y="864"/>
                </a:lnTo>
                <a:lnTo>
                  <a:pt x="32" y="817"/>
                </a:lnTo>
                <a:lnTo>
                  <a:pt x="47" y="769"/>
                </a:lnTo>
                <a:lnTo>
                  <a:pt x="55" y="738"/>
                </a:lnTo>
                <a:lnTo>
                  <a:pt x="71" y="706"/>
                </a:lnTo>
                <a:lnTo>
                  <a:pt x="79" y="666"/>
                </a:lnTo>
                <a:lnTo>
                  <a:pt x="95" y="627"/>
                </a:lnTo>
                <a:lnTo>
                  <a:pt x="103" y="595"/>
                </a:lnTo>
                <a:lnTo>
                  <a:pt x="103" y="587"/>
                </a:lnTo>
                <a:lnTo>
                  <a:pt x="111" y="563"/>
                </a:lnTo>
                <a:lnTo>
                  <a:pt x="119" y="508"/>
                </a:lnTo>
                <a:lnTo>
                  <a:pt x="126" y="460"/>
                </a:lnTo>
                <a:lnTo>
                  <a:pt x="126" y="412"/>
                </a:lnTo>
                <a:lnTo>
                  <a:pt x="126" y="389"/>
                </a:lnTo>
                <a:lnTo>
                  <a:pt x="126" y="365"/>
                </a:lnTo>
                <a:lnTo>
                  <a:pt x="119" y="325"/>
                </a:lnTo>
                <a:lnTo>
                  <a:pt x="111" y="285"/>
                </a:lnTo>
                <a:lnTo>
                  <a:pt x="95" y="238"/>
                </a:lnTo>
                <a:lnTo>
                  <a:pt x="87" y="222"/>
                </a:lnTo>
                <a:lnTo>
                  <a:pt x="71" y="190"/>
                </a:lnTo>
                <a:lnTo>
                  <a:pt x="40" y="135"/>
                </a:lnTo>
                <a:lnTo>
                  <a:pt x="16" y="103"/>
                </a:lnTo>
                <a:lnTo>
                  <a:pt x="8" y="87"/>
                </a:lnTo>
                <a:lnTo>
                  <a:pt x="8" y="79"/>
                </a:lnTo>
                <a:lnTo>
                  <a:pt x="8" y="63"/>
                </a:lnTo>
                <a:lnTo>
                  <a:pt x="8" y="56"/>
                </a:lnTo>
                <a:lnTo>
                  <a:pt x="16" y="48"/>
                </a:lnTo>
                <a:lnTo>
                  <a:pt x="40" y="40"/>
                </a:lnTo>
                <a:lnTo>
                  <a:pt x="55" y="40"/>
                </a:lnTo>
                <a:lnTo>
                  <a:pt x="87" y="32"/>
                </a:lnTo>
                <a:lnTo>
                  <a:pt x="126" y="24"/>
                </a:lnTo>
                <a:lnTo>
                  <a:pt x="166" y="16"/>
                </a:lnTo>
                <a:lnTo>
                  <a:pt x="190" y="8"/>
                </a:lnTo>
                <a:lnTo>
                  <a:pt x="198" y="8"/>
                </a:lnTo>
                <a:lnTo>
                  <a:pt x="229" y="0"/>
                </a:lnTo>
                <a:lnTo>
                  <a:pt x="253" y="0"/>
                </a:lnTo>
                <a:lnTo>
                  <a:pt x="269" y="0"/>
                </a:lnTo>
                <a:lnTo>
                  <a:pt x="300" y="8"/>
                </a:lnTo>
                <a:lnTo>
                  <a:pt x="324" y="16"/>
                </a:lnTo>
                <a:lnTo>
                  <a:pt x="348" y="24"/>
                </a:lnTo>
                <a:lnTo>
                  <a:pt x="371" y="32"/>
                </a:lnTo>
                <a:lnTo>
                  <a:pt x="387" y="40"/>
                </a:lnTo>
                <a:lnTo>
                  <a:pt x="419" y="56"/>
                </a:lnTo>
                <a:lnTo>
                  <a:pt x="474" y="71"/>
                </a:lnTo>
                <a:lnTo>
                  <a:pt x="530" y="79"/>
                </a:lnTo>
                <a:lnTo>
                  <a:pt x="569" y="79"/>
                </a:lnTo>
                <a:lnTo>
                  <a:pt x="593" y="79"/>
                </a:lnTo>
                <a:lnTo>
                  <a:pt x="601" y="79"/>
                </a:lnTo>
                <a:lnTo>
                  <a:pt x="616" y="79"/>
                </a:lnTo>
                <a:lnTo>
                  <a:pt x="640" y="79"/>
                </a:lnTo>
                <a:lnTo>
                  <a:pt x="648" y="79"/>
                </a:lnTo>
                <a:lnTo>
                  <a:pt x="656" y="87"/>
                </a:lnTo>
                <a:lnTo>
                  <a:pt x="656" y="103"/>
                </a:lnTo>
                <a:lnTo>
                  <a:pt x="656" y="111"/>
                </a:lnTo>
                <a:lnTo>
                  <a:pt x="648" y="119"/>
                </a:lnTo>
                <a:lnTo>
                  <a:pt x="640" y="135"/>
                </a:lnTo>
                <a:lnTo>
                  <a:pt x="624" y="151"/>
                </a:lnTo>
                <a:lnTo>
                  <a:pt x="593" y="174"/>
                </a:lnTo>
                <a:lnTo>
                  <a:pt x="569" y="182"/>
                </a:lnTo>
                <a:lnTo>
                  <a:pt x="553" y="182"/>
                </a:lnTo>
                <a:lnTo>
                  <a:pt x="537" y="182"/>
                </a:lnTo>
                <a:lnTo>
                  <a:pt x="514" y="182"/>
                </a:lnTo>
                <a:lnTo>
                  <a:pt x="474" y="174"/>
                </a:lnTo>
                <a:lnTo>
                  <a:pt x="443" y="174"/>
                </a:lnTo>
                <a:lnTo>
                  <a:pt x="419" y="167"/>
                </a:lnTo>
                <a:lnTo>
                  <a:pt x="403" y="167"/>
                </a:lnTo>
                <a:lnTo>
                  <a:pt x="356" y="159"/>
                </a:lnTo>
                <a:lnTo>
                  <a:pt x="332" y="167"/>
                </a:lnTo>
                <a:lnTo>
                  <a:pt x="292" y="182"/>
                </a:lnTo>
                <a:lnTo>
                  <a:pt x="285" y="190"/>
                </a:lnTo>
                <a:lnTo>
                  <a:pt x="277" y="198"/>
                </a:lnTo>
                <a:lnTo>
                  <a:pt x="269" y="198"/>
                </a:lnTo>
                <a:lnTo>
                  <a:pt x="261" y="214"/>
                </a:lnTo>
                <a:lnTo>
                  <a:pt x="253" y="230"/>
                </a:lnTo>
                <a:lnTo>
                  <a:pt x="245" y="254"/>
                </a:lnTo>
                <a:lnTo>
                  <a:pt x="237" y="285"/>
                </a:lnTo>
                <a:lnTo>
                  <a:pt x="237" y="301"/>
                </a:lnTo>
                <a:lnTo>
                  <a:pt x="229" y="333"/>
                </a:lnTo>
                <a:lnTo>
                  <a:pt x="229" y="349"/>
                </a:lnTo>
                <a:lnTo>
                  <a:pt x="229" y="373"/>
                </a:lnTo>
                <a:lnTo>
                  <a:pt x="221" y="436"/>
                </a:lnTo>
                <a:lnTo>
                  <a:pt x="221" y="476"/>
                </a:lnTo>
                <a:lnTo>
                  <a:pt x="213" y="523"/>
                </a:lnTo>
                <a:lnTo>
                  <a:pt x="213" y="539"/>
                </a:lnTo>
                <a:lnTo>
                  <a:pt x="205" y="579"/>
                </a:lnTo>
                <a:lnTo>
                  <a:pt x="182" y="658"/>
                </a:lnTo>
                <a:lnTo>
                  <a:pt x="166" y="698"/>
                </a:lnTo>
                <a:lnTo>
                  <a:pt x="158" y="722"/>
                </a:lnTo>
                <a:lnTo>
                  <a:pt x="142" y="769"/>
                </a:lnTo>
                <a:lnTo>
                  <a:pt x="126" y="825"/>
                </a:lnTo>
                <a:lnTo>
                  <a:pt x="111" y="880"/>
                </a:lnTo>
                <a:lnTo>
                  <a:pt x="95" y="912"/>
                </a:lnTo>
                <a:lnTo>
                  <a:pt x="0" y="888"/>
                </a:lnTo>
              </a:path>
            </a:pathLst>
          </a:custGeom>
          <a:pattFill prst="pct25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Freeform 13" descr="90%"/>
          <p:cNvSpPr>
            <a:spLocks/>
          </p:cNvSpPr>
          <p:nvPr/>
        </p:nvSpPr>
        <p:spPr bwMode="auto">
          <a:xfrm>
            <a:off x="4635500" y="3810000"/>
            <a:ext cx="1055688" cy="1462088"/>
          </a:xfrm>
          <a:custGeom>
            <a:avLst/>
            <a:gdLst>
              <a:gd name="T0" fmla="*/ 2147483647 w 665"/>
              <a:gd name="T1" fmla="*/ 2147483647 h 921"/>
              <a:gd name="T2" fmla="*/ 2147483647 w 665"/>
              <a:gd name="T3" fmla="*/ 2147483647 h 921"/>
              <a:gd name="T4" fmla="*/ 2147483647 w 665"/>
              <a:gd name="T5" fmla="*/ 2147483647 h 921"/>
              <a:gd name="T6" fmla="*/ 2147483647 w 665"/>
              <a:gd name="T7" fmla="*/ 2147483647 h 921"/>
              <a:gd name="T8" fmla="*/ 2147483647 w 665"/>
              <a:gd name="T9" fmla="*/ 2147483647 h 921"/>
              <a:gd name="T10" fmla="*/ 2147483647 w 665"/>
              <a:gd name="T11" fmla="*/ 2147483647 h 921"/>
              <a:gd name="T12" fmla="*/ 2147483647 w 665"/>
              <a:gd name="T13" fmla="*/ 2147483647 h 921"/>
              <a:gd name="T14" fmla="*/ 2147483647 w 665"/>
              <a:gd name="T15" fmla="*/ 2147483647 h 921"/>
              <a:gd name="T16" fmla="*/ 2147483647 w 665"/>
              <a:gd name="T17" fmla="*/ 2147483647 h 921"/>
              <a:gd name="T18" fmla="*/ 2147483647 w 665"/>
              <a:gd name="T19" fmla="*/ 2147483647 h 921"/>
              <a:gd name="T20" fmla="*/ 2147483647 w 665"/>
              <a:gd name="T21" fmla="*/ 2147483647 h 921"/>
              <a:gd name="T22" fmla="*/ 2147483647 w 665"/>
              <a:gd name="T23" fmla="*/ 2147483647 h 921"/>
              <a:gd name="T24" fmla="*/ 2147483647 w 665"/>
              <a:gd name="T25" fmla="*/ 2147483647 h 921"/>
              <a:gd name="T26" fmla="*/ 2147483647 w 665"/>
              <a:gd name="T27" fmla="*/ 2147483647 h 921"/>
              <a:gd name="T28" fmla="*/ 2147483647 w 665"/>
              <a:gd name="T29" fmla="*/ 2147483647 h 921"/>
              <a:gd name="T30" fmla="*/ 2147483647 w 665"/>
              <a:gd name="T31" fmla="*/ 2147483647 h 921"/>
              <a:gd name="T32" fmla="*/ 2147483647 w 665"/>
              <a:gd name="T33" fmla="*/ 2147483647 h 921"/>
              <a:gd name="T34" fmla="*/ 2147483647 w 665"/>
              <a:gd name="T35" fmla="*/ 0 h 921"/>
              <a:gd name="T36" fmla="*/ 2147483647 w 665"/>
              <a:gd name="T37" fmla="*/ 0 h 921"/>
              <a:gd name="T38" fmla="*/ 2147483647 w 665"/>
              <a:gd name="T39" fmla="*/ 2147483647 h 921"/>
              <a:gd name="T40" fmla="*/ 2147483647 w 665"/>
              <a:gd name="T41" fmla="*/ 2147483647 h 921"/>
              <a:gd name="T42" fmla="*/ 2147483647 w 665"/>
              <a:gd name="T43" fmla="*/ 2147483647 h 921"/>
              <a:gd name="T44" fmla="*/ 2147483647 w 665"/>
              <a:gd name="T45" fmla="*/ 2147483647 h 921"/>
              <a:gd name="T46" fmla="*/ 2147483647 w 665"/>
              <a:gd name="T47" fmla="*/ 2147483647 h 921"/>
              <a:gd name="T48" fmla="*/ 2147483647 w 665"/>
              <a:gd name="T49" fmla="*/ 2147483647 h 921"/>
              <a:gd name="T50" fmla="*/ 2147483647 w 665"/>
              <a:gd name="T51" fmla="*/ 2147483647 h 921"/>
              <a:gd name="T52" fmla="*/ 2147483647 w 665"/>
              <a:gd name="T53" fmla="*/ 2147483647 h 921"/>
              <a:gd name="T54" fmla="*/ 2147483647 w 665"/>
              <a:gd name="T55" fmla="*/ 2147483647 h 921"/>
              <a:gd name="T56" fmla="*/ 2147483647 w 665"/>
              <a:gd name="T57" fmla="*/ 2147483647 h 921"/>
              <a:gd name="T58" fmla="*/ 2147483647 w 665"/>
              <a:gd name="T59" fmla="*/ 2147483647 h 921"/>
              <a:gd name="T60" fmla="*/ 2147483647 w 665"/>
              <a:gd name="T61" fmla="*/ 2147483647 h 921"/>
              <a:gd name="T62" fmla="*/ 2147483647 w 665"/>
              <a:gd name="T63" fmla="*/ 2147483647 h 921"/>
              <a:gd name="T64" fmla="*/ 2147483647 w 665"/>
              <a:gd name="T65" fmla="*/ 2147483647 h 921"/>
              <a:gd name="T66" fmla="*/ 2147483647 w 665"/>
              <a:gd name="T67" fmla="*/ 2147483647 h 921"/>
              <a:gd name="T68" fmla="*/ 2147483647 w 665"/>
              <a:gd name="T69" fmla="*/ 2147483647 h 921"/>
              <a:gd name="T70" fmla="*/ 2147483647 w 665"/>
              <a:gd name="T71" fmla="*/ 2147483647 h 921"/>
              <a:gd name="T72" fmla="*/ 2147483647 w 665"/>
              <a:gd name="T73" fmla="*/ 2147483647 h 921"/>
              <a:gd name="T74" fmla="*/ 2147483647 w 665"/>
              <a:gd name="T75" fmla="*/ 2147483647 h 921"/>
              <a:gd name="T76" fmla="*/ 2147483647 w 665"/>
              <a:gd name="T77" fmla="*/ 2147483647 h 921"/>
              <a:gd name="T78" fmla="*/ 2147483647 w 665"/>
              <a:gd name="T79" fmla="*/ 2147483647 h 921"/>
              <a:gd name="T80" fmla="*/ 2147483647 w 665"/>
              <a:gd name="T81" fmla="*/ 2147483647 h 921"/>
              <a:gd name="T82" fmla="*/ 2147483647 w 665"/>
              <a:gd name="T83" fmla="*/ 2147483647 h 921"/>
              <a:gd name="T84" fmla="*/ 2147483647 w 665"/>
              <a:gd name="T85" fmla="*/ 2147483647 h 921"/>
              <a:gd name="T86" fmla="*/ 2147483647 w 665"/>
              <a:gd name="T87" fmla="*/ 2147483647 h 921"/>
              <a:gd name="T88" fmla="*/ 2147483647 w 665"/>
              <a:gd name="T89" fmla="*/ 2147483647 h 921"/>
              <a:gd name="T90" fmla="*/ 2147483647 w 665"/>
              <a:gd name="T91" fmla="*/ 2147483647 h 9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65"/>
              <a:gd name="T139" fmla="*/ 0 h 921"/>
              <a:gd name="T140" fmla="*/ 665 w 665"/>
              <a:gd name="T141" fmla="*/ 921 h 92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65" h="921">
                <a:moveTo>
                  <a:pt x="0" y="896"/>
                </a:moveTo>
                <a:lnTo>
                  <a:pt x="8" y="872"/>
                </a:lnTo>
                <a:lnTo>
                  <a:pt x="32" y="824"/>
                </a:lnTo>
                <a:lnTo>
                  <a:pt x="48" y="776"/>
                </a:lnTo>
                <a:lnTo>
                  <a:pt x="56" y="744"/>
                </a:lnTo>
                <a:lnTo>
                  <a:pt x="72" y="712"/>
                </a:lnTo>
                <a:lnTo>
                  <a:pt x="80" y="672"/>
                </a:lnTo>
                <a:lnTo>
                  <a:pt x="96" y="632"/>
                </a:lnTo>
                <a:lnTo>
                  <a:pt x="104" y="600"/>
                </a:lnTo>
                <a:lnTo>
                  <a:pt x="104" y="592"/>
                </a:lnTo>
                <a:lnTo>
                  <a:pt x="112" y="568"/>
                </a:lnTo>
                <a:lnTo>
                  <a:pt x="120" y="512"/>
                </a:lnTo>
                <a:lnTo>
                  <a:pt x="128" y="464"/>
                </a:lnTo>
                <a:lnTo>
                  <a:pt x="128" y="416"/>
                </a:lnTo>
                <a:lnTo>
                  <a:pt x="128" y="392"/>
                </a:lnTo>
                <a:lnTo>
                  <a:pt x="128" y="368"/>
                </a:lnTo>
                <a:lnTo>
                  <a:pt x="120" y="328"/>
                </a:lnTo>
                <a:lnTo>
                  <a:pt x="112" y="288"/>
                </a:lnTo>
                <a:lnTo>
                  <a:pt x="96" y="240"/>
                </a:lnTo>
                <a:lnTo>
                  <a:pt x="88" y="224"/>
                </a:lnTo>
                <a:lnTo>
                  <a:pt x="72" y="192"/>
                </a:lnTo>
                <a:lnTo>
                  <a:pt x="40" y="136"/>
                </a:lnTo>
                <a:lnTo>
                  <a:pt x="16" y="104"/>
                </a:lnTo>
                <a:lnTo>
                  <a:pt x="8" y="88"/>
                </a:lnTo>
                <a:lnTo>
                  <a:pt x="8" y="80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40" y="40"/>
                </a:lnTo>
                <a:lnTo>
                  <a:pt x="56" y="40"/>
                </a:lnTo>
                <a:lnTo>
                  <a:pt x="88" y="32"/>
                </a:lnTo>
                <a:lnTo>
                  <a:pt x="128" y="24"/>
                </a:lnTo>
                <a:lnTo>
                  <a:pt x="168" y="16"/>
                </a:lnTo>
                <a:lnTo>
                  <a:pt x="192" y="8"/>
                </a:lnTo>
                <a:lnTo>
                  <a:pt x="200" y="8"/>
                </a:lnTo>
                <a:lnTo>
                  <a:pt x="232" y="0"/>
                </a:lnTo>
                <a:lnTo>
                  <a:pt x="256" y="0"/>
                </a:lnTo>
                <a:lnTo>
                  <a:pt x="272" y="0"/>
                </a:lnTo>
                <a:lnTo>
                  <a:pt x="304" y="8"/>
                </a:lnTo>
                <a:lnTo>
                  <a:pt x="328" y="16"/>
                </a:lnTo>
                <a:lnTo>
                  <a:pt x="352" y="24"/>
                </a:lnTo>
                <a:lnTo>
                  <a:pt x="376" y="32"/>
                </a:lnTo>
                <a:lnTo>
                  <a:pt x="392" y="40"/>
                </a:lnTo>
                <a:lnTo>
                  <a:pt x="424" y="56"/>
                </a:lnTo>
                <a:lnTo>
                  <a:pt x="480" y="72"/>
                </a:lnTo>
                <a:lnTo>
                  <a:pt x="536" y="80"/>
                </a:lnTo>
                <a:lnTo>
                  <a:pt x="576" y="80"/>
                </a:lnTo>
                <a:lnTo>
                  <a:pt x="600" y="80"/>
                </a:lnTo>
                <a:lnTo>
                  <a:pt x="608" y="80"/>
                </a:lnTo>
                <a:lnTo>
                  <a:pt x="624" y="80"/>
                </a:lnTo>
                <a:lnTo>
                  <a:pt x="648" y="80"/>
                </a:lnTo>
                <a:lnTo>
                  <a:pt x="656" y="80"/>
                </a:lnTo>
                <a:lnTo>
                  <a:pt x="664" y="88"/>
                </a:lnTo>
                <a:lnTo>
                  <a:pt x="664" y="104"/>
                </a:lnTo>
                <a:lnTo>
                  <a:pt x="664" y="112"/>
                </a:lnTo>
                <a:lnTo>
                  <a:pt x="656" y="120"/>
                </a:lnTo>
                <a:lnTo>
                  <a:pt x="648" y="136"/>
                </a:lnTo>
                <a:lnTo>
                  <a:pt x="632" y="152"/>
                </a:lnTo>
                <a:lnTo>
                  <a:pt x="600" y="176"/>
                </a:lnTo>
                <a:lnTo>
                  <a:pt x="576" y="184"/>
                </a:lnTo>
                <a:lnTo>
                  <a:pt x="560" y="184"/>
                </a:lnTo>
                <a:lnTo>
                  <a:pt x="544" y="184"/>
                </a:lnTo>
                <a:lnTo>
                  <a:pt x="520" y="184"/>
                </a:lnTo>
                <a:lnTo>
                  <a:pt x="480" y="176"/>
                </a:lnTo>
                <a:lnTo>
                  <a:pt x="448" y="176"/>
                </a:lnTo>
                <a:lnTo>
                  <a:pt x="424" y="168"/>
                </a:lnTo>
                <a:lnTo>
                  <a:pt x="408" y="168"/>
                </a:lnTo>
                <a:lnTo>
                  <a:pt x="360" y="160"/>
                </a:lnTo>
                <a:lnTo>
                  <a:pt x="336" y="168"/>
                </a:lnTo>
                <a:lnTo>
                  <a:pt x="296" y="184"/>
                </a:lnTo>
                <a:lnTo>
                  <a:pt x="288" y="192"/>
                </a:lnTo>
                <a:lnTo>
                  <a:pt x="280" y="200"/>
                </a:lnTo>
                <a:lnTo>
                  <a:pt x="272" y="200"/>
                </a:lnTo>
                <a:lnTo>
                  <a:pt x="264" y="216"/>
                </a:lnTo>
                <a:lnTo>
                  <a:pt x="256" y="232"/>
                </a:lnTo>
                <a:lnTo>
                  <a:pt x="248" y="256"/>
                </a:lnTo>
                <a:lnTo>
                  <a:pt x="240" y="288"/>
                </a:lnTo>
                <a:lnTo>
                  <a:pt x="240" y="304"/>
                </a:lnTo>
                <a:lnTo>
                  <a:pt x="232" y="336"/>
                </a:lnTo>
                <a:lnTo>
                  <a:pt x="232" y="352"/>
                </a:lnTo>
                <a:lnTo>
                  <a:pt x="232" y="376"/>
                </a:lnTo>
                <a:lnTo>
                  <a:pt x="224" y="440"/>
                </a:lnTo>
                <a:lnTo>
                  <a:pt x="224" y="480"/>
                </a:lnTo>
                <a:lnTo>
                  <a:pt x="216" y="528"/>
                </a:lnTo>
                <a:lnTo>
                  <a:pt x="216" y="544"/>
                </a:lnTo>
                <a:lnTo>
                  <a:pt x="208" y="584"/>
                </a:lnTo>
                <a:lnTo>
                  <a:pt x="184" y="664"/>
                </a:lnTo>
                <a:lnTo>
                  <a:pt x="168" y="704"/>
                </a:lnTo>
                <a:lnTo>
                  <a:pt x="160" y="728"/>
                </a:lnTo>
                <a:lnTo>
                  <a:pt x="144" y="776"/>
                </a:lnTo>
                <a:lnTo>
                  <a:pt x="128" y="832"/>
                </a:lnTo>
                <a:lnTo>
                  <a:pt x="112" y="888"/>
                </a:lnTo>
                <a:lnTo>
                  <a:pt x="96" y="920"/>
                </a:lnTo>
              </a:path>
            </a:pathLst>
          </a:custGeom>
          <a:pattFill prst="pct90">
            <a:fgClr>
              <a:srgbClr val="8CF4EA"/>
            </a:fgClr>
            <a:bgClr>
              <a:srgbClr val="00B7A5"/>
            </a:bgClr>
          </a:pattFill>
          <a:ln w="25400" cap="rnd">
            <a:solidFill>
              <a:srgbClr val="006B6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Arc 14"/>
          <p:cNvSpPr>
            <a:spLocks/>
          </p:cNvSpPr>
          <p:nvPr/>
        </p:nvSpPr>
        <p:spPr bwMode="auto">
          <a:xfrm>
            <a:off x="1296988" y="3994150"/>
            <a:ext cx="514350" cy="1377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Arc 15"/>
          <p:cNvSpPr>
            <a:spLocks/>
          </p:cNvSpPr>
          <p:nvPr/>
        </p:nvSpPr>
        <p:spPr bwMode="auto">
          <a:xfrm>
            <a:off x="1284288" y="2236788"/>
            <a:ext cx="520700" cy="1460500"/>
          </a:xfrm>
          <a:custGeom>
            <a:avLst/>
            <a:gdLst>
              <a:gd name="T0" fmla="*/ 0 w 21600"/>
              <a:gd name="T1" fmla="*/ 2147483647 h 21599"/>
              <a:gd name="T2" fmla="*/ 2147483647 w 21600"/>
              <a:gd name="T3" fmla="*/ 0 h 21599"/>
              <a:gd name="T4" fmla="*/ 2147483647 w 21600"/>
              <a:gd name="T5" fmla="*/ 21474836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95"/>
                  <a:pt x="9631" y="34"/>
                  <a:pt x="21534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95"/>
                  <a:pt x="9631" y="34"/>
                  <a:pt x="21534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rgbClr val="FCFE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8" name="Group 16"/>
          <p:cNvGrpSpPr>
            <a:grpSpLocks/>
          </p:cNvGrpSpPr>
          <p:nvPr/>
        </p:nvGrpSpPr>
        <p:grpSpPr bwMode="auto">
          <a:xfrm>
            <a:off x="1244600" y="3987800"/>
            <a:ext cx="77788" cy="171450"/>
            <a:chOff x="1816" y="2560"/>
            <a:chExt cx="49" cy="108"/>
          </a:xfrm>
        </p:grpSpPr>
        <p:sp>
          <p:nvSpPr>
            <p:cNvPr id="88101" name="Freeform 17"/>
            <p:cNvSpPr>
              <a:spLocks/>
            </p:cNvSpPr>
            <p:nvPr/>
          </p:nvSpPr>
          <p:spPr bwMode="auto">
            <a:xfrm>
              <a:off x="1816" y="2560"/>
              <a:ext cx="49" cy="105"/>
            </a:xfrm>
            <a:custGeom>
              <a:avLst/>
              <a:gdLst>
                <a:gd name="T0" fmla="*/ 21 w 49"/>
                <a:gd name="T1" fmla="*/ 0 h 105"/>
                <a:gd name="T2" fmla="*/ 48 w 49"/>
                <a:gd name="T3" fmla="*/ 104 h 105"/>
                <a:gd name="T4" fmla="*/ 21 w 49"/>
                <a:gd name="T5" fmla="*/ 104 h 105"/>
                <a:gd name="T6" fmla="*/ 0 w 49"/>
                <a:gd name="T7" fmla="*/ 104 h 105"/>
                <a:gd name="T8" fmla="*/ 21 w 4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05"/>
                <a:gd name="T17" fmla="*/ 49 w 4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05">
                  <a:moveTo>
                    <a:pt x="21" y="0"/>
                  </a:moveTo>
                  <a:lnTo>
                    <a:pt x="48" y="104"/>
                  </a:lnTo>
                  <a:lnTo>
                    <a:pt x="21" y="104"/>
                  </a:lnTo>
                  <a:lnTo>
                    <a:pt x="0" y="104"/>
                  </a:lnTo>
                  <a:lnTo>
                    <a:pt x="21" y="0"/>
                  </a:lnTo>
                </a:path>
              </a:pathLst>
            </a:custGeom>
            <a:solidFill>
              <a:srgbClr val="FCF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2" name="Line 18"/>
            <p:cNvSpPr>
              <a:spLocks noChangeShapeType="1"/>
            </p:cNvSpPr>
            <p:nvPr/>
          </p:nvSpPr>
          <p:spPr bwMode="auto">
            <a:xfrm>
              <a:off x="1844" y="266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8079" name="Group 19"/>
          <p:cNvGrpSpPr>
            <a:grpSpLocks/>
          </p:cNvGrpSpPr>
          <p:nvPr/>
        </p:nvGrpSpPr>
        <p:grpSpPr bwMode="auto">
          <a:xfrm>
            <a:off x="1612900" y="2197100"/>
            <a:ext cx="153988" cy="141288"/>
            <a:chOff x="2048" y="1432"/>
            <a:chExt cx="97" cy="89"/>
          </a:xfrm>
        </p:grpSpPr>
        <p:sp>
          <p:nvSpPr>
            <p:cNvPr id="88099" name="Freeform 20"/>
            <p:cNvSpPr>
              <a:spLocks/>
            </p:cNvSpPr>
            <p:nvPr/>
          </p:nvSpPr>
          <p:spPr bwMode="auto">
            <a:xfrm>
              <a:off x="2048" y="1432"/>
              <a:ext cx="97" cy="89"/>
            </a:xfrm>
            <a:custGeom>
              <a:avLst/>
              <a:gdLst>
                <a:gd name="T0" fmla="*/ 96 w 97"/>
                <a:gd name="T1" fmla="*/ 0 h 89"/>
                <a:gd name="T2" fmla="*/ 30 w 97"/>
                <a:gd name="T3" fmla="*/ 88 h 89"/>
                <a:gd name="T4" fmla="*/ 15 w 97"/>
                <a:gd name="T5" fmla="*/ 66 h 89"/>
                <a:gd name="T6" fmla="*/ 0 w 97"/>
                <a:gd name="T7" fmla="*/ 44 h 89"/>
                <a:gd name="T8" fmla="*/ 96 w 97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89"/>
                <a:gd name="T17" fmla="*/ 97 w 97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89">
                  <a:moveTo>
                    <a:pt x="96" y="0"/>
                  </a:moveTo>
                  <a:lnTo>
                    <a:pt x="30" y="88"/>
                  </a:lnTo>
                  <a:lnTo>
                    <a:pt x="15" y="66"/>
                  </a:lnTo>
                  <a:lnTo>
                    <a:pt x="0" y="44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0" name="Line 21"/>
            <p:cNvSpPr>
              <a:spLocks noChangeShapeType="1"/>
            </p:cNvSpPr>
            <p:nvPr/>
          </p:nvSpPr>
          <p:spPr bwMode="auto">
            <a:xfrm flipH="1">
              <a:off x="2064" y="1500"/>
              <a:ext cx="1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 useBgFill="1">
        <p:nvSpPr>
          <p:cNvPr id="88080" name="Rectangle 22"/>
          <p:cNvSpPr>
            <a:spLocks noChangeArrowheads="1"/>
          </p:cNvSpPr>
          <p:nvPr/>
        </p:nvSpPr>
        <p:spPr bwMode="auto">
          <a:xfrm>
            <a:off x="500063" y="3654425"/>
            <a:ext cx="1590675" cy="388938"/>
          </a:xfrm>
          <a:prstGeom prst="rect">
            <a:avLst/>
          </a:prstGeom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1800" b="1">
                <a:solidFill>
                  <a:srgbClr val="FAFD00"/>
                </a:solidFill>
              </a:rPr>
              <a:t>Costimulation</a:t>
            </a:r>
          </a:p>
        </p:txBody>
      </p:sp>
      <p:sp>
        <p:nvSpPr>
          <p:cNvPr id="88081" name="Rectangle 23"/>
          <p:cNvSpPr>
            <a:spLocks noChangeArrowheads="1"/>
          </p:cNvSpPr>
          <p:nvPr/>
        </p:nvSpPr>
        <p:spPr bwMode="auto">
          <a:xfrm>
            <a:off x="5186363" y="3257550"/>
            <a:ext cx="10493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600" b="1">
                <a:solidFill>
                  <a:srgbClr val="FAFD00"/>
                </a:solidFill>
              </a:rPr>
              <a:t>Accessory</a:t>
            </a:r>
          </a:p>
        </p:txBody>
      </p:sp>
      <p:sp>
        <p:nvSpPr>
          <p:cNvPr id="88082" name="Rectangle 24"/>
          <p:cNvSpPr>
            <a:spLocks noChangeArrowheads="1"/>
          </p:cNvSpPr>
          <p:nvPr/>
        </p:nvSpPr>
        <p:spPr bwMode="auto">
          <a:xfrm>
            <a:off x="5135563" y="4121150"/>
            <a:ext cx="10493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600" b="1">
                <a:solidFill>
                  <a:srgbClr val="FAFD00"/>
                </a:solidFill>
              </a:rPr>
              <a:t>Molecules</a:t>
            </a:r>
          </a:p>
        </p:txBody>
      </p:sp>
      <p:grpSp>
        <p:nvGrpSpPr>
          <p:cNvPr id="88083" name="Group 25"/>
          <p:cNvGrpSpPr>
            <a:grpSpLocks/>
          </p:cNvGrpSpPr>
          <p:nvPr/>
        </p:nvGrpSpPr>
        <p:grpSpPr bwMode="auto">
          <a:xfrm>
            <a:off x="2063750" y="5884863"/>
            <a:ext cx="3221038" cy="454025"/>
            <a:chOff x="2332" y="3755"/>
            <a:chExt cx="2029" cy="286"/>
          </a:xfrm>
        </p:grpSpPr>
        <p:sp useBgFill="1">
          <p:nvSpPr>
            <p:cNvPr id="88097" name="Rectangle 26"/>
            <p:cNvSpPr>
              <a:spLocks noChangeArrowheads="1"/>
            </p:cNvSpPr>
            <p:nvPr/>
          </p:nvSpPr>
          <p:spPr bwMode="auto">
            <a:xfrm>
              <a:off x="2332" y="3816"/>
              <a:ext cx="1504" cy="19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88098" name="Rectangle 27"/>
            <p:cNvSpPr>
              <a:spLocks noChangeArrowheads="1"/>
            </p:cNvSpPr>
            <p:nvPr/>
          </p:nvSpPr>
          <p:spPr bwMode="auto">
            <a:xfrm>
              <a:off x="2343" y="3755"/>
              <a:ext cx="2018" cy="2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1">
                  <a:solidFill>
                    <a:srgbClr val="FAFD00"/>
                  </a:solidFill>
                </a:rPr>
                <a:t>Antigen-presenting cell</a:t>
              </a:r>
            </a:p>
          </p:txBody>
        </p:sp>
      </p:grpSp>
      <p:sp>
        <p:nvSpPr>
          <p:cNvPr id="88084" name="Rectangle 28"/>
          <p:cNvSpPr>
            <a:spLocks noChangeArrowheads="1"/>
          </p:cNvSpPr>
          <p:nvPr/>
        </p:nvSpPr>
        <p:spPr bwMode="auto">
          <a:xfrm>
            <a:off x="4398963" y="14747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Freeform 29" descr="10%"/>
          <p:cNvSpPr>
            <a:spLocks/>
          </p:cNvSpPr>
          <p:nvPr/>
        </p:nvSpPr>
        <p:spPr bwMode="auto">
          <a:xfrm>
            <a:off x="2781300" y="2552700"/>
            <a:ext cx="1436688" cy="1487488"/>
          </a:xfrm>
          <a:custGeom>
            <a:avLst/>
            <a:gdLst>
              <a:gd name="T0" fmla="*/ 2147483647 w 905"/>
              <a:gd name="T1" fmla="*/ 2147483647 h 937"/>
              <a:gd name="T2" fmla="*/ 0 w 905"/>
              <a:gd name="T3" fmla="*/ 2147483647 h 937"/>
              <a:gd name="T4" fmla="*/ 2147483647 w 905"/>
              <a:gd name="T5" fmla="*/ 2147483647 h 937"/>
              <a:gd name="T6" fmla="*/ 2147483647 w 905"/>
              <a:gd name="T7" fmla="*/ 2147483647 h 937"/>
              <a:gd name="T8" fmla="*/ 2147483647 w 905"/>
              <a:gd name="T9" fmla="*/ 2147483647 h 937"/>
              <a:gd name="T10" fmla="*/ 2147483647 w 905"/>
              <a:gd name="T11" fmla="*/ 2147483647 h 937"/>
              <a:gd name="T12" fmla="*/ 2147483647 w 905"/>
              <a:gd name="T13" fmla="*/ 2147483647 h 937"/>
              <a:gd name="T14" fmla="*/ 2147483647 w 905"/>
              <a:gd name="T15" fmla="*/ 2147483647 h 937"/>
              <a:gd name="T16" fmla="*/ 2147483647 w 905"/>
              <a:gd name="T17" fmla="*/ 2147483647 h 937"/>
              <a:gd name="T18" fmla="*/ 2147483647 w 905"/>
              <a:gd name="T19" fmla="*/ 2147483647 h 937"/>
              <a:gd name="T20" fmla="*/ 2147483647 w 905"/>
              <a:gd name="T21" fmla="*/ 2147483647 h 937"/>
              <a:gd name="T22" fmla="*/ 2147483647 w 905"/>
              <a:gd name="T23" fmla="*/ 2147483647 h 937"/>
              <a:gd name="T24" fmla="*/ 2147483647 w 905"/>
              <a:gd name="T25" fmla="*/ 2147483647 h 937"/>
              <a:gd name="T26" fmla="*/ 2147483647 w 905"/>
              <a:gd name="T27" fmla="*/ 2147483647 h 937"/>
              <a:gd name="T28" fmla="*/ 2147483647 w 905"/>
              <a:gd name="T29" fmla="*/ 2147483647 h 937"/>
              <a:gd name="T30" fmla="*/ 2147483647 w 905"/>
              <a:gd name="T31" fmla="*/ 2147483647 h 937"/>
              <a:gd name="T32" fmla="*/ 2147483647 w 905"/>
              <a:gd name="T33" fmla="*/ 0 h 937"/>
              <a:gd name="T34" fmla="*/ 2147483647 w 905"/>
              <a:gd name="T35" fmla="*/ 2147483647 h 937"/>
              <a:gd name="T36" fmla="*/ 2147483647 w 905"/>
              <a:gd name="T37" fmla="*/ 2147483647 h 937"/>
              <a:gd name="T38" fmla="*/ 2147483647 w 905"/>
              <a:gd name="T39" fmla="*/ 2147483647 h 937"/>
              <a:gd name="T40" fmla="*/ 2147483647 w 905"/>
              <a:gd name="T41" fmla="*/ 2147483647 h 937"/>
              <a:gd name="T42" fmla="*/ 2147483647 w 905"/>
              <a:gd name="T43" fmla="*/ 2147483647 h 937"/>
              <a:gd name="T44" fmla="*/ 2147483647 w 905"/>
              <a:gd name="T45" fmla="*/ 2147483647 h 937"/>
              <a:gd name="T46" fmla="*/ 2147483647 w 905"/>
              <a:gd name="T47" fmla="*/ 2147483647 h 937"/>
              <a:gd name="T48" fmla="*/ 2147483647 w 905"/>
              <a:gd name="T49" fmla="*/ 2147483647 h 937"/>
              <a:gd name="T50" fmla="*/ 2147483647 w 905"/>
              <a:gd name="T51" fmla="*/ 2147483647 h 937"/>
              <a:gd name="T52" fmla="*/ 2147483647 w 905"/>
              <a:gd name="T53" fmla="*/ 2147483647 h 937"/>
              <a:gd name="T54" fmla="*/ 2147483647 w 905"/>
              <a:gd name="T55" fmla="*/ 2147483647 h 937"/>
              <a:gd name="T56" fmla="*/ 2147483647 w 905"/>
              <a:gd name="T57" fmla="*/ 2147483647 h 937"/>
              <a:gd name="T58" fmla="*/ 2147483647 w 905"/>
              <a:gd name="T59" fmla="*/ 2147483647 h 937"/>
              <a:gd name="T60" fmla="*/ 2147483647 w 905"/>
              <a:gd name="T61" fmla="*/ 2147483647 h 937"/>
              <a:gd name="T62" fmla="*/ 2147483647 w 905"/>
              <a:gd name="T63" fmla="*/ 2147483647 h 937"/>
              <a:gd name="T64" fmla="*/ 2147483647 w 905"/>
              <a:gd name="T65" fmla="*/ 2147483647 h 937"/>
              <a:gd name="T66" fmla="*/ 2147483647 w 905"/>
              <a:gd name="T67" fmla="*/ 2147483647 h 937"/>
              <a:gd name="T68" fmla="*/ 2147483647 w 905"/>
              <a:gd name="T69" fmla="*/ 2147483647 h 937"/>
              <a:gd name="T70" fmla="*/ 2147483647 w 905"/>
              <a:gd name="T71" fmla="*/ 2147483647 h 9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5"/>
              <a:gd name="T109" fmla="*/ 0 h 937"/>
              <a:gd name="T110" fmla="*/ 905 w 905"/>
              <a:gd name="T111" fmla="*/ 937 h 9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5" h="937">
                <a:moveTo>
                  <a:pt x="8" y="928"/>
                </a:moveTo>
                <a:lnTo>
                  <a:pt x="8" y="928"/>
                </a:lnTo>
                <a:lnTo>
                  <a:pt x="0" y="912"/>
                </a:lnTo>
                <a:lnTo>
                  <a:pt x="0" y="896"/>
                </a:lnTo>
                <a:lnTo>
                  <a:pt x="8" y="872"/>
                </a:lnTo>
                <a:lnTo>
                  <a:pt x="16" y="848"/>
                </a:lnTo>
                <a:lnTo>
                  <a:pt x="24" y="824"/>
                </a:lnTo>
                <a:lnTo>
                  <a:pt x="48" y="792"/>
                </a:lnTo>
                <a:lnTo>
                  <a:pt x="64" y="760"/>
                </a:lnTo>
                <a:lnTo>
                  <a:pt x="80" y="736"/>
                </a:lnTo>
                <a:lnTo>
                  <a:pt x="96" y="712"/>
                </a:lnTo>
                <a:lnTo>
                  <a:pt x="120" y="680"/>
                </a:lnTo>
                <a:lnTo>
                  <a:pt x="152" y="640"/>
                </a:lnTo>
                <a:lnTo>
                  <a:pt x="184" y="592"/>
                </a:lnTo>
                <a:lnTo>
                  <a:pt x="224" y="544"/>
                </a:lnTo>
                <a:lnTo>
                  <a:pt x="264" y="496"/>
                </a:lnTo>
                <a:lnTo>
                  <a:pt x="304" y="448"/>
                </a:lnTo>
                <a:lnTo>
                  <a:pt x="344" y="408"/>
                </a:lnTo>
                <a:lnTo>
                  <a:pt x="368" y="384"/>
                </a:lnTo>
                <a:lnTo>
                  <a:pt x="392" y="360"/>
                </a:lnTo>
                <a:lnTo>
                  <a:pt x="432" y="320"/>
                </a:lnTo>
                <a:lnTo>
                  <a:pt x="480" y="272"/>
                </a:lnTo>
                <a:lnTo>
                  <a:pt x="520" y="240"/>
                </a:lnTo>
                <a:lnTo>
                  <a:pt x="560" y="200"/>
                </a:lnTo>
                <a:lnTo>
                  <a:pt x="600" y="168"/>
                </a:lnTo>
                <a:lnTo>
                  <a:pt x="640" y="136"/>
                </a:lnTo>
                <a:lnTo>
                  <a:pt x="680" y="104"/>
                </a:lnTo>
                <a:lnTo>
                  <a:pt x="704" y="88"/>
                </a:lnTo>
                <a:lnTo>
                  <a:pt x="728" y="72"/>
                </a:lnTo>
                <a:lnTo>
                  <a:pt x="760" y="48"/>
                </a:lnTo>
                <a:lnTo>
                  <a:pt x="792" y="32"/>
                </a:lnTo>
                <a:lnTo>
                  <a:pt x="824" y="16"/>
                </a:lnTo>
                <a:lnTo>
                  <a:pt x="840" y="8"/>
                </a:lnTo>
                <a:lnTo>
                  <a:pt x="864" y="0"/>
                </a:lnTo>
                <a:lnTo>
                  <a:pt x="880" y="0"/>
                </a:lnTo>
                <a:lnTo>
                  <a:pt x="896" y="8"/>
                </a:lnTo>
                <a:lnTo>
                  <a:pt x="904" y="16"/>
                </a:lnTo>
                <a:lnTo>
                  <a:pt x="904" y="24"/>
                </a:lnTo>
                <a:lnTo>
                  <a:pt x="904" y="40"/>
                </a:lnTo>
                <a:lnTo>
                  <a:pt x="896" y="64"/>
                </a:lnTo>
                <a:lnTo>
                  <a:pt x="888" y="88"/>
                </a:lnTo>
                <a:lnTo>
                  <a:pt x="880" y="112"/>
                </a:lnTo>
                <a:lnTo>
                  <a:pt x="856" y="144"/>
                </a:lnTo>
                <a:lnTo>
                  <a:pt x="840" y="176"/>
                </a:lnTo>
                <a:lnTo>
                  <a:pt x="824" y="200"/>
                </a:lnTo>
                <a:lnTo>
                  <a:pt x="808" y="224"/>
                </a:lnTo>
                <a:lnTo>
                  <a:pt x="784" y="256"/>
                </a:lnTo>
                <a:lnTo>
                  <a:pt x="752" y="296"/>
                </a:lnTo>
                <a:lnTo>
                  <a:pt x="720" y="336"/>
                </a:lnTo>
                <a:lnTo>
                  <a:pt x="680" y="384"/>
                </a:lnTo>
                <a:lnTo>
                  <a:pt x="640" y="432"/>
                </a:lnTo>
                <a:lnTo>
                  <a:pt x="600" y="480"/>
                </a:lnTo>
                <a:lnTo>
                  <a:pt x="560" y="520"/>
                </a:lnTo>
                <a:lnTo>
                  <a:pt x="536" y="544"/>
                </a:lnTo>
                <a:lnTo>
                  <a:pt x="512" y="568"/>
                </a:lnTo>
                <a:lnTo>
                  <a:pt x="472" y="608"/>
                </a:lnTo>
                <a:lnTo>
                  <a:pt x="424" y="656"/>
                </a:lnTo>
                <a:lnTo>
                  <a:pt x="384" y="696"/>
                </a:lnTo>
                <a:lnTo>
                  <a:pt x="336" y="736"/>
                </a:lnTo>
                <a:lnTo>
                  <a:pt x="304" y="768"/>
                </a:lnTo>
                <a:lnTo>
                  <a:pt x="264" y="800"/>
                </a:lnTo>
                <a:lnTo>
                  <a:pt x="224" y="832"/>
                </a:lnTo>
                <a:lnTo>
                  <a:pt x="200" y="848"/>
                </a:lnTo>
                <a:lnTo>
                  <a:pt x="176" y="864"/>
                </a:lnTo>
                <a:lnTo>
                  <a:pt x="144" y="888"/>
                </a:lnTo>
                <a:lnTo>
                  <a:pt x="112" y="904"/>
                </a:lnTo>
                <a:lnTo>
                  <a:pt x="80" y="920"/>
                </a:lnTo>
                <a:lnTo>
                  <a:pt x="64" y="928"/>
                </a:lnTo>
                <a:lnTo>
                  <a:pt x="40" y="936"/>
                </a:lnTo>
                <a:lnTo>
                  <a:pt x="24" y="936"/>
                </a:lnTo>
                <a:lnTo>
                  <a:pt x="16" y="936"/>
                </a:lnTo>
                <a:lnTo>
                  <a:pt x="8" y="928"/>
                </a:lnTo>
              </a:path>
            </a:pathLst>
          </a:custGeom>
          <a:pattFill prst="pct10">
            <a:fgClr>
              <a:srgbClr val="FDC0E5"/>
            </a:fgClr>
            <a:bgClr>
              <a:srgbClr val="B50069"/>
            </a:bgClr>
          </a:pattFill>
          <a:ln w="25400" cap="rnd">
            <a:solidFill>
              <a:srgbClr val="FDC0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6" name="Freeform 30" descr="10%"/>
          <p:cNvSpPr>
            <a:spLocks/>
          </p:cNvSpPr>
          <p:nvPr/>
        </p:nvSpPr>
        <p:spPr bwMode="auto">
          <a:xfrm>
            <a:off x="2743200" y="2540000"/>
            <a:ext cx="1436688" cy="1487488"/>
          </a:xfrm>
          <a:custGeom>
            <a:avLst/>
            <a:gdLst>
              <a:gd name="T0" fmla="*/ 2147483647 w 905"/>
              <a:gd name="T1" fmla="*/ 2147483647 h 937"/>
              <a:gd name="T2" fmla="*/ 2147483647 w 905"/>
              <a:gd name="T3" fmla="*/ 2147483647 h 937"/>
              <a:gd name="T4" fmla="*/ 2147483647 w 905"/>
              <a:gd name="T5" fmla="*/ 2147483647 h 937"/>
              <a:gd name="T6" fmla="*/ 2147483647 w 905"/>
              <a:gd name="T7" fmla="*/ 2147483647 h 937"/>
              <a:gd name="T8" fmla="*/ 2147483647 w 905"/>
              <a:gd name="T9" fmla="*/ 2147483647 h 937"/>
              <a:gd name="T10" fmla="*/ 2147483647 w 905"/>
              <a:gd name="T11" fmla="*/ 2147483647 h 937"/>
              <a:gd name="T12" fmla="*/ 2147483647 w 905"/>
              <a:gd name="T13" fmla="*/ 2147483647 h 937"/>
              <a:gd name="T14" fmla="*/ 2147483647 w 905"/>
              <a:gd name="T15" fmla="*/ 2147483647 h 937"/>
              <a:gd name="T16" fmla="*/ 2147483647 w 905"/>
              <a:gd name="T17" fmla="*/ 2147483647 h 937"/>
              <a:gd name="T18" fmla="*/ 2147483647 w 905"/>
              <a:gd name="T19" fmla="*/ 2147483647 h 937"/>
              <a:gd name="T20" fmla="*/ 2147483647 w 905"/>
              <a:gd name="T21" fmla="*/ 2147483647 h 937"/>
              <a:gd name="T22" fmla="*/ 2147483647 w 905"/>
              <a:gd name="T23" fmla="*/ 2147483647 h 937"/>
              <a:gd name="T24" fmla="*/ 2147483647 w 905"/>
              <a:gd name="T25" fmla="*/ 2147483647 h 937"/>
              <a:gd name="T26" fmla="*/ 2147483647 w 905"/>
              <a:gd name="T27" fmla="*/ 2147483647 h 937"/>
              <a:gd name="T28" fmla="*/ 2147483647 w 905"/>
              <a:gd name="T29" fmla="*/ 2147483647 h 937"/>
              <a:gd name="T30" fmla="*/ 2147483647 w 905"/>
              <a:gd name="T31" fmla="*/ 2147483647 h 937"/>
              <a:gd name="T32" fmla="*/ 2147483647 w 905"/>
              <a:gd name="T33" fmla="*/ 0 h 937"/>
              <a:gd name="T34" fmla="*/ 2147483647 w 905"/>
              <a:gd name="T35" fmla="*/ 2147483647 h 937"/>
              <a:gd name="T36" fmla="*/ 0 w 905"/>
              <a:gd name="T37" fmla="*/ 2147483647 h 937"/>
              <a:gd name="T38" fmla="*/ 2147483647 w 905"/>
              <a:gd name="T39" fmla="*/ 2147483647 h 937"/>
              <a:gd name="T40" fmla="*/ 2147483647 w 905"/>
              <a:gd name="T41" fmla="*/ 2147483647 h 937"/>
              <a:gd name="T42" fmla="*/ 2147483647 w 905"/>
              <a:gd name="T43" fmla="*/ 2147483647 h 937"/>
              <a:gd name="T44" fmla="*/ 2147483647 w 905"/>
              <a:gd name="T45" fmla="*/ 2147483647 h 937"/>
              <a:gd name="T46" fmla="*/ 2147483647 w 905"/>
              <a:gd name="T47" fmla="*/ 2147483647 h 937"/>
              <a:gd name="T48" fmla="*/ 2147483647 w 905"/>
              <a:gd name="T49" fmla="*/ 2147483647 h 937"/>
              <a:gd name="T50" fmla="*/ 2147483647 w 905"/>
              <a:gd name="T51" fmla="*/ 2147483647 h 937"/>
              <a:gd name="T52" fmla="*/ 2147483647 w 905"/>
              <a:gd name="T53" fmla="*/ 2147483647 h 937"/>
              <a:gd name="T54" fmla="*/ 2147483647 w 905"/>
              <a:gd name="T55" fmla="*/ 2147483647 h 937"/>
              <a:gd name="T56" fmla="*/ 2147483647 w 905"/>
              <a:gd name="T57" fmla="*/ 2147483647 h 937"/>
              <a:gd name="T58" fmla="*/ 2147483647 w 905"/>
              <a:gd name="T59" fmla="*/ 2147483647 h 937"/>
              <a:gd name="T60" fmla="*/ 2147483647 w 905"/>
              <a:gd name="T61" fmla="*/ 2147483647 h 937"/>
              <a:gd name="T62" fmla="*/ 2147483647 w 905"/>
              <a:gd name="T63" fmla="*/ 2147483647 h 937"/>
              <a:gd name="T64" fmla="*/ 2147483647 w 905"/>
              <a:gd name="T65" fmla="*/ 2147483647 h 937"/>
              <a:gd name="T66" fmla="*/ 2147483647 w 905"/>
              <a:gd name="T67" fmla="*/ 2147483647 h 937"/>
              <a:gd name="T68" fmla="*/ 2147483647 w 905"/>
              <a:gd name="T69" fmla="*/ 2147483647 h 937"/>
              <a:gd name="T70" fmla="*/ 2147483647 w 905"/>
              <a:gd name="T71" fmla="*/ 2147483647 h 9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5"/>
              <a:gd name="T109" fmla="*/ 0 h 937"/>
              <a:gd name="T110" fmla="*/ 905 w 905"/>
              <a:gd name="T111" fmla="*/ 937 h 9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5" h="937">
                <a:moveTo>
                  <a:pt x="896" y="928"/>
                </a:moveTo>
                <a:lnTo>
                  <a:pt x="896" y="928"/>
                </a:lnTo>
                <a:lnTo>
                  <a:pt x="904" y="912"/>
                </a:lnTo>
                <a:lnTo>
                  <a:pt x="904" y="896"/>
                </a:lnTo>
                <a:lnTo>
                  <a:pt x="896" y="872"/>
                </a:lnTo>
                <a:lnTo>
                  <a:pt x="888" y="848"/>
                </a:lnTo>
                <a:lnTo>
                  <a:pt x="880" y="824"/>
                </a:lnTo>
                <a:lnTo>
                  <a:pt x="856" y="792"/>
                </a:lnTo>
                <a:lnTo>
                  <a:pt x="840" y="760"/>
                </a:lnTo>
                <a:lnTo>
                  <a:pt x="824" y="736"/>
                </a:lnTo>
                <a:lnTo>
                  <a:pt x="808" y="712"/>
                </a:lnTo>
                <a:lnTo>
                  <a:pt x="784" y="680"/>
                </a:lnTo>
                <a:lnTo>
                  <a:pt x="752" y="640"/>
                </a:lnTo>
                <a:lnTo>
                  <a:pt x="720" y="592"/>
                </a:lnTo>
                <a:lnTo>
                  <a:pt x="680" y="544"/>
                </a:lnTo>
                <a:lnTo>
                  <a:pt x="640" y="496"/>
                </a:lnTo>
                <a:lnTo>
                  <a:pt x="600" y="448"/>
                </a:lnTo>
                <a:lnTo>
                  <a:pt x="560" y="408"/>
                </a:lnTo>
                <a:lnTo>
                  <a:pt x="536" y="384"/>
                </a:lnTo>
                <a:lnTo>
                  <a:pt x="512" y="360"/>
                </a:lnTo>
                <a:lnTo>
                  <a:pt x="472" y="320"/>
                </a:lnTo>
                <a:lnTo>
                  <a:pt x="424" y="272"/>
                </a:lnTo>
                <a:lnTo>
                  <a:pt x="384" y="240"/>
                </a:lnTo>
                <a:lnTo>
                  <a:pt x="344" y="200"/>
                </a:lnTo>
                <a:lnTo>
                  <a:pt x="304" y="168"/>
                </a:lnTo>
                <a:lnTo>
                  <a:pt x="264" y="136"/>
                </a:lnTo>
                <a:lnTo>
                  <a:pt x="224" y="104"/>
                </a:lnTo>
                <a:lnTo>
                  <a:pt x="200" y="88"/>
                </a:lnTo>
                <a:lnTo>
                  <a:pt x="176" y="72"/>
                </a:lnTo>
                <a:lnTo>
                  <a:pt x="144" y="48"/>
                </a:lnTo>
                <a:lnTo>
                  <a:pt x="112" y="32"/>
                </a:lnTo>
                <a:lnTo>
                  <a:pt x="80" y="16"/>
                </a:lnTo>
                <a:lnTo>
                  <a:pt x="64" y="8"/>
                </a:lnTo>
                <a:lnTo>
                  <a:pt x="40" y="0"/>
                </a:lnTo>
                <a:lnTo>
                  <a:pt x="24" y="0"/>
                </a:lnTo>
                <a:lnTo>
                  <a:pt x="8" y="8"/>
                </a:lnTo>
                <a:lnTo>
                  <a:pt x="0" y="16"/>
                </a:lnTo>
                <a:lnTo>
                  <a:pt x="0" y="24"/>
                </a:lnTo>
                <a:lnTo>
                  <a:pt x="0" y="40"/>
                </a:lnTo>
                <a:lnTo>
                  <a:pt x="8" y="64"/>
                </a:lnTo>
                <a:lnTo>
                  <a:pt x="16" y="88"/>
                </a:lnTo>
                <a:lnTo>
                  <a:pt x="24" y="112"/>
                </a:lnTo>
                <a:lnTo>
                  <a:pt x="48" y="144"/>
                </a:lnTo>
                <a:lnTo>
                  <a:pt x="64" y="176"/>
                </a:lnTo>
                <a:lnTo>
                  <a:pt x="80" y="200"/>
                </a:lnTo>
                <a:lnTo>
                  <a:pt x="96" y="224"/>
                </a:lnTo>
                <a:lnTo>
                  <a:pt x="120" y="256"/>
                </a:lnTo>
                <a:lnTo>
                  <a:pt x="152" y="296"/>
                </a:lnTo>
                <a:lnTo>
                  <a:pt x="184" y="336"/>
                </a:lnTo>
                <a:lnTo>
                  <a:pt x="224" y="384"/>
                </a:lnTo>
                <a:lnTo>
                  <a:pt x="264" y="432"/>
                </a:lnTo>
                <a:lnTo>
                  <a:pt x="304" y="480"/>
                </a:lnTo>
                <a:lnTo>
                  <a:pt x="344" y="520"/>
                </a:lnTo>
                <a:lnTo>
                  <a:pt x="368" y="544"/>
                </a:lnTo>
                <a:lnTo>
                  <a:pt x="392" y="568"/>
                </a:lnTo>
                <a:lnTo>
                  <a:pt x="440" y="616"/>
                </a:lnTo>
                <a:lnTo>
                  <a:pt x="480" y="656"/>
                </a:lnTo>
                <a:lnTo>
                  <a:pt x="520" y="696"/>
                </a:lnTo>
                <a:lnTo>
                  <a:pt x="568" y="736"/>
                </a:lnTo>
                <a:lnTo>
                  <a:pt x="600" y="768"/>
                </a:lnTo>
                <a:lnTo>
                  <a:pt x="640" y="800"/>
                </a:lnTo>
                <a:lnTo>
                  <a:pt x="680" y="832"/>
                </a:lnTo>
                <a:lnTo>
                  <a:pt x="704" y="848"/>
                </a:lnTo>
                <a:lnTo>
                  <a:pt x="728" y="864"/>
                </a:lnTo>
                <a:lnTo>
                  <a:pt x="760" y="888"/>
                </a:lnTo>
                <a:lnTo>
                  <a:pt x="792" y="904"/>
                </a:lnTo>
                <a:lnTo>
                  <a:pt x="824" y="920"/>
                </a:lnTo>
                <a:lnTo>
                  <a:pt x="840" y="928"/>
                </a:lnTo>
                <a:lnTo>
                  <a:pt x="864" y="936"/>
                </a:lnTo>
                <a:lnTo>
                  <a:pt x="880" y="936"/>
                </a:lnTo>
                <a:lnTo>
                  <a:pt x="888" y="936"/>
                </a:lnTo>
                <a:lnTo>
                  <a:pt x="896" y="928"/>
                </a:lnTo>
              </a:path>
            </a:pathLst>
          </a:custGeom>
          <a:pattFill prst="pct10">
            <a:fgClr>
              <a:srgbClr val="FDC0E5"/>
            </a:fgClr>
            <a:bgClr>
              <a:srgbClr val="B50069"/>
            </a:bgClr>
          </a:pattFill>
          <a:ln w="25400" cap="rnd">
            <a:solidFill>
              <a:srgbClr val="FDC0E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087" name="Group 31"/>
          <p:cNvGrpSpPr>
            <a:grpSpLocks/>
          </p:cNvGrpSpPr>
          <p:nvPr/>
        </p:nvGrpSpPr>
        <p:grpSpPr bwMode="auto">
          <a:xfrm>
            <a:off x="1119188" y="2012950"/>
            <a:ext cx="4672012" cy="552450"/>
            <a:chOff x="1737" y="1316"/>
            <a:chExt cx="2943" cy="348"/>
          </a:xfrm>
        </p:grpSpPr>
        <p:sp>
          <p:nvSpPr>
            <p:cNvPr id="88095" name="Arc 32" descr="Wide upward diagonal"/>
            <p:cNvSpPr>
              <a:spLocks/>
            </p:cNvSpPr>
            <p:nvPr/>
          </p:nvSpPr>
          <p:spPr bwMode="auto">
            <a:xfrm>
              <a:off x="3208" y="1316"/>
              <a:ext cx="1472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pattFill prst="wdUpDiag">
              <a:fgClr>
                <a:srgbClr val="D93192"/>
              </a:fgClr>
              <a:bgClr>
                <a:srgbClr val="FDC0E5"/>
              </a:bgClr>
            </a:pattFill>
            <a:ln w="508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6" name="Arc 33" descr="Wide upward diagonal"/>
            <p:cNvSpPr>
              <a:spLocks/>
            </p:cNvSpPr>
            <p:nvPr/>
          </p:nvSpPr>
          <p:spPr bwMode="auto">
            <a:xfrm>
              <a:off x="1737" y="1316"/>
              <a:ext cx="1472" cy="3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pattFill prst="wdUpDiag">
              <a:fgClr>
                <a:srgbClr val="D93192"/>
              </a:fgClr>
              <a:bgClr>
                <a:srgbClr val="FDC0E5"/>
              </a:bgClr>
            </a:pattFill>
            <a:ln w="50800" cap="rnd">
              <a:solidFill>
                <a:srgbClr val="B500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88" name="Group 34"/>
          <p:cNvGrpSpPr>
            <a:grpSpLocks/>
          </p:cNvGrpSpPr>
          <p:nvPr/>
        </p:nvGrpSpPr>
        <p:grpSpPr bwMode="auto">
          <a:xfrm>
            <a:off x="1468438" y="2347913"/>
            <a:ext cx="128587" cy="184150"/>
            <a:chOff x="1957" y="1527"/>
            <a:chExt cx="81" cy="116"/>
          </a:xfrm>
        </p:grpSpPr>
        <p:sp>
          <p:nvSpPr>
            <p:cNvPr id="88093" name="Freeform 35"/>
            <p:cNvSpPr>
              <a:spLocks/>
            </p:cNvSpPr>
            <p:nvPr/>
          </p:nvSpPr>
          <p:spPr bwMode="auto">
            <a:xfrm>
              <a:off x="1957" y="1527"/>
              <a:ext cx="81" cy="116"/>
            </a:xfrm>
            <a:custGeom>
              <a:avLst/>
              <a:gdLst>
                <a:gd name="T0" fmla="*/ 80 w 81"/>
                <a:gd name="T1" fmla="*/ 0 h 116"/>
                <a:gd name="T2" fmla="*/ 47 w 81"/>
                <a:gd name="T3" fmla="*/ 115 h 116"/>
                <a:gd name="T4" fmla="*/ 21 w 81"/>
                <a:gd name="T5" fmla="*/ 100 h 116"/>
                <a:gd name="T6" fmla="*/ 0 w 81"/>
                <a:gd name="T7" fmla="*/ 89 h 116"/>
                <a:gd name="T8" fmla="*/ 80 w 81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16"/>
                <a:gd name="T17" fmla="*/ 81 w 81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16">
                  <a:moveTo>
                    <a:pt x="80" y="0"/>
                  </a:moveTo>
                  <a:lnTo>
                    <a:pt x="47" y="115"/>
                  </a:lnTo>
                  <a:lnTo>
                    <a:pt x="21" y="100"/>
                  </a:lnTo>
                  <a:lnTo>
                    <a:pt x="0" y="89"/>
                  </a:lnTo>
                  <a:lnTo>
                    <a:pt x="80" y="0"/>
                  </a:lnTo>
                </a:path>
              </a:pathLst>
            </a:custGeom>
            <a:solidFill>
              <a:srgbClr val="FCFEB9"/>
            </a:solidFill>
            <a:ln w="12700" cap="rnd">
              <a:solidFill>
                <a:srgbClr val="FCFE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4" name="Line 36"/>
            <p:cNvSpPr>
              <a:spLocks noChangeShapeType="1"/>
            </p:cNvSpPr>
            <p:nvPr/>
          </p:nvSpPr>
          <p:spPr bwMode="auto">
            <a:xfrm flipH="1">
              <a:off x="1980" y="1635"/>
              <a:ext cx="3" cy="1"/>
            </a:xfrm>
            <a:prstGeom prst="line">
              <a:avLst/>
            </a:prstGeom>
            <a:noFill/>
            <a:ln w="12700">
              <a:solidFill>
                <a:srgbClr val="FCFE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8089" name="Rectangle 37"/>
          <p:cNvSpPr>
            <a:spLocks noChangeArrowheads="1"/>
          </p:cNvSpPr>
          <p:nvPr/>
        </p:nvSpPr>
        <p:spPr bwMode="auto">
          <a:xfrm>
            <a:off x="2735263" y="1452563"/>
            <a:ext cx="16906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b="1">
                <a:solidFill>
                  <a:srgbClr val="FAFD00"/>
                </a:solidFill>
              </a:rPr>
              <a:t>CD4</a:t>
            </a:r>
            <a:r>
              <a:rPr lang="en-GB" sz="2800" b="1" baseline="30000">
                <a:solidFill>
                  <a:srgbClr val="FAFD00"/>
                </a:solidFill>
              </a:rPr>
              <a:t>+ </a:t>
            </a:r>
            <a:r>
              <a:rPr lang="en-GB" b="1">
                <a:solidFill>
                  <a:srgbClr val="FAFD00"/>
                </a:solidFill>
              </a:rPr>
              <a:t>T cell</a:t>
            </a:r>
          </a:p>
        </p:txBody>
      </p:sp>
      <p:sp>
        <p:nvSpPr>
          <p:cNvPr id="88090" name="Rectangle 38"/>
          <p:cNvSpPr>
            <a:spLocks noChangeArrowheads="1"/>
          </p:cNvSpPr>
          <p:nvPr/>
        </p:nvSpPr>
        <p:spPr bwMode="auto">
          <a:xfrm>
            <a:off x="3898900" y="3168650"/>
            <a:ext cx="609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600" b="1">
                <a:solidFill>
                  <a:srgbClr val="FAFD00"/>
                </a:solidFill>
              </a:rPr>
              <a:t>TCR</a:t>
            </a:r>
          </a:p>
        </p:txBody>
      </p:sp>
      <p:sp>
        <p:nvSpPr>
          <p:cNvPr id="88091" name="Rectangle 39"/>
          <p:cNvSpPr>
            <a:spLocks noChangeArrowheads="1"/>
          </p:cNvSpPr>
          <p:nvPr/>
        </p:nvSpPr>
        <p:spPr bwMode="auto">
          <a:xfrm>
            <a:off x="4132263" y="4349750"/>
            <a:ext cx="6778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600" b="1">
                <a:solidFill>
                  <a:srgbClr val="FAFD00"/>
                </a:solidFill>
              </a:rPr>
              <a:t>MHC</a:t>
            </a:r>
          </a:p>
        </p:txBody>
      </p:sp>
      <p:sp>
        <p:nvSpPr>
          <p:cNvPr id="88092" name="Text Box 40"/>
          <p:cNvSpPr txBox="1">
            <a:spLocks noChangeArrowheads="1"/>
          </p:cNvSpPr>
          <p:nvPr/>
        </p:nvSpPr>
        <p:spPr bwMode="auto">
          <a:xfrm>
            <a:off x="6013450" y="1633538"/>
            <a:ext cx="1971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>
                <a:solidFill>
                  <a:srgbClr val="FFFFCC"/>
                </a:solidFill>
              </a:rPr>
              <a:t>Full activation</a:t>
            </a:r>
          </a:p>
          <a:p>
            <a:r>
              <a:rPr lang="en-GB">
                <a:solidFill>
                  <a:srgbClr val="FFFFCC"/>
                </a:solidFill>
              </a:rPr>
              <a:t>Tolerance</a:t>
            </a:r>
          </a:p>
          <a:p>
            <a:r>
              <a:rPr lang="en-GB">
                <a:solidFill>
                  <a:srgbClr val="FFFFCC"/>
                </a:solidFill>
              </a:rPr>
              <a:t>Apoptosis</a:t>
            </a:r>
          </a:p>
          <a:p>
            <a:endParaRPr lang="en-GB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3" y="5715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ea typeface="ＭＳ Ｐゴシック" charset="-128"/>
              </a:rPr>
              <a:t>Conclusions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3" y="2286000"/>
            <a:ext cx="8339137" cy="3000375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sz="2800" smtClean="0">
                <a:solidFill>
                  <a:schemeClr val="bg1"/>
                </a:solidFill>
                <a:ea typeface="ＭＳ Ｐゴシック" charset="-128"/>
              </a:rPr>
              <a:t>The MHC has the potential to stimulate a very aggressive immune response</a:t>
            </a:r>
          </a:p>
          <a:p>
            <a:pPr lvl="1" algn="l">
              <a:buFontTx/>
              <a:buChar char="–"/>
            </a:pPr>
            <a:r>
              <a:rPr lang="en-US" sz="2400" smtClean="0">
                <a:solidFill>
                  <a:schemeClr val="bg1"/>
                </a:solidFill>
              </a:rPr>
              <a:t>This arises out of cross-reactivity of self-restricted T cells</a:t>
            </a:r>
          </a:p>
          <a:p>
            <a:pPr algn="l">
              <a:buFontTx/>
              <a:buChar char="•"/>
            </a:pPr>
            <a:r>
              <a:rPr lang="en-US" sz="2800" smtClean="0">
                <a:solidFill>
                  <a:schemeClr val="bg1"/>
                </a:solidFill>
                <a:ea typeface="ＭＳ Ｐゴシック" charset="-128"/>
              </a:rPr>
              <a:t> In practice this is controlled with time following transplantation</a:t>
            </a:r>
          </a:p>
          <a:p>
            <a:pPr lvl="1" algn="l">
              <a:buFontTx/>
              <a:buChar char="–"/>
            </a:pPr>
            <a:r>
              <a:rPr lang="en-US" sz="2400" smtClean="0">
                <a:solidFill>
                  <a:schemeClr val="bg1"/>
                </a:solidFill>
              </a:rPr>
              <a:t>Deletion, anergy and regulation</a:t>
            </a:r>
          </a:p>
          <a:p>
            <a:pPr algn="l">
              <a:buFontTx/>
              <a:buChar char="•"/>
            </a:pPr>
            <a:r>
              <a:rPr lang="en-US" sz="2800" smtClean="0">
                <a:solidFill>
                  <a:schemeClr val="bg1"/>
                </a:solidFill>
                <a:ea typeface="ＭＳ Ｐゴシック" charset="-128"/>
              </a:rPr>
              <a:t> What is important is the immunogenicity not the antigenicity of a graft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060825" y="3398838"/>
            <a:ext cx="201613" cy="1766887"/>
            <a:chOff x="2044" y="904"/>
            <a:chExt cx="304" cy="2688"/>
          </a:xfrm>
        </p:grpSpPr>
        <p:sp>
          <p:nvSpPr>
            <p:cNvPr id="21529" name="Line 3"/>
            <p:cNvSpPr>
              <a:spLocks noChangeShapeType="1"/>
            </p:cNvSpPr>
            <p:nvPr/>
          </p:nvSpPr>
          <p:spPr bwMode="auto">
            <a:xfrm>
              <a:off x="2196" y="1760"/>
              <a:ext cx="0" cy="92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0" name="Line 4"/>
            <p:cNvSpPr>
              <a:spLocks noChangeShapeType="1"/>
            </p:cNvSpPr>
            <p:nvPr/>
          </p:nvSpPr>
          <p:spPr bwMode="auto">
            <a:xfrm>
              <a:off x="2196" y="2888"/>
              <a:ext cx="0" cy="704"/>
            </a:xfrm>
            <a:prstGeom prst="line">
              <a:avLst/>
            </a:prstGeom>
            <a:noFill/>
            <a:ln w="25400">
              <a:solidFill>
                <a:srgbClr val="0808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1" name="Rectangle 5"/>
            <p:cNvSpPr>
              <a:spLocks noChangeArrowheads="1"/>
            </p:cNvSpPr>
            <p:nvPr/>
          </p:nvSpPr>
          <p:spPr bwMode="auto">
            <a:xfrm>
              <a:off x="2044" y="904"/>
              <a:ext cx="292" cy="508"/>
            </a:xfrm>
            <a:prstGeom prst="rect">
              <a:avLst/>
            </a:prstGeom>
            <a:solidFill>
              <a:srgbClr val="FF33CC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Rectangle 6"/>
            <p:cNvSpPr>
              <a:spLocks noChangeArrowheads="1"/>
            </p:cNvSpPr>
            <p:nvPr/>
          </p:nvSpPr>
          <p:spPr bwMode="auto">
            <a:xfrm>
              <a:off x="2056" y="1828"/>
              <a:ext cx="292" cy="508"/>
            </a:xfrm>
            <a:prstGeom prst="rect">
              <a:avLst/>
            </a:prstGeom>
            <a:solidFill>
              <a:srgbClr val="FF33CC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Rectangle 7"/>
            <p:cNvSpPr>
              <a:spLocks noChangeArrowheads="1"/>
            </p:cNvSpPr>
            <p:nvPr/>
          </p:nvSpPr>
          <p:spPr bwMode="auto">
            <a:xfrm>
              <a:off x="2056" y="2392"/>
              <a:ext cx="292" cy="508"/>
            </a:xfrm>
            <a:prstGeom prst="rect">
              <a:avLst/>
            </a:prstGeom>
            <a:solidFill>
              <a:srgbClr val="FF33CC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Rectangle 8"/>
            <p:cNvSpPr>
              <a:spLocks noChangeArrowheads="1"/>
            </p:cNvSpPr>
            <p:nvPr/>
          </p:nvSpPr>
          <p:spPr bwMode="auto">
            <a:xfrm>
              <a:off x="2116" y="1432"/>
              <a:ext cx="160" cy="328"/>
            </a:xfrm>
            <a:prstGeom prst="rect">
              <a:avLst/>
            </a:prstGeom>
            <a:solidFill>
              <a:srgbClr val="FF33CC"/>
            </a:solidFill>
            <a:ln w="12700">
              <a:solidFill>
                <a:srgbClr val="08080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7" name="Oval 9"/>
          <p:cNvSpPr>
            <a:spLocks noChangeArrowheads="1"/>
          </p:cNvSpPr>
          <p:nvPr/>
        </p:nvSpPr>
        <p:spPr bwMode="auto">
          <a:xfrm>
            <a:off x="3868738" y="4752975"/>
            <a:ext cx="1344612" cy="1346200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grpSp>
        <p:nvGrpSpPr>
          <p:cNvPr id="21508" name="Group 10"/>
          <p:cNvGrpSpPr>
            <a:grpSpLocks/>
          </p:cNvGrpSpPr>
          <p:nvPr/>
        </p:nvGrpSpPr>
        <p:grpSpPr bwMode="auto">
          <a:xfrm>
            <a:off x="4300538" y="3790950"/>
            <a:ext cx="474662" cy="1006475"/>
            <a:chOff x="2906" y="2459"/>
            <a:chExt cx="473" cy="1004"/>
          </a:xfrm>
        </p:grpSpPr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>
              <a:off x="3257" y="2655"/>
              <a:ext cx="0" cy="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4" name="Line 12"/>
            <p:cNvSpPr>
              <a:spLocks noChangeShapeType="1"/>
            </p:cNvSpPr>
            <p:nvPr/>
          </p:nvSpPr>
          <p:spPr bwMode="auto">
            <a:xfrm>
              <a:off x="3014" y="2703"/>
              <a:ext cx="0" cy="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5" name="AutoShape 13"/>
            <p:cNvSpPr>
              <a:spLocks noChangeArrowheads="1"/>
            </p:cNvSpPr>
            <p:nvPr/>
          </p:nvSpPr>
          <p:spPr bwMode="auto">
            <a:xfrm>
              <a:off x="2906" y="2843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14"/>
            <p:cNvSpPr>
              <a:spLocks noChangeArrowheads="1"/>
            </p:cNvSpPr>
            <p:nvPr/>
          </p:nvSpPr>
          <p:spPr bwMode="auto">
            <a:xfrm>
              <a:off x="3163" y="2843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utoShape 15"/>
            <p:cNvSpPr>
              <a:spLocks noChangeArrowheads="1"/>
            </p:cNvSpPr>
            <p:nvPr/>
          </p:nvSpPr>
          <p:spPr bwMode="auto">
            <a:xfrm>
              <a:off x="2906" y="2459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16"/>
            <p:cNvSpPr>
              <a:spLocks noChangeArrowheads="1"/>
            </p:cNvSpPr>
            <p:nvPr/>
          </p:nvSpPr>
          <p:spPr bwMode="auto">
            <a:xfrm>
              <a:off x="3163" y="2459"/>
              <a:ext cx="216" cy="336"/>
            </a:xfrm>
            <a:prstGeom prst="roundRect">
              <a:avLst>
                <a:gd name="adj" fmla="val 12495"/>
              </a:avLst>
            </a:prstGeom>
            <a:solidFill>
              <a:srgbClr val="FF33CC"/>
            </a:solidFill>
            <a:ln w="12700">
              <a:solidFill>
                <a:srgbClr val="08080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 useBgFill="1">
        <p:nvSpPr>
          <p:cNvPr id="21509" name="Oval 17"/>
          <p:cNvSpPr>
            <a:spLocks noChangeArrowheads="1"/>
          </p:cNvSpPr>
          <p:nvPr/>
        </p:nvSpPr>
        <p:spPr bwMode="auto">
          <a:xfrm>
            <a:off x="4402138" y="3695700"/>
            <a:ext cx="269875" cy="239713"/>
          </a:xfrm>
          <a:prstGeom prst="ellips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auto">
          <a:xfrm>
            <a:off x="5194300" y="5303838"/>
            <a:ext cx="1941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CC"/>
                </a:solidFill>
              </a:rPr>
              <a:t>CD4</a:t>
            </a:r>
            <a:r>
              <a:rPr lang="en-GB" sz="2800" b="1" baseline="30000">
                <a:solidFill>
                  <a:srgbClr val="FFFFCC"/>
                </a:solidFill>
              </a:rPr>
              <a:t>+</a:t>
            </a:r>
            <a:r>
              <a:rPr lang="en-GB" sz="2800" b="1">
                <a:solidFill>
                  <a:srgbClr val="FFFFCC"/>
                </a:solidFill>
              </a:rPr>
              <a:t> T cell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4829175" y="403225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CC"/>
                </a:solidFill>
              </a:rPr>
              <a:t>TCR</a:t>
            </a:r>
          </a:p>
        </p:txBody>
      </p:sp>
      <p:sp>
        <p:nvSpPr>
          <p:cNvPr id="21512" name="Text Box 20"/>
          <p:cNvSpPr txBox="1">
            <a:spLocks noChangeArrowheads="1"/>
          </p:cNvSpPr>
          <p:nvPr/>
        </p:nvSpPr>
        <p:spPr bwMode="auto">
          <a:xfrm>
            <a:off x="3213100" y="4008438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CC"/>
                </a:solidFill>
              </a:rPr>
              <a:t>CD4</a:t>
            </a:r>
          </a:p>
        </p:txBody>
      </p:sp>
      <p:sp>
        <p:nvSpPr>
          <p:cNvPr id="21513" name="Line 21"/>
          <p:cNvSpPr>
            <a:spLocks noChangeShapeType="1"/>
          </p:cNvSpPr>
          <p:nvPr/>
        </p:nvSpPr>
        <p:spPr bwMode="auto">
          <a:xfrm>
            <a:off x="4402138" y="467201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22"/>
          <p:cNvSpPr>
            <a:spLocks noChangeArrowheads="1"/>
          </p:cNvSpPr>
          <p:nvPr/>
        </p:nvSpPr>
        <p:spPr bwMode="auto">
          <a:xfrm>
            <a:off x="3573463" y="625475"/>
            <a:ext cx="235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i="1">
                <a:solidFill>
                  <a:srgbClr val="00FFFF"/>
                </a:solidFill>
              </a:rPr>
              <a:t>CD4</a:t>
            </a:r>
            <a:r>
              <a:rPr lang="en-GB" sz="3200" b="1" i="1" baseline="30000">
                <a:solidFill>
                  <a:srgbClr val="00FFFF"/>
                </a:solidFill>
              </a:rPr>
              <a:t>+</a:t>
            </a:r>
            <a:r>
              <a:rPr lang="en-GB" sz="3200" b="1" i="1">
                <a:solidFill>
                  <a:srgbClr val="00FFFF"/>
                </a:solidFill>
              </a:rPr>
              <a:t> T cells</a:t>
            </a:r>
            <a:endParaRPr lang="en-GB" sz="4000" b="1"/>
          </a:p>
        </p:txBody>
      </p:sp>
      <p:sp>
        <p:nvSpPr>
          <p:cNvPr id="21515" name="AutoShape 23"/>
          <p:cNvSpPr>
            <a:spLocks noChangeArrowheads="1"/>
          </p:cNvSpPr>
          <p:nvPr/>
        </p:nvSpPr>
        <p:spPr bwMode="auto">
          <a:xfrm rot="16200000" flipV="1">
            <a:off x="4278313" y="3071812"/>
            <a:ext cx="306388" cy="150813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24"/>
          <p:cNvSpPr>
            <a:spLocks noChangeArrowheads="1"/>
          </p:cNvSpPr>
          <p:nvPr/>
        </p:nvSpPr>
        <p:spPr bwMode="auto">
          <a:xfrm rot="16200000" flipV="1">
            <a:off x="4278313" y="3444875"/>
            <a:ext cx="306387" cy="150813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AutoShape 25"/>
          <p:cNvSpPr>
            <a:spLocks noChangeArrowheads="1"/>
          </p:cNvSpPr>
          <p:nvPr/>
        </p:nvSpPr>
        <p:spPr bwMode="auto">
          <a:xfrm rot="16200000" flipV="1">
            <a:off x="4492625" y="3071813"/>
            <a:ext cx="306388" cy="150812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26"/>
          <p:cNvSpPr>
            <a:spLocks noChangeArrowheads="1"/>
          </p:cNvSpPr>
          <p:nvPr/>
        </p:nvSpPr>
        <p:spPr bwMode="auto">
          <a:xfrm rot="16200000" flipV="1">
            <a:off x="4492625" y="3444876"/>
            <a:ext cx="306387" cy="150812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27"/>
          <p:cNvSpPr>
            <a:spLocks noChangeArrowheads="1"/>
          </p:cNvSpPr>
          <p:nvPr/>
        </p:nvSpPr>
        <p:spPr bwMode="auto">
          <a:xfrm flipV="1">
            <a:off x="3822700" y="1646238"/>
            <a:ext cx="1493838" cy="138747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28"/>
          <p:cNvSpPr>
            <a:spLocks noChangeArrowheads="1"/>
          </p:cNvSpPr>
          <p:nvPr/>
        </p:nvSpPr>
        <p:spPr bwMode="auto">
          <a:xfrm flipV="1">
            <a:off x="4410075" y="3567113"/>
            <a:ext cx="212725" cy="266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29"/>
          <p:cNvSpPr txBox="1">
            <a:spLocks noChangeArrowheads="1"/>
          </p:cNvSpPr>
          <p:nvPr/>
        </p:nvSpPr>
        <p:spPr bwMode="auto">
          <a:xfrm>
            <a:off x="5499100" y="210343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CC"/>
                </a:solidFill>
              </a:rPr>
              <a:t>APC</a:t>
            </a:r>
          </a:p>
        </p:txBody>
      </p:sp>
      <p:sp>
        <p:nvSpPr>
          <p:cNvPr id="21522" name="Text Box 30"/>
          <p:cNvSpPr txBox="1">
            <a:spLocks noChangeArrowheads="1"/>
          </p:cNvSpPr>
          <p:nvPr/>
        </p:nvSpPr>
        <p:spPr bwMode="auto">
          <a:xfrm>
            <a:off x="4797425" y="3154363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CC"/>
                </a:solidFill>
              </a:rPr>
              <a:t>MHC class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3" y="5715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ea typeface="ＭＳ Ｐゴシック" charset="-128"/>
              </a:rPr>
              <a:t>References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3" y="1941681"/>
            <a:ext cx="8339137" cy="300037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  <a:hlinkClick r:id="rId2"/>
              </a:rPr>
              <a:t>TCR cross-reactivity and allorecognition: new insights into the immunogenetics of allorecognition.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D'Orsogna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LJ,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Roelen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DL,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Doxiadis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II,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Claas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FH.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Immunogenetics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. 2012 Feb;64(2):77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 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  <a:hlinkClick r:id="rId3"/>
              </a:rPr>
              <a:t>Alloreactivity: an old puzzle revisited.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Nagy ZA.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Scand J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Immunol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. 2012 May;75(5):463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 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smtClean="0">
                <a:ln>
                  <a:solidFill>
                    <a:schemeClr val="bg1"/>
                  </a:solidFill>
                </a:ln>
                <a:hlinkClick r:id="rId4"/>
              </a:rPr>
              <a:t>The importance of the indirect pathway of allorecognition in clinical transplantation.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Gökmen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MR, Lombardi G,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Lechler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RI.</a:t>
            </a:r>
            <a:endParaRPr lang="en-GB" sz="1800" dirty="0" smtClean="0">
              <a:ln>
                <a:solidFill>
                  <a:schemeClr val="bg1"/>
                </a:solidFill>
              </a:ln>
            </a:endParaRPr>
          </a:p>
          <a:p>
            <a:pPr algn="l">
              <a:defRPr/>
            </a:pP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Curr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Opin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</a:rPr>
              <a:t>Immunol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</a:rPr>
              <a:t>. 2008 Oct;20(5):568</a:t>
            </a:r>
            <a:endParaRPr lang="en-GB" sz="1800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43300" y="577850"/>
            <a:ext cx="256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i="1">
                <a:solidFill>
                  <a:srgbClr val="00FFFF"/>
                </a:solidFill>
              </a:rPr>
              <a:t>CD8</a:t>
            </a:r>
            <a:r>
              <a:rPr lang="en-GB" sz="3600" b="1" i="1" baseline="30000">
                <a:solidFill>
                  <a:srgbClr val="00FFFF"/>
                </a:solidFill>
              </a:rPr>
              <a:t>+</a:t>
            </a:r>
            <a:r>
              <a:rPr lang="en-GB" sz="3600" b="1" i="1">
                <a:solidFill>
                  <a:srgbClr val="00FFFF"/>
                </a:solidFill>
              </a:rPr>
              <a:t> T cells</a:t>
            </a:r>
            <a:endParaRPr lang="en-GB" sz="4000" b="1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 rot="16200000" flipV="1">
            <a:off x="4397375" y="3009901"/>
            <a:ext cx="306387" cy="150812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16200000" flipV="1">
            <a:off x="4397375" y="3382963"/>
            <a:ext cx="306388" cy="150812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6200000" flipV="1">
            <a:off x="4611688" y="3009900"/>
            <a:ext cx="306387" cy="1508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6200000" flipV="1">
            <a:off x="4611688" y="3382962"/>
            <a:ext cx="306388" cy="15081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 flipV="1">
            <a:off x="3941763" y="1584325"/>
            <a:ext cx="1493837" cy="1387475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694363" y="1965325"/>
            <a:ext cx="1019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3200" b="1">
                <a:solidFill>
                  <a:srgbClr val="FFFFCC"/>
                </a:solidFill>
              </a:rPr>
              <a:t>APC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008563" y="3032125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CC"/>
                </a:solidFill>
              </a:rPr>
              <a:t>MHC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941763" y="3108325"/>
            <a:ext cx="184150" cy="4778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57663" y="3108325"/>
            <a:ext cx="184150" cy="4778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033838" y="3611563"/>
            <a:ext cx="0" cy="15541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4241800" y="3598863"/>
            <a:ext cx="0" cy="15541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154488" y="3170238"/>
            <a:ext cx="1809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endParaRPr lang="en-GB" sz="2800" b="1">
              <a:solidFill>
                <a:srgbClr val="FAFD00"/>
              </a:solidFill>
              <a:latin typeface="Symbol" charset="2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951288" y="3151188"/>
            <a:ext cx="1809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endParaRPr lang="en-GB" sz="2800" b="1">
              <a:solidFill>
                <a:srgbClr val="FAFD00"/>
              </a:solidFill>
              <a:latin typeface="Symbol" charset="2"/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3971925" y="4743450"/>
            <a:ext cx="1344613" cy="1344613"/>
          </a:xfrm>
          <a:prstGeom prst="ellipse">
            <a:avLst/>
          </a:prstGeom>
          <a:gradFill rotWithShape="0">
            <a:gsLst>
              <a:gs pos="0">
                <a:srgbClr val="FF33CC"/>
              </a:gs>
              <a:gs pos="100000">
                <a:srgbClr val="7618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4756150" y="3979863"/>
            <a:ext cx="0" cy="7604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4505325" y="4027488"/>
            <a:ext cx="6350" cy="715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4403725" y="4167188"/>
            <a:ext cx="217488" cy="336550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4660900" y="4167188"/>
            <a:ext cx="217488" cy="336550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4403725" y="3783013"/>
            <a:ext cx="217488" cy="336550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4660900" y="3783013"/>
            <a:ext cx="217488" cy="336550"/>
          </a:xfrm>
          <a:prstGeom prst="roundRect">
            <a:avLst>
              <a:gd name="adj" fmla="val 12495"/>
            </a:avLst>
          </a:prstGeom>
          <a:solidFill>
            <a:srgbClr val="FF33CC"/>
          </a:solidFill>
          <a:ln w="12700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541963" y="5165725"/>
            <a:ext cx="1941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 b="1">
                <a:solidFill>
                  <a:srgbClr val="FFFFCC"/>
                </a:solidFill>
              </a:rPr>
              <a:t>CD8</a:t>
            </a:r>
            <a:r>
              <a:rPr lang="en-GB" sz="2800" b="1" baseline="30000">
                <a:solidFill>
                  <a:srgbClr val="FFFFCC"/>
                </a:solidFill>
              </a:rPr>
              <a:t>+</a:t>
            </a:r>
            <a:r>
              <a:rPr lang="en-GB" sz="2800" b="1">
                <a:solidFill>
                  <a:srgbClr val="FFFFCC"/>
                </a:solidFill>
              </a:rPr>
              <a:t> T cell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914900" y="40227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CC"/>
                </a:solidFill>
              </a:rPr>
              <a:t>TCR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179763" y="4022725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b="1">
                <a:solidFill>
                  <a:srgbClr val="FFFFCC"/>
                </a:solidFill>
              </a:rPr>
              <a:t>CD8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4511675" y="4632325"/>
            <a:ext cx="2301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23579" name="Oval 27"/>
          <p:cNvSpPr>
            <a:spLocks noChangeArrowheads="1"/>
          </p:cNvSpPr>
          <p:nvPr/>
        </p:nvSpPr>
        <p:spPr bwMode="auto">
          <a:xfrm>
            <a:off x="4505325" y="3687763"/>
            <a:ext cx="269875" cy="239712"/>
          </a:xfrm>
          <a:prstGeom prst="ellips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 flipV="1">
            <a:off x="4551363" y="3565525"/>
            <a:ext cx="212725" cy="266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22338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99"/>
                </a:solidFill>
                <a:ea typeface="ＭＳ Ｐゴシック" charset="-128"/>
              </a:rPr>
              <a:t>MHC in different species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0913" y="2578100"/>
            <a:ext cx="7507287" cy="3060700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Human	HLA (human leucocyte antigen)</a:t>
            </a:r>
          </a:p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Mouse	H2 (histocompatibility locus 2)</a:t>
            </a:r>
          </a:p>
          <a:p>
            <a:pPr algn="l"/>
            <a:endParaRPr lang="en-US" smtClean="0">
              <a:solidFill>
                <a:schemeClr val="bg1"/>
              </a:solidFill>
              <a:ea typeface="ＭＳ Ｐゴシック" charset="-128"/>
            </a:endParaRPr>
          </a:p>
          <a:p>
            <a:pPr algn="l"/>
            <a:r>
              <a:rPr lang="en-US" smtClean="0">
                <a:solidFill>
                  <a:schemeClr val="bg1"/>
                </a:solidFill>
                <a:ea typeface="ＭＳ Ｐゴシック" charset="-128"/>
              </a:rPr>
              <a:t>Pig		SLA (swine leucocyte antigen)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31925" y="1309688"/>
            <a:ext cx="73406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>
                <a:solidFill>
                  <a:srgbClr val="FFFF99"/>
                </a:solidFill>
              </a:rPr>
              <a:t>Expression of HLA class I molecules:</a:t>
            </a:r>
          </a:p>
          <a:p>
            <a:endParaRPr lang="en-GB" sz="2800">
              <a:solidFill>
                <a:srgbClr val="FFFF99"/>
              </a:solidFill>
            </a:endParaRPr>
          </a:p>
          <a:p>
            <a:endParaRPr lang="en-GB" sz="2800">
              <a:solidFill>
                <a:srgbClr val="FFFF99"/>
              </a:solidFill>
            </a:endParaRPr>
          </a:p>
          <a:p>
            <a:r>
              <a:rPr lang="en-GB" sz="2800">
                <a:solidFill>
                  <a:srgbClr val="FFFF99"/>
                </a:solidFill>
              </a:rPr>
              <a:t>HLA-A</a:t>
            </a:r>
          </a:p>
          <a:p>
            <a:r>
              <a:rPr lang="en-GB" sz="2800">
                <a:solidFill>
                  <a:srgbClr val="FFFF99"/>
                </a:solidFill>
              </a:rPr>
              <a:t>HLA-B	almost all nucleated cells; </a:t>
            </a:r>
          </a:p>
          <a:p>
            <a:r>
              <a:rPr lang="en-GB" sz="2800">
                <a:solidFill>
                  <a:srgbClr val="FFFF99"/>
                </a:solidFill>
              </a:rPr>
              <a:t>HLA-C	not on embryonic villous trophoblast</a:t>
            </a:r>
          </a:p>
          <a:p>
            <a:r>
              <a:rPr lang="en-GB" sz="2800">
                <a:solidFill>
                  <a:srgbClr val="FFFF99"/>
                </a:solidFill>
              </a:rPr>
              <a:t>		involved in implantation</a:t>
            </a:r>
          </a:p>
          <a:p>
            <a:endParaRPr lang="en-GB" sz="2800">
              <a:solidFill>
                <a:srgbClr val="FFFF99"/>
              </a:solidFill>
            </a:endParaRPr>
          </a:p>
          <a:p>
            <a:r>
              <a:rPr lang="en-GB" sz="2800">
                <a:solidFill>
                  <a:srgbClr val="FFFF99"/>
                </a:solidFill>
              </a:rPr>
              <a:t>		Foetal tolerance</a:t>
            </a:r>
          </a:p>
          <a:p>
            <a:r>
              <a:rPr lang="en-GB" sz="2800">
                <a:solidFill>
                  <a:srgbClr val="FFFF99"/>
                </a:solidFill>
              </a:rPr>
              <a:t>  </a:t>
            </a:r>
          </a:p>
          <a:p>
            <a:endParaRPr lang="en-GB" sz="2800">
              <a:solidFill>
                <a:srgbClr val="FFFF99"/>
              </a:solidFill>
            </a:endParaRPr>
          </a:p>
          <a:p>
            <a:endParaRPr lang="en-GB" sz="2800">
              <a:solidFill>
                <a:srgbClr val="FFFF99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590800" y="2819400"/>
            <a:ext cx="609600" cy="990600"/>
            <a:chOff x="1632" y="1632"/>
            <a:chExt cx="384" cy="624"/>
          </a:xfrm>
        </p:grpSpPr>
        <p:sp>
          <p:nvSpPr>
            <p:cNvPr id="27652" name="Line 4"/>
            <p:cNvSpPr>
              <a:spLocks noChangeShapeType="1"/>
            </p:cNvSpPr>
            <p:nvPr/>
          </p:nvSpPr>
          <p:spPr bwMode="auto">
            <a:xfrm>
              <a:off x="1728" y="1632"/>
              <a:ext cx="0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 flipH="1">
              <a:off x="1632" y="163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1728" y="192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31925" y="1309688"/>
            <a:ext cx="754538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800">
                <a:solidFill>
                  <a:srgbClr val="FFFF99"/>
                </a:solidFill>
              </a:rPr>
              <a:t>Expression of HLA class I molecules:</a:t>
            </a:r>
          </a:p>
          <a:p>
            <a:endParaRPr lang="en-GB" sz="2800">
              <a:solidFill>
                <a:srgbClr val="FFFF99"/>
              </a:solidFill>
            </a:endParaRPr>
          </a:p>
          <a:p>
            <a:endParaRPr lang="en-GB" sz="2800">
              <a:solidFill>
                <a:srgbClr val="FFFF99"/>
              </a:solidFill>
            </a:endParaRPr>
          </a:p>
          <a:p>
            <a:r>
              <a:rPr lang="en-GB" sz="2800">
                <a:solidFill>
                  <a:srgbClr val="FFFF99"/>
                </a:solidFill>
              </a:rPr>
              <a:t>HLA-A</a:t>
            </a:r>
          </a:p>
          <a:p>
            <a:r>
              <a:rPr lang="en-GB" sz="2800">
                <a:solidFill>
                  <a:srgbClr val="FFFF99"/>
                </a:solidFill>
              </a:rPr>
              <a:t>HLA-B	almost all nucleated cells; </a:t>
            </a:r>
          </a:p>
          <a:p>
            <a:r>
              <a:rPr lang="en-GB" sz="2800">
                <a:solidFill>
                  <a:srgbClr val="FFFF99"/>
                </a:solidFill>
              </a:rPr>
              <a:t>HLA-C	not on embryonic villous trophoblast</a:t>
            </a:r>
          </a:p>
          <a:p>
            <a:r>
              <a:rPr lang="en-GB" sz="2800">
                <a:solidFill>
                  <a:srgbClr val="FFFF99"/>
                </a:solidFill>
              </a:rPr>
              <a:t>		involved in implantation.</a:t>
            </a:r>
          </a:p>
          <a:p>
            <a:r>
              <a:rPr lang="en-GB" sz="2800">
                <a:solidFill>
                  <a:srgbClr val="FFFF99"/>
                </a:solidFill>
              </a:rPr>
              <a:t>		</a:t>
            </a:r>
          </a:p>
          <a:p>
            <a:r>
              <a:rPr lang="en-GB" sz="2800">
                <a:solidFill>
                  <a:srgbClr val="FFFF99"/>
                </a:solidFill>
              </a:rPr>
              <a:t>		Instead, HLA-G is expressed. </a:t>
            </a:r>
          </a:p>
          <a:p>
            <a:r>
              <a:rPr lang="en-GB" sz="2800">
                <a:solidFill>
                  <a:srgbClr val="FFFF99"/>
                </a:solidFill>
              </a:rPr>
              <a:t>		Ligand for NK cell inhibitory receptor</a:t>
            </a:r>
          </a:p>
          <a:p>
            <a:r>
              <a:rPr lang="en-GB" sz="2800">
                <a:solidFill>
                  <a:srgbClr val="FFFF99"/>
                </a:solidFill>
              </a:rPr>
              <a:t>		KIR2DL4</a:t>
            </a:r>
          </a:p>
          <a:p>
            <a:r>
              <a:rPr lang="en-GB" sz="2800">
                <a:solidFill>
                  <a:srgbClr val="FFFF99"/>
                </a:solidFill>
              </a:rPr>
              <a:t>  </a:t>
            </a:r>
          </a:p>
          <a:p>
            <a:endParaRPr lang="en-GB" sz="2800">
              <a:solidFill>
                <a:srgbClr val="FFFF99"/>
              </a:solidFill>
            </a:endParaRPr>
          </a:p>
          <a:p>
            <a:endParaRPr lang="en-GB" sz="2800">
              <a:solidFill>
                <a:srgbClr val="FFFF99"/>
              </a:solidFill>
            </a:endParaRP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590800" y="2819400"/>
            <a:ext cx="609600" cy="990600"/>
            <a:chOff x="1632" y="1632"/>
            <a:chExt cx="384" cy="624"/>
          </a:xfrm>
        </p:grpSpPr>
        <p:sp>
          <p:nvSpPr>
            <p:cNvPr id="29700" name="Line 4"/>
            <p:cNvSpPr>
              <a:spLocks noChangeShapeType="1"/>
            </p:cNvSpPr>
            <p:nvPr/>
          </p:nvSpPr>
          <p:spPr bwMode="auto">
            <a:xfrm>
              <a:off x="1728" y="1632"/>
              <a:ext cx="0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H="1">
              <a:off x="1632" y="163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H="1">
              <a:off x="1632" y="2256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1728" y="192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772</TotalTime>
  <Words>1076</Words>
  <Application>Microsoft Office PowerPoint</Application>
  <PresentationFormat>On-screen Show (4:3)</PresentationFormat>
  <Paragraphs>354</Paragraphs>
  <Slides>50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Times</vt:lpstr>
      <vt:lpstr>ＭＳ Ｐゴシック</vt:lpstr>
      <vt:lpstr>Arial</vt:lpstr>
      <vt:lpstr>Symbol</vt:lpstr>
      <vt:lpstr>Times New Roman</vt:lpstr>
      <vt:lpstr>新細明體</vt:lpstr>
      <vt:lpstr>Helvetica</vt:lpstr>
      <vt:lpstr>Blank Presentation</vt:lpstr>
      <vt:lpstr>The nature of the alloimmune response  Antigenicity and Immunogenicity  Professor Julian Dyson  15 January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MHC in different species</vt:lpstr>
      <vt:lpstr>PowerPoint Presentation</vt:lpstr>
      <vt:lpstr>PowerPoint Presentation</vt:lpstr>
      <vt:lpstr>PowerPoint Presentation</vt:lpstr>
      <vt:lpstr>PowerPoint Presentation</vt:lpstr>
      <vt:lpstr>Nomenclature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Susceptibility to autoimmune (type 1) diabetes</vt:lpstr>
      <vt:lpstr>PowerPoint Presentation</vt:lpstr>
      <vt:lpstr>PowerPoint Presentation</vt:lpstr>
      <vt:lpstr>T lymphocyte selection in the thymus “Central tolerance”</vt:lpstr>
      <vt:lpstr>T lymphocyte selection in the thymus “Central tolerance”</vt:lpstr>
      <vt:lpstr>T lymphocyte selection in the thymus “Central tolerance”</vt:lpstr>
      <vt:lpstr> Although positively selected on self-MHC T lymphocytes are ‘alloreactive’ to non-self MHC </vt:lpstr>
      <vt:lpstr> Although positively selected on self-MHC T lymphocytes are ‘alloreactive’ to non-self MHC </vt:lpstr>
      <vt:lpstr>PowerPoint Presentation</vt:lpstr>
      <vt:lpstr>PowerPoint Presentation</vt:lpstr>
      <vt:lpstr>PowerPoint Presentation</vt:lpstr>
      <vt:lpstr> Although positively selected on self-MHC T lymphocytes are ‘alloreactive’ to non-self MHC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Antigenicity and Immunogenicity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References</vt:lpstr>
    </vt:vector>
  </TitlesOfParts>
  <Company>ICSM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Prof R Lechler</dc:creator>
  <cp:lastModifiedBy>Shiel, Nuala</cp:lastModifiedBy>
  <cp:revision>71</cp:revision>
  <cp:lastPrinted>2001-11-12T14:17:46Z</cp:lastPrinted>
  <dcterms:created xsi:type="dcterms:W3CDTF">2013-01-15T07:14:59Z</dcterms:created>
  <dcterms:modified xsi:type="dcterms:W3CDTF">2013-01-22T14:15:56Z</dcterms:modified>
</cp:coreProperties>
</file>